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ppt/tags/tag37.xml" ContentType="application/vnd.openxmlformats-officedocument.presentationml.tags+xml"/>
  <Override PartName="/ppt/notesSlides/notesSlide36.xml" ContentType="application/vnd.openxmlformats-officedocument.presentationml.notesSlide+xml"/>
  <Override PartName="/ppt/tags/tag38.xml" ContentType="application/vnd.openxmlformats-officedocument.presentationml.tags+xml"/>
  <Override PartName="/ppt/notesSlides/notesSlide37.xml" ContentType="application/vnd.openxmlformats-officedocument.presentationml.notesSlide+xml"/>
  <Override PartName="/ppt/tags/tag39.xml" ContentType="application/vnd.openxmlformats-officedocument.presentationml.tags+xml"/>
  <Override PartName="/ppt/notesSlides/notesSlide38.xml" ContentType="application/vnd.openxmlformats-officedocument.presentationml.notesSlide+xml"/>
  <Override PartName="/ppt/tags/tag40.xml" ContentType="application/vnd.openxmlformats-officedocument.presentationml.tags+xml"/>
  <Override PartName="/ppt/notesSlides/notesSlide39.xml" ContentType="application/vnd.openxmlformats-officedocument.presentationml.notesSlide+xml"/>
  <Override PartName="/ppt/tags/tag41.xml" ContentType="application/vnd.openxmlformats-officedocument.presentationml.tags+xml"/>
  <Override PartName="/ppt/notesSlides/notesSlide40.xml" ContentType="application/vnd.openxmlformats-officedocument.presentationml.notesSlide+xml"/>
  <Override PartName="/ppt/tags/tag42.xml" ContentType="application/vnd.openxmlformats-officedocument.presentationml.tags+xml"/>
  <Override PartName="/ppt/notesSlides/notesSlide41.xml" ContentType="application/vnd.openxmlformats-officedocument.presentationml.notesSlide+xml"/>
  <Override PartName="/ppt/tags/tag43.xml" ContentType="application/vnd.openxmlformats-officedocument.presentationml.tags+xml"/>
  <Override PartName="/ppt/notesSlides/notesSlide42.xml" ContentType="application/vnd.openxmlformats-officedocument.presentationml.notesSlide+xml"/>
  <Override PartName="/ppt/tags/tag44.xml" ContentType="application/vnd.openxmlformats-officedocument.presentationml.tags+xml"/>
  <Override PartName="/ppt/notesSlides/notesSlide43.xml" ContentType="application/vnd.openxmlformats-officedocument.presentationml.notesSlide+xml"/>
  <Override PartName="/ppt/tags/tag45.xml" ContentType="application/vnd.openxmlformats-officedocument.presentationml.tags+xml"/>
  <Override PartName="/ppt/notesSlides/notesSlide44.xml" ContentType="application/vnd.openxmlformats-officedocument.presentationml.notesSlide+xml"/>
  <Override PartName="/ppt/tags/tag46.xml" ContentType="application/vnd.openxmlformats-officedocument.presentationml.tags+xml"/>
  <Override PartName="/ppt/notesSlides/notesSlide45.xml" ContentType="application/vnd.openxmlformats-officedocument.presentationml.notesSlide+xml"/>
  <Override PartName="/ppt/tags/tag47.xml" ContentType="application/vnd.openxmlformats-officedocument.presentationml.tags+xml"/>
  <Override PartName="/ppt/notesSlides/notesSlide46.xml" ContentType="application/vnd.openxmlformats-officedocument.presentationml.notesSlide+xml"/>
  <Override PartName="/ppt/tags/tag48.xml" ContentType="application/vnd.openxmlformats-officedocument.presentationml.tags+xml"/>
  <Override PartName="/ppt/notesSlides/notesSlide47.xml" ContentType="application/vnd.openxmlformats-officedocument.presentationml.notesSlide+xml"/>
  <Override PartName="/ppt/tags/tag49.xml" ContentType="application/vnd.openxmlformats-officedocument.presentationml.tags+xml"/>
  <Override PartName="/ppt/notesSlides/notesSlide48.xml" ContentType="application/vnd.openxmlformats-officedocument.presentationml.notesSlide+xml"/>
  <Override PartName="/ppt/tags/tag50.xml" ContentType="application/vnd.openxmlformats-officedocument.presentationml.tags+xml"/>
  <Override PartName="/ppt/notesSlides/notesSlide49.xml" ContentType="application/vnd.openxmlformats-officedocument.presentationml.notesSlide+xml"/>
  <Override PartName="/ppt/tags/tag51.xml" ContentType="application/vnd.openxmlformats-officedocument.presentationml.tags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01" r:id="rId13"/>
    <p:sldId id="267" r:id="rId14"/>
    <p:sldId id="268" r:id="rId15"/>
    <p:sldId id="269" r:id="rId16"/>
    <p:sldId id="270" r:id="rId17"/>
    <p:sldId id="271" r:id="rId18"/>
    <p:sldId id="302" r:id="rId19"/>
    <p:sldId id="272" r:id="rId20"/>
    <p:sldId id="273" r:id="rId21"/>
    <p:sldId id="30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304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305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18288000" cy="10287000"/>
  <p:notesSz cx="6858000" cy="9144000"/>
  <p:embeddedFontLst>
    <p:embeddedFont>
      <p:font typeface="Arimo" panose="020B0604020202020204" charset="0"/>
      <p:regular r:id="rId53"/>
    </p:embeddedFon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DejaVu Serif" panose="020B0604020202020204" charset="0"/>
      <p:regular r:id="rId58"/>
    </p:embeddedFont>
    <p:embeddedFont>
      <p:font typeface="DejaVu Serif Bold" panose="020B0604020202020204" charset="0"/>
      <p:regular r:id="rId59"/>
    </p:embeddedFont>
    <p:embeddedFont>
      <p:font typeface="DejaVu Serif Bold Italics" panose="020B0604020202020204" charset="0"/>
      <p:regular r:id="rId60"/>
    </p:embeddedFont>
    <p:embeddedFont>
      <p:font typeface="Noto Sans" panose="020B0502040504020204" pitchFamily="34" charset="0"/>
      <p:regular r:id="rId61"/>
      <p:bold r:id="rId62"/>
      <p:italic r:id="rId63"/>
      <p:boldItalic r:id="rId64"/>
    </p:embeddedFont>
    <p:embeddedFont>
      <p:font typeface="Noto Sans Bold" panose="020B0802040504020204" pitchFamily="34" charset="0"/>
      <p:regular r:id="rId65"/>
      <p:bold r:id="rId66"/>
    </p:embeddedFont>
    <p:embeddedFont>
      <p:font typeface="Noto Serif Display Black" panose="020B0604020202020204"/>
      <p:regular r:id="rId67"/>
    </p:embeddedFont>
    <p:embeddedFont>
      <p:font typeface="Quicksand" panose="020B0604020202020204" charset="0"/>
      <p:regular r:id="rId68"/>
    </p:embeddedFont>
    <p:embeddedFont>
      <p:font typeface="Quicksand Bold" panose="020B0604020202020204" charset="0"/>
      <p:regular r:id="rId69"/>
    </p:embeddedFont>
  </p:embeddedFontLst>
  <p:custDataLst>
    <p:tags r:id="rId7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uyen tran" initials="xt" lastIdx="1" clrIdx="0">
    <p:extLst>
      <p:ext uri="{19B8F6BF-5375-455C-9EA6-DF929625EA0E}">
        <p15:presenceInfo xmlns:p15="http://schemas.microsoft.com/office/powerpoint/2012/main" userId="fa41fc43e419cfb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90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97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7" Type="http://schemas.openxmlformats.org/officeDocument/2006/relationships/slide" Target="slides/slide6.xml"/><Relationship Id="rId71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font" Target="fonts/font14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61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tags" Target="tags/tag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17735-B12C-4D9F-8583-903CF50B7AB0}" type="datetimeFigureOut">
              <a:rPr lang="en-US" smtClean="0"/>
              <a:t>28/11/2023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16644-EA75-4C2C-860B-CAB4C59E8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9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149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160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86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9559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49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20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669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7311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486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171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53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312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5395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754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007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547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8424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164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526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492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042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53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3793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199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6433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6824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7611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085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1530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976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256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1004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74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673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7177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5291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945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5488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659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4295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2845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7855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456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82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09214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368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134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49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74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16644-EA75-4C2C-860B-CAB4C59E86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11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.sv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1.png"/><Relationship Id="rId11" Type="http://schemas.openxmlformats.org/officeDocument/2006/relationships/image" Target="../media/image24.svg"/><Relationship Id="rId5" Type="http://schemas.openxmlformats.org/officeDocument/2006/relationships/image" Target="../media/image12.svg"/><Relationship Id="rId15" Type="http://schemas.openxmlformats.org/officeDocument/2006/relationships/image" Target="../media/image28.svg"/><Relationship Id="rId10" Type="http://schemas.openxmlformats.org/officeDocument/2006/relationships/image" Target="../media/image23.png"/><Relationship Id="rId4" Type="http://schemas.openxmlformats.org/officeDocument/2006/relationships/image" Target="../media/image11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5.sv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.svg"/><Relationship Id="rId12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1.png"/><Relationship Id="rId11" Type="http://schemas.openxmlformats.org/officeDocument/2006/relationships/image" Target="../media/image33.svg"/><Relationship Id="rId5" Type="http://schemas.openxmlformats.org/officeDocument/2006/relationships/image" Target="../media/image8.svg"/><Relationship Id="rId10" Type="http://schemas.openxmlformats.org/officeDocument/2006/relationships/image" Target="../media/image32.png"/><Relationship Id="rId4" Type="http://schemas.openxmlformats.org/officeDocument/2006/relationships/image" Target="../media/image7.png"/><Relationship Id="rId9" Type="http://schemas.openxmlformats.org/officeDocument/2006/relationships/image" Target="../media/image1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36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37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0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39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.svg"/><Relationship Id="rId10" Type="http://schemas.openxmlformats.org/officeDocument/2006/relationships/image" Target="../media/image25.png"/><Relationship Id="rId4" Type="http://schemas.openxmlformats.org/officeDocument/2006/relationships/image" Target="../media/image1.png"/><Relationship Id="rId9" Type="http://schemas.openxmlformats.org/officeDocument/2006/relationships/image" Target="../media/image2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42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1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13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51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51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51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1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.svg"/><Relationship Id="rId10" Type="http://schemas.openxmlformats.org/officeDocument/2006/relationships/image" Target="../media/image25.png"/><Relationship Id="rId4" Type="http://schemas.openxmlformats.org/officeDocument/2006/relationships/image" Target="../media/image1.png"/><Relationship Id="rId9" Type="http://schemas.openxmlformats.org/officeDocument/2006/relationships/image" Target="../media/image24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5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6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59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61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Relationship Id="rId9" Type="http://schemas.openxmlformats.org/officeDocument/2006/relationships/image" Target="../media/image57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57.sv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6.png"/><Relationship Id="rId11" Type="http://schemas.openxmlformats.org/officeDocument/2006/relationships/image" Target="../media/image63.svg"/><Relationship Id="rId5" Type="http://schemas.openxmlformats.org/officeDocument/2006/relationships/image" Target="../media/image44.svg"/><Relationship Id="rId10" Type="http://schemas.openxmlformats.org/officeDocument/2006/relationships/image" Target="../media/image62.png"/><Relationship Id="rId4" Type="http://schemas.openxmlformats.org/officeDocument/2006/relationships/image" Target="../media/image43.png"/><Relationship Id="rId9" Type="http://schemas.openxmlformats.org/officeDocument/2006/relationships/image" Target="../media/image59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4.png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57.svg"/><Relationship Id="rId12" Type="http://schemas.openxmlformats.org/officeDocument/2006/relationships/image" Target="../media/image63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6.png"/><Relationship Id="rId11" Type="http://schemas.openxmlformats.org/officeDocument/2006/relationships/image" Target="../media/image62.png"/><Relationship Id="rId5" Type="http://schemas.openxmlformats.org/officeDocument/2006/relationships/image" Target="../media/image44.svg"/><Relationship Id="rId10" Type="http://schemas.openxmlformats.org/officeDocument/2006/relationships/image" Target="../media/image41.png"/><Relationship Id="rId4" Type="http://schemas.openxmlformats.org/officeDocument/2006/relationships/image" Target="../media/image43.png"/><Relationship Id="rId9" Type="http://schemas.openxmlformats.org/officeDocument/2006/relationships/image" Target="../media/image59.svg"/><Relationship Id="rId1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41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6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66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69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5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58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6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66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.svg"/><Relationship Id="rId10" Type="http://schemas.openxmlformats.org/officeDocument/2006/relationships/image" Target="../media/image25.png"/><Relationship Id="rId4" Type="http://schemas.openxmlformats.org/officeDocument/2006/relationships/image" Target="../media/image1.png"/><Relationship Id="rId9" Type="http://schemas.openxmlformats.org/officeDocument/2006/relationships/image" Target="../media/image24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6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68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Relationship Id="rId9" Type="http://schemas.openxmlformats.org/officeDocument/2006/relationships/image" Target="../media/image7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7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78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Relationship Id="rId9" Type="http://schemas.openxmlformats.org/officeDocument/2006/relationships/image" Target="../media/image73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83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87.svg"/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57.svg"/><Relationship Id="rId12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56.png"/><Relationship Id="rId11" Type="http://schemas.openxmlformats.org/officeDocument/2006/relationships/image" Target="../media/image85.svg"/><Relationship Id="rId5" Type="http://schemas.openxmlformats.org/officeDocument/2006/relationships/image" Target="../media/image44.svg"/><Relationship Id="rId15" Type="http://schemas.openxmlformats.org/officeDocument/2006/relationships/image" Target="../media/image89.svg"/><Relationship Id="rId10" Type="http://schemas.openxmlformats.org/officeDocument/2006/relationships/image" Target="../media/image84.png"/><Relationship Id="rId4" Type="http://schemas.openxmlformats.org/officeDocument/2006/relationships/image" Target="../media/image43.png"/><Relationship Id="rId9" Type="http://schemas.openxmlformats.org/officeDocument/2006/relationships/image" Target="../media/image59.svg"/><Relationship Id="rId14" Type="http://schemas.openxmlformats.org/officeDocument/2006/relationships/image" Target="../media/image8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5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58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91.svg"/><Relationship Id="rId4" Type="http://schemas.openxmlformats.org/officeDocument/2006/relationships/image" Target="../media/image9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93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92.png"/><Relationship Id="rId11" Type="http://schemas.openxmlformats.org/officeDocument/2006/relationships/image" Target="../media/image97.svg"/><Relationship Id="rId5" Type="http://schemas.openxmlformats.org/officeDocument/2006/relationships/image" Target="../media/image46.svg"/><Relationship Id="rId10" Type="http://schemas.openxmlformats.org/officeDocument/2006/relationships/image" Target="../media/image96.png"/><Relationship Id="rId4" Type="http://schemas.openxmlformats.org/officeDocument/2006/relationships/image" Target="../media/image45.png"/><Relationship Id="rId9" Type="http://schemas.openxmlformats.org/officeDocument/2006/relationships/image" Target="../media/image9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7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4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10" Type="http://schemas.openxmlformats.org/officeDocument/2006/relationships/image" Target="../media/image20.jpeg"/><Relationship Id="rId4" Type="http://schemas.openxmlformats.org/officeDocument/2006/relationships/image" Target="../media/image11.png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85800" y="3982075"/>
            <a:ext cx="14706600" cy="4895230"/>
            <a:chOff x="1272221" y="3214059"/>
            <a:chExt cx="11281633" cy="5119337"/>
          </a:xfrm>
        </p:grpSpPr>
        <p:sp>
          <p:nvSpPr>
            <p:cNvPr id="4" name="TextBox 4"/>
            <p:cNvSpPr txBox="1"/>
            <p:nvPr/>
          </p:nvSpPr>
          <p:spPr>
            <a:xfrm>
              <a:off x="1391100" y="3214059"/>
              <a:ext cx="9400963" cy="8161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20"/>
                </a:lnSpc>
              </a:pPr>
              <a:r>
                <a:rPr lang="en-US" sz="4200" spc="462" dirty="0">
                  <a:solidFill>
                    <a:srgbClr val="0F7D80"/>
                  </a:solidFill>
                  <a:latin typeface="Quicksand Bold"/>
                </a:rPr>
                <a:t>CHỦ ĐỀ 3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272221" y="4072522"/>
              <a:ext cx="11281633" cy="42608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2000"/>
                </a:lnSpc>
              </a:pPr>
              <a:r>
                <a:rPr lang="en-US" sz="12000" spc="-480" dirty="0">
                  <a:solidFill>
                    <a:srgbClr val="B8627D"/>
                  </a:solidFill>
                  <a:latin typeface="Quicksand Bold"/>
                </a:rPr>
                <a:t>NHỚ ƠN THẦY CÔ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272221" y="6203146"/>
              <a:ext cx="8605691" cy="19571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88"/>
                </a:lnSpc>
              </a:pPr>
              <a:r>
                <a:rPr lang="en-US" sz="3600" spc="216" dirty="0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GV: </a:t>
              </a: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Khuất</a:t>
              </a:r>
              <a:r>
                <a:rPr lang="en-US" sz="3600" spc="216" dirty="0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Thị</a:t>
              </a:r>
              <a:r>
                <a:rPr lang="en-US" sz="3600" spc="216" dirty="0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Thúy</a:t>
              </a:r>
              <a:r>
                <a:rPr lang="en-US" sz="3600" spc="216" dirty="0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Dịu</a:t>
              </a:r>
              <a:endParaRPr lang="en-US" sz="3600" spc="216" dirty="0">
                <a:solidFill>
                  <a:srgbClr val="0F7D8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l">
                <a:lnSpc>
                  <a:spcPts val="4988"/>
                </a:lnSpc>
              </a:pP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sz="3600" spc="216" dirty="0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 THCS </a:t>
              </a: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Liên</a:t>
              </a:r>
              <a:r>
                <a:rPr lang="en-US" sz="3600" spc="216" dirty="0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Trung</a:t>
              </a:r>
              <a:r>
                <a:rPr lang="en-US" sz="3600" spc="216" dirty="0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Đan</a:t>
              </a:r>
              <a:r>
                <a:rPr lang="en-US" sz="3600" spc="216" dirty="0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Phượng</a:t>
              </a:r>
              <a:r>
                <a:rPr lang="en-US" sz="3600" spc="216" dirty="0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Hà</a:t>
              </a:r>
              <a:r>
                <a:rPr lang="en-US" sz="3600" spc="216" dirty="0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spc="216" dirty="0" err="1">
                  <a:solidFill>
                    <a:srgbClr val="0F7D80"/>
                  </a:solidFill>
                  <a:latin typeface="Times New Roman" pitchFamily="18" charset="0"/>
                  <a:cs typeface="Times New Roman" pitchFamily="18" charset="0"/>
                </a:rPr>
                <a:t>Nội</a:t>
              </a:r>
              <a:endParaRPr lang="en-US" sz="3600" spc="216" dirty="0">
                <a:solidFill>
                  <a:srgbClr val="0F7D8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552949" y="422684"/>
            <a:ext cx="909621" cy="9096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660187" y="8927400"/>
            <a:ext cx="814039" cy="81403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833074" y="-359229"/>
            <a:ext cx="909621" cy="90962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381426" y="-263647"/>
            <a:ext cx="814039" cy="8140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D060D1-65ED-484B-8451-D2FAC0AEEB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8200" y="571500"/>
            <a:ext cx="5410200" cy="3124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96A0A4-7262-4B85-BFFA-A094CFC736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342900"/>
            <a:ext cx="2667000" cy="3124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2476E1-4639-41C9-B7D1-4334B3D144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3800" y="419100"/>
            <a:ext cx="8001000" cy="3200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047ED69-8890-4521-94C8-4A2B8C7BC0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63600" y="4076700"/>
            <a:ext cx="4419600" cy="57150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679817" y="-5298777"/>
            <a:ext cx="20894728" cy="1117868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667523" y="4410805"/>
            <a:ext cx="3680423" cy="2479205"/>
          </a:xfrm>
          <a:prstGeom prst="rect">
            <a:avLst/>
          </a:prstGeom>
          <a:solidFill>
            <a:srgbClr val="FFE6DE"/>
          </a:solidFill>
        </p:spPr>
      </p:sp>
      <p:grpSp>
        <p:nvGrpSpPr>
          <p:cNvPr id="4" name="Group 4"/>
          <p:cNvGrpSpPr/>
          <p:nvPr/>
        </p:nvGrpSpPr>
        <p:grpSpPr>
          <a:xfrm>
            <a:off x="839748" y="5143500"/>
            <a:ext cx="3335974" cy="1174422"/>
            <a:chOff x="0" y="0"/>
            <a:chExt cx="4447965" cy="1565896"/>
          </a:xfrm>
        </p:grpSpPr>
        <p:sp>
          <p:nvSpPr>
            <p:cNvPr id="5" name="TextBox 5"/>
            <p:cNvSpPr txBox="1"/>
            <p:nvPr/>
          </p:nvSpPr>
          <p:spPr>
            <a:xfrm>
              <a:off x="0" y="-95250"/>
              <a:ext cx="4447965" cy="7658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3300" spc="220">
                  <a:solidFill>
                    <a:srgbClr val="B8627D"/>
                  </a:solidFill>
                  <a:latin typeface="Quicksand"/>
                </a:rPr>
                <a:t>CÂU 1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28600" y="930472"/>
              <a:ext cx="3990765" cy="635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>
                  <a:solidFill>
                    <a:srgbClr val="0F7D80"/>
                  </a:solidFill>
                  <a:latin typeface="Quicksand"/>
                </a:rPr>
                <a:t>Có bao điều... học trò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43074" y="3248025"/>
            <a:ext cx="1543050" cy="1543050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116479" y="3628295"/>
            <a:ext cx="782510" cy="78251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6162674" y="3248025"/>
            <a:ext cx="1543050" cy="1543050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536080" y="3628295"/>
            <a:ext cx="782510" cy="78251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10582275" y="3248025"/>
            <a:ext cx="1543050" cy="1543050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955681" y="3628295"/>
            <a:ext cx="782510" cy="78251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5001876" y="3248025"/>
            <a:ext cx="1543050" cy="1543050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375282" y="3628295"/>
            <a:ext cx="782510" cy="78251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5087124" y="4410805"/>
            <a:ext cx="3680423" cy="2479205"/>
          </a:xfrm>
          <a:prstGeom prst="rect">
            <a:avLst/>
          </a:prstGeom>
          <a:solidFill>
            <a:srgbClr val="FFE6DE"/>
          </a:solidFill>
        </p:spPr>
      </p:sp>
      <p:sp>
        <p:nvSpPr>
          <p:cNvPr id="20" name="AutoShape 20"/>
          <p:cNvSpPr/>
          <p:nvPr/>
        </p:nvSpPr>
        <p:spPr>
          <a:xfrm>
            <a:off x="9513589" y="4410805"/>
            <a:ext cx="3680423" cy="2479205"/>
          </a:xfrm>
          <a:prstGeom prst="rect">
            <a:avLst/>
          </a:prstGeom>
          <a:solidFill>
            <a:srgbClr val="FFE6DE"/>
          </a:solidFill>
        </p:spPr>
      </p:sp>
      <p:sp>
        <p:nvSpPr>
          <p:cNvPr id="21" name="AutoShape 21"/>
          <p:cNvSpPr/>
          <p:nvPr/>
        </p:nvSpPr>
        <p:spPr>
          <a:xfrm>
            <a:off x="13926325" y="4410805"/>
            <a:ext cx="3680423" cy="2479205"/>
          </a:xfrm>
          <a:prstGeom prst="rect">
            <a:avLst/>
          </a:prstGeom>
          <a:solidFill>
            <a:srgbClr val="FFE6DE"/>
          </a:solidFill>
        </p:spPr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51783">
            <a:off x="667523" y="468404"/>
            <a:ext cx="4002072" cy="277962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439642" y="7508475"/>
            <a:ext cx="4457834" cy="240723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682503" y="541655"/>
            <a:ext cx="1330887" cy="1335744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68335">
            <a:off x="441454" y="9102091"/>
            <a:ext cx="3166199" cy="107075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58224">
            <a:off x="3504024" y="9102091"/>
            <a:ext cx="3166199" cy="1070751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49205">
            <a:off x="6536080" y="9102091"/>
            <a:ext cx="3166199" cy="1070751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15146">
            <a:off x="9513589" y="9102091"/>
            <a:ext cx="3166199" cy="1070751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1743074" y="408305"/>
            <a:ext cx="14556423" cy="1107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spc="127" dirty="0" err="1">
                <a:solidFill>
                  <a:srgbClr val="FFE6DE"/>
                </a:solidFill>
                <a:latin typeface="Quicksand Bold"/>
              </a:rPr>
              <a:t>Tập</a:t>
            </a:r>
            <a:r>
              <a:rPr lang="en-US" sz="6399" spc="127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6399" spc="127" dirty="0" err="1">
                <a:solidFill>
                  <a:srgbClr val="FFE6DE"/>
                </a:solidFill>
                <a:latin typeface="Quicksand Bold"/>
              </a:rPr>
              <a:t>hát</a:t>
            </a:r>
            <a:r>
              <a:rPr lang="en-US" sz="6399" spc="127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6399" spc="127" dirty="0" err="1">
                <a:solidFill>
                  <a:srgbClr val="FFE6DE"/>
                </a:solidFill>
                <a:latin typeface="Quicksand Bold"/>
              </a:rPr>
              <a:t>từng</a:t>
            </a:r>
            <a:r>
              <a:rPr lang="en-US" sz="6399" spc="127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6399" spc="127" dirty="0" err="1">
                <a:solidFill>
                  <a:srgbClr val="FFE6DE"/>
                </a:solidFill>
                <a:latin typeface="Quicksand Bold"/>
              </a:rPr>
              <a:t>câu</a:t>
            </a:r>
            <a:endParaRPr lang="en-US" sz="6399" spc="127" dirty="0">
              <a:solidFill>
                <a:srgbClr val="FFE6DE"/>
              </a:solidFill>
              <a:latin typeface="Quicksand Bold"/>
            </a:endParaRPr>
          </a:p>
        </p:txBody>
      </p:sp>
      <p:grpSp>
        <p:nvGrpSpPr>
          <p:cNvPr id="30" name="Group 30"/>
          <p:cNvGrpSpPr/>
          <p:nvPr/>
        </p:nvGrpSpPr>
        <p:grpSpPr>
          <a:xfrm>
            <a:off x="5259349" y="5143500"/>
            <a:ext cx="3335974" cy="1174422"/>
            <a:chOff x="0" y="0"/>
            <a:chExt cx="4447965" cy="1565896"/>
          </a:xfrm>
        </p:grpSpPr>
        <p:sp>
          <p:nvSpPr>
            <p:cNvPr id="31" name="TextBox 31"/>
            <p:cNvSpPr txBox="1"/>
            <p:nvPr/>
          </p:nvSpPr>
          <p:spPr>
            <a:xfrm>
              <a:off x="0" y="-95250"/>
              <a:ext cx="4447965" cy="7658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3300" spc="220">
                  <a:solidFill>
                    <a:srgbClr val="B8627D"/>
                  </a:solidFill>
                  <a:latin typeface="Quicksand"/>
                </a:rPr>
                <a:t>CÂU 2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228600" y="930472"/>
              <a:ext cx="3990765" cy="635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>
                  <a:solidFill>
                    <a:srgbClr val="0F7D80"/>
                  </a:solidFill>
                  <a:latin typeface="Quicksand"/>
                </a:rPr>
                <a:t>Có bao điều... tuổi thơ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736898" y="5143500"/>
            <a:ext cx="3335974" cy="1174422"/>
            <a:chOff x="0" y="0"/>
            <a:chExt cx="4447965" cy="1565896"/>
          </a:xfrm>
        </p:grpSpPr>
        <p:sp>
          <p:nvSpPr>
            <p:cNvPr id="34" name="TextBox 34"/>
            <p:cNvSpPr txBox="1"/>
            <p:nvPr/>
          </p:nvSpPr>
          <p:spPr>
            <a:xfrm>
              <a:off x="0" y="-95250"/>
              <a:ext cx="4447965" cy="7658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3300" spc="220">
                  <a:solidFill>
                    <a:srgbClr val="B8627D"/>
                  </a:solidFill>
                  <a:latin typeface="Quicksand"/>
                </a:rPr>
                <a:t>CÂU 3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228600" y="930472"/>
              <a:ext cx="3990765" cy="635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>
                  <a:solidFill>
                    <a:srgbClr val="0F7D80"/>
                  </a:solidFill>
                  <a:latin typeface="Quicksand"/>
                </a:rPr>
                <a:t>Có bao điều... học trò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4105414" y="5063197"/>
            <a:ext cx="3335974" cy="1174422"/>
            <a:chOff x="0" y="0"/>
            <a:chExt cx="4447965" cy="1565896"/>
          </a:xfrm>
        </p:grpSpPr>
        <p:sp>
          <p:nvSpPr>
            <p:cNvPr id="37" name="TextBox 37"/>
            <p:cNvSpPr txBox="1"/>
            <p:nvPr/>
          </p:nvSpPr>
          <p:spPr>
            <a:xfrm>
              <a:off x="0" y="-95250"/>
              <a:ext cx="4447965" cy="7658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3300" spc="220">
                  <a:solidFill>
                    <a:srgbClr val="B8627D"/>
                  </a:solidFill>
                  <a:latin typeface="Quicksand"/>
                </a:rPr>
                <a:t>CÂU 4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228600" y="930472"/>
              <a:ext cx="3990765" cy="635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>
                  <a:solidFill>
                    <a:srgbClr val="0F7D80"/>
                  </a:solidFill>
                  <a:latin typeface="Quicksand"/>
                </a:rPr>
                <a:t>Có bao điều...   thầy</a:t>
              </a:r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7581911" y="1899695"/>
            <a:ext cx="3124178" cy="893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solidFill>
                  <a:srgbClr val="FFE6DE"/>
                </a:solidFill>
                <a:latin typeface="DejaVu Serif"/>
              </a:rPr>
              <a:t>Đoạn</a:t>
            </a:r>
            <a:r>
              <a:rPr lang="en-US" sz="5199" dirty="0">
                <a:solidFill>
                  <a:srgbClr val="FFE6DE"/>
                </a:solidFill>
                <a:latin typeface="DejaVu Serif"/>
              </a:rPr>
              <a:t> 1</a:t>
            </a: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569257" y="784025"/>
            <a:ext cx="6848517" cy="49060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451485" y="-1056005"/>
            <a:ext cx="7180013" cy="51435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35264" y="217990"/>
            <a:ext cx="7344941" cy="2283248"/>
          </a:xfrm>
          <a:prstGeom prst="rect">
            <a:avLst/>
          </a:prstGeom>
          <a:solidFill>
            <a:srgbClr val="FFE6DE"/>
          </a:solidFill>
        </p:spPr>
        <p:txBody>
          <a:bodyPr/>
          <a:lstStyle/>
          <a:p>
            <a:endParaRPr lang="vi-VN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09548" y="4019550"/>
            <a:ext cx="8827014" cy="63233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182" r="182" b="2130"/>
          <a:stretch>
            <a:fillRect/>
          </a:stretch>
        </p:blipFill>
        <p:spPr>
          <a:xfrm>
            <a:off x="8373641" y="275816"/>
            <a:ext cx="10841270" cy="108804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017469" y="5459654"/>
            <a:ext cx="6848517" cy="4906029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667523" y="3628295"/>
            <a:ext cx="3680423" cy="2171428"/>
          </a:xfrm>
          <a:prstGeom prst="rect">
            <a:avLst/>
          </a:prstGeom>
          <a:solidFill>
            <a:srgbClr val="FFE6DE"/>
          </a:solidFill>
        </p:spPr>
        <p:txBody>
          <a:bodyPr/>
          <a:lstStyle/>
          <a:p>
            <a:endParaRPr lang="vi-VN" dirty="0"/>
          </a:p>
        </p:txBody>
      </p:sp>
      <p:grpSp>
        <p:nvGrpSpPr>
          <p:cNvPr id="9" name="Group 9"/>
          <p:cNvGrpSpPr/>
          <p:nvPr/>
        </p:nvGrpSpPr>
        <p:grpSpPr>
          <a:xfrm>
            <a:off x="667523" y="3937128"/>
            <a:ext cx="3335974" cy="1263272"/>
            <a:chOff x="0" y="-95249"/>
            <a:chExt cx="4447965" cy="1684362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95249"/>
              <a:ext cx="4447965" cy="7766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endParaRPr lang="en-US" sz="3300" spc="220" dirty="0">
                <a:solidFill>
                  <a:srgbClr val="B8627D"/>
                </a:solidFill>
                <a:latin typeface="Quicksand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28600" y="930472"/>
              <a:ext cx="3990765" cy="6586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...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đêm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rằm</a:t>
              </a:r>
              <a:endParaRPr lang="en-US" sz="2300" dirty="0">
                <a:solidFill>
                  <a:srgbClr val="0F7D80"/>
                </a:solidFill>
                <a:latin typeface="Quicksand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36209" y="2476499"/>
            <a:ext cx="1543050" cy="1543050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116479" y="2845784"/>
            <a:ext cx="782510" cy="78251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6409548" y="2465514"/>
            <a:ext cx="1543050" cy="1543050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9818" y="2845784"/>
            <a:ext cx="782510" cy="78251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908434" y="6369618"/>
            <a:ext cx="1543050" cy="1543050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288704" y="6741510"/>
            <a:ext cx="782510" cy="78251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6409548" y="6369618"/>
            <a:ext cx="1543050" cy="1543050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E6DE"/>
            </a:solidFill>
          </p:spPr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9818" y="6741510"/>
            <a:ext cx="782510" cy="78251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5340862" y="3628295"/>
            <a:ext cx="3680423" cy="2147221"/>
          </a:xfrm>
          <a:prstGeom prst="rect">
            <a:avLst/>
          </a:prstGeom>
          <a:solidFill>
            <a:srgbClr val="FFE6DE"/>
          </a:solidFill>
        </p:spPr>
      </p:sp>
      <p:sp>
        <p:nvSpPr>
          <p:cNvPr id="25" name="AutoShape 25"/>
          <p:cNvSpPr/>
          <p:nvPr/>
        </p:nvSpPr>
        <p:spPr>
          <a:xfrm>
            <a:off x="667523" y="7524020"/>
            <a:ext cx="3680423" cy="1978955"/>
          </a:xfrm>
          <a:prstGeom prst="rect">
            <a:avLst/>
          </a:prstGeom>
          <a:solidFill>
            <a:srgbClr val="FFE6DE"/>
          </a:solidFill>
        </p:spPr>
      </p:sp>
      <p:sp>
        <p:nvSpPr>
          <p:cNvPr id="26" name="AutoShape 26"/>
          <p:cNvSpPr/>
          <p:nvPr/>
        </p:nvSpPr>
        <p:spPr>
          <a:xfrm>
            <a:off x="5340862" y="7524020"/>
            <a:ext cx="3680423" cy="1978955"/>
          </a:xfrm>
          <a:prstGeom prst="rect">
            <a:avLst/>
          </a:prstGeom>
          <a:solidFill>
            <a:srgbClr val="FFE6DE"/>
          </a:solidFill>
        </p:spPr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259300" y="1179640"/>
            <a:ext cx="5744010" cy="41148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07796" y="-338271"/>
            <a:ext cx="7878256" cy="5643696"/>
          </a:xfrm>
          <a:prstGeom prst="rect">
            <a:avLst/>
          </a:prstGeom>
        </p:spPr>
      </p:pic>
      <p:grpSp>
        <p:nvGrpSpPr>
          <p:cNvPr id="29" name="Group 29"/>
          <p:cNvGrpSpPr/>
          <p:nvPr/>
        </p:nvGrpSpPr>
        <p:grpSpPr>
          <a:xfrm>
            <a:off x="5746119" y="3937128"/>
            <a:ext cx="3335974" cy="1263272"/>
            <a:chOff x="81076" y="-95249"/>
            <a:chExt cx="4447965" cy="1684362"/>
          </a:xfrm>
        </p:grpSpPr>
        <p:sp>
          <p:nvSpPr>
            <p:cNvPr id="30" name="TextBox 30"/>
            <p:cNvSpPr txBox="1"/>
            <p:nvPr/>
          </p:nvSpPr>
          <p:spPr>
            <a:xfrm>
              <a:off x="81076" y="-95249"/>
              <a:ext cx="4447965" cy="776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3300" spc="220" dirty="0">
                  <a:solidFill>
                    <a:srgbClr val="B8627D"/>
                  </a:solidFill>
                  <a:latin typeface="Quicksand"/>
                </a:rPr>
                <a:t>CÂU 6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228600" y="930472"/>
              <a:ext cx="3990765" cy="6586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...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tuổi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thơ</a:t>
              </a:r>
              <a:endParaRPr lang="en-US" sz="2300" dirty="0">
                <a:solidFill>
                  <a:srgbClr val="0F7D80"/>
                </a:solidFill>
                <a:latin typeface="Quicksand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28700" y="7841231"/>
            <a:ext cx="3335974" cy="1263272"/>
            <a:chOff x="0" y="-95250"/>
            <a:chExt cx="4447965" cy="1684363"/>
          </a:xfrm>
        </p:grpSpPr>
        <p:sp>
          <p:nvSpPr>
            <p:cNvPr id="33" name="TextBox 33"/>
            <p:cNvSpPr txBox="1"/>
            <p:nvPr/>
          </p:nvSpPr>
          <p:spPr>
            <a:xfrm>
              <a:off x="0" y="-95250"/>
              <a:ext cx="4447965" cy="7766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3300" spc="220" dirty="0">
                  <a:solidFill>
                    <a:srgbClr val="B8627D"/>
                  </a:solidFill>
                  <a:latin typeface="Quicksand"/>
                </a:rPr>
                <a:t>CÂU 7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228600" y="930472"/>
              <a:ext cx="3990765" cy="6586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....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học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trò</a:t>
              </a:r>
              <a:endParaRPr lang="en-US" sz="2300" dirty="0">
                <a:solidFill>
                  <a:srgbClr val="0F7D80"/>
                </a:solidFill>
                <a:latin typeface="Quicksand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5513087" y="7841230"/>
            <a:ext cx="3335974" cy="1827530"/>
            <a:chOff x="0" y="-95250"/>
            <a:chExt cx="4447965" cy="2436706"/>
          </a:xfrm>
        </p:grpSpPr>
        <p:sp>
          <p:nvSpPr>
            <p:cNvPr id="36" name="TextBox 36"/>
            <p:cNvSpPr txBox="1"/>
            <p:nvPr/>
          </p:nvSpPr>
          <p:spPr>
            <a:xfrm>
              <a:off x="0" y="-95250"/>
              <a:ext cx="4447965" cy="776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3300" spc="220" dirty="0">
                  <a:solidFill>
                    <a:srgbClr val="B8627D"/>
                  </a:solidFill>
                  <a:latin typeface="Quicksand"/>
                </a:rPr>
                <a:t>CÂU 8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228600" y="930472"/>
              <a:ext cx="3990765" cy="14109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...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vào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đời</a:t>
              </a:r>
              <a:endParaRPr lang="en-US" sz="2300" dirty="0">
                <a:solidFill>
                  <a:srgbClr val="0F7D80"/>
                </a:solidFill>
                <a:latin typeface="Quicksand"/>
              </a:endParaRPr>
            </a:p>
            <a:p>
              <a:pPr algn="ctr">
                <a:lnSpc>
                  <a:spcPts val="4370"/>
                </a:lnSpc>
              </a:pPr>
              <a:endParaRPr lang="en-US" sz="2300" dirty="0">
                <a:solidFill>
                  <a:srgbClr val="0F7D80"/>
                </a:solidFill>
                <a:latin typeface="Quicksand"/>
              </a:endParaRP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2760472" y="893694"/>
            <a:ext cx="3483775" cy="875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5299" dirty="0" err="1">
                <a:solidFill>
                  <a:srgbClr val="B8627D"/>
                </a:solidFill>
                <a:latin typeface="DejaVu Serif Bold"/>
              </a:rPr>
              <a:t>Đoạn</a:t>
            </a:r>
            <a:r>
              <a:rPr lang="en-US" sz="5299" dirty="0">
                <a:solidFill>
                  <a:srgbClr val="B8627D"/>
                </a:solidFill>
                <a:latin typeface="DejaVu Serif Bold"/>
              </a:rPr>
              <a:t> 2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39969" y="123416"/>
            <a:ext cx="7543795" cy="899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9"/>
              </a:lnSpc>
              <a:spcBef>
                <a:spcPct val="0"/>
              </a:spcBef>
            </a:pPr>
            <a:r>
              <a:rPr lang="en-US" sz="4899" spc="326" dirty="0">
                <a:solidFill>
                  <a:srgbClr val="0F7D80"/>
                </a:solidFill>
                <a:latin typeface="Quicksand Bold"/>
              </a:rPr>
              <a:t>TẬP HÁT TỪNG CÂU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EFFDE91-4609-4134-A694-D7A3860576F2}"/>
              </a:ext>
            </a:extLst>
          </p:cNvPr>
          <p:cNvSpPr/>
          <p:nvPr/>
        </p:nvSpPr>
        <p:spPr>
          <a:xfrm>
            <a:off x="1525195" y="4004048"/>
            <a:ext cx="2323747" cy="582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950"/>
              </a:lnSpc>
            </a:pPr>
            <a:r>
              <a:rPr lang="en-US" sz="3300" spc="220" dirty="0">
                <a:solidFill>
                  <a:srgbClr val="B8627D"/>
                </a:solidFill>
                <a:latin typeface="Quicksand"/>
              </a:rPr>
              <a:t>CÂU 5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9629DAF-AE6A-44D2-B3F7-B460B83F71A1}"/>
              </a:ext>
            </a:extLst>
          </p:cNvPr>
          <p:cNvSpPr/>
          <p:nvPr/>
        </p:nvSpPr>
        <p:spPr>
          <a:xfrm>
            <a:off x="3345296" y="1971240"/>
            <a:ext cx="2236495" cy="372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</a:rPr>
              <a:t>Lời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 1</a:t>
            </a:r>
            <a:endParaRPr lang="vi-VN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15C75F8B-1C2F-4D00-BD6A-B455E1274100}"/>
              </a:ext>
            </a:extLst>
          </p:cNvPr>
          <p:cNvSpPr/>
          <p:nvPr/>
        </p:nvSpPr>
        <p:spPr>
          <a:xfrm>
            <a:off x="0" y="0"/>
            <a:ext cx="18288000" cy="103429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569257" y="784025"/>
            <a:ext cx="6848517" cy="49060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451485" y="-1056005"/>
            <a:ext cx="7180013" cy="51435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028701" y="164063"/>
            <a:ext cx="7172716" cy="224551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09548" y="4019550"/>
            <a:ext cx="8827014" cy="63233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182" r="182" b="2130"/>
          <a:stretch>
            <a:fillRect/>
          </a:stretch>
        </p:blipFill>
        <p:spPr>
          <a:xfrm>
            <a:off x="8373641" y="275816"/>
            <a:ext cx="10841270" cy="1088047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017469" y="5459654"/>
            <a:ext cx="6848517" cy="4906029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667523" y="3628295"/>
            <a:ext cx="3680423" cy="20617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endParaRPr lang="vi-VN" dirty="0"/>
          </a:p>
        </p:txBody>
      </p:sp>
      <p:grpSp>
        <p:nvGrpSpPr>
          <p:cNvPr id="9" name="Group 9"/>
          <p:cNvGrpSpPr/>
          <p:nvPr/>
        </p:nvGrpSpPr>
        <p:grpSpPr>
          <a:xfrm>
            <a:off x="667523" y="3937128"/>
            <a:ext cx="3335974" cy="1263272"/>
            <a:chOff x="0" y="-95249"/>
            <a:chExt cx="4447965" cy="1684362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95249"/>
              <a:ext cx="4447965" cy="7766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endParaRPr lang="en-US" sz="3300" spc="220" dirty="0">
                <a:solidFill>
                  <a:srgbClr val="B8627D"/>
                </a:solidFill>
                <a:latin typeface="Quicksand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28600" y="930472"/>
              <a:ext cx="3990765" cy="6586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...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cánh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đồng</a:t>
              </a:r>
              <a:endParaRPr lang="en-US" sz="2300" dirty="0">
                <a:solidFill>
                  <a:srgbClr val="0F7D80"/>
                </a:solidFill>
                <a:latin typeface="Quicksand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02731" y="2677708"/>
            <a:ext cx="1543050" cy="1543050"/>
            <a:chOff x="0" y="0"/>
            <a:chExt cx="6350000" cy="63500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Freeform 1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116479" y="2845784"/>
            <a:ext cx="782510" cy="78251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6339610" y="2566806"/>
            <a:ext cx="1543050" cy="1543050"/>
            <a:chOff x="0" y="0"/>
            <a:chExt cx="6350000" cy="63500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9818" y="2845784"/>
            <a:ext cx="782510" cy="78251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822437" y="6420744"/>
            <a:ext cx="1543050" cy="1543050"/>
            <a:chOff x="0" y="0"/>
            <a:chExt cx="6350000" cy="63500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9" name="Freeform 1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288704" y="6741510"/>
            <a:ext cx="782510" cy="78251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6452310" y="6458908"/>
            <a:ext cx="1543050" cy="1543050"/>
            <a:chOff x="0" y="0"/>
            <a:chExt cx="6350000" cy="635000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2" name="Freeform 2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789818" y="6741510"/>
            <a:ext cx="782510" cy="78251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5340862" y="3628295"/>
            <a:ext cx="3680423" cy="20617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667523" y="7524021"/>
            <a:ext cx="3680423" cy="20617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sp>
      <p:sp>
        <p:nvSpPr>
          <p:cNvPr id="26" name="AutoShape 26"/>
          <p:cNvSpPr/>
          <p:nvPr/>
        </p:nvSpPr>
        <p:spPr>
          <a:xfrm>
            <a:off x="5340862" y="7524021"/>
            <a:ext cx="3680423" cy="20617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259300" y="1179640"/>
            <a:ext cx="5744010" cy="41148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07796" y="-338271"/>
            <a:ext cx="7878256" cy="5643696"/>
          </a:xfrm>
          <a:prstGeom prst="rect">
            <a:avLst/>
          </a:prstGeom>
        </p:spPr>
      </p:pic>
      <p:grpSp>
        <p:nvGrpSpPr>
          <p:cNvPr id="29" name="Group 29"/>
          <p:cNvGrpSpPr/>
          <p:nvPr/>
        </p:nvGrpSpPr>
        <p:grpSpPr>
          <a:xfrm>
            <a:off x="5746119" y="3937128"/>
            <a:ext cx="3335974" cy="1263272"/>
            <a:chOff x="81076" y="-95249"/>
            <a:chExt cx="4447965" cy="1684362"/>
          </a:xfrm>
        </p:grpSpPr>
        <p:sp>
          <p:nvSpPr>
            <p:cNvPr id="30" name="TextBox 30"/>
            <p:cNvSpPr txBox="1"/>
            <p:nvPr/>
          </p:nvSpPr>
          <p:spPr>
            <a:xfrm>
              <a:off x="81076" y="-95249"/>
              <a:ext cx="4447965" cy="776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3300" spc="220" dirty="0">
                  <a:solidFill>
                    <a:schemeClr val="accent2">
                      <a:lumMod val="75000"/>
                    </a:schemeClr>
                  </a:solidFill>
                  <a:latin typeface="Quicksand"/>
                </a:rPr>
                <a:t>CÂU 10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228600" y="930472"/>
              <a:ext cx="3990765" cy="6586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...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khơi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xa</a:t>
              </a:r>
              <a:endParaRPr lang="en-US" sz="2300" dirty="0">
                <a:solidFill>
                  <a:srgbClr val="0F7D80"/>
                </a:solidFill>
                <a:latin typeface="Quicksand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28700" y="7841231"/>
            <a:ext cx="3335974" cy="1263272"/>
            <a:chOff x="0" y="-95250"/>
            <a:chExt cx="4447965" cy="1684363"/>
          </a:xfrm>
        </p:grpSpPr>
        <p:sp>
          <p:nvSpPr>
            <p:cNvPr id="33" name="TextBox 33"/>
            <p:cNvSpPr txBox="1"/>
            <p:nvPr/>
          </p:nvSpPr>
          <p:spPr>
            <a:xfrm>
              <a:off x="0" y="-95250"/>
              <a:ext cx="4447965" cy="7766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3300" spc="220" dirty="0">
                  <a:solidFill>
                    <a:schemeClr val="accent2">
                      <a:lumMod val="75000"/>
                    </a:schemeClr>
                  </a:solidFill>
                  <a:latin typeface="Quicksand"/>
                </a:rPr>
                <a:t>CÂU 11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228600" y="930472"/>
              <a:ext cx="3990765" cy="6586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...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học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trò</a:t>
              </a:r>
              <a:endParaRPr lang="en-US" sz="2300" dirty="0">
                <a:solidFill>
                  <a:srgbClr val="0F7D80"/>
                </a:solidFill>
                <a:latin typeface="Quicksand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5513087" y="7841230"/>
            <a:ext cx="3335974" cy="1827530"/>
            <a:chOff x="0" y="-95250"/>
            <a:chExt cx="4447965" cy="2436706"/>
          </a:xfrm>
        </p:grpSpPr>
        <p:sp>
          <p:nvSpPr>
            <p:cNvPr id="36" name="TextBox 36"/>
            <p:cNvSpPr txBox="1"/>
            <p:nvPr/>
          </p:nvSpPr>
          <p:spPr>
            <a:xfrm>
              <a:off x="0" y="-95250"/>
              <a:ext cx="4447965" cy="776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3300" spc="220" dirty="0">
                  <a:solidFill>
                    <a:schemeClr val="accent2">
                      <a:lumMod val="75000"/>
                    </a:schemeClr>
                  </a:solidFill>
                  <a:latin typeface="Quicksand"/>
                </a:rPr>
                <a:t>CÂU 12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228600" y="930472"/>
              <a:ext cx="3990765" cy="14109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70"/>
                </a:lnSpc>
              </a:pP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...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vào</a:t>
              </a:r>
              <a:r>
                <a:rPr lang="en-US" sz="2300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300" dirty="0" err="1">
                  <a:solidFill>
                    <a:srgbClr val="0F7D80"/>
                  </a:solidFill>
                  <a:latin typeface="Quicksand"/>
                </a:rPr>
                <a:t>đời</a:t>
              </a:r>
              <a:endParaRPr lang="en-US" sz="2300" dirty="0">
                <a:solidFill>
                  <a:srgbClr val="0F7D80"/>
                </a:solidFill>
                <a:latin typeface="Quicksand"/>
              </a:endParaRPr>
            </a:p>
            <a:p>
              <a:pPr algn="ctr">
                <a:lnSpc>
                  <a:spcPts val="4370"/>
                </a:lnSpc>
              </a:pPr>
              <a:endParaRPr lang="en-US" sz="2300" dirty="0">
                <a:solidFill>
                  <a:srgbClr val="0F7D80"/>
                </a:solidFill>
                <a:latin typeface="Quicksand"/>
              </a:endParaRP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2760472" y="893694"/>
            <a:ext cx="3483775" cy="875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5299" dirty="0" err="1">
                <a:solidFill>
                  <a:schemeClr val="accent1">
                    <a:lumMod val="75000"/>
                  </a:schemeClr>
                </a:solidFill>
                <a:latin typeface="DejaVu Serif Bold"/>
              </a:rPr>
              <a:t>Đoạn</a:t>
            </a:r>
            <a:r>
              <a:rPr lang="en-US" sz="5299" dirty="0">
                <a:solidFill>
                  <a:schemeClr val="accent1">
                    <a:lumMod val="75000"/>
                  </a:schemeClr>
                </a:solidFill>
                <a:latin typeface="DejaVu Serif Bold"/>
              </a:rPr>
              <a:t> 2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839969" y="123416"/>
            <a:ext cx="7543795" cy="85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9"/>
              </a:lnSpc>
              <a:spcBef>
                <a:spcPct val="0"/>
              </a:spcBef>
            </a:pPr>
            <a:r>
              <a:rPr lang="en-US" sz="4899" spc="326" dirty="0">
                <a:solidFill>
                  <a:schemeClr val="accent1">
                    <a:lumMod val="75000"/>
                  </a:schemeClr>
                </a:solidFill>
                <a:latin typeface="Quicksand Bold"/>
              </a:rPr>
              <a:t>TẬP HÁT TỪNG CÂU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EFFDE91-4609-4134-A694-D7A3860576F2}"/>
              </a:ext>
            </a:extLst>
          </p:cNvPr>
          <p:cNvSpPr/>
          <p:nvPr/>
        </p:nvSpPr>
        <p:spPr>
          <a:xfrm>
            <a:off x="1525195" y="4004048"/>
            <a:ext cx="2323747" cy="582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950"/>
              </a:lnSpc>
            </a:pPr>
            <a:r>
              <a:rPr lang="en-US" sz="3300" spc="220" dirty="0">
                <a:solidFill>
                  <a:schemeClr val="accent2">
                    <a:lumMod val="75000"/>
                  </a:schemeClr>
                </a:solidFill>
                <a:latin typeface="Quicksand"/>
              </a:rPr>
              <a:t>CÂU 9</a:t>
            </a:r>
            <a:r>
              <a:rPr lang="en-US" sz="3300" spc="220" dirty="0">
                <a:solidFill>
                  <a:srgbClr val="B8627D"/>
                </a:solidFill>
                <a:latin typeface="Quicksand"/>
              </a:rPr>
              <a:t>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605D90B-F0DB-429A-A32D-5F05DE710071}"/>
              </a:ext>
            </a:extLst>
          </p:cNvPr>
          <p:cNvSpPr/>
          <p:nvPr/>
        </p:nvSpPr>
        <p:spPr>
          <a:xfrm>
            <a:off x="3448042" y="1729640"/>
            <a:ext cx="2173448" cy="694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Lời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2</a:t>
            </a:r>
            <a:endParaRPr lang="vi-VN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2701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24581" y="2721938"/>
            <a:ext cx="1771593" cy="1771593"/>
            <a:chOff x="0" y="0"/>
            <a:chExt cx="2362125" cy="2362125"/>
          </a:xfrm>
        </p:grpSpPr>
        <p:grpSp>
          <p:nvGrpSpPr>
            <p:cNvPr id="3" name="Group 3"/>
            <p:cNvGrpSpPr>
              <a:grpSpLocks noChangeAspect="1"/>
            </p:cNvGrpSpPr>
            <p:nvPr/>
          </p:nvGrpSpPr>
          <p:grpSpPr>
            <a:xfrm>
              <a:off x="0" y="0"/>
              <a:ext cx="2362125" cy="2362125"/>
              <a:chOff x="0" y="0"/>
              <a:chExt cx="6350000" cy="6350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156812" y="-5088"/>
                <a:ext cx="6663624" cy="6360176"/>
              </a:xfrm>
              <a:custGeom>
                <a:avLst/>
                <a:gdLst/>
                <a:ahLst/>
                <a:cxnLst/>
                <a:rect l="l" t="t" r="r" b="b"/>
                <a:pathLst>
                  <a:path w="6663624" h="6360176">
                    <a:moveTo>
                      <a:pt x="3331812" y="5088"/>
                    </a:moveTo>
                    <a:lnTo>
                      <a:pt x="3331812" y="5088"/>
                    </a:lnTo>
                    <a:cubicBezTo>
                      <a:pt x="2194111" y="0"/>
                      <a:pt x="1140649" y="604036"/>
                      <a:pt x="570324" y="1588475"/>
                    </a:cubicBezTo>
                    <a:cubicBezTo>
                      <a:pt x="0" y="2572913"/>
                      <a:pt x="0" y="3787263"/>
                      <a:pt x="570324" y="4771701"/>
                    </a:cubicBezTo>
                    <a:cubicBezTo>
                      <a:pt x="1140649" y="5756140"/>
                      <a:pt x="2194111" y="6360176"/>
                      <a:pt x="3331812" y="6355088"/>
                    </a:cubicBezTo>
                    <a:cubicBezTo>
                      <a:pt x="4469513" y="6360176"/>
                      <a:pt x="5522976" y="5756140"/>
                      <a:pt x="6093300" y="4771701"/>
                    </a:cubicBezTo>
                    <a:cubicBezTo>
                      <a:pt x="6663624" y="3787263"/>
                      <a:pt x="6663624" y="2572913"/>
                      <a:pt x="6093300" y="1588475"/>
                    </a:cubicBezTo>
                    <a:cubicBezTo>
                      <a:pt x="5522976" y="604036"/>
                      <a:pt x="4469513" y="0"/>
                      <a:pt x="3331812" y="5088"/>
                    </a:cubicBezTo>
                    <a:close/>
                  </a:path>
                </a:pathLst>
              </a:custGeom>
              <a:solidFill>
                <a:srgbClr val="B8627D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549179" y="549179"/>
              <a:ext cx="1263767" cy="1263767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4352953" y="2721938"/>
            <a:ext cx="1771593" cy="1771593"/>
            <a:chOff x="0" y="0"/>
            <a:chExt cx="2362125" cy="2362125"/>
          </a:xfrm>
        </p:grpSpPr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0" y="0"/>
              <a:ext cx="2362125" cy="2362125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-156812" y="-5088"/>
                <a:ext cx="6663624" cy="6360176"/>
              </a:xfrm>
              <a:custGeom>
                <a:avLst/>
                <a:gdLst/>
                <a:ahLst/>
                <a:cxnLst/>
                <a:rect l="l" t="t" r="r" b="b"/>
                <a:pathLst>
                  <a:path w="6663624" h="6360176">
                    <a:moveTo>
                      <a:pt x="3331812" y="5088"/>
                    </a:moveTo>
                    <a:lnTo>
                      <a:pt x="3331812" y="5088"/>
                    </a:lnTo>
                    <a:cubicBezTo>
                      <a:pt x="2194111" y="0"/>
                      <a:pt x="1140649" y="604036"/>
                      <a:pt x="570324" y="1588475"/>
                    </a:cubicBezTo>
                    <a:cubicBezTo>
                      <a:pt x="0" y="2572913"/>
                      <a:pt x="0" y="3787263"/>
                      <a:pt x="570324" y="4771701"/>
                    </a:cubicBezTo>
                    <a:cubicBezTo>
                      <a:pt x="1140649" y="5756140"/>
                      <a:pt x="2194111" y="6360176"/>
                      <a:pt x="3331812" y="6355088"/>
                    </a:cubicBezTo>
                    <a:cubicBezTo>
                      <a:pt x="4469513" y="6360176"/>
                      <a:pt x="5522976" y="5756140"/>
                      <a:pt x="6093300" y="4771701"/>
                    </a:cubicBezTo>
                    <a:cubicBezTo>
                      <a:pt x="6663624" y="3787263"/>
                      <a:pt x="6663624" y="2572913"/>
                      <a:pt x="6093300" y="1588475"/>
                    </a:cubicBezTo>
                    <a:cubicBezTo>
                      <a:pt x="5522976" y="604036"/>
                      <a:pt x="4469513" y="0"/>
                      <a:pt x="3331812" y="5088"/>
                    </a:cubicBezTo>
                    <a:close/>
                  </a:path>
                </a:pathLst>
              </a:custGeom>
              <a:solidFill>
                <a:srgbClr val="FFE6DE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49179" y="549179"/>
              <a:ext cx="1263767" cy="1263767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16374146" y="-481135"/>
            <a:ext cx="2646607" cy="2464403"/>
            <a:chOff x="0" y="0"/>
            <a:chExt cx="3528809" cy="3285871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291662" y="1048724"/>
              <a:ext cx="2237147" cy="2237147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37047" cy="1437047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-732753" y="8303732"/>
            <a:ext cx="2646607" cy="2464403"/>
            <a:chOff x="0" y="0"/>
            <a:chExt cx="3528809" cy="3285871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2237147" cy="2237147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2091762" y="1848824"/>
              <a:ext cx="1437047" cy="1437047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785871" y="5658190"/>
            <a:ext cx="3224507" cy="41148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3379751" y="5658190"/>
            <a:ext cx="3224507" cy="41148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5134755" y="180975"/>
            <a:ext cx="7841010" cy="1533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dirty="0" err="1">
                <a:solidFill>
                  <a:srgbClr val="FFE6DE"/>
                </a:solidFill>
                <a:latin typeface="Noto Serif Display Black"/>
              </a:rPr>
              <a:t>Luyện</a:t>
            </a:r>
            <a:r>
              <a:rPr lang="en-US" sz="9000" dirty="0">
                <a:solidFill>
                  <a:srgbClr val="FFE6DE"/>
                </a:solidFill>
                <a:latin typeface="Noto Serif Display Black"/>
              </a:rPr>
              <a:t> </a:t>
            </a:r>
            <a:r>
              <a:rPr lang="en-US" sz="9000" dirty="0" err="1">
                <a:solidFill>
                  <a:srgbClr val="FFE6DE"/>
                </a:solidFill>
                <a:latin typeface="Noto Serif Display Black"/>
              </a:rPr>
              <a:t>tập</a:t>
            </a:r>
            <a:endParaRPr lang="en-US" sz="9000" dirty="0">
              <a:solidFill>
                <a:srgbClr val="FFE6DE"/>
              </a:solidFill>
              <a:latin typeface="Noto Serif Display Black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455787" y="4759960"/>
            <a:ext cx="7565926" cy="130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 dirty="0">
                <a:solidFill>
                  <a:srgbClr val="FFE6DE"/>
                </a:solidFill>
                <a:latin typeface="DejaVu Serif Bold"/>
              </a:rPr>
              <a:t>LĨNH XƯỚNG </a:t>
            </a:r>
          </a:p>
          <a:p>
            <a:pPr algn="ctr">
              <a:lnSpc>
                <a:spcPts val="5320"/>
              </a:lnSpc>
            </a:pPr>
            <a:r>
              <a:rPr lang="en-US" sz="3800" dirty="0">
                <a:solidFill>
                  <a:srgbClr val="FFE6DE"/>
                </a:solidFill>
                <a:latin typeface="DejaVu Serif Bold"/>
              </a:rPr>
              <a:t>- HÒA GIỌNG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819456" y="4759960"/>
            <a:ext cx="7120590" cy="679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0"/>
              </a:lnSpc>
            </a:pPr>
            <a:r>
              <a:rPr lang="en-US" sz="3793">
                <a:solidFill>
                  <a:srgbClr val="FFE6DE"/>
                </a:solidFill>
                <a:latin typeface="DejaVu Serif Bold"/>
              </a:rPr>
              <a:t>HÁT KẾT HỢP VẬN ĐỘNG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913854" y="6485595"/>
            <a:ext cx="6016526" cy="2393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E6DE"/>
                </a:solidFill>
                <a:latin typeface="Noto Sans"/>
              </a:rPr>
              <a:t>- Lĩnh xướng: Có bao điều ... về tấm lòng thầy cô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E6DE"/>
                </a:solidFill>
                <a:latin typeface="Noto Sans"/>
              </a:rPr>
              <a:t>- Hòa giọng: Thầy cô là  ... nâng bước em vào đời</a:t>
            </a: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940" y="2632272"/>
            <a:ext cx="877760" cy="8777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89566" y="6319808"/>
            <a:ext cx="909621" cy="9096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294190" y="8723440"/>
            <a:ext cx="877760" cy="877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03616" y="9836785"/>
            <a:ext cx="909621" cy="9096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517919" y="1722652"/>
            <a:ext cx="909621" cy="9096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13040" y="7999540"/>
            <a:ext cx="877760" cy="87776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926799" y="1167733"/>
            <a:ext cx="6055486" cy="1100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199" spc="215">
                <a:solidFill>
                  <a:srgbClr val="0F7D80"/>
                </a:solidFill>
                <a:latin typeface="Quicksand Bold"/>
              </a:rPr>
              <a:t>VẬN DỤNG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79790" y="3424308"/>
            <a:ext cx="11708210" cy="1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DejaVu Serif"/>
              </a:rPr>
              <a:t>Trình bày bài hát theo ý tưởng</a:t>
            </a:r>
          </a:p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DejaVu Serif"/>
              </a:rPr>
              <a:t> cá nhân/ nhóm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58741" y="6234083"/>
            <a:ext cx="10065048" cy="1500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>
                <a:solidFill>
                  <a:srgbClr val="000000"/>
                </a:solidFill>
                <a:latin typeface="DejaVu Serif"/>
              </a:rPr>
              <a:t>Hãy kể những việc làm của em </a:t>
            </a:r>
          </a:p>
          <a:p>
            <a:pPr algn="ctr">
              <a:lnSpc>
                <a:spcPts val="6020"/>
              </a:lnSpc>
            </a:pPr>
            <a:r>
              <a:rPr lang="en-US" sz="4300">
                <a:solidFill>
                  <a:srgbClr val="000000"/>
                </a:solidFill>
                <a:latin typeface="DejaVu Serif"/>
              </a:rPr>
              <a:t>để bày tỏ lòng biết ơn thầy, cô giáo?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A46394-DA15-4B9A-9118-40AF5EAFCB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495300"/>
            <a:ext cx="7239000" cy="335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793781" y="215837"/>
            <a:ext cx="761818" cy="7618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552878" y="2301720"/>
            <a:ext cx="935159" cy="9351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6854324" y="-330786"/>
            <a:ext cx="761818" cy="761818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784778" y="3951294"/>
            <a:ext cx="9694838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5600" spc="168" dirty="0">
                <a:solidFill>
                  <a:srgbClr val="0F7D80"/>
                </a:solidFill>
                <a:latin typeface="Quicksand Bold"/>
              </a:rPr>
              <a:t>NỘI DUNG 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1108131" y="5461395"/>
            <a:ext cx="9694838" cy="1675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B8627D"/>
                </a:solidFill>
                <a:latin typeface="DejaVu Serif"/>
              </a:rPr>
              <a:t>Nghe bài hát </a:t>
            </a:r>
          </a:p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B8627D"/>
                </a:solidFill>
                <a:latin typeface="DejaVu Serif Bold"/>
              </a:rPr>
              <a:t>Nhớ ơn thầy cô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0BE105E-E043-481B-BF1D-0247939ED1B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3" t="5723" r="5317" b="5083"/>
          <a:stretch/>
        </p:blipFill>
        <p:spPr>
          <a:xfrm>
            <a:off x="8955752" y="1"/>
            <a:ext cx="8797416" cy="10254520"/>
          </a:xfrm>
          <a:prstGeom prst="rect">
            <a:avLst/>
          </a:prstGeom>
        </p:spPr>
      </p:pic>
      <p:pic>
        <p:nvPicPr>
          <p:cNvPr id="21" name="Picture 10">
            <a:extLst>
              <a:ext uri="{FF2B5EF4-FFF2-40B4-BE49-F238E27FC236}">
                <a16:creationId xmlns:a16="http://schemas.microsoft.com/office/drawing/2014/main" id="{FD28FDF2-C707-44BA-BE5C-B28B491C9B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0388540" y="4623"/>
            <a:ext cx="935159" cy="935159"/>
          </a:xfrm>
          <a:prstGeom prst="rect">
            <a:avLst/>
          </a:prstGeom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280515DA-CD5F-401B-8538-D585471D0B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4649755" y="8231166"/>
            <a:ext cx="531845" cy="531845"/>
          </a:xfrm>
          <a:prstGeom prst="rect">
            <a:avLst/>
          </a:prstGeom>
        </p:spPr>
      </p:pic>
      <p:pic>
        <p:nvPicPr>
          <p:cNvPr id="23" name="Picture 12">
            <a:extLst>
              <a:ext uri="{FF2B5EF4-FFF2-40B4-BE49-F238E27FC236}">
                <a16:creationId xmlns:a16="http://schemas.microsoft.com/office/drawing/2014/main" id="{A288F988-E00C-4998-B163-D03B2B8A33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4995447" y="93597"/>
            <a:ext cx="674869" cy="674869"/>
          </a:xfrm>
          <a:prstGeom prst="rect">
            <a:avLst/>
          </a:prstGeom>
        </p:spPr>
      </p:pic>
      <p:pic>
        <p:nvPicPr>
          <p:cNvPr id="24" name="Picture 5">
            <a:extLst>
              <a:ext uri="{FF2B5EF4-FFF2-40B4-BE49-F238E27FC236}">
                <a16:creationId xmlns:a16="http://schemas.microsoft.com/office/drawing/2014/main" id="{1DB0BBA4-0517-4537-843B-AC7AF72919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3739288" y="1860576"/>
            <a:ext cx="761818" cy="761818"/>
          </a:xfrm>
          <a:prstGeom prst="rect">
            <a:avLst/>
          </a:prstGeom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D2776319-5728-4F3E-9304-B2785E5CC8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7589458" y="1651585"/>
            <a:ext cx="761818" cy="7618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l="31716" r="29982"/>
          <a:stretch>
            <a:fillRect/>
          </a:stretch>
        </p:blipFill>
        <p:spPr>
          <a:xfrm>
            <a:off x="-681622" y="-533400"/>
            <a:ext cx="6732370" cy="11696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141527" y="497270"/>
            <a:ext cx="10117773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5500" spc="165" dirty="0" err="1">
                <a:solidFill>
                  <a:srgbClr val="0F7D80"/>
                </a:solidFill>
                <a:latin typeface="Quicksand Bold"/>
              </a:rPr>
              <a:t>Nhạc</a:t>
            </a:r>
            <a:r>
              <a:rPr lang="en-US" sz="5500" spc="165" dirty="0">
                <a:solidFill>
                  <a:srgbClr val="0F7D80"/>
                </a:solidFill>
                <a:latin typeface="Quicksand Bold"/>
              </a:rPr>
              <a:t> </a:t>
            </a:r>
            <a:r>
              <a:rPr lang="en-US" sz="5500" spc="165" dirty="0" err="1">
                <a:solidFill>
                  <a:srgbClr val="0F7D80"/>
                </a:solidFill>
                <a:latin typeface="Quicksand Bold"/>
              </a:rPr>
              <a:t>sĩ</a:t>
            </a:r>
            <a:r>
              <a:rPr lang="en-US" sz="5500" spc="165" dirty="0">
                <a:solidFill>
                  <a:srgbClr val="0F7D80"/>
                </a:solidFill>
                <a:latin typeface="Quicksand Bold"/>
              </a:rPr>
              <a:t> </a:t>
            </a:r>
            <a:r>
              <a:rPr lang="en-US" sz="5500" spc="165" dirty="0" err="1">
                <a:solidFill>
                  <a:srgbClr val="0F7D80"/>
                </a:solidFill>
                <a:latin typeface="Quicksand Bold"/>
              </a:rPr>
              <a:t>Nguyễn</a:t>
            </a:r>
            <a:r>
              <a:rPr lang="en-US" sz="5500" spc="165" dirty="0">
                <a:solidFill>
                  <a:srgbClr val="0F7D80"/>
                </a:solidFill>
                <a:latin typeface="Quicksand Bold"/>
              </a:rPr>
              <a:t> </a:t>
            </a:r>
            <a:r>
              <a:rPr lang="en-US" sz="5500" spc="165" dirty="0" err="1">
                <a:solidFill>
                  <a:srgbClr val="0F7D80"/>
                </a:solidFill>
                <a:latin typeface="Quicksand Bold"/>
              </a:rPr>
              <a:t>Ngọc</a:t>
            </a:r>
            <a:r>
              <a:rPr lang="en-US" sz="5500" spc="165" dirty="0">
                <a:solidFill>
                  <a:srgbClr val="0F7D80"/>
                </a:solidFill>
                <a:latin typeface="Quicksand Bold"/>
              </a:rPr>
              <a:t> </a:t>
            </a:r>
            <a:r>
              <a:rPr lang="en-US" sz="5500" spc="165" dirty="0" err="1">
                <a:solidFill>
                  <a:srgbClr val="0F7D80"/>
                </a:solidFill>
                <a:latin typeface="Quicksand Bold"/>
              </a:rPr>
              <a:t>Thiện</a:t>
            </a:r>
            <a:endParaRPr lang="en-US" sz="5500" spc="165" dirty="0">
              <a:solidFill>
                <a:srgbClr val="0F7D80"/>
              </a:solidFill>
              <a:latin typeface="Quicksand Bold"/>
            </a:endParaRPr>
          </a:p>
        </p:txBody>
      </p:sp>
      <p:grpSp>
        <p:nvGrpSpPr>
          <p:cNvPr id="4" name="Group 4"/>
          <p:cNvGrpSpPr/>
          <p:nvPr/>
        </p:nvGrpSpPr>
        <p:grpSpPr>
          <a:xfrm rot="5400000">
            <a:off x="15062327" y="7061327"/>
            <a:ext cx="4393945" cy="4393945"/>
            <a:chOff x="0" y="0"/>
            <a:chExt cx="5858594" cy="5858594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2419315" y="0"/>
              <a:ext cx="3439279" cy="343927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929145"/>
              <a:ext cx="1580989" cy="158098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370488" y="4277605"/>
              <a:ext cx="1580989" cy="158098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048978" y="3228626"/>
              <a:ext cx="1580989" cy="1580989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DF90EDC-628D-4394-AD43-4DE47F477ECE}"/>
              </a:ext>
            </a:extLst>
          </p:cNvPr>
          <p:cNvSpPr/>
          <p:nvPr/>
        </p:nvSpPr>
        <p:spPr>
          <a:xfrm>
            <a:off x="6629400" y="3924301"/>
            <a:ext cx="11277600" cy="426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thầy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sĩ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Ngọc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điệu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kỉ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HS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xưa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thầy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khắc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họa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gũi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thầy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HS. </a:t>
            </a:r>
            <a:endParaRPr lang="vi-VN" sz="3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FF22A4-220D-468F-8133-781B3EC88B66}"/>
              </a:ext>
            </a:extLst>
          </p:cNvPr>
          <p:cNvSpPr/>
          <p:nvPr/>
        </p:nvSpPr>
        <p:spPr>
          <a:xfrm>
            <a:off x="7662603" y="2857500"/>
            <a:ext cx="87630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ts val="6600"/>
              </a:lnSpc>
            </a:pPr>
            <a:r>
              <a:rPr lang="en-US" sz="4000" spc="165" dirty="0" err="1">
                <a:solidFill>
                  <a:srgbClr val="0F7D80"/>
                </a:solidFill>
                <a:latin typeface="Quicksand Bold"/>
              </a:rPr>
              <a:t>Nội</a:t>
            </a:r>
            <a:r>
              <a:rPr lang="en-US" sz="4000" spc="165" dirty="0">
                <a:solidFill>
                  <a:srgbClr val="0F7D80"/>
                </a:solidFill>
                <a:latin typeface="Quicksand Bold"/>
              </a:rPr>
              <a:t> dung </a:t>
            </a:r>
            <a:r>
              <a:rPr lang="en-US" sz="4000" spc="165" dirty="0" err="1">
                <a:solidFill>
                  <a:srgbClr val="0F7D80"/>
                </a:solidFill>
                <a:latin typeface="Quicksand Bold"/>
              </a:rPr>
              <a:t>bài</a:t>
            </a:r>
            <a:r>
              <a:rPr lang="en-US" sz="4000" spc="165" dirty="0">
                <a:solidFill>
                  <a:srgbClr val="0F7D80"/>
                </a:solidFill>
                <a:latin typeface="Quicksand Bold"/>
              </a:rPr>
              <a:t> </a:t>
            </a:r>
            <a:r>
              <a:rPr lang="en-US" sz="4000" spc="165" dirty="0" err="1">
                <a:solidFill>
                  <a:srgbClr val="0F7D80"/>
                </a:solidFill>
                <a:latin typeface="Quicksand Bold"/>
              </a:rPr>
              <a:t>hát</a:t>
            </a:r>
            <a:r>
              <a:rPr lang="en-US" sz="4000" spc="165" dirty="0">
                <a:solidFill>
                  <a:srgbClr val="0F7D80"/>
                </a:solidFill>
                <a:latin typeface="Quicksand Bold"/>
              </a:rPr>
              <a:t> </a:t>
            </a:r>
            <a:r>
              <a:rPr lang="en-US" sz="4000" spc="165" dirty="0" err="1">
                <a:solidFill>
                  <a:srgbClr val="0F7D80"/>
                </a:solidFill>
                <a:latin typeface="Quicksand Bold"/>
              </a:rPr>
              <a:t>Nhớ</a:t>
            </a:r>
            <a:r>
              <a:rPr lang="en-US" sz="4000" spc="165" dirty="0">
                <a:solidFill>
                  <a:srgbClr val="0F7D80"/>
                </a:solidFill>
                <a:latin typeface="Quicksand Bold"/>
              </a:rPr>
              <a:t> </a:t>
            </a:r>
            <a:r>
              <a:rPr lang="en-US" sz="4000" spc="165" dirty="0" err="1">
                <a:solidFill>
                  <a:srgbClr val="0F7D80"/>
                </a:solidFill>
                <a:latin typeface="Quicksand Bold"/>
              </a:rPr>
              <a:t>ơn</a:t>
            </a:r>
            <a:r>
              <a:rPr lang="en-US" sz="4000" spc="165" dirty="0">
                <a:solidFill>
                  <a:srgbClr val="0F7D80"/>
                </a:solidFill>
                <a:latin typeface="Quicksand Bold"/>
              </a:rPr>
              <a:t> </a:t>
            </a:r>
            <a:r>
              <a:rPr lang="en-US" sz="4000" spc="165" dirty="0" err="1">
                <a:solidFill>
                  <a:srgbClr val="0F7D80"/>
                </a:solidFill>
                <a:latin typeface="Quicksand Bold"/>
              </a:rPr>
              <a:t>thầy</a:t>
            </a:r>
            <a:r>
              <a:rPr lang="en-US" sz="4000" spc="165" dirty="0">
                <a:solidFill>
                  <a:srgbClr val="0F7D80"/>
                </a:solidFill>
                <a:latin typeface="Quicksand Bold"/>
              </a:rPr>
              <a:t> </a:t>
            </a:r>
            <a:r>
              <a:rPr lang="en-US" sz="4000" spc="165" dirty="0" err="1">
                <a:solidFill>
                  <a:srgbClr val="0F7D80"/>
                </a:solidFill>
                <a:latin typeface="Quicksand Bold"/>
              </a:rPr>
              <a:t>cô</a:t>
            </a:r>
            <a:endParaRPr lang="en-US" sz="4000" spc="165" dirty="0">
              <a:solidFill>
                <a:srgbClr val="0F7D80"/>
              </a:solidFill>
              <a:latin typeface="Quicksand Bold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617389" y="7124699"/>
            <a:ext cx="1283823" cy="1195439"/>
            <a:chOff x="0" y="0"/>
            <a:chExt cx="1711764" cy="159391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626563" y="508718"/>
              <a:ext cx="1085201" cy="1085201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97086" cy="69708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367593" y="9099571"/>
            <a:ext cx="1275220" cy="1187429"/>
            <a:chOff x="0" y="0"/>
            <a:chExt cx="1700294" cy="158323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1077929" cy="107792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1007878" y="890823"/>
              <a:ext cx="692416" cy="692416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959972" y="3244829"/>
            <a:ext cx="7800493" cy="601347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259081" y="2857319"/>
            <a:ext cx="3810301" cy="228618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486349">
            <a:off x="13854186" y="3120684"/>
            <a:ext cx="3901480" cy="234088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3014200" y="742616"/>
            <a:ext cx="11692037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204493"/>
                </a:solidFill>
                <a:latin typeface="DejaVu Serif"/>
              </a:rPr>
              <a:t>Cảm nhận nhịp điệu và vận động cơ thể 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204493"/>
                </a:solidFill>
                <a:latin typeface="DejaVu Serif"/>
              </a:rPr>
              <a:t>theo  bài hát Nhớ ơn thầy cô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F172883B-DC27-4342-A54E-51E0BA91251C}"/>
              </a:ext>
            </a:extLst>
          </p:cNvPr>
          <p:cNvSpPr/>
          <p:nvPr/>
        </p:nvSpPr>
        <p:spPr>
          <a:xfrm>
            <a:off x="-25400" y="0"/>
            <a:ext cx="18409804" cy="10477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14242" y="482703"/>
            <a:ext cx="782510" cy="78251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50241" y="7508475"/>
            <a:ext cx="782510" cy="78251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402496" y="1296950"/>
            <a:ext cx="782510" cy="78251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5890" y="6648661"/>
            <a:ext cx="782510" cy="78251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51783">
            <a:off x="667523" y="468404"/>
            <a:ext cx="4002072" cy="277962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501432" y="8290984"/>
            <a:ext cx="3521236" cy="1901467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2503" y="541655"/>
            <a:ext cx="1330887" cy="1335744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68335">
            <a:off x="441454" y="9102091"/>
            <a:ext cx="3166199" cy="107075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58224">
            <a:off x="3504024" y="9102091"/>
            <a:ext cx="3166199" cy="1070751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49205">
            <a:off x="6536080" y="9102091"/>
            <a:ext cx="3166199" cy="1070751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15146">
            <a:off x="9513589" y="9102091"/>
            <a:ext cx="3166199" cy="1070751"/>
          </a:xfrm>
          <a:prstGeom prst="rect">
            <a:avLst/>
          </a:prstGeom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4CD9C99-E78F-4376-81CB-72C139E81D42}"/>
              </a:ext>
            </a:extLst>
          </p:cNvPr>
          <p:cNvSpPr/>
          <p:nvPr/>
        </p:nvSpPr>
        <p:spPr>
          <a:xfrm>
            <a:off x="6501461" y="1996015"/>
            <a:ext cx="5080939" cy="129725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accent2">
                    <a:lumMod val="75000"/>
                  </a:schemeClr>
                </a:solidFill>
              </a:rPr>
              <a:t>DẶN DÒ</a:t>
            </a:r>
            <a:endParaRPr lang="vi-VN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893E08F-B681-444A-A5FB-887E225B0B99}"/>
              </a:ext>
            </a:extLst>
          </p:cNvPr>
          <p:cNvSpPr/>
          <p:nvPr/>
        </p:nvSpPr>
        <p:spPr>
          <a:xfrm>
            <a:off x="4038600" y="4141895"/>
            <a:ext cx="13030200" cy="24598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  <a:buFont typeface="Symbol" panose="05050102010706020507" pitchFamily="18" charset="2"/>
              <a:buChar char="-"/>
            </a:pPr>
            <a:r>
              <a:rPr lang="en-US" sz="36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36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  <a:buFont typeface="Symbol" panose="05050102010706020507" pitchFamily="18" charset="2"/>
              <a:buChar char="-"/>
            </a:pP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en-US" sz="36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</a:pP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4/4 qua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internet…  </a:t>
            </a:r>
            <a:endParaRPr lang="en-US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</a:pP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mã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code do GV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  <a:endParaRPr lang="vi-VN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4407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6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007228" y="-1938928"/>
            <a:ext cx="48302456" cy="13487411"/>
            <a:chOff x="0" y="0"/>
            <a:chExt cx="64403275" cy="1798321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366520"/>
              <a:ext cx="32928403" cy="17616696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1474872" y="0"/>
              <a:ext cx="32928403" cy="1761669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4809185" y="-1172305"/>
            <a:ext cx="4651120" cy="4651120"/>
            <a:chOff x="0" y="0"/>
            <a:chExt cx="6201494" cy="620149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560916" y="0"/>
              <a:ext cx="3640578" cy="3640578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983527"/>
              <a:ext cx="1673524" cy="167352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567761" y="4527970"/>
              <a:ext cx="1673524" cy="1673524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110375" y="3417596"/>
              <a:ext cx="1673524" cy="1673524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1028700" y="2126045"/>
            <a:ext cx="13165773" cy="4957510"/>
            <a:chOff x="0" y="0"/>
            <a:chExt cx="17554364" cy="6610013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585681"/>
              <a:ext cx="17554364" cy="3971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800"/>
                </a:lnSpc>
              </a:pP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Tìm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hiểu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nhịp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</a:p>
            <a:p>
              <a:pPr>
                <a:lnSpc>
                  <a:spcPts val="7800"/>
                </a:lnSpc>
              </a:pP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Bài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đọc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nhạc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số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2</a:t>
              </a:r>
            </a:p>
            <a:p>
              <a:pPr algn="l">
                <a:lnSpc>
                  <a:spcPts val="7800"/>
                </a:lnSpc>
              </a:pP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Ôn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bài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hát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Thầy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cô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là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tất</a:t>
              </a:r>
              <a:r>
                <a:rPr lang="en-US" sz="6500" spc="195" dirty="0">
                  <a:solidFill>
                    <a:srgbClr val="FFE6DE"/>
                  </a:solidFill>
                  <a:latin typeface="Quicksand Bold"/>
                </a:rPr>
                <a:t> </a:t>
              </a:r>
              <a:r>
                <a:rPr lang="en-US" sz="6500" spc="195" dirty="0" err="1">
                  <a:solidFill>
                    <a:srgbClr val="FFE6DE"/>
                  </a:solidFill>
                  <a:latin typeface="Quicksand Bold"/>
                </a:rPr>
                <a:t>cả</a:t>
              </a:r>
              <a:endParaRPr lang="en-US" sz="6500" spc="195" dirty="0">
                <a:solidFill>
                  <a:srgbClr val="FFE6DE"/>
                </a:solidFill>
                <a:latin typeface="Quicksand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9525"/>
              <a:ext cx="16436764" cy="983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spc="192">
                  <a:solidFill>
                    <a:srgbClr val="FFE6DE"/>
                  </a:solidFill>
                  <a:latin typeface="Quicksand"/>
                </a:rPr>
                <a:t>TIẾT 10</a:t>
              </a:r>
            </a:p>
          </p:txBody>
        </p:sp>
        <p:sp>
          <p:nvSpPr>
            <p:cNvPr id="14" name="AutoShape 14"/>
            <p:cNvSpPr/>
            <p:nvPr/>
          </p:nvSpPr>
          <p:spPr>
            <a:xfrm>
              <a:off x="0" y="6406813"/>
              <a:ext cx="1854201" cy="203201"/>
            </a:xfrm>
            <a:prstGeom prst="rect">
              <a:avLst/>
            </a:prstGeom>
            <a:solidFill>
              <a:srgbClr val="FFE6DE"/>
            </a:solidFill>
          </p:spPr>
        </p:sp>
      </p:grpSp>
      <p:grpSp>
        <p:nvGrpSpPr>
          <p:cNvPr id="15" name="Group 15"/>
          <p:cNvGrpSpPr/>
          <p:nvPr/>
        </p:nvGrpSpPr>
        <p:grpSpPr>
          <a:xfrm rot="5400000">
            <a:off x="14809185" y="6846830"/>
            <a:ext cx="4651120" cy="4651120"/>
            <a:chOff x="0" y="0"/>
            <a:chExt cx="6201494" cy="6201494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560916" y="0"/>
              <a:ext cx="3640578" cy="3640578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983527"/>
              <a:ext cx="1673524" cy="1673524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567761" y="4527970"/>
              <a:ext cx="1673524" cy="1673524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110375" y="3417596"/>
              <a:ext cx="1673524" cy="1673524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 rot="2292533">
            <a:off x="12931105" y="2712052"/>
            <a:ext cx="4745125" cy="4745125"/>
            <a:chOff x="0" y="0"/>
            <a:chExt cx="6326834" cy="6326834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224917" y="0"/>
              <a:ext cx="4101917" cy="4101917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1793479"/>
              <a:ext cx="1453953" cy="1453953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099661" y="4872881"/>
              <a:ext cx="1453953" cy="1453953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964690" y="3908191"/>
              <a:ext cx="1453953" cy="1453953"/>
            </a:xfrm>
            <a:prstGeom prst="rect">
              <a:avLst/>
            </a:prstGeom>
          </p:spPr>
        </p:pic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91DA68A0-5F02-4455-B547-423B81E0085F}"/>
              </a:ext>
            </a:extLst>
          </p:cNvPr>
          <p:cNvSpPr/>
          <p:nvPr/>
        </p:nvSpPr>
        <p:spPr>
          <a:xfrm>
            <a:off x="6416099" y="2870679"/>
            <a:ext cx="1066800" cy="179960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pc="195" dirty="0">
                <a:solidFill>
                  <a:srgbClr val="FFE6DE"/>
                </a:solidFill>
                <a:latin typeface="Quicksand Bold"/>
              </a:rPr>
              <a:t>4</a:t>
            </a:r>
          </a:p>
          <a:p>
            <a:pPr algn="ctr"/>
            <a:r>
              <a:rPr lang="en-US" sz="5400" spc="195" dirty="0">
                <a:solidFill>
                  <a:srgbClr val="FFE6DE"/>
                </a:solidFill>
                <a:latin typeface="Quicksand Bold"/>
              </a:rPr>
              <a:t>4</a:t>
            </a:r>
            <a:endParaRPr lang="vi-VN" sz="5400" dirty="0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374146" y="-481135"/>
            <a:ext cx="2646607" cy="2464403"/>
            <a:chOff x="0" y="0"/>
            <a:chExt cx="3528809" cy="32858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291662" y="1048724"/>
              <a:ext cx="2237147" cy="223714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37047" cy="1437047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2358022" y="976853"/>
            <a:ext cx="1164471" cy="1164471"/>
            <a:chOff x="0" y="0"/>
            <a:chExt cx="1552628" cy="1552628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0" y="0"/>
              <a:ext cx="1552628" cy="1552628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156812" y="-5088"/>
                <a:ext cx="6663624" cy="6360176"/>
              </a:xfrm>
              <a:custGeom>
                <a:avLst/>
                <a:gdLst/>
                <a:ahLst/>
                <a:cxnLst/>
                <a:rect l="l" t="t" r="r" b="b"/>
                <a:pathLst>
                  <a:path w="6663624" h="6360176">
                    <a:moveTo>
                      <a:pt x="3331812" y="5088"/>
                    </a:moveTo>
                    <a:lnTo>
                      <a:pt x="3331812" y="5088"/>
                    </a:lnTo>
                    <a:cubicBezTo>
                      <a:pt x="2194111" y="0"/>
                      <a:pt x="1140649" y="604036"/>
                      <a:pt x="570324" y="1588475"/>
                    </a:cubicBezTo>
                    <a:cubicBezTo>
                      <a:pt x="0" y="2572913"/>
                      <a:pt x="0" y="3787263"/>
                      <a:pt x="570324" y="4771701"/>
                    </a:cubicBezTo>
                    <a:cubicBezTo>
                      <a:pt x="1140649" y="5756140"/>
                      <a:pt x="2194111" y="6360176"/>
                      <a:pt x="3331812" y="6355088"/>
                    </a:cubicBezTo>
                    <a:cubicBezTo>
                      <a:pt x="4469513" y="6360176"/>
                      <a:pt x="5522976" y="5756140"/>
                      <a:pt x="6093300" y="4771701"/>
                    </a:cubicBezTo>
                    <a:cubicBezTo>
                      <a:pt x="6663624" y="3787263"/>
                      <a:pt x="6663624" y="2572913"/>
                      <a:pt x="6093300" y="1588475"/>
                    </a:cubicBezTo>
                    <a:cubicBezTo>
                      <a:pt x="5522976" y="604036"/>
                      <a:pt x="4469513" y="0"/>
                      <a:pt x="3331812" y="5088"/>
                    </a:cubicBezTo>
                    <a:close/>
                  </a:path>
                </a:pathLst>
              </a:custGeom>
              <a:solidFill>
                <a:srgbClr val="B8627D"/>
              </a:solid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60976" y="360976"/>
              <a:ext cx="830676" cy="830676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5573315" y="5852953"/>
            <a:ext cx="1189560" cy="1189560"/>
            <a:chOff x="0" y="0"/>
            <a:chExt cx="1586080" cy="1586080"/>
          </a:xfrm>
        </p:grpSpPr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0" y="0"/>
              <a:ext cx="1586080" cy="1586080"/>
              <a:chOff x="0" y="0"/>
              <a:chExt cx="6350000" cy="63500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-156812" y="-5088"/>
                <a:ext cx="6663624" cy="6360176"/>
              </a:xfrm>
              <a:custGeom>
                <a:avLst/>
                <a:gdLst/>
                <a:ahLst/>
                <a:cxnLst/>
                <a:rect l="l" t="t" r="r" b="b"/>
                <a:pathLst>
                  <a:path w="6663624" h="6360176">
                    <a:moveTo>
                      <a:pt x="3331812" y="5088"/>
                    </a:moveTo>
                    <a:lnTo>
                      <a:pt x="3331812" y="5088"/>
                    </a:lnTo>
                    <a:cubicBezTo>
                      <a:pt x="2194111" y="0"/>
                      <a:pt x="1140649" y="604036"/>
                      <a:pt x="570324" y="1588475"/>
                    </a:cubicBezTo>
                    <a:cubicBezTo>
                      <a:pt x="0" y="2572913"/>
                      <a:pt x="0" y="3787263"/>
                      <a:pt x="570324" y="4771701"/>
                    </a:cubicBezTo>
                    <a:cubicBezTo>
                      <a:pt x="1140649" y="5756140"/>
                      <a:pt x="2194111" y="6360176"/>
                      <a:pt x="3331812" y="6355088"/>
                    </a:cubicBezTo>
                    <a:cubicBezTo>
                      <a:pt x="4469513" y="6360176"/>
                      <a:pt x="5522976" y="5756140"/>
                      <a:pt x="6093300" y="4771701"/>
                    </a:cubicBezTo>
                    <a:cubicBezTo>
                      <a:pt x="6663624" y="3787263"/>
                      <a:pt x="6663624" y="2572913"/>
                      <a:pt x="6093300" y="1588475"/>
                    </a:cubicBezTo>
                    <a:cubicBezTo>
                      <a:pt x="5522976" y="604036"/>
                      <a:pt x="4469513" y="0"/>
                      <a:pt x="3331812" y="5088"/>
                    </a:cubicBezTo>
                    <a:close/>
                  </a:path>
                </a:pathLst>
              </a:custGeom>
              <a:solidFill>
                <a:srgbClr val="B8627D"/>
              </a:solid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68754" y="368754"/>
              <a:ext cx="848573" cy="848573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>
            <a:off x="4466705" y="942975"/>
            <a:ext cx="7899050" cy="1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0F7D80"/>
                </a:solidFill>
                <a:latin typeface="DejaVu Serif"/>
              </a:rPr>
              <a:t>Học hát: Thầy cô là tất cả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0F7D80"/>
                </a:solidFill>
                <a:latin typeface="DejaVu Serif"/>
              </a:rPr>
              <a:t>Nghe nhạc: Nhớ ơn thầy cô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3871925" y="3101079"/>
            <a:ext cx="1189560" cy="1189560"/>
            <a:chOff x="0" y="0"/>
            <a:chExt cx="1586080" cy="1586080"/>
          </a:xfrm>
        </p:grpSpPr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>
              <a:off x="0" y="0"/>
              <a:ext cx="1586080" cy="1586080"/>
              <a:chOff x="0" y="0"/>
              <a:chExt cx="6350000" cy="63500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-156812" y="-5088"/>
                <a:ext cx="6663624" cy="6360176"/>
              </a:xfrm>
              <a:custGeom>
                <a:avLst/>
                <a:gdLst/>
                <a:ahLst/>
                <a:cxnLst/>
                <a:rect l="l" t="t" r="r" b="b"/>
                <a:pathLst>
                  <a:path w="6663624" h="6360176">
                    <a:moveTo>
                      <a:pt x="3331812" y="5088"/>
                    </a:moveTo>
                    <a:lnTo>
                      <a:pt x="3331812" y="5088"/>
                    </a:lnTo>
                    <a:cubicBezTo>
                      <a:pt x="2194111" y="0"/>
                      <a:pt x="1140649" y="604036"/>
                      <a:pt x="570324" y="1588475"/>
                    </a:cubicBezTo>
                    <a:cubicBezTo>
                      <a:pt x="0" y="2572913"/>
                      <a:pt x="0" y="3787263"/>
                      <a:pt x="570324" y="4771701"/>
                    </a:cubicBezTo>
                    <a:cubicBezTo>
                      <a:pt x="1140649" y="5756140"/>
                      <a:pt x="2194111" y="6360176"/>
                      <a:pt x="3331812" y="6355088"/>
                    </a:cubicBezTo>
                    <a:cubicBezTo>
                      <a:pt x="4469513" y="6360176"/>
                      <a:pt x="5522976" y="5756140"/>
                      <a:pt x="6093300" y="4771701"/>
                    </a:cubicBezTo>
                    <a:cubicBezTo>
                      <a:pt x="6663624" y="3787263"/>
                      <a:pt x="6663624" y="2572913"/>
                      <a:pt x="6093300" y="1588475"/>
                    </a:cubicBezTo>
                    <a:cubicBezTo>
                      <a:pt x="5522976" y="604036"/>
                      <a:pt x="4469513" y="0"/>
                      <a:pt x="3331812" y="5088"/>
                    </a:cubicBezTo>
                    <a:close/>
                  </a:path>
                </a:pathLst>
              </a:custGeom>
              <a:solidFill>
                <a:srgbClr val="B8627D"/>
              </a:solidFill>
            </p:spPr>
          </p:sp>
        </p:grpSp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68754" y="368754"/>
              <a:ext cx="848573" cy="848573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>
            <a:off x="6762875" y="8103287"/>
            <a:ext cx="1189560" cy="1189560"/>
            <a:chOff x="0" y="0"/>
            <a:chExt cx="1586080" cy="1586080"/>
          </a:xfrm>
        </p:grpSpPr>
        <p:grpSp>
          <p:nvGrpSpPr>
            <p:cNvPr id="23" name="Group 23"/>
            <p:cNvGrpSpPr>
              <a:grpSpLocks noChangeAspect="1"/>
            </p:cNvGrpSpPr>
            <p:nvPr/>
          </p:nvGrpSpPr>
          <p:grpSpPr>
            <a:xfrm>
              <a:off x="0" y="0"/>
              <a:ext cx="1586080" cy="1586080"/>
              <a:chOff x="0" y="0"/>
              <a:chExt cx="6350000" cy="63500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-156812" y="-5088"/>
                <a:ext cx="6663624" cy="6360176"/>
              </a:xfrm>
              <a:custGeom>
                <a:avLst/>
                <a:gdLst/>
                <a:ahLst/>
                <a:cxnLst/>
                <a:rect l="l" t="t" r="r" b="b"/>
                <a:pathLst>
                  <a:path w="6663624" h="6360176">
                    <a:moveTo>
                      <a:pt x="3331812" y="5088"/>
                    </a:moveTo>
                    <a:lnTo>
                      <a:pt x="3331812" y="5088"/>
                    </a:lnTo>
                    <a:cubicBezTo>
                      <a:pt x="2194111" y="0"/>
                      <a:pt x="1140649" y="604036"/>
                      <a:pt x="570324" y="1588475"/>
                    </a:cubicBezTo>
                    <a:cubicBezTo>
                      <a:pt x="0" y="2572913"/>
                      <a:pt x="0" y="3787263"/>
                      <a:pt x="570324" y="4771701"/>
                    </a:cubicBezTo>
                    <a:cubicBezTo>
                      <a:pt x="1140649" y="5756140"/>
                      <a:pt x="2194111" y="6360176"/>
                      <a:pt x="3331812" y="6355088"/>
                    </a:cubicBezTo>
                    <a:cubicBezTo>
                      <a:pt x="4469513" y="6360176"/>
                      <a:pt x="5522976" y="5756140"/>
                      <a:pt x="6093300" y="4771701"/>
                    </a:cubicBezTo>
                    <a:cubicBezTo>
                      <a:pt x="6663624" y="3787263"/>
                      <a:pt x="6663624" y="2572913"/>
                      <a:pt x="6093300" y="1588475"/>
                    </a:cubicBezTo>
                    <a:cubicBezTo>
                      <a:pt x="5522976" y="604036"/>
                      <a:pt x="4469513" y="0"/>
                      <a:pt x="3331812" y="5088"/>
                    </a:cubicBezTo>
                    <a:close/>
                  </a:path>
                </a:pathLst>
              </a:custGeom>
              <a:solidFill>
                <a:srgbClr val="B8627D"/>
              </a:solidFill>
            </p:spPr>
          </p:sp>
        </p:grpSp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68754" y="368754"/>
              <a:ext cx="848573" cy="848573"/>
            </a:xfrm>
            <a:prstGeom prst="rect">
              <a:avLst/>
            </a:prstGeom>
          </p:spPr>
        </p:pic>
      </p:grpSp>
      <p:sp>
        <p:nvSpPr>
          <p:cNvPr id="26" name="TextBox 26"/>
          <p:cNvSpPr txBox="1"/>
          <p:nvPr/>
        </p:nvSpPr>
        <p:spPr>
          <a:xfrm>
            <a:off x="5873364" y="2949734"/>
            <a:ext cx="10137275" cy="2117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B8627D"/>
                </a:solidFill>
                <a:latin typeface="DejaVu Serif"/>
              </a:rPr>
              <a:t>Lí thuyết âmnhạc: Nhịp 4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B8627D"/>
                </a:solidFill>
                <a:latin typeface="DejaVu Serif"/>
              </a:rPr>
              <a:t>Đọc nhạc: Bài đọc nhạc số 2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B8627D"/>
                </a:solidFill>
                <a:latin typeface="DejaVu Serif"/>
              </a:rPr>
              <a:t>Ôn bài hát: Thầy cô là tất cả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357655" y="5767228"/>
            <a:ext cx="9611271" cy="140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>
                <a:solidFill>
                  <a:srgbClr val="0F7D80"/>
                </a:solidFill>
                <a:latin typeface="DejaVu Serif"/>
              </a:rPr>
              <a:t>Thường thức âm nhạc: Hát bè</a:t>
            </a:r>
          </a:p>
          <a:p>
            <a:pPr>
              <a:lnSpc>
                <a:spcPts val="5600"/>
              </a:lnSpc>
            </a:pPr>
            <a:r>
              <a:rPr lang="en-US" sz="4000">
                <a:solidFill>
                  <a:srgbClr val="0F7D80"/>
                </a:solidFill>
                <a:latin typeface="DejaVu Serif"/>
              </a:rPr>
              <a:t>Ôn bài đọc nhạc số 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641204" y="8218007"/>
            <a:ext cx="5498106" cy="695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B8627D"/>
                </a:solidFill>
                <a:latin typeface="DejaVu Serif"/>
              </a:rPr>
              <a:t>Vận dụng - Sáng tạo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E018DFF-AB3F-45C0-A211-50BEE1D991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1" y="5067300"/>
            <a:ext cx="5181599" cy="4876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940" y="2632272"/>
            <a:ext cx="877760" cy="8777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89566" y="6319808"/>
            <a:ext cx="909621" cy="9096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294190" y="8723440"/>
            <a:ext cx="877760" cy="877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03616" y="9836785"/>
            <a:ext cx="909621" cy="9096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517919" y="1722652"/>
            <a:ext cx="909621" cy="9096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16429" y="-321461"/>
            <a:ext cx="877760" cy="87776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4171950" y="2679388"/>
            <a:ext cx="14533449" cy="2117293"/>
            <a:chOff x="0" y="-9525"/>
            <a:chExt cx="19377932" cy="2823057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9525"/>
              <a:ext cx="19377932" cy="1465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40"/>
                </a:lnSpc>
              </a:pPr>
              <a:r>
                <a:rPr lang="en-US" sz="7200" spc="215" dirty="0" err="1">
                  <a:solidFill>
                    <a:srgbClr val="0F7D80"/>
                  </a:solidFill>
                  <a:latin typeface="Quicksand Bold"/>
                </a:rPr>
                <a:t>Nội</a:t>
              </a:r>
              <a:r>
                <a:rPr lang="en-US" sz="7200" spc="215" dirty="0">
                  <a:solidFill>
                    <a:srgbClr val="0F7D80"/>
                  </a:solidFill>
                  <a:latin typeface="Quicksand Bold"/>
                </a:rPr>
                <a:t> dung 1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872762"/>
              <a:ext cx="17301007" cy="9407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59"/>
                </a:lnSpc>
              </a:pPr>
              <a:r>
                <a:rPr lang="en-US" sz="4800" spc="192" dirty="0">
                  <a:solidFill>
                    <a:srgbClr val="B8627D"/>
                  </a:solidFill>
                  <a:latin typeface="Quicksand Bold"/>
                </a:rPr>
                <a:t>LÍ THUYẾT ÂM NHẠC: TÌM HIỂU NHỊP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1C592EE8-6C17-4B1A-B23F-2D6DBD290FE0}"/>
              </a:ext>
            </a:extLst>
          </p:cNvPr>
          <p:cNvSpPr/>
          <p:nvPr/>
        </p:nvSpPr>
        <p:spPr>
          <a:xfrm>
            <a:off x="16230600" y="3543275"/>
            <a:ext cx="838200" cy="159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spc="192" dirty="0">
                <a:solidFill>
                  <a:srgbClr val="B8627D"/>
                </a:solidFill>
                <a:latin typeface="Quicksand Bold"/>
              </a:rPr>
              <a:t>4</a:t>
            </a:r>
          </a:p>
          <a:p>
            <a:pPr algn="ctr"/>
            <a:r>
              <a:rPr lang="en-US" sz="4400" spc="192" dirty="0">
                <a:solidFill>
                  <a:srgbClr val="B8627D"/>
                </a:solidFill>
                <a:latin typeface="Quicksand Bold"/>
              </a:rPr>
              <a:t>4</a:t>
            </a:r>
            <a:endParaRPr lang="vi-VN" sz="4400" dirty="0"/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F216A85-E50A-476C-9D7B-E19CF9B9E57A}"/>
              </a:ext>
            </a:extLst>
          </p:cNvPr>
          <p:cNvSpPr/>
          <p:nvPr/>
        </p:nvSpPr>
        <p:spPr>
          <a:xfrm>
            <a:off x="-4710" y="-32596"/>
            <a:ext cx="18288000" cy="10287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grpSp>
        <p:nvGrpSpPr>
          <p:cNvPr id="2" name="Group 13">
            <a:extLst>
              <a:ext uri="{FF2B5EF4-FFF2-40B4-BE49-F238E27FC236}">
                <a16:creationId xmlns:a16="http://schemas.microsoft.com/office/drawing/2014/main" id="{B0478FE6-9CF5-40D8-8AD1-A60004A89F8E}"/>
              </a:ext>
            </a:extLst>
          </p:cNvPr>
          <p:cNvGrpSpPr/>
          <p:nvPr/>
        </p:nvGrpSpPr>
        <p:grpSpPr>
          <a:xfrm>
            <a:off x="-304800" y="8119965"/>
            <a:ext cx="2646607" cy="2464403"/>
            <a:chOff x="0" y="0"/>
            <a:chExt cx="3528809" cy="3285871"/>
          </a:xfrm>
        </p:grpSpPr>
        <p:pic>
          <p:nvPicPr>
            <p:cNvPr id="3" name="Picture 14">
              <a:extLst>
                <a:ext uri="{FF2B5EF4-FFF2-40B4-BE49-F238E27FC236}">
                  <a16:creationId xmlns:a16="http://schemas.microsoft.com/office/drawing/2014/main" id="{5D4D2D33-DA85-4F54-8C5B-47C8EF64D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2237147" cy="2237147"/>
            </a:xfrm>
            <a:prstGeom prst="rect">
              <a:avLst/>
            </a:prstGeom>
          </p:spPr>
        </p:pic>
        <p:pic>
          <p:nvPicPr>
            <p:cNvPr id="4" name="Picture 15">
              <a:extLst>
                <a:ext uri="{FF2B5EF4-FFF2-40B4-BE49-F238E27FC236}">
                  <a16:creationId xmlns:a16="http://schemas.microsoft.com/office/drawing/2014/main" id="{2C33B780-38FA-4BBC-9F38-918FCC94D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2091762" y="1848824"/>
              <a:ext cx="1437047" cy="1437047"/>
            </a:xfrm>
            <a:prstGeom prst="rect">
              <a:avLst/>
            </a:prstGeom>
          </p:spPr>
        </p:pic>
      </p:grpSp>
      <p:grpSp>
        <p:nvGrpSpPr>
          <p:cNvPr id="5" name="Group 13">
            <a:extLst>
              <a:ext uri="{FF2B5EF4-FFF2-40B4-BE49-F238E27FC236}">
                <a16:creationId xmlns:a16="http://schemas.microsoft.com/office/drawing/2014/main" id="{FB5B30FB-8AF5-4862-A97F-CC98D9D94E72}"/>
              </a:ext>
            </a:extLst>
          </p:cNvPr>
          <p:cNvGrpSpPr/>
          <p:nvPr/>
        </p:nvGrpSpPr>
        <p:grpSpPr>
          <a:xfrm rot="10025792">
            <a:off x="15786545" y="-307110"/>
            <a:ext cx="2646607" cy="2464403"/>
            <a:chOff x="0" y="0"/>
            <a:chExt cx="3528809" cy="3285871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17A64D29-2DDB-4D26-9131-4819F61F3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2237147" cy="2237147"/>
            </a:xfrm>
            <a:prstGeom prst="rect">
              <a:avLst/>
            </a:prstGeom>
          </p:spPr>
        </p:pic>
        <p:pic>
          <p:nvPicPr>
            <p:cNvPr id="7" name="Picture 15">
              <a:extLst>
                <a:ext uri="{FF2B5EF4-FFF2-40B4-BE49-F238E27FC236}">
                  <a16:creationId xmlns:a16="http://schemas.microsoft.com/office/drawing/2014/main" id="{849CDF1D-F1C5-466C-9490-81746F762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2091762" y="1848824"/>
              <a:ext cx="1437047" cy="143704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4B42921-84DF-4DC6-BD28-082BAD992D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" t="63277" r="48814" b="25273"/>
          <a:stretch/>
        </p:blipFill>
        <p:spPr>
          <a:xfrm>
            <a:off x="1981200" y="3713090"/>
            <a:ext cx="14556497" cy="279562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0B0014D-C4FE-41B0-AC26-19C9B8E352F9}"/>
              </a:ext>
            </a:extLst>
          </p:cNvPr>
          <p:cNvSpPr/>
          <p:nvPr/>
        </p:nvSpPr>
        <p:spPr>
          <a:xfrm>
            <a:off x="1451952" y="449508"/>
            <a:ext cx="6651014" cy="9492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accent5">
                    <a:lumMod val="50000"/>
                  </a:schemeClr>
                </a:solidFill>
              </a:rPr>
              <a:t>Quan </a:t>
            </a:r>
            <a:r>
              <a:rPr lang="en-US" sz="5400" dirty="0" err="1">
                <a:solidFill>
                  <a:schemeClr val="accent5">
                    <a:lumMod val="50000"/>
                  </a:schemeClr>
                </a:solidFill>
              </a:rPr>
              <a:t>sát</a:t>
            </a:r>
            <a:r>
              <a:rPr lang="en-US" sz="5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5">
                    <a:lumMod val="50000"/>
                  </a:schemeClr>
                </a:solidFill>
              </a:rPr>
              <a:t>và</a:t>
            </a:r>
            <a:r>
              <a:rPr lang="en-US" sz="5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5">
                    <a:lumMod val="50000"/>
                  </a:schemeClr>
                </a:solidFill>
              </a:rPr>
              <a:t>nhận</a:t>
            </a:r>
            <a:r>
              <a:rPr lang="en-US" sz="5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5">
                    <a:lumMod val="50000"/>
                  </a:schemeClr>
                </a:solidFill>
              </a:rPr>
              <a:t>xét</a:t>
            </a:r>
            <a:endParaRPr lang="vi-VN" sz="5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CB29E2-4C88-4D2B-AE52-5B6E76E447E0}"/>
              </a:ext>
            </a:extLst>
          </p:cNvPr>
          <p:cNvSpPr/>
          <p:nvPr/>
        </p:nvSpPr>
        <p:spPr>
          <a:xfrm>
            <a:off x="3733800" y="5524500"/>
            <a:ext cx="1179467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</a:rPr>
              <a:t>1                2              3               4                 1                     2                      3 - 4</a:t>
            </a:r>
            <a:endParaRPr lang="vi-VN" sz="28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5CCF8-52CB-40B5-9716-C384B16CF699}"/>
              </a:ext>
            </a:extLst>
          </p:cNvPr>
          <p:cNvSpPr/>
          <p:nvPr/>
        </p:nvSpPr>
        <p:spPr>
          <a:xfrm>
            <a:off x="13258800" y="3860096"/>
            <a:ext cx="685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&gt;</a:t>
            </a:r>
            <a:endParaRPr lang="vi-VN" sz="5400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BC2662-F5BE-479F-BA9D-6B4E001247A3}"/>
              </a:ext>
            </a:extLst>
          </p:cNvPr>
          <p:cNvSpPr/>
          <p:nvPr/>
        </p:nvSpPr>
        <p:spPr>
          <a:xfrm>
            <a:off x="6478604" y="3886200"/>
            <a:ext cx="685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&gt;</a:t>
            </a:r>
            <a:endParaRPr lang="vi-VN" sz="5400" dirty="0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3482C5-09CB-4D21-BBD1-C37CEDA23B14}"/>
              </a:ext>
            </a:extLst>
          </p:cNvPr>
          <p:cNvSpPr/>
          <p:nvPr/>
        </p:nvSpPr>
        <p:spPr>
          <a:xfrm>
            <a:off x="9487702" y="3860096"/>
            <a:ext cx="685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&gt;</a:t>
            </a:r>
            <a:endParaRPr lang="vi-VN" sz="5400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887728-8245-43C5-99EE-58A84F44078B}"/>
              </a:ext>
            </a:extLst>
          </p:cNvPr>
          <p:cNvSpPr/>
          <p:nvPr/>
        </p:nvSpPr>
        <p:spPr>
          <a:xfrm>
            <a:off x="3973741" y="3630343"/>
            <a:ext cx="685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&gt;</a:t>
            </a:r>
            <a:endParaRPr lang="vi-VN" sz="5400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AFC5D8-1ACE-491A-AE5E-802E6961BA6E}"/>
              </a:ext>
            </a:extLst>
          </p:cNvPr>
          <p:cNvSpPr/>
          <p:nvPr/>
        </p:nvSpPr>
        <p:spPr>
          <a:xfrm>
            <a:off x="3965261" y="4055990"/>
            <a:ext cx="685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&gt;</a:t>
            </a:r>
            <a:endParaRPr lang="vi-VN" sz="5400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809784-C3DE-4A14-A748-03A356D8A906}"/>
              </a:ext>
            </a:extLst>
          </p:cNvPr>
          <p:cNvSpPr/>
          <p:nvPr/>
        </p:nvSpPr>
        <p:spPr>
          <a:xfrm>
            <a:off x="9487702" y="3517196"/>
            <a:ext cx="685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&gt;</a:t>
            </a:r>
            <a:endParaRPr lang="vi-VN" sz="5400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46E7AD-12BE-4C60-947E-A125D074064A}"/>
              </a:ext>
            </a:extLst>
          </p:cNvPr>
          <p:cNvSpPr/>
          <p:nvPr/>
        </p:nvSpPr>
        <p:spPr>
          <a:xfrm>
            <a:off x="1066800" y="1615467"/>
            <a:ext cx="7831695" cy="1215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Trong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mỗi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ô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nhịp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có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mấy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phách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vi-VN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F60B90-4F24-4F21-808F-E7731AEBF7E7}"/>
              </a:ext>
            </a:extLst>
          </p:cNvPr>
          <p:cNvSpPr/>
          <p:nvPr/>
        </p:nvSpPr>
        <p:spPr>
          <a:xfrm>
            <a:off x="8229600" y="9258300"/>
            <a:ext cx="8794379" cy="539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pc="125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Quicksand"/>
              </a:rPr>
              <a:t>Trần</a:t>
            </a:r>
            <a:r>
              <a:rPr lang="en-US" spc="125" dirty="0">
                <a:solidFill>
                  <a:schemeClr val="accent2">
                    <a:lumMod val="20000"/>
                    <a:lumOff val="80000"/>
                  </a:schemeClr>
                </a:solidFill>
                <a:latin typeface="Quicksand"/>
              </a:rPr>
              <a:t> </a:t>
            </a:r>
            <a:r>
              <a:rPr lang="en-US" spc="125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Quicksand"/>
              </a:rPr>
              <a:t>Thị</a:t>
            </a:r>
            <a:r>
              <a:rPr lang="en-US" spc="125" dirty="0">
                <a:solidFill>
                  <a:schemeClr val="accent2">
                    <a:lumMod val="20000"/>
                    <a:lumOff val="80000"/>
                  </a:schemeClr>
                </a:solidFill>
                <a:latin typeface="Quicksand"/>
              </a:rPr>
              <a:t> </a:t>
            </a:r>
            <a:r>
              <a:rPr lang="en-US" spc="125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Quicksand"/>
              </a:rPr>
              <a:t>Hồng</a:t>
            </a:r>
            <a:r>
              <a:rPr lang="en-US" spc="125" dirty="0">
                <a:solidFill>
                  <a:schemeClr val="accent2">
                    <a:lumMod val="20000"/>
                    <a:lumOff val="80000"/>
                  </a:schemeClr>
                </a:solidFill>
                <a:latin typeface="Quicksand"/>
              </a:rPr>
              <a:t> </a:t>
            </a:r>
            <a:r>
              <a:rPr lang="en-US" spc="125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Quicksand"/>
              </a:rPr>
              <a:t>Xuyến</a:t>
            </a:r>
            <a:r>
              <a:rPr lang="en-US" spc="125" dirty="0">
                <a:solidFill>
                  <a:schemeClr val="accent2">
                    <a:lumMod val="20000"/>
                    <a:lumOff val="80000"/>
                  </a:schemeClr>
                </a:solidFill>
                <a:latin typeface="Quicksand"/>
              </a:rPr>
              <a:t>- </a:t>
            </a:r>
            <a:r>
              <a:rPr lang="en-US" spc="7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Trường</a:t>
            </a:r>
            <a:r>
              <a:rPr lang="en-US" spc="7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 THCS </a:t>
            </a:r>
            <a:r>
              <a:rPr lang="en-US" spc="7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Trung</a:t>
            </a:r>
            <a:r>
              <a:rPr lang="en-US" spc="7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 </a:t>
            </a:r>
            <a:r>
              <a:rPr lang="en-US" spc="7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Châu</a:t>
            </a:r>
            <a:r>
              <a:rPr lang="en-US" spc="7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 - </a:t>
            </a:r>
            <a:r>
              <a:rPr lang="en-US" spc="7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Đan</a:t>
            </a:r>
            <a:r>
              <a:rPr lang="en-US" spc="7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 </a:t>
            </a:r>
            <a:r>
              <a:rPr lang="en-US" spc="7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Phượng</a:t>
            </a:r>
            <a:r>
              <a:rPr lang="en-US" spc="7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 - </a:t>
            </a:r>
            <a:r>
              <a:rPr lang="en-US" spc="7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Hà</a:t>
            </a:r>
            <a:r>
              <a:rPr lang="en-US" spc="7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 </a:t>
            </a:r>
            <a:r>
              <a:rPr lang="en-US" spc="7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mo"/>
              </a:rPr>
              <a:t>Nội</a:t>
            </a:r>
            <a:endParaRPr lang="vi-VN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149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2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10113939" y="446528"/>
            <a:ext cx="16348121" cy="87462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7259300" y="7629425"/>
            <a:ext cx="877760" cy="8777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4688813" y="3910029"/>
            <a:ext cx="909621" cy="9096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4116050" y="1538258"/>
            <a:ext cx="877760" cy="877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6574763" y="393052"/>
            <a:ext cx="909621" cy="9096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4860460" y="8507186"/>
            <a:ext cx="909621" cy="90962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723814" y="250177"/>
            <a:ext cx="10077786" cy="1345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7900" dirty="0" err="1">
                <a:solidFill>
                  <a:srgbClr val="B8627D"/>
                </a:solidFill>
                <a:latin typeface="Noto Serif Display Black"/>
              </a:rPr>
              <a:t>Khám</a:t>
            </a:r>
            <a:r>
              <a:rPr lang="en-US" sz="7900" dirty="0">
                <a:solidFill>
                  <a:srgbClr val="B8627D"/>
                </a:solidFill>
                <a:latin typeface="Noto Serif Display Black"/>
              </a:rPr>
              <a:t> </a:t>
            </a:r>
            <a:r>
              <a:rPr lang="en-US" sz="7900" dirty="0" err="1">
                <a:solidFill>
                  <a:srgbClr val="B8627D"/>
                </a:solidFill>
                <a:latin typeface="Noto Serif Display Black"/>
              </a:rPr>
              <a:t>phá</a:t>
            </a:r>
            <a:r>
              <a:rPr lang="en-US" sz="7900" dirty="0">
                <a:solidFill>
                  <a:srgbClr val="B8627D"/>
                </a:solidFill>
                <a:latin typeface="Noto Serif Display Black"/>
              </a:rPr>
              <a:t> </a:t>
            </a:r>
            <a:r>
              <a:rPr lang="en-US" sz="7900" dirty="0" err="1">
                <a:solidFill>
                  <a:srgbClr val="B8627D"/>
                </a:solidFill>
                <a:latin typeface="Noto Serif Display Black"/>
              </a:rPr>
              <a:t>nhịp</a:t>
            </a:r>
            <a:endParaRPr lang="en-US" sz="7900" dirty="0">
              <a:solidFill>
                <a:srgbClr val="B8627D"/>
              </a:solidFill>
              <a:latin typeface="Noto Serif Display Black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2557145"/>
            <a:ext cx="6946896" cy="4439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Nhịp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    (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nhịp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C)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gồm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4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phách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trong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một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ô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nhịp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. </a:t>
            </a:r>
          </a:p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Mỗi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phách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có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giá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trị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trường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độ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bằng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1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nốt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đen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.</a:t>
            </a:r>
          </a:p>
          <a:p>
            <a:pPr marL="777248" lvl="1" indent="-388624">
              <a:lnSpc>
                <a:spcPts val="5040"/>
              </a:lnSpc>
              <a:buFont typeface="Arial"/>
              <a:buChar char="•"/>
            </a:pP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Phách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1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mạnh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,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phách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2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nhẹ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,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phách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3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mạnh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vừa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,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phách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 4 </a:t>
            </a:r>
            <a:r>
              <a:rPr lang="en-US" sz="3600" dirty="0" err="1">
                <a:solidFill>
                  <a:srgbClr val="0F7D80"/>
                </a:solidFill>
                <a:latin typeface="DejaVu Serif"/>
              </a:rPr>
              <a:t>nhẹ</a:t>
            </a:r>
            <a:r>
              <a:rPr lang="en-US" sz="3600" dirty="0">
                <a:solidFill>
                  <a:srgbClr val="0F7D80"/>
                </a:solidFill>
                <a:latin typeface="DejaVu Serif"/>
              </a:rPr>
              <a:t>.  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144000" y="2557145"/>
            <a:ext cx="4195167" cy="61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dirty="0" err="1">
                <a:solidFill>
                  <a:srgbClr val="0F7D80"/>
                </a:solidFill>
                <a:latin typeface="DejaVu Serif"/>
              </a:rPr>
              <a:t>Cách</a:t>
            </a:r>
            <a:r>
              <a:rPr lang="en-US" sz="37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700" dirty="0" err="1">
                <a:solidFill>
                  <a:srgbClr val="0F7D80"/>
                </a:solidFill>
                <a:latin typeface="DejaVu Serif"/>
              </a:rPr>
              <a:t>đánh</a:t>
            </a:r>
            <a:r>
              <a:rPr lang="en-US" sz="3700" dirty="0">
                <a:solidFill>
                  <a:srgbClr val="0F7D80"/>
                </a:solidFill>
                <a:latin typeface="DejaVu Serif"/>
              </a:rPr>
              <a:t> </a:t>
            </a:r>
            <a:r>
              <a:rPr lang="en-US" sz="3700" dirty="0" err="1">
                <a:solidFill>
                  <a:srgbClr val="0F7D80"/>
                </a:solidFill>
                <a:latin typeface="DejaVu Serif"/>
              </a:rPr>
              <a:t>nhịp</a:t>
            </a:r>
            <a:r>
              <a:rPr lang="en-US" sz="3700" dirty="0">
                <a:solidFill>
                  <a:srgbClr val="0F7D80"/>
                </a:solidFill>
                <a:latin typeface="DejaVu Serif"/>
              </a:rPr>
              <a:t>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1ACDBC6-BC4E-4118-82C5-C7AB099419BA}"/>
              </a:ext>
            </a:extLst>
          </p:cNvPr>
          <p:cNvCxnSpPr>
            <a:cxnSpLocks/>
          </p:cNvCxnSpPr>
          <p:nvPr/>
        </p:nvCxnSpPr>
        <p:spPr>
          <a:xfrm>
            <a:off x="11353800" y="3910029"/>
            <a:ext cx="0" cy="3086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EF819A2-E993-4763-8B19-97A6EDE42F7A}"/>
              </a:ext>
            </a:extLst>
          </p:cNvPr>
          <p:cNvCxnSpPr>
            <a:cxnSpLocks/>
          </p:cNvCxnSpPr>
          <p:nvPr/>
        </p:nvCxnSpPr>
        <p:spPr>
          <a:xfrm flipH="1" flipV="1">
            <a:off x="9598695" y="5453229"/>
            <a:ext cx="1602705" cy="13666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50D9B50-7F38-4D23-AA4D-F777A81B1AAB}"/>
              </a:ext>
            </a:extLst>
          </p:cNvPr>
          <p:cNvCxnSpPr/>
          <p:nvPr/>
        </p:nvCxnSpPr>
        <p:spPr>
          <a:xfrm>
            <a:off x="9601201" y="5372100"/>
            <a:ext cx="320039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7D11425-B269-43D0-BA27-EB88AE3A9BA2}"/>
              </a:ext>
            </a:extLst>
          </p:cNvPr>
          <p:cNvCxnSpPr>
            <a:cxnSpLocks/>
          </p:cNvCxnSpPr>
          <p:nvPr/>
        </p:nvCxnSpPr>
        <p:spPr>
          <a:xfrm flipH="1" flipV="1">
            <a:off x="11428869" y="3724825"/>
            <a:ext cx="1473121" cy="15278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1E033AC5-230F-457C-95C0-8E18C7D5CD69}"/>
              </a:ext>
            </a:extLst>
          </p:cNvPr>
          <p:cNvSpPr/>
          <p:nvPr/>
        </p:nvSpPr>
        <p:spPr>
          <a:xfrm>
            <a:off x="11126573" y="7094213"/>
            <a:ext cx="604593" cy="3876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/>
              <a:t>1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CD60EF7-5B8D-4BB7-8E13-1528BBE48855}"/>
              </a:ext>
            </a:extLst>
          </p:cNvPr>
          <p:cNvSpPr/>
          <p:nvPr/>
        </p:nvSpPr>
        <p:spPr>
          <a:xfrm>
            <a:off x="13046865" y="5292344"/>
            <a:ext cx="604593" cy="3876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/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401CF1D-EFB2-4A7E-B210-9F310F9B924A}"/>
              </a:ext>
            </a:extLst>
          </p:cNvPr>
          <p:cNvSpPr/>
          <p:nvPr/>
        </p:nvSpPr>
        <p:spPr>
          <a:xfrm>
            <a:off x="10939286" y="3287290"/>
            <a:ext cx="604593" cy="3876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/>
              <a:t>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82D9F2A-4EF8-4886-BF7F-8F40A2C8EBDB}"/>
              </a:ext>
            </a:extLst>
          </p:cNvPr>
          <p:cNvSpPr/>
          <p:nvPr/>
        </p:nvSpPr>
        <p:spPr>
          <a:xfrm>
            <a:off x="8841703" y="5098496"/>
            <a:ext cx="604593" cy="3876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/>
              <a:t>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ABCF7A1-50BF-4DE7-86D7-94ED4BB275F3}"/>
              </a:ext>
            </a:extLst>
          </p:cNvPr>
          <p:cNvSpPr/>
          <p:nvPr/>
        </p:nvSpPr>
        <p:spPr>
          <a:xfrm>
            <a:off x="11904671" y="34227"/>
            <a:ext cx="881436" cy="2161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B8627D"/>
                </a:solidFill>
                <a:latin typeface="Noto Serif Display Black"/>
              </a:rPr>
              <a:t>4</a:t>
            </a:r>
          </a:p>
          <a:p>
            <a:pPr algn="ctr"/>
            <a:r>
              <a:rPr lang="en-US" sz="6600" dirty="0">
                <a:solidFill>
                  <a:srgbClr val="B8627D"/>
                </a:solidFill>
                <a:latin typeface="Noto Serif Display Black"/>
              </a:rPr>
              <a:t>4</a:t>
            </a:r>
            <a:endParaRPr lang="vi-VN" sz="66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50EA354-0B05-4C12-91D1-9FBEF5C7012C}"/>
              </a:ext>
            </a:extLst>
          </p:cNvPr>
          <p:cNvSpPr/>
          <p:nvPr/>
        </p:nvSpPr>
        <p:spPr>
          <a:xfrm>
            <a:off x="3015336" y="2285386"/>
            <a:ext cx="533400" cy="1051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F7D80"/>
                </a:solidFill>
                <a:latin typeface="DejaVu Serif"/>
              </a:rPr>
              <a:t>4</a:t>
            </a:r>
          </a:p>
          <a:p>
            <a:pPr algn="ctr"/>
            <a:r>
              <a:rPr lang="en-US" sz="3600" dirty="0">
                <a:solidFill>
                  <a:srgbClr val="0F7D80"/>
                </a:solidFill>
                <a:latin typeface="DejaVu Serif"/>
              </a:rPr>
              <a:t>4</a:t>
            </a:r>
            <a:endParaRPr lang="vi-VN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CE1899BC-D0EB-4DF0-A095-AA343257FCC4}"/>
              </a:ext>
            </a:extLst>
          </p:cNvPr>
          <p:cNvSpPr txBox="1"/>
          <p:nvPr/>
        </p:nvSpPr>
        <p:spPr>
          <a:xfrm>
            <a:off x="2745236" y="237473"/>
            <a:ext cx="10077786" cy="1345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7900" dirty="0" err="1">
                <a:solidFill>
                  <a:srgbClr val="B8627D"/>
                </a:solidFill>
                <a:latin typeface="Noto Serif Display Black"/>
              </a:rPr>
              <a:t>Khám</a:t>
            </a:r>
            <a:r>
              <a:rPr lang="en-US" sz="7900" dirty="0">
                <a:solidFill>
                  <a:srgbClr val="B8627D"/>
                </a:solidFill>
                <a:latin typeface="Noto Serif Display Black"/>
              </a:rPr>
              <a:t> </a:t>
            </a:r>
            <a:r>
              <a:rPr lang="en-US" sz="7900" dirty="0" err="1">
                <a:solidFill>
                  <a:srgbClr val="B8627D"/>
                </a:solidFill>
                <a:latin typeface="Noto Serif Display Black"/>
              </a:rPr>
              <a:t>phá</a:t>
            </a:r>
            <a:r>
              <a:rPr lang="en-US" sz="7900" dirty="0">
                <a:solidFill>
                  <a:srgbClr val="B8627D"/>
                </a:solidFill>
                <a:latin typeface="Noto Serif Display Black"/>
              </a:rPr>
              <a:t> </a:t>
            </a:r>
            <a:r>
              <a:rPr lang="en-US" sz="7900" dirty="0" err="1">
                <a:solidFill>
                  <a:srgbClr val="B8627D"/>
                </a:solidFill>
                <a:latin typeface="Noto Serif Display Black"/>
              </a:rPr>
              <a:t>nhịp</a:t>
            </a:r>
            <a:endParaRPr lang="en-US" sz="7900" dirty="0">
              <a:solidFill>
                <a:srgbClr val="B8627D"/>
              </a:solidFill>
              <a:latin typeface="Noto Serif Display Black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FDF541-7B05-4FAB-AC19-1FAECFB34E96}"/>
              </a:ext>
            </a:extLst>
          </p:cNvPr>
          <p:cNvSpPr/>
          <p:nvPr/>
        </p:nvSpPr>
        <p:spPr>
          <a:xfrm>
            <a:off x="13069844" y="2252024"/>
            <a:ext cx="604593" cy="11178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F7D80"/>
                </a:solidFill>
                <a:latin typeface="DejaVu Serif"/>
              </a:rPr>
              <a:t>4</a:t>
            </a:r>
          </a:p>
          <a:p>
            <a:pPr algn="ctr"/>
            <a:r>
              <a:rPr lang="en-US" sz="3200" dirty="0">
                <a:solidFill>
                  <a:srgbClr val="0F7D80"/>
                </a:solidFill>
                <a:latin typeface="DejaVu Serif"/>
              </a:rPr>
              <a:t>4</a:t>
            </a:r>
            <a:endParaRPr lang="vi-VN" sz="32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4" grpId="0" animBg="1"/>
      <p:bldP spid="25" grpId="0" animBg="1"/>
      <p:bldP spid="26" grpId="0" animBg="1"/>
      <p:bldP spid="27" grpId="0" animBg="1"/>
      <p:bldP spid="30" grpId="0"/>
      <p:bldP spid="32" grpId="0"/>
      <p:bldP spid="22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6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007228" y="-2705100"/>
            <a:ext cx="48302456" cy="13487411"/>
            <a:chOff x="0" y="0"/>
            <a:chExt cx="64403275" cy="1798321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366520"/>
              <a:ext cx="32928403" cy="17616696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1474872" y="0"/>
              <a:ext cx="32928403" cy="1761669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6750666" y="529590"/>
            <a:ext cx="3722489" cy="893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E6DE"/>
                </a:solidFill>
                <a:latin typeface="DejaVu Serif"/>
              </a:rPr>
              <a:t>Nội dung 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764671" y="1656564"/>
            <a:ext cx="7547471" cy="798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>
                <a:solidFill>
                  <a:srgbClr val="FFE6DE"/>
                </a:solidFill>
                <a:latin typeface="DejaVu Serif Bold"/>
              </a:rPr>
              <a:t>BÀI ĐỌC NHẠC SỐ 2</a:t>
            </a:r>
          </a:p>
        </p:txBody>
      </p:sp>
      <p:grpSp>
        <p:nvGrpSpPr>
          <p:cNvPr id="7" name="Group 7"/>
          <p:cNvGrpSpPr/>
          <p:nvPr/>
        </p:nvGrpSpPr>
        <p:grpSpPr>
          <a:xfrm rot="2292533">
            <a:off x="14979018" y="639666"/>
            <a:ext cx="2320512" cy="2320512"/>
            <a:chOff x="0" y="0"/>
            <a:chExt cx="3094016" cy="3094016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277679" y="0"/>
              <a:ext cx="1816337" cy="1816337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490696"/>
              <a:ext cx="834945" cy="834945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780008" y="2259070"/>
              <a:ext cx="834945" cy="834945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53982" y="1705088"/>
              <a:ext cx="834945" cy="834945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51AD3CA0-6D25-4B20-BBC4-A33BC57538C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45804" r="19513" b="41143"/>
          <a:stretch/>
        </p:blipFill>
        <p:spPr>
          <a:xfrm>
            <a:off x="0" y="3238500"/>
            <a:ext cx="14325599" cy="670560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35FC3D2-5935-4D0F-B093-501D582C0FBC}"/>
              </a:ext>
            </a:extLst>
          </p:cNvPr>
          <p:cNvSpPr/>
          <p:nvPr/>
        </p:nvSpPr>
        <p:spPr>
          <a:xfrm>
            <a:off x="14630400" y="3467100"/>
            <a:ext cx="3657600" cy="45340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Nhịp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C (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nhịp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4  </a:t>
            </a:r>
          </a:p>
          <a:p>
            <a:pPr marL="285750" indent="-285750">
              <a:buFontTx/>
              <a:buChar char="-"/>
            </a:pP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Cao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độ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: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Đô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rê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mi , fa, sol, la,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si</a:t>
            </a: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Trường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độ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: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Nốt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đơn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nốt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đen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nốt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trắng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nốt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tròn</a:t>
            </a: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Gồm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4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nét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nhạc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mỗi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nét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nhạc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2 ô </a:t>
            </a:r>
            <a:r>
              <a:rPr lang="en-US" sz="32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nhịp</a:t>
            </a:r>
            <a:r>
              <a:rPr lang="en-US" sz="3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.</a:t>
            </a:r>
          </a:p>
          <a:p>
            <a:pPr algn="ctr"/>
            <a:endParaRPr lang="vi-VN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6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87671">
            <a:off x="231112" y="1282444"/>
            <a:ext cx="3637626" cy="928263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67071">
            <a:off x="14280979" y="-1028700"/>
            <a:ext cx="3745609" cy="41148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191000" y="3009900"/>
            <a:ext cx="310578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FFFF"/>
                </a:solidFill>
                <a:latin typeface="Noto Sans"/>
              </a:rPr>
              <a:t>Đọc</a:t>
            </a:r>
            <a:r>
              <a:rPr lang="en-US" sz="3399" dirty="0">
                <a:solidFill>
                  <a:srgbClr val="FFFFFF"/>
                </a:solidFill>
                <a:latin typeface="Noto Sans"/>
              </a:rPr>
              <a:t> gam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99F56B-4858-4D7A-93C3-673641B14F9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0" t="30000" r="1667" b="61852"/>
          <a:stretch/>
        </p:blipFill>
        <p:spPr>
          <a:xfrm>
            <a:off x="4267200" y="3619500"/>
            <a:ext cx="14020800" cy="4800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6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87671">
            <a:off x="-415810" y="1858755"/>
            <a:ext cx="4315604" cy="87523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67071">
            <a:off x="14280979" y="-1028700"/>
            <a:ext cx="3745609" cy="41148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572000" y="1790700"/>
            <a:ext cx="256559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dirty="0" err="1">
                <a:solidFill>
                  <a:srgbClr val="FFFFFF"/>
                </a:solidFill>
                <a:latin typeface="Noto Sans"/>
              </a:rPr>
              <a:t>Luyện</a:t>
            </a:r>
            <a:r>
              <a:rPr lang="en-US" sz="3300" dirty="0">
                <a:solidFill>
                  <a:srgbClr val="FFFFFF"/>
                </a:solidFill>
                <a:latin typeface="Noto Sans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oto Sans"/>
              </a:rPr>
              <a:t>quãng</a:t>
            </a:r>
            <a:endParaRPr lang="en-US" sz="3300" dirty="0">
              <a:solidFill>
                <a:srgbClr val="FFFFFF"/>
              </a:solidFill>
              <a:latin typeface="Noto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B9E8A6-7E47-4986-AF94-2C8E0EA09F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62" t="40371" r="833" b="52222"/>
          <a:stretch/>
        </p:blipFill>
        <p:spPr>
          <a:xfrm>
            <a:off x="4191000" y="3238500"/>
            <a:ext cx="14097000" cy="50830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6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87671">
            <a:off x="-401435" y="1969479"/>
            <a:ext cx="4315604" cy="863972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67071">
            <a:off x="14280979" y="-1028700"/>
            <a:ext cx="3745609" cy="41148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274129" y="2781300"/>
            <a:ext cx="2697758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dirty="0" err="1">
                <a:solidFill>
                  <a:srgbClr val="FFFFFF"/>
                </a:solidFill>
                <a:latin typeface="Noto Sans"/>
              </a:rPr>
              <a:t>Luyện</a:t>
            </a:r>
            <a:r>
              <a:rPr lang="en-US" sz="3300" dirty="0">
                <a:solidFill>
                  <a:srgbClr val="FFFFFF"/>
                </a:solidFill>
                <a:latin typeface="Noto Sans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oto Sans"/>
              </a:rPr>
              <a:t>tiết</a:t>
            </a:r>
            <a:r>
              <a:rPr lang="en-US" sz="3300" dirty="0">
                <a:solidFill>
                  <a:srgbClr val="FFFFFF"/>
                </a:solidFill>
                <a:latin typeface="Noto Sans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Noto Sans"/>
              </a:rPr>
              <a:t>tấu</a:t>
            </a:r>
            <a:endParaRPr lang="en-US" sz="3300" dirty="0">
              <a:solidFill>
                <a:srgbClr val="FFFFFF"/>
              </a:solidFill>
              <a:latin typeface="Noto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03FC0E-F65B-4350-9BA1-C370678AA5F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09" t="48933" r="4166" b="45555"/>
          <a:stretch/>
        </p:blipFill>
        <p:spPr>
          <a:xfrm>
            <a:off x="4038600" y="4000501"/>
            <a:ext cx="12725400" cy="3429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6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919004" y="6172200"/>
            <a:ext cx="4368996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/>
          <a:srcRect t="5316"/>
          <a:stretch>
            <a:fillRect/>
          </a:stretch>
        </p:blipFill>
        <p:spPr>
          <a:xfrm>
            <a:off x="13527137" y="4518961"/>
            <a:ext cx="3784256" cy="214983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t="5316" b="1924"/>
          <a:stretch>
            <a:fillRect/>
          </a:stretch>
        </p:blipFill>
        <p:spPr>
          <a:xfrm rot="339010">
            <a:off x="15419265" y="2613130"/>
            <a:ext cx="3784256" cy="210614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305086" y="180975"/>
            <a:ext cx="7372314" cy="1533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dirty="0" err="1">
                <a:solidFill>
                  <a:srgbClr val="F5FFE6"/>
                </a:solidFill>
                <a:latin typeface="Noto Serif Display Black"/>
              </a:rPr>
              <a:t>Luyện</a:t>
            </a:r>
            <a:r>
              <a:rPr lang="en-US" sz="9000" dirty="0">
                <a:solidFill>
                  <a:srgbClr val="F5FFE6"/>
                </a:solidFill>
                <a:latin typeface="Noto Serif Display Black"/>
              </a:rPr>
              <a:t> </a:t>
            </a:r>
            <a:r>
              <a:rPr lang="en-US" sz="9000" dirty="0" err="1">
                <a:solidFill>
                  <a:srgbClr val="F5FFE6"/>
                </a:solidFill>
                <a:latin typeface="Noto Serif Display Black"/>
              </a:rPr>
              <a:t>tập</a:t>
            </a:r>
            <a:endParaRPr lang="en-US" sz="9000" dirty="0">
              <a:solidFill>
                <a:srgbClr val="F5FFE6"/>
              </a:solidFill>
              <a:latin typeface="Noto Serif Display Black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96013" y="2479387"/>
            <a:ext cx="10826419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5FFE6"/>
                </a:solidFill>
                <a:latin typeface="Noto Sans"/>
              </a:rPr>
              <a:t>Cá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nhân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,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nhóm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đọc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nhạc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kết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hợp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gõ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đệm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theo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phách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,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đọc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nhạc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kết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hợp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đánh</a:t>
            </a:r>
            <a:r>
              <a:rPr lang="en-US" sz="3399" dirty="0">
                <a:solidFill>
                  <a:srgbClr val="F5FFE6"/>
                </a:solidFill>
                <a:latin typeface="Noto Sans"/>
              </a:rPr>
              <a:t>  </a:t>
            </a:r>
            <a:r>
              <a:rPr lang="en-US" sz="3399" dirty="0" err="1">
                <a:solidFill>
                  <a:srgbClr val="F5FFE6"/>
                </a:solidFill>
                <a:latin typeface="Noto Sans"/>
              </a:rPr>
              <a:t>nhịp</a:t>
            </a:r>
            <a:endParaRPr lang="en-US" sz="3399" dirty="0">
              <a:solidFill>
                <a:srgbClr val="F5FFE6"/>
              </a:solidFill>
              <a:latin typeface="Noto San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036707-BA3F-4EA0-AAFD-083DDA94DCDA}"/>
              </a:ext>
            </a:extLst>
          </p:cNvPr>
          <p:cNvSpPr/>
          <p:nvPr/>
        </p:nvSpPr>
        <p:spPr>
          <a:xfrm>
            <a:off x="10481733" y="2819400"/>
            <a:ext cx="7620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F5FFE6"/>
              </a:solidFill>
              <a:latin typeface="Noto Sans"/>
            </a:endParaRPr>
          </a:p>
          <a:p>
            <a:pPr algn="ctr"/>
            <a:r>
              <a:rPr lang="en-US" sz="3600" dirty="0">
                <a:solidFill>
                  <a:srgbClr val="F5FFE6"/>
                </a:solidFill>
                <a:latin typeface="Noto Sans"/>
              </a:rPr>
              <a:t>4</a:t>
            </a:r>
          </a:p>
          <a:p>
            <a:pPr algn="ctr"/>
            <a:r>
              <a:rPr lang="en-US" sz="3600" dirty="0">
                <a:solidFill>
                  <a:srgbClr val="F5FFE6"/>
                </a:solidFill>
                <a:latin typeface="Noto Sans"/>
              </a:rPr>
              <a:t>4</a:t>
            </a:r>
            <a:endParaRPr lang="vi-VN" sz="3600" dirty="0"/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6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t="5316"/>
          <a:stretch>
            <a:fillRect/>
          </a:stretch>
        </p:blipFill>
        <p:spPr>
          <a:xfrm>
            <a:off x="13859074" y="7807166"/>
            <a:ext cx="3784256" cy="214983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5316" b="1924"/>
          <a:stretch>
            <a:fillRect/>
          </a:stretch>
        </p:blipFill>
        <p:spPr>
          <a:xfrm rot="1592610">
            <a:off x="4784506" y="369964"/>
            <a:ext cx="3784256" cy="21061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28700" y="1423035"/>
            <a:ext cx="5647934" cy="853396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065219" y="2734406"/>
            <a:ext cx="10826419" cy="857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F5FFE6"/>
                </a:solidFill>
                <a:latin typeface="Noto Sans Bold"/>
              </a:rPr>
              <a:t>Ôn tập bài hát Thầy cô là tất cả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36882" y="1318260"/>
            <a:ext cx="4411167" cy="893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5FFE6"/>
                </a:solidFill>
                <a:latin typeface="DejaVu Serif"/>
              </a:rPr>
              <a:t>NỘI DUNG 3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07011" y="4263371"/>
            <a:ext cx="7870909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5FFE6"/>
                </a:solidFill>
                <a:latin typeface="Noto Sans"/>
              </a:rPr>
              <a:t>Tập trình bày bài hát  theo các hình thức đơn ca/song ca/tốp ca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482322" y="6282895"/>
            <a:ext cx="7495597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5FFE6"/>
                </a:solidFill>
                <a:latin typeface="Noto Sans"/>
              </a:rPr>
              <a:t>Tập trình bày bài hát kết hợp các động tác vận động/minh họa</a:t>
            </a: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A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793781" y="215837"/>
            <a:ext cx="761818" cy="7618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552878" y="2301720"/>
            <a:ext cx="935159" cy="9351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3739288" y="1795342"/>
            <a:ext cx="761818" cy="7618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6854324" y="-330786"/>
            <a:ext cx="761818" cy="76181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7589458" y="1651585"/>
            <a:ext cx="761818" cy="7618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9328108" y="1566586"/>
            <a:ext cx="761818" cy="76181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3706779" y="561121"/>
            <a:ext cx="935159" cy="93515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4726760" y="2189592"/>
            <a:ext cx="761818" cy="76181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7230414" y="2199117"/>
            <a:ext cx="935159" cy="935159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7108485" y="3227354"/>
            <a:ext cx="4071031" cy="8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78"/>
              </a:lnSpc>
            </a:pPr>
            <a:r>
              <a:rPr lang="en-US" sz="5732" spc="171">
                <a:solidFill>
                  <a:srgbClr val="0F7D80"/>
                </a:solidFill>
                <a:latin typeface="Quicksand Bold"/>
              </a:rPr>
              <a:t>VẬN DỤNG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271066" y="4818381"/>
            <a:ext cx="14416733" cy="574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Noto Sans"/>
              </a:rPr>
              <a:t>Tập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làm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nhạc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sĩ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: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Viết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lời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cho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Bài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đọc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nhạc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số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2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theo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chủ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đề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"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Thầy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Noto Sans"/>
              </a:rPr>
              <a:t>cô</a:t>
            </a:r>
            <a:r>
              <a:rPr lang="en-US" sz="3399" dirty="0">
                <a:solidFill>
                  <a:srgbClr val="000000"/>
                </a:solidFill>
                <a:latin typeface="Noto Sans"/>
              </a:rPr>
              <a:t>"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585540" y="342900"/>
            <a:ext cx="17116919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21"/>
              </a:lnSpc>
            </a:pPr>
            <a:endParaRPr lang="en-US" sz="7601" spc="228" dirty="0">
              <a:solidFill>
                <a:srgbClr val="FFE6DE"/>
              </a:solidFill>
              <a:latin typeface="Quicksand Bold"/>
            </a:endParaRPr>
          </a:p>
          <a:p>
            <a:pPr algn="ctr">
              <a:lnSpc>
                <a:spcPts val="9121"/>
              </a:lnSpc>
            </a:pP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Tiết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9</a:t>
            </a:r>
          </a:p>
          <a:p>
            <a:pPr algn="ctr">
              <a:lnSpc>
                <a:spcPts val="9121"/>
              </a:lnSpc>
            </a:pP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-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Học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hát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bài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: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Thầy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cô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là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tất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cả</a:t>
            </a:r>
            <a:endParaRPr lang="en-US" sz="7601" spc="228" dirty="0">
              <a:solidFill>
                <a:srgbClr val="FFE6DE"/>
              </a:solidFill>
              <a:latin typeface="Quicksand Bold"/>
            </a:endParaRPr>
          </a:p>
          <a:p>
            <a:pPr algn="ctr">
              <a:lnSpc>
                <a:spcPts val="9121"/>
              </a:lnSpc>
            </a:pP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-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Nghe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nhạc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: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Nhớ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ơn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thầy</a:t>
            </a:r>
            <a:r>
              <a:rPr lang="en-US" sz="7601" spc="228" dirty="0">
                <a:solidFill>
                  <a:srgbClr val="FFE6DE"/>
                </a:solidFill>
                <a:latin typeface="Quicksand Bold"/>
              </a:rPr>
              <a:t> </a:t>
            </a:r>
            <a:r>
              <a:rPr lang="en-US" sz="7601" spc="228" dirty="0" err="1">
                <a:solidFill>
                  <a:srgbClr val="FFE6DE"/>
                </a:solidFill>
                <a:latin typeface="Quicksand Bold"/>
              </a:rPr>
              <a:t>cô</a:t>
            </a:r>
            <a:endParaRPr lang="en-US" sz="7601" spc="228" dirty="0">
              <a:solidFill>
                <a:srgbClr val="FFE6DE"/>
              </a:solidFill>
              <a:latin typeface="Quicksand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0D042C-1C0D-436F-9765-4336117DD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5676900"/>
            <a:ext cx="7924799" cy="4495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0D042C-1C0D-436F-9765-4336117DD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00" y="5676900"/>
            <a:ext cx="8305800" cy="441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F172883B-DC27-4342-A54E-51E0BA91251C}"/>
              </a:ext>
            </a:extLst>
          </p:cNvPr>
          <p:cNvSpPr/>
          <p:nvPr/>
        </p:nvSpPr>
        <p:spPr>
          <a:xfrm>
            <a:off x="0" y="0"/>
            <a:ext cx="18022668" cy="10477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14242" y="482703"/>
            <a:ext cx="782510" cy="78251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50241" y="7508475"/>
            <a:ext cx="782510" cy="78251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402496" y="1296950"/>
            <a:ext cx="782510" cy="78251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5890" y="6648661"/>
            <a:ext cx="782510" cy="78251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51783">
            <a:off x="667523" y="468404"/>
            <a:ext cx="4002072" cy="277962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501432" y="8290984"/>
            <a:ext cx="3521236" cy="1901467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2503" y="541655"/>
            <a:ext cx="1330887" cy="1335744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68335">
            <a:off x="441454" y="9102091"/>
            <a:ext cx="3166199" cy="107075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58224">
            <a:off x="3504024" y="9102091"/>
            <a:ext cx="3166199" cy="1070751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49205">
            <a:off x="6536080" y="9102091"/>
            <a:ext cx="3166199" cy="1070751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15146">
            <a:off x="9513589" y="9102091"/>
            <a:ext cx="3166199" cy="1070751"/>
          </a:xfrm>
          <a:prstGeom prst="rect">
            <a:avLst/>
          </a:prstGeom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4CD9C99-E78F-4376-81CB-72C139E81D42}"/>
              </a:ext>
            </a:extLst>
          </p:cNvPr>
          <p:cNvSpPr/>
          <p:nvPr/>
        </p:nvSpPr>
        <p:spPr>
          <a:xfrm>
            <a:off x="6501461" y="1996015"/>
            <a:ext cx="5080939" cy="129725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accent2">
                    <a:lumMod val="75000"/>
                  </a:schemeClr>
                </a:solidFill>
              </a:rPr>
              <a:t>DẶN DÒ</a:t>
            </a:r>
            <a:endParaRPr lang="vi-VN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893E08F-B681-444A-A5FB-887E225B0B99}"/>
              </a:ext>
            </a:extLst>
          </p:cNvPr>
          <p:cNvSpPr/>
          <p:nvPr/>
        </p:nvSpPr>
        <p:spPr>
          <a:xfrm>
            <a:off x="4038600" y="4141895"/>
            <a:ext cx="13030200" cy="24598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  <a:buFont typeface="Symbol" panose="05050102010706020507" pitchFamily="18" charset="2"/>
              <a:buChar char="-"/>
            </a:pP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8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  <a:buFont typeface="Symbol" panose="05050102010706020507" pitchFamily="18" charset="2"/>
              <a:buChar char="-"/>
            </a:pP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en-US" sz="2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bè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internet… 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code do GV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vi-VN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39417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612635">
            <a:off x="9515266" y="-3905999"/>
            <a:ext cx="13691733" cy="73250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972500">
            <a:off x="-5069996" y="-2882217"/>
            <a:ext cx="13691733" cy="73250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3193183"/>
            <a:ext cx="1194319" cy="12408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673579" y="408275"/>
            <a:ext cx="1194319" cy="12408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717409" y="338511"/>
            <a:ext cx="1194319" cy="12408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860995" y="408275"/>
            <a:ext cx="1194319" cy="12408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064981" y="2021173"/>
            <a:ext cx="1194319" cy="12408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797643" y="2641598"/>
            <a:ext cx="678206" cy="67702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652536" y="1739259"/>
            <a:ext cx="678206" cy="67702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769725" y="338511"/>
            <a:ext cx="678206" cy="67702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50494" y="5779813"/>
            <a:ext cx="678206" cy="67702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797643" y="-235212"/>
            <a:ext cx="678206" cy="67702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155453" y="0"/>
            <a:ext cx="678206" cy="67702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44813" y="1400747"/>
            <a:ext cx="678206" cy="67702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259300" y="441811"/>
            <a:ext cx="678206" cy="677023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7375524" y="2865809"/>
            <a:ext cx="3072408" cy="1109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83"/>
              </a:lnSpc>
            </a:pPr>
            <a:r>
              <a:rPr lang="en-US" sz="6559">
                <a:solidFill>
                  <a:srgbClr val="2B343F"/>
                </a:solidFill>
                <a:latin typeface="Noto Serif Display Black"/>
              </a:rPr>
              <a:t>Tiết 11</a:t>
            </a:r>
            <a:r>
              <a:rPr lang="en-US" sz="6559">
                <a:solidFill>
                  <a:srgbClr val="000000"/>
                </a:solidFill>
                <a:latin typeface="Noto Serif Display Black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651226" y="4644390"/>
            <a:ext cx="8985548" cy="273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"/>
              </a:rPr>
              <a:t>Âm nhạc thường thức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"/>
              </a:rPr>
              <a:t>Giới thiệu hình thức hát bè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"/>
              </a:rPr>
              <a:t>Ôn Bài đọc nhạc số 2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23037" y="4410654"/>
            <a:ext cx="678206" cy="67702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562614" y="4749165"/>
            <a:ext cx="891005" cy="92571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42001" y="9571187"/>
            <a:ext cx="6822123" cy="364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en-US" sz="2100" spc="168">
                <a:solidFill>
                  <a:srgbClr val="FFE6DE"/>
                </a:solidFill>
                <a:latin typeface="Quicksand"/>
              </a:rPr>
              <a:t>Quarkwood High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98569" y="1056162"/>
            <a:ext cx="3533180" cy="878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23"/>
              </a:lnSpc>
            </a:pPr>
            <a:r>
              <a:rPr lang="en-US" sz="5159">
                <a:solidFill>
                  <a:srgbClr val="B8627D"/>
                </a:solidFill>
                <a:latin typeface="Noto Serif Display Black"/>
              </a:rPr>
              <a:t>Khởi động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6077" y="2334258"/>
            <a:ext cx="7263923" cy="490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dirty="0" err="1">
                <a:solidFill>
                  <a:srgbClr val="000000"/>
                </a:solidFill>
                <a:latin typeface="Noto Sans"/>
              </a:rPr>
              <a:t>Mời</a:t>
            </a:r>
            <a:r>
              <a:rPr lang="en-US" sz="29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Noto Sans"/>
              </a:rPr>
              <a:t>các</a:t>
            </a:r>
            <a:r>
              <a:rPr lang="en-US" sz="29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Noto Sans"/>
              </a:rPr>
              <a:t>em</a:t>
            </a:r>
            <a:r>
              <a:rPr lang="en-US" sz="29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Noto Sans"/>
              </a:rPr>
              <a:t>nghe</a:t>
            </a:r>
            <a:r>
              <a:rPr lang="en-US" sz="2900" dirty="0">
                <a:solidFill>
                  <a:srgbClr val="000000"/>
                </a:solidFill>
                <a:latin typeface="Noto Sans"/>
              </a:rPr>
              <a:t>  </a:t>
            </a:r>
            <a:r>
              <a:rPr lang="en-US" sz="2900" dirty="0" err="1">
                <a:solidFill>
                  <a:srgbClr val="000000"/>
                </a:solidFill>
                <a:latin typeface="Noto Sans"/>
              </a:rPr>
              <a:t>một</a:t>
            </a:r>
            <a:r>
              <a:rPr lang="en-US" sz="29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Noto Sans"/>
              </a:rPr>
              <a:t>số</a:t>
            </a:r>
            <a:r>
              <a:rPr lang="en-US" sz="29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Noto Sans"/>
              </a:rPr>
              <a:t>bài</a:t>
            </a:r>
            <a:r>
              <a:rPr lang="en-US" sz="29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Noto Sans"/>
              </a:rPr>
              <a:t>hát</a:t>
            </a:r>
            <a:r>
              <a:rPr lang="en-US" sz="29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Noto Sans"/>
              </a:rPr>
              <a:t>bè</a:t>
            </a:r>
            <a:endParaRPr lang="en-US" sz="2900" dirty="0">
              <a:solidFill>
                <a:srgbClr val="000000"/>
              </a:solidFill>
              <a:latin typeface="Noto San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988143" y="2832098"/>
            <a:ext cx="678206" cy="67702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603042" y="7916800"/>
            <a:ext cx="3193558" cy="331798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506126" y="6084955"/>
            <a:ext cx="1724405" cy="172139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902091" y="9136669"/>
            <a:ext cx="1601486" cy="159869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757145" y="6945653"/>
            <a:ext cx="1945690" cy="194229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904877" y="-630291"/>
            <a:ext cx="3193558" cy="331798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791280" y="2905895"/>
            <a:ext cx="1945690" cy="194229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354401" y="2199462"/>
            <a:ext cx="1945690" cy="194229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720659" y="-630291"/>
            <a:ext cx="1945690" cy="194229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972500">
            <a:off x="-5069996" y="-2882217"/>
            <a:ext cx="13691733" cy="73250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3193183"/>
            <a:ext cx="1194319" cy="12408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673579" y="408275"/>
            <a:ext cx="1194319" cy="12408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855436" y="103299"/>
            <a:ext cx="1194319" cy="12408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652536" y="1739259"/>
            <a:ext cx="678206" cy="6770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769725" y="338511"/>
            <a:ext cx="678206" cy="6770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50494" y="5779813"/>
            <a:ext cx="678206" cy="67702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797643" y="-235212"/>
            <a:ext cx="678206" cy="67702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155453" y="0"/>
            <a:ext cx="678206" cy="67702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44813" y="1400747"/>
            <a:ext cx="678206" cy="67702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259300" y="441811"/>
            <a:ext cx="678206" cy="67702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833659" y="1315022"/>
            <a:ext cx="9074845" cy="759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3"/>
              </a:lnSpc>
            </a:pPr>
            <a:r>
              <a:rPr lang="en-US" sz="4459">
                <a:solidFill>
                  <a:srgbClr val="000000"/>
                </a:solidFill>
                <a:latin typeface="Noto Serif Display Black"/>
              </a:rPr>
              <a:t>HÌNH THÀNH KIẾN THỨC MỚI 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552091" y="2074864"/>
            <a:ext cx="678206" cy="67702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88563" y="6118324"/>
            <a:ext cx="4949743" cy="3187399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6785836" y="4559935"/>
            <a:ext cx="9122668" cy="583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1616"/>
                </a:solidFill>
                <a:latin typeface="Noto Sans"/>
              </a:rPr>
              <a:t>Trình</a:t>
            </a:r>
            <a:r>
              <a:rPr lang="en-US" sz="3399" dirty="0">
                <a:solidFill>
                  <a:srgbClr val="FF161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1616"/>
                </a:solidFill>
                <a:latin typeface="Noto Sans"/>
              </a:rPr>
              <a:t>bày</a:t>
            </a:r>
            <a:r>
              <a:rPr lang="en-US" sz="3399" dirty="0">
                <a:solidFill>
                  <a:srgbClr val="FF161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1616"/>
                </a:solidFill>
                <a:latin typeface="Noto Sans"/>
              </a:rPr>
              <a:t>những</a:t>
            </a:r>
            <a:r>
              <a:rPr lang="en-US" sz="3399" dirty="0">
                <a:solidFill>
                  <a:srgbClr val="FF161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1616"/>
                </a:solidFill>
                <a:latin typeface="Noto Sans"/>
              </a:rPr>
              <a:t>hiểu</a:t>
            </a:r>
            <a:r>
              <a:rPr lang="en-US" sz="3399" dirty="0">
                <a:solidFill>
                  <a:srgbClr val="FF161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1616"/>
                </a:solidFill>
                <a:latin typeface="Noto Sans"/>
              </a:rPr>
              <a:t>biết</a:t>
            </a:r>
            <a:r>
              <a:rPr lang="en-US" sz="3399" dirty="0">
                <a:solidFill>
                  <a:srgbClr val="FF161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1616"/>
                </a:solidFill>
                <a:latin typeface="Noto Sans"/>
              </a:rPr>
              <a:t>của</a:t>
            </a:r>
            <a:r>
              <a:rPr lang="en-US" sz="3399" dirty="0">
                <a:solidFill>
                  <a:srgbClr val="FF161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1616"/>
                </a:solidFill>
                <a:latin typeface="Noto Sans"/>
              </a:rPr>
              <a:t>em</a:t>
            </a:r>
            <a:r>
              <a:rPr lang="en-US" sz="3399" dirty="0">
                <a:solidFill>
                  <a:srgbClr val="FF161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1616"/>
                </a:solidFill>
                <a:latin typeface="Noto Sans"/>
              </a:rPr>
              <a:t>về</a:t>
            </a:r>
            <a:r>
              <a:rPr lang="en-US" sz="3399" dirty="0">
                <a:solidFill>
                  <a:srgbClr val="FF161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1616"/>
                </a:solidFill>
                <a:latin typeface="Noto Sans"/>
              </a:rPr>
              <a:t>hát</a:t>
            </a:r>
            <a:r>
              <a:rPr lang="en-US" sz="3399" dirty="0">
                <a:solidFill>
                  <a:srgbClr val="FF1616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1616"/>
                </a:solidFill>
                <a:latin typeface="Noto Sans"/>
              </a:rPr>
              <a:t>bè</a:t>
            </a:r>
            <a:r>
              <a:rPr lang="en-US" sz="3399" dirty="0">
                <a:solidFill>
                  <a:srgbClr val="FF1616"/>
                </a:solidFill>
                <a:latin typeface="Noto Sans"/>
              </a:rPr>
              <a:t>?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833659" y="5722663"/>
            <a:ext cx="10764744" cy="2647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Noto Sans"/>
              </a:rPr>
              <a:t>Khi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hát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từ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2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người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trở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lên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người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ta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có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thể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hát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bè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.</a:t>
            </a:r>
          </a:p>
          <a:p>
            <a:pPr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  <a:latin typeface="Noto Sans"/>
              </a:rPr>
              <a:t>Thông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thường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hát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bè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bao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giờ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cũng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có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bè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chinh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bè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phụ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.</a:t>
            </a:r>
          </a:p>
          <a:p>
            <a:pPr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  <a:latin typeface="Noto Sans"/>
              </a:rPr>
              <a:t>Có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nhiều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cách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hát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bè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khác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nhau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: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Bè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hòa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âm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bè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phức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điệu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.</a:t>
            </a:r>
          </a:p>
          <a:p>
            <a:pPr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  <a:latin typeface="Noto Sans"/>
              </a:rPr>
              <a:t>Có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thể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hát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từ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2 - 5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bè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sự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hòa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hợp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về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âm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thanh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là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tiêu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chuẩn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cao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nhất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cần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hướng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Noto Sans"/>
              </a:rPr>
              <a:t>tới</a:t>
            </a:r>
            <a:r>
              <a:rPr lang="en-US" sz="3000" dirty="0">
                <a:solidFill>
                  <a:srgbClr val="000000"/>
                </a:solidFill>
                <a:latin typeface="Noto Sans"/>
              </a:rPr>
              <a:t>.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566872" y="7759446"/>
            <a:ext cx="2577128" cy="154627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89597" y="8740723"/>
            <a:ext cx="2577128" cy="1546277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6833659" y="2252776"/>
            <a:ext cx="9074845" cy="899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Nội dung 1: Hát bè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612635">
            <a:off x="9515266" y="-3905999"/>
            <a:ext cx="13691733" cy="73250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717409" y="338511"/>
            <a:ext cx="1194319" cy="12408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860995" y="408275"/>
            <a:ext cx="1194319" cy="12408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064981" y="2021173"/>
            <a:ext cx="1194319" cy="12408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797643" y="2641598"/>
            <a:ext cx="678206" cy="6770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769725" y="338511"/>
            <a:ext cx="678206" cy="6770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797643" y="-235212"/>
            <a:ext cx="678206" cy="67702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155453" y="0"/>
            <a:ext cx="678206" cy="67702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259300" y="441811"/>
            <a:ext cx="678206" cy="67702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988143" y="2832098"/>
            <a:ext cx="678206" cy="67702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220081" y="4063739"/>
            <a:ext cx="3583058" cy="214983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2164731" y="6401827"/>
            <a:ext cx="5094569" cy="328066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-30739" y="1944973"/>
            <a:ext cx="7717409" cy="690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3"/>
              </a:lnSpc>
            </a:pPr>
            <a:r>
              <a:rPr lang="en-US" sz="4059">
                <a:solidFill>
                  <a:srgbClr val="2B343F"/>
                </a:solidFill>
                <a:latin typeface="Noto Serif Display Black"/>
              </a:rPr>
              <a:t>Ví dụ hát bè hòa âm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46133" y="629248"/>
            <a:ext cx="3763665" cy="78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B8627D"/>
                </a:solidFill>
                <a:latin typeface="DejaVu Serif Bold"/>
              </a:rPr>
              <a:t>LUYỆN TẬP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EC42CCA-CCCB-481A-9D88-1CE509497E6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1" t="45085" r="52263" b="33414"/>
          <a:stretch/>
        </p:blipFill>
        <p:spPr>
          <a:xfrm>
            <a:off x="811385" y="3351278"/>
            <a:ext cx="10854093" cy="5684045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D88D9623-8C04-408C-B3AB-B318AA4E08C6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>
          <a:xfrm>
            <a:off x="9402297" y="8507471"/>
            <a:ext cx="2091270" cy="12547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804241" y="7131756"/>
            <a:ext cx="3367700" cy="21686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175714">
            <a:off x="-33142" y="5335774"/>
            <a:ext cx="2620302" cy="157218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44943" y="7185381"/>
            <a:ext cx="3201153" cy="206139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460150" y="7185381"/>
            <a:ext cx="3367700" cy="216863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175714">
            <a:off x="8437348" y="8933272"/>
            <a:ext cx="2763204" cy="16579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71294">
            <a:off x="15083870" y="4273225"/>
            <a:ext cx="2763204" cy="165792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046096" y="188213"/>
            <a:ext cx="7717409" cy="59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84"/>
              </a:lnSpc>
            </a:pPr>
            <a:r>
              <a:rPr lang="en-US" sz="3560">
                <a:solidFill>
                  <a:srgbClr val="2B343F"/>
                </a:solidFill>
                <a:latin typeface="Noto Serif Display Black"/>
              </a:rPr>
              <a:t>Ví dụ hát bè đuổi (phức điệu)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345A1E-A152-4A13-8DA0-73B54F06D9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8" t="19630" r="22797" b="52925"/>
          <a:stretch/>
        </p:blipFill>
        <p:spPr>
          <a:xfrm>
            <a:off x="4191000" y="843379"/>
            <a:ext cx="9906000" cy="63420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10113939" y="446528"/>
            <a:ext cx="16348121" cy="87462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4726760" y="2380092"/>
            <a:ext cx="571318" cy="5713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5107669" y="9639209"/>
            <a:ext cx="647791" cy="6477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7526182" y="9258300"/>
            <a:ext cx="761818" cy="7618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3533969" y="266882"/>
            <a:ext cx="761818" cy="76181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7034563" y="1507564"/>
            <a:ext cx="872528" cy="87252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6653654" y="6370195"/>
            <a:ext cx="1142726" cy="114272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252255">
            <a:off x="17526182" y="4057832"/>
            <a:ext cx="761818" cy="76181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4345942" y="6751195"/>
            <a:ext cx="761726" cy="76172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211635" y="2398271"/>
            <a:ext cx="7137609" cy="435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DejaVu Serif"/>
              </a:rPr>
              <a:t>Nêu cảm nhận của em sau khi nghe bài hát </a:t>
            </a:r>
            <a:r>
              <a:rPr lang="en-US" sz="3500">
                <a:solidFill>
                  <a:srgbClr val="000000"/>
                </a:solidFill>
                <a:latin typeface="DejaVu Serif Bold Italics"/>
              </a:rPr>
              <a:t>Thầy cô là tất cả </a:t>
            </a:r>
            <a:r>
              <a:rPr lang="en-US" sz="3500">
                <a:solidFill>
                  <a:srgbClr val="000000"/>
                </a:solidFill>
                <a:latin typeface="DejaVu Serif"/>
              </a:rPr>
              <a:t>có phần hát bè.</a:t>
            </a:r>
          </a:p>
          <a:p>
            <a:pPr algn="just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DejaVu Serif"/>
            </a:endParaRPr>
          </a:p>
          <a:p>
            <a:pPr algn="just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DejaVu Serif"/>
            </a:endParaRPr>
          </a:p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DejaVu Serif"/>
              </a:rPr>
              <a:t>Sưu tầm 2-3 bài hát bè mà em yêu thích.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8700" y="1507564"/>
            <a:ext cx="4354482" cy="541847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1138691" y="7546750"/>
            <a:ext cx="13691733" cy="73250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1806768" y="7546750"/>
            <a:ext cx="13691733" cy="732507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367338" y="549275"/>
            <a:ext cx="13553324" cy="94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0"/>
              </a:lnSpc>
            </a:pPr>
            <a:r>
              <a:rPr lang="en-US" sz="6200" spc="186">
                <a:solidFill>
                  <a:srgbClr val="B8627D"/>
                </a:solidFill>
                <a:latin typeface="Quicksand Bold"/>
              </a:rPr>
              <a:t>Nội dung 2: Ôn bài đọc nhạc số 2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942001" y="9438507"/>
            <a:ext cx="678206" cy="67702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89132" y="9618022"/>
            <a:ext cx="678206" cy="6770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367338" y="8422973"/>
            <a:ext cx="678206" cy="6770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609794" y="9618022"/>
            <a:ext cx="678206" cy="67702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07175" y="9099996"/>
            <a:ext cx="678206" cy="67702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719792" y="8084462"/>
            <a:ext cx="678206" cy="67702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9597" y="7745950"/>
            <a:ext cx="678206" cy="67702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085617" y="7546750"/>
            <a:ext cx="678206" cy="67702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353063" y="7208239"/>
            <a:ext cx="678206" cy="67702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920662" y="8761484"/>
            <a:ext cx="678206" cy="67702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674857" y="9777018"/>
            <a:ext cx="678206" cy="6770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1484FC-DAFF-4738-AC0F-5B0E5A36B0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45804" r="19513" b="41143"/>
          <a:stretch/>
        </p:blipFill>
        <p:spPr>
          <a:xfrm>
            <a:off x="2752853" y="2473693"/>
            <a:ext cx="12278416" cy="483414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1678948" y="-5225182"/>
            <a:ext cx="13406873" cy="71726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793781" y="215837"/>
            <a:ext cx="761818" cy="7618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552878" y="2301720"/>
            <a:ext cx="935159" cy="9351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3467721" y="1651585"/>
            <a:ext cx="761818" cy="7618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6854324" y="-330786"/>
            <a:ext cx="761818" cy="76181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7589458" y="1651585"/>
            <a:ext cx="761818" cy="7618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9328108" y="1566586"/>
            <a:ext cx="761818" cy="76181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0852126" y="-5673492"/>
            <a:ext cx="13691733" cy="732507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3706779" y="561121"/>
            <a:ext cx="935159" cy="93515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4726760" y="2189592"/>
            <a:ext cx="761818" cy="76181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7230414" y="2199117"/>
            <a:ext cx="935159" cy="935159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7471668" y="2737769"/>
            <a:ext cx="3344664" cy="893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B8627D"/>
                </a:solidFill>
                <a:latin typeface="DejaVu Serif"/>
              </a:rPr>
              <a:t>Luyện tập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85862" y="5076825"/>
            <a:ext cx="14412131" cy="118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B8627D"/>
                </a:solidFill>
                <a:latin typeface="Noto Sans"/>
              </a:rPr>
              <a:t>Nhóm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1: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Ôn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luyện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đọc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nhạc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kết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hợp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gõ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đệm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theo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phách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và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nhịp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.</a:t>
            </a:r>
          </a:p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B8627D"/>
                </a:solidFill>
                <a:latin typeface="Noto Sans"/>
              </a:rPr>
              <a:t>Nhóm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2: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Ôn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luyện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đọc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nhạc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kết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hợp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đánh</a:t>
            </a:r>
            <a:r>
              <a:rPr lang="en-US" sz="3399" dirty="0">
                <a:solidFill>
                  <a:srgbClr val="B8627D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B8627D"/>
                </a:solidFill>
                <a:latin typeface="Noto Sans"/>
              </a:rPr>
              <a:t>nhịp</a:t>
            </a:r>
            <a:endParaRPr lang="en-US" sz="3399" dirty="0">
              <a:solidFill>
                <a:srgbClr val="B8627D"/>
              </a:solidFill>
              <a:latin typeface="Noto San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23FEA2-B583-400A-9382-1F13DBD1C90F}"/>
              </a:ext>
            </a:extLst>
          </p:cNvPr>
          <p:cNvSpPr/>
          <p:nvPr/>
        </p:nvSpPr>
        <p:spPr>
          <a:xfrm>
            <a:off x="12573000" y="5398770"/>
            <a:ext cx="762000" cy="1219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B8627D"/>
                </a:solidFill>
                <a:latin typeface="Noto Sans"/>
              </a:rPr>
              <a:t>4</a:t>
            </a:r>
          </a:p>
          <a:p>
            <a:pPr algn="ctr"/>
            <a:r>
              <a:rPr lang="en-US" sz="3200" dirty="0">
                <a:solidFill>
                  <a:srgbClr val="B8627D"/>
                </a:solidFill>
                <a:latin typeface="Noto Sans"/>
              </a:rPr>
              <a:t>4</a:t>
            </a:r>
            <a:endParaRPr lang="vi-VN" sz="3200" dirty="0"/>
          </a:p>
        </p:txBody>
      </p:sp>
    </p:spTree>
    <p:custDataLst>
      <p:tags r:id="rId1"/>
    </p:custData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940" y="2632272"/>
            <a:ext cx="877760" cy="8777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89566" y="6319808"/>
            <a:ext cx="909621" cy="9096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294190" y="8723440"/>
            <a:ext cx="877760" cy="877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03616" y="9836785"/>
            <a:ext cx="909621" cy="9096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517919" y="1722652"/>
            <a:ext cx="909621" cy="9096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16429" y="-321461"/>
            <a:ext cx="877760" cy="87776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144377" y="1075737"/>
            <a:ext cx="14533449" cy="110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 spc="215">
                <a:solidFill>
                  <a:srgbClr val="0F7D80"/>
                </a:solidFill>
                <a:latin typeface="Quicksand Bold"/>
              </a:rPr>
              <a:t>Vận dụng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888460" y="4381303"/>
            <a:ext cx="9561728" cy="2393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oto Sans"/>
              </a:rPr>
              <a:t>- Vận dụng cách đánh nhịp 4 vào một số bài hát, bài đọc nhạc có cùng loại nhịp.</a:t>
            </a:r>
          </a:p>
          <a:p>
            <a:pPr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oto Sans"/>
              </a:rPr>
              <a:t>- Mỗi nhóm tìm 1 bài hát có bè đuổi đơn giản, tập luyện và biểu diễn vào các tiết ngoại khóa.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940" y="2632272"/>
            <a:ext cx="877760" cy="8777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89566" y="6319808"/>
            <a:ext cx="909621" cy="9096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294190" y="8723440"/>
            <a:ext cx="877760" cy="877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03616" y="9836785"/>
            <a:ext cx="909621" cy="9096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517919" y="1722652"/>
            <a:ext cx="909621" cy="9096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16429" y="-321461"/>
            <a:ext cx="877760" cy="87776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6019800" y="2632272"/>
            <a:ext cx="11958013" cy="3875514"/>
            <a:chOff x="891964" y="-141589"/>
            <a:chExt cx="15944017" cy="5167352"/>
          </a:xfrm>
        </p:grpSpPr>
        <p:sp>
          <p:nvSpPr>
            <p:cNvPr id="11" name="TextBox 11"/>
            <p:cNvSpPr txBox="1"/>
            <p:nvPr/>
          </p:nvSpPr>
          <p:spPr>
            <a:xfrm>
              <a:off x="958017" y="-141589"/>
              <a:ext cx="15877964" cy="1463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7199" spc="215" dirty="0" err="1">
                  <a:solidFill>
                    <a:srgbClr val="0F7D80"/>
                  </a:solidFill>
                  <a:latin typeface="Quicksand Bold"/>
                </a:rPr>
                <a:t>Nội</a:t>
              </a:r>
              <a:r>
                <a:rPr lang="en-US" sz="7199" spc="215" dirty="0">
                  <a:solidFill>
                    <a:srgbClr val="0F7D80"/>
                  </a:solidFill>
                  <a:latin typeface="Quicksand Bold"/>
                </a:rPr>
                <a:t> dung 1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91964" y="1887004"/>
              <a:ext cx="13591964" cy="9791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60"/>
                </a:lnSpc>
              </a:pPr>
              <a:r>
                <a:rPr lang="en-US" sz="4799" spc="191" dirty="0">
                  <a:solidFill>
                    <a:srgbClr val="B8627D"/>
                  </a:solidFill>
                  <a:latin typeface="Quicksand Bold"/>
                </a:rPr>
                <a:t>HỌC HÁT: THẦY CÔ LÀ TẤT CẢ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91964" y="3298740"/>
              <a:ext cx="12956964" cy="17270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39"/>
                </a:lnSpc>
              </a:pPr>
              <a:r>
                <a:rPr lang="en-US" sz="3199" spc="63">
                  <a:solidFill>
                    <a:srgbClr val="0F7D80"/>
                  </a:solidFill>
                  <a:latin typeface="Quicksand"/>
                </a:rPr>
                <a:t>Nhạc: Bùi Anh Tú</a:t>
              </a:r>
            </a:p>
            <a:p>
              <a:pPr algn="l">
                <a:lnSpc>
                  <a:spcPts val="5440"/>
                </a:lnSpc>
              </a:pPr>
              <a:r>
                <a:rPr lang="en-US" sz="3199" spc="63">
                  <a:solidFill>
                    <a:srgbClr val="0F7D80"/>
                  </a:solidFill>
                  <a:latin typeface="Quicksand"/>
                </a:rPr>
                <a:t>Lời thơ: Nguyễn Trọng Sửu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047ED69-8890-4521-94C8-4A2B8C7BC0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49200" y="6743700"/>
            <a:ext cx="5257800" cy="327659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F172883B-DC27-4342-A54E-51E0BA91251C}"/>
              </a:ext>
            </a:extLst>
          </p:cNvPr>
          <p:cNvSpPr/>
          <p:nvPr/>
        </p:nvSpPr>
        <p:spPr>
          <a:xfrm>
            <a:off x="0" y="0"/>
            <a:ext cx="18022668" cy="10477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14242" y="482703"/>
            <a:ext cx="782510" cy="78251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50241" y="7508475"/>
            <a:ext cx="782510" cy="78251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402496" y="1296950"/>
            <a:ext cx="782510" cy="78251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5890" y="6648661"/>
            <a:ext cx="782510" cy="78251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51783">
            <a:off x="667523" y="468404"/>
            <a:ext cx="4002072" cy="277962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501432" y="8290984"/>
            <a:ext cx="3521236" cy="1901467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2503" y="541655"/>
            <a:ext cx="1330887" cy="1335744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68335">
            <a:off x="441454" y="9102091"/>
            <a:ext cx="3166199" cy="107075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58224">
            <a:off x="3504024" y="9102091"/>
            <a:ext cx="3166199" cy="1070751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49205">
            <a:off x="6536080" y="9102091"/>
            <a:ext cx="3166199" cy="1070751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15146">
            <a:off x="9513589" y="9102091"/>
            <a:ext cx="3166199" cy="1070751"/>
          </a:xfrm>
          <a:prstGeom prst="rect">
            <a:avLst/>
          </a:prstGeom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4CD9C99-E78F-4376-81CB-72C139E81D42}"/>
              </a:ext>
            </a:extLst>
          </p:cNvPr>
          <p:cNvSpPr/>
          <p:nvPr/>
        </p:nvSpPr>
        <p:spPr>
          <a:xfrm>
            <a:off x="6501461" y="1996015"/>
            <a:ext cx="5080939" cy="129725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accent2">
                    <a:lumMod val="75000"/>
                  </a:schemeClr>
                </a:solidFill>
              </a:rPr>
              <a:t>DẶN DÒ</a:t>
            </a:r>
            <a:endParaRPr lang="vi-VN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893E08F-B681-444A-A5FB-887E225B0B99}"/>
              </a:ext>
            </a:extLst>
          </p:cNvPr>
          <p:cNvSpPr/>
          <p:nvPr/>
        </p:nvSpPr>
        <p:spPr>
          <a:xfrm>
            <a:off x="4038600" y="4141895"/>
            <a:ext cx="13030200" cy="24598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  <a:buFont typeface="Symbol" panose="05050102010706020507" pitchFamily="18" charset="2"/>
              <a:buChar char="-"/>
            </a:pP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8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  <a:buFont typeface="Symbol" panose="05050102010706020507" pitchFamily="18" charset="2"/>
              <a:buChar char="-"/>
            </a:pP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en-US" sz="2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420"/>
              </a:spcAft>
              <a:buClr>
                <a:srgbClr val="000000"/>
              </a:buClr>
              <a:buSzPts val="1300"/>
              <a:buFont typeface="Symbol" panose="05050102010706020507" pitchFamily="18" charset="2"/>
              <a:buChar char="-"/>
            </a:pP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1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18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55322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78899" y="1874655"/>
            <a:ext cx="13984923" cy="1165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sz="7599" spc="227">
                <a:solidFill>
                  <a:srgbClr val="204493"/>
                </a:solidFill>
                <a:latin typeface="Quicksand Bold"/>
              </a:rPr>
              <a:t>VẬN DỤNG - SÁNG TẠO</a:t>
            </a:r>
          </a:p>
        </p:txBody>
      </p:sp>
      <p:sp>
        <p:nvSpPr>
          <p:cNvPr id="4" name="AutoShape 4"/>
          <p:cNvSpPr/>
          <p:nvPr/>
        </p:nvSpPr>
        <p:spPr>
          <a:xfrm rot="-5400000">
            <a:off x="9086849" y="-5675451"/>
            <a:ext cx="114301" cy="20040599"/>
          </a:xfrm>
          <a:prstGeom prst="rect">
            <a:avLst/>
          </a:prstGeom>
          <a:solidFill>
            <a:srgbClr val="EA6687"/>
          </a:solidFill>
        </p:spPr>
      </p:sp>
      <p:grpSp>
        <p:nvGrpSpPr>
          <p:cNvPr id="5" name="Group 5"/>
          <p:cNvGrpSpPr/>
          <p:nvPr/>
        </p:nvGrpSpPr>
        <p:grpSpPr>
          <a:xfrm>
            <a:off x="4865052" y="3953593"/>
            <a:ext cx="4117023" cy="3457201"/>
            <a:chOff x="0" y="0"/>
            <a:chExt cx="5489365" cy="4609601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223009" y="0"/>
              <a:ext cx="1043347" cy="1043347"/>
            </a:xfrm>
            <a:prstGeom prst="rect">
              <a:avLst/>
            </a:prstGeom>
          </p:spPr>
        </p:pic>
        <p:sp>
          <p:nvSpPr>
            <p:cNvPr id="7" name="TextBox 7"/>
            <p:cNvSpPr txBox="1"/>
            <p:nvPr/>
          </p:nvSpPr>
          <p:spPr>
            <a:xfrm>
              <a:off x="0" y="1640976"/>
              <a:ext cx="5489365" cy="2968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99"/>
                </a:lnSpc>
              </a:pPr>
              <a:r>
                <a:rPr lang="en-US" sz="3999" spc="266">
                  <a:solidFill>
                    <a:srgbClr val="B8627D"/>
                  </a:solidFill>
                  <a:latin typeface="Quicksand Bold"/>
                </a:rPr>
                <a:t>THE VOICE</a:t>
              </a:r>
            </a:p>
            <a:p>
              <a:pPr algn="ctr">
                <a:lnSpc>
                  <a:spcPts val="5999"/>
                </a:lnSpc>
              </a:pPr>
              <a:r>
                <a:rPr lang="en-US" sz="3999" spc="263">
                  <a:solidFill>
                    <a:srgbClr val="B8627D"/>
                  </a:solidFill>
                  <a:latin typeface="Quicksand Bold"/>
                </a:rPr>
                <a:t>" THẦY CÔ LÀ TẤT CẢ"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05925" y="3953593"/>
            <a:ext cx="4117023" cy="3457201"/>
            <a:chOff x="0" y="0"/>
            <a:chExt cx="5489365" cy="460960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223009" y="0"/>
              <a:ext cx="1043347" cy="1043347"/>
            </a:xfrm>
            <a:prstGeom prst="rect">
              <a:avLst/>
            </a:prstGeom>
          </p:spPr>
        </p:pic>
        <p:sp>
          <p:nvSpPr>
            <p:cNvPr id="10" name="TextBox 10"/>
            <p:cNvSpPr txBox="1"/>
            <p:nvPr/>
          </p:nvSpPr>
          <p:spPr>
            <a:xfrm>
              <a:off x="0" y="1640976"/>
              <a:ext cx="5489365" cy="2968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99"/>
                </a:lnSpc>
              </a:pPr>
              <a:r>
                <a:rPr lang="en-US" sz="3999" spc="266">
                  <a:solidFill>
                    <a:srgbClr val="B8627D"/>
                  </a:solidFill>
                  <a:latin typeface="Quicksand Bold"/>
                </a:rPr>
                <a:t>SHOWROOM</a:t>
              </a:r>
            </a:p>
            <a:p>
              <a:pPr algn="ctr">
                <a:lnSpc>
                  <a:spcPts val="5999"/>
                </a:lnSpc>
              </a:pPr>
              <a:r>
                <a:rPr lang="en-US" sz="3999" spc="263">
                  <a:solidFill>
                    <a:srgbClr val="B8627D"/>
                  </a:solidFill>
                  <a:latin typeface="Quicksand Bold"/>
                </a:rPr>
                <a:t>NHẠC CỤ </a:t>
              </a:r>
            </a:p>
            <a:p>
              <a:pPr algn="ctr">
                <a:lnSpc>
                  <a:spcPts val="5999"/>
                </a:lnSpc>
              </a:pPr>
              <a:r>
                <a:rPr lang="en-US" sz="3999" spc="263">
                  <a:solidFill>
                    <a:srgbClr val="B8627D"/>
                  </a:solidFill>
                  <a:latin typeface="Quicksand Bold"/>
                </a:rPr>
                <a:t>TÁI CHẾ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746798" y="3953593"/>
            <a:ext cx="4117023" cy="3469806"/>
            <a:chOff x="0" y="0"/>
            <a:chExt cx="5489365" cy="4626408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223009" y="0"/>
              <a:ext cx="1043347" cy="1043347"/>
            </a:xfrm>
            <a:prstGeom prst="rect">
              <a:avLst/>
            </a:prstGeom>
          </p:spPr>
        </p:pic>
        <p:sp>
          <p:nvSpPr>
            <p:cNvPr id="13" name="TextBox 13"/>
            <p:cNvSpPr txBox="1"/>
            <p:nvPr/>
          </p:nvSpPr>
          <p:spPr>
            <a:xfrm>
              <a:off x="0" y="1640976"/>
              <a:ext cx="5489365" cy="29854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99"/>
                </a:lnSpc>
              </a:pPr>
              <a:r>
                <a:rPr lang="en-US" sz="3999" spc="266" dirty="0">
                  <a:solidFill>
                    <a:srgbClr val="B8627D"/>
                  </a:solidFill>
                  <a:latin typeface="Quicksand Bold"/>
                </a:rPr>
                <a:t>CHÚNG EM HÁT MỪNG THẦY CÔ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48028" y="3953593"/>
            <a:ext cx="4117023" cy="2659808"/>
            <a:chOff x="0" y="0"/>
            <a:chExt cx="5489365" cy="3546410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223009" y="0"/>
              <a:ext cx="1043347" cy="1043347"/>
            </a:xfrm>
            <a:prstGeom prst="rect">
              <a:avLst/>
            </a:prstGeom>
          </p:spPr>
        </p:pic>
        <p:sp>
          <p:nvSpPr>
            <p:cNvPr id="16" name="TextBox 16"/>
            <p:cNvSpPr txBox="1"/>
            <p:nvPr/>
          </p:nvSpPr>
          <p:spPr>
            <a:xfrm>
              <a:off x="0" y="1650501"/>
              <a:ext cx="5489365" cy="1895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93"/>
                </a:lnSpc>
              </a:pPr>
              <a:r>
                <a:rPr lang="en-US" sz="3928" spc="262">
                  <a:solidFill>
                    <a:srgbClr val="B8627D"/>
                  </a:solidFill>
                  <a:latin typeface="Quicksand Bold"/>
                </a:rPr>
                <a:t>NGƯỜI CHỈ HUY TÀI BA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7872016" y="520065"/>
            <a:ext cx="2867819" cy="979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3485D7"/>
                </a:solidFill>
                <a:latin typeface="DejaVu Serif Bold"/>
              </a:rPr>
              <a:t>Tiết 12</a:t>
            </a:r>
          </a:p>
        </p:txBody>
      </p:sp>
    </p:spTree>
    <p:custDataLst>
      <p:tags r:id="rId1"/>
    </p:custData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241030" y="-6035180"/>
            <a:ext cx="20894728" cy="1117868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12481" y="2197179"/>
            <a:ext cx="4354482" cy="541847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181800" y="-445840"/>
            <a:ext cx="4549342" cy="364063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001644" y="2177608"/>
            <a:ext cx="13984923" cy="2034368"/>
            <a:chOff x="0" y="0"/>
            <a:chExt cx="18646564" cy="2712490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18646564" cy="1463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40"/>
                </a:lnSpc>
              </a:pPr>
              <a:r>
                <a:rPr lang="en-US" sz="7199" spc="215">
                  <a:solidFill>
                    <a:srgbClr val="0F7D80"/>
                  </a:solidFill>
                  <a:latin typeface="Quicksand"/>
                </a:rPr>
                <a:t>Ôn bài đọc nhạc số 2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04900" y="1743691"/>
              <a:ext cx="16436764" cy="96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01"/>
                </a:lnSpc>
              </a:pPr>
              <a:r>
                <a:rPr lang="en-US" sz="4799" spc="191">
                  <a:solidFill>
                    <a:srgbClr val="B8627D"/>
                  </a:solidFill>
                  <a:latin typeface="Quicksand Bold"/>
                </a:rPr>
                <a:t>TRÒ CHƠI: NGƯỜI CHỈ HUY TÀI BA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942001" y="9560872"/>
            <a:ext cx="6822123" cy="343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en-US" sz="2100" spc="168" dirty="0">
                <a:solidFill>
                  <a:srgbClr val="B8627D"/>
                </a:solidFill>
                <a:latin typeface="Quicksand"/>
              </a:rPr>
              <a:t>Creative Writing 101 Presentation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64585" y="5456888"/>
            <a:ext cx="9659040" cy="1790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oto Sans"/>
              </a:rPr>
              <a:t>Các nhóm chọn cử  1 bạn bắt nhịp 4 cho cả nhóm đọc  bài  đọc nhạc số 3 và bình chọn cho bạn chỉ huy đúng và đẹp nhất</a:t>
            </a:r>
          </a:p>
        </p:txBody>
      </p:sp>
    </p:spTree>
    <p:custDataLst>
      <p:tags r:id="rId1"/>
    </p:custData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87671">
            <a:off x="11741358" y="467801"/>
            <a:ext cx="4745660" cy="833184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15192" y="2867446"/>
            <a:ext cx="8844108" cy="741955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-709453" y="438742"/>
            <a:ext cx="13984923" cy="2035780"/>
            <a:chOff x="0" y="0"/>
            <a:chExt cx="18646564" cy="2714373"/>
          </a:xfrm>
        </p:grpSpPr>
        <p:sp>
          <p:nvSpPr>
            <p:cNvPr id="5" name="TextBox 5"/>
            <p:cNvSpPr txBox="1"/>
            <p:nvPr/>
          </p:nvSpPr>
          <p:spPr>
            <a:xfrm>
              <a:off x="0" y="-9525"/>
              <a:ext cx="18646564" cy="1465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40"/>
                </a:lnSpc>
              </a:pPr>
              <a:r>
                <a:rPr lang="en-US" sz="7200" spc="215">
                  <a:solidFill>
                    <a:srgbClr val="0F7D80"/>
                  </a:solidFill>
                  <a:latin typeface="Quicksand Bold"/>
                </a:rPr>
                <a:t>Ôn bài hát 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104900" y="1745573"/>
              <a:ext cx="16436764" cy="968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01"/>
                </a:lnSpc>
              </a:pPr>
              <a:r>
                <a:rPr lang="en-US" sz="4799" spc="191">
                  <a:solidFill>
                    <a:srgbClr val="B8627D"/>
                  </a:solidFill>
                  <a:latin typeface="Quicksand Bold"/>
                </a:rPr>
                <a:t>THẦY CÔ LÀ TẤT CẢ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824761" y="3353435"/>
            <a:ext cx="7614893" cy="1790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oto Sans"/>
              </a:rPr>
              <a:t>Trình bày bài hát theo các ý tưởng,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oto Sans"/>
              </a:rPr>
              <a:t> theo các hình thức đơn ca/song ca/tốp ca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800000">
            <a:off x="-1730429" y="6187511"/>
            <a:ext cx="20894728" cy="111786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t="13405" b="13405"/>
          <a:stretch>
            <a:fillRect/>
          </a:stretch>
        </p:blipFill>
        <p:spPr>
          <a:xfrm>
            <a:off x="0" y="0"/>
            <a:ext cx="18288000" cy="1003869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2775361" y="664761"/>
            <a:ext cx="1773605" cy="17736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133171" y="664761"/>
            <a:ext cx="1880023" cy="188002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092651" y="495300"/>
            <a:ext cx="6646795" cy="1533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dirty="0">
                <a:solidFill>
                  <a:srgbClr val="B3892B"/>
                </a:solidFill>
                <a:latin typeface="Noto Serif Display Black"/>
              </a:rPr>
              <a:t>The voice</a:t>
            </a:r>
          </a:p>
        </p:txBody>
      </p:sp>
    </p:spTree>
    <p:custDataLst>
      <p:tags r:id="rId1"/>
    </p:custData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DB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303364" y="-6035180"/>
            <a:ext cx="20894728" cy="1117868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6721149"/>
            <a:ext cx="18288000" cy="2174188"/>
            <a:chOff x="0" y="0"/>
            <a:chExt cx="24384000" cy="2898918"/>
          </a:xfrm>
        </p:grpSpPr>
        <p:sp>
          <p:nvSpPr>
            <p:cNvPr id="4" name="TextBox 4"/>
            <p:cNvSpPr txBox="1"/>
            <p:nvPr/>
          </p:nvSpPr>
          <p:spPr>
            <a:xfrm>
              <a:off x="0" y="-133350"/>
              <a:ext cx="24384000" cy="940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57585" y="823524"/>
              <a:ext cx="22668830" cy="20753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49"/>
                </a:lnSpc>
              </a:pPr>
              <a:r>
                <a:rPr lang="en-US" sz="3499">
                  <a:solidFill>
                    <a:srgbClr val="0F7D80"/>
                  </a:solidFill>
                  <a:latin typeface="Quicksand"/>
                </a:rPr>
                <a:t>Các nhóm trình bày sản phẩm nhạc cụ tái chế đã chuẩn bị ở nhà, thuyết trình về nguyên vật liệu, cách làm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865789" y="975686"/>
            <a:ext cx="14556423" cy="1107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4"/>
              </a:lnSpc>
            </a:pPr>
            <a:r>
              <a:rPr lang="en-US" sz="6399" spc="127">
                <a:solidFill>
                  <a:srgbClr val="C41919"/>
                </a:solidFill>
                <a:latin typeface="Quicksand Bold"/>
              </a:rPr>
              <a:t>Showroom: Nhạc cụ tái chế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B51C65-DE26-445F-83C2-7CA54329FD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4" t="35636" r="57499" b="47778"/>
          <a:stretch/>
        </p:blipFill>
        <p:spPr>
          <a:xfrm>
            <a:off x="1558118" y="3665863"/>
            <a:ext cx="4487374" cy="29552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091AD0-9727-496F-869F-0AACF8A849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54444" r="65000" b="31482"/>
          <a:stretch/>
        </p:blipFill>
        <p:spPr>
          <a:xfrm>
            <a:off x="7105650" y="3593522"/>
            <a:ext cx="4076700" cy="28687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16D2E8-4C41-4650-AF31-33037EAF51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3" t="54444" r="52917" b="31482"/>
          <a:stretch/>
        </p:blipFill>
        <p:spPr>
          <a:xfrm>
            <a:off x="12115800" y="3576699"/>
            <a:ext cx="4203408" cy="295795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972500">
            <a:off x="-5069996" y="-2882217"/>
            <a:ext cx="13691733" cy="73250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28700" y="3193183"/>
            <a:ext cx="1194319" cy="12408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673579" y="408275"/>
            <a:ext cx="1194319" cy="12408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855436" y="103299"/>
            <a:ext cx="1194319" cy="12408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652536" y="1739259"/>
            <a:ext cx="678206" cy="6770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155453" y="0"/>
            <a:ext cx="678206" cy="6770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44813" y="1400747"/>
            <a:ext cx="678206" cy="67702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153694" y="2586320"/>
            <a:ext cx="889418" cy="121372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83991" y="9073275"/>
            <a:ext cx="889418" cy="12137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7153694" y="4638020"/>
            <a:ext cx="889418" cy="121372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0944549" y="9305723"/>
            <a:ext cx="889418" cy="12137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7153694" y="187023"/>
            <a:ext cx="889418" cy="121372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259300" y="7288541"/>
            <a:ext cx="889418" cy="121372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074416" y="9263775"/>
            <a:ext cx="889418" cy="121372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102221" y="9258300"/>
            <a:ext cx="889418" cy="121372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274614" y="9305723"/>
            <a:ext cx="889418" cy="121372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605046" y="9305723"/>
            <a:ext cx="889418" cy="121372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369882" y="9263775"/>
            <a:ext cx="889418" cy="121372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516169" y="9258300"/>
            <a:ext cx="889418" cy="121372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991639" y="4168341"/>
            <a:ext cx="7161835" cy="4114800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7164032" y="1553875"/>
            <a:ext cx="9068594" cy="835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3"/>
              </a:lnSpc>
            </a:pPr>
            <a:r>
              <a:rPr lang="en-US" sz="4859">
                <a:solidFill>
                  <a:srgbClr val="000000"/>
                </a:solidFill>
                <a:latin typeface="Noto Serif Display Black"/>
              </a:rPr>
              <a:t>Chúng em hát mừng thầy cô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007418" y="2595281"/>
            <a:ext cx="9653097" cy="597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44"/>
              </a:lnSpc>
            </a:pPr>
            <a:r>
              <a:rPr lang="en-US" sz="3460">
                <a:solidFill>
                  <a:srgbClr val="000000"/>
                </a:solidFill>
                <a:latin typeface="DejaVu Serif Bold"/>
              </a:rPr>
              <a:t>Biểu diễn nhạc cụ tự tạo</a:t>
            </a:r>
          </a:p>
        </p:txBody>
      </p:sp>
    </p:spTree>
    <p:custDataLst>
      <p:tags r:id="rId1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E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1138691" y="7546750"/>
            <a:ext cx="13691733" cy="73250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1806768" y="7546750"/>
            <a:ext cx="13691733" cy="732507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367338" y="549275"/>
            <a:ext cx="13553324" cy="94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0"/>
              </a:lnSpc>
            </a:pPr>
            <a:r>
              <a:rPr lang="en-US" sz="6200" spc="186">
                <a:solidFill>
                  <a:srgbClr val="B8627D"/>
                </a:solidFill>
                <a:latin typeface="Quicksand Bold"/>
              </a:rPr>
              <a:t>Dặn dò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942001" y="9438507"/>
            <a:ext cx="678206" cy="67702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89132" y="9618022"/>
            <a:ext cx="678206" cy="6770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367338" y="8422973"/>
            <a:ext cx="678206" cy="6770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609794" y="9618022"/>
            <a:ext cx="678206" cy="67702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07175" y="9099996"/>
            <a:ext cx="678206" cy="67702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719792" y="8084462"/>
            <a:ext cx="678206" cy="67702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9597" y="7745950"/>
            <a:ext cx="678206" cy="67702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085617" y="7546750"/>
            <a:ext cx="678206" cy="67702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353063" y="7208239"/>
            <a:ext cx="678206" cy="67702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920662" y="8761484"/>
            <a:ext cx="678206" cy="67702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674857" y="9777018"/>
            <a:ext cx="678206" cy="67702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6463B74-6041-4687-8C71-8EBEFBF2836A}"/>
              </a:ext>
            </a:extLst>
          </p:cNvPr>
          <p:cNvSpPr txBox="1"/>
          <p:nvPr/>
        </p:nvSpPr>
        <p:spPr>
          <a:xfrm>
            <a:off x="2941699" y="2812020"/>
            <a:ext cx="13318066" cy="2999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  <a:buFont typeface="Symbol" panose="05050102010706020507" pitchFamily="18" charset="2"/>
              <a:buChar char="-"/>
            </a:pPr>
            <a:r>
              <a:rPr lang="en-US" sz="28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28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12000"/>
              </a:lnSpc>
              <a:spcAft>
                <a:spcPts val="75"/>
              </a:spcAft>
              <a:buClr>
                <a:srgbClr val="000000"/>
              </a:buClr>
              <a:buSzPts val="1300"/>
              <a:buFont typeface="Symbol" panose="05050102010706020507" pitchFamily="18" charset="2"/>
              <a:buChar char="-"/>
            </a:pP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dirty="0" err="1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u="none" strike="noStrike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vi-VN" sz="2800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6350" algn="just">
              <a:lnSpc>
                <a:spcPct val="112000"/>
              </a:lnSpc>
              <a:spcAft>
                <a:spcPts val="75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5600" indent="-6350" algn="just">
              <a:lnSpc>
                <a:spcPct val="112000"/>
              </a:lnSpc>
              <a:spcAft>
                <a:spcPts val="23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code do GV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9250" indent="-6350" algn="l">
              <a:lnSpc>
                <a:spcPct val="107000"/>
              </a:lnSpc>
              <a:spcAft>
                <a:spcPts val="95"/>
              </a:spcAft>
            </a:pP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vi-VN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69326" y="9560872"/>
            <a:ext cx="6822123" cy="37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spc="168">
                <a:solidFill>
                  <a:srgbClr val="B8627D"/>
                </a:solidFill>
                <a:latin typeface="Quicksand"/>
              </a:rPr>
              <a:t>Creative Writing 101 Presentation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241030" y="-6035180"/>
            <a:ext cx="20894728" cy="1117868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969326" y="800101"/>
            <a:ext cx="10213024" cy="7408008"/>
            <a:chOff x="0" y="0"/>
            <a:chExt cx="13617365" cy="9877344"/>
          </a:xfrm>
        </p:grpSpPr>
        <p:sp>
          <p:nvSpPr>
            <p:cNvPr id="5" name="TextBox 5"/>
            <p:cNvSpPr txBox="1"/>
            <p:nvPr/>
          </p:nvSpPr>
          <p:spPr>
            <a:xfrm>
              <a:off x="0" y="-9525"/>
              <a:ext cx="13490364" cy="1463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640"/>
                </a:lnSpc>
              </a:pPr>
              <a:r>
                <a:rPr lang="en-US" sz="7200" spc="215">
                  <a:solidFill>
                    <a:srgbClr val="0F7D80"/>
                  </a:solidFill>
                  <a:latin typeface="Quicksand Bold"/>
                </a:rPr>
                <a:t>Miley Porter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870880"/>
              <a:ext cx="12067964" cy="984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60"/>
                </a:lnSpc>
              </a:pPr>
              <a:r>
                <a:rPr lang="en-US" sz="4800" spc="192">
                  <a:solidFill>
                    <a:srgbClr val="B8627D"/>
                  </a:solidFill>
                  <a:latin typeface="Quicksand Bold"/>
                </a:rPr>
                <a:t>WRITER IN FOCUS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5401" y="3910500"/>
              <a:ext cx="13591964" cy="9049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93"/>
                </a:lnSpc>
              </a:pPr>
              <a:r>
                <a:rPr lang="en-US" sz="4000" spc="266">
                  <a:solidFill>
                    <a:srgbClr val="B8627D"/>
                  </a:solidFill>
                  <a:latin typeface="Quicksand"/>
                </a:rPr>
                <a:t>HER BACKGROUND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5401" y="4905775"/>
              <a:ext cx="13185564" cy="17132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40"/>
                </a:lnSpc>
              </a:pPr>
              <a:r>
                <a:rPr lang="en-US" sz="3200" spc="64">
                  <a:solidFill>
                    <a:srgbClr val="0F7D80"/>
                  </a:solidFill>
                  <a:latin typeface="Quicksand"/>
                </a:rPr>
                <a:t>Remember to describe each of their key personality traits, physical attributes, and more.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120695"/>
              <a:ext cx="13591964" cy="935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000"/>
                </a:lnSpc>
              </a:pPr>
              <a:r>
                <a:rPr lang="en-US" sz="4000" spc="266">
                  <a:solidFill>
                    <a:srgbClr val="B8627D"/>
                  </a:solidFill>
                  <a:latin typeface="Quicksand"/>
                </a:rPr>
                <a:t>HER MEMORABLE WORKS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164075"/>
              <a:ext cx="13185564" cy="17132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40"/>
                </a:lnSpc>
              </a:pPr>
              <a:r>
                <a:rPr lang="en-US" sz="3200" spc="64">
                  <a:solidFill>
                    <a:srgbClr val="0F7D80"/>
                  </a:solidFill>
                  <a:latin typeface="Quicksand"/>
                </a:rPr>
                <a:t>Remember to describe each of their key personality traits, physical attributes, and more.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0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241030" y="-6035180"/>
            <a:ext cx="20894728" cy="1117868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51539" y="893416"/>
            <a:ext cx="13984923" cy="2045972"/>
            <a:chOff x="0" y="0"/>
            <a:chExt cx="18646564" cy="2727963"/>
          </a:xfrm>
        </p:grpSpPr>
        <p:sp>
          <p:nvSpPr>
            <p:cNvPr id="4" name="TextBox 4"/>
            <p:cNvSpPr txBox="1"/>
            <p:nvPr/>
          </p:nvSpPr>
          <p:spPr>
            <a:xfrm>
              <a:off x="0" y="-9525"/>
              <a:ext cx="18646564" cy="1463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40"/>
                </a:lnSpc>
              </a:pPr>
              <a:r>
                <a:rPr lang="en-US" sz="7200" spc="215">
                  <a:solidFill>
                    <a:srgbClr val="FFE6DE"/>
                  </a:solidFill>
                  <a:latin typeface="Quicksand Bold"/>
                </a:rPr>
                <a:t>Today's Lecture Team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104900" y="1743691"/>
              <a:ext cx="16436764" cy="984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59"/>
                </a:lnSpc>
              </a:pPr>
              <a:r>
                <a:rPr lang="en-US" sz="4799" spc="191">
                  <a:solidFill>
                    <a:srgbClr val="FFE6DE"/>
                  </a:solidFill>
                  <a:latin typeface="Quicksand Bold"/>
                </a:rPr>
                <a:t>QUARKWOOD GUILD OF WRITERS 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21577" y="7637715"/>
            <a:ext cx="4917123" cy="1273812"/>
            <a:chOff x="0" y="0"/>
            <a:chExt cx="6556165" cy="1698416"/>
          </a:xfrm>
        </p:grpSpPr>
        <p:sp>
          <p:nvSpPr>
            <p:cNvPr id="7" name="TextBox 7"/>
            <p:cNvSpPr txBox="1"/>
            <p:nvPr/>
          </p:nvSpPr>
          <p:spPr>
            <a:xfrm>
              <a:off x="0" y="-133350"/>
              <a:ext cx="6556165" cy="935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4000" spc="266">
                  <a:solidFill>
                    <a:srgbClr val="FFE6DE"/>
                  </a:solidFill>
                  <a:latin typeface="Quicksand"/>
                </a:rPr>
                <a:t>ELAINE DEAN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68300" y="894566"/>
              <a:ext cx="5819565" cy="803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40"/>
                </a:lnSpc>
              </a:pPr>
              <a:r>
                <a:rPr lang="en-US" sz="3200" spc="64">
                  <a:solidFill>
                    <a:srgbClr val="FFE6DE"/>
                  </a:solidFill>
                  <a:latin typeface="Quicksand"/>
                </a:rPr>
                <a:t>Editor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685438" y="7745051"/>
            <a:ext cx="4917123" cy="1273812"/>
            <a:chOff x="0" y="0"/>
            <a:chExt cx="6556165" cy="1698416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133350"/>
              <a:ext cx="6556165" cy="935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4000" spc="266">
                  <a:solidFill>
                    <a:srgbClr val="FFE6DE"/>
                  </a:solidFill>
                  <a:latin typeface="Quicksand"/>
                </a:rPr>
                <a:t>JEFF MANSON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68300" y="894566"/>
              <a:ext cx="5819565" cy="803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40"/>
                </a:lnSpc>
              </a:pPr>
              <a:r>
                <a:rPr lang="en-US" sz="3200" spc="64">
                  <a:solidFill>
                    <a:srgbClr val="FFE6DE"/>
                  </a:solidFill>
                  <a:latin typeface="Quicksand"/>
                </a:rPr>
                <a:t>Editor and Producer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7745051"/>
            <a:ext cx="4917123" cy="1273812"/>
            <a:chOff x="0" y="0"/>
            <a:chExt cx="6556165" cy="1698416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133350"/>
              <a:ext cx="6556165" cy="935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4000" spc="266">
                  <a:solidFill>
                    <a:srgbClr val="FFE6DE"/>
                  </a:solidFill>
                  <a:latin typeface="Quicksand"/>
                </a:rPr>
                <a:t>FRANCES HILTON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8300" y="894566"/>
              <a:ext cx="5819565" cy="803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40"/>
                </a:lnSpc>
              </a:pPr>
              <a:r>
                <a:rPr lang="en-US" sz="3200" spc="64">
                  <a:solidFill>
                    <a:srgbClr val="FFE6DE"/>
                  </a:solidFill>
                  <a:latin typeface="Quicksand"/>
                </a:rPr>
                <a:t>Researcher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697200" y="-3056574"/>
            <a:ext cx="48302456" cy="13487411"/>
            <a:chOff x="0" y="0"/>
            <a:chExt cx="64403275" cy="1798321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366520"/>
              <a:ext cx="32928403" cy="17616696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1474872" y="0"/>
              <a:ext cx="32928403" cy="1761669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5066360" y="-1172305"/>
            <a:ext cx="4393945" cy="4393945"/>
            <a:chOff x="0" y="0"/>
            <a:chExt cx="5858594" cy="585859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419315" y="0"/>
              <a:ext cx="3439279" cy="343927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929145"/>
              <a:ext cx="1580989" cy="158098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370488" y="4277605"/>
              <a:ext cx="1580989" cy="1580989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048978" y="3228626"/>
              <a:ext cx="1580989" cy="1580989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rot="-10800000">
            <a:off x="-1168273" y="7061327"/>
            <a:ext cx="4393945" cy="4393945"/>
            <a:chOff x="0" y="0"/>
            <a:chExt cx="5858594" cy="5858594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419315" y="0"/>
              <a:ext cx="3439279" cy="3439279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929145"/>
              <a:ext cx="1580989" cy="1580989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370488" y="4277605"/>
              <a:ext cx="1580989" cy="158098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048978" y="3228626"/>
              <a:ext cx="1580989" cy="1580989"/>
            </a:xfrm>
            <a:prstGeom prst="rect">
              <a:avLst/>
            </a:prstGeom>
          </p:spPr>
        </p:pic>
      </p:grpSp>
      <p:grpSp>
        <p:nvGrpSpPr>
          <p:cNvPr id="15" name="Group 15"/>
          <p:cNvGrpSpPr/>
          <p:nvPr/>
        </p:nvGrpSpPr>
        <p:grpSpPr>
          <a:xfrm>
            <a:off x="2148237" y="822958"/>
            <a:ext cx="12918123" cy="2782238"/>
            <a:chOff x="0" y="0"/>
            <a:chExt cx="17224164" cy="3709651"/>
          </a:xfrm>
        </p:grpSpPr>
        <p:sp>
          <p:nvSpPr>
            <p:cNvPr id="16" name="TextBox 16"/>
            <p:cNvSpPr txBox="1"/>
            <p:nvPr/>
          </p:nvSpPr>
          <p:spPr>
            <a:xfrm>
              <a:off x="0" y="2331066"/>
              <a:ext cx="17224164" cy="13785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80"/>
                </a:lnSpc>
              </a:pPr>
              <a:endParaRPr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49300" y="-9525"/>
              <a:ext cx="15725564" cy="13641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39"/>
                </a:lnSpc>
              </a:pPr>
              <a:r>
                <a:rPr lang="en-US" sz="6699" spc="267" dirty="0">
                  <a:solidFill>
                    <a:srgbClr val="FFE6DE"/>
                  </a:solidFill>
                  <a:latin typeface="Quicksand Bold"/>
                </a:rPr>
                <a:t>KHỞI ĐỘNG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337833" y="2238406"/>
            <a:ext cx="15188903" cy="663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>
                <a:solidFill>
                  <a:srgbClr val="FFE6DE"/>
                </a:solidFill>
                <a:latin typeface="DejaVu Serif"/>
              </a:rPr>
              <a:t>Nghe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giai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điệu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,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nối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tên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bài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hát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phù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hợp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với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các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bức</a:t>
            </a:r>
            <a:r>
              <a:rPr lang="en-US" sz="4000" dirty="0">
                <a:solidFill>
                  <a:srgbClr val="FFE6DE"/>
                </a:solidFill>
                <a:latin typeface="DejaVu Serif"/>
              </a:rPr>
              <a:t> </a:t>
            </a:r>
            <a:r>
              <a:rPr lang="en-US" sz="4000" dirty="0" err="1">
                <a:solidFill>
                  <a:srgbClr val="FFE6DE"/>
                </a:solidFill>
                <a:latin typeface="DejaVu Serif"/>
              </a:rPr>
              <a:t>tranh</a:t>
            </a:r>
            <a:endParaRPr lang="en-US" sz="4000" dirty="0">
              <a:solidFill>
                <a:srgbClr val="FFE6DE"/>
              </a:solidFill>
              <a:latin typeface="DejaVu Serif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5432199" y="4526376"/>
            <a:ext cx="6350198" cy="1189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E6DE"/>
                </a:solidFill>
                <a:latin typeface="Noto Sans"/>
              </a:rPr>
              <a:t>Những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bông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hoa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,</a:t>
            </a:r>
          </a:p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những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bài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ca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89269" y="3395350"/>
            <a:ext cx="6350198" cy="583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E6DE"/>
                </a:solidFill>
                <a:latin typeface="Noto Sans"/>
              </a:rPr>
              <a:t>Bụi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phấn</a:t>
            </a:r>
            <a:endParaRPr lang="en-US" sz="3399" dirty="0">
              <a:solidFill>
                <a:srgbClr val="FFE6DE"/>
              </a:solidFill>
              <a:latin typeface="Noto San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5610947" y="8053792"/>
            <a:ext cx="6350198" cy="574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E6DE"/>
                </a:solidFill>
                <a:latin typeface="Noto Sans"/>
              </a:rPr>
              <a:t>Cô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và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mẹ</a:t>
            </a:r>
            <a:endParaRPr lang="en-US" sz="3399" dirty="0">
              <a:solidFill>
                <a:srgbClr val="FFE6DE"/>
              </a:solidFill>
              <a:latin typeface="Noto San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5747803" y="6845698"/>
            <a:ext cx="6350198" cy="574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E6DE"/>
                </a:solidFill>
                <a:latin typeface="Noto Sans"/>
              </a:rPr>
              <a:t>Lớp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chúng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ta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đoàn</a:t>
            </a:r>
            <a:r>
              <a:rPr lang="en-US" sz="3399" dirty="0">
                <a:solidFill>
                  <a:srgbClr val="FFE6DE"/>
                </a:solidFill>
                <a:latin typeface="Noto Sans"/>
              </a:rPr>
              <a:t> </a:t>
            </a:r>
            <a:r>
              <a:rPr lang="en-US" sz="3399" dirty="0" err="1">
                <a:solidFill>
                  <a:srgbClr val="FFE6DE"/>
                </a:solidFill>
                <a:latin typeface="Noto Sans"/>
              </a:rPr>
              <a:t>kết</a:t>
            </a:r>
            <a:endParaRPr lang="en-US" sz="3399" dirty="0">
              <a:solidFill>
                <a:srgbClr val="FFE6DE"/>
              </a:solidFill>
              <a:latin typeface="Noto San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B65B134-946A-4F20-8234-32DD6447A66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29" t="17473" r="34467" b="69791"/>
          <a:stretch/>
        </p:blipFill>
        <p:spPr>
          <a:xfrm>
            <a:off x="13019717" y="6890020"/>
            <a:ext cx="3955253" cy="24283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A652060-9048-4BF9-9D86-43810B60954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7" t="18148" r="22501" b="68682"/>
          <a:stretch/>
        </p:blipFill>
        <p:spPr>
          <a:xfrm>
            <a:off x="1337833" y="6410552"/>
            <a:ext cx="3946326" cy="241537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19BF6E3-630C-405B-A3C3-D55B82A4B1A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8" t="30440" r="34024" b="56432"/>
          <a:stretch/>
        </p:blipFill>
        <p:spPr>
          <a:xfrm>
            <a:off x="1302931" y="3359781"/>
            <a:ext cx="3974400" cy="248533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6D83E1B-5D9D-40C9-9FF6-EE4F53F8475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42" t="30810" r="23608" b="56062"/>
          <a:stretch/>
        </p:blipFill>
        <p:spPr>
          <a:xfrm>
            <a:off x="12897302" y="3380283"/>
            <a:ext cx="3976386" cy="2681563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AB1CBF0-FBCB-428B-B404-EED86035C9F3}"/>
              </a:ext>
            </a:extLst>
          </p:cNvPr>
          <p:cNvCxnSpPr/>
          <p:nvPr/>
        </p:nvCxnSpPr>
        <p:spPr>
          <a:xfrm>
            <a:off x="5277331" y="5845111"/>
            <a:ext cx="1961669" cy="25958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F09F04F-B43E-48BA-935F-065B889D3C2B}"/>
              </a:ext>
            </a:extLst>
          </p:cNvPr>
          <p:cNvCxnSpPr/>
          <p:nvPr/>
        </p:nvCxnSpPr>
        <p:spPr>
          <a:xfrm flipH="1">
            <a:off x="11353800" y="5295900"/>
            <a:ext cx="1543502" cy="15497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386EF50-3B80-4E9E-A383-F29D812F1944}"/>
              </a:ext>
            </a:extLst>
          </p:cNvPr>
          <p:cNvCxnSpPr/>
          <p:nvPr/>
        </p:nvCxnSpPr>
        <p:spPr>
          <a:xfrm flipV="1">
            <a:off x="5283064" y="3695809"/>
            <a:ext cx="2218343" cy="26992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196C256-2726-4E30-81DF-DD47A07182A4}"/>
              </a:ext>
            </a:extLst>
          </p:cNvPr>
          <p:cNvCxnSpPr/>
          <p:nvPr/>
        </p:nvCxnSpPr>
        <p:spPr>
          <a:xfrm flipH="1" flipV="1">
            <a:off x="10673415" y="5295900"/>
            <a:ext cx="2346302" cy="15941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B160F6C0-79E4-4B4F-BDDB-2D98518B0019}"/>
              </a:ext>
            </a:extLst>
          </p:cNvPr>
          <p:cNvSpPr/>
          <p:nvPr/>
        </p:nvSpPr>
        <p:spPr>
          <a:xfrm>
            <a:off x="1429093" y="5143500"/>
            <a:ext cx="610837" cy="572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1</a:t>
            </a:r>
            <a:endParaRPr lang="vi-VN" sz="36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E939C45-1337-4AD8-BA78-011ACB476648}"/>
              </a:ext>
            </a:extLst>
          </p:cNvPr>
          <p:cNvSpPr/>
          <p:nvPr/>
        </p:nvSpPr>
        <p:spPr>
          <a:xfrm>
            <a:off x="1411186" y="8247069"/>
            <a:ext cx="628744" cy="628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  <a:endParaRPr lang="vi-VN" sz="36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262ED74-AE60-427F-8FFC-5137B52EA81C}"/>
              </a:ext>
            </a:extLst>
          </p:cNvPr>
          <p:cNvSpPr/>
          <p:nvPr/>
        </p:nvSpPr>
        <p:spPr>
          <a:xfrm>
            <a:off x="13019717" y="5448300"/>
            <a:ext cx="680385" cy="613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3</a:t>
            </a:r>
            <a:endParaRPr lang="vi-VN" sz="36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B1D279A-E285-4C7D-A1A2-30767999695E}"/>
              </a:ext>
            </a:extLst>
          </p:cNvPr>
          <p:cNvSpPr/>
          <p:nvPr/>
        </p:nvSpPr>
        <p:spPr>
          <a:xfrm>
            <a:off x="13142132" y="8733124"/>
            <a:ext cx="557970" cy="5074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4</a:t>
            </a:r>
            <a:endParaRPr lang="vi-VN" sz="36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 animBg="1"/>
      <p:bldP spid="27" grpId="0" animBg="1"/>
      <p:bldP spid="29" grpId="0" animBg="1"/>
      <p:bldP spid="3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0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423341">
            <a:off x="10534581" y="-4721644"/>
            <a:ext cx="13691733" cy="732507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608739" y="1887796"/>
            <a:ext cx="13070523" cy="1105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</a:pPr>
            <a:r>
              <a:rPr lang="en-US" sz="6400" spc="128">
                <a:solidFill>
                  <a:srgbClr val="FFE6DE"/>
                </a:solidFill>
                <a:latin typeface="Quicksand"/>
              </a:rPr>
              <a:t>Follow Us for Writing Updates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42001" y="9560872"/>
            <a:ext cx="6822123" cy="375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en-US" sz="2100" spc="168">
                <a:solidFill>
                  <a:srgbClr val="FFE6DE"/>
                </a:solidFill>
                <a:latin typeface="Quicksand"/>
              </a:rPr>
              <a:t>Creative Writing 101 Presentation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609238" y="3953044"/>
            <a:ext cx="5069523" cy="4269553"/>
            <a:chOff x="0" y="0"/>
            <a:chExt cx="6759365" cy="5692737"/>
          </a:xfrm>
        </p:grpSpPr>
        <p:sp>
          <p:nvSpPr>
            <p:cNvPr id="6" name="TextBox 6"/>
            <p:cNvSpPr txBox="1"/>
            <p:nvPr/>
          </p:nvSpPr>
          <p:spPr>
            <a:xfrm>
              <a:off x="0" y="2492724"/>
              <a:ext cx="6759365" cy="935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4000" spc="266">
                  <a:solidFill>
                    <a:srgbClr val="FFE6DE"/>
                  </a:solidFill>
                  <a:latin typeface="Quicksand"/>
                </a:rPr>
                <a:t>@QKWDWRITERS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69900" y="3536515"/>
              <a:ext cx="5819565" cy="21562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9"/>
                </a:lnSpc>
              </a:pPr>
              <a:r>
                <a:rPr lang="en-US" sz="2399">
                  <a:solidFill>
                    <a:srgbClr val="FFE6DE"/>
                  </a:solidFill>
                  <a:latin typeface="Quicksand"/>
                </a:rPr>
                <a:t>Remember to describe each of their key personality traits, physical attributes, and more.</a:t>
              </a:r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266126" y="0"/>
              <a:ext cx="2232346" cy="1808201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11972369" y="3953044"/>
            <a:ext cx="5069523" cy="4269553"/>
            <a:chOff x="0" y="0"/>
            <a:chExt cx="6759365" cy="5692737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2458945" y="0"/>
              <a:ext cx="1841475" cy="1841475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0" y="2492724"/>
              <a:ext cx="6759365" cy="9358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4000" spc="266">
                  <a:solidFill>
                    <a:srgbClr val="FFE6DE"/>
                  </a:solidFill>
                  <a:latin typeface="Quicksand"/>
                </a:rPr>
                <a:t>@QKWDWRITERS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69900" y="3536515"/>
              <a:ext cx="5819565" cy="21562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9"/>
                </a:lnSpc>
              </a:pPr>
              <a:r>
                <a:rPr lang="en-US" sz="2399">
                  <a:solidFill>
                    <a:srgbClr val="FFE6DE"/>
                  </a:solidFill>
                  <a:latin typeface="Quicksand"/>
                </a:rPr>
                <a:t>Remember to describe each of their key personality traits, physical attributes, and more.</a:t>
              </a:r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alphaModFix amt="3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9343503">
            <a:off x="-5932897" y="7637616"/>
            <a:ext cx="13691733" cy="7325077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246107" y="3953044"/>
            <a:ext cx="5069523" cy="4275999"/>
            <a:chOff x="0" y="0"/>
            <a:chExt cx="6759365" cy="5701333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458945" y="0"/>
              <a:ext cx="1841475" cy="1841475"/>
            </a:xfrm>
            <a:prstGeom prst="rect">
              <a:avLst/>
            </a:prstGeom>
          </p:spPr>
        </p:pic>
        <p:sp>
          <p:nvSpPr>
            <p:cNvPr id="16" name="TextBox 16"/>
            <p:cNvSpPr txBox="1"/>
            <p:nvPr/>
          </p:nvSpPr>
          <p:spPr>
            <a:xfrm>
              <a:off x="0" y="2492724"/>
              <a:ext cx="6759365" cy="9444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00"/>
                </a:lnSpc>
              </a:pPr>
              <a:r>
                <a:rPr lang="en-US" sz="4000" spc="266">
                  <a:solidFill>
                    <a:srgbClr val="FFE6DE"/>
                  </a:solidFill>
                  <a:latin typeface="Quicksand"/>
                </a:rPr>
                <a:t>QKWD WRITERS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69900" y="3545111"/>
              <a:ext cx="5819565" cy="21562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59"/>
                </a:lnSpc>
              </a:pPr>
              <a:r>
                <a:rPr lang="en-US" sz="2399">
                  <a:solidFill>
                    <a:srgbClr val="FFE6DE"/>
                  </a:solidFill>
                  <a:latin typeface="Quicksand"/>
                </a:rPr>
                <a:t>Remember to describe each of their key personality traits, physical attributes, and more.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10800" y="2150769"/>
            <a:ext cx="8302580" cy="2037256"/>
            <a:chOff x="1219199" y="1287114"/>
            <a:chExt cx="11070108" cy="2716341"/>
          </a:xfrm>
        </p:grpSpPr>
        <p:sp>
          <p:nvSpPr>
            <p:cNvPr id="3" name="TextBox 3"/>
            <p:cNvSpPr txBox="1"/>
            <p:nvPr/>
          </p:nvSpPr>
          <p:spPr>
            <a:xfrm>
              <a:off x="1219199" y="1287114"/>
              <a:ext cx="11070108" cy="95359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</a:pPr>
              <a:r>
                <a:rPr lang="en-US" sz="4800" b="1" spc="147" dirty="0">
                  <a:solidFill>
                    <a:srgbClr val="0F7D80"/>
                  </a:solidFill>
                  <a:latin typeface="Quicksand Bold"/>
                </a:rPr>
                <a:t>HÌNH THÀNH KIẾN THỨC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19199" y="3232987"/>
              <a:ext cx="10264565" cy="770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60"/>
                </a:lnSpc>
              </a:pPr>
              <a:r>
                <a:rPr lang="en-US" sz="3800" spc="152" dirty="0">
                  <a:solidFill>
                    <a:srgbClr val="B8627D"/>
                  </a:solidFill>
                  <a:latin typeface="Quicksand Bold"/>
                </a:rPr>
                <a:t>HỌC HÁT: THẦY CÔ LÀ TẤT CẢ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062327" y="7061327"/>
            <a:ext cx="4393945" cy="4393945"/>
            <a:chOff x="0" y="0"/>
            <a:chExt cx="5858594" cy="5858594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2419315" y="2419315"/>
              <a:ext cx="3439279" cy="343927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3348460" y="0"/>
              <a:ext cx="1580989" cy="1580989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0" y="3370488"/>
              <a:ext cx="1580989" cy="158098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1048978" y="1048978"/>
              <a:ext cx="1580989" cy="1580989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C5FDF-22DB-4364-94AF-973DA1A15B1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22592" r="50834" b="27778"/>
          <a:stretch/>
        </p:blipFill>
        <p:spPr>
          <a:xfrm>
            <a:off x="901790" y="723900"/>
            <a:ext cx="8737891" cy="851315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C4645A5-E10B-48EB-9960-3EE6BC761EF1}"/>
              </a:ext>
            </a:extLst>
          </p:cNvPr>
          <p:cNvSpPr/>
          <p:nvPr/>
        </p:nvSpPr>
        <p:spPr>
          <a:xfrm>
            <a:off x="11582400" y="4076700"/>
            <a:ext cx="4953000" cy="1349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</a:rPr>
              <a:t>Nhạc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</a:rPr>
              <a:t>Bùi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 Anh Tú</a:t>
            </a:r>
          </a:p>
          <a:p>
            <a:pPr algn="ctr"/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</a:rPr>
              <a:t>Lời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</a:rPr>
              <a:t>thơ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</a:rPr>
              <a:t>Trọng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</a:rPr>
              <a:t>Sửu</a:t>
            </a:r>
            <a:endParaRPr lang="vi-VN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793781" y="215837"/>
            <a:ext cx="761818" cy="7618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552878" y="2301720"/>
            <a:ext cx="935159" cy="9351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3739288" y="1795342"/>
            <a:ext cx="761818" cy="7618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6854324" y="-330786"/>
            <a:ext cx="761818" cy="76181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7589458" y="1651585"/>
            <a:ext cx="761818" cy="7618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9328108" y="1566586"/>
            <a:ext cx="761818" cy="76181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3706779" y="561121"/>
            <a:ext cx="935159" cy="93515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4726760" y="2189592"/>
            <a:ext cx="761818" cy="76181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7230414" y="2199117"/>
            <a:ext cx="935159" cy="935159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1697830" y="3458262"/>
            <a:ext cx="16467743" cy="2782057"/>
            <a:chOff x="-338626" y="-9525"/>
            <a:chExt cx="21956990" cy="3709409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9525"/>
              <a:ext cx="21618364" cy="1144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20"/>
                </a:lnSpc>
              </a:pPr>
              <a:r>
                <a:rPr lang="en-US" sz="5600" spc="168" dirty="0">
                  <a:solidFill>
                    <a:srgbClr val="0F7D80"/>
                  </a:solidFill>
                  <a:latin typeface="Quicksand Bold"/>
                </a:rPr>
                <a:t>GIỚI THIỆU TÁC GIẢ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1560554"/>
              <a:ext cx="19459364" cy="1574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900" spc="156" dirty="0">
                  <a:solidFill>
                    <a:srgbClr val="B8627D"/>
                  </a:solidFill>
                  <a:latin typeface="Quicksand Bold"/>
                </a:rPr>
                <a:t>NHẠC SĨ BÙI ANH TÚ</a:t>
              </a:r>
            </a:p>
            <a:p>
              <a:pPr algn="l">
                <a:lnSpc>
                  <a:spcPts val="4680"/>
                </a:lnSpc>
              </a:pPr>
              <a:endParaRPr lang="en-US" sz="3900" spc="156" dirty="0">
                <a:solidFill>
                  <a:srgbClr val="B8627D"/>
                </a:solidFill>
                <a:latin typeface="Quicksand Bold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-338626" y="3181793"/>
              <a:ext cx="18417963" cy="5180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00"/>
                </a:lnSpc>
              </a:pPr>
              <a:endParaRPr lang="en-US" sz="2000" spc="40" dirty="0">
                <a:solidFill>
                  <a:srgbClr val="0F7D80"/>
                </a:solidFill>
                <a:latin typeface="Quicksand"/>
              </a:endParaRP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B397237-0C76-46B6-ACA4-6AE2867D2A02}"/>
              </a:ext>
            </a:extLst>
          </p:cNvPr>
          <p:cNvSpPr/>
          <p:nvPr/>
        </p:nvSpPr>
        <p:spPr>
          <a:xfrm>
            <a:off x="10961665" y="3052939"/>
            <a:ext cx="5716611" cy="72340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956D802-4FD4-4985-8D00-2138D3F316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538" y="3297598"/>
            <a:ext cx="4758863" cy="674474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DE2BFF3-AE7C-4C28-8699-E8D89F5B6356}"/>
              </a:ext>
            </a:extLst>
          </p:cNvPr>
          <p:cNvSpPr/>
          <p:nvPr/>
        </p:nvSpPr>
        <p:spPr>
          <a:xfrm>
            <a:off x="1697829" y="6046035"/>
            <a:ext cx="9263833" cy="3017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400"/>
              </a:lnSpc>
            </a:pP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-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Sinh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năm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1959,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quê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ở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tỉnh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Thái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Bình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,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hiện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sống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và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làm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việc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tại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Hà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Nội</a:t>
            </a:r>
            <a:endParaRPr lang="en-US" sz="1800" spc="40" dirty="0">
              <a:solidFill>
                <a:srgbClr val="0F7D80"/>
              </a:solidFill>
              <a:latin typeface="Quicksand"/>
            </a:endParaRPr>
          </a:p>
          <a:p>
            <a:pPr marL="342900" indent="-342900">
              <a:lnSpc>
                <a:spcPts val="3400"/>
              </a:lnSpc>
              <a:buFontTx/>
              <a:buChar char="-"/>
            </a:pP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Sự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nghiệp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: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Ông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tham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gia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ở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nhiều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lĩnh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vực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khác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nhau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: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Nhạc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công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,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biên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tập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,</a:t>
            </a:r>
          </a:p>
          <a:p>
            <a:pPr marL="342900" indent="-342900">
              <a:lnSpc>
                <a:spcPts val="3400"/>
              </a:lnSpc>
              <a:buFontTx/>
              <a:buChar char="-"/>
            </a:pP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sáng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tác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,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giảng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dạy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âm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nhạc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...</a:t>
            </a:r>
          </a:p>
          <a:p>
            <a:pPr marL="342900" indent="-342900" algn="l">
              <a:lnSpc>
                <a:spcPts val="3400"/>
              </a:lnSpc>
              <a:buFontTx/>
              <a:buChar char="-"/>
            </a:pP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Tác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phẩm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: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Nhiều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thể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loại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: Giao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hưởng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,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Tứ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tấu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, Ca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khúc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(Anh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hãy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về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quê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em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, </a:t>
            </a:r>
          </a:p>
          <a:p>
            <a:pPr marL="342900" indent="-342900" algn="l">
              <a:lnSpc>
                <a:spcPts val="3400"/>
              </a:lnSpc>
              <a:buFontTx/>
              <a:buChar char="-"/>
            </a:pP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Thái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Bình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quê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hương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tôi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,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Khúc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ca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người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giáo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viên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,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Nghề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giáo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tôi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yêu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, </a:t>
            </a:r>
          </a:p>
          <a:p>
            <a:pPr marL="342900" indent="-342900" algn="l">
              <a:lnSpc>
                <a:spcPts val="3400"/>
              </a:lnSpc>
              <a:buFontTx/>
              <a:buChar char="-"/>
            </a:pP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Chim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cúc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cu,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Thầy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cô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là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tất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 </a:t>
            </a:r>
            <a:r>
              <a:rPr lang="en-US" sz="1800" spc="40" dirty="0" err="1">
                <a:solidFill>
                  <a:srgbClr val="0F7D80"/>
                </a:solidFill>
                <a:latin typeface="Quicksand"/>
              </a:rPr>
              <a:t>cả</a:t>
            </a:r>
            <a:r>
              <a:rPr lang="en-US" sz="1800" spc="40" dirty="0">
                <a:solidFill>
                  <a:srgbClr val="0F7D80"/>
                </a:solidFill>
                <a:latin typeface="Quicksand"/>
              </a:rPr>
              <a:t>...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7259300" y="7629425"/>
            <a:ext cx="877760" cy="87776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4688813" y="3910029"/>
            <a:ext cx="909621" cy="9096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4116050" y="1538258"/>
            <a:ext cx="877760" cy="877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6574763" y="393052"/>
            <a:ext cx="909621" cy="9096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4860460" y="8507186"/>
            <a:ext cx="909621" cy="909621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28700" y="3145182"/>
            <a:ext cx="13220700" cy="4934751"/>
            <a:chOff x="0" y="-123825"/>
            <a:chExt cx="17627601" cy="657966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123825"/>
              <a:ext cx="16240287" cy="936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999"/>
                </a:lnSpc>
              </a:pPr>
              <a:r>
                <a:rPr lang="en-US" sz="3999" spc="266" dirty="0">
                  <a:solidFill>
                    <a:srgbClr val="B8627D"/>
                  </a:solidFill>
                  <a:latin typeface="Quicksand"/>
                </a:rPr>
                <a:t>NỘI DUNG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16747" y="1036239"/>
              <a:ext cx="15523540" cy="17790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610"/>
                </a:lnSpc>
              </a:pP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Bài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hát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có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giai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điệu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nhẹ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nhàng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,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tha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thiết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,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nói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lên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tình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cảm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biết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ơn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của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các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bạn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học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sinh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với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các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,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giáo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530851"/>
              <a:ext cx="16240287" cy="936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999"/>
                </a:lnSpc>
              </a:pPr>
              <a:r>
                <a:rPr lang="en-US" sz="3999" spc="266" dirty="0">
                  <a:solidFill>
                    <a:srgbClr val="B8627D"/>
                  </a:solidFill>
                  <a:latin typeface="Quicksand"/>
                </a:rPr>
                <a:t>CHIA ĐOẠN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16747" y="4690916"/>
              <a:ext cx="16910854" cy="17649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5610"/>
                </a:lnSpc>
              </a:pP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Đoạn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1: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Có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bao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điều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em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muốn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hỏi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...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tấm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lòng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(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gồm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4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câu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6" dirty="0" err="1">
                  <a:solidFill>
                    <a:srgbClr val="0F7D80"/>
                  </a:solidFill>
                  <a:latin typeface="Quicksand"/>
                </a:rPr>
                <a:t>hát</a:t>
              </a:r>
              <a:r>
                <a:rPr lang="en-US" sz="2800" spc="66" dirty="0">
                  <a:solidFill>
                    <a:srgbClr val="0F7D80"/>
                  </a:solidFill>
                  <a:latin typeface="Quicksand"/>
                </a:rPr>
                <a:t>).</a:t>
              </a:r>
            </a:p>
            <a:p>
              <a:pPr algn="just">
                <a:lnSpc>
                  <a:spcPts val="5440"/>
                </a:lnSpc>
              </a:pP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Đoạn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2: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Thầy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cô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là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vầng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trăng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...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nâng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bước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em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vào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đời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(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gồm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8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câu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 </a:t>
              </a:r>
              <a:r>
                <a:rPr lang="en-US" sz="2800" spc="64" dirty="0" err="1">
                  <a:solidFill>
                    <a:srgbClr val="0F7D80"/>
                  </a:solidFill>
                  <a:latin typeface="Quicksand"/>
                </a:rPr>
                <a:t>hát</a:t>
              </a:r>
              <a:r>
                <a:rPr lang="en-US" sz="2800" spc="64" dirty="0">
                  <a:solidFill>
                    <a:srgbClr val="0F7D80"/>
                  </a:solidFill>
                  <a:latin typeface="Quicksand"/>
                </a:rPr>
                <a:t>).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459608" y="546281"/>
            <a:ext cx="10544987" cy="1533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dirty="0" err="1">
                <a:solidFill>
                  <a:srgbClr val="0F7D80"/>
                </a:solidFill>
                <a:latin typeface="Noto Serif Display Black"/>
              </a:rPr>
              <a:t>Tìm</a:t>
            </a:r>
            <a:r>
              <a:rPr lang="en-US" sz="9000" dirty="0">
                <a:solidFill>
                  <a:srgbClr val="0F7D80"/>
                </a:solidFill>
                <a:latin typeface="Noto Serif Display Black"/>
              </a:rPr>
              <a:t> </a:t>
            </a:r>
            <a:r>
              <a:rPr lang="en-US" sz="9000" dirty="0" err="1">
                <a:solidFill>
                  <a:srgbClr val="0F7D80"/>
                </a:solidFill>
                <a:latin typeface="Noto Serif Display Black"/>
              </a:rPr>
              <a:t>hiểu</a:t>
            </a:r>
            <a:r>
              <a:rPr lang="en-US" sz="9000" dirty="0">
                <a:solidFill>
                  <a:srgbClr val="0F7D80"/>
                </a:solidFill>
                <a:latin typeface="Noto Serif Display Black"/>
              </a:rPr>
              <a:t> </a:t>
            </a:r>
            <a:r>
              <a:rPr lang="en-US" sz="9000" dirty="0" err="1">
                <a:solidFill>
                  <a:srgbClr val="0F7D80"/>
                </a:solidFill>
                <a:latin typeface="Noto Serif Display Black"/>
              </a:rPr>
              <a:t>bài</a:t>
            </a:r>
            <a:r>
              <a:rPr lang="en-US" sz="9000" dirty="0">
                <a:solidFill>
                  <a:srgbClr val="0F7D80"/>
                </a:solidFill>
                <a:latin typeface="Noto Serif Display Black"/>
              </a:rPr>
              <a:t> </a:t>
            </a:r>
            <a:r>
              <a:rPr lang="en-US" sz="9000" dirty="0" err="1">
                <a:solidFill>
                  <a:srgbClr val="0F7D80"/>
                </a:solidFill>
                <a:latin typeface="Noto Serif Display Black"/>
              </a:rPr>
              <a:t>hát</a:t>
            </a:r>
            <a:endParaRPr lang="en-US" sz="9000" dirty="0">
              <a:solidFill>
                <a:srgbClr val="0F7D80"/>
              </a:solidFill>
              <a:latin typeface="Noto Serif Display Black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D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985988" y="-2256336"/>
            <a:ext cx="48302456" cy="13487411"/>
            <a:chOff x="0" y="0"/>
            <a:chExt cx="64403275" cy="1798321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366520"/>
              <a:ext cx="32928403" cy="17616696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>
              <a:alphaModFix amt="34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31474872" y="0"/>
              <a:ext cx="32928403" cy="1761669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5066360" y="-1172305"/>
            <a:ext cx="4393945" cy="4393945"/>
            <a:chOff x="0" y="0"/>
            <a:chExt cx="5858594" cy="585859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419315" y="0"/>
              <a:ext cx="3439279" cy="343927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929145"/>
              <a:ext cx="1580989" cy="158098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370488" y="4277605"/>
              <a:ext cx="1580989" cy="1580989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048978" y="3228626"/>
              <a:ext cx="1580989" cy="1580989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rot="-10800000">
            <a:off x="-1168273" y="7061327"/>
            <a:ext cx="4393945" cy="4393945"/>
            <a:chOff x="0" y="0"/>
            <a:chExt cx="5858594" cy="5858594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419315" y="0"/>
              <a:ext cx="3439279" cy="3439279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929145"/>
              <a:ext cx="1580989" cy="1580989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370488" y="4277605"/>
              <a:ext cx="1580989" cy="158098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048978" y="3228626"/>
              <a:ext cx="1580989" cy="1580989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802810" y="5117910"/>
            <a:ext cx="4177462" cy="4114800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268154" y="1309452"/>
            <a:ext cx="11794173" cy="736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799" spc="191" dirty="0">
                <a:solidFill>
                  <a:srgbClr val="FFE6DE"/>
                </a:solidFill>
                <a:latin typeface="Quicksand Bold"/>
              </a:rPr>
              <a:t>KHỞI ĐỘNG GIỌNG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0F5E8E9-F376-41CF-A4D3-BE1E1C545970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2743200" y="3221640"/>
            <a:ext cx="12479973" cy="25314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A910B7E-91A5-4D85-9FC6-FFCF4311BC1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Khoa học xã hội\\Năng khiếu\\Khối 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Âm nhạc - Tiết 9, 10, 11, 12 - CĐ 3 - Lớp 6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42780D-9BD7-48E3-863D-A7B8DA3397A5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CF995A-D545-4130-AAAC-5F61C1118768}:26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89AD78-822D-49B2-8AF4-394FF7C37B39}:26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B1C3EE-DEC9-4A56-8C35-C5E74B24204E}:30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2647994-D9E4-44BD-8D44-E7C335A21F48}:26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C1DBDD-5B9A-455E-B89B-1CF1237B1C13}:26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CC467F-5DE9-409E-9085-F8A0AB115A26}:26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B4D172-C8B4-4B17-B728-6268CF5F869C}:27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18838E-8500-46BA-B383-F80493F0015E}:27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5B6EA2-32A4-4E82-9D89-1B221E1A1B12}:30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DECA8C-649F-4823-80F1-5D9374595224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264264-1EF8-4FA0-95A1-554BD6A238CE}:27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9C4B74-CE59-49E1-A34E-0497F3422490}:27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A19B0E-56A0-4204-B537-E1207B6B3EB7}:30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76AF5D-3275-4D88-B049-73C60FCEE03B}:27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B49043-C443-4EA7-9CBF-0CCC8AC699CB}:27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798EA6-956D-47C6-8867-5183E65E0582}:27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95EE0A-E126-4500-BEC5-ACCB4A006227}:27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54B9AD-AD4B-4FE3-8580-B54276AAC3C6}:27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6FFFBD-2F4E-47B5-8D86-37EA54B0AF4E}:27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1C319A-B75B-432A-A8E1-93AC5C099736}:28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8C8182-DC91-4D65-B53A-F8BF6D09CB1F}:25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F77764-173E-422F-BFB0-E30572764539}:2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5951F0-7CB0-479A-A87A-29EBEE11FD0F}:30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48B0A3-6A1D-4EFE-9C4F-1A18888D478A}:28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9A828B-4567-43C9-A44E-31D80B9BBC65}:28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E59FAE-E27B-4297-BB40-B0063ABB94B0}:28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9486EE-A7E4-4F9C-A3D5-82CAC58A8C52}:28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1D359A-7626-4291-AD9A-A081302A364B}:28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8008FD-D6F6-4397-8193-BCABDE010FF4}:28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239A31-8E38-403A-AC9F-23505CA02860}:28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8D201F-59D5-4F30-979A-AF988F07C7A5}:28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8594C8-E331-4534-A5FA-ECAE09664EA5}:25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D96DF5-420D-4749-979A-9A1E8925251B}:29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1A3157-9DF5-42B0-B186-C6440CD1C3CA}:30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CAAF40-F096-4BE0-B550-5D6FBCFF01ED}:29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25D286A-A393-4C51-8283-2899EA7D50A9}:29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7268E9-798F-41BF-A304-7A8C452CA538}:29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4643A78-E373-4233-A4D4-F29520EDE85C}:29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F29709-15FE-4842-88BA-F7F583AC6F2A}:29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43D9EC-FEE7-4C3C-A6D0-7FD42F56C1B7}:29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C0687F-D56D-4181-9BF8-35947C4483DB}:29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8D1B0C-D3FE-4BF9-A92B-8541AB429B78}:29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616E0F-67EF-4F04-92B6-3488BEA086A2}:25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51E85C-B916-46D6-B90B-6E93FA428056}:29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5AA292-A9F0-4DD4-9AD2-346DEE464DC3}:30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3AE1BA-4C46-46B1-865A-8423C6FF28FC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1EA912-BB8C-4999-82E4-D68CEAE36E6C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46C5BE-10B6-466F-89A3-94520C119696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47CBC8-F08A-4464-8844-D6C665C13E2C}:26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1755</Words>
  <Application>Microsoft Office PowerPoint</Application>
  <PresentationFormat>Custom</PresentationFormat>
  <Paragraphs>302</Paragraphs>
  <Slides>50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4" baseType="lpstr">
      <vt:lpstr>Noto Sans Bold</vt:lpstr>
      <vt:lpstr>DejaVu Serif Bold</vt:lpstr>
      <vt:lpstr>Times New Roman</vt:lpstr>
      <vt:lpstr>Quicksand Bold</vt:lpstr>
      <vt:lpstr>Noto Serif Display Black</vt:lpstr>
      <vt:lpstr>Calibri</vt:lpstr>
      <vt:lpstr>DejaVu Serif Bold Italics</vt:lpstr>
      <vt:lpstr>Noto Sans</vt:lpstr>
      <vt:lpstr>Symbol</vt:lpstr>
      <vt:lpstr>DejaVu Serif</vt:lpstr>
      <vt:lpstr>Arimo</vt:lpstr>
      <vt:lpstr>Arial</vt:lpstr>
      <vt:lpstr>Quicksand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Âm nhạc - Tiết 9, 10, 11, 12 - CĐ 3 - Lớp 6</dc:title>
  <cp:lastModifiedBy>Giang Nguyễn</cp:lastModifiedBy>
  <cp:revision>99</cp:revision>
  <dcterms:created xsi:type="dcterms:W3CDTF">2006-08-16T00:00:00Z</dcterms:created>
  <dcterms:modified xsi:type="dcterms:W3CDTF">2023-11-28T03:22:14Z</dcterms:modified>
  <dc:identifier>DAEtiSZWmFM</dc:identifier>
</cp:coreProperties>
</file>