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9" r:id="rId3"/>
    <p:sldId id="257" r:id="rId4"/>
    <p:sldId id="260" r:id="rId5"/>
    <p:sldId id="272" r:id="rId6"/>
    <p:sldId id="261" r:id="rId7"/>
    <p:sldId id="262" r:id="rId8"/>
    <p:sldId id="263" r:id="rId9"/>
    <p:sldId id="264" r:id="rId10"/>
    <p:sldId id="265" r:id="rId11"/>
    <p:sldId id="266" r:id="rId12"/>
    <p:sldId id="267" r:id="rId13"/>
    <p:sldId id="269" r:id="rId14"/>
    <p:sldId id="268" r:id="rId15"/>
    <p:sldId id="270" r:id="rId16"/>
    <p:sldId id="271" r:id="rId17"/>
    <p:sldId id="273" r:id="rId18"/>
    <p:sldId id="274" r:id="rId19"/>
    <p:sldId id="278" r:id="rId20"/>
    <p:sldId id="277" r:id="rId21"/>
  </p:sldIdLst>
  <p:sldSz cx="12192000" cy="6858000"/>
  <p:notesSz cx="6858000" cy="9144000"/>
  <p:custDataLst>
    <p:tags r:id="rId2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ED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69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575835-5369-4BE4-8738-97C38A134904}" type="datetimeFigureOut">
              <a:rPr lang="en-US" smtClean="0"/>
              <a:t>28/11/2023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8E49FC-D61C-4A05-9574-E7BCAAFA6F39}" type="slidenum">
              <a:rPr lang="en-US" smtClean="0"/>
              <a:t>‹#›</a:t>
            </a:fld>
            <a:endParaRPr lang="en-US"/>
          </a:p>
        </p:txBody>
      </p:sp>
    </p:spTree>
    <p:extLst>
      <p:ext uri="{BB962C8B-B14F-4D97-AF65-F5344CB8AC3E}">
        <p14:creationId xmlns:p14="http://schemas.microsoft.com/office/powerpoint/2010/main" val="3954661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8E49FC-D61C-4A05-9574-E7BCAAFA6F39}" type="slidenum">
              <a:rPr lang="en-US" smtClean="0"/>
              <a:t>1</a:t>
            </a:fld>
            <a:endParaRPr lang="en-US"/>
          </a:p>
        </p:txBody>
      </p:sp>
    </p:spTree>
    <p:extLst>
      <p:ext uri="{BB962C8B-B14F-4D97-AF65-F5344CB8AC3E}">
        <p14:creationId xmlns:p14="http://schemas.microsoft.com/office/powerpoint/2010/main" val="41855633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8E49FC-D61C-4A05-9574-E7BCAAFA6F39}" type="slidenum">
              <a:rPr lang="en-US" smtClean="0"/>
              <a:t>10</a:t>
            </a:fld>
            <a:endParaRPr lang="en-US"/>
          </a:p>
        </p:txBody>
      </p:sp>
    </p:spTree>
    <p:extLst>
      <p:ext uri="{BB962C8B-B14F-4D97-AF65-F5344CB8AC3E}">
        <p14:creationId xmlns:p14="http://schemas.microsoft.com/office/powerpoint/2010/main" val="14478700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8E49FC-D61C-4A05-9574-E7BCAAFA6F39}" type="slidenum">
              <a:rPr lang="en-US" smtClean="0"/>
              <a:t>11</a:t>
            </a:fld>
            <a:endParaRPr lang="en-US"/>
          </a:p>
        </p:txBody>
      </p:sp>
    </p:spTree>
    <p:extLst>
      <p:ext uri="{BB962C8B-B14F-4D97-AF65-F5344CB8AC3E}">
        <p14:creationId xmlns:p14="http://schemas.microsoft.com/office/powerpoint/2010/main" val="6777071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8E49FC-D61C-4A05-9574-E7BCAAFA6F39}" type="slidenum">
              <a:rPr lang="en-US" smtClean="0"/>
              <a:t>12</a:t>
            </a:fld>
            <a:endParaRPr lang="en-US"/>
          </a:p>
        </p:txBody>
      </p:sp>
    </p:spTree>
    <p:extLst>
      <p:ext uri="{BB962C8B-B14F-4D97-AF65-F5344CB8AC3E}">
        <p14:creationId xmlns:p14="http://schemas.microsoft.com/office/powerpoint/2010/main" val="2984317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8E49FC-D61C-4A05-9574-E7BCAAFA6F39}" type="slidenum">
              <a:rPr lang="en-US" smtClean="0"/>
              <a:t>13</a:t>
            </a:fld>
            <a:endParaRPr lang="en-US"/>
          </a:p>
        </p:txBody>
      </p:sp>
    </p:spTree>
    <p:extLst>
      <p:ext uri="{BB962C8B-B14F-4D97-AF65-F5344CB8AC3E}">
        <p14:creationId xmlns:p14="http://schemas.microsoft.com/office/powerpoint/2010/main" val="17436230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8E49FC-D61C-4A05-9574-E7BCAAFA6F39}" type="slidenum">
              <a:rPr lang="en-US" smtClean="0"/>
              <a:t>14</a:t>
            </a:fld>
            <a:endParaRPr lang="en-US"/>
          </a:p>
        </p:txBody>
      </p:sp>
    </p:spTree>
    <p:extLst>
      <p:ext uri="{BB962C8B-B14F-4D97-AF65-F5344CB8AC3E}">
        <p14:creationId xmlns:p14="http://schemas.microsoft.com/office/powerpoint/2010/main" val="30575685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8E49FC-D61C-4A05-9574-E7BCAAFA6F39}" type="slidenum">
              <a:rPr lang="en-US" smtClean="0"/>
              <a:t>15</a:t>
            </a:fld>
            <a:endParaRPr lang="en-US"/>
          </a:p>
        </p:txBody>
      </p:sp>
    </p:spTree>
    <p:extLst>
      <p:ext uri="{BB962C8B-B14F-4D97-AF65-F5344CB8AC3E}">
        <p14:creationId xmlns:p14="http://schemas.microsoft.com/office/powerpoint/2010/main" val="8786241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8E49FC-D61C-4A05-9574-E7BCAAFA6F39}" type="slidenum">
              <a:rPr lang="en-US" smtClean="0"/>
              <a:t>16</a:t>
            </a:fld>
            <a:endParaRPr lang="en-US"/>
          </a:p>
        </p:txBody>
      </p:sp>
    </p:spTree>
    <p:extLst>
      <p:ext uri="{BB962C8B-B14F-4D97-AF65-F5344CB8AC3E}">
        <p14:creationId xmlns:p14="http://schemas.microsoft.com/office/powerpoint/2010/main" val="42006534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8E49FC-D61C-4A05-9574-E7BCAAFA6F39}" type="slidenum">
              <a:rPr lang="en-US" smtClean="0"/>
              <a:t>17</a:t>
            </a:fld>
            <a:endParaRPr lang="en-US"/>
          </a:p>
        </p:txBody>
      </p:sp>
    </p:spTree>
    <p:extLst>
      <p:ext uri="{BB962C8B-B14F-4D97-AF65-F5344CB8AC3E}">
        <p14:creationId xmlns:p14="http://schemas.microsoft.com/office/powerpoint/2010/main" val="35022388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8E49FC-D61C-4A05-9574-E7BCAAFA6F39}" type="slidenum">
              <a:rPr lang="en-US" smtClean="0"/>
              <a:t>18</a:t>
            </a:fld>
            <a:endParaRPr lang="en-US"/>
          </a:p>
        </p:txBody>
      </p:sp>
    </p:spTree>
    <p:extLst>
      <p:ext uri="{BB962C8B-B14F-4D97-AF65-F5344CB8AC3E}">
        <p14:creationId xmlns:p14="http://schemas.microsoft.com/office/powerpoint/2010/main" val="33393264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8E49FC-D61C-4A05-9574-E7BCAAFA6F39}" type="slidenum">
              <a:rPr lang="en-US" smtClean="0"/>
              <a:t>19</a:t>
            </a:fld>
            <a:endParaRPr lang="en-US"/>
          </a:p>
        </p:txBody>
      </p:sp>
    </p:spTree>
    <p:extLst>
      <p:ext uri="{BB962C8B-B14F-4D97-AF65-F5344CB8AC3E}">
        <p14:creationId xmlns:p14="http://schemas.microsoft.com/office/powerpoint/2010/main" val="3529533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8E49FC-D61C-4A05-9574-E7BCAAFA6F39}" type="slidenum">
              <a:rPr lang="en-US" smtClean="0"/>
              <a:t>2</a:t>
            </a:fld>
            <a:endParaRPr lang="en-US"/>
          </a:p>
        </p:txBody>
      </p:sp>
    </p:spTree>
    <p:extLst>
      <p:ext uri="{BB962C8B-B14F-4D97-AF65-F5344CB8AC3E}">
        <p14:creationId xmlns:p14="http://schemas.microsoft.com/office/powerpoint/2010/main" val="10809750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8E49FC-D61C-4A05-9574-E7BCAAFA6F39}" type="slidenum">
              <a:rPr lang="en-US" smtClean="0"/>
              <a:t>20</a:t>
            </a:fld>
            <a:endParaRPr lang="en-US"/>
          </a:p>
        </p:txBody>
      </p:sp>
    </p:spTree>
    <p:extLst>
      <p:ext uri="{BB962C8B-B14F-4D97-AF65-F5344CB8AC3E}">
        <p14:creationId xmlns:p14="http://schemas.microsoft.com/office/powerpoint/2010/main" val="4116404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8E49FC-D61C-4A05-9574-E7BCAAFA6F39}" type="slidenum">
              <a:rPr lang="en-US" smtClean="0"/>
              <a:t>3</a:t>
            </a:fld>
            <a:endParaRPr lang="en-US"/>
          </a:p>
        </p:txBody>
      </p:sp>
    </p:spTree>
    <p:extLst>
      <p:ext uri="{BB962C8B-B14F-4D97-AF65-F5344CB8AC3E}">
        <p14:creationId xmlns:p14="http://schemas.microsoft.com/office/powerpoint/2010/main" val="4087140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8E49FC-D61C-4A05-9574-E7BCAAFA6F39}" type="slidenum">
              <a:rPr lang="en-US" smtClean="0"/>
              <a:t>4</a:t>
            </a:fld>
            <a:endParaRPr lang="en-US"/>
          </a:p>
        </p:txBody>
      </p:sp>
    </p:spTree>
    <p:extLst>
      <p:ext uri="{BB962C8B-B14F-4D97-AF65-F5344CB8AC3E}">
        <p14:creationId xmlns:p14="http://schemas.microsoft.com/office/powerpoint/2010/main" val="15490395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8E49FC-D61C-4A05-9574-E7BCAAFA6F39}" type="slidenum">
              <a:rPr lang="en-US" smtClean="0"/>
              <a:t>5</a:t>
            </a:fld>
            <a:endParaRPr lang="en-US"/>
          </a:p>
        </p:txBody>
      </p:sp>
    </p:spTree>
    <p:extLst>
      <p:ext uri="{BB962C8B-B14F-4D97-AF65-F5344CB8AC3E}">
        <p14:creationId xmlns:p14="http://schemas.microsoft.com/office/powerpoint/2010/main" val="26389105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8E49FC-D61C-4A05-9574-E7BCAAFA6F39}" type="slidenum">
              <a:rPr lang="en-US" smtClean="0"/>
              <a:t>6</a:t>
            </a:fld>
            <a:endParaRPr lang="en-US"/>
          </a:p>
        </p:txBody>
      </p:sp>
    </p:spTree>
    <p:extLst>
      <p:ext uri="{BB962C8B-B14F-4D97-AF65-F5344CB8AC3E}">
        <p14:creationId xmlns:p14="http://schemas.microsoft.com/office/powerpoint/2010/main" val="1892376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8E49FC-D61C-4A05-9574-E7BCAAFA6F39}" type="slidenum">
              <a:rPr lang="en-US" smtClean="0"/>
              <a:t>7</a:t>
            </a:fld>
            <a:endParaRPr lang="en-US"/>
          </a:p>
        </p:txBody>
      </p:sp>
    </p:spTree>
    <p:extLst>
      <p:ext uri="{BB962C8B-B14F-4D97-AF65-F5344CB8AC3E}">
        <p14:creationId xmlns:p14="http://schemas.microsoft.com/office/powerpoint/2010/main" val="2613012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8E49FC-D61C-4A05-9574-E7BCAAFA6F39}" type="slidenum">
              <a:rPr lang="en-US" smtClean="0"/>
              <a:t>8</a:t>
            </a:fld>
            <a:endParaRPr lang="en-US"/>
          </a:p>
        </p:txBody>
      </p:sp>
    </p:spTree>
    <p:extLst>
      <p:ext uri="{BB962C8B-B14F-4D97-AF65-F5344CB8AC3E}">
        <p14:creationId xmlns:p14="http://schemas.microsoft.com/office/powerpoint/2010/main" val="21487301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8E49FC-D61C-4A05-9574-E7BCAAFA6F39}" type="slidenum">
              <a:rPr lang="en-US" smtClean="0"/>
              <a:t>9</a:t>
            </a:fld>
            <a:endParaRPr lang="en-US"/>
          </a:p>
        </p:txBody>
      </p:sp>
    </p:spTree>
    <p:extLst>
      <p:ext uri="{BB962C8B-B14F-4D97-AF65-F5344CB8AC3E}">
        <p14:creationId xmlns:p14="http://schemas.microsoft.com/office/powerpoint/2010/main" val="1657451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41376BA-9B29-4F4A-BD0A-9D928A495740}" type="datetimeFigureOut">
              <a:rPr lang="en-US" smtClean="0"/>
              <a:t>28/11/2023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A5D5DA-3E78-404E-BEFF-028928D64FA8}" type="slidenum">
              <a:rPr lang="en-US" smtClean="0"/>
              <a:t>‹#›</a:t>
            </a:fld>
            <a:endParaRPr lang="en-US"/>
          </a:p>
        </p:txBody>
      </p:sp>
    </p:spTree>
    <p:extLst>
      <p:ext uri="{BB962C8B-B14F-4D97-AF65-F5344CB8AC3E}">
        <p14:creationId xmlns:p14="http://schemas.microsoft.com/office/powerpoint/2010/main" val="254737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1376BA-9B29-4F4A-BD0A-9D928A495740}" type="datetimeFigureOut">
              <a:rPr lang="en-US" smtClean="0"/>
              <a:t>28/11/2023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A5D5DA-3E78-404E-BEFF-028928D64FA8}" type="slidenum">
              <a:rPr lang="en-US" smtClean="0"/>
              <a:t>‹#›</a:t>
            </a:fld>
            <a:endParaRPr lang="en-US"/>
          </a:p>
        </p:txBody>
      </p:sp>
    </p:spTree>
    <p:extLst>
      <p:ext uri="{BB962C8B-B14F-4D97-AF65-F5344CB8AC3E}">
        <p14:creationId xmlns:p14="http://schemas.microsoft.com/office/powerpoint/2010/main" val="2150400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1376BA-9B29-4F4A-BD0A-9D928A495740}" type="datetimeFigureOut">
              <a:rPr lang="en-US" smtClean="0"/>
              <a:t>28/11/2023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A5D5DA-3E78-404E-BEFF-028928D64FA8}" type="slidenum">
              <a:rPr lang="en-US" smtClean="0"/>
              <a:t>‹#›</a:t>
            </a:fld>
            <a:endParaRPr lang="en-US"/>
          </a:p>
        </p:txBody>
      </p:sp>
    </p:spTree>
    <p:extLst>
      <p:ext uri="{BB962C8B-B14F-4D97-AF65-F5344CB8AC3E}">
        <p14:creationId xmlns:p14="http://schemas.microsoft.com/office/powerpoint/2010/main" val="2942774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1376BA-9B29-4F4A-BD0A-9D928A495740}" type="datetimeFigureOut">
              <a:rPr lang="en-US" smtClean="0"/>
              <a:t>28/11/2023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A5D5DA-3E78-404E-BEFF-028928D64FA8}" type="slidenum">
              <a:rPr lang="en-US" smtClean="0"/>
              <a:t>‹#›</a:t>
            </a:fld>
            <a:endParaRPr lang="en-US"/>
          </a:p>
        </p:txBody>
      </p:sp>
    </p:spTree>
    <p:extLst>
      <p:ext uri="{BB962C8B-B14F-4D97-AF65-F5344CB8AC3E}">
        <p14:creationId xmlns:p14="http://schemas.microsoft.com/office/powerpoint/2010/main" val="2992177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41376BA-9B29-4F4A-BD0A-9D928A495740}" type="datetimeFigureOut">
              <a:rPr lang="en-US" smtClean="0"/>
              <a:t>28/11/2023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A5D5DA-3E78-404E-BEFF-028928D64FA8}" type="slidenum">
              <a:rPr lang="en-US" smtClean="0"/>
              <a:t>‹#›</a:t>
            </a:fld>
            <a:endParaRPr lang="en-US"/>
          </a:p>
        </p:txBody>
      </p:sp>
    </p:spTree>
    <p:extLst>
      <p:ext uri="{BB962C8B-B14F-4D97-AF65-F5344CB8AC3E}">
        <p14:creationId xmlns:p14="http://schemas.microsoft.com/office/powerpoint/2010/main" val="4204433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41376BA-9B29-4F4A-BD0A-9D928A495740}" type="datetimeFigureOut">
              <a:rPr lang="en-US" smtClean="0"/>
              <a:t>28/11/2023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A5D5DA-3E78-404E-BEFF-028928D64FA8}" type="slidenum">
              <a:rPr lang="en-US" smtClean="0"/>
              <a:t>‹#›</a:t>
            </a:fld>
            <a:endParaRPr lang="en-US"/>
          </a:p>
        </p:txBody>
      </p:sp>
    </p:spTree>
    <p:extLst>
      <p:ext uri="{BB962C8B-B14F-4D97-AF65-F5344CB8AC3E}">
        <p14:creationId xmlns:p14="http://schemas.microsoft.com/office/powerpoint/2010/main" val="159098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41376BA-9B29-4F4A-BD0A-9D928A495740}" type="datetimeFigureOut">
              <a:rPr lang="en-US" smtClean="0"/>
              <a:t>28/11/2023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A5D5DA-3E78-404E-BEFF-028928D64FA8}" type="slidenum">
              <a:rPr lang="en-US" smtClean="0"/>
              <a:t>‹#›</a:t>
            </a:fld>
            <a:endParaRPr lang="en-US"/>
          </a:p>
        </p:txBody>
      </p:sp>
    </p:spTree>
    <p:extLst>
      <p:ext uri="{BB962C8B-B14F-4D97-AF65-F5344CB8AC3E}">
        <p14:creationId xmlns:p14="http://schemas.microsoft.com/office/powerpoint/2010/main" val="2455073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41376BA-9B29-4F4A-BD0A-9D928A495740}" type="datetimeFigureOut">
              <a:rPr lang="en-US" smtClean="0"/>
              <a:t>28/11/2023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A5D5DA-3E78-404E-BEFF-028928D64FA8}" type="slidenum">
              <a:rPr lang="en-US" smtClean="0"/>
              <a:t>‹#›</a:t>
            </a:fld>
            <a:endParaRPr lang="en-US"/>
          </a:p>
        </p:txBody>
      </p:sp>
    </p:spTree>
    <p:extLst>
      <p:ext uri="{BB962C8B-B14F-4D97-AF65-F5344CB8AC3E}">
        <p14:creationId xmlns:p14="http://schemas.microsoft.com/office/powerpoint/2010/main" val="3844544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1376BA-9B29-4F4A-BD0A-9D928A495740}" type="datetimeFigureOut">
              <a:rPr lang="en-US" smtClean="0"/>
              <a:t>28/11/2023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A5D5DA-3E78-404E-BEFF-028928D64FA8}" type="slidenum">
              <a:rPr lang="en-US" smtClean="0"/>
              <a:t>‹#›</a:t>
            </a:fld>
            <a:endParaRPr lang="en-US"/>
          </a:p>
        </p:txBody>
      </p:sp>
    </p:spTree>
    <p:extLst>
      <p:ext uri="{BB962C8B-B14F-4D97-AF65-F5344CB8AC3E}">
        <p14:creationId xmlns:p14="http://schemas.microsoft.com/office/powerpoint/2010/main" val="274812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1376BA-9B29-4F4A-BD0A-9D928A495740}" type="datetimeFigureOut">
              <a:rPr lang="en-US" smtClean="0"/>
              <a:t>28/11/2023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A5D5DA-3E78-404E-BEFF-028928D64FA8}" type="slidenum">
              <a:rPr lang="en-US" smtClean="0"/>
              <a:t>‹#›</a:t>
            </a:fld>
            <a:endParaRPr lang="en-US"/>
          </a:p>
        </p:txBody>
      </p:sp>
    </p:spTree>
    <p:extLst>
      <p:ext uri="{BB962C8B-B14F-4D97-AF65-F5344CB8AC3E}">
        <p14:creationId xmlns:p14="http://schemas.microsoft.com/office/powerpoint/2010/main" val="4000195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1376BA-9B29-4F4A-BD0A-9D928A495740}" type="datetimeFigureOut">
              <a:rPr lang="en-US" smtClean="0"/>
              <a:t>28/11/2023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A5D5DA-3E78-404E-BEFF-028928D64FA8}" type="slidenum">
              <a:rPr lang="en-US" smtClean="0"/>
              <a:t>‹#›</a:t>
            </a:fld>
            <a:endParaRPr lang="en-US"/>
          </a:p>
        </p:txBody>
      </p:sp>
    </p:spTree>
    <p:extLst>
      <p:ext uri="{BB962C8B-B14F-4D97-AF65-F5344CB8AC3E}">
        <p14:creationId xmlns:p14="http://schemas.microsoft.com/office/powerpoint/2010/main" val="2394669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1376BA-9B29-4F4A-BD0A-9D928A495740}" type="datetimeFigureOut">
              <a:rPr lang="en-US" smtClean="0"/>
              <a:t>28/11/2023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A5D5DA-3E78-404E-BEFF-028928D64FA8}" type="slidenum">
              <a:rPr lang="en-US" smtClean="0"/>
              <a:t>‹#›</a:t>
            </a:fld>
            <a:endParaRPr lang="en-US"/>
          </a:p>
        </p:txBody>
      </p:sp>
    </p:spTree>
    <p:extLst>
      <p:ext uri="{BB962C8B-B14F-4D97-AF65-F5344CB8AC3E}">
        <p14:creationId xmlns:p14="http://schemas.microsoft.com/office/powerpoint/2010/main" val="23181303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2.jpeg"/><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5.xml"/><Relationship Id="rId5" Type="http://schemas.openxmlformats.org/officeDocument/2006/relationships/image" Target="../media/image19.jpg"/><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6.xml"/><Relationship Id="rId5" Type="http://schemas.openxmlformats.org/officeDocument/2006/relationships/image" Target="../media/image16.jpeg"/><Relationship Id="rId4" Type="http://schemas.openxmlformats.org/officeDocument/2006/relationships/image" Target="../media/image20.jp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7.xml"/><Relationship Id="rId5" Type="http://schemas.openxmlformats.org/officeDocument/2006/relationships/image" Target="../media/image9.jpeg"/><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8.xml"/><Relationship Id="rId6" Type="http://schemas.openxmlformats.org/officeDocument/2006/relationships/image" Target="../media/image22.jpeg"/><Relationship Id="rId5" Type="http://schemas.openxmlformats.org/officeDocument/2006/relationships/image" Target="../media/image2.jpeg"/><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image" Target="../media/image2.jpeg"/><Relationship Id="rId5" Type="http://schemas.openxmlformats.org/officeDocument/2006/relationships/image" Target="../media/image23.jpg"/><Relationship Id="rId4" Type="http://schemas.openxmlformats.org/officeDocument/2006/relationships/image" Target="../media/image9.jpeg"/></Relationships>
</file>

<file path=ppt/slides/_rels/slide19.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notesSlide" Target="../notesSlides/notesSlide19.xml"/><Relationship Id="rId7" Type="http://schemas.openxmlformats.org/officeDocument/2006/relationships/image" Target="../media/image25.jpeg"/><Relationship Id="rId2" Type="http://schemas.openxmlformats.org/officeDocument/2006/relationships/slideLayout" Target="../slideLayouts/slideLayout2.xml"/><Relationship Id="rId1" Type="http://schemas.openxmlformats.org/officeDocument/2006/relationships/tags" Target="../tags/tag20.xml"/><Relationship Id="rId6" Type="http://schemas.openxmlformats.org/officeDocument/2006/relationships/image" Target="../media/image24.jpeg"/><Relationship Id="rId5" Type="http://schemas.openxmlformats.org/officeDocument/2006/relationships/image" Target="../media/image11.jpeg"/><Relationship Id="rId10" Type="http://schemas.openxmlformats.org/officeDocument/2006/relationships/image" Target="../media/image10.jpeg"/><Relationship Id="rId4" Type="http://schemas.openxmlformats.org/officeDocument/2006/relationships/audio" Target="../media/audio1.wav"/><Relationship Id="rId9"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3.xml"/><Relationship Id="rId5" Type="http://schemas.openxmlformats.org/officeDocument/2006/relationships/image" Target="../media/image4.jp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notesSlide" Target="../notesSlides/notesSlide20.xml"/><Relationship Id="rId7" Type="http://schemas.openxmlformats.org/officeDocument/2006/relationships/image" Target="../media/image30.jpeg"/><Relationship Id="rId2" Type="http://schemas.openxmlformats.org/officeDocument/2006/relationships/slideLayout" Target="../slideLayouts/slideLayout2.xml"/><Relationship Id="rId1" Type="http://schemas.openxmlformats.org/officeDocument/2006/relationships/tags" Target="../tags/tag21.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png"/><Relationship Id="rId9" Type="http://schemas.openxmlformats.org/officeDocument/2006/relationships/image" Target="../media/image32.jp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6.jp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8.jp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7.jpg"/><Relationship Id="rId5" Type="http://schemas.openxmlformats.org/officeDocument/2006/relationships/image" Target="../media/image2.jpeg"/><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12.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13.jp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15.jpe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69000" b="-69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22217" y="3686175"/>
            <a:ext cx="11547566" cy="1389152"/>
          </a:xfr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rmAutofit/>
          </a:bodyPr>
          <a:lstStyle/>
          <a:p>
            <a:r>
              <a:rPr lang="en-US" sz="4400" b="1" dirty="0">
                <a:solidFill>
                  <a:srgbClr val="FF0000"/>
                </a:solidFill>
                <a:latin typeface="Times New Roman" panose="02020603050405020304" pitchFamily="18" charset="0"/>
                <a:cs typeface="Times New Roman" panose="02020603050405020304" pitchFamily="18" charset="0"/>
              </a:rPr>
              <a:t>BÀI MỞ ĐẦU</a:t>
            </a:r>
            <a:br>
              <a:rPr lang="en-US" sz="4400" dirty="0">
                <a:solidFill>
                  <a:srgbClr val="FF0000"/>
                </a:solidFill>
                <a:latin typeface="Times New Roman" panose="02020603050405020304" pitchFamily="18" charset="0"/>
                <a:cs typeface="Times New Roman" panose="02020603050405020304" pitchFamily="18" charset="0"/>
              </a:rPr>
            </a:br>
            <a:r>
              <a:rPr lang="pt-BR" sz="4000" b="1" dirty="0">
                <a:latin typeface="Times New Roman" panose="02020603050405020304" pitchFamily="18" charset="0"/>
                <a:cs typeface="Times New Roman" panose="02020603050405020304" pitchFamily="18" charset="0"/>
              </a:rPr>
              <a:t>(NỘI DUNG VÀ CẤU TRÚC SÁCH </a:t>
            </a:r>
            <a:r>
              <a:rPr lang="pt-BR" sz="4000" b="1" i="1" dirty="0">
                <a:latin typeface="Times New Roman" panose="02020603050405020304" pitchFamily="18" charset="0"/>
                <a:cs typeface="Times New Roman" panose="02020603050405020304" pitchFamily="18" charset="0"/>
              </a:rPr>
              <a:t>NGỮ VĂN 6)</a:t>
            </a:r>
            <a:endParaRPr lang="en-US" sz="4000" b="1"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6400030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463040"/>
            <a:ext cx="10515600" cy="4797083"/>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a:normAutofit/>
          </a:bodyPr>
          <a:lstStyle/>
          <a:p>
            <a:pPr marL="0" indent="0">
              <a:buNone/>
            </a:pPr>
            <a:r>
              <a:rPr lang="vi-VN" dirty="0">
                <a:latin typeface="Times New Roman" panose="02020603050405020304" pitchFamily="18" charset="0"/>
                <a:cs typeface="Times New Roman" panose="02020603050405020304" pitchFamily="18" charset="0"/>
              </a:rPr>
              <a:t>Các loại bài tập tiếng Việt trong Sách ngữ văn 6:</a:t>
            </a:r>
            <a:endParaRPr lang="en-US" dirty="0">
              <a:latin typeface="Times New Roman" panose="02020603050405020304" pitchFamily="18" charset="0"/>
              <a:cs typeface="Times New Roman" panose="02020603050405020304" pitchFamily="18" charset="0"/>
            </a:endParaRPr>
          </a:p>
          <a:p>
            <a:pPr marL="0" indent="0">
              <a:buNone/>
            </a:pPr>
            <a:r>
              <a:rPr lang="vi-VN" dirty="0">
                <a:latin typeface="Times New Roman" panose="02020603050405020304" pitchFamily="18" charset="0"/>
                <a:cs typeface="Times New Roman" panose="02020603050405020304" pitchFamily="18" charset="0"/>
              </a:rPr>
              <a:t>+ Bài tập nhận biết các hiện tượng và đơn vị ngôn ngữ (nhận biết các từ đơn, từ phức, kiểu câu, các biện pháp tu từ,...) --&gt; Chiếm số lượng ít</a:t>
            </a:r>
            <a:endParaRPr lang="en-US" dirty="0">
              <a:latin typeface="Times New Roman" panose="02020603050405020304" pitchFamily="18" charset="0"/>
              <a:cs typeface="Times New Roman" panose="02020603050405020304" pitchFamily="18" charset="0"/>
            </a:endParaRPr>
          </a:p>
          <a:p>
            <a:pPr marL="0" indent="0">
              <a:buNone/>
            </a:pPr>
            <a:r>
              <a:rPr lang="vi-VN" dirty="0">
                <a:latin typeface="Times New Roman" panose="02020603050405020304" pitchFamily="18" charset="0"/>
                <a:cs typeface="Times New Roman" panose="02020603050405020304" pitchFamily="18" charset="0"/>
              </a:rPr>
              <a:t>+ Bài tập vận dụng kiến thức tiếng Việt rèn luyện các kĩ năng đọc, viết, nói và nghe--&gt; chiếm số lượng lớn.</a:t>
            </a: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 Vận dụng kiến thức tiếng Việt phục vụ hoạt động tiếp nhận văn bản (tập trung vào kĩ năng đọc hiểu văn bản).</a:t>
            </a: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 Vận dụng kiến thức tiếng Việt phục vụ hoạt động tạo lập văn bản (thuyết trình, thảo luận, viết văn bản)</a:t>
            </a:r>
            <a:r>
              <a:rPr lang="en-US" dirty="0">
                <a:latin typeface="Times New Roman" panose="02020603050405020304" pitchFamily="18" charset="0"/>
                <a:cs typeface="Times New Roman" panose="02020603050405020304" pitchFamily="18" charset="0"/>
              </a:rPr>
              <a:t>.</a:t>
            </a:r>
          </a:p>
        </p:txBody>
      </p:sp>
      <p:sp>
        <p:nvSpPr>
          <p:cNvPr id="4" name="Round Diagonal Corner Rectangle 3"/>
          <p:cNvSpPr/>
          <p:nvPr/>
        </p:nvSpPr>
        <p:spPr>
          <a:xfrm>
            <a:off x="3563815" y="365125"/>
            <a:ext cx="5064369" cy="788426"/>
          </a:xfrm>
          <a:prstGeom prst="round2DiagRect">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dirty="0">
                <a:solidFill>
                  <a:schemeClr val="tx1"/>
                </a:solidFill>
                <a:latin typeface="Times New Roman" panose="02020603050405020304" pitchFamily="18" charset="0"/>
                <a:cs typeface="Times New Roman" panose="02020603050405020304" pitchFamily="18" charset="0"/>
              </a:rPr>
              <a:t>2. Rèn luyện tiếng Việt</a:t>
            </a:r>
            <a:endParaRPr lang="en-US" sz="2800" dirty="0">
              <a:solidFill>
                <a:schemeClr val="tx1"/>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32005381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1000"/>
                                        <p:tgtEl>
                                          <p:spTgt spid="3">
                                            <p:bg/>
                                          </p:spTgt>
                                        </p:tgtEl>
                                      </p:cBhvr>
                                    </p:animEffect>
                                    <p:anim calcmode="lin" valueType="num">
                                      <p:cBhvr>
                                        <p:cTn id="13" dur="1000" fill="hold"/>
                                        <p:tgtEl>
                                          <p:spTgt spid="3">
                                            <p:bg/>
                                          </p:spTgt>
                                        </p:tgtEl>
                                        <p:attrNameLst>
                                          <p:attrName>ppt_x</p:attrName>
                                        </p:attrNameLst>
                                      </p:cBhvr>
                                      <p:tavLst>
                                        <p:tav tm="0">
                                          <p:val>
                                            <p:strVal val="#ppt_x"/>
                                          </p:val>
                                        </p:tav>
                                        <p:tav tm="100000">
                                          <p:val>
                                            <p:strVal val="#ppt_x"/>
                                          </p:val>
                                        </p:tav>
                                      </p:tavLst>
                                    </p:anim>
                                    <p:anim calcmode="lin" valueType="num">
                                      <p:cBhvr>
                                        <p:cTn id="14"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Effect transition="in" filter="fade">
                                      <p:cBhvr>
                                        <p:cTn id="26" dur="1000"/>
                                        <p:tgtEl>
                                          <p:spTgt spid="3">
                                            <p:txEl>
                                              <p:pRg st="1" end="1"/>
                                            </p:txEl>
                                          </p:spTgt>
                                        </p:tgtEl>
                                      </p:cBhvr>
                                    </p:animEffect>
                                    <p:anim calcmode="lin" valueType="num">
                                      <p:cBhvr>
                                        <p:cTn id="2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Effect transition="in" filter="fade">
                                      <p:cBhvr>
                                        <p:cTn id="33" dur="1000"/>
                                        <p:tgtEl>
                                          <p:spTgt spid="3">
                                            <p:txEl>
                                              <p:pRg st="2" end="2"/>
                                            </p:txEl>
                                          </p:spTgt>
                                        </p:tgtEl>
                                      </p:cBhvr>
                                    </p:animEffect>
                                    <p:anim calcmode="lin" valueType="num">
                                      <p:cBhvr>
                                        <p:cTn id="3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Effect transition="in" filter="fade">
                                      <p:cBhvr>
                                        <p:cTn id="40" dur="1000"/>
                                        <p:tgtEl>
                                          <p:spTgt spid="3">
                                            <p:txEl>
                                              <p:pRg st="3" end="3"/>
                                            </p:txEl>
                                          </p:spTgt>
                                        </p:tgtEl>
                                      </p:cBhvr>
                                    </p:animEffect>
                                    <p:anim calcmode="lin" valueType="num">
                                      <p:cBhvr>
                                        <p:cTn id="4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Effect transition="in" filter="fade">
                                      <p:cBhvr>
                                        <p:cTn id="47" dur="1000"/>
                                        <p:tgtEl>
                                          <p:spTgt spid="3">
                                            <p:txEl>
                                              <p:pRg st="4" end="4"/>
                                            </p:txEl>
                                          </p:spTgt>
                                        </p:tgtEl>
                                      </p:cBhvr>
                                    </p:animEffect>
                                    <p:anim calcmode="lin" valueType="num">
                                      <p:cBhvr>
                                        <p:cTn id="4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931594132"/>
              </p:ext>
            </p:extLst>
          </p:nvPr>
        </p:nvGraphicFramePr>
        <p:xfrm>
          <a:off x="546295" y="1266091"/>
          <a:ext cx="11099409" cy="5277583"/>
        </p:xfrm>
        <a:graphic>
          <a:graphicData uri="http://schemas.openxmlformats.org/drawingml/2006/table">
            <a:tbl>
              <a:tblPr firstRow="1" firstCol="1" bandRow="1">
                <a:tableStyleId>{5C22544A-7EE6-4342-B048-85BDC9FD1C3A}</a:tableStyleId>
              </a:tblPr>
              <a:tblGrid>
                <a:gridCol w="2264899">
                  <a:extLst>
                    <a:ext uri="{9D8B030D-6E8A-4147-A177-3AD203B41FA5}">
                      <a16:colId xmlns:a16="http://schemas.microsoft.com/office/drawing/2014/main" val="776603581"/>
                    </a:ext>
                  </a:extLst>
                </a:gridCol>
                <a:gridCol w="4360984">
                  <a:extLst>
                    <a:ext uri="{9D8B030D-6E8A-4147-A177-3AD203B41FA5}">
                      <a16:colId xmlns:a16="http://schemas.microsoft.com/office/drawing/2014/main" val="2088689495"/>
                    </a:ext>
                  </a:extLst>
                </a:gridCol>
                <a:gridCol w="4473526">
                  <a:extLst>
                    <a:ext uri="{9D8B030D-6E8A-4147-A177-3AD203B41FA5}">
                      <a16:colId xmlns:a16="http://schemas.microsoft.com/office/drawing/2014/main" val="3038462452"/>
                    </a:ext>
                  </a:extLst>
                </a:gridCol>
              </a:tblGrid>
              <a:tr h="454052">
                <a:tc>
                  <a:txBody>
                    <a:bodyPr/>
                    <a:lstStyle/>
                    <a:p>
                      <a:pPr marL="0" marR="0" algn="ctr">
                        <a:lnSpc>
                          <a:spcPct val="115000"/>
                        </a:lnSpc>
                        <a:spcBef>
                          <a:spcPts val="0"/>
                        </a:spcBef>
                        <a:spcAft>
                          <a:spcPts val="0"/>
                        </a:spcAft>
                      </a:pPr>
                      <a:r>
                        <a:rPr lang="en-US" sz="2400" dirty="0" err="1">
                          <a:solidFill>
                            <a:schemeClr val="tx1">
                              <a:lumMod val="95000"/>
                              <a:lumOff val="5000"/>
                            </a:schemeClr>
                          </a:solidFill>
                          <a:effectLst/>
                          <a:latin typeface="Times New Roman" panose="02020603050405020304" pitchFamily="18" charset="0"/>
                          <a:cs typeface="Times New Roman" panose="02020603050405020304" pitchFamily="18" charset="0"/>
                        </a:rPr>
                        <a:t>Nhóm</a:t>
                      </a:r>
                      <a:endParaRPr lang="en-US" sz="240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ED43"/>
                    </a:solidFill>
                  </a:tcPr>
                </a:tc>
                <a:tc>
                  <a:txBody>
                    <a:bodyPr/>
                    <a:lstStyle/>
                    <a:p>
                      <a:pPr marL="0" marR="0" algn="ctr">
                        <a:lnSpc>
                          <a:spcPct val="115000"/>
                        </a:lnSpc>
                        <a:spcBef>
                          <a:spcPts val="0"/>
                        </a:spcBef>
                        <a:spcAft>
                          <a:spcPts val="0"/>
                        </a:spcAft>
                      </a:pPr>
                      <a:r>
                        <a:rPr lang="en-US" sz="2400" dirty="0" err="1">
                          <a:solidFill>
                            <a:schemeClr val="tx1">
                              <a:lumMod val="95000"/>
                              <a:lumOff val="5000"/>
                            </a:schemeClr>
                          </a:solidFill>
                          <a:effectLst/>
                          <a:latin typeface="Times New Roman" panose="02020603050405020304" pitchFamily="18" charset="0"/>
                          <a:cs typeface="Times New Roman" panose="02020603050405020304" pitchFamily="18" charset="0"/>
                        </a:rPr>
                        <a:t>Nhóm</a:t>
                      </a:r>
                      <a:r>
                        <a:rPr lang="en-US" sz="2400" dirty="0">
                          <a:solidFill>
                            <a:schemeClr val="tx1">
                              <a:lumMod val="95000"/>
                              <a:lumOff val="5000"/>
                            </a:schemeClr>
                          </a:solidFill>
                          <a:effectLst/>
                          <a:latin typeface="Times New Roman" panose="02020603050405020304" pitchFamily="18" charset="0"/>
                          <a:cs typeface="Times New Roman" panose="02020603050405020304" pitchFamily="18" charset="0"/>
                        </a:rPr>
                        <a:t> 1 + 2</a:t>
                      </a:r>
                      <a:endParaRPr lang="en-US" sz="240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ED43"/>
                    </a:solidFill>
                  </a:tcPr>
                </a:tc>
                <a:tc>
                  <a:txBody>
                    <a:bodyPr/>
                    <a:lstStyle/>
                    <a:p>
                      <a:pPr marL="0" marR="0" algn="ctr">
                        <a:lnSpc>
                          <a:spcPct val="115000"/>
                        </a:lnSpc>
                        <a:spcBef>
                          <a:spcPts val="0"/>
                        </a:spcBef>
                        <a:spcAft>
                          <a:spcPts val="0"/>
                        </a:spcAft>
                      </a:pPr>
                      <a:r>
                        <a:rPr lang="en-US" sz="2400" dirty="0" err="1">
                          <a:solidFill>
                            <a:schemeClr val="tx1">
                              <a:lumMod val="95000"/>
                              <a:lumOff val="5000"/>
                            </a:schemeClr>
                          </a:solidFill>
                          <a:effectLst/>
                          <a:latin typeface="Times New Roman" panose="02020603050405020304" pitchFamily="18" charset="0"/>
                          <a:cs typeface="Times New Roman" panose="02020603050405020304" pitchFamily="18" charset="0"/>
                        </a:rPr>
                        <a:t>Nhóm</a:t>
                      </a:r>
                      <a:r>
                        <a:rPr lang="en-US" sz="2400" dirty="0">
                          <a:solidFill>
                            <a:schemeClr val="tx1">
                              <a:lumMod val="95000"/>
                              <a:lumOff val="5000"/>
                            </a:schemeClr>
                          </a:solidFill>
                          <a:effectLst/>
                          <a:latin typeface="Times New Roman" panose="02020603050405020304" pitchFamily="18" charset="0"/>
                          <a:cs typeface="Times New Roman" panose="02020603050405020304" pitchFamily="18" charset="0"/>
                        </a:rPr>
                        <a:t> 3 +4</a:t>
                      </a:r>
                      <a:endParaRPr lang="en-US" sz="240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ED43"/>
                    </a:solidFill>
                  </a:tcPr>
                </a:tc>
                <a:extLst>
                  <a:ext uri="{0D108BD9-81ED-4DB2-BD59-A6C34878D82A}">
                    <a16:rowId xmlns:a16="http://schemas.microsoft.com/office/drawing/2014/main" val="2095896540"/>
                  </a:ext>
                </a:extLst>
              </a:tr>
              <a:tr h="809328">
                <a:tc>
                  <a:txBody>
                    <a:bodyPr/>
                    <a:lstStyle/>
                    <a:p>
                      <a:pPr marL="0" marR="0" algn="ctr">
                        <a:lnSpc>
                          <a:spcPct val="115000"/>
                        </a:lnSpc>
                        <a:spcBef>
                          <a:spcPts val="0"/>
                        </a:spcBef>
                        <a:spcAft>
                          <a:spcPts val="0"/>
                        </a:spcAft>
                      </a:pPr>
                      <a:r>
                        <a:rPr lang="en-US" sz="2400" dirty="0" err="1">
                          <a:effectLst/>
                          <a:latin typeface="Times New Roman" panose="02020603050405020304" pitchFamily="18" charset="0"/>
                          <a:cs typeface="Times New Roman" panose="02020603050405020304" pitchFamily="18" charset="0"/>
                        </a:rPr>
                        <a:t>Nội</a:t>
                      </a:r>
                      <a:r>
                        <a:rPr lang="en-US" sz="2400" dirty="0">
                          <a:effectLst/>
                          <a:latin typeface="Times New Roman" panose="02020603050405020304" pitchFamily="18" charset="0"/>
                          <a:cs typeface="Times New Roman" panose="02020603050405020304" pitchFamily="18" charset="0"/>
                        </a:rPr>
                        <a:t> dung </a:t>
                      </a:r>
                      <a:r>
                        <a:rPr lang="en-US" sz="2400" dirty="0" err="1">
                          <a:effectLst/>
                          <a:latin typeface="Times New Roman" panose="02020603050405020304" pitchFamily="18" charset="0"/>
                          <a:cs typeface="Times New Roman" panose="02020603050405020304" pitchFamily="18" charset="0"/>
                        </a:rPr>
                        <a:t>cần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tìm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hiểu</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dirty="0" err="1">
                          <a:solidFill>
                            <a:srgbClr val="C00000"/>
                          </a:solidFill>
                          <a:effectLst/>
                          <a:latin typeface="Times New Roman" panose="02020603050405020304" pitchFamily="18" charset="0"/>
                          <a:cs typeface="Times New Roman" panose="02020603050405020304" pitchFamily="18" charset="0"/>
                        </a:rPr>
                        <a:t>Mục</a:t>
                      </a:r>
                      <a:r>
                        <a:rPr lang="en-US" sz="2400" dirty="0">
                          <a:solidFill>
                            <a:srgbClr val="C00000"/>
                          </a:solidFill>
                          <a:effectLst/>
                          <a:latin typeface="Times New Roman" panose="02020603050405020304" pitchFamily="18" charset="0"/>
                          <a:cs typeface="Times New Roman" panose="02020603050405020304" pitchFamily="18" charset="0"/>
                        </a:rPr>
                        <a:t> II. </a:t>
                      </a:r>
                      <a:r>
                        <a:rPr lang="en-US" sz="2400" dirty="0" err="1">
                          <a:solidFill>
                            <a:srgbClr val="C00000"/>
                          </a:solidFill>
                          <a:effectLst/>
                          <a:latin typeface="Times New Roman" panose="02020603050405020304" pitchFamily="18" charset="0"/>
                          <a:cs typeface="Times New Roman" panose="02020603050405020304" pitchFamily="18" charset="0"/>
                        </a:rPr>
                        <a:t>Viết</a:t>
                      </a:r>
                      <a:r>
                        <a:rPr lang="en-US" sz="2400" dirty="0">
                          <a:solidFill>
                            <a:srgbClr val="C00000"/>
                          </a:solidFill>
                          <a:effectLst/>
                          <a:latin typeface="Times New Roman" panose="02020603050405020304" pitchFamily="18" charset="0"/>
                          <a:cs typeface="Times New Roman" panose="02020603050405020304" pitchFamily="18" charset="0"/>
                        </a:rPr>
                        <a:t> (</a:t>
                      </a:r>
                      <a:r>
                        <a:rPr lang="en-US" sz="2400" dirty="0" err="1">
                          <a:solidFill>
                            <a:srgbClr val="C00000"/>
                          </a:solidFill>
                          <a:effectLst/>
                          <a:latin typeface="Times New Roman" panose="02020603050405020304" pitchFamily="18" charset="0"/>
                          <a:cs typeface="Times New Roman" panose="02020603050405020304" pitchFamily="18" charset="0"/>
                        </a:rPr>
                        <a:t>Tr</a:t>
                      </a:r>
                      <a:r>
                        <a:rPr lang="en-US" sz="2400" dirty="0">
                          <a:solidFill>
                            <a:srgbClr val="C00000"/>
                          </a:solidFill>
                          <a:effectLst/>
                          <a:latin typeface="Times New Roman" panose="02020603050405020304" pitchFamily="18" charset="0"/>
                          <a:cs typeface="Times New Roman" panose="02020603050405020304" pitchFamily="18" charset="0"/>
                        </a:rPr>
                        <a:t> 11/SGK)</a:t>
                      </a:r>
                      <a:endParaRPr lang="en-US"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dirty="0" err="1">
                          <a:solidFill>
                            <a:srgbClr val="C00000"/>
                          </a:solidFill>
                          <a:effectLst/>
                          <a:latin typeface="Times New Roman" panose="02020603050405020304" pitchFamily="18" charset="0"/>
                          <a:cs typeface="Times New Roman" panose="02020603050405020304" pitchFamily="18" charset="0"/>
                        </a:rPr>
                        <a:t>Mục</a:t>
                      </a:r>
                      <a:r>
                        <a:rPr lang="en-US" sz="2400" dirty="0">
                          <a:solidFill>
                            <a:srgbClr val="C00000"/>
                          </a:solidFill>
                          <a:effectLst/>
                          <a:latin typeface="Times New Roman" panose="02020603050405020304" pitchFamily="18" charset="0"/>
                          <a:cs typeface="Times New Roman" panose="02020603050405020304" pitchFamily="18" charset="0"/>
                        </a:rPr>
                        <a:t> III. </a:t>
                      </a:r>
                      <a:r>
                        <a:rPr lang="en-US" sz="2400" dirty="0" err="1">
                          <a:solidFill>
                            <a:srgbClr val="C00000"/>
                          </a:solidFill>
                          <a:effectLst/>
                          <a:latin typeface="Times New Roman" panose="02020603050405020304" pitchFamily="18" charset="0"/>
                          <a:cs typeface="Times New Roman" panose="02020603050405020304" pitchFamily="18" charset="0"/>
                        </a:rPr>
                        <a:t>Nói</a:t>
                      </a:r>
                      <a:r>
                        <a:rPr lang="en-US" sz="2400" dirty="0">
                          <a:solidFill>
                            <a:srgbClr val="C00000"/>
                          </a:solidFill>
                          <a:effectLst/>
                          <a:latin typeface="Times New Roman" panose="02020603050405020304" pitchFamily="18" charset="0"/>
                          <a:cs typeface="Times New Roman" panose="02020603050405020304" pitchFamily="18" charset="0"/>
                        </a:rPr>
                        <a:t> </a:t>
                      </a:r>
                      <a:r>
                        <a:rPr lang="en-US" sz="2400" dirty="0" err="1">
                          <a:solidFill>
                            <a:srgbClr val="C00000"/>
                          </a:solidFill>
                          <a:effectLst/>
                          <a:latin typeface="Times New Roman" panose="02020603050405020304" pitchFamily="18" charset="0"/>
                          <a:cs typeface="Times New Roman" panose="02020603050405020304" pitchFamily="18" charset="0"/>
                        </a:rPr>
                        <a:t>và</a:t>
                      </a:r>
                      <a:r>
                        <a:rPr lang="en-US" sz="2400" dirty="0">
                          <a:solidFill>
                            <a:srgbClr val="C00000"/>
                          </a:solidFill>
                          <a:effectLst/>
                          <a:latin typeface="Times New Roman" panose="02020603050405020304" pitchFamily="18" charset="0"/>
                          <a:cs typeface="Times New Roman" panose="02020603050405020304" pitchFamily="18" charset="0"/>
                        </a:rPr>
                        <a:t> </a:t>
                      </a:r>
                      <a:r>
                        <a:rPr lang="en-US" sz="2400" dirty="0" err="1">
                          <a:solidFill>
                            <a:srgbClr val="C00000"/>
                          </a:solidFill>
                          <a:effectLst/>
                          <a:latin typeface="Times New Roman" panose="02020603050405020304" pitchFamily="18" charset="0"/>
                          <a:cs typeface="Times New Roman" panose="02020603050405020304" pitchFamily="18" charset="0"/>
                        </a:rPr>
                        <a:t>nghe</a:t>
                      </a:r>
                      <a:r>
                        <a:rPr lang="en-US" sz="2400" dirty="0">
                          <a:solidFill>
                            <a:srgbClr val="C00000"/>
                          </a:solidFill>
                          <a:effectLst/>
                          <a:latin typeface="Times New Roman" panose="02020603050405020304" pitchFamily="18" charset="0"/>
                          <a:cs typeface="Times New Roman" panose="02020603050405020304" pitchFamily="18" charset="0"/>
                        </a:rPr>
                        <a:t> (</a:t>
                      </a:r>
                      <a:r>
                        <a:rPr lang="en-US" sz="2400" dirty="0" err="1">
                          <a:solidFill>
                            <a:srgbClr val="C00000"/>
                          </a:solidFill>
                          <a:effectLst/>
                          <a:latin typeface="Times New Roman" panose="02020603050405020304" pitchFamily="18" charset="0"/>
                          <a:cs typeface="Times New Roman" panose="02020603050405020304" pitchFamily="18" charset="0"/>
                        </a:rPr>
                        <a:t>Tr</a:t>
                      </a:r>
                      <a:r>
                        <a:rPr lang="en-US" sz="2400" dirty="0">
                          <a:solidFill>
                            <a:srgbClr val="C00000"/>
                          </a:solidFill>
                          <a:effectLst/>
                          <a:latin typeface="Times New Roman" panose="02020603050405020304" pitchFamily="18" charset="0"/>
                          <a:cs typeface="Times New Roman" panose="02020603050405020304" pitchFamily="18" charset="0"/>
                        </a:rPr>
                        <a:t> 12/SGK)</a:t>
                      </a:r>
                      <a:endParaRPr lang="en-US"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7942515"/>
                  </a:ext>
                </a:extLst>
              </a:tr>
              <a:tr h="4014203">
                <a:tc>
                  <a:txBody>
                    <a:bodyPr/>
                    <a:lstStyle/>
                    <a:p>
                      <a:pPr marL="0" marR="0" algn="ctr">
                        <a:lnSpc>
                          <a:spcPct val="115000"/>
                        </a:lnSpc>
                        <a:spcBef>
                          <a:spcPts val="0"/>
                        </a:spcBef>
                        <a:spcAft>
                          <a:spcPts val="0"/>
                        </a:spcAft>
                      </a:pPr>
                      <a:endParaRPr lang="en-US" sz="2400" dirty="0">
                        <a:effectLst/>
                        <a:latin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endParaRPr lang="en-US" sz="2400" dirty="0">
                        <a:effectLst/>
                        <a:latin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2400" dirty="0" err="1">
                          <a:effectLst/>
                          <a:latin typeface="Times New Roman" panose="02020603050405020304" pitchFamily="18" charset="0"/>
                          <a:cs typeface="Times New Roman" panose="02020603050405020304" pitchFamily="18" charset="0"/>
                        </a:rPr>
                        <a:t>Câu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hỏi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tìm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hiểu</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1. Ở </a:t>
                      </a:r>
                      <a:r>
                        <a:rPr lang="en-US" sz="2400" dirty="0" err="1">
                          <a:effectLst/>
                          <a:latin typeface="Times New Roman" panose="02020603050405020304" pitchFamily="18" charset="0"/>
                          <a:cs typeface="Times New Roman" panose="02020603050405020304" pitchFamily="18" charset="0"/>
                        </a:rPr>
                        <a:t>bậc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Tiểu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học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em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đã</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được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học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cách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viết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các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kiều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văn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bản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nào</a:t>
                      </a:r>
                      <a:r>
                        <a:rPr lang="en-US" sz="2400" dirty="0">
                          <a:effectLst/>
                          <a:latin typeface="Times New Roman" panose="02020603050405020304" pitchFamily="18" charset="0"/>
                          <a:cs typeface="Times New Roman" panose="02020603050405020304" pitchFamily="18" charset="0"/>
                        </a:rPr>
                        <a:t>?</a:t>
                      </a:r>
                    </a:p>
                    <a:p>
                      <a:pPr marL="0" marR="0">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3. </a:t>
                      </a:r>
                      <a:r>
                        <a:rPr lang="en-US" sz="2400" dirty="0" err="1">
                          <a:effectLst/>
                          <a:latin typeface="Times New Roman" panose="02020603050405020304" pitchFamily="18" charset="0"/>
                          <a:cs typeface="Times New Roman" panose="02020603050405020304" pitchFamily="18" charset="0"/>
                        </a:rPr>
                        <a:t>Sách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Ngữ</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văn</a:t>
                      </a:r>
                      <a:r>
                        <a:rPr lang="en-US" sz="2400" dirty="0">
                          <a:effectLst/>
                          <a:latin typeface="Times New Roman" panose="02020603050405020304" pitchFamily="18" charset="0"/>
                          <a:cs typeface="Times New Roman" panose="02020603050405020304" pitchFamily="18" charset="0"/>
                        </a:rPr>
                        <a:t> 6 </a:t>
                      </a:r>
                      <a:r>
                        <a:rPr lang="en-US" sz="2400" dirty="0" err="1">
                          <a:effectLst/>
                          <a:latin typeface="Times New Roman" panose="02020603050405020304" pitchFamily="18" charset="0"/>
                          <a:cs typeface="Times New Roman" panose="02020603050405020304" pitchFamily="18" charset="0"/>
                        </a:rPr>
                        <a:t>rèn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luyện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cho</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các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em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viết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các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kiểu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văn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bản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nào</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Kiểu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văn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bản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nào</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chưa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được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học</a:t>
                      </a:r>
                      <a:r>
                        <a:rPr lang="en-US" sz="2400" dirty="0">
                          <a:effectLst/>
                          <a:latin typeface="Times New Roman" panose="02020603050405020304" pitchFamily="18" charset="0"/>
                          <a:cs typeface="Times New Roman" panose="02020603050405020304" pitchFamily="18" charset="0"/>
                        </a:rPr>
                        <a:t> ở </a:t>
                      </a:r>
                      <a:r>
                        <a:rPr lang="en-US" sz="2400" dirty="0" err="1">
                          <a:effectLst/>
                          <a:latin typeface="Times New Roman" panose="02020603050405020304" pitchFamily="18" charset="0"/>
                          <a:cs typeface="Times New Roman" panose="02020603050405020304" pitchFamily="18" charset="0"/>
                        </a:rPr>
                        <a:t>cấp</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Tiểu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học</a:t>
                      </a:r>
                      <a:r>
                        <a:rPr lang="en-US" sz="2400" dirty="0">
                          <a:effectLst/>
                          <a:latin typeface="Times New Roman" panose="02020603050405020304" pitchFamily="18" charset="0"/>
                          <a:cs typeface="Times New Roman" panose="02020603050405020304" pitchFamily="18" charset="0"/>
                        </a:rPr>
                        <a:t>?</a:t>
                      </a:r>
                    </a:p>
                    <a:p>
                      <a:pPr marL="0" marR="0">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4. </a:t>
                      </a:r>
                      <a:r>
                        <a:rPr lang="en-US" sz="2400" dirty="0" err="1">
                          <a:effectLst/>
                          <a:latin typeface="Times New Roman" panose="02020603050405020304" pitchFamily="18" charset="0"/>
                          <a:cs typeface="Times New Roman" panose="02020603050405020304" pitchFamily="18" charset="0"/>
                        </a:rPr>
                        <a:t>Nêu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yêu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cầu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chính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cần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đạt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mỗi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kiểu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văn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bản</a:t>
                      </a:r>
                      <a:r>
                        <a:rPr lang="en-US" sz="2400" dirty="0">
                          <a:effectLst/>
                          <a:latin typeface="Times New Roman" panose="02020603050405020304" pitchFamily="18"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1. </a:t>
                      </a:r>
                      <a:r>
                        <a:rPr lang="en-US" sz="2400" dirty="0" err="1">
                          <a:effectLst/>
                          <a:latin typeface="Times New Roman" panose="02020603050405020304" pitchFamily="18" charset="0"/>
                          <a:cs typeface="Times New Roman" panose="02020603050405020304" pitchFamily="18" charset="0"/>
                        </a:rPr>
                        <a:t>Khi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nói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và</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nghe</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em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cần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chú</a:t>
                      </a:r>
                      <a:r>
                        <a:rPr lang="en-US" sz="2400" dirty="0">
                          <a:effectLst/>
                          <a:latin typeface="Times New Roman" panose="02020603050405020304" pitchFamily="18" charset="0"/>
                          <a:cs typeface="Times New Roman" panose="02020603050405020304" pitchFamily="18" charset="0"/>
                        </a:rPr>
                        <a:t> ý </a:t>
                      </a:r>
                      <a:r>
                        <a:rPr lang="en-US" sz="2400" dirty="0" err="1">
                          <a:effectLst/>
                          <a:latin typeface="Times New Roman" panose="02020603050405020304" pitchFamily="18" charset="0"/>
                          <a:cs typeface="Times New Roman" panose="02020603050405020304" pitchFamily="18" charset="0"/>
                        </a:rPr>
                        <a:t>những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gì</a:t>
                      </a:r>
                      <a:r>
                        <a:rPr lang="en-US" sz="2400" dirty="0">
                          <a:effectLst/>
                          <a:latin typeface="Times New Roman" panose="02020603050405020304" pitchFamily="18" charset="0"/>
                          <a:cs typeface="Times New Roman" panose="02020603050405020304" pitchFamily="18" charset="0"/>
                        </a:rPr>
                        <a:t>?</a:t>
                      </a:r>
                    </a:p>
                    <a:p>
                      <a:pPr marL="0" marR="0">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2. </a:t>
                      </a:r>
                      <a:r>
                        <a:rPr lang="en-US" sz="2400" dirty="0" err="1">
                          <a:effectLst/>
                          <a:latin typeface="Times New Roman" panose="02020603050405020304" pitchFamily="18" charset="0"/>
                          <a:cs typeface="Times New Roman" panose="02020603050405020304" pitchFamily="18" charset="0"/>
                        </a:rPr>
                        <a:t>Nêu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các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yêu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cầu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chính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cần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đạt</a:t>
                      </a:r>
                      <a:r>
                        <a:rPr lang="en-US" sz="2400" dirty="0">
                          <a:effectLst/>
                          <a:latin typeface="Times New Roman" panose="02020603050405020304" pitchFamily="18" charset="0"/>
                          <a:cs typeface="Times New Roman" panose="02020603050405020304" pitchFamily="18" charset="0"/>
                        </a:rPr>
                        <a:t> ở </a:t>
                      </a:r>
                      <a:r>
                        <a:rPr lang="en-US" sz="2400" dirty="0" err="1">
                          <a:effectLst/>
                          <a:latin typeface="Times New Roman" panose="02020603050405020304" pitchFamily="18" charset="0"/>
                          <a:cs typeface="Times New Roman" panose="02020603050405020304" pitchFamily="18" charset="0"/>
                        </a:rPr>
                        <a:t>lớp</a:t>
                      </a:r>
                      <a:r>
                        <a:rPr lang="en-US" sz="2400" dirty="0">
                          <a:effectLst/>
                          <a:latin typeface="Times New Roman" panose="02020603050405020304" pitchFamily="18" charset="0"/>
                          <a:cs typeface="Times New Roman" panose="02020603050405020304" pitchFamily="18" charset="0"/>
                        </a:rPr>
                        <a:t> 6 </a:t>
                      </a:r>
                      <a:r>
                        <a:rPr lang="en-US" sz="2400" dirty="0" err="1">
                          <a:effectLst/>
                          <a:latin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kĩ</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năng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nói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kĩ</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năng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nghe</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kĩ</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năng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nói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nghe</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tương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tác</a:t>
                      </a:r>
                      <a:r>
                        <a:rPr lang="en-US" sz="2400" dirty="0">
                          <a:effectLst/>
                          <a:latin typeface="Times New Roman" panose="02020603050405020304" pitchFamily="18" charset="0"/>
                          <a:cs typeface="Times New Roman" panose="02020603050405020304" pitchFamily="18" charset="0"/>
                        </a:rPr>
                        <a:t>.</a:t>
                      </a:r>
                    </a:p>
                    <a:p>
                      <a:pPr marL="0" marR="0">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3. </a:t>
                      </a:r>
                      <a:r>
                        <a:rPr lang="en-US" sz="2400" dirty="0" err="1">
                          <a:effectLst/>
                          <a:latin typeface="Times New Roman" panose="02020603050405020304" pitchFamily="18" charset="0"/>
                          <a:cs typeface="Times New Roman" panose="02020603050405020304" pitchFamily="18" charset="0"/>
                        </a:rPr>
                        <a:t>Kể</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ra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một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số</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lỗi</a:t>
                      </a:r>
                      <a:r>
                        <a:rPr lang="en-US" sz="2400" dirty="0">
                          <a:effectLst/>
                          <a:latin typeface="Times New Roman" panose="02020603050405020304" pitchFamily="18" charset="0"/>
                          <a:cs typeface="Times New Roman" panose="02020603050405020304" pitchFamily="18" charset="0"/>
                        </a:rPr>
                        <a:t> HS hay </a:t>
                      </a:r>
                      <a:r>
                        <a:rPr lang="en-US" sz="2400" dirty="0" err="1">
                          <a:effectLst/>
                          <a:latin typeface="Times New Roman" panose="02020603050405020304" pitchFamily="18" charset="0"/>
                          <a:cs typeface="Times New Roman" panose="02020603050405020304" pitchFamily="18" charset="0"/>
                        </a:rPr>
                        <a:t>mắc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trong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quá</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trình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nói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và</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nghe</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Chỉ</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ra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cách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khắc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phục</a:t>
                      </a:r>
                      <a:r>
                        <a:rPr lang="en-US" sz="2400" dirty="0">
                          <a:effectLst/>
                          <a:latin typeface="Times New Roman" panose="02020603050405020304" pitchFamily="18" charset="0"/>
                          <a:cs typeface="Times New Roman" panose="02020603050405020304" pitchFamily="18" charset="0"/>
                        </a:rPr>
                        <a:t>.</a:t>
                      </a:r>
                    </a:p>
                    <a:p>
                      <a:pPr marL="0" marR="0">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0946681"/>
                  </a:ext>
                </a:extLst>
              </a:tr>
            </a:tbl>
          </a:graphicData>
        </a:graphic>
      </p:graphicFrame>
      <p:sp>
        <p:nvSpPr>
          <p:cNvPr id="4" name="Rounded Rectangle 3"/>
          <p:cNvSpPr/>
          <p:nvPr/>
        </p:nvSpPr>
        <p:spPr>
          <a:xfrm>
            <a:off x="1431974" y="174170"/>
            <a:ext cx="9328052" cy="909041"/>
          </a:xfrm>
          <a:prstGeom prst="roundRect">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dirty="0">
              <a:solidFill>
                <a:srgbClr val="0070C0"/>
              </a:solidFill>
              <a:latin typeface="Times New Roman" panose="02020603050405020304" pitchFamily="18" charset="0"/>
              <a:cs typeface="Times New Roman" panose="02020603050405020304" pitchFamily="18" charset="0"/>
            </a:endParaRPr>
          </a:p>
          <a:p>
            <a:pPr algn="ctr"/>
            <a:r>
              <a:rPr lang="en-US" sz="2800" b="1" dirty="0" err="1">
                <a:solidFill>
                  <a:srgbClr val="0070C0"/>
                </a:solidFill>
                <a:latin typeface="Times New Roman" panose="02020603050405020304" pitchFamily="18" charset="0"/>
                <a:cs typeface="Times New Roman" panose="02020603050405020304" pitchFamily="18" charset="0"/>
              </a:rPr>
              <a:t>Phiếu</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học</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tập</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số</a:t>
            </a:r>
            <a:r>
              <a:rPr lang="en-US" sz="2800" b="1" dirty="0">
                <a:solidFill>
                  <a:srgbClr val="0070C0"/>
                </a:solidFill>
                <a:latin typeface="Times New Roman" panose="02020603050405020304" pitchFamily="18" charset="0"/>
                <a:cs typeface="Times New Roman" panose="02020603050405020304" pitchFamily="18" charset="0"/>
              </a:rPr>
              <a:t> 3: </a:t>
            </a:r>
            <a:r>
              <a:rPr lang="en-US" sz="2800" b="1" dirty="0" err="1">
                <a:solidFill>
                  <a:schemeClr val="tx1"/>
                </a:solidFill>
                <a:latin typeface="Times New Roman" panose="02020603050405020304" pitchFamily="18" charset="0"/>
                <a:cs typeface="Times New Roman" panose="02020603050405020304" pitchFamily="18" charset="0"/>
              </a:rPr>
              <a:t>Tìm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hiểu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nội</a:t>
            </a:r>
            <a:r>
              <a:rPr lang="en-US" sz="2800" b="1" dirty="0">
                <a:solidFill>
                  <a:schemeClr val="tx1"/>
                </a:solidFill>
                <a:latin typeface="Times New Roman" panose="02020603050405020304" pitchFamily="18" charset="0"/>
                <a:cs typeface="Times New Roman" panose="02020603050405020304" pitchFamily="18" charset="0"/>
              </a:rPr>
              <a:t> dung II. </a:t>
            </a:r>
            <a:r>
              <a:rPr lang="en-US" sz="2800" b="1" dirty="0" err="1">
                <a:solidFill>
                  <a:schemeClr val="tx1"/>
                </a:solidFill>
                <a:latin typeface="Times New Roman" panose="02020603050405020304" pitchFamily="18" charset="0"/>
                <a:cs typeface="Times New Roman" panose="02020603050405020304" pitchFamily="18" charset="0"/>
              </a:rPr>
              <a:t>Viết</a:t>
            </a:r>
            <a:r>
              <a:rPr lang="en-US" sz="2800" b="1" dirty="0">
                <a:solidFill>
                  <a:schemeClr val="tx1"/>
                </a:solidFill>
                <a:latin typeface="Times New Roman" panose="02020603050405020304" pitchFamily="18" charset="0"/>
                <a:cs typeface="Times New Roman" panose="02020603050405020304" pitchFamily="18" charset="0"/>
              </a:rPr>
              <a:t> </a:t>
            </a:r>
            <a:br>
              <a:rPr lang="en-US" sz="2800" b="1" dirty="0">
                <a:solidFill>
                  <a:schemeClr val="tx1"/>
                </a:solidFill>
                <a:latin typeface="Times New Roman" panose="02020603050405020304" pitchFamily="18" charset="0"/>
                <a:cs typeface="Times New Roman" panose="02020603050405020304" pitchFamily="18" charset="0"/>
              </a:rPr>
            </a:br>
            <a:r>
              <a:rPr lang="en-US" sz="2800" b="1" dirty="0" err="1">
                <a:solidFill>
                  <a:schemeClr val="tx1"/>
                </a:solidFill>
                <a:latin typeface="Times New Roman" panose="02020603050405020304" pitchFamily="18" charset="0"/>
                <a:cs typeface="Times New Roman" panose="02020603050405020304" pitchFamily="18" charset="0"/>
              </a:rPr>
              <a:t>và</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nội</a:t>
            </a:r>
            <a:r>
              <a:rPr lang="en-US" sz="2800" b="1" dirty="0">
                <a:solidFill>
                  <a:schemeClr val="tx1"/>
                </a:solidFill>
                <a:latin typeface="Times New Roman" panose="02020603050405020304" pitchFamily="18" charset="0"/>
                <a:cs typeface="Times New Roman" panose="02020603050405020304" pitchFamily="18" charset="0"/>
              </a:rPr>
              <a:t>  dung III. </a:t>
            </a:r>
            <a:r>
              <a:rPr lang="en-US" sz="2800" b="1" dirty="0" err="1">
                <a:solidFill>
                  <a:schemeClr val="tx1"/>
                </a:solidFill>
                <a:latin typeface="Times New Roman" panose="02020603050405020304" pitchFamily="18" charset="0"/>
                <a:cs typeface="Times New Roman" panose="02020603050405020304" pitchFamily="18" charset="0"/>
              </a:rPr>
              <a:t>Nói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và</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nghe</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của</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Sách</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Ngữ</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văn</a:t>
            </a:r>
            <a:r>
              <a:rPr lang="en-US" sz="2800" b="1" dirty="0">
                <a:solidFill>
                  <a:schemeClr val="tx1"/>
                </a:solidFill>
                <a:latin typeface="Times New Roman" panose="02020603050405020304" pitchFamily="18" charset="0"/>
                <a:cs typeface="Times New Roman" panose="02020603050405020304" pitchFamily="18" charset="0"/>
              </a:rPr>
              <a:t> 6</a:t>
            </a:r>
            <a:br>
              <a:rPr lang="en-US" sz="2800" dirty="0">
                <a:solidFill>
                  <a:schemeClr val="tx1"/>
                </a:solidFill>
                <a:latin typeface="Times New Roman" panose="02020603050405020304" pitchFamily="18" charset="0"/>
                <a:cs typeface="Times New Roman" panose="02020603050405020304" pitchFamily="18" charset="0"/>
              </a:rPr>
            </a:br>
            <a:endParaRPr lang="en-US" sz="2800" dirty="0">
              <a:solidFill>
                <a:schemeClr val="tx1"/>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5650686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761117274"/>
              </p:ext>
            </p:extLst>
          </p:nvPr>
        </p:nvGraphicFramePr>
        <p:xfrm>
          <a:off x="314178" y="1109078"/>
          <a:ext cx="11563643" cy="5389263"/>
        </p:xfrm>
        <a:graphic>
          <a:graphicData uri="http://schemas.openxmlformats.org/drawingml/2006/table">
            <a:tbl>
              <a:tblPr firstRow="1" firstCol="1" bandRow="1">
                <a:tableStyleId>{5C22544A-7EE6-4342-B048-85BDC9FD1C3A}</a:tableStyleId>
              </a:tblPr>
              <a:tblGrid>
                <a:gridCol w="2096086">
                  <a:extLst>
                    <a:ext uri="{9D8B030D-6E8A-4147-A177-3AD203B41FA5}">
                      <a16:colId xmlns:a16="http://schemas.microsoft.com/office/drawing/2014/main" val="3052917742"/>
                    </a:ext>
                  </a:extLst>
                </a:gridCol>
                <a:gridCol w="9467557">
                  <a:extLst>
                    <a:ext uri="{9D8B030D-6E8A-4147-A177-3AD203B41FA5}">
                      <a16:colId xmlns:a16="http://schemas.microsoft.com/office/drawing/2014/main" val="840342418"/>
                    </a:ext>
                  </a:extLst>
                </a:gridCol>
              </a:tblGrid>
              <a:tr h="628357">
                <a:tc>
                  <a:txBody>
                    <a:bodyPr/>
                    <a:lstStyle/>
                    <a:p>
                      <a:pPr marL="0" marR="0" algn="ctr">
                        <a:lnSpc>
                          <a:spcPct val="115000"/>
                        </a:lnSpc>
                        <a:spcBef>
                          <a:spcPts val="0"/>
                        </a:spcBef>
                        <a:spcAft>
                          <a:spcPts val="0"/>
                        </a:spcAft>
                      </a:pPr>
                      <a:r>
                        <a:rPr lang="en-US" sz="2000" dirty="0" err="1">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Kiểu</a:t>
                      </a:r>
                      <a:r>
                        <a:rPr lang="en-US" sz="2000" baseline="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aseline="0" dirty="0" err="1">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baseline="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aseline="0" dirty="0" err="1">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bản</a:t>
                      </a:r>
                      <a:endParaRPr lang="en-US" sz="200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2370" marR="62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2000" dirty="0" err="1">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en-US" sz="2000" baseline="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aseline="0" dirty="0" err="1">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cầu</a:t>
                      </a:r>
                      <a:endParaRPr lang="en-US" sz="200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2370" marR="62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808771316"/>
                  </a:ext>
                </a:extLst>
              </a:tr>
              <a:tr h="987890">
                <a:tc>
                  <a:txBody>
                    <a:bodyPr/>
                    <a:lstStyle/>
                    <a:p>
                      <a:pPr marL="0" marR="0">
                        <a:lnSpc>
                          <a:spcPct val="115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1. VB </a:t>
                      </a:r>
                      <a:r>
                        <a:rPr lang="en-US" sz="2000" dirty="0" err="1">
                          <a:effectLst/>
                          <a:latin typeface="Times New Roman" panose="02020603050405020304" pitchFamily="18" charset="0"/>
                          <a:cs typeface="Times New Roman" panose="02020603050405020304" pitchFamily="18" charset="0"/>
                        </a:rPr>
                        <a:t>tự</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sự</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370" marR="62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Viết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được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bài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văn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kể</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lại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một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truyền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thuyết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hoặc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truyện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cổ</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tích</a:t>
                      </a:r>
                      <a:r>
                        <a:rPr lang="en-US" sz="2000" dirty="0">
                          <a:effectLst/>
                          <a:latin typeface="Times New Roman" panose="02020603050405020304" pitchFamily="18" charset="0"/>
                          <a:cs typeface="Times New Roman" panose="02020603050405020304" pitchFamily="18" charset="0"/>
                        </a:rPr>
                        <a:t>.</a:t>
                      </a:r>
                    </a:p>
                    <a:p>
                      <a:pPr marL="0" marR="0">
                        <a:lnSpc>
                          <a:spcPct val="115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Viết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được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bài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văn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kể</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lại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một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trải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nghiệm</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của</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bản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thân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dùng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ngôi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kể</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thứ</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nhất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370" marR="62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7948282"/>
                  </a:ext>
                </a:extLst>
              </a:tr>
              <a:tr h="642818">
                <a:tc>
                  <a:txBody>
                    <a:bodyPr/>
                    <a:lstStyle/>
                    <a:p>
                      <a:pPr marL="0" marR="0">
                        <a:lnSpc>
                          <a:spcPct val="115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2. VB </a:t>
                      </a:r>
                      <a:r>
                        <a:rPr lang="en-US" sz="2000" dirty="0" err="1">
                          <a:effectLst/>
                          <a:latin typeface="Times New Roman" panose="02020603050405020304" pitchFamily="18" charset="0"/>
                          <a:cs typeface="Times New Roman" panose="02020603050405020304" pitchFamily="18" charset="0"/>
                        </a:rPr>
                        <a:t>miêu</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tả</a:t>
                      </a:r>
                      <a:endParaRPr lang="en-US" sz="2000" dirty="0">
                        <a:effectLst/>
                        <a:latin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370" marR="62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err="1">
                          <a:effectLst/>
                          <a:latin typeface="Times New Roman" panose="02020603050405020304" pitchFamily="18" charset="0"/>
                          <a:cs typeface="Times New Roman" panose="02020603050405020304" pitchFamily="18" charset="0"/>
                        </a:rPr>
                        <a:t>Viết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được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bài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văn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tả</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cảnh</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sinh</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hoạt</a:t>
                      </a:r>
                      <a:r>
                        <a:rPr lang="en-US" sz="2000" dirty="0">
                          <a:effectLst/>
                          <a:latin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370" marR="62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46811725"/>
                  </a:ext>
                </a:extLst>
              </a:tr>
              <a:tr h="790312">
                <a:tc>
                  <a:txBody>
                    <a:bodyPr/>
                    <a:lstStyle/>
                    <a:p>
                      <a:pPr marL="0" marR="0">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3. VB biểu cảm</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2370" marR="62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err="1">
                          <a:effectLst/>
                          <a:latin typeface="Times New Roman" panose="02020603050405020304" pitchFamily="18" charset="0"/>
                          <a:cs typeface="Times New Roman" panose="02020603050405020304" pitchFamily="18" charset="0"/>
                        </a:rPr>
                        <a:t>Bước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đầu</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biết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làm</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thơ</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lục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bát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viết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đoạn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văn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ghi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lại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cảm</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xúc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sau</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khi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đọc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bài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thơ</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lục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bát</a:t>
                      </a:r>
                      <a:r>
                        <a:rPr lang="en-US" sz="2000" dirty="0">
                          <a:effectLst/>
                          <a:latin typeface="Times New Roman" panose="02020603050405020304" pitchFamily="18" charset="0"/>
                          <a:cs typeface="Times New Roman" panose="02020603050405020304" pitchFamily="18" charset="0"/>
                        </a:rPr>
                        <a:t>.</a:t>
                      </a:r>
                    </a:p>
                    <a:p>
                      <a:pPr marL="0" marR="0">
                        <a:lnSpc>
                          <a:spcPct val="115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370" marR="62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00031761"/>
                  </a:ext>
                </a:extLst>
              </a:tr>
              <a:tr h="642818">
                <a:tc>
                  <a:txBody>
                    <a:bodyPr/>
                    <a:lstStyle/>
                    <a:p>
                      <a:pPr marL="0" marR="0">
                        <a:lnSpc>
                          <a:spcPct val="115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4. VB </a:t>
                      </a:r>
                      <a:r>
                        <a:rPr lang="en-US" sz="2000" dirty="0" err="1">
                          <a:effectLst/>
                          <a:latin typeface="Times New Roman" panose="02020603050405020304" pitchFamily="18" charset="0"/>
                          <a:cs typeface="Times New Roman" panose="02020603050405020304" pitchFamily="18" charset="0"/>
                        </a:rPr>
                        <a:t>thuyết</a:t>
                      </a:r>
                      <a:r>
                        <a:rPr lang="en-US" sz="2000" dirty="0">
                          <a:effectLst/>
                          <a:latin typeface="Times New Roman" panose="02020603050405020304" pitchFamily="18" charset="0"/>
                          <a:cs typeface="Times New Roman" panose="02020603050405020304" pitchFamily="18" charset="0"/>
                        </a:rPr>
                        <a:t> minh</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370" marR="62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err="1">
                          <a:effectLst/>
                          <a:latin typeface="Times New Roman" panose="02020603050405020304" pitchFamily="18" charset="0"/>
                          <a:cs typeface="Times New Roman" panose="02020603050405020304" pitchFamily="18" charset="0"/>
                        </a:rPr>
                        <a:t>Bước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đầu</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biết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viết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văn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bản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thuyết</a:t>
                      </a:r>
                      <a:r>
                        <a:rPr lang="en-US" sz="2000" dirty="0">
                          <a:effectLst/>
                          <a:latin typeface="Times New Roman" panose="02020603050405020304" pitchFamily="18" charset="0"/>
                          <a:cs typeface="Times New Roman" panose="02020603050405020304" pitchFamily="18" charset="0"/>
                        </a:rPr>
                        <a:t> minh </a:t>
                      </a:r>
                      <a:r>
                        <a:rPr lang="en-US" sz="2000" dirty="0" err="1">
                          <a:effectLst/>
                          <a:latin typeface="Times New Roman" panose="02020603050405020304" pitchFamily="18" charset="0"/>
                          <a:cs typeface="Times New Roman" panose="02020603050405020304" pitchFamily="18" charset="0"/>
                        </a:rPr>
                        <a:t>thuật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lại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một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sự</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kiện</a:t>
                      </a:r>
                      <a:r>
                        <a:rPr lang="en-US" sz="2000" dirty="0">
                          <a:effectLst/>
                          <a:latin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370" marR="62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92624795"/>
                  </a:ext>
                </a:extLst>
              </a:tr>
              <a:tr h="592734">
                <a:tc>
                  <a:txBody>
                    <a:bodyPr/>
                    <a:lstStyle/>
                    <a:p>
                      <a:pPr marL="0" marR="0">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5. VB nghị luận</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2370" marR="62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err="1">
                          <a:effectLst/>
                          <a:latin typeface="Times New Roman" panose="02020603050405020304" pitchFamily="18" charset="0"/>
                          <a:cs typeface="Times New Roman" panose="02020603050405020304" pitchFamily="18" charset="0"/>
                        </a:rPr>
                        <a:t>Bước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đầu</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biết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viết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bài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văn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trình</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bày</a:t>
                      </a:r>
                      <a:r>
                        <a:rPr lang="en-US" sz="2000" dirty="0">
                          <a:effectLst/>
                          <a:latin typeface="Times New Roman" panose="02020603050405020304" pitchFamily="18" charset="0"/>
                          <a:cs typeface="Times New Roman" panose="02020603050405020304" pitchFamily="18" charset="0"/>
                        </a:rPr>
                        <a:t> ý </a:t>
                      </a:r>
                      <a:r>
                        <a:rPr lang="en-US" sz="2000" dirty="0" err="1">
                          <a:effectLst/>
                          <a:latin typeface="Times New Roman" panose="02020603050405020304" pitchFamily="18" charset="0"/>
                          <a:cs typeface="Times New Roman" panose="02020603050405020304" pitchFamily="18" charset="0"/>
                        </a:rPr>
                        <a:t>kiến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về</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một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vấn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đề</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mà</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mình</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quan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tâm</a:t>
                      </a:r>
                      <a:r>
                        <a:rPr lang="en-US" sz="2000" dirty="0">
                          <a:effectLst/>
                          <a:latin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370" marR="62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07933198"/>
                  </a:ext>
                </a:extLst>
              </a:tr>
              <a:tr h="987890">
                <a:tc>
                  <a:txBody>
                    <a:bodyPr/>
                    <a:lstStyle/>
                    <a:p>
                      <a:pPr marL="0" marR="0">
                        <a:lnSpc>
                          <a:spcPct val="115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6. VB </a:t>
                      </a:r>
                      <a:r>
                        <a:rPr lang="en-US" sz="2000" dirty="0" err="1">
                          <a:effectLst/>
                          <a:latin typeface="Times New Roman" panose="02020603050405020304" pitchFamily="18" charset="0"/>
                          <a:cs typeface="Times New Roman" panose="02020603050405020304" pitchFamily="18" charset="0"/>
                        </a:rPr>
                        <a:t>nhật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dụng</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370" marR="62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Viết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được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biên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bản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về</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một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vụ</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việc</a:t>
                      </a:r>
                      <a:r>
                        <a:rPr lang="en-US" sz="2000" dirty="0">
                          <a:effectLst/>
                          <a:latin typeface="Times New Roman" panose="02020603050405020304" pitchFamily="18" charset="0"/>
                          <a:cs typeface="Times New Roman" panose="02020603050405020304" pitchFamily="18" charset="0"/>
                        </a:rPr>
                        <a:t> hay </a:t>
                      </a:r>
                      <a:r>
                        <a:rPr lang="en-US" sz="2000" dirty="0" err="1">
                          <a:effectLst/>
                          <a:latin typeface="Times New Roman" panose="02020603050405020304" pitchFamily="18" charset="0"/>
                          <a:cs typeface="Times New Roman" panose="02020603050405020304" pitchFamily="18" charset="0"/>
                        </a:rPr>
                        <a:t>một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cuộc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họp</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cuộc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thảo</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luận</a:t>
                      </a:r>
                      <a:r>
                        <a:rPr lang="en-US" sz="2000" dirty="0">
                          <a:effectLst/>
                          <a:latin typeface="Times New Roman" panose="02020603050405020304" pitchFamily="18" charset="0"/>
                          <a:cs typeface="Times New Roman" panose="02020603050405020304" pitchFamily="18" charset="0"/>
                        </a:rPr>
                        <a:t>.</a:t>
                      </a:r>
                    </a:p>
                    <a:p>
                      <a:pPr marL="0" marR="0">
                        <a:lnSpc>
                          <a:spcPct val="115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Tóm</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tắt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được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nội</a:t>
                      </a:r>
                      <a:r>
                        <a:rPr lang="en-US" sz="2000" dirty="0">
                          <a:effectLst/>
                          <a:latin typeface="Times New Roman" panose="02020603050405020304" pitchFamily="18" charset="0"/>
                          <a:cs typeface="Times New Roman" panose="02020603050405020304" pitchFamily="18" charset="0"/>
                        </a:rPr>
                        <a:t> dung </a:t>
                      </a:r>
                      <a:r>
                        <a:rPr lang="en-US" sz="2000" dirty="0" err="1">
                          <a:effectLst/>
                          <a:latin typeface="Times New Roman" panose="02020603050405020304" pitchFamily="18" charset="0"/>
                          <a:cs typeface="Times New Roman" panose="02020603050405020304" pitchFamily="18" charset="0"/>
                        </a:rPr>
                        <a:t>chính</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của</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một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số</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văn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bản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đơn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giản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đã</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học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bằng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sơ</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đồ</a:t>
                      </a:r>
                      <a:r>
                        <a:rPr lang="en-US" sz="2000" dirty="0">
                          <a:effectLst/>
                          <a:latin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370" marR="62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1096550"/>
                  </a:ext>
                </a:extLst>
              </a:tr>
            </a:tbl>
          </a:graphicData>
        </a:graphic>
      </p:graphicFrame>
      <p:sp>
        <p:nvSpPr>
          <p:cNvPr id="4" name="Rounded Rectangle 3"/>
          <p:cNvSpPr/>
          <p:nvPr/>
        </p:nvSpPr>
        <p:spPr>
          <a:xfrm>
            <a:off x="4234154" y="0"/>
            <a:ext cx="3938954" cy="937895"/>
          </a:xfrm>
          <a:prstGeom prst="roundRect">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latin typeface="Times New Roman" panose="02020603050405020304" pitchFamily="18" charset="0"/>
                <a:cs typeface="Times New Roman" panose="02020603050405020304" pitchFamily="18" charset="0"/>
              </a:rPr>
              <a:t>II. HỌC VIẾT</a:t>
            </a:r>
            <a:endParaRPr lang="en-US" sz="3200"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6443440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0" y="393700"/>
            <a:ext cx="3619500" cy="450801"/>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4"/>
          </a:lnRef>
          <a:fillRef idx="2">
            <a:schemeClr val="accent4"/>
          </a:fillRef>
          <a:effectRef idx="1">
            <a:schemeClr val="accent4"/>
          </a:effectRef>
          <a:fontRef idx="minor">
            <a:schemeClr val="dk1"/>
          </a:fontRef>
        </p:style>
        <p:txBody>
          <a:bodyPr>
            <a:normAutofit fontScale="90000"/>
          </a:bodyPr>
          <a:lstStyle/>
          <a:p>
            <a:pPr algn="ctr"/>
            <a:r>
              <a:rPr lang="en-US" sz="2700" b="1" dirty="0">
                <a:latin typeface="Times New Roman" panose="02020603050405020304" pitchFamily="18" charset="0"/>
                <a:cs typeface="Times New Roman" panose="02020603050405020304" pitchFamily="18" charset="0"/>
              </a:rPr>
              <a:t>CÁC KIỂU VĂN BẢN</a:t>
            </a:r>
            <a:r>
              <a:rPr lang="en-US" dirty="0"/>
              <a:t>: </a:t>
            </a:r>
          </a:p>
        </p:txBody>
      </p:sp>
      <p:pic>
        <p:nvPicPr>
          <p:cNvPr id="4" name="Content Placeholder 3"/>
          <p:cNvPicPr>
            <a:picLocks noGrp="1"/>
          </p:cNvPicPr>
          <p:nvPr>
            <p:ph idx="1"/>
          </p:nvPr>
        </p:nvPicPr>
        <p:blipFill>
          <a:blip r:embed="rId4" cstate="print">
            <a:extLst>
              <a:ext uri="{28A0092B-C50C-407E-A947-70E740481C1C}">
                <a14:useLocalDpi xmlns:a14="http://schemas.microsoft.com/office/drawing/2010/main" val="0"/>
              </a:ext>
            </a:extLst>
          </a:blip>
          <a:stretch>
            <a:fillRect/>
          </a:stretch>
        </p:blipFill>
        <p:spPr>
          <a:xfrm>
            <a:off x="1094935" y="1066068"/>
            <a:ext cx="10002130" cy="5275384"/>
          </a:xfrm>
          <a:prstGeom prst="rect">
            <a:avLst/>
          </a:prstGeom>
        </p:spPr>
      </p:pic>
    </p:spTree>
    <p:custDataLst>
      <p:tags r:id="rId1"/>
    </p:custDataLst>
    <p:extLst>
      <p:ext uri="{BB962C8B-B14F-4D97-AF65-F5344CB8AC3E}">
        <p14:creationId xmlns:p14="http://schemas.microsoft.com/office/powerpoint/2010/main" val="332310872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601129225"/>
              </p:ext>
            </p:extLst>
          </p:nvPr>
        </p:nvGraphicFramePr>
        <p:xfrm>
          <a:off x="4207468" y="1455124"/>
          <a:ext cx="7492585" cy="5005409"/>
        </p:xfrm>
        <a:graphic>
          <a:graphicData uri="http://schemas.openxmlformats.org/drawingml/2006/table">
            <a:tbl>
              <a:tblPr firstRow="1" firstCol="1" bandRow="1">
                <a:tableStyleId>{5C22544A-7EE6-4342-B048-85BDC9FD1C3A}</a:tableStyleId>
              </a:tblPr>
              <a:tblGrid>
                <a:gridCol w="1428749">
                  <a:extLst>
                    <a:ext uri="{9D8B030D-6E8A-4147-A177-3AD203B41FA5}">
                      <a16:colId xmlns:a16="http://schemas.microsoft.com/office/drawing/2014/main" val="3298923564"/>
                    </a:ext>
                  </a:extLst>
                </a:gridCol>
                <a:gridCol w="6063836">
                  <a:extLst>
                    <a:ext uri="{9D8B030D-6E8A-4147-A177-3AD203B41FA5}">
                      <a16:colId xmlns:a16="http://schemas.microsoft.com/office/drawing/2014/main" val="3192723750"/>
                    </a:ext>
                  </a:extLst>
                </a:gridCol>
              </a:tblGrid>
              <a:tr h="496333">
                <a:tc>
                  <a:txBody>
                    <a:bodyPr/>
                    <a:lstStyle/>
                    <a:p>
                      <a:pPr marL="0" marR="0" algn="ctr">
                        <a:lnSpc>
                          <a:spcPct val="115000"/>
                        </a:lnSpc>
                        <a:spcBef>
                          <a:spcPts val="0"/>
                        </a:spcBef>
                        <a:spcAft>
                          <a:spcPts val="0"/>
                        </a:spcAft>
                      </a:pPr>
                      <a:r>
                        <a:rPr lang="en-US" sz="2400" dirty="0" err="1">
                          <a:solidFill>
                            <a:schemeClr val="tx1">
                              <a:lumMod val="95000"/>
                              <a:lumOff val="5000"/>
                            </a:schemeClr>
                          </a:solidFill>
                          <a:effectLst/>
                          <a:latin typeface="Times New Roman" panose="02020603050405020304" pitchFamily="18" charset="0"/>
                          <a:cs typeface="Times New Roman" panose="02020603050405020304" pitchFamily="18" charset="0"/>
                        </a:rPr>
                        <a:t>Kĩ</a:t>
                      </a:r>
                      <a:r>
                        <a:rPr lang="en-US" sz="240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US" sz="2400" dirty="0" err="1">
                          <a:solidFill>
                            <a:schemeClr val="tx1">
                              <a:lumMod val="95000"/>
                              <a:lumOff val="5000"/>
                            </a:schemeClr>
                          </a:solidFill>
                          <a:effectLst/>
                          <a:latin typeface="Times New Roman" panose="02020603050405020304" pitchFamily="18" charset="0"/>
                          <a:cs typeface="Times New Roman" panose="02020603050405020304" pitchFamily="18" charset="0"/>
                        </a:rPr>
                        <a:t>năng</a:t>
                      </a:r>
                      <a:endParaRPr lang="en-US" sz="240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2400" dirty="0" err="1">
                          <a:solidFill>
                            <a:schemeClr val="tx1">
                              <a:lumMod val="95000"/>
                              <a:lumOff val="5000"/>
                            </a:schemeClr>
                          </a:solidFill>
                          <a:effectLst/>
                          <a:latin typeface="Times New Roman" panose="02020603050405020304" pitchFamily="18" charset="0"/>
                          <a:cs typeface="Times New Roman" panose="02020603050405020304" pitchFamily="18" charset="0"/>
                        </a:rPr>
                        <a:t>Yêu</a:t>
                      </a:r>
                      <a:r>
                        <a:rPr lang="en-US" sz="240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US" sz="2400" dirty="0" err="1">
                          <a:solidFill>
                            <a:schemeClr val="tx1">
                              <a:lumMod val="95000"/>
                              <a:lumOff val="5000"/>
                            </a:schemeClr>
                          </a:solidFill>
                          <a:effectLst/>
                          <a:latin typeface="Times New Roman" panose="02020603050405020304" pitchFamily="18" charset="0"/>
                          <a:cs typeface="Times New Roman" panose="02020603050405020304" pitchFamily="18" charset="0"/>
                        </a:rPr>
                        <a:t>cầu</a:t>
                      </a:r>
                      <a:endParaRPr lang="en-US" sz="240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247375391"/>
                  </a:ext>
                </a:extLst>
              </a:tr>
              <a:tr h="2481665">
                <a:tc>
                  <a:txBody>
                    <a:bodyPr/>
                    <a:lstStyle/>
                    <a:p>
                      <a:pPr marL="0" marR="0">
                        <a:lnSpc>
                          <a:spcPct val="115000"/>
                        </a:lnSpc>
                        <a:spcBef>
                          <a:spcPts val="0"/>
                        </a:spcBef>
                        <a:spcAft>
                          <a:spcPts val="0"/>
                        </a:spcAft>
                      </a:pPr>
                      <a:r>
                        <a:rPr lang="en-US" sz="2400" dirty="0" err="1">
                          <a:effectLst/>
                          <a:latin typeface="Times New Roman" panose="02020603050405020304" pitchFamily="18" charset="0"/>
                          <a:cs typeface="Times New Roman" panose="02020603050405020304" pitchFamily="18" charset="0"/>
                        </a:rPr>
                        <a:t>Nói</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Kể</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được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một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truyền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thuyết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hoặc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truyện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cổ</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tích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một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trải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nghiệm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một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kỉ</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niệm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đáng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nhớ</a:t>
                      </a:r>
                      <a:r>
                        <a:rPr lang="en-US" sz="2400" dirty="0">
                          <a:effectLst/>
                          <a:latin typeface="Times New Roman" panose="02020603050405020304" pitchFamily="18" charset="0"/>
                          <a:cs typeface="Times New Roman" panose="02020603050405020304" pitchFamily="18" charset="0"/>
                        </a:rPr>
                        <a:t>.</a:t>
                      </a:r>
                    </a:p>
                    <a:p>
                      <a:pPr marL="0" marR="0">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Trình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bày</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được</a:t>
                      </a:r>
                      <a:r>
                        <a:rPr lang="en-US" sz="2400" dirty="0">
                          <a:effectLst/>
                          <a:latin typeface="Times New Roman" panose="02020603050405020304" pitchFamily="18" charset="0"/>
                          <a:cs typeface="Times New Roman" panose="02020603050405020304" pitchFamily="18" charset="0"/>
                        </a:rPr>
                        <a:t> ý </a:t>
                      </a:r>
                      <a:r>
                        <a:rPr lang="en-US" sz="2400" dirty="0" err="1">
                          <a:effectLst/>
                          <a:latin typeface="Times New Roman" panose="02020603050405020304" pitchFamily="18" charset="0"/>
                          <a:cs typeface="Times New Roman" panose="02020603050405020304" pitchFamily="18" charset="0"/>
                        </a:rPr>
                        <a:t>kiến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về</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một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vấn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đề</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đáng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quan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tâm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một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sự</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kiện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lịch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sử</a:t>
                      </a:r>
                      <a:r>
                        <a:rPr lang="en-US" sz="2400" dirty="0">
                          <a:effectLst/>
                          <a:latin typeface="Times New Roman" panose="02020603050405020304" pitchFamily="18" charset="0"/>
                          <a:cs typeface="Times New Roman" panose="02020603050405020304" pitchFamily="18" charset="0"/>
                        </a:rPr>
                        <a:t> hay </a:t>
                      </a:r>
                      <a:r>
                        <a:rPr lang="en-US" sz="2400" dirty="0" err="1">
                          <a:effectLst/>
                          <a:latin typeface="Times New Roman" panose="02020603050405020304" pitchFamily="18" charset="0"/>
                          <a:cs typeface="Times New Roman" panose="02020603050405020304" pitchFamily="18" charset="0"/>
                        </a:rPr>
                        <a:t>một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vấn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đề</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trong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cuộc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sống</a:t>
                      </a:r>
                      <a:r>
                        <a:rPr lang="en-US" sz="2400" dirty="0">
                          <a:effectLst/>
                          <a:latin typeface="Times New Roman" panose="02020603050405020304" pitchFamily="18" charset="0"/>
                          <a:cs typeface="Times New Roman" panose="02020603050405020304" pitchFamily="18" charset="0"/>
                        </a:rPr>
                        <a:t>).</a:t>
                      </a:r>
                    </a:p>
                    <a:p>
                      <a:pPr marL="0" marR="0">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thái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độ</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và</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kĩ</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năng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nói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phù</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hợp</a:t>
                      </a:r>
                      <a:r>
                        <a:rPr lang="en-US" sz="2400" dirty="0">
                          <a:effectLst/>
                          <a:latin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86241616"/>
                  </a:ext>
                </a:extLst>
              </a:tr>
              <a:tr h="992666">
                <a:tc>
                  <a:txBody>
                    <a:bodyPr/>
                    <a:lstStyle/>
                    <a:p>
                      <a:pPr marL="0" marR="0">
                        <a:lnSpc>
                          <a:spcPct val="115000"/>
                        </a:lnSpc>
                        <a:spcBef>
                          <a:spcPts val="0"/>
                        </a:spcBef>
                        <a:spcAft>
                          <a:spcPts val="0"/>
                        </a:spcAft>
                      </a:pPr>
                      <a:r>
                        <a:rPr lang="en-US" sz="2400">
                          <a:effectLst/>
                          <a:latin typeface="Times New Roman" panose="02020603050405020304" pitchFamily="18" charset="0"/>
                          <a:cs typeface="Times New Roman" panose="02020603050405020304" pitchFamily="18" charset="0"/>
                        </a:rPr>
                        <a:t>Nghe</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Nắm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được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nội</a:t>
                      </a:r>
                      <a:r>
                        <a:rPr lang="en-US" sz="2400" dirty="0">
                          <a:effectLst/>
                          <a:latin typeface="Times New Roman" panose="02020603050405020304" pitchFamily="18" charset="0"/>
                          <a:cs typeface="Times New Roman" panose="02020603050405020304" pitchFamily="18" charset="0"/>
                        </a:rPr>
                        <a:t> dung </a:t>
                      </a:r>
                      <a:r>
                        <a:rPr lang="en-US" sz="2400" dirty="0" err="1">
                          <a:effectLst/>
                          <a:latin typeface="Times New Roman" panose="02020603050405020304" pitchFamily="18" charset="0"/>
                          <a:cs typeface="Times New Roman" panose="02020603050405020304" pitchFamily="18" charset="0"/>
                        </a:rPr>
                        <a:t>tình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abyf</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người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khác</a:t>
                      </a:r>
                      <a:r>
                        <a:rPr lang="en-US" sz="2400" dirty="0">
                          <a:effectLst/>
                          <a:latin typeface="Times New Roman" panose="02020603050405020304" pitchFamily="18" charset="0"/>
                          <a:cs typeface="Times New Roman" panose="02020603050405020304" pitchFamily="18" charset="0"/>
                        </a:rPr>
                        <a:t>.</a:t>
                      </a:r>
                    </a:p>
                    <a:p>
                      <a:pPr marL="0" marR="0">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thái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độ</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và</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kĩ</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năng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nghe</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phù</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hợp</a:t>
                      </a:r>
                      <a:r>
                        <a:rPr lang="en-US" sz="2400" dirty="0">
                          <a:effectLst/>
                          <a:latin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4700042"/>
                  </a:ext>
                </a:extLst>
              </a:tr>
              <a:tr h="992666">
                <a:tc>
                  <a:txBody>
                    <a:bodyPr/>
                    <a:lstStyle/>
                    <a:p>
                      <a:pPr marL="0" marR="0">
                        <a:lnSpc>
                          <a:spcPct val="115000"/>
                        </a:lnSpc>
                        <a:spcBef>
                          <a:spcPts val="0"/>
                        </a:spcBef>
                        <a:spcAft>
                          <a:spcPts val="0"/>
                        </a:spcAft>
                      </a:pPr>
                      <a:r>
                        <a:rPr lang="en-US" sz="2400">
                          <a:effectLst/>
                          <a:latin typeface="Times New Roman" panose="02020603050405020304" pitchFamily="18" charset="0"/>
                          <a:cs typeface="Times New Roman" panose="02020603050405020304" pitchFamily="18" charset="0"/>
                        </a:rPr>
                        <a:t>Nói nghe tương tác</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Biết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tham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gia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thảo</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luận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về</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một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vấn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đề</a:t>
                      </a:r>
                      <a:r>
                        <a:rPr lang="en-US" sz="2400" dirty="0">
                          <a:effectLst/>
                          <a:latin typeface="Times New Roman" panose="02020603050405020304" pitchFamily="18" charset="0"/>
                          <a:cs typeface="Times New Roman" panose="02020603050405020304" pitchFamily="18" charset="0"/>
                        </a:rPr>
                        <a:t>.</a:t>
                      </a:r>
                    </a:p>
                    <a:p>
                      <a:pPr marL="0" marR="0">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thái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độ</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và</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kĩ</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năng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trao</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đổi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phù</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hợp</a:t>
                      </a:r>
                      <a:r>
                        <a:rPr lang="en-US" sz="2400" dirty="0">
                          <a:effectLst/>
                          <a:latin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3011117"/>
                  </a:ext>
                </a:extLst>
              </a:tr>
            </a:tbl>
          </a:graphicData>
        </a:graphic>
      </p:graphicFrame>
      <p:sp>
        <p:nvSpPr>
          <p:cNvPr id="4" name="Rounded Rectangle 3"/>
          <p:cNvSpPr/>
          <p:nvPr/>
        </p:nvSpPr>
        <p:spPr>
          <a:xfrm>
            <a:off x="3788899" y="457200"/>
            <a:ext cx="4614202" cy="824889"/>
          </a:xfrm>
          <a:prstGeom prst="roundRect">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III. HỌC NÓI VÀ NGHE</a:t>
            </a:r>
            <a:endParaRPr lang="en-US" sz="2800" dirty="0">
              <a:latin typeface="Times New Roman" panose="02020603050405020304" pitchFamily="18" charset="0"/>
              <a:cs typeface="Times New Roman" panose="02020603050405020304" pitchFamily="18" charset="0"/>
            </a:endParaRPr>
          </a:p>
        </p:txBody>
      </p:sp>
      <p:sp>
        <p:nvSpPr>
          <p:cNvPr id="6" name="Rectangle 1"/>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7" name="Picture 6"/>
          <p:cNvPicPr/>
          <p:nvPr/>
        </p:nvPicPr>
        <p:blipFill>
          <a:blip r:embed="rId5">
            <a:extLst>
              <a:ext uri="{28A0092B-C50C-407E-A947-70E740481C1C}">
                <a14:useLocalDpi xmlns:a14="http://schemas.microsoft.com/office/drawing/2010/main" val="0"/>
              </a:ext>
            </a:extLst>
          </a:blip>
          <a:stretch>
            <a:fillRect/>
          </a:stretch>
        </p:blipFill>
        <p:spPr>
          <a:xfrm>
            <a:off x="491947" y="2344736"/>
            <a:ext cx="3435375" cy="279309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5613020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par>
                                <p:cTn id="13" presetID="6" presetClass="entr" presetSubtype="16"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6960448" y="2657476"/>
            <a:ext cx="3390792" cy="2691105"/>
          </a:xfrm>
        </p:spPr>
      </p:pic>
      <p:sp>
        <p:nvSpPr>
          <p:cNvPr id="4" name="Oval 3"/>
          <p:cNvSpPr/>
          <p:nvPr/>
        </p:nvSpPr>
        <p:spPr>
          <a:xfrm>
            <a:off x="936674" y="228600"/>
            <a:ext cx="3978226" cy="914119"/>
          </a:xfrm>
          <a:prstGeom prst="ellipse">
            <a:avLst/>
          </a:prstGeom>
          <a:solidFill>
            <a:srgbClr val="7030A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NỘI DUNG 2:</a:t>
            </a:r>
            <a:endParaRPr lang="en-US" sz="2800" dirty="0">
              <a:latin typeface="Times New Roman" panose="02020603050405020304" pitchFamily="18" charset="0"/>
              <a:cs typeface="Times New Roman" panose="02020603050405020304" pitchFamily="18" charset="0"/>
            </a:endParaRPr>
          </a:p>
        </p:txBody>
      </p:sp>
      <p:sp>
        <p:nvSpPr>
          <p:cNvPr id="6" name="Round Diagonal Corner Rectangle 5"/>
          <p:cNvSpPr/>
          <p:nvPr/>
        </p:nvSpPr>
        <p:spPr>
          <a:xfrm>
            <a:off x="1601372" y="1285948"/>
            <a:ext cx="8989255" cy="506437"/>
          </a:xfrm>
          <a:prstGeom prst="round2DiagRect">
            <a:avLst/>
          </a:prstGeom>
          <a:blipFill>
            <a:blip r:embed="rId5"/>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rgbClr val="0070C0"/>
                </a:solidFill>
                <a:latin typeface="Times New Roman" panose="02020603050405020304" pitchFamily="18" charset="0"/>
                <a:cs typeface="Times New Roman" panose="02020603050405020304" pitchFamily="18" charset="0"/>
              </a:rPr>
              <a:t>TÌM HIỂU </a:t>
            </a:r>
            <a:r>
              <a:rPr lang="en-US" sz="2800" b="1" dirty="0">
                <a:solidFill>
                  <a:srgbClr val="0070C0"/>
                </a:solidFill>
                <a:latin typeface="Times New Roman" panose="02020603050405020304" pitchFamily="18" charset="0"/>
                <a:cs typeface="Times New Roman" panose="02020603050405020304" pitchFamily="18" charset="0"/>
              </a:rPr>
              <a:t>CẤU TRÚC CỦA SÁCH NGỮ VĂN 6</a:t>
            </a:r>
          </a:p>
        </p:txBody>
      </p:sp>
      <p:sp>
        <p:nvSpPr>
          <p:cNvPr id="7" name="Rectangle 6"/>
          <p:cNvSpPr/>
          <p:nvPr/>
        </p:nvSpPr>
        <p:spPr>
          <a:xfrm>
            <a:off x="1840760" y="2145544"/>
            <a:ext cx="5005388" cy="4000718"/>
          </a:xfrm>
          <a:prstGeom prst="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Times New Roman" panose="02020603050405020304" pitchFamily="18" charset="0"/>
                <a:cs typeface="Times New Roman" panose="02020603050405020304" pitchFamily="18" charset="0"/>
              </a:rPr>
              <a:t>THẢO LUẬN NHÓM: 05 PHÚT:</a:t>
            </a:r>
          </a:p>
          <a:p>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Sách</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Ngữ</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văn</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6 (2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tập</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có</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tổng</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sô</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bao</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nhiêu</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bài</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học</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a:t>
            </a:r>
            <a:endParaRPr lang="en-US" sz="2400" dirty="0">
              <a:solidFill>
                <a:schemeClr val="tx1">
                  <a:lumMod val="95000"/>
                  <a:lumOff val="5000"/>
                </a:schemeClr>
              </a:solidFill>
              <a:latin typeface="Times New Roman" panose="02020603050405020304" pitchFamily="18" charset="0"/>
              <a:cs typeface="Times New Roman" panose="02020603050405020304" pitchFamily="18" charset="0"/>
            </a:endParaRPr>
          </a:p>
          <a:p>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Cấu</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trúc</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của</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một</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bài</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học</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trong</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sách</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gồm</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những</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phần</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chính</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nào</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Những</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nhiệm</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vụ</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mà</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các</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em</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cần</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làm</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ở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lớp</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và</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ở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nhà</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là</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gì</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a:t>
            </a:r>
            <a:endParaRPr lang="en-US" sz="2400" dirty="0">
              <a:solidFill>
                <a:schemeClr val="tx1">
                  <a:lumMod val="95000"/>
                  <a:lumOff val="5000"/>
                </a:schemeClr>
              </a:solidFill>
              <a:latin typeface="Times New Roman" panose="02020603050405020304" pitchFamily="18" charset="0"/>
              <a:cs typeface="Times New Roman" panose="02020603050405020304" pitchFamily="18" charset="0"/>
            </a:endParaRPr>
          </a:p>
          <a:p>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Theo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em</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tại</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sao</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cần</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biết</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cấu</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trúc</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của</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sách</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trước</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khi</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học</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a:t>
            </a:r>
            <a:endParaRPr lang="en-US" sz="2400" dirty="0">
              <a:solidFill>
                <a:schemeClr val="tx1">
                  <a:lumMod val="95000"/>
                  <a:lumOff val="5000"/>
                </a:schemeClr>
              </a:solidFill>
              <a:latin typeface="Times New Roman" panose="02020603050405020304" pitchFamily="18" charset="0"/>
              <a:cs typeface="Times New Roman" panose="02020603050405020304" pitchFamily="18" charset="0"/>
            </a:endParaRPr>
          </a:p>
          <a:p>
            <a:pPr algn="ctr"/>
            <a:endParaRPr lang="en-US" dirty="0"/>
          </a:p>
        </p:txBody>
      </p:sp>
    </p:spTree>
    <p:custDataLst>
      <p:tags r:id="rId1"/>
    </p:custDataLst>
    <p:extLst>
      <p:ext uri="{BB962C8B-B14F-4D97-AF65-F5344CB8AC3E}">
        <p14:creationId xmlns:p14="http://schemas.microsoft.com/office/powerpoint/2010/main" val="144353017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par>
                                <p:cTn id="18" presetID="6" presetClass="entr" presetSubtype="16"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circle(in)">
                                      <p:cBhvr>
                                        <p:cTn id="2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2146300"/>
          </a:xfr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a:buFont typeface="Wingdings" panose="05000000000000000000" pitchFamily="2" charset="2"/>
              <a:buChar char="ü"/>
            </a:pPr>
            <a:r>
              <a:rPr lang="en-US" dirty="0" err="1">
                <a:latin typeface="Times New Roman" panose="02020603050405020304" pitchFamily="18" charset="0"/>
                <a:cs typeface="Times New Roman" panose="02020603050405020304" pitchFamily="18" charset="0"/>
              </a:rPr>
              <a:t>Sách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Ngữ</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văn</a:t>
            </a:r>
            <a:r>
              <a:rPr lang="en-US" dirty="0">
                <a:latin typeface="Times New Roman" panose="02020603050405020304" pitchFamily="18" charset="0"/>
                <a:cs typeface="Times New Roman" panose="02020603050405020304" pitchFamily="18" charset="0"/>
              </a:rPr>
              <a:t> 6 </a:t>
            </a:r>
            <a:r>
              <a:rPr lang="en-US" dirty="0" err="1">
                <a:latin typeface="Times New Roman" panose="02020603050405020304" pitchFamily="18" charset="0"/>
                <a:cs typeface="Times New Roman" panose="02020603050405020304" pitchFamily="18" charset="0"/>
              </a:rPr>
              <a:t>gồm</a:t>
            </a:r>
            <a:r>
              <a:rPr lang="en-US" dirty="0">
                <a:latin typeface="Times New Roman" panose="02020603050405020304" pitchFamily="18" charset="0"/>
                <a:cs typeface="Times New Roman" panose="02020603050405020304" pitchFamily="18" charset="0"/>
              </a:rPr>
              <a:t> 10 </a:t>
            </a:r>
            <a:r>
              <a:rPr lang="en-US" dirty="0" err="1">
                <a:latin typeface="Times New Roman" panose="02020603050405020304" pitchFamily="18" charset="0"/>
                <a:cs typeface="Times New Roman" panose="02020603050405020304" pitchFamily="18" charset="0"/>
              </a:rPr>
              <a:t>bài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a:t>
            </a:r>
          </a:p>
          <a:p>
            <a:pPr>
              <a:buFont typeface="Wingdings" panose="05000000000000000000" pitchFamily="2" charset="2"/>
              <a:buChar char="ü"/>
            </a:pPr>
            <a:r>
              <a:rPr lang="en-US" dirty="0" err="1">
                <a:latin typeface="Times New Roman" panose="02020603050405020304" pitchFamily="18" charset="0"/>
                <a:cs typeface="Times New Roman" panose="02020603050405020304" pitchFamily="18" charset="0"/>
              </a:rPr>
              <a:t>Mỗi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bài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đều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giúp</a:t>
            </a:r>
            <a:r>
              <a:rPr lang="en-US" dirty="0">
                <a:latin typeface="Times New Roman" panose="02020603050405020304" pitchFamily="18" charset="0"/>
                <a:cs typeface="Times New Roman" panose="02020603050405020304" pitchFamily="18" charset="0"/>
              </a:rPr>
              <a:t> HS </a:t>
            </a:r>
            <a:r>
              <a:rPr lang="en-US" dirty="0" err="1">
                <a:latin typeface="Times New Roman" panose="02020603050405020304" pitchFamily="18" charset="0"/>
                <a:cs typeface="Times New Roman" panose="02020603050405020304" pitchFamily="18" charset="0"/>
              </a:rPr>
              <a:t>thực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hành</a:t>
            </a:r>
            <a:r>
              <a:rPr lang="en-US" dirty="0">
                <a:latin typeface="Times New Roman" panose="02020603050405020304" pitchFamily="18" charset="0"/>
                <a:cs typeface="Times New Roman" panose="02020603050405020304" pitchFamily="18" charset="0"/>
              </a:rPr>
              <a:t> 4 </a:t>
            </a:r>
            <a:r>
              <a:rPr lang="en-US" dirty="0" err="1">
                <a:latin typeface="Times New Roman" panose="02020603050405020304" pitchFamily="18" charset="0"/>
                <a:cs typeface="Times New Roman" panose="02020603050405020304" pitchFamily="18" charset="0"/>
              </a:rPr>
              <a:t>kĩ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năng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Viết</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Nói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nghe</a:t>
            </a:r>
            <a:r>
              <a:rPr lang="en-US" dirty="0">
                <a:latin typeface="Times New Roman" panose="02020603050405020304" pitchFamily="18" charset="0"/>
                <a:cs typeface="Times New Roman" panose="02020603050405020304" pitchFamily="18" charset="0"/>
              </a:rPr>
              <a:t>.</a:t>
            </a:r>
          </a:p>
          <a:p>
            <a:pPr>
              <a:buFont typeface="Wingdings" panose="05000000000000000000" pitchFamily="2" charset="2"/>
              <a:buChar char="ü"/>
            </a:pPr>
            <a:r>
              <a:rPr lang="en-US" dirty="0" err="1">
                <a:latin typeface="Times New Roman" panose="02020603050405020304" pitchFamily="18" charset="0"/>
                <a:cs typeface="Times New Roman" panose="02020603050405020304" pitchFamily="18" charset="0"/>
              </a:rPr>
              <a:t>Cuối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mỗi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bài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phần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đánh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Hướng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dẫn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a:t>
            </a:r>
          </a:p>
        </p:txBody>
      </p:sp>
      <p:sp>
        <p:nvSpPr>
          <p:cNvPr id="4" name="Title 3"/>
          <p:cNvSpPr>
            <a:spLocks noGrp="1"/>
          </p:cNvSpPr>
          <p:nvPr>
            <p:ph type="title"/>
          </p:nvPr>
        </p:nvSpPr>
        <p:spPr>
          <a:xfrm>
            <a:off x="1688305" y="536576"/>
            <a:ext cx="8815389" cy="858764"/>
          </a:xfrm>
          <a:prstGeom prst="round2Diag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rgbClr val="0070C0"/>
                </a:solidFill>
                <a:latin typeface="Times New Roman" panose="02020603050405020304" pitchFamily="18" charset="0"/>
                <a:cs typeface="Times New Roman" panose="02020603050405020304" pitchFamily="18" charset="0"/>
              </a:rPr>
              <a:t>TÌM HIỂU </a:t>
            </a:r>
            <a:r>
              <a:rPr lang="en-US" sz="2800" b="1" dirty="0">
                <a:solidFill>
                  <a:srgbClr val="0070C0"/>
                </a:solidFill>
                <a:latin typeface="Times New Roman" panose="02020603050405020304" pitchFamily="18" charset="0"/>
                <a:cs typeface="Times New Roman" panose="02020603050405020304" pitchFamily="18" charset="0"/>
              </a:rPr>
              <a:t>CẤU TRÚC CỦA SÁCH NGỮ VĂN 6</a:t>
            </a:r>
          </a:p>
        </p:txBody>
      </p:sp>
    </p:spTree>
    <p:custDataLst>
      <p:tags r:id="rId1"/>
    </p:custDataLst>
    <p:extLst>
      <p:ext uri="{BB962C8B-B14F-4D97-AF65-F5344CB8AC3E}">
        <p14:creationId xmlns:p14="http://schemas.microsoft.com/office/powerpoint/2010/main" val="36273634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arn(inVertical)">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514350" indent="-514350">
              <a:buAutoNum type="arabicPeriod"/>
            </a:pPr>
            <a:endParaRPr lang="en-US" dirty="0"/>
          </a:p>
          <a:p>
            <a:endParaRPr lang="en-US" dirty="0"/>
          </a:p>
        </p:txBody>
      </p:sp>
      <p:sp>
        <p:nvSpPr>
          <p:cNvPr id="4" name="Title 3"/>
          <p:cNvSpPr txBox="1">
            <a:spLocks/>
          </p:cNvSpPr>
          <p:nvPr/>
        </p:nvSpPr>
        <p:spPr>
          <a:xfrm>
            <a:off x="2119313" y="379413"/>
            <a:ext cx="7953375" cy="957238"/>
          </a:xfrm>
          <a:prstGeom prst="round2SameRect">
            <a:avLst/>
          </a:prstGeom>
          <a:blipFill>
            <a:blip r:embed="rId4"/>
            <a:tile tx="0" ty="0" sx="100000" sy="100000" flip="none" algn="tl"/>
          </a:blipFill>
          <a:ln w="28575" cap="flat" cmpd="sng" algn="ctr">
            <a:solidFill>
              <a:srgbClr val="7030A0"/>
            </a:solidFill>
            <a:prstDash val="solid"/>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lnSpc>
                <a:spcPct val="115000"/>
              </a:lnSpc>
              <a:spcAft>
                <a:spcPts val="800"/>
              </a:spcAft>
              <a:tabLst>
                <a:tab pos="0" algn="l"/>
                <a:tab pos="57150" algn="l"/>
              </a:tabLst>
            </a:pPr>
            <a:r>
              <a:rPr lang="fr-FR" sz="3600" b="1" dirty="0">
                <a:solidFill>
                  <a:srgbClr val="0D0D0D"/>
                </a:solidFill>
                <a:latin typeface="Times New Roman" panose="02020603050405020304" pitchFamily="18" charset="0"/>
                <a:ea typeface="Calibri" panose="020F0502020204030204" pitchFamily="34" charset="0"/>
              </a:rPr>
              <a:t>HOẠT ĐỘNG LUYỆN TẬP</a:t>
            </a:r>
            <a:endParaRPr lang="en-US" sz="3600" dirty="0">
              <a:latin typeface="Times New Roman" panose="02020603050405020304" pitchFamily="18" charset="0"/>
              <a:ea typeface="Times New Roman" panose="02020603050405020304" pitchFamily="18" charset="0"/>
            </a:endParaRPr>
          </a:p>
        </p:txBody>
      </p:sp>
      <p:sp>
        <p:nvSpPr>
          <p:cNvPr id="5" name="Pentagon 4"/>
          <p:cNvSpPr/>
          <p:nvPr/>
        </p:nvSpPr>
        <p:spPr>
          <a:xfrm>
            <a:off x="1509932" y="1825625"/>
            <a:ext cx="9172136" cy="1041009"/>
          </a:xfrm>
          <a:prstGeom prst="homePlate">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2"/>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1.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Hoàn</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thành</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phiếu</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KWL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Cột</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Những</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điều</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học</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được</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trong</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b="1" dirty="0" err="1">
                <a:solidFill>
                  <a:schemeClr val="tx1">
                    <a:lumMod val="95000"/>
                    <a:lumOff val="5000"/>
                  </a:schemeClr>
                </a:solidFill>
                <a:latin typeface="Times New Roman" panose="02020603050405020304" pitchFamily="18" charset="0"/>
                <a:cs typeface="Times New Roman" panose="02020603050405020304" pitchFamily="18" charset="0"/>
              </a:rPr>
              <a:t>Phiếu</a:t>
            </a:r>
            <a:r>
              <a:rPr lang="en-US"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b="1" dirty="0" err="1">
                <a:solidFill>
                  <a:schemeClr val="tx1">
                    <a:lumMod val="95000"/>
                    <a:lumOff val="5000"/>
                  </a:schemeClr>
                </a:solidFill>
                <a:latin typeface="Times New Roman" panose="02020603050405020304" pitchFamily="18" charset="0"/>
                <a:cs typeface="Times New Roman" panose="02020603050405020304" pitchFamily="18" charset="0"/>
              </a:rPr>
              <a:t>học</a:t>
            </a:r>
            <a:r>
              <a:rPr lang="en-US"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b="1" dirty="0" err="1">
                <a:solidFill>
                  <a:schemeClr val="tx1">
                    <a:lumMod val="95000"/>
                    <a:lumOff val="5000"/>
                  </a:schemeClr>
                </a:solidFill>
                <a:latin typeface="Times New Roman" panose="02020603050405020304" pitchFamily="18" charset="0"/>
                <a:cs typeface="Times New Roman" panose="02020603050405020304" pitchFamily="18" charset="0"/>
              </a:rPr>
              <a:t>tập</a:t>
            </a:r>
            <a:r>
              <a:rPr lang="en-US"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b="1" dirty="0" err="1">
                <a:solidFill>
                  <a:schemeClr val="tx1">
                    <a:lumMod val="95000"/>
                    <a:lumOff val="5000"/>
                  </a:schemeClr>
                </a:solidFill>
                <a:latin typeface="Times New Roman" panose="02020603050405020304" pitchFamily="18" charset="0"/>
                <a:cs typeface="Times New Roman" panose="02020603050405020304" pitchFamily="18" charset="0"/>
              </a:rPr>
              <a:t>số</a:t>
            </a:r>
            <a:r>
              <a:rPr lang="en-US" sz="2800" b="1" dirty="0">
                <a:solidFill>
                  <a:schemeClr val="tx1">
                    <a:lumMod val="95000"/>
                    <a:lumOff val="5000"/>
                  </a:schemeClr>
                </a:solidFill>
                <a:latin typeface="Times New Roman" panose="02020603050405020304" pitchFamily="18" charset="0"/>
                <a:cs typeface="Times New Roman" panose="02020603050405020304" pitchFamily="18" charset="0"/>
              </a:rPr>
              <a:t> 1: </a:t>
            </a:r>
            <a:r>
              <a:rPr lang="vi-VN" sz="2800" b="1" dirty="0">
                <a:solidFill>
                  <a:schemeClr val="tx1">
                    <a:lumMod val="95000"/>
                    <a:lumOff val="5000"/>
                  </a:schemeClr>
                </a:solidFill>
                <a:latin typeface="Times New Roman" panose="02020603050405020304" pitchFamily="18" charset="0"/>
                <a:cs typeface="Times New Roman" panose="02020603050405020304" pitchFamily="18" charset="0"/>
              </a:rPr>
              <a:t>Bảng</a:t>
            </a:r>
            <a:r>
              <a:rPr lang="en-US" sz="2800" b="1" dirty="0">
                <a:solidFill>
                  <a:schemeClr val="tx1">
                    <a:lumMod val="95000"/>
                    <a:lumOff val="5000"/>
                  </a:schemeClr>
                </a:solidFill>
                <a:latin typeface="Times New Roman" panose="02020603050405020304" pitchFamily="18" charset="0"/>
                <a:cs typeface="Times New Roman" panose="02020603050405020304" pitchFamily="18" charset="0"/>
              </a:rPr>
              <a:t> KWL</a:t>
            </a:r>
          </a:p>
        </p:txBody>
      </p:sp>
      <p:sp>
        <p:nvSpPr>
          <p:cNvPr id="6" name="Pentagon 5"/>
          <p:cNvSpPr/>
          <p:nvPr/>
        </p:nvSpPr>
        <p:spPr>
          <a:xfrm>
            <a:off x="1509931" y="3174683"/>
            <a:ext cx="9298745" cy="1082993"/>
          </a:xfrm>
          <a:prstGeom prst="homePlate">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2.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Vẽ</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sơ</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đồ</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tư</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duy</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nội</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dung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bài</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học</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a:t>
            </a:r>
          </a:p>
          <a:p>
            <a:pPr algn="ctr"/>
            <a:endParaRPr lang="en-US" dirty="0"/>
          </a:p>
        </p:txBody>
      </p:sp>
    </p:spTree>
    <p:custDataLst>
      <p:tags r:id="rId1"/>
    </p:custDataLst>
    <p:extLst>
      <p:ext uri="{BB962C8B-B14F-4D97-AF65-F5344CB8AC3E}">
        <p14:creationId xmlns:p14="http://schemas.microsoft.com/office/powerpoint/2010/main" val="157854100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3976913" cy="6858000"/>
          </a:xfrm>
          <a:solidFill>
            <a:schemeClr val="accent4">
              <a:lumMod val="60000"/>
              <a:lumOff val="40000"/>
            </a:schemeClr>
          </a:solidFill>
        </p:spPr>
        <p:txBody>
          <a:bodyPr/>
          <a:lstStyle/>
          <a:p>
            <a:pPr marL="0" indent="0">
              <a:buNone/>
            </a:pPr>
            <a:endParaRPr lang="en-US" sz="3200" dirty="0">
              <a:latin typeface="Times New Roman" panose="02020603050405020304" pitchFamily="18" charset="0"/>
              <a:cs typeface="Times New Roman" panose="02020603050405020304" pitchFamily="18" charset="0"/>
            </a:endParaRPr>
          </a:p>
          <a:p>
            <a:pPr marL="0" indent="0">
              <a:buNone/>
            </a:pPr>
            <a:endParaRPr lang="en-US" sz="3200" dirty="0">
              <a:latin typeface="Times New Roman" panose="02020603050405020304" pitchFamily="18" charset="0"/>
              <a:cs typeface="Times New Roman" panose="02020603050405020304" pitchFamily="18" charset="0"/>
            </a:endParaRPr>
          </a:p>
          <a:p>
            <a:pPr marL="0" indent="0">
              <a:buNone/>
            </a:pPr>
            <a:endParaRPr lang="en-US" sz="3200" dirty="0">
              <a:latin typeface="Times New Roman" panose="02020603050405020304" pitchFamily="18" charset="0"/>
              <a:cs typeface="Times New Roman" panose="02020603050405020304" pitchFamily="18" charset="0"/>
            </a:endParaRPr>
          </a:p>
          <a:p>
            <a:pPr marL="0" indent="0">
              <a:buNone/>
            </a:pPr>
            <a:endParaRPr lang="en-US" sz="3200" dirty="0">
              <a:latin typeface="Times New Roman" panose="02020603050405020304" pitchFamily="18" charset="0"/>
              <a:cs typeface="Times New Roman" panose="02020603050405020304" pitchFamily="18" charset="0"/>
            </a:endParaRPr>
          </a:p>
          <a:p>
            <a:pPr marL="0" indent="0">
              <a:buNone/>
            </a:pPr>
            <a:endParaRPr lang="en-US" sz="3200" dirty="0">
              <a:latin typeface="Times New Roman" panose="02020603050405020304" pitchFamily="18" charset="0"/>
              <a:cs typeface="Times New Roman" panose="02020603050405020304" pitchFamily="18" charset="0"/>
            </a:endParaRPr>
          </a:p>
          <a:p>
            <a:pPr marL="0" indent="0">
              <a:buNone/>
            </a:pPr>
            <a:endParaRPr lang="en-US" dirty="0"/>
          </a:p>
        </p:txBody>
      </p:sp>
      <p:sp>
        <p:nvSpPr>
          <p:cNvPr id="4" name="Title 3"/>
          <p:cNvSpPr txBox="1">
            <a:spLocks noGrp="1"/>
          </p:cNvSpPr>
          <p:nvPr>
            <p:ph type="title"/>
          </p:nvPr>
        </p:nvSpPr>
        <p:spPr>
          <a:xfrm>
            <a:off x="4076926" y="214313"/>
            <a:ext cx="7396162" cy="897618"/>
          </a:xfrm>
          <a:prstGeom prst="round2SameRect">
            <a:avLst/>
          </a:prstGeom>
          <a:blipFill>
            <a:blip r:embed="rId4"/>
            <a:tile tx="0" ty="0" sx="100000" sy="100000" flip="none" algn="tl"/>
          </a:blipFill>
          <a:ln w="28575" cap="flat" cmpd="sng" algn="ctr">
            <a:solidFill>
              <a:srgbClr val="7030A0"/>
            </a:solidFill>
            <a:prstDash val="solid"/>
            <a:miter lim="800000"/>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lnSpc>
                <a:spcPct val="115000"/>
              </a:lnSpc>
              <a:spcAft>
                <a:spcPts val="800"/>
              </a:spcAft>
              <a:tabLst>
                <a:tab pos="0" algn="l"/>
                <a:tab pos="57150" algn="l"/>
              </a:tabLst>
            </a:pPr>
            <a:r>
              <a:rPr lang="fr-FR" sz="3600" b="1" dirty="0">
                <a:solidFill>
                  <a:srgbClr val="0D0D0D"/>
                </a:solidFill>
                <a:latin typeface="Times New Roman" panose="02020603050405020304" pitchFamily="18" charset="0"/>
                <a:ea typeface="Calibri" panose="020F0502020204030204" pitchFamily="34" charset="0"/>
              </a:rPr>
              <a:t>HOẠT ĐỘNG VẬN DỤNG</a:t>
            </a:r>
            <a:endParaRPr lang="en-US" sz="3600" dirty="0">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95800" y="1625599"/>
            <a:ext cx="6858000" cy="4673599"/>
          </a:xfrm>
          <a:prstGeom prst="rect">
            <a:avLst/>
          </a:prstGeom>
        </p:spPr>
      </p:pic>
      <p:sp>
        <p:nvSpPr>
          <p:cNvPr id="2" name="Oval 1"/>
          <p:cNvSpPr/>
          <p:nvPr/>
        </p:nvSpPr>
        <p:spPr>
          <a:xfrm>
            <a:off x="54881" y="1900576"/>
            <a:ext cx="3867150" cy="3343275"/>
          </a:xfrm>
          <a:prstGeom prst="ellipse">
            <a:avLst/>
          </a:prstGeom>
          <a:blipFill>
            <a:blip r:embed="rId6"/>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90000"/>
              </a:lnSpc>
              <a:spcBef>
                <a:spcPts val="1000"/>
              </a:spcBef>
            </a:pP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Thảo</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luận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trong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thời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gian</a:t>
            </a:r>
            <a:r>
              <a:rPr lang="en-US" sz="2400" dirty="0">
                <a:solidFill>
                  <a:prstClr val="black"/>
                </a:solidFill>
                <a:latin typeface="Times New Roman" panose="02020603050405020304" pitchFamily="18" charset="0"/>
                <a:cs typeface="Times New Roman" panose="02020603050405020304" pitchFamily="18" charset="0"/>
              </a:rPr>
              <a:t> 05 </a:t>
            </a:r>
            <a:r>
              <a:rPr lang="en-US" sz="2400" dirty="0" err="1">
                <a:solidFill>
                  <a:prstClr val="black"/>
                </a:solidFill>
                <a:latin typeface="Times New Roman" panose="02020603050405020304" pitchFamily="18" charset="0"/>
                <a:cs typeface="Times New Roman" panose="02020603050405020304" pitchFamily="18" charset="0"/>
              </a:rPr>
              <a:t>phút</a:t>
            </a:r>
            <a:r>
              <a:rPr lang="en-US" sz="2400" dirty="0">
                <a:solidFill>
                  <a:prstClr val="black"/>
                </a:solidFill>
                <a:latin typeface="Times New Roman" panose="02020603050405020304" pitchFamily="18" charset="0"/>
                <a:cs typeface="Times New Roman" panose="02020603050405020304" pitchFamily="18" charset="0"/>
              </a:rPr>
              <a:t>.</a:t>
            </a:r>
          </a:p>
          <a:p>
            <a:pPr lvl="0">
              <a:lnSpc>
                <a:spcPct val="90000"/>
              </a:lnSpc>
              <a:spcBef>
                <a:spcPts val="1000"/>
              </a:spcBef>
            </a:pP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Nhiệm</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vụ</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thảo</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luận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Đề</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xuất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các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phương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pháp</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để</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học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tốt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môn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Ngữ</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văn</a:t>
            </a:r>
            <a:r>
              <a:rPr lang="en-US" sz="2400" dirty="0">
                <a:solidFill>
                  <a:srgbClr val="FF0000"/>
                </a:solidFill>
                <a:latin typeface="Times New Roman" panose="02020603050405020304" pitchFamily="18" charset="0"/>
                <a:cs typeface="Times New Roman" panose="02020603050405020304" pitchFamily="18" charset="0"/>
              </a:rPr>
              <a:t> 6. </a:t>
            </a:r>
          </a:p>
        </p:txBody>
      </p:sp>
    </p:spTree>
    <p:custDataLst>
      <p:tags r:id="rId1"/>
    </p:custDataLst>
    <p:extLst>
      <p:ext uri="{BB962C8B-B14F-4D97-AF65-F5344CB8AC3E}">
        <p14:creationId xmlns:p14="http://schemas.microsoft.com/office/powerpoint/2010/main" val="33800504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4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anim calcmode="lin" valueType="num">
                                      <p:cBhvr>
                                        <p:cTn id="11" dur="1000" fill="hold"/>
                                        <p:tgtEl>
                                          <p:spTgt spid="6"/>
                                        </p:tgtEl>
                                        <p:attrNameLst>
                                          <p:attrName>ppt_x</p:attrName>
                                        </p:attrNameLst>
                                      </p:cBhvr>
                                      <p:tavLst>
                                        <p:tav tm="0">
                                          <p:val>
                                            <p:strVal val="#ppt_x"/>
                                          </p:val>
                                        </p:tav>
                                        <p:tav tm="100000">
                                          <p:val>
                                            <p:strVal val="#ppt_x"/>
                                          </p:val>
                                        </p:tav>
                                      </p:tavLst>
                                    </p:anim>
                                    <p:anim calcmode="lin" valueType="num">
                                      <p:cBhvr>
                                        <p:cTn id="12" dur="1000" fill="hold"/>
                                        <p:tgtEl>
                                          <p:spTgt spid="6"/>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p:cNvSpPr/>
          <p:nvPr/>
        </p:nvSpPr>
        <p:spPr>
          <a:xfrm>
            <a:off x="4738471" y="2316075"/>
            <a:ext cx="2728911" cy="1922001"/>
          </a:xfrm>
          <a:custGeom>
            <a:avLst/>
            <a:gdLst>
              <a:gd name="connsiteX0" fmla="*/ 0 w 2221862"/>
              <a:gd name="connsiteY0" fmla="*/ 961001 h 1922001"/>
              <a:gd name="connsiteX1" fmla="*/ 549116 w 2221862"/>
              <a:gd name="connsiteY1" fmla="*/ 0 h 1922001"/>
              <a:gd name="connsiteX2" fmla="*/ 1672746 w 2221862"/>
              <a:gd name="connsiteY2" fmla="*/ 0 h 1922001"/>
              <a:gd name="connsiteX3" fmla="*/ 2221862 w 2221862"/>
              <a:gd name="connsiteY3" fmla="*/ 961001 h 1922001"/>
              <a:gd name="connsiteX4" fmla="*/ 1672746 w 2221862"/>
              <a:gd name="connsiteY4" fmla="*/ 1922001 h 1922001"/>
              <a:gd name="connsiteX5" fmla="*/ 549116 w 2221862"/>
              <a:gd name="connsiteY5" fmla="*/ 1922001 h 1922001"/>
              <a:gd name="connsiteX6" fmla="*/ 0 w 2221862"/>
              <a:gd name="connsiteY6" fmla="*/ 961001 h 1922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1862" h="1922001">
                <a:moveTo>
                  <a:pt x="0" y="961001"/>
                </a:moveTo>
                <a:lnTo>
                  <a:pt x="549116" y="0"/>
                </a:lnTo>
                <a:lnTo>
                  <a:pt x="1672746" y="0"/>
                </a:lnTo>
                <a:lnTo>
                  <a:pt x="2221862" y="961001"/>
                </a:lnTo>
                <a:lnTo>
                  <a:pt x="1672746" y="1922001"/>
                </a:lnTo>
                <a:lnTo>
                  <a:pt x="549116" y="1922001"/>
                </a:lnTo>
                <a:lnTo>
                  <a:pt x="0" y="961001"/>
                </a:lnTo>
                <a:close/>
              </a:path>
            </a:pathLst>
          </a:cu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884" tIns="378193" rIns="427884" bIns="378193" numCol="1" spcCol="1270" anchor="ctr" anchorCtr="0">
            <a:noAutofit/>
          </a:bodyPr>
          <a:lstStyle/>
          <a:p>
            <a:pPr lvl="0" algn="ctr" defTabSz="2089150">
              <a:lnSpc>
                <a:spcPct val="90000"/>
              </a:lnSpc>
              <a:spcBef>
                <a:spcPct val="0"/>
              </a:spcBef>
              <a:spcAft>
                <a:spcPct val="35000"/>
              </a:spcAft>
            </a:pPr>
            <a:r>
              <a:rPr lang="en-US" sz="3200" kern="1200" dirty="0" err="1">
                <a:latin typeface="Times New Roman" panose="02020603050405020304" pitchFamily="18" charset="0"/>
                <a:cs typeface="Times New Roman" panose="02020603050405020304" pitchFamily="18" charset="0"/>
              </a:rPr>
              <a:t>Học</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tốt</a:t>
            </a:r>
            <a:r>
              <a:rPr lang="en-US" sz="3200" kern="1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a:t>
            </a:r>
            <a:r>
              <a:rPr lang="en-US" sz="3200" kern="1200" dirty="0" err="1">
                <a:latin typeface="Times New Roman" panose="02020603050405020304" pitchFamily="18" charset="0"/>
                <a:cs typeface="Times New Roman" panose="02020603050405020304" pitchFamily="18" charset="0"/>
              </a:rPr>
              <a:t>gữ</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văn</a:t>
            </a:r>
            <a:r>
              <a:rPr lang="en-US" sz="3200" kern="1200" dirty="0">
                <a:latin typeface="Times New Roman" panose="02020603050405020304" pitchFamily="18" charset="0"/>
                <a:cs typeface="Times New Roman" panose="02020603050405020304" pitchFamily="18" charset="0"/>
              </a:rPr>
              <a:t> 6</a:t>
            </a:r>
          </a:p>
        </p:txBody>
      </p:sp>
      <p:sp>
        <p:nvSpPr>
          <p:cNvPr id="11" name="Freeform 10"/>
          <p:cNvSpPr/>
          <p:nvPr/>
        </p:nvSpPr>
        <p:spPr>
          <a:xfrm>
            <a:off x="7071430" y="365399"/>
            <a:ext cx="2313214" cy="1920704"/>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blipFill>
            <a:blip r:embed="rId6"/>
            <a:tile tx="0" ty="0" sx="100000" sy="100000" flip="none" algn="tl"/>
          </a:blipFill>
          <a:scene3d>
            <a:camera prst="orthographicFront"/>
            <a:lightRig rig="threePt" dir="t"/>
          </a:scene3d>
          <a:sp3d>
            <a:bevelT prst="convex"/>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0005" tIns="309305" rIns="350005" bIns="309305" numCol="1" spcCol="1270" anchor="ctr" anchorCtr="0">
            <a:noAutofit/>
          </a:bodyPr>
          <a:lstStyle/>
          <a:p>
            <a:pPr lvl="0" algn="ctr" defTabSz="1689100">
              <a:lnSpc>
                <a:spcPct val="90000"/>
              </a:lnSpc>
              <a:spcBef>
                <a:spcPct val="0"/>
              </a:spcBef>
              <a:spcAft>
                <a:spcPct val="35000"/>
              </a:spcAft>
            </a:pPr>
            <a:r>
              <a:rPr lang="en-US" sz="2800" kern="1200" dirty="0" err="1">
                <a:solidFill>
                  <a:schemeClr val="tx1"/>
                </a:solidFill>
                <a:latin typeface="Times New Roman" panose="02020603050405020304" pitchFamily="18" charset="0"/>
                <a:cs typeface="Times New Roman" panose="02020603050405020304" pitchFamily="18" charset="0"/>
              </a:rPr>
              <a:t>Sự</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chuẩn</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bị</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bài</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trước</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tiết</a:t>
            </a:r>
            <a:endParaRPr lang="en-US" sz="2800" kern="1200" dirty="0">
              <a:solidFill>
                <a:schemeClr val="tx1"/>
              </a:solidFill>
              <a:latin typeface="Times New Roman" panose="02020603050405020304" pitchFamily="18" charset="0"/>
              <a:cs typeface="Times New Roman" panose="02020603050405020304" pitchFamily="18" charset="0"/>
            </a:endParaRPr>
          </a:p>
        </p:txBody>
      </p:sp>
      <p:sp>
        <p:nvSpPr>
          <p:cNvPr id="13" name="Freeform 12"/>
          <p:cNvSpPr/>
          <p:nvPr/>
        </p:nvSpPr>
        <p:spPr>
          <a:xfrm>
            <a:off x="7706434" y="3684354"/>
            <a:ext cx="2298927" cy="1921790"/>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blipFill>
            <a:blip r:embed="rId7"/>
            <a:tile tx="0" ty="0" sx="100000" sy="100000" flip="none" algn="tl"/>
          </a:blipFill>
          <a:scene3d>
            <a:camera prst="orthographicFront"/>
            <a:lightRig rig="threePt" dir="t"/>
          </a:scene3d>
          <a:sp3d>
            <a:bevelT prst="convex"/>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0005" tIns="309305" rIns="350005" bIns="309305" numCol="1" spcCol="1270" anchor="ctr" anchorCtr="0">
            <a:noAutofit/>
          </a:bodyPr>
          <a:lstStyle/>
          <a:p>
            <a:pPr lvl="0" algn="ctr" defTabSz="1689100">
              <a:lnSpc>
                <a:spcPct val="90000"/>
              </a:lnSpc>
              <a:spcBef>
                <a:spcPct val="0"/>
              </a:spcBef>
              <a:spcAft>
                <a:spcPct val="35000"/>
              </a:spcAft>
            </a:pPr>
            <a:r>
              <a:rPr lang="en-US" sz="2800" kern="1200" dirty="0" err="1">
                <a:solidFill>
                  <a:schemeClr val="tx1"/>
                </a:solidFill>
                <a:latin typeface="Times New Roman" panose="02020603050405020304" pitchFamily="18" charset="0"/>
                <a:cs typeface="Times New Roman" panose="02020603050405020304" pitchFamily="18" charset="0"/>
              </a:rPr>
              <a:t>Hoạt</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động</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ngoài</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giờ</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lên</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lớp</a:t>
            </a:r>
            <a:endParaRPr lang="en-US" sz="2800" kern="1200" dirty="0">
              <a:solidFill>
                <a:schemeClr val="tx1"/>
              </a:solidFill>
              <a:latin typeface="Times New Roman" panose="02020603050405020304" pitchFamily="18" charset="0"/>
              <a:cs typeface="Times New Roman" panose="02020603050405020304" pitchFamily="18" charset="0"/>
            </a:endParaRPr>
          </a:p>
        </p:txBody>
      </p:sp>
      <p:sp>
        <p:nvSpPr>
          <p:cNvPr id="15" name="Freeform 14"/>
          <p:cNvSpPr/>
          <p:nvPr/>
        </p:nvSpPr>
        <p:spPr>
          <a:xfrm>
            <a:off x="4997202" y="4891738"/>
            <a:ext cx="2211450" cy="1851962"/>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blipFill>
            <a:blip r:embed="rId8"/>
            <a:tile tx="0" ty="0" sx="100000" sy="100000" flip="none" algn="tl"/>
          </a:blipFill>
          <a:scene3d>
            <a:camera prst="orthographicFront"/>
            <a:lightRig rig="threePt" dir="t"/>
          </a:scene3d>
          <a:sp3d>
            <a:bevelT prst="convex"/>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0005" tIns="309305" rIns="350005" bIns="309305" numCol="1" spcCol="1270" anchor="ctr" anchorCtr="0">
            <a:noAutofit/>
          </a:bodyPr>
          <a:lstStyle/>
          <a:p>
            <a:pPr lvl="0" algn="ctr" defTabSz="1689100">
              <a:lnSpc>
                <a:spcPct val="90000"/>
              </a:lnSpc>
              <a:spcBef>
                <a:spcPct val="0"/>
              </a:spcBef>
              <a:spcAft>
                <a:spcPct val="35000"/>
              </a:spcAft>
            </a:pPr>
            <a:r>
              <a:rPr lang="en-US" sz="2800" kern="1200" dirty="0" err="1">
                <a:solidFill>
                  <a:schemeClr val="tx1"/>
                </a:solidFill>
                <a:latin typeface="Times New Roman" panose="02020603050405020304" pitchFamily="18" charset="0"/>
                <a:cs typeface="Times New Roman" panose="02020603050405020304" pitchFamily="18" charset="0"/>
              </a:rPr>
              <a:t>Hoạt</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động</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trong</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lớp</a:t>
            </a:r>
            <a:r>
              <a:rPr lang="en-US" sz="2800" kern="1200" dirty="0">
                <a:solidFill>
                  <a:schemeClr val="tx1"/>
                </a:solidFill>
                <a:latin typeface="Times New Roman" panose="02020603050405020304" pitchFamily="18" charset="0"/>
                <a:cs typeface="Times New Roman" panose="02020603050405020304" pitchFamily="18" charset="0"/>
              </a:rPr>
              <a:t> </a:t>
            </a:r>
          </a:p>
        </p:txBody>
      </p:sp>
      <p:sp>
        <p:nvSpPr>
          <p:cNvPr id="17" name="Freeform 16"/>
          <p:cNvSpPr/>
          <p:nvPr/>
        </p:nvSpPr>
        <p:spPr>
          <a:xfrm>
            <a:off x="2186639" y="3684354"/>
            <a:ext cx="2195502" cy="1757544"/>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blipFill>
            <a:blip r:embed="rId9"/>
            <a:tile tx="0" ty="0" sx="100000" sy="100000" flip="none" algn="tl"/>
          </a:blipFill>
          <a:scene3d>
            <a:camera prst="orthographicFront"/>
            <a:lightRig rig="threePt" dir="t"/>
          </a:scene3d>
          <a:sp3d>
            <a:bevelT prst="convex"/>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0005" tIns="309305" rIns="350005" bIns="309305" numCol="1" spcCol="1270" anchor="ctr" anchorCtr="0">
            <a:noAutofit/>
          </a:bodyPr>
          <a:lstStyle/>
          <a:p>
            <a:pPr lvl="0" algn="ctr" defTabSz="1689100">
              <a:lnSpc>
                <a:spcPct val="90000"/>
              </a:lnSpc>
              <a:spcBef>
                <a:spcPct val="0"/>
              </a:spcBef>
              <a:spcAft>
                <a:spcPct val="35000"/>
              </a:spcAft>
            </a:pPr>
            <a:r>
              <a:rPr lang="en-US" sz="2800" kern="1200" dirty="0" err="1">
                <a:solidFill>
                  <a:schemeClr val="tx1"/>
                </a:solidFill>
                <a:latin typeface="Times New Roman" panose="02020603050405020304" pitchFamily="18" charset="0"/>
                <a:cs typeface="Times New Roman" panose="02020603050405020304" pitchFamily="18" charset="0"/>
              </a:rPr>
              <a:t>Hoạt</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động</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ngoại</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khoá</a:t>
            </a:r>
            <a:endParaRPr lang="en-US" sz="2800" kern="1200" dirty="0">
              <a:solidFill>
                <a:schemeClr val="tx1"/>
              </a:solidFill>
              <a:latin typeface="Times New Roman" panose="02020603050405020304" pitchFamily="18" charset="0"/>
              <a:cs typeface="Times New Roman" panose="02020603050405020304" pitchFamily="18" charset="0"/>
            </a:endParaRPr>
          </a:p>
        </p:txBody>
      </p:sp>
      <p:sp>
        <p:nvSpPr>
          <p:cNvPr id="18" name="Freeform 17"/>
          <p:cNvSpPr/>
          <p:nvPr/>
        </p:nvSpPr>
        <p:spPr>
          <a:xfrm>
            <a:off x="2750665" y="439004"/>
            <a:ext cx="2246537" cy="1847099"/>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blipFill>
            <a:blip r:embed="rId10"/>
            <a:tile tx="0" ty="0" sx="100000" sy="100000" flip="none" algn="tl"/>
          </a:blipFill>
          <a:scene3d>
            <a:camera prst="orthographicFront"/>
            <a:lightRig rig="threePt" dir="t"/>
          </a:scene3d>
          <a:sp3d>
            <a:bevelT prst="convex"/>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0005" tIns="309305" rIns="350005" bIns="309305" numCol="1" spcCol="1270" anchor="ctr" anchorCtr="0">
            <a:noAutofit/>
          </a:bodyPr>
          <a:lstStyle/>
          <a:p>
            <a:pPr lvl="0" algn="ctr" defTabSz="1689100">
              <a:lnSpc>
                <a:spcPct val="90000"/>
              </a:lnSpc>
              <a:spcBef>
                <a:spcPct val="0"/>
              </a:spcBef>
              <a:spcAft>
                <a:spcPct val="35000"/>
              </a:spcAft>
            </a:pPr>
            <a:r>
              <a:rPr lang="en-US" sz="2400" kern="1200" dirty="0" err="1">
                <a:solidFill>
                  <a:schemeClr val="tx1"/>
                </a:solidFill>
                <a:latin typeface="Times New Roman" panose="02020603050405020304" pitchFamily="18" charset="0"/>
                <a:cs typeface="Times New Roman" panose="02020603050405020304" pitchFamily="18" charset="0"/>
              </a:rPr>
              <a:t>Chuẩn</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bị</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đầy</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đủ</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phương</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tiện</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học</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tập</a:t>
            </a:r>
            <a:endParaRPr lang="en-US" sz="2400" kern="1200" dirty="0">
              <a:solidFill>
                <a:schemeClr val="tx1"/>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73972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7"/>
                                        </p:tgtEl>
                                      </p:cBhvr>
                                      <p:by x="150000" y="150000"/>
                                    </p:animScale>
                                  </p:childTnLst>
                                </p:cTn>
                              </p:par>
                              <p:par>
                                <p:cTn id="7" presetID="2" presetClass="entr" presetSubtype="9" decel="10000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anim calcmode="lin" valueType="num">
                                      <p:cBhvr additive="base">
                                        <p:cTn id="9" dur="500" fill="hold"/>
                                        <p:tgtEl>
                                          <p:spTgt spid="18"/>
                                        </p:tgtEl>
                                        <p:attrNameLst>
                                          <p:attrName>ppt_x</p:attrName>
                                        </p:attrNameLst>
                                      </p:cBhvr>
                                      <p:tavLst>
                                        <p:tav tm="0">
                                          <p:val>
                                            <p:strVal val="0-#ppt_w/2"/>
                                          </p:val>
                                        </p:tav>
                                        <p:tav tm="100000">
                                          <p:val>
                                            <p:strVal val="#ppt_x"/>
                                          </p:val>
                                        </p:tav>
                                      </p:tavLst>
                                    </p:anim>
                                    <p:anim calcmode="lin" valueType="num">
                                      <p:cBhvr additive="base">
                                        <p:cTn id="10" dur="500" fill="hold"/>
                                        <p:tgtEl>
                                          <p:spTgt spid="1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7"/>
                                            </p:cond>
                                          </p:stCondLst>
                                          <p:endCondLst>
                                            <p:cond evt="onStopAudio" delay="0">
                                              <p:tgtEl>
                                                <p:sldTgt/>
                                              </p:tgtEl>
                                            </p:cond>
                                          </p:endCondLst>
                                        </p:cTn>
                                        <p:tgtEl>
                                          <p:sndTgt r:embed="rId4" name="bomb.wav"/>
                                        </p:tgtEl>
                                      </p:cMediaNode>
                                    </p:audio>
                                  </p:subTnLst>
                                </p:cTn>
                              </p:par>
                              <p:par>
                                <p:cTn id="11" presetID="2" presetClass="entr" presetSubtype="3" decel="10000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1+#ppt_w/2"/>
                                          </p:val>
                                        </p:tav>
                                        <p:tav tm="100000">
                                          <p:val>
                                            <p:strVal val="#ppt_x"/>
                                          </p:val>
                                        </p:tav>
                                      </p:tavLst>
                                    </p:anim>
                                    <p:anim calcmode="lin" valueType="num">
                                      <p:cBhvr additive="base">
                                        <p:cTn id="14" dur="500" fill="hold"/>
                                        <p:tgtEl>
                                          <p:spTgt spid="11"/>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4" name="bomb.wav"/>
                                        </p:tgtEl>
                                      </p:cMediaNode>
                                    </p:audio>
                                  </p:subTnLst>
                                </p:cTn>
                              </p:par>
                              <p:par>
                                <p:cTn id="15" presetID="2" presetClass="entr" presetSubtype="6" decel="10000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1+#ppt_w/2"/>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4" name="bomb.wav"/>
                                        </p:tgtEl>
                                      </p:cMediaNode>
                                    </p:audio>
                                  </p:subTnLst>
                                </p:cTn>
                              </p:par>
                              <p:par>
                                <p:cTn id="19" presetID="2" presetClass="entr" presetSubtype="12" decel="10000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500" fill="hold"/>
                                        <p:tgtEl>
                                          <p:spTgt spid="17"/>
                                        </p:tgtEl>
                                        <p:attrNameLst>
                                          <p:attrName>ppt_x</p:attrName>
                                        </p:attrNameLst>
                                      </p:cBhvr>
                                      <p:tavLst>
                                        <p:tav tm="0">
                                          <p:val>
                                            <p:strVal val="0-#ppt_w/2"/>
                                          </p:val>
                                        </p:tav>
                                        <p:tav tm="100000">
                                          <p:val>
                                            <p:strVal val="#ppt_x"/>
                                          </p:val>
                                        </p:tav>
                                      </p:tavLst>
                                    </p:anim>
                                    <p:anim calcmode="lin" valueType="num">
                                      <p:cBhvr additive="base">
                                        <p:cTn id="22" dur="500" fill="hold"/>
                                        <p:tgtEl>
                                          <p:spTgt spid="1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4" name="bomb.wav"/>
                                        </p:tgtEl>
                                      </p:cMediaNode>
                                    </p:audio>
                                  </p:subTnLst>
                                </p:cTn>
                              </p:par>
                              <p:par>
                                <p:cTn id="23" presetID="2" presetClass="entr" presetSubtype="4" decel="10000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4"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3" grpId="0" animBg="1"/>
      <p:bldP spid="15" grpId="0" animBg="1"/>
      <p:bldP spid="17" grpId="0" animBg="1"/>
      <p:bldP spid="1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838200" y="1364706"/>
            <a:ext cx="4765431" cy="2433430"/>
          </a:xfrm>
          <a:prstGeom prst="rect">
            <a:avLst/>
          </a:prstGeom>
          <a:ln>
            <a:noFill/>
          </a:ln>
          <a:effectLst>
            <a:outerShdw blurRad="292100" dist="139700" dir="2700000" algn="tl" rotWithShape="0">
              <a:srgbClr val="333333">
                <a:alpha val="65000"/>
              </a:srgbClr>
            </a:outerShdw>
          </a:effectLst>
        </p:spPr>
      </p:pic>
      <p:sp>
        <p:nvSpPr>
          <p:cNvPr id="4" name="Content Placeholder 3"/>
          <p:cNvSpPr>
            <a:spLocks noGrp="1"/>
          </p:cNvSpPr>
          <p:nvPr>
            <p:ph sz="half" idx="2"/>
          </p:nvPr>
        </p:nvSpPr>
        <p:spPr>
          <a:xfrm>
            <a:off x="6172200" y="1825625"/>
            <a:ext cx="5181600" cy="1631950"/>
          </a:xfrm>
        </p:spPr>
        <p:txBody>
          <a:bodyPr/>
          <a:lstStyle/>
          <a:p>
            <a:pPr marL="0" indent="0">
              <a:buNone/>
            </a:pPr>
            <a:r>
              <a:rPr lang="en-US" i="1" dirty="0">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Em</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hãy</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a:solidFill>
                  <a:srgbClr val="FF0000"/>
                </a:solidFill>
                <a:latin typeface="Times New Roman" panose="02020603050405020304" pitchFamily="18" charset="0"/>
                <a:cs typeface="Times New Roman" panose="02020603050405020304" pitchFamily="18" charset="0"/>
              </a:rPr>
              <a:t>chia </a:t>
            </a:r>
            <a:r>
              <a:rPr lang="en-US" sz="3200" i="1" dirty="0" err="1">
                <a:solidFill>
                  <a:srgbClr val="FF0000"/>
                </a:solidFill>
                <a:latin typeface="Times New Roman" panose="02020603050405020304" pitchFamily="18" charset="0"/>
                <a:cs typeface="Times New Roman" panose="02020603050405020304" pitchFamily="18" charset="0"/>
              </a:rPr>
              <a:t>sẻ</a:t>
            </a:r>
            <a:r>
              <a:rPr lang="en-US" sz="3200" i="1" dirty="0">
                <a:solidFill>
                  <a:srgbClr val="FF0000"/>
                </a:solidFill>
                <a:latin typeface="Times New Roman" panose="02020603050405020304" pitchFamily="18" charset="0"/>
                <a:cs typeface="Times New Roman" panose="02020603050405020304" pitchFamily="18" charset="0"/>
              </a:rPr>
              <a:t> </a:t>
            </a:r>
            <a:r>
              <a:rPr lang="en-US" sz="3200" i="1" dirty="0" err="1">
                <a:solidFill>
                  <a:srgbClr val="FF0000"/>
                </a:solidFill>
                <a:latin typeface="Times New Roman" panose="02020603050405020304" pitchFamily="18" charset="0"/>
                <a:cs typeface="Times New Roman" panose="02020603050405020304" pitchFamily="18" charset="0"/>
              </a:rPr>
              <a:t>cảm</a:t>
            </a:r>
            <a:r>
              <a:rPr lang="en-US" sz="3200" i="1" dirty="0">
                <a:solidFill>
                  <a:srgbClr val="FF0000"/>
                </a:solidFill>
                <a:latin typeface="Times New Roman" panose="02020603050405020304" pitchFamily="18" charset="0"/>
                <a:cs typeface="Times New Roman" panose="02020603050405020304" pitchFamily="18" charset="0"/>
              </a:rPr>
              <a:t> </a:t>
            </a:r>
            <a:r>
              <a:rPr lang="en-US" sz="3200" i="1" dirty="0" err="1">
                <a:solidFill>
                  <a:srgbClr val="FF0000"/>
                </a:solidFill>
                <a:latin typeface="Times New Roman" panose="02020603050405020304" pitchFamily="18" charset="0"/>
                <a:cs typeface="Times New Roman" panose="02020603050405020304" pitchFamily="18" charset="0"/>
              </a:rPr>
              <a:t>xúc</a:t>
            </a:r>
            <a:r>
              <a:rPr lang="en-US" sz="3200" i="1" dirty="0">
                <a:solidFill>
                  <a:srgbClr val="FF000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của</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em</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khi</a:t>
            </a:r>
            <a:r>
              <a:rPr lang="en-US" sz="3200" i="1" dirty="0">
                <a:solidFill>
                  <a:srgbClr val="0070C0"/>
                </a:solidFill>
                <a:latin typeface="Times New Roman" panose="02020603050405020304" pitchFamily="18" charset="0"/>
                <a:cs typeface="Times New Roman" panose="02020603050405020304" pitchFamily="18" charset="0"/>
              </a:rPr>
              <a:t> chia </a:t>
            </a:r>
            <a:r>
              <a:rPr lang="en-US" sz="3200" i="1" dirty="0" err="1">
                <a:solidFill>
                  <a:srgbClr val="0070C0"/>
                </a:solidFill>
                <a:latin typeface="Times New Roman" panose="02020603050405020304" pitchFamily="18" charset="0"/>
                <a:cs typeface="Times New Roman" panose="02020603050405020304" pitchFamily="18" charset="0"/>
              </a:rPr>
              <a:t>tay</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ngôi</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trường</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Tiểu</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học</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mà</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em</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vừa</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trải</a:t>
            </a:r>
            <a:r>
              <a:rPr lang="en-US" sz="3200" i="1" dirty="0">
                <a:solidFill>
                  <a:srgbClr val="0070C0"/>
                </a:solidFill>
                <a:latin typeface="Times New Roman" panose="02020603050405020304" pitchFamily="18" charset="0"/>
                <a:cs typeface="Times New Roman" panose="02020603050405020304" pitchFamily="18" charset="0"/>
              </a:rPr>
              <a:t> qua</a:t>
            </a:r>
            <a:r>
              <a:rPr lang="vi-VN" sz="3200" i="1" dirty="0">
                <a:solidFill>
                  <a:srgbClr val="0070C0"/>
                </a:solidFill>
                <a:latin typeface="Times New Roman" panose="02020603050405020304" pitchFamily="18" charset="0"/>
                <a:cs typeface="Times New Roman" panose="02020603050405020304" pitchFamily="18" charset="0"/>
              </a:rPr>
              <a:t>.</a:t>
            </a:r>
            <a:endParaRPr lang="en-US" sz="3200" dirty="0">
              <a:solidFill>
                <a:srgbClr val="0070C0"/>
              </a:solidFill>
              <a:latin typeface="Times New Roman" panose="02020603050405020304" pitchFamily="18" charset="0"/>
              <a:cs typeface="Times New Roman" panose="02020603050405020304" pitchFamily="18" charset="0"/>
            </a:endParaRPr>
          </a:p>
          <a:p>
            <a:endParaRPr lang="en-US" sz="3200" dirty="0">
              <a:solidFill>
                <a:srgbClr val="0070C0"/>
              </a:solidFill>
              <a:latin typeface="Times New Roman" panose="02020603050405020304" pitchFamily="18" charset="0"/>
              <a:cs typeface="Times New Roman" panose="02020603050405020304" pitchFamily="18" charset="0"/>
            </a:endParaRPr>
          </a:p>
        </p:txBody>
      </p:sp>
      <p:sp>
        <p:nvSpPr>
          <p:cNvPr id="5" name="Title 3"/>
          <p:cNvSpPr>
            <a:spLocks noGrp="1"/>
          </p:cNvSpPr>
          <p:nvPr>
            <p:ph type="title"/>
          </p:nvPr>
        </p:nvSpPr>
        <p:spPr>
          <a:xfrm>
            <a:off x="2595563" y="365126"/>
            <a:ext cx="7000875" cy="760290"/>
          </a:xfrm>
          <a:prstGeom prst="round2SameRect">
            <a:avLst/>
          </a:prstGeom>
          <a:solidFill>
            <a:schemeClr val="accent2">
              <a:lumMod val="60000"/>
              <a:lumOff val="40000"/>
            </a:schemeClr>
          </a:solidFill>
          <a:ln w="28575">
            <a:solidFill>
              <a:srgbClr val="7030A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800"/>
              </a:spcAft>
              <a:tabLst>
                <a:tab pos="0" algn="l"/>
                <a:tab pos="57150" algn="l"/>
              </a:tabLst>
            </a:pPr>
            <a:r>
              <a:rPr lang="fr-FR" sz="3600" b="1" dirty="0">
                <a:solidFill>
                  <a:srgbClr val="0D0D0D"/>
                </a:solidFill>
                <a:effectLst/>
                <a:latin typeface="Times New Roman" panose="02020603050405020304" pitchFamily="18" charset="0"/>
                <a:ea typeface="Calibri" panose="020F0502020204030204" pitchFamily="34" charset="0"/>
              </a:rPr>
              <a:t>HOẠT ĐỘNG KHỞI ĐỘNG</a:t>
            </a:r>
            <a:endParaRPr lang="en-US" sz="3600" dirty="0">
              <a:effectLst/>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95633" y="4086322"/>
            <a:ext cx="2952750" cy="1830046"/>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9992827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nodeType="clickEffect">
                                  <p:stCondLst>
                                    <p:cond delay="0"/>
                                  </p:stCondLst>
                                  <p:childTnLst>
                                    <p:animEffect transition="out" filter="barn(inVertical)">
                                      <p:cBhvr>
                                        <p:cTn id="6" dur="500"/>
                                        <p:tgtEl>
                                          <p:spTgt spid="4">
                                            <p:txEl>
                                              <p:pRg st="0" end="0"/>
                                            </p:txEl>
                                          </p:spTgt>
                                        </p:tgtEl>
                                      </p:cBhvr>
                                    </p:animEffect>
                                    <p:set>
                                      <p:cBhvr>
                                        <p:cTn id="7" dur="1" fill="hold">
                                          <p:stCondLst>
                                            <p:cond delay="499"/>
                                          </p:stCondLst>
                                        </p:cTn>
                                        <p:tgtEl>
                                          <p:spTgt spid="4">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46744" y="365125"/>
            <a:ext cx="3251200" cy="2906032"/>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27142" y="331616"/>
            <a:ext cx="2982686" cy="24550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72857" y="769257"/>
            <a:ext cx="3846286" cy="26470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C:\Users\TBC\Desktop\tải xuống (1).jpg"/>
          <p:cNvPicPr/>
          <p:nvPr/>
        </p:nvPicPr>
        <p:blipFill>
          <a:blip r:embed="rId7">
            <a:extLst>
              <a:ext uri="{28A0092B-C50C-407E-A947-70E740481C1C}">
                <a14:useLocalDpi xmlns:a14="http://schemas.microsoft.com/office/drawing/2010/main" val="0"/>
              </a:ext>
            </a:extLst>
          </a:blip>
          <a:srcRect/>
          <a:stretch>
            <a:fillRect/>
          </a:stretch>
        </p:blipFill>
        <p:spPr bwMode="auto">
          <a:xfrm>
            <a:off x="4598693" y="3708398"/>
            <a:ext cx="2994614" cy="287382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8" name="Picture 7"/>
          <p:cNvPicPr/>
          <p:nvPr/>
        </p:nvPicPr>
        <p:blipFill>
          <a:blip r:embed="rId8">
            <a:extLst>
              <a:ext uri="{28A0092B-C50C-407E-A947-70E740481C1C}">
                <a14:useLocalDpi xmlns:a14="http://schemas.microsoft.com/office/drawing/2010/main" val="0"/>
              </a:ext>
            </a:extLst>
          </a:blip>
          <a:srcRect/>
          <a:stretch>
            <a:fillRect/>
          </a:stretch>
        </p:blipFill>
        <p:spPr bwMode="auto">
          <a:xfrm>
            <a:off x="8244116" y="3882571"/>
            <a:ext cx="3109684" cy="2989942"/>
          </a:xfrm>
          <a:prstGeom prst="rect">
            <a:avLst/>
          </a:prstGeom>
          <a:ln>
            <a:noFill/>
          </a:ln>
          <a:effectLst>
            <a:outerShdw blurRad="190500" algn="tl" rotWithShape="0">
              <a:srgbClr val="000000">
                <a:alpha val="70000"/>
              </a:srgbClr>
            </a:outerShdw>
          </a:effectLst>
        </p:spPr>
      </p:pic>
      <p:pic>
        <p:nvPicPr>
          <p:cNvPr id="9" name="Picture 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46744" y="3817256"/>
            <a:ext cx="3448956" cy="265611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2729900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757903"/>
          </a:xfrm>
        </p:spPr>
        <p:txBody>
          <a:bodyPr>
            <a:normAutofit/>
          </a:bodyPr>
          <a:lstStyle/>
          <a:p>
            <a:r>
              <a:rPr lang="en-US" sz="3200" i="1" dirty="0"/>
              <a:t>	</a:t>
            </a:r>
            <a:r>
              <a:rPr lang="en-US" sz="3200" i="1" dirty="0" err="1">
                <a:solidFill>
                  <a:srgbClr val="0070C0"/>
                </a:solidFill>
                <a:latin typeface="Times New Roman" panose="02020603050405020304" pitchFamily="18" charset="0"/>
                <a:cs typeface="Times New Roman" panose="02020603050405020304" pitchFamily="18" charset="0"/>
              </a:rPr>
              <a:t>Trước</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khi</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bước</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vào</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ngôi</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trường</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mới</a:t>
            </a:r>
            <a:r>
              <a:rPr lang="en-US" sz="3200" i="1" dirty="0">
                <a:solidFill>
                  <a:srgbClr val="0070C0"/>
                </a:solidFill>
                <a:latin typeface="Times New Roman" panose="02020603050405020304" pitchFamily="18" charset="0"/>
                <a:cs typeface="Times New Roman" panose="02020603050405020304" pitchFamily="18" charset="0"/>
              </a:rPr>
              <a:t> - </a:t>
            </a:r>
            <a:r>
              <a:rPr lang="en-US" sz="3200" i="1" dirty="0" err="1">
                <a:solidFill>
                  <a:srgbClr val="0070C0"/>
                </a:solidFill>
                <a:latin typeface="Times New Roman" panose="02020603050405020304" pitchFamily="18" charset="0"/>
                <a:cs typeface="Times New Roman" panose="02020603050405020304" pitchFamily="18" charset="0"/>
              </a:rPr>
              <a:t>trường</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Trung</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học</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cơ</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sở</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em</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có</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tưởng</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tượng</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trong</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đầu</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về</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một</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môi</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trường</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học</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tập</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mới</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như</a:t>
            </a:r>
            <a:r>
              <a:rPr lang="en-US" sz="3200" i="1" dirty="0">
                <a:solidFill>
                  <a:srgbClr val="0070C0"/>
                </a:solidFill>
                <a:latin typeface="Times New Roman" panose="02020603050405020304" pitchFamily="18" charset="0"/>
                <a:cs typeface="Times New Roman" panose="02020603050405020304" pitchFamily="18" charset="0"/>
              </a:rPr>
              <a:t> </a:t>
            </a:r>
            <a:r>
              <a:rPr lang="vi-VN" sz="3200" i="1" dirty="0">
                <a:solidFill>
                  <a:srgbClr val="0070C0"/>
                </a:solidFill>
                <a:latin typeface="Times New Roman" panose="02020603050405020304" pitchFamily="18" charset="0"/>
                <a:cs typeface="Times New Roman" panose="02020603050405020304" pitchFamily="18" charset="0"/>
              </a:rPr>
              <a:t>thế nào</a:t>
            </a:r>
            <a:r>
              <a:rPr lang="en-US" sz="3200" i="1" dirty="0">
                <a:solidFill>
                  <a:srgbClr val="0070C0"/>
                </a:solidFill>
                <a:latin typeface="Times New Roman" panose="02020603050405020304" pitchFamily="18" charset="0"/>
                <a:cs typeface="Times New Roman" panose="02020603050405020304" pitchFamily="18" charset="0"/>
              </a:rPr>
              <a:t>? </a:t>
            </a:r>
            <a:r>
              <a:rPr lang="vi-VN" sz="3200" i="1" dirty="0">
                <a:solidFill>
                  <a:srgbClr val="0070C0"/>
                </a:solidFill>
                <a:latin typeface="Times New Roman" panose="02020603050405020304" pitchFamily="18" charset="0"/>
                <a:cs typeface="Times New Roman" panose="02020603050405020304" pitchFamily="18" charset="0"/>
              </a:rPr>
              <a:t>Em có cảm nhận ban đầu như thế nào về ngôi trường mà em đang theo học?</a:t>
            </a:r>
            <a:br>
              <a:rPr lang="en-US" sz="3200" dirty="0">
                <a:solidFill>
                  <a:srgbClr val="0070C0"/>
                </a:solidFill>
                <a:latin typeface="Times New Roman" panose="02020603050405020304" pitchFamily="18" charset="0"/>
                <a:cs typeface="Times New Roman" panose="02020603050405020304" pitchFamily="18" charset="0"/>
              </a:rPr>
            </a:br>
            <a:endParaRPr lang="en-US" sz="3200" dirty="0">
              <a:solidFill>
                <a:srgbClr val="0070C0"/>
              </a:solidFill>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815903" y="2912012"/>
            <a:ext cx="3895579" cy="3488788"/>
          </a:xfrm>
          <a:prstGeom prst="ellipse">
            <a:avLst/>
          </a:prstGeom>
          <a:ln>
            <a:noFill/>
          </a:ln>
          <a:effectLst>
            <a:softEdge rad="112500"/>
          </a:effec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87065" y="2424942"/>
            <a:ext cx="4066736" cy="344128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ustDataLst>
      <p:tags r:id="rId1"/>
    </p:custDataLst>
    <p:extLst>
      <p:ext uri="{BB962C8B-B14F-4D97-AF65-F5344CB8AC3E}">
        <p14:creationId xmlns:p14="http://schemas.microsoft.com/office/powerpoint/2010/main" val="37060847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4820383" y="2051782"/>
            <a:ext cx="2916848" cy="3441309"/>
          </a:xfrm>
        </p:spPr>
      </p:pic>
      <p:sp>
        <p:nvSpPr>
          <p:cNvPr id="4" name="Round Diagonal Corner Rectangle 3"/>
          <p:cNvSpPr/>
          <p:nvPr/>
        </p:nvSpPr>
        <p:spPr>
          <a:xfrm>
            <a:off x="1195754" y="407963"/>
            <a:ext cx="10158046" cy="1195754"/>
          </a:xfrm>
          <a:prstGeom prst="round2Diag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tx1"/>
                </a:solidFill>
                <a:latin typeface="Times New Roman" panose="02020603050405020304" pitchFamily="18" charset="0"/>
                <a:cs typeface="Times New Roman" panose="02020603050405020304" pitchFamily="18" charset="0"/>
              </a:rPr>
              <a:t>BÀI MỞ ĐẦU</a:t>
            </a:r>
            <a:br>
              <a:rPr lang="en-US" sz="4400" dirty="0">
                <a:solidFill>
                  <a:schemeClr val="tx1"/>
                </a:solidFill>
                <a:latin typeface="Times New Roman" panose="02020603050405020304" pitchFamily="18" charset="0"/>
                <a:cs typeface="Times New Roman" panose="02020603050405020304" pitchFamily="18" charset="0"/>
              </a:rPr>
            </a:br>
            <a:r>
              <a:rPr lang="pt-BR" sz="3200" b="1" dirty="0">
                <a:solidFill>
                  <a:schemeClr val="tx1"/>
                </a:solidFill>
                <a:latin typeface="Times New Roman" panose="02020603050405020304" pitchFamily="18" charset="0"/>
                <a:cs typeface="Times New Roman" panose="02020603050405020304" pitchFamily="18" charset="0"/>
              </a:rPr>
              <a:t>(NỘI DUNG VÀ CẤU TRÚC SÁCH </a:t>
            </a:r>
            <a:r>
              <a:rPr lang="pt-BR" sz="3200" b="1" i="1" dirty="0">
                <a:solidFill>
                  <a:schemeClr val="tx1"/>
                </a:solidFill>
                <a:latin typeface="Times New Roman" panose="02020603050405020304" pitchFamily="18" charset="0"/>
                <a:cs typeface="Times New Roman" panose="02020603050405020304" pitchFamily="18" charset="0"/>
              </a:rPr>
              <a:t>NGỮ VĂN 6)</a:t>
            </a:r>
            <a:endParaRPr lang="en-US" sz="3200" dirty="0">
              <a:solidFill>
                <a:schemeClr val="tx1"/>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09428" y="3020903"/>
            <a:ext cx="3081558" cy="3087516"/>
          </a:xfrm>
          <a:prstGeom prst="rect">
            <a:avLst/>
          </a:prstGeom>
          <a:ln>
            <a:noFill/>
          </a:ln>
          <a:effectLst>
            <a:softEdge rad="112500"/>
          </a:effectLst>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4806" y="3182312"/>
            <a:ext cx="2857500" cy="29261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ustDataLst>
      <p:tags r:id="rId1"/>
    </p:custDataLst>
    <p:extLst>
      <p:ext uri="{BB962C8B-B14F-4D97-AF65-F5344CB8AC3E}">
        <p14:creationId xmlns:p14="http://schemas.microsoft.com/office/powerpoint/2010/main" val="182273159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6"/>
            <a:ext cx="10515600" cy="957238"/>
          </a:xfrm>
          <a:prstGeom prst="round2SameRect">
            <a:avLst/>
          </a:prstGeom>
          <a:blipFill>
            <a:blip r:embed="rId4"/>
            <a:tile tx="0" ty="0" sx="100000" sy="100000" flip="none" algn="tl"/>
          </a:blip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800"/>
              </a:spcAft>
              <a:tabLst>
                <a:tab pos="0" algn="l"/>
                <a:tab pos="57150" algn="l"/>
              </a:tabLst>
            </a:pPr>
            <a:r>
              <a:rPr lang="fr-FR" sz="3600" b="1" dirty="0">
                <a:solidFill>
                  <a:srgbClr val="0D0D0D"/>
                </a:solidFill>
                <a:effectLst/>
                <a:latin typeface="Times New Roman" panose="02020603050405020304" pitchFamily="18" charset="0"/>
                <a:ea typeface="Calibri" panose="020F0502020204030204" pitchFamily="34" charset="0"/>
              </a:rPr>
              <a:t>HOẠT ĐỘNG </a:t>
            </a:r>
            <a:r>
              <a:rPr lang="fr-FR" sz="3600" b="1" dirty="0">
                <a:solidFill>
                  <a:srgbClr val="0D0D0D"/>
                </a:solidFill>
                <a:latin typeface="Times New Roman" panose="02020603050405020304" pitchFamily="18" charset="0"/>
                <a:ea typeface="Calibri" panose="020F0502020204030204" pitchFamily="34" charset="0"/>
              </a:rPr>
              <a:t>KHÁM PHÁ KIẾN THỨC</a:t>
            </a:r>
            <a:endParaRPr lang="en-US" sz="36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954258" y="1825625"/>
            <a:ext cx="10283483" cy="4318781"/>
          </a:xfrm>
          <a:prstGeom prst="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Giúp</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HS</a:t>
            </a:r>
            <a:r>
              <a:rPr lang="vi-VN" sz="2800" dirty="0">
                <a:solidFill>
                  <a:schemeClr val="tx1">
                    <a:lumMod val="95000"/>
                    <a:lumOff val="5000"/>
                  </a:schemeClr>
                </a:solidFill>
                <a:latin typeface="Times New Roman" panose="02020603050405020304" pitchFamily="18" charset="0"/>
                <a:cs typeface="Times New Roman" panose="02020603050405020304" pitchFamily="18" charset="0"/>
              </a:rPr>
              <a:t> hiểu được: </a:t>
            </a:r>
            <a:endParaRPr lang="en-US" sz="2800" dirty="0">
              <a:solidFill>
                <a:schemeClr val="tx1">
                  <a:lumMod val="95000"/>
                  <a:lumOff val="5000"/>
                </a:schemeClr>
              </a:solidFill>
              <a:latin typeface="Times New Roman" panose="02020603050405020304" pitchFamily="18" charset="0"/>
              <a:cs typeface="Times New Roman" panose="02020603050405020304" pitchFamily="18" charset="0"/>
            </a:endParaRPr>
          </a:p>
          <a:p>
            <a:r>
              <a:rPr lang="vi-VN" sz="2800" dirty="0">
                <a:solidFill>
                  <a:schemeClr val="tx1">
                    <a:lumMod val="95000"/>
                    <a:lumOff val="5000"/>
                  </a:schemeClr>
                </a:solidFill>
                <a:latin typeface="Times New Roman" panose="02020603050405020304" pitchFamily="18" charset="0"/>
                <a:cs typeface="Times New Roman" panose="02020603050405020304" pitchFamily="18" charset="0"/>
              </a:rPr>
              <a:t>- Những nội dung chính của Sách Ngữ văn 6; </a:t>
            </a:r>
            <a:endParaRPr lang="en-US" sz="2800" dirty="0">
              <a:solidFill>
                <a:schemeClr val="tx1">
                  <a:lumMod val="95000"/>
                  <a:lumOff val="5000"/>
                </a:schemeClr>
              </a:solidFill>
              <a:latin typeface="Times New Roman" panose="02020603050405020304" pitchFamily="18" charset="0"/>
              <a:cs typeface="Times New Roman" panose="02020603050405020304" pitchFamily="18" charset="0"/>
            </a:endParaRPr>
          </a:p>
          <a:p>
            <a:r>
              <a:rPr lang="vi-VN" sz="2800" dirty="0">
                <a:solidFill>
                  <a:schemeClr val="tx1">
                    <a:lumMod val="95000"/>
                    <a:lumOff val="5000"/>
                  </a:schemeClr>
                </a:solidFill>
                <a:latin typeface="Times New Roman" panose="02020603050405020304" pitchFamily="18" charset="0"/>
                <a:cs typeface="Times New Roman" panose="02020603050405020304" pitchFamily="18" charset="0"/>
              </a:rPr>
              <a:t>- Cấu trúc của sách và các bài học trong sách.</a:t>
            </a:r>
            <a:endParaRPr lang="en-US" sz="28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6" name="Cloud Callout 5"/>
          <p:cNvSpPr/>
          <p:nvPr/>
        </p:nvSpPr>
        <p:spPr>
          <a:xfrm>
            <a:off x="8309463" y="2134490"/>
            <a:ext cx="2785403" cy="3701049"/>
          </a:xfrm>
          <a:prstGeom prst="cloudCallout">
            <a:avLst>
              <a:gd name="adj1" fmla="val -82386"/>
              <a:gd name="adj2" fmla="val 43970"/>
            </a:avLst>
          </a:prstGeom>
          <a:blipFill>
            <a:blip r:embed="rId6"/>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Times New Roman" panose="02020603050405020304" pitchFamily="18" charset="0"/>
                <a:cs typeface="Times New Roman" panose="02020603050405020304" pitchFamily="18" charset="0"/>
              </a:rPr>
              <a:t>Nêu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hôm</a:t>
            </a:r>
            <a:r>
              <a:rPr lang="en-US" sz="2800" dirty="0">
                <a:latin typeface="Times New Roman" panose="02020603050405020304" pitchFamily="18" charset="0"/>
                <a:cs typeface="Times New Roman" panose="02020603050405020304" pitchFamily="18" charset="0"/>
              </a:rPr>
              <a:t> nay?</a:t>
            </a:r>
          </a:p>
        </p:txBody>
      </p:sp>
      <p:sp>
        <p:nvSpPr>
          <p:cNvPr id="7" name="Pentagon 6"/>
          <p:cNvSpPr/>
          <p:nvPr/>
        </p:nvSpPr>
        <p:spPr>
          <a:xfrm>
            <a:off x="954258" y="1545248"/>
            <a:ext cx="5584873" cy="787791"/>
          </a:xfrm>
          <a:prstGeom prst="homePlat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pitchFamily="18" charset="0"/>
                <a:cs typeface="Times New Roman" panose="02020603050405020304" pitchFamily="18" charset="0"/>
              </a:rPr>
              <a:t>YÊU CẦU CẦN ĐẠT</a:t>
            </a:r>
          </a:p>
        </p:txBody>
      </p:sp>
    </p:spTree>
    <p:custDataLst>
      <p:tags r:id="rId1"/>
    </p:custDataLst>
    <p:extLst>
      <p:ext uri="{BB962C8B-B14F-4D97-AF65-F5344CB8AC3E}">
        <p14:creationId xmlns:p14="http://schemas.microsoft.com/office/powerpoint/2010/main" val="53075443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7523" y="2559681"/>
            <a:ext cx="10515600" cy="3869861"/>
          </a:xfrm>
        </p:spPr>
        <p:txBody>
          <a:bodyPr/>
          <a:lstStyle/>
          <a:p>
            <a:pPr marL="0" indent="0">
              <a:buNone/>
            </a:pPr>
            <a:endParaRPr lang="en-US" dirty="0"/>
          </a:p>
          <a:p>
            <a:pPr marL="0" indent="0">
              <a:buNone/>
            </a:pPr>
            <a:endParaRPr lang="en-US" dirty="0"/>
          </a:p>
        </p:txBody>
      </p:sp>
      <p:sp>
        <p:nvSpPr>
          <p:cNvPr id="5" name="Round Diagonal Corner Rectangle 4"/>
          <p:cNvSpPr/>
          <p:nvPr/>
        </p:nvSpPr>
        <p:spPr>
          <a:xfrm>
            <a:off x="2284974" y="1124141"/>
            <a:ext cx="7622052" cy="703384"/>
          </a:xfrm>
          <a:prstGeom prst="round2DiagRect">
            <a:avLst/>
          </a:prstGeom>
          <a:blipFill>
            <a:blip r:embed="rId4"/>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p>
          <a:p>
            <a:pPr algn="ctr"/>
            <a:r>
              <a:rPr lang="vi-VN" sz="2800" b="1" dirty="0">
                <a:solidFill>
                  <a:srgbClr val="0070C0"/>
                </a:solidFill>
                <a:latin typeface="Times New Roman" panose="02020603050405020304" pitchFamily="18" charset="0"/>
                <a:cs typeface="Times New Roman" panose="02020603050405020304" pitchFamily="18" charset="0"/>
              </a:rPr>
              <a:t>TÌM HIỂU NỘI DUNG SÁCH NGỮ VĂN 6</a:t>
            </a:r>
            <a:br>
              <a:rPr lang="en-US"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6" name="Oval 5"/>
          <p:cNvSpPr/>
          <p:nvPr/>
        </p:nvSpPr>
        <p:spPr>
          <a:xfrm>
            <a:off x="253219" y="140676"/>
            <a:ext cx="3678701" cy="887230"/>
          </a:xfrm>
          <a:prstGeom prst="ellipse">
            <a:avLst/>
          </a:prstGeom>
          <a:solidFill>
            <a:srgbClr val="7030A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dirty="0">
              <a:latin typeface="Times New Roman" panose="02020603050405020304" pitchFamily="18" charset="0"/>
              <a:cs typeface="Times New Roman" panose="02020603050405020304" pitchFamily="18" charset="0"/>
            </a:endParaRPr>
          </a:p>
          <a:p>
            <a:pPr algn="ctr"/>
            <a:r>
              <a:rPr lang="en-US" sz="2800" b="1" dirty="0">
                <a:latin typeface="Times New Roman" panose="02020603050405020304" pitchFamily="18" charset="0"/>
                <a:cs typeface="Times New Roman" panose="02020603050405020304" pitchFamily="18" charset="0"/>
              </a:rPr>
              <a:t>NỘI DUNG 1: </a:t>
            </a:r>
            <a:br>
              <a:rPr lang="en-US" sz="2800" b="1" dirty="0">
                <a:latin typeface="Times New Roman" panose="02020603050405020304" pitchFamily="18"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2635720758"/>
              </p:ext>
            </p:extLst>
          </p:nvPr>
        </p:nvGraphicFramePr>
        <p:xfrm>
          <a:off x="947225" y="3756710"/>
          <a:ext cx="10297550" cy="2461209"/>
        </p:xfrm>
        <a:graphic>
          <a:graphicData uri="http://schemas.openxmlformats.org/drawingml/2006/table">
            <a:tbl>
              <a:tblPr firstRow="1" firstCol="1" bandRow="1">
                <a:tableStyleId>{5C22544A-7EE6-4342-B048-85BDC9FD1C3A}</a:tableStyleId>
              </a:tblPr>
              <a:tblGrid>
                <a:gridCol w="3352328">
                  <a:extLst>
                    <a:ext uri="{9D8B030D-6E8A-4147-A177-3AD203B41FA5}">
                      <a16:colId xmlns:a16="http://schemas.microsoft.com/office/drawing/2014/main" val="302532949"/>
                    </a:ext>
                  </a:extLst>
                </a:gridCol>
                <a:gridCol w="4059547">
                  <a:extLst>
                    <a:ext uri="{9D8B030D-6E8A-4147-A177-3AD203B41FA5}">
                      <a16:colId xmlns:a16="http://schemas.microsoft.com/office/drawing/2014/main" val="1916022776"/>
                    </a:ext>
                  </a:extLst>
                </a:gridCol>
                <a:gridCol w="2885675">
                  <a:extLst>
                    <a:ext uri="{9D8B030D-6E8A-4147-A177-3AD203B41FA5}">
                      <a16:colId xmlns:a16="http://schemas.microsoft.com/office/drawing/2014/main" val="1983994801"/>
                    </a:ext>
                  </a:extLst>
                </a:gridCol>
              </a:tblGrid>
              <a:tr h="1845907">
                <a:tc>
                  <a:txBody>
                    <a:bodyPr/>
                    <a:lstStyle/>
                    <a:p>
                      <a:pPr marL="0" marR="0" algn="ctr">
                        <a:lnSpc>
                          <a:spcPct val="115000"/>
                        </a:lnSpc>
                        <a:spcBef>
                          <a:spcPts val="0"/>
                        </a:spcBef>
                        <a:spcAft>
                          <a:spcPts val="0"/>
                        </a:spcAft>
                      </a:pPr>
                      <a:r>
                        <a:rPr lang="en-US" sz="2400" dirty="0" err="1">
                          <a:solidFill>
                            <a:srgbClr val="0070C0"/>
                          </a:solidFill>
                          <a:effectLst/>
                          <a:latin typeface="Times New Roman" panose="02020603050405020304" pitchFamily="18" charset="0"/>
                          <a:cs typeface="Times New Roman" panose="02020603050405020304" pitchFamily="18" charset="0"/>
                        </a:rPr>
                        <a:t>Những</a:t>
                      </a:r>
                      <a:r>
                        <a:rPr lang="en-US" sz="2400" dirty="0">
                          <a:solidFill>
                            <a:srgbClr val="0070C0"/>
                          </a:solidFill>
                          <a:effectLst/>
                          <a:latin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cs typeface="Times New Roman" panose="02020603050405020304" pitchFamily="18" charset="0"/>
                        </a:rPr>
                        <a:t>điều</a:t>
                      </a:r>
                      <a:r>
                        <a:rPr lang="en-US" sz="2400" dirty="0">
                          <a:solidFill>
                            <a:srgbClr val="0070C0"/>
                          </a:solidFill>
                          <a:effectLst/>
                          <a:latin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cs typeface="Times New Roman" panose="02020603050405020304" pitchFamily="18" charset="0"/>
                        </a:rPr>
                        <a:t>em</a:t>
                      </a:r>
                      <a:r>
                        <a:rPr lang="en-US" sz="2400" dirty="0">
                          <a:solidFill>
                            <a:srgbClr val="0070C0"/>
                          </a:solidFill>
                          <a:effectLst/>
                          <a:latin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cs typeface="Times New Roman" panose="02020603050405020304" pitchFamily="18" charset="0"/>
                        </a:rPr>
                        <a:t>đã</a:t>
                      </a:r>
                      <a:r>
                        <a:rPr lang="en-US" sz="2400" dirty="0">
                          <a:solidFill>
                            <a:srgbClr val="0070C0"/>
                          </a:solidFill>
                          <a:effectLst/>
                          <a:latin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cs typeface="Times New Roman" panose="02020603050405020304" pitchFamily="18" charset="0"/>
                        </a:rPr>
                        <a:t>biết</a:t>
                      </a:r>
                      <a:endParaRPr lang="en-US" sz="2800" dirty="0">
                        <a:solidFill>
                          <a:srgbClr val="0070C0"/>
                        </a:solidFill>
                        <a:effectLst/>
                        <a:latin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2400" dirty="0" err="1">
                          <a:solidFill>
                            <a:srgbClr val="0070C0"/>
                          </a:solidFill>
                          <a:effectLst/>
                          <a:latin typeface="Times New Roman" panose="02020603050405020304" pitchFamily="18" charset="0"/>
                          <a:cs typeface="Times New Roman" panose="02020603050405020304" pitchFamily="18" charset="0"/>
                        </a:rPr>
                        <a:t>về</a:t>
                      </a:r>
                      <a:r>
                        <a:rPr lang="en-US" sz="2400" dirty="0">
                          <a:solidFill>
                            <a:srgbClr val="0070C0"/>
                          </a:solidFill>
                          <a:effectLst/>
                          <a:latin typeface="Times New Roman" panose="02020603050405020304" pitchFamily="18" charset="0"/>
                          <a:cs typeface="Times New Roman" panose="02020603050405020304" pitchFamily="18" charset="0"/>
                        </a:rPr>
                        <a:t> SGK </a:t>
                      </a:r>
                      <a:r>
                        <a:rPr lang="en-US" sz="2400" dirty="0" err="1">
                          <a:solidFill>
                            <a:srgbClr val="0070C0"/>
                          </a:solidFill>
                          <a:effectLst/>
                          <a:latin typeface="Times New Roman" panose="02020603050405020304" pitchFamily="18" charset="0"/>
                          <a:cs typeface="Times New Roman" panose="02020603050405020304" pitchFamily="18" charset="0"/>
                        </a:rPr>
                        <a:t>Ngữ</a:t>
                      </a:r>
                      <a:r>
                        <a:rPr lang="en-US" sz="2400" dirty="0">
                          <a:solidFill>
                            <a:srgbClr val="0070C0"/>
                          </a:solidFill>
                          <a:effectLst/>
                          <a:latin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cs typeface="Times New Roman" panose="02020603050405020304" pitchFamily="18" charset="0"/>
                        </a:rPr>
                        <a:t>văn</a:t>
                      </a:r>
                      <a:r>
                        <a:rPr lang="en-US" sz="2400" dirty="0">
                          <a:solidFill>
                            <a:srgbClr val="0070C0"/>
                          </a:solidFill>
                          <a:effectLst/>
                          <a:latin typeface="Times New Roman" panose="02020603050405020304" pitchFamily="18" charset="0"/>
                          <a:cs typeface="Times New Roman" panose="02020603050405020304" pitchFamily="18" charset="0"/>
                        </a:rPr>
                        <a:t> 6</a:t>
                      </a:r>
                    </a:p>
                    <a:p>
                      <a:pPr marL="0" marR="0" algn="ctr">
                        <a:lnSpc>
                          <a:spcPct val="115000"/>
                        </a:lnSpc>
                        <a:spcBef>
                          <a:spcPts val="0"/>
                        </a:spcBef>
                        <a:spcAft>
                          <a:spcPts val="0"/>
                        </a:spcAft>
                      </a:pPr>
                      <a:r>
                        <a:rPr lang="en-US"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(K)</a:t>
                      </a:r>
                      <a:endParaRPr lang="en-US" sz="2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marL="0" marR="0" algn="ctr">
                        <a:lnSpc>
                          <a:spcPct val="115000"/>
                        </a:lnSpc>
                        <a:spcBef>
                          <a:spcPts val="0"/>
                        </a:spcBef>
                        <a:spcAft>
                          <a:spcPts val="0"/>
                        </a:spcAft>
                      </a:pPr>
                      <a:r>
                        <a:rPr lang="en-US" sz="2400" dirty="0" err="1">
                          <a:solidFill>
                            <a:srgbClr val="0070C0"/>
                          </a:solidFill>
                          <a:effectLst/>
                          <a:latin typeface="Times New Roman" panose="02020603050405020304" pitchFamily="18" charset="0"/>
                          <a:cs typeface="Times New Roman" panose="02020603050405020304" pitchFamily="18" charset="0"/>
                        </a:rPr>
                        <a:t>Những</a:t>
                      </a:r>
                      <a:r>
                        <a:rPr lang="en-US" sz="2400" dirty="0">
                          <a:solidFill>
                            <a:srgbClr val="0070C0"/>
                          </a:solidFill>
                          <a:effectLst/>
                          <a:latin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cs typeface="Times New Roman" panose="02020603050405020304" pitchFamily="18" charset="0"/>
                        </a:rPr>
                        <a:t>điều</a:t>
                      </a:r>
                      <a:r>
                        <a:rPr lang="en-US" sz="2400" dirty="0">
                          <a:solidFill>
                            <a:srgbClr val="0070C0"/>
                          </a:solidFill>
                          <a:effectLst/>
                          <a:latin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cs typeface="Times New Roman" panose="02020603050405020304" pitchFamily="18" charset="0"/>
                        </a:rPr>
                        <a:t>em</a:t>
                      </a:r>
                      <a:r>
                        <a:rPr lang="en-US" sz="2400" dirty="0">
                          <a:solidFill>
                            <a:srgbClr val="0070C0"/>
                          </a:solidFill>
                          <a:effectLst/>
                          <a:latin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cs typeface="Times New Roman" panose="02020603050405020304" pitchFamily="18" charset="0"/>
                        </a:rPr>
                        <a:t>mong</a:t>
                      </a:r>
                      <a:r>
                        <a:rPr lang="en-US" sz="2400" dirty="0">
                          <a:solidFill>
                            <a:srgbClr val="0070C0"/>
                          </a:solidFill>
                          <a:effectLst/>
                          <a:latin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cs typeface="Times New Roman" panose="02020603050405020304" pitchFamily="18" charset="0"/>
                        </a:rPr>
                        <a:t>đợi</a:t>
                      </a:r>
                      <a:r>
                        <a:rPr lang="en-US" sz="2400" dirty="0">
                          <a:solidFill>
                            <a:srgbClr val="0070C0"/>
                          </a:solidFill>
                          <a:effectLst/>
                          <a:latin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cs typeface="Times New Roman" panose="02020603050405020304" pitchFamily="18" charset="0"/>
                        </a:rPr>
                        <a:t>học</a:t>
                      </a:r>
                      <a:r>
                        <a:rPr lang="en-US" sz="2400" dirty="0">
                          <a:solidFill>
                            <a:srgbClr val="0070C0"/>
                          </a:solidFill>
                          <a:effectLst/>
                          <a:latin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cs typeface="Times New Roman" panose="02020603050405020304" pitchFamily="18" charset="0"/>
                        </a:rPr>
                        <a:t>được</a:t>
                      </a:r>
                      <a:r>
                        <a:rPr lang="en-US" sz="2400" dirty="0">
                          <a:solidFill>
                            <a:srgbClr val="0070C0"/>
                          </a:solidFill>
                          <a:effectLst/>
                          <a:latin typeface="Times New Roman" panose="02020603050405020304" pitchFamily="18" charset="0"/>
                          <a:cs typeface="Times New Roman" panose="02020603050405020304" pitchFamily="18" charset="0"/>
                        </a:rPr>
                        <a:t> ở SGK </a:t>
                      </a:r>
                      <a:r>
                        <a:rPr lang="en-US" sz="2400" dirty="0" err="1">
                          <a:solidFill>
                            <a:srgbClr val="0070C0"/>
                          </a:solidFill>
                          <a:effectLst/>
                          <a:latin typeface="Times New Roman" panose="02020603050405020304" pitchFamily="18" charset="0"/>
                          <a:cs typeface="Times New Roman" panose="02020603050405020304" pitchFamily="18" charset="0"/>
                        </a:rPr>
                        <a:t>Ngữ</a:t>
                      </a:r>
                      <a:r>
                        <a:rPr lang="en-US" sz="2400" dirty="0">
                          <a:solidFill>
                            <a:srgbClr val="0070C0"/>
                          </a:solidFill>
                          <a:effectLst/>
                          <a:latin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cs typeface="Times New Roman" panose="02020603050405020304" pitchFamily="18" charset="0"/>
                        </a:rPr>
                        <a:t>văn</a:t>
                      </a:r>
                      <a:r>
                        <a:rPr lang="en-US" sz="2400" dirty="0">
                          <a:solidFill>
                            <a:srgbClr val="0070C0"/>
                          </a:solidFill>
                          <a:effectLst/>
                          <a:latin typeface="Times New Roman" panose="02020603050405020304" pitchFamily="18" charset="0"/>
                          <a:cs typeface="Times New Roman" panose="02020603050405020304" pitchFamily="18" charset="0"/>
                        </a:rPr>
                        <a:t> 6</a:t>
                      </a:r>
                    </a:p>
                    <a:p>
                      <a:pPr marL="0" marR="0" algn="ctr">
                        <a:lnSpc>
                          <a:spcPct val="115000"/>
                        </a:lnSpc>
                        <a:spcBef>
                          <a:spcPts val="0"/>
                        </a:spcBef>
                        <a:spcAft>
                          <a:spcPts val="0"/>
                        </a:spcAft>
                      </a:pPr>
                      <a:r>
                        <a:rPr lang="en-US" sz="2400" dirty="0">
                          <a:solidFill>
                            <a:srgbClr val="0070C0"/>
                          </a:solidFill>
                          <a:effectLst/>
                          <a:latin typeface="Times New Roman" panose="02020603050405020304" pitchFamily="18" charset="0"/>
                          <a:cs typeface="Times New Roman" panose="02020603050405020304" pitchFamily="18" charset="0"/>
                        </a:rPr>
                        <a:t>(W)</a:t>
                      </a:r>
                      <a:endParaRPr lang="en-US" sz="2800" dirty="0">
                        <a:solidFill>
                          <a:srgbClr val="0070C0"/>
                        </a:solidFill>
                        <a:effectLst/>
                        <a:latin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2400" dirty="0">
                          <a:solidFill>
                            <a:srgbClr val="0070C0"/>
                          </a:solidFill>
                          <a:effectLst/>
                          <a:latin typeface="Times New Roman" panose="02020603050405020304" pitchFamily="18" charset="0"/>
                          <a:cs typeface="Times New Roman" panose="02020603050405020304" pitchFamily="18" charset="0"/>
                        </a:rPr>
                        <a:t> </a:t>
                      </a:r>
                      <a:endParaRPr lang="en-US" sz="2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marL="0" marR="0">
                        <a:lnSpc>
                          <a:spcPct val="115000"/>
                        </a:lnSpc>
                        <a:spcBef>
                          <a:spcPts val="0"/>
                        </a:spcBef>
                        <a:spcAft>
                          <a:spcPts val="0"/>
                        </a:spcAft>
                      </a:pPr>
                      <a:r>
                        <a:rPr lang="en-US" sz="2400" dirty="0">
                          <a:solidFill>
                            <a:srgbClr val="0070C0"/>
                          </a:solidFill>
                          <a:effectLst/>
                          <a:latin typeface="Times New Roman" panose="02020603050405020304" pitchFamily="18" charset="0"/>
                          <a:cs typeface="Times New Roman" panose="02020603050405020304" pitchFamily="18" charset="0"/>
                        </a:rPr>
                        <a:t> </a:t>
                      </a:r>
                      <a:r>
                        <a:rPr lang="vi-VN" sz="2400" dirty="0">
                          <a:solidFill>
                            <a:srgbClr val="0070C0"/>
                          </a:solidFill>
                          <a:effectLst/>
                          <a:latin typeface="Times New Roman" panose="02020603050405020304" pitchFamily="18" charset="0"/>
                          <a:cs typeface="Times New Roman" panose="02020603050405020304" pitchFamily="18" charset="0"/>
                        </a:rPr>
                        <a:t>Những điều học được (Cuối tiết học sẽ điền cột này)</a:t>
                      </a:r>
                      <a:endParaRPr lang="en-US" sz="2400" dirty="0">
                        <a:solidFill>
                          <a:srgbClr val="0070C0"/>
                        </a:solidFill>
                        <a:effectLst/>
                        <a:latin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a:t>
                      </a:r>
                      <a:endParaRPr lang="en-US" sz="2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extLst>
                  <a:ext uri="{0D108BD9-81ED-4DB2-BD59-A6C34878D82A}">
                    <a16:rowId xmlns:a16="http://schemas.microsoft.com/office/drawing/2014/main" val="1077788747"/>
                  </a:ext>
                </a:extLst>
              </a:tr>
              <a:tr h="615302">
                <a:tc>
                  <a:txBody>
                    <a:bodyPr/>
                    <a:lstStyle/>
                    <a:p>
                      <a:pPr marL="0" marR="0" algn="ctr">
                        <a:lnSpc>
                          <a:spcPct val="115000"/>
                        </a:lnSpc>
                        <a:spcBef>
                          <a:spcPts val="0"/>
                        </a:spcBef>
                        <a:spcAft>
                          <a:spcPts val="0"/>
                        </a:spcAft>
                      </a:pPr>
                      <a:r>
                        <a:rPr lang="en-US" sz="1300" baseline="0" dirty="0">
                          <a:effectLst/>
                          <a:latin typeface="+mn-lt"/>
                          <a:ea typeface="+mn-ea"/>
                          <a:cs typeface="+mn-cs"/>
                        </a:rPr>
                        <a:t>    </a:t>
                      </a:r>
                      <a:r>
                        <a:rPr lang="en-US" sz="1300" dirty="0">
                          <a:effectLst/>
                          <a:latin typeface="+mn-lt"/>
                          <a:ea typeface="+mn-ea"/>
                          <a:cs typeface="+mn-cs"/>
                        </a:rPr>
                        <a:t>........................................</a:t>
                      </a:r>
                    </a:p>
                    <a:p>
                      <a:pPr marL="0" marR="0" algn="ctr">
                        <a:lnSpc>
                          <a:spcPct val="115000"/>
                        </a:lnSpc>
                        <a:spcBef>
                          <a:spcPts val="0"/>
                        </a:spcBef>
                        <a:spcAft>
                          <a:spcPts val="0"/>
                        </a:spcAft>
                      </a:pPr>
                      <a:r>
                        <a:rPr lang="en-US" sz="1300" baseline="0" dirty="0">
                          <a:effectLst/>
                          <a:latin typeface="+mn-lt"/>
                          <a:ea typeface="+mn-ea"/>
                          <a:cs typeface="+mn-cs"/>
                        </a:rPr>
                        <a:t>     </a:t>
                      </a:r>
                      <a:r>
                        <a:rPr lang="en-US" sz="1300" dirty="0">
                          <a:effectLst/>
                          <a:latin typeface="+mn-lt"/>
                          <a:ea typeface="+mn-ea"/>
                          <a:cs typeface="+mn-cs"/>
                        </a:rPr>
                        <a:t>………………………………........</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92D050"/>
                    </a:solidFill>
                  </a:tcPr>
                </a:tc>
                <a:tc>
                  <a:txBody>
                    <a:bodyPr/>
                    <a:lstStyle/>
                    <a:p>
                      <a:pPr marL="0" marR="0" algn="ctr">
                        <a:lnSpc>
                          <a:spcPct val="115000"/>
                        </a:lnSpc>
                        <a:spcBef>
                          <a:spcPts val="0"/>
                        </a:spcBef>
                        <a:spcAft>
                          <a:spcPts val="0"/>
                        </a:spcAft>
                      </a:pPr>
                      <a:r>
                        <a:rPr lang="en-US" sz="1300" dirty="0">
                          <a:solidFill>
                            <a:schemeClr val="bg1"/>
                          </a:solidFill>
                          <a:effectLst/>
                          <a:latin typeface="+mn-lt"/>
                          <a:ea typeface="+mn-ea"/>
                          <a:cs typeface="+mn-cs"/>
                        </a:rPr>
                        <a:t>........................................</a:t>
                      </a:r>
                    </a:p>
                    <a:p>
                      <a:pPr marL="0" marR="0" algn="ctr">
                        <a:lnSpc>
                          <a:spcPct val="115000"/>
                        </a:lnSpc>
                        <a:spcBef>
                          <a:spcPts val="0"/>
                        </a:spcBef>
                        <a:spcAft>
                          <a:spcPts val="0"/>
                        </a:spcAft>
                      </a:pPr>
                      <a:r>
                        <a:rPr lang="en-US" sz="1300" dirty="0">
                          <a:solidFill>
                            <a:schemeClr val="bg1"/>
                          </a:solidFill>
                          <a:effectLst/>
                          <a:latin typeface="+mn-lt"/>
                          <a:ea typeface="+mn-ea"/>
                          <a:cs typeface="+mn-cs"/>
                        </a:rPr>
                        <a:t>…………………………………....</a:t>
                      </a:r>
                      <a:endParaRPr lang="en-US" sz="1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92D050"/>
                    </a:solidFill>
                  </a:tcPr>
                </a:tc>
                <a:tc>
                  <a:txBody>
                    <a:bodyPr/>
                    <a:lstStyle/>
                    <a:p>
                      <a:pPr marL="0" marR="0">
                        <a:lnSpc>
                          <a:spcPct val="115000"/>
                        </a:lnSpc>
                        <a:spcBef>
                          <a:spcPts val="0"/>
                        </a:spcBef>
                        <a:spcAft>
                          <a:spcPts val="0"/>
                        </a:spcAft>
                      </a:pPr>
                      <a:r>
                        <a:rPr lang="en-US" sz="1300" dirty="0">
                          <a:effectLst/>
                        </a:rPr>
                        <a:t> </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92D050"/>
                    </a:solidFill>
                  </a:tcPr>
                </a:tc>
                <a:extLst>
                  <a:ext uri="{0D108BD9-81ED-4DB2-BD59-A6C34878D82A}">
                    <a16:rowId xmlns:a16="http://schemas.microsoft.com/office/drawing/2014/main" val="1282886564"/>
                  </a:ext>
                </a:extLst>
              </a:tr>
            </a:tbl>
          </a:graphicData>
        </a:graphic>
      </p:graphicFrame>
      <p:sp>
        <p:nvSpPr>
          <p:cNvPr id="8" name="Right Arrow 7"/>
          <p:cNvSpPr/>
          <p:nvPr/>
        </p:nvSpPr>
        <p:spPr>
          <a:xfrm>
            <a:off x="1903828" y="2013843"/>
            <a:ext cx="8384345" cy="1531244"/>
          </a:xfrm>
          <a:prstGeom prst="rightArrow">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latin typeface="Times New Roman" panose="02020603050405020304" pitchFamily="18" charset="0"/>
                <a:cs typeface="Times New Roman" panose="02020603050405020304" pitchFamily="18" charset="0"/>
              </a:rPr>
              <a:t>HS </a:t>
            </a:r>
            <a:r>
              <a:rPr lang="en-US" sz="2400" b="1" dirty="0" err="1">
                <a:latin typeface="Times New Roman" panose="02020603050405020304" pitchFamily="18" charset="0"/>
                <a:cs typeface="Times New Roman" panose="02020603050405020304" pitchFamily="18" charset="0"/>
              </a:rPr>
              <a:t>hoàn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thiện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bảng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sau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Phiếu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học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tập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số</a:t>
            </a:r>
            <a:r>
              <a:rPr lang="en-US" sz="2400" b="1" dirty="0">
                <a:latin typeface="Times New Roman" panose="02020603050405020304" pitchFamily="18" charset="0"/>
                <a:cs typeface="Times New Roman" panose="02020603050405020304" pitchFamily="18" charset="0"/>
              </a:rPr>
              <a:t> 1: </a:t>
            </a:r>
            <a:r>
              <a:rPr lang="vi-VN" sz="2400" b="1" dirty="0">
                <a:solidFill>
                  <a:schemeClr val="bg1"/>
                </a:solidFill>
                <a:latin typeface="Times New Roman" panose="02020603050405020304" pitchFamily="18" charset="0"/>
                <a:cs typeface="Times New Roman" panose="02020603050405020304" pitchFamily="18" charset="0"/>
              </a:rPr>
              <a:t>Bảng</a:t>
            </a:r>
            <a:r>
              <a:rPr lang="en-US" sz="2400" b="1" dirty="0">
                <a:solidFill>
                  <a:schemeClr val="bg1"/>
                </a:solidFill>
                <a:latin typeface="Times New Roman" panose="02020603050405020304" pitchFamily="18" charset="0"/>
                <a:cs typeface="Times New Roman" panose="02020603050405020304" pitchFamily="18" charset="0"/>
              </a:rPr>
              <a:t> KWL</a:t>
            </a:r>
          </a:p>
        </p:txBody>
      </p:sp>
    </p:spTree>
    <p:custDataLst>
      <p:tags r:id="rId1"/>
    </p:custDataLst>
    <p:extLst>
      <p:ext uri="{BB962C8B-B14F-4D97-AF65-F5344CB8AC3E}">
        <p14:creationId xmlns:p14="http://schemas.microsoft.com/office/powerpoint/2010/main" val="52242260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3053" y="590209"/>
            <a:ext cx="10805893" cy="943170"/>
          </a:xfrm>
          <a:solidFill>
            <a:schemeClr val="accent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rmAutofit fontScale="90000"/>
          </a:bodyPr>
          <a:lstStyle/>
          <a:p>
            <a:r>
              <a:rPr lang="en-US" dirty="0" err="1">
                <a:latin typeface="Times New Roman" panose="02020603050405020304" pitchFamily="18" charset="0"/>
                <a:cs typeface="Times New Roman" panose="02020603050405020304" pitchFamily="18" charset="0"/>
              </a:rPr>
              <a:t>Xem</a:t>
            </a:r>
            <a:r>
              <a:rPr lang="en-US" dirty="0">
                <a:latin typeface="Times New Roman" panose="02020603050405020304" pitchFamily="18" charset="0"/>
                <a:cs typeface="Times New Roman" panose="02020603050405020304" pitchFamily="18" charset="0"/>
              </a:rPr>
              <a:t> video </a:t>
            </a:r>
            <a:r>
              <a:rPr lang="en-US" b="1" dirty="0" err="1">
                <a:latin typeface="Times New Roman" panose="02020603050405020304" pitchFamily="18" charset="0"/>
                <a:cs typeface="Times New Roman" panose="02020603050405020304" pitchFamily="18" charset="0"/>
              </a:rPr>
              <a:t>Giới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thiệu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Sách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giáo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khoa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Ngữ</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văn</a:t>
            </a:r>
            <a:r>
              <a:rPr lang="en-US" b="1" dirty="0">
                <a:latin typeface="Times New Roman" panose="02020603050405020304" pitchFamily="18" charset="0"/>
                <a:cs typeface="Times New Roman" panose="02020603050405020304" pitchFamily="18" charset="0"/>
              </a:rPr>
              <a:t> 6. </a:t>
            </a:r>
            <a:endParaRPr lang="en-US" dirty="0">
              <a:latin typeface="Times New Roman" panose="02020603050405020304" pitchFamily="18" charset="0"/>
              <a:cs typeface="Times New Roman" panose="02020603050405020304" pitchFamily="18" charset="0"/>
            </a:endParaRPr>
          </a:p>
        </p:txBody>
      </p:sp>
      <p:pic>
        <p:nvPicPr>
          <p:cNvPr id="4" name="Content Placeholder 3"/>
          <p:cNvPicPr>
            <a:picLocks noGrp="1"/>
          </p:cNvPicPr>
          <p:nvPr>
            <p:ph idx="1"/>
          </p:nvPr>
        </p:nvPicPr>
        <p:blipFill>
          <a:blip r:embed="rId4">
            <a:extLst>
              <a:ext uri="{28A0092B-C50C-407E-A947-70E740481C1C}">
                <a14:useLocalDpi xmlns:a14="http://schemas.microsoft.com/office/drawing/2010/main" val="0"/>
              </a:ext>
            </a:extLst>
          </a:blip>
          <a:stretch>
            <a:fillRect/>
          </a:stretch>
        </p:blipFill>
        <p:spPr>
          <a:xfrm>
            <a:off x="2874499" y="2138289"/>
            <a:ext cx="6443003" cy="4065563"/>
          </a:xfrm>
          <a:prstGeom prst="rect">
            <a:avLst/>
          </a:prstGeom>
        </p:spPr>
      </p:pic>
    </p:spTree>
    <p:custDataLst>
      <p:tags r:id="rId1"/>
    </p:custDataLst>
    <p:extLst>
      <p:ext uri="{BB962C8B-B14F-4D97-AF65-F5344CB8AC3E}">
        <p14:creationId xmlns:p14="http://schemas.microsoft.com/office/powerpoint/2010/main" val="316991957"/>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278950268"/>
              </p:ext>
            </p:extLst>
          </p:nvPr>
        </p:nvGraphicFramePr>
        <p:xfrm>
          <a:off x="1159134" y="2634884"/>
          <a:ext cx="9873733" cy="3938693"/>
        </p:xfrm>
        <a:graphic>
          <a:graphicData uri="http://schemas.openxmlformats.org/drawingml/2006/table">
            <a:tbl>
              <a:tblPr firstRow="1" firstCol="1" bandRow="1">
                <a:tableStyleId>{5C22544A-7EE6-4342-B048-85BDC9FD1C3A}</a:tableStyleId>
              </a:tblPr>
              <a:tblGrid>
                <a:gridCol w="1503624">
                  <a:extLst>
                    <a:ext uri="{9D8B030D-6E8A-4147-A177-3AD203B41FA5}">
                      <a16:colId xmlns:a16="http://schemas.microsoft.com/office/drawing/2014/main" val="459646273"/>
                    </a:ext>
                  </a:extLst>
                </a:gridCol>
                <a:gridCol w="2021349">
                  <a:extLst>
                    <a:ext uri="{9D8B030D-6E8A-4147-A177-3AD203B41FA5}">
                      <a16:colId xmlns:a16="http://schemas.microsoft.com/office/drawing/2014/main" val="1678143063"/>
                    </a:ext>
                  </a:extLst>
                </a:gridCol>
                <a:gridCol w="1906834">
                  <a:extLst>
                    <a:ext uri="{9D8B030D-6E8A-4147-A177-3AD203B41FA5}">
                      <a16:colId xmlns:a16="http://schemas.microsoft.com/office/drawing/2014/main" val="600414940"/>
                    </a:ext>
                  </a:extLst>
                </a:gridCol>
                <a:gridCol w="2052867">
                  <a:extLst>
                    <a:ext uri="{9D8B030D-6E8A-4147-A177-3AD203B41FA5}">
                      <a16:colId xmlns:a16="http://schemas.microsoft.com/office/drawing/2014/main" val="1299129042"/>
                    </a:ext>
                  </a:extLst>
                </a:gridCol>
                <a:gridCol w="2389059">
                  <a:extLst>
                    <a:ext uri="{9D8B030D-6E8A-4147-A177-3AD203B41FA5}">
                      <a16:colId xmlns:a16="http://schemas.microsoft.com/office/drawing/2014/main" val="2308705801"/>
                    </a:ext>
                  </a:extLst>
                </a:gridCol>
              </a:tblGrid>
              <a:tr h="755035">
                <a:tc>
                  <a:txBody>
                    <a:bodyPr/>
                    <a:lstStyle/>
                    <a:p>
                      <a:pPr algn="ctr">
                        <a:lnSpc>
                          <a:spcPct val="115000"/>
                        </a:lnSpc>
                      </a:pPr>
                      <a:r>
                        <a:rPr lang="vi-VN" sz="2000" b="1" dirty="0">
                          <a:solidFill>
                            <a:schemeClr val="tx1">
                              <a:lumMod val="95000"/>
                              <a:lumOff val="5000"/>
                            </a:schemeClr>
                          </a:solidFill>
                          <a:effectLst/>
                          <a:latin typeface="Times New Roman" panose="02020603050405020304" pitchFamily="18" charset="0"/>
                          <a:cs typeface="Times New Roman" panose="02020603050405020304" pitchFamily="18" charset="0"/>
                        </a:rPr>
                        <a:t>Nhóm</a:t>
                      </a:r>
                      <a:endParaRPr lang="en-US" sz="2400" b="1" dirty="0">
                        <a:solidFill>
                          <a:schemeClr val="tx1">
                            <a:lumMod val="95000"/>
                            <a:lumOff val="5000"/>
                          </a:schemeClr>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15000"/>
                        </a:lnSpc>
                      </a:pPr>
                      <a:r>
                        <a:rPr lang="vi-VN" sz="2000" b="1" dirty="0">
                          <a:solidFill>
                            <a:schemeClr val="tx1">
                              <a:lumMod val="95000"/>
                              <a:lumOff val="5000"/>
                            </a:schemeClr>
                          </a:solidFill>
                          <a:effectLst/>
                          <a:latin typeface="Times New Roman" panose="02020603050405020304" pitchFamily="18" charset="0"/>
                          <a:cs typeface="Times New Roman" panose="02020603050405020304" pitchFamily="18" charset="0"/>
                        </a:rPr>
                        <a:t>Nhóm 1</a:t>
                      </a:r>
                      <a:endParaRPr lang="en-US" sz="2400" b="1" dirty="0">
                        <a:solidFill>
                          <a:schemeClr val="tx1">
                            <a:lumMod val="95000"/>
                            <a:lumOff val="5000"/>
                          </a:schemeClr>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15000"/>
                        </a:lnSpc>
                      </a:pPr>
                      <a:r>
                        <a:rPr lang="vi-VN" sz="2000" b="1" dirty="0">
                          <a:solidFill>
                            <a:schemeClr val="tx1">
                              <a:lumMod val="95000"/>
                              <a:lumOff val="5000"/>
                            </a:schemeClr>
                          </a:solidFill>
                          <a:effectLst/>
                          <a:latin typeface="Times New Roman" panose="02020603050405020304" pitchFamily="18" charset="0"/>
                          <a:cs typeface="Times New Roman" panose="02020603050405020304" pitchFamily="18" charset="0"/>
                        </a:rPr>
                        <a:t>Nhóm 2</a:t>
                      </a:r>
                      <a:endParaRPr lang="en-US" sz="2400" b="1" dirty="0">
                        <a:solidFill>
                          <a:schemeClr val="tx1">
                            <a:lumMod val="95000"/>
                            <a:lumOff val="5000"/>
                          </a:schemeClr>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15000"/>
                        </a:lnSpc>
                      </a:pPr>
                      <a:r>
                        <a:rPr lang="vi-VN" sz="2000" b="1" dirty="0">
                          <a:solidFill>
                            <a:schemeClr val="tx1">
                              <a:lumMod val="95000"/>
                              <a:lumOff val="5000"/>
                            </a:schemeClr>
                          </a:solidFill>
                          <a:effectLst/>
                          <a:latin typeface="Times New Roman" panose="02020603050405020304" pitchFamily="18" charset="0"/>
                          <a:cs typeface="Times New Roman" panose="02020603050405020304" pitchFamily="18" charset="0"/>
                        </a:rPr>
                        <a:t>Nhóm 3</a:t>
                      </a:r>
                      <a:endParaRPr lang="en-US" sz="2400" b="1" dirty="0">
                        <a:solidFill>
                          <a:schemeClr val="tx1">
                            <a:lumMod val="95000"/>
                            <a:lumOff val="5000"/>
                          </a:schemeClr>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15000"/>
                        </a:lnSpc>
                      </a:pPr>
                      <a:r>
                        <a:rPr lang="vi-VN" sz="2000" b="1" dirty="0">
                          <a:solidFill>
                            <a:schemeClr val="tx1">
                              <a:lumMod val="95000"/>
                              <a:lumOff val="5000"/>
                            </a:schemeClr>
                          </a:solidFill>
                          <a:effectLst/>
                          <a:latin typeface="Times New Roman" panose="02020603050405020304" pitchFamily="18" charset="0"/>
                          <a:cs typeface="Times New Roman" panose="02020603050405020304" pitchFamily="18" charset="0"/>
                        </a:rPr>
                        <a:t>Nhóm 4</a:t>
                      </a:r>
                      <a:endParaRPr lang="en-US" sz="2400" b="1" dirty="0">
                        <a:solidFill>
                          <a:schemeClr val="tx1">
                            <a:lumMod val="95000"/>
                            <a:lumOff val="5000"/>
                          </a:schemeClr>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842440816"/>
                  </a:ext>
                </a:extLst>
              </a:tr>
              <a:tr h="2265105">
                <a:tc>
                  <a:txBody>
                    <a:bodyPr/>
                    <a:lstStyle/>
                    <a:p>
                      <a:pPr>
                        <a:lnSpc>
                          <a:spcPct val="115000"/>
                        </a:lnSpc>
                      </a:pPr>
                      <a:r>
                        <a:rPr lang="vi-VN" sz="2400" dirty="0">
                          <a:solidFill>
                            <a:srgbClr val="FF0000"/>
                          </a:solidFill>
                          <a:effectLst/>
                          <a:latin typeface="Times New Roman" panose="02020603050405020304" pitchFamily="18" charset="0"/>
                          <a:cs typeface="Times New Roman" panose="02020603050405020304" pitchFamily="18" charset="0"/>
                        </a:rPr>
                        <a:t>Nội dung tìm hiểu</a:t>
                      </a:r>
                      <a:endParaRPr lang="en-US" sz="2400" dirty="0">
                        <a:solidFill>
                          <a:srgbClr val="FF0000"/>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15000"/>
                        </a:lnSpc>
                      </a:pPr>
                      <a:r>
                        <a:rPr lang="vi-VN" sz="2400" dirty="0">
                          <a:effectLst/>
                          <a:latin typeface="Times New Roman" panose="02020603050405020304" pitchFamily="18" charset="0"/>
                          <a:cs typeface="Times New Roman" panose="02020603050405020304" pitchFamily="18" charset="0"/>
                        </a:rPr>
                        <a:t>1. Đọc hiểu văn bản truyện</a:t>
                      </a:r>
                      <a:endParaRPr lang="en-US" sz="24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15000"/>
                        </a:lnSpc>
                      </a:pPr>
                      <a:r>
                        <a:rPr lang="vi-VN" sz="2400" dirty="0">
                          <a:effectLst/>
                          <a:latin typeface="Times New Roman" panose="02020603050405020304" pitchFamily="18" charset="0"/>
                          <a:cs typeface="Times New Roman" panose="02020603050405020304" pitchFamily="18" charset="0"/>
                        </a:rPr>
                        <a:t>2. Đọc hiểu văn bản thơ</a:t>
                      </a:r>
                      <a:endParaRPr lang="en-US" sz="24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15000"/>
                        </a:lnSpc>
                      </a:pPr>
                      <a:r>
                        <a:rPr lang="vi-VN" sz="2400" dirty="0">
                          <a:effectLst/>
                          <a:latin typeface="Times New Roman" panose="02020603050405020304" pitchFamily="18" charset="0"/>
                          <a:cs typeface="Times New Roman" panose="02020603050405020304" pitchFamily="18" charset="0"/>
                        </a:rPr>
                        <a:t>3. Đọc hiểu văn bản kí</a:t>
                      </a:r>
                      <a:endParaRPr lang="en-US" sz="24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15000"/>
                        </a:lnSpc>
                      </a:pPr>
                      <a:r>
                        <a:rPr lang="vi-VN" sz="2400" dirty="0">
                          <a:effectLst/>
                          <a:latin typeface="Times New Roman" panose="02020603050405020304" pitchFamily="18" charset="0"/>
                          <a:cs typeface="Times New Roman" panose="02020603050405020304" pitchFamily="18" charset="0"/>
                        </a:rPr>
                        <a:t>4. Đọc hiểu văn bản </a:t>
                      </a:r>
                      <a:r>
                        <a:rPr lang="en-US" sz="2400" dirty="0" err="1">
                          <a:effectLst/>
                          <a:latin typeface="Times New Roman" panose="02020603050405020304" pitchFamily="18" charset="0"/>
                          <a:cs typeface="Times New Roman" panose="02020603050405020304" pitchFamily="18" charset="0"/>
                        </a:rPr>
                        <a:t>nghi</a:t>
                      </a:r>
                      <a:r>
                        <a:rPr lang="en-US" sz="2400" baseline="0" dirty="0">
                          <a:effectLst/>
                          <a:latin typeface="Times New Roman" panose="02020603050405020304" pitchFamily="18" charset="0"/>
                          <a:cs typeface="Times New Roman" panose="02020603050405020304" pitchFamily="18" charset="0"/>
                        </a:rPr>
                        <a:t> </a:t>
                      </a:r>
                      <a:r>
                        <a:rPr lang="en-US" sz="2400" baseline="0">
                          <a:effectLst/>
                          <a:latin typeface="Times New Roman" panose="02020603050405020304" pitchFamily="18" charset="0"/>
                          <a:cs typeface="Times New Roman" panose="02020603050405020304" pitchFamily="18" charset="0"/>
                        </a:rPr>
                        <a:t>luận</a:t>
                      </a:r>
                    </a:p>
                    <a:p>
                      <a:pPr>
                        <a:lnSpc>
                          <a:spcPct val="115000"/>
                        </a:lnSpc>
                      </a:pPr>
                      <a:r>
                        <a:rPr lang="vi-VN" sz="2400" dirty="0">
                          <a:effectLst/>
                          <a:latin typeface="Times New Roman" panose="02020603050405020304" pitchFamily="18" charset="0"/>
                          <a:cs typeface="Times New Roman" panose="02020603050405020304" pitchFamily="18" charset="0"/>
                        </a:rPr>
                        <a:t> 5. Đọc hiểu văn bản thông tin</a:t>
                      </a:r>
                      <a:endParaRPr lang="en-US" sz="24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982548904"/>
                  </a:ext>
                </a:extLst>
              </a:tr>
              <a:tr h="918553">
                <a:tc>
                  <a:txBody>
                    <a:bodyPr/>
                    <a:lstStyle/>
                    <a:p>
                      <a:pPr>
                        <a:lnSpc>
                          <a:spcPct val="115000"/>
                        </a:lnSpc>
                      </a:pPr>
                      <a:r>
                        <a:rPr lang="vi-VN" sz="2400" dirty="0">
                          <a:solidFill>
                            <a:srgbClr val="FF0000"/>
                          </a:solidFill>
                          <a:effectLst/>
                          <a:latin typeface="Times New Roman" panose="02020603050405020304" pitchFamily="18" charset="0"/>
                          <a:cs typeface="Times New Roman" panose="02020603050405020304" pitchFamily="18" charset="0"/>
                        </a:rPr>
                        <a:t>Câu hỏi tìm hiểu</a:t>
                      </a:r>
                      <a:endParaRPr lang="en-US" sz="2400" dirty="0">
                        <a:solidFill>
                          <a:srgbClr val="FF0000"/>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gridSpan="4">
                  <a:txBody>
                    <a:bodyPr/>
                    <a:lstStyle/>
                    <a:p>
                      <a:pPr>
                        <a:lnSpc>
                          <a:spcPct val="115000"/>
                        </a:lnSpc>
                      </a:pPr>
                      <a:r>
                        <a:rPr lang="vi-VN" sz="2400" dirty="0">
                          <a:effectLst/>
                          <a:latin typeface="Times New Roman" panose="02020603050405020304" pitchFamily="18" charset="0"/>
                          <a:cs typeface="Times New Roman" panose="02020603050405020304" pitchFamily="18" charset="0"/>
                        </a:rPr>
                        <a:t>Thống kê các văn bản và nội dung của các văn bản trong từng thể loại.</a:t>
                      </a:r>
                      <a:endParaRPr lang="en-US" sz="24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07417291"/>
                  </a:ext>
                </a:extLst>
              </a:tr>
            </a:tbl>
          </a:graphicData>
        </a:graphic>
      </p:graphicFrame>
      <p:sp>
        <p:nvSpPr>
          <p:cNvPr id="4" name="Rounded Rectangle 3"/>
          <p:cNvSpPr/>
          <p:nvPr/>
        </p:nvSpPr>
        <p:spPr>
          <a:xfrm>
            <a:off x="4296451" y="177515"/>
            <a:ext cx="3305908" cy="1041009"/>
          </a:xfrm>
          <a:prstGeom prst="roundRect">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latin typeface="Times New Roman" panose="02020603050405020304" pitchFamily="18" charset="0"/>
                <a:cs typeface="Times New Roman" panose="02020603050405020304" pitchFamily="18" charset="0"/>
              </a:rPr>
              <a:t>I. HỌC ĐỌC</a:t>
            </a:r>
            <a:endParaRPr lang="en-US" sz="3200" dirty="0">
              <a:latin typeface="Times New Roman" panose="02020603050405020304" pitchFamily="18" charset="0"/>
              <a:cs typeface="Times New Roman" panose="02020603050405020304" pitchFamily="18" charset="0"/>
            </a:endParaRPr>
          </a:p>
        </p:txBody>
      </p:sp>
      <p:sp>
        <p:nvSpPr>
          <p:cNvPr id="7" name="Right Arrow 6"/>
          <p:cNvSpPr/>
          <p:nvPr/>
        </p:nvSpPr>
        <p:spPr>
          <a:xfrm>
            <a:off x="1955686" y="1121711"/>
            <a:ext cx="8280627" cy="1513173"/>
          </a:xfrm>
          <a:prstGeom prst="rightArrow">
            <a:avLst/>
          </a:prstGeom>
          <a:blipFill>
            <a:blip r:embed="rId5"/>
            <a:tile tx="0" ty="0" sx="100000" sy="100000" flip="none" algn="tl"/>
          </a:blip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bg1"/>
                </a:solidFill>
                <a:latin typeface="Times New Roman" panose="02020603050405020304" pitchFamily="18" charset="0"/>
                <a:cs typeface="Times New Roman" panose="02020603050405020304" pitchFamily="18" charset="0"/>
              </a:rPr>
              <a:t>Hoàn</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thành</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phiếu</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học</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tập</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số</a:t>
            </a:r>
            <a:r>
              <a:rPr lang="en-US" sz="2400" b="1" dirty="0">
                <a:solidFill>
                  <a:schemeClr val="bg1"/>
                </a:solidFill>
                <a:latin typeface="Times New Roman" panose="02020603050405020304" pitchFamily="18" charset="0"/>
                <a:cs typeface="Times New Roman" panose="02020603050405020304" pitchFamily="18" charset="0"/>
              </a:rPr>
              <a:t> 2</a:t>
            </a:r>
            <a:r>
              <a:rPr lang="vi-VN" sz="2400" dirty="0">
                <a:solidFill>
                  <a:schemeClr val="bg1"/>
                </a:solidFill>
                <a:latin typeface="Times New Roman" panose="02020603050405020304" pitchFamily="18" charset="0"/>
                <a:cs typeface="Times New Roman" panose="02020603050405020304" pitchFamily="18" charset="0"/>
              </a:rPr>
              <a:t>: </a:t>
            </a:r>
            <a:r>
              <a:rPr lang="vi-VN" sz="2400" b="1" dirty="0">
                <a:solidFill>
                  <a:schemeClr val="bg1"/>
                </a:solidFill>
                <a:latin typeface="Times New Roman" panose="02020603050405020304" pitchFamily="18" charset="0"/>
                <a:cs typeface="Times New Roman" panose="02020603050405020304" pitchFamily="18" charset="0"/>
              </a:rPr>
              <a:t>Tìm hiểu nội </a:t>
            </a:r>
            <a:r>
              <a:rPr lang="vi-VN" sz="2400" b="1" dirty="0">
                <a:latin typeface="Times New Roman" panose="02020603050405020304" pitchFamily="18" charset="0"/>
                <a:cs typeface="Times New Roman" panose="02020603050405020304" pitchFamily="18" charset="0"/>
              </a:rPr>
              <a:t>dung I. Đọc của sách Ngữ văn 6</a:t>
            </a:r>
            <a:endParaRPr lang="en-US" sz="2400"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6199613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273511729"/>
              </p:ext>
            </p:extLst>
          </p:nvPr>
        </p:nvGraphicFramePr>
        <p:xfrm>
          <a:off x="323557" y="887230"/>
          <a:ext cx="11704319" cy="5871653"/>
        </p:xfrm>
        <a:graphic>
          <a:graphicData uri="http://schemas.openxmlformats.org/drawingml/2006/table">
            <a:tbl>
              <a:tblPr firstRow="1" firstCol="1" bandRow="1">
                <a:tableStyleId>{5C22544A-7EE6-4342-B048-85BDC9FD1C3A}</a:tableStyleId>
              </a:tblPr>
              <a:tblGrid>
                <a:gridCol w="2349305">
                  <a:extLst>
                    <a:ext uri="{9D8B030D-6E8A-4147-A177-3AD203B41FA5}">
                      <a16:colId xmlns:a16="http://schemas.microsoft.com/office/drawing/2014/main" val="1682514151"/>
                    </a:ext>
                  </a:extLst>
                </a:gridCol>
                <a:gridCol w="9355014">
                  <a:extLst>
                    <a:ext uri="{9D8B030D-6E8A-4147-A177-3AD203B41FA5}">
                      <a16:colId xmlns:a16="http://schemas.microsoft.com/office/drawing/2014/main" val="3815467005"/>
                    </a:ext>
                  </a:extLst>
                </a:gridCol>
              </a:tblGrid>
              <a:tr h="427612">
                <a:tc>
                  <a:txBody>
                    <a:bodyPr/>
                    <a:lstStyle/>
                    <a:p>
                      <a:pPr marL="0" marR="0" algn="ctr">
                        <a:lnSpc>
                          <a:spcPct val="115000"/>
                        </a:lnSpc>
                        <a:spcBef>
                          <a:spcPts val="0"/>
                        </a:spcBef>
                        <a:spcAft>
                          <a:spcPts val="0"/>
                        </a:spcAft>
                      </a:pPr>
                      <a:r>
                        <a:rPr lang="vi-VN" sz="2000" dirty="0">
                          <a:effectLst/>
                          <a:latin typeface="Times New Roman" panose="02020603050405020304" pitchFamily="18" charset="0"/>
                          <a:cs typeface="Times New Roman" panose="02020603050405020304" pitchFamily="18" charset="0"/>
                        </a:rPr>
                        <a:t>Thể loại</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671" marR="516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pPr>
                      <a:r>
                        <a:rPr lang="vi-VN" sz="2000" dirty="0">
                          <a:effectLst/>
                          <a:latin typeface="Times New Roman" panose="02020603050405020304" pitchFamily="18" charset="0"/>
                          <a:cs typeface="Times New Roman" panose="02020603050405020304" pitchFamily="18" charset="0"/>
                        </a:rPr>
                        <a:t>Các văn bản tìm hiểu</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671" marR="516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834944557"/>
                  </a:ext>
                </a:extLst>
              </a:tr>
              <a:tr h="1031101">
                <a:tc>
                  <a:txBody>
                    <a:bodyPr/>
                    <a:lstStyle/>
                    <a:p>
                      <a:pPr marL="0" marR="0">
                        <a:lnSpc>
                          <a:spcPct val="115000"/>
                        </a:lnSpc>
                        <a:spcBef>
                          <a:spcPts val="0"/>
                        </a:spcBef>
                        <a:spcAft>
                          <a:spcPts val="0"/>
                        </a:spcAft>
                      </a:pPr>
                      <a:r>
                        <a:rPr lang="vi-VN" sz="2000" dirty="0">
                          <a:effectLst/>
                          <a:latin typeface="Times New Roman" panose="02020603050405020304" pitchFamily="18" charset="0"/>
                          <a:cs typeface="Times New Roman" panose="02020603050405020304" pitchFamily="18" charset="0"/>
                        </a:rPr>
                        <a:t>Văn bản truyện</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671" marR="516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vi-VN" sz="2000" i="1" dirty="0">
                          <a:effectLst/>
                          <a:latin typeface="Times New Roman" panose="02020603050405020304" pitchFamily="18" charset="0"/>
                          <a:cs typeface="Times New Roman" panose="02020603050405020304" pitchFamily="18" charset="0"/>
                        </a:rPr>
                        <a:t>Thánh Gióng; Sự tích Hồ Gươm; Thạch Sanh; Cô bé bán diêm; Ông lão đánh cá và con cá vàng; Bức tranh của em gái tôi; Điều không tính trước; Chích bông ơi; Dế Mèn phiêu lưu kí.</a:t>
                      </a:r>
                      <a:endParaRPr lang="en-US" sz="2000"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671" marR="516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5730626"/>
                  </a:ext>
                </a:extLst>
              </a:tr>
              <a:tr h="710043">
                <a:tc>
                  <a:txBody>
                    <a:bodyPr/>
                    <a:lstStyle/>
                    <a:p>
                      <a:pPr marL="0" marR="0">
                        <a:lnSpc>
                          <a:spcPct val="115000"/>
                        </a:lnSpc>
                        <a:spcBef>
                          <a:spcPts val="0"/>
                        </a:spcBef>
                        <a:spcAft>
                          <a:spcPts val="0"/>
                        </a:spcAft>
                      </a:pPr>
                      <a:r>
                        <a:rPr lang="vi-VN" sz="2000" dirty="0">
                          <a:effectLst/>
                          <a:latin typeface="Times New Roman" panose="02020603050405020304" pitchFamily="18" charset="0"/>
                          <a:cs typeface="Times New Roman" panose="02020603050405020304" pitchFamily="18" charset="0"/>
                        </a:rPr>
                        <a:t>Văn bản thơ</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671" marR="516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vi-VN" sz="2000" i="1" dirty="0">
                          <a:effectLst/>
                          <a:latin typeface="Times New Roman" panose="02020603050405020304" pitchFamily="18" charset="0"/>
                          <a:cs typeface="Times New Roman" panose="02020603050405020304" pitchFamily="18" charset="0"/>
                        </a:rPr>
                        <a:t>À ơi tay mẹ </a:t>
                      </a:r>
                      <a:r>
                        <a:rPr lang="vi-VN" sz="2000" dirty="0">
                          <a:effectLst/>
                          <a:latin typeface="Times New Roman" panose="02020603050405020304" pitchFamily="18" charset="0"/>
                          <a:cs typeface="Times New Roman" panose="02020603050405020304" pitchFamily="18" charset="0"/>
                        </a:rPr>
                        <a:t>(Bình Nguyên); </a:t>
                      </a:r>
                      <a:r>
                        <a:rPr lang="vi-VN" sz="2000" i="1" dirty="0">
                          <a:effectLst/>
                          <a:latin typeface="Times New Roman" panose="02020603050405020304" pitchFamily="18" charset="0"/>
                          <a:cs typeface="Times New Roman" panose="02020603050405020304" pitchFamily="18" charset="0"/>
                        </a:rPr>
                        <a:t>Về thăm mẹ </a:t>
                      </a:r>
                      <a:r>
                        <a:rPr lang="vi-VN" sz="2000" dirty="0">
                          <a:effectLst/>
                          <a:latin typeface="Times New Roman" panose="02020603050405020304" pitchFamily="18" charset="0"/>
                          <a:cs typeface="Times New Roman" panose="02020603050405020304" pitchFamily="18" charset="0"/>
                        </a:rPr>
                        <a:t>(Đinh Nam Khương); </a:t>
                      </a:r>
                      <a:r>
                        <a:rPr lang="vi-VN" sz="2000" i="1" dirty="0">
                          <a:effectLst/>
                          <a:latin typeface="Times New Roman" panose="02020603050405020304" pitchFamily="18" charset="0"/>
                          <a:cs typeface="Times New Roman" panose="02020603050405020304" pitchFamily="18" charset="0"/>
                        </a:rPr>
                        <a:t>Đêm nay Bác không ngủ </a:t>
                      </a:r>
                      <a:r>
                        <a:rPr lang="vi-VN" sz="2000" dirty="0">
                          <a:effectLst/>
                          <a:latin typeface="Times New Roman" panose="02020603050405020304" pitchFamily="18" charset="0"/>
                          <a:cs typeface="Times New Roman" panose="02020603050405020304" pitchFamily="18" charset="0"/>
                        </a:rPr>
                        <a:t>(Minh Huệ); </a:t>
                      </a:r>
                      <a:r>
                        <a:rPr lang="vi-VN" sz="2000" i="1" dirty="0">
                          <a:effectLst/>
                          <a:latin typeface="Times New Roman" panose="02020603050405020304" pitchFamily="18" charset="0"/>
                          <a:cs typeface="Times New Roman" panose="02020603050405020304" pitchFamily="18" charset="0"/>
                        </a:rPr>
                        <a:t>Lượm</a:t>
                      </a:r>
                      <a:r>
                        <a:rPr lang="vi-VN" sz="2000" dirty="0">
                          <a:effectLst/>
                          <a:latin typeface="Times New Roman" panose="02020603050405020304" pitchFamily="18" charset="0"/>
                          <a:cs typeface="Times New Roman" panose="02020603050405020304" pitchFamily="18" charset="0"/>
                        </a:rPr>
                        <a:t> (Tố Hữu); </a:t>
                      </a:r>
                      <a:r>
                        <a:rPr lang="vi-VN" sz="2000" i="1" dirty="0">
                          <a:effectLst/>
                          <a:latin typeface="Times New Roman" panose="02020603050405020304" pitchFamily="18" charset="0"/>
                          <a:cs typeface="Times New Roman" panose="02020603050405020304" pitchFamily="18" charset="0"/>
                        </a:rPr>
                        <a:t>Gấu con chân vòng kiềng </a:t>
                      </a:r>
                      <a:r>
                        <a:rPr lang="vi-VN" sz="2000" dirty="0">
                          <a:effectLst/>
                          <a:latin typeface="Times New Roman" panose="02020603050405020304" pitchFamily="18" charset="0"/>
                          <a:cs typeface="Times New Roman" panose="02020603050405020304" pitchFamily="18" charset="0"/>
                        </a:rPr>
                        <a:t>(U - xa - chốp)</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671" marR="516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80061230"/>
                  </a:ext>
                </a:extLst>
              </a:tr>
              <a:tr h="710043">
                <a:tc>
                  <a:txBody>
                    <a:bodyPr/>
                    <a:lstStyle/>
                    <a:p>
                      <a:pPr marL="0" marR="0">
                        <a:lnSpc>
                          <a:spcPct val="115000"/>
                        </a:lnSpc>
                        <a:spcBef>
                          <a:spcPts val="0"/>
                        </a:spcBef>
                        <a:spcAft>
                          <a:spcPts val="0"/>
                        </a:spcAft>
                      </a:pPr>
                      <a:r>
                        <a:rPr lang="vi-VN" sz="2000">
                          <a:effectLst/>
                          <a:latin typeface="Times New Roman" panose="02020603050405020304" pitchFamily="18" charset="0"/>
                          <a:cs typeface="Times New Roman" panose="02020603050405020304" pitchFamily="18" charset="0"/>
                        </a:rPr>
                        <a:t>Văn bản kí</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51671" marR="516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vi-VN" sz="2000" i="1" dirty="0">
                          <a:effectLst/>
                          <a:latin typeface="Times New Roman" panose="02020603050405020304" pitchFamily="18" charset="0"/>
                          <a:cs typeface="Times New Roman" panose="02020603050405020304" pitchFamily="18" charset="0"/>
                        </a:rPr>
                        <a:t>Trong lòng mẹ </a:t>
                      </a:r>
                      <a:r>
                        <a:rPr lang="vi-VN" sz="2000" dirty="0">
                          <a:effectLst/>
                          <a:latin typeface="Times New Roman" panose="02020603050405020304" pitchFamily="18" charset="0"/>
                          <a:cs typeface="Times New Roman" panose="02020603050405020304" pitchFamily="18" charset="0"/>
                        </a:rPr>
                        <a:t>(Nguyên Hồng); </a:t>
                      </a:r>
                      <a:r>
                        <a:rPr lang="vi-VN" sz="2000" i="1" dirty="0">
                          <a:effectLst/>
                          <a:latin typeface="Times New Roman" panose="02020603050405020304" pitchFamily="18" charset="0"/>
                          <a:cs typeface="Times New Roman" panose="02020603050405020304" pitchFamily="18" charset="0"/>
                        </a:rPr>
                        <a:t>Đồng Tháp Mười mùa nước nổi </a:t>
                      </a:r>
                      <a:r>
                        <a:rPr lang="vi-VN" sz="2000" dirty="0">
                          <a:effectLst/>
                          <a:latin typeface="Times New Roman" panose="02020603050405020304" pitchFamily="18" charset="0"/>
                          <a:cs typeface="Times New Roman" panose="02020603050405020304" pitchFamily="18" charset="0"/>
                        </a:rPr>
                        <a:t>(Văn Công Hùng); </a:t>
                      </a:r>
                      <a:r>
                        <a:rPr lang="vi-VN" sz="2000" i="1" dirty="0">
                          <a:effectLst/>
                          <a:latin typeface="Times New Roman" panose="02020603050405020304" pitchFamily="18" charset="0"/>
                          <a:cs typeface="Times New Roman" panose="02020603050405020304" pitchFamily="18" charset="0"/>
                        </a:rPr>
                        <a:t>Thời thơ ấu của Hon -đa </a:t>
                      </a:r>
                      <a:r>
                        <a:rPr lang="vi-VN" sz="2000" dirty="0">
                          <a:effectLst/>
                          <a:latin typeface="Times New Roman" panose="02020603050405020304" pitchFamily="18" charset="0"/>
                          <a:cs typeface="Times New Roman" panose="02020603050405020304" pitchFamily="18" charset="0"/>
                        </a:rPr>
                        <a:t>(Hon -đa Sô-i-chi-rô)</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671" marR="516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72063476"/>
                  </a:ext>
                </a:extLst>
              </a:tr>
              <a:tr h="1597594">
                <a:tc>
                  <a:txBody>
                    <a:bodyPr/>
                    <a:lstStyle/>
                    <a:p>
                      <a:pPr marL="0" marR="0">
                        <a:lnSpc>
                          <a:spcPct val="115000"/>
                        </a:lnSpc>
                        <a:spcBef>
                          <a:spcPts val="0"/>
                        </a:spcBef>
                        <a:spcAft>
                          <a:spcPts val="0"/>
                        </a:spcAft>
                      </a:pPr>
                      <a:r>
                        <a:rPr lang="vi-VN" sz="2000">
                          <a:effectLst/>
                          <a:latin typeface="Times New Roman" panose="02020603050405020304" pitchFamily="18" charset="0"/>
                          <a:cs typeface="Times New Roman" panose="02020603050405020304" pitchFamily="18" charset="0"/>
                        </a:rPr>
                        <a:t>Văn bản nghị luận</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51671" marR="516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vi-VN" sz="2000" i="1" dirty="0">
                          <a:effectLst/>
                          <a:latin typeface="Times New Roman" panose="02020603050405020304" pitchFamily="18" charset="0"/>
                          <a:cs typeface="Times New Roman" panose="02020603050405020304" pitchFamily="18" charset="0"/>
                        </a:rPr>
                        <a:t>Nguyên Hồng - nhà văn của những người cùng khổ</a:t>
                      </a:r>
                      <a:r>
                        <a:rPr lang="vi-VN" sz="2000" dirty="0">
                          <a:effectLst/>
                          <a:latin typeface="Times New Roman" panose="02020603050405020304" pitchFamily="18" charset="0"/>
                          <a:cs typeface="Times New Roman" panose="02020603050405020304" pitchFamily="18" charset="0"/>
                        </a:rPr>
                        <a:t> (Nguyễn Đăng Mạnh); </a:t>
                      </a:r>
                      <a:r>
                        <a:rPr lang="vi-VN" sz="2000" i="1" u="none" dirty="0">
                          <a:effectLst/>
                          <a:latin typeface="Times New Roman" panose="02020603050405020304" pitchFamily="18" charset="0"/>
                          <a:cs typeface="Times New Roman" panose="02020603050405020304" pitchFamily="18" charset="0"/>
                        </a:rPr>
                        <a:t>Vẻ đẹp của một bài ca dao</a:t>
                      </a:r>
                      <a:r>
                        <a:rPr lang="vi-VN" sz="2000" dirty="0">
                          <a:effectLst/>
                          <a:latin typeface="Times New Roman" panose="02020603050405020304" pitchFamily="18" charset="0"/>
                          <a:cs typeface="Times New Roman" panose="02020603050405020304" pitchFamily="18" charset="0"/>
                        </a:rPr>
                        <a:t> (Hoàng Tiến Tựu); </a:t>
                      </a:r>
                      <a:r>
                        <a:rPr lang="vi-VN" sz="2000" i="1" dirty="0">
                          <a:effectLst/>
                          <a:latin typeface="Times New Roman" panose="02020603050405020304" pitchFamily="18" charset="0"/>
                          <a:cs typeface="Times New Roman" panose="02020603050405020304" pitchFamily="18" charset="0"/>
                        </a:rPr>
                        <a:t>Thánh Gióng - tượng đài vĩnh cửu của lòng yêu nước </a:t>
                      </a:r>
                      <a:r>
                        <a:rPr lang="vi-VN" sz="2000" dirty="0">
                          <a:effectLst/>
                          <a:latin typeface="Times New Roman" panose="02020603050405020304" pitchFamily="18" charset="0"/>
                          <a:cs typeface="Times New Roman" panose="02020603050405020304" pitchFamily="18" charset="0"/>
                        </a:rPr>
                        <a:t>(Bùi Mạnh Nhị); </a:t>
                      </a:r>
                      <a:r>
                        <a:rPr lang="vi-VN" sz="2000" i="1" dirty="0">
                          <a:effectLst/>
                          <a:latin typeface="Times New Roman" panose="02020603050405020304" pitchFamily="18" charset="0"/>
                          <a:cs typeface="Times New Roman" panose="02020603050405020304" pitchFamily="18" charset="0"/>
                        </a:rPr>
                        <a:t>Vì sao chúng ta phải đối xử thân thiện với động vật</a:t>
                      </a:r>
                      <a:r>
                        <a:rPr lang="vi-VN" sz="2000" dirty="0">
                          <a:effectLst/>
                          <a:latin typeface="Times New Roman" panose="02020603050405020304" pitchFamily="18" charset="0"/>
                          <a:cs typeface="Times New Roman" panose="02020603050405020304" pitchFamily="18" charset="0"/>
                        </a:rPr>
                        <a:t>? (Kim Hạnh Bảo - Trần Nghị Du); </a:t>
                      </a:r>
                      <a:r>
                        <a:rPr lang="vi-VN" sz="2000" i="1" dirty="0">
                          <a:effectLst/>
                          <a:latin typeface="Times New Roman" panose="02020603050405020304" pitchFamily="18" charset="0"/>
                          <a:cs typeface="Times New Roman" panose="02020603050405020304" pitchFamily="18" charset="0"/>
                        </a:rPr>
                        <a:t>Khan hiếm nước ngọt </a:t>
                      </a:r>
                      <a:r>
                        <a:rPr lang="vi-VN" sz="2000" dirty="0">
                          <a:effectLst/>
                          <a:latin typeface="Times New Roman" panose="02020603050405020304" pitchFamily="18" charset="0"/>
                          <a:cs typeface="Times New Roman" panose="02020603050405020304" pitchFamily="18" charset="0"/>
                        </a:rPr>
                        <a:t>(Trịnh Văn),...</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671" marR="516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00303732"/>
                  </a:ext>
                </a:extLst>
              </a:tr>
              <a:tr h="1374801">
                <a:tc>
                  <a:txBody>
                    <a:bodyPr/>
                    <a:lstStyle/>
                    <a:p>
                      <a:pPr marL="0" marR="0">
                        <a:lnSpc>
                          <a:spcPct val="115000"/>
                        </a:lnSpc>
                        <a:spcBef>
                          <a:spcPts val="0"/>
                        </a:spcBef>
                        <a:spcAft>
                          <a:spcPts val="0"/>
                        </a:spcAft>
                      </a:pPr>
                      <a:r>
                        <a:rPr lang="vi-VN" sz="2000">
                          <a:effectLst/>
                          <a:latin typeface="Times New Roman" panose="02020603050405020304" pitchFamily="18" charset="0"/>
                          <a:cs typeface="Times New Roman" panose="02020603050405020304" pitchFamily="18" charset="0"/>
                        </a:rPr>
                        <a:t>Văn bản thông tin</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51671" marR="516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vi-VN" sz="2000" i="1" dirty="0">
                          <a:effectLst/>
                          <a:latin typeface="Times New Roman" panose="02020603050405020304" pitchFamily="18" charset="0"/>
                          <a:cs typeface="Times New Roman" panose="02020603050405020304" pitchFamily="18" charset="0"/>
                        </a:rPr>
                        <a:t>Hồ Chí Minh và “Tuyên ngôn độc lập</a:t>
                      </a:r>
                      <a:r>
                        <a:rPr lang="en-US" sz="2000" i="1" dirty="0">
                          <a:effectLst/>
                          <a:latin typeface="Times New Roman" panose="02020603050405020304" pitchFamily="18" charset="0"/>
                          <a:cs typeface="Times New Roman" panose="02020603050405020304" pitchFamily="18" charset="0"/>
                        </a:rPr>
                        <a:t>”</a:t>
                      </a:r>
                      <a:r>
                        <a:rPr lang="vi-VN" sz="2000" i="1" dirty="0">
                          <a:effectLst/>
                          <a:latin typeface="Times New Roman" panose="02020603050405020304" pitchFamily="18" charset="0"/>
                          <a:cs typeface="Times New Roman" panose="02020603050405020304" pitchFamily="18" charset="0"/>
                        </a:rPr>
                        <a:t> </a:t>
                      </a:r>
                      <a:r>
                        <a:rPr lang="en-US" sz="2000" i="0" baseline="0" dirty="0">
                          <a:effectLst/>
                          <a:latin typeface="Times New Roman" panose="02020603050405020304" pitchFamily="18" charset="0"/>
                          <a:cs typeface="Times New Roman" panose="02020603050405020304" pitchFamily="18" charset="0"/>
                        </a:rPr>
                        <a:t> (</a:t>
                      </a:r>
                      <a:r>
                        <a:rPr lang="vi-VN" sz="2000" dirty="0">
                          <a:effectLst/>
                          <a:latin typeface="Times New Roman" panose="02020603050405020304" pitchFamily="18" charset="0"/>
                          <a:cs typeface="Times New Roman" panose="02020603050405020304" pitchFamily="18" charset="0"/>
                        </a:rPr>
                        <a:t>Bùi Đình Phong); </a:t>
                      </a:r>
                      <a:r>
                        <a:rPr lang="vi-VN" sz="2000" i="1" dirty="0">
                          <a:effectLst/>
                          <a:latin typeface="Times New Roman" panose="02020603050405020304" pitchFamily="18" charset="0"/>
                          <a:cs typeface="Times New Roman" panose="02020603050405020304" pitchFamily="18" charset="0"/>
                        </a:rPr>
                        <a:t>Diễn biến chiến dịch Điện Biên Phủ; Phạm Tuyên và ca khúc mừng ngày chiến thắng </a:t>
                      </a:r>
                      <a:r>
                        <a:rPr lang="vi-VN" sz="2000" dirty="0">
                          <a:effectLst/>
                          <a:latin typeface="Times New Roman" panose="02020603050405020304" pitchFamily="18" charset="0"/>
                          <a:cs typeface="Times New Roman" panose="02020603050405020304" pitchFamily="18" charset="0"/>
                        </a:rPr>
                        <a:t>(Nguyệt Cát</a:t>
                      </a:r>
                      <a:r>
                        <a:rPr lang="vi-VN" sz="2000" i="1" dirty="0">
                          <a:effectLst/>
                          <a:latin typeface="Times New Roman" panose="02020603050405020304" pitchFamily="18" charset="0"/>
                          <a:cs typeface="Times New Roman" panose="02020603050405020304" pitchFamily="18" charset="0"/>
                        </a:rPr>
                        <a:t>); Điều gì giúp bóng đá Việt Nam chiến thắng?; Những phát minh tình cờ và bất ngờ; Giờ Trái Đất,...</a:t>
                      </a:r>
                      <a:endParaRPr lang="en-US" sz="2000"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671" marR="516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12384594"/>
                  </a:ext>
                </a:extLst>
              </a:tr>
            </a:tbl>
          </a:graphicData>
        </a:graphic>
      </p:graphicFrame>
      <p:sp>
        <p:nvSpPr>
          <p:cNvPr id="4" name="Round Diagonal Corner Rectangle 3"/>
          <p:cNvSpPr/>
          <p:nvPr/>
        </p:nvSpPr>
        <p:spPr>
          <a:xfrm>
            <a:off x="1242646" y="171450"/>
            <a:ext cx="5636456" cy="659179"/>
          </a:xfrm>
          <a:prstGeom prst="round2DiagRect">
            <a:avLst/>
          </a:prstGeom>
          <a:blipFill>
            <a:blip r:embed="rId4"/>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dirty="0">
                <a:solidFill>
                  <a:schemeClr val="tx1">
                    <a:lumMod val="95000"/>
                    <a:lumOff val="5000"/>
                  </a:schemeClr>
                </a:solidFill>
                <a:latin typeface="Times New Roman" panose="02020603050405020304" pitchFamily="18" charset="0"/>
                <a:cs typeface="Times New Roman" panose="02020603050405020304" pitchFamily="18" charset="0"/>
              </a:rPr>
              <a:t>1. Các thể loại văn bản đọc hiểu:</a:t>
            </a:r>
            <a:endParaRPr lang="en-US" sz="2800" b="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26568387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D83F8A14-7AC8-4A01-8745-D89E42E043C8"/>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P#\uFFFD\uFFFD{42423134-D9A0-4581-80CF-1CA7B5A661CC}&quot;,&quot;C:\\Users\\Admin\\Desktop\\Ảnh sách nói\\Bài giảng điện tử, giáo án\\Khoa học xã hội\\Ngữ văn\\Khối 6\\VĂN 6 PPT CÁNH DIỀU CÔ HL 10 BÀI\\VĂN 6 CÁNH DIỀU CÔ HL&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quot;uploadSources&quot;:true}}"/>
  <p:tag name="ISPRING_SCORM_RATE_QUIZZES" val="0"/>
  <p:tag name="ISPRING_SCORM_PASSING_SCORE" val="100.000000"/>
  <p:tag name="ISPRING_PRESENTATION_TITLE" val="BAI 1 - NỘI DUNG VÀ CẤU TRÚC SÁCH NGỮ VĂN 6"/>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GENSWF_SLIDE_UID" val="{F1F8D693-DF45-4709-B804-CC4713A83DF0}:264"/>
</p:tagLst>
</file>

<file path=ppt/tags/tag11.xml><?xml version="1.0" encoding="utf-8"?>
<p:tagLst xmlns:a="http://schemas.openxmlformats.org/drawingml/2006/main" xmlns:r="http://schemas.openxmlformats.org/officeDocument/2006/relationships" xmlns:p="http://schemas.openxmlformats.org/presentationml/2006/main">
  <p:tag name="GENSWF_SLIDE_UID" val="{A599CAF6-2D48-4E0F-A979-9341563DC6D4}:265"/>
</p:tagLst>
</file>

<file path=ppt/tags/tag12.xml><?xml version="1.0" encoding="utf-8"?>
<p:tagLst xmlns:a="http://schemas.openxmlformats.org/drawingml/2006/main" xmlns:r="http://schemas.openxmlformats.org/officeDocument/2006/relationships" xmlns:p="http://schemas.openxmlformats.org/presentationml/2006/main">
  <p:tag name="GENSWF_SLIDE_UID" val="{82E84FD6-A44A-46B3-9FD7-2841B557A071}:266"/>
</p:tagLst>
</file>

<file path=ppt/tags/tag13.xml><?xml version="1.0" encoding="utf-8"?>
<p:tagLst xmlns:a="http://schemas.openxmlformats.org/drawingml/2006/main" xmlns:r="http://schemas.openxmlformats.org/officeDocument/2006/relationships" xmlns:p="http://schemas.openxmlformats.org/presentationml/2006/main">
  <p:tag name="GENSWF_SLIDE_UID" val="{3155FBB1-871D-47BC-8FED-C2BA2FA91605}:267"/>
</p:tagLst>
</file>

<file path=ppt/tags/tag14.xml><?xml version="1.0" encoding="utf-8"?>
<p:tagLst xmlns:a="http://schemas.openxmlformats.org/drawingml/2006/main" xmlns:r="http://schemas.openxmlformats.org/officeDocument/2006/relationships" xmlns:p="http://schemas.openxmlformats.org/presentationml/2006/main">
  <p:tag name="GENSWF_SLIDE_UID" val="{8E0AD952-807E-4F93-A366-B6D856700649}:269"/>
</p:tagLst>
</file>

<file path=ppt/tags/tag15.xml><?xml version="1.0" encoding="utf-8"?>
<p:tagLst xmlns:a="http://schemas.openxmlformats.org/drawingml/2006/main" xmlns:r="http://schemas.openxmlformats.org/officeDocument/2006/relationships" xmlns:p="http://schemas.openxmlformats.org/presentationml/2006/main">
  <p:tag name="GENSWF_SLIDE_UID" val="{A1DBC4DE-7224-46B8-81C7-8FEA684E3146}:268"/>
</p:tagLst>
</file>

<file path=ppt/tags/tag16.xml><?xml version="1.0" encoding="utf-8"?>
<p:tagLst xmlns:a="http://schemas.openxmlformats.org/drawingml/2006/main" xmlns:r="http://schemas.openxmlformats.org/officeDocument/2006/relationships" xmlns:p="http://schemas.openxmlformats.org/presentationml/2006/main">
  <p:tag name="GENSWF_SLIDE_UID" val="{E3FD4F30-F0A2-4592-BDB4-0CC332775021}:270"/>
</p:tagLst>
</file>

<file path=ppt/tags/tag17.xml><?xml version="1.0" encoding="utf-8"?>
<p:tagLst xmlns:a="http://schemas.openxmlformats.org/drawingml/2006/main" xmlns:r="http://schemas.openxmlformats.org/officeDocument/2006/relationships" xmlns:p="http://schemas.openxmlformats.org/presentationml/2006/main">
  <p:tag name="GENSWF_SLIDE_UID" val="{BB529747-1112-4D57-B3A8-312ED1B205BF}:271"/>
</p:tagLst>
</file>

<file path=ppt/tags/tag18.xml><?xml version="1.0" encoding="utf-8"?>
<p:tagLst xmlns:a="http://schemas.openxmlformats.org/drawingml/2006/main" xmlns:r="http://schemas.openxmlformats.org/officeDocument/2006/relationships" xmlns:p="http://schemas.openxmlformats.org/presentationml/2006/main">
  <p:tag name="GENSWF_SLIDE_UID" val="{A20C2455-4033-414F-AE1D-7892D895D32E}:273"/>
</p:tagLst>
</file>

<file path=ppt/tags/tag19.xml><?xml version="1.0" encoding="utf-8"?>
<p:tagLst xmlns:a="http://schemas.openxmlformats.org/drawingml/2006/main" xmlns:r="http://schemas.openxmlformats.org/officeDocument/2006/relationships" xmlns:p="http://schemas.openxmlformats.org/presentationml/2006/main">
  <p:tag name="GENSWF_SLIDE_UID" val="{1FFE8AEB-BF20-40DB-B3FA-5420CCF3C016}:274"/>
</p:tagLst>
</file>

<file path=ppt/tags/tag2.xml><?xml version="1.0" encoding="utf-8"?>
<p:tagLst xmlns:a="http://schemas.openxmlformats.org/drawingml/2006/main" xmlns:r="http://schemas.openxmlformats.org/officeDocument/2006/relationships" xmlns:p="http://schemas.openxmlformats.org/presentationml/2006/main">
  <p:tag name="GENSWF_SLIDE_UID" val="{282F34F5-A41C-49F7-A9C8-CDE4A8E8963F}:256"/>
</p:tagLst>
</file>

<file path=ppt/tags/tag20.xml><?xml version="1.0" encoding="utf-8"?>
<p:tagLst xmlns:a="http://schemas.openxmlformats.org/drawingml/2006/main" xmlns:r="http://schemas.openxmlformats.org/officeDocument/2006/relationships" xmlns:p="http://schemas.openxmlformats.org/presentationml/2006/main">
  <p:tag name="GENSWF_SLIDE_UID" val="{A7234F7F-98A2-495F-A49C-7BAA40AEDFE5}:278"/>
</p:tagLst>
</file>

<file path=ppt/tags/tag21.xml><?xml version="1.0" encoding="utf-8"?>
<p:tagLst xmlns:a="http://schemas.openxmlformats.org/drawingml/2006/main" xmlns:r="http://schemas.openxmlformats.org/officeDocument/2006/relationships" xmlns:p="http://schemas.openxmlformats.org/presentationml/2006/main">
  <p:tag name="GENSWF_SLIDE_UID" val="{0E78C143-42F6-48CA-B1C9-383F2DCC9A4E}:277"/>
</p:tagLst>
</file>

<file path=ppt/tags/tag3.xml><?xml version="1.0" encoding="utf-8"?>
<p:tagLst xmlns:a="http://schemas.openxmlformats.org/drawingml/2006/main" xmlns:r="http://schemas.openxmlformats.org/officeDocument/2006/relationships" xmlns:p="http://schemas.openxmlformats.org/presentationml/2006/main">
  <p:tag name="GENSWF_SLIDE_UID" val="{4623C018-F82F-464A-AB34-B06B251E0D15}:259"/>
</p:tagLst>
</file>

<file path=ppt/tags/tag4.xml><?xml version="1.0" encoding="utf-8"?>
<p:tagLst xmlns:a="http://schemas.openxmlformats.org/drawingml/2006/main" xmlns:r="http://schemas.openxmlformats.org/officeDocument/2006/relationships" xmlns:p="http://schemas.openxmlformats.org/presentationml/2006/main">
  <p:tag name="GENSWF_SLIDE_UID" val="{5DD14525-1EBD-4D15-BC39-1F92E3F70F43}:257"/>
</p:tagLst>
</file>

<file path=ppt/tags/tag5.xml><?xml version="1.0" encoding="utf-8"?>
<p:tagLst xmlns:a="http://schemas.openxmlformats.org/drawingml/2006/main" xmlns:r="http://schemas.openxmlformats.org/officeDocument/2006/relationships" xmlns:p="http://schemas.openxmlformats.org/presentationml/2006/main">
  <p:tag name="GENSWF_SLIDE_UID" val="{5C621B5E-616B-40AA-931A-D39F33F79EC1}:260"/>
</p:tagLst>
</file>

<file path=ppt/tags/tag6.xml><?xml version="1.0" encoding="utf-8"?>
<p:tagLst xmlns:a="http://schemas.openxmlformats.org/drawingml/2006/main" xmlns:r="http://schemas.openxmlformats.org/officeDocument/2006/relationships" xmlns:p="http://schemas.openxmlformats.org/presentationml/2006/main">
  <p:tag name="GENSWF_SLIDE_UID" val="{A97481DC-003F-478F-91D5-8D06135FDFC1}:272"/>
</p:tagLst>
</file>

<file path=ppt/tags/tag7.xml><?xml version="1.0" encoding="utf-8"?>
<p:tagLst xmlns:a="http://schemas.openxmlformats.org/drawingml/2006/main" xmlns:r="http://schemas.openxmlformats.org/officeDocument/2006/relationships" xmlns:p="http://schemas.openxmlformats.org/presentationml/2006/main">
  <p:tag name="GENSWF_SLIDE_UID" val="{169347B6-A7C3-46E8-922D-68B9116D0128}:261"/>
</p:tagLst>
</file>

<file path=ppt/tags/tag8.xml><?xml version="1.0" encoding="utf-8"?>
<p:tagLst xmlns:a="http://schemas.openxmlformats.org/drawingml/2006/main" xmlns:r="http://schemas.openxmlformats.org/officeDocument/2006/relationships" xmlns:p="http://schemas.openxmlformats.org/presentationml/2006/main">
  <p:tag name="GENSWF_SLIDE_UID" val="{0D0CD7C8-9855-4F8C-AA27-18C0136A19E3}:262"/>
</p:tagLst>
</file>

<file path=ppt/tags/tag9.xml><?xml version="1.0" encoding="utf-8"?>
<p:tagLst xmlns:a="http://schemas.openxmlformats.org/drawingml/2006/main" xmlns:r="http://schemas.openxmlformats.org/officeDocument/2006/relationships" xmlns:p="http://schemas.openxmlformats.org/presentationml/2006/main">
  <p:tag name="GENSWF_SLIDE_UID" val="{BC759D14-04AF-4FA4-80B5-A04334CD5ACA}:26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TotalTime>
  <Words>1531</Words>
  <Application>Microsoft Office PowerPoint</Application>
  <PresentationFormat>Widescreen</PresentationFormat>
  <Paragraphs>160</Paragraphs>
  <Slides>20</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Times New Roman</vt:lpstr>
      <vt:lpstr>Wingdings</vt:lpstr>
      <vt:lpstr>Office Theme</vt:lpstr>
      <vt:lpstr>BÀI MỞ ĐẦU (NỘI DUNG VÀ CẤU TRÚC SÁCH NGỮ VĂN 6)</vt:lpstr>
      <vt:lpstr>HOẠT ĐỘNG KHỞI ĐỘNG</vt:lpstr>
      <vt:lpstr> Trước khi bước vào ngôi trường mới - trường Trung học cơ sở, em có tưởng tượng trong đầu về một môi trường học tập mới như thế nào? Em có cảm nhận ban đầu như thế nào về ngôi trường mà em đang theo học? </vt:lpstr>
      <vt:lpstr>PowerPoint Presentation</vt:lpstr>
      <vt:lpstr>HOẠT ĐỘNG KHÁM PHÁ KIẾN THỨC</vt:lpstr>
      <vt:lpstr>PowerPoint Presentation</vt:lpstr>
      <vt:lpstr>Xem video Giới thiệu Sách giáo khoa Ngữ văn 6. </vt:lpstr>
      <vt:lpstr>PowerPoint Presentation</vt:lpstr>
      <vt:lpstr>PowerPoint Presentation</vt:lpstr>
      <vt:lpstr>PowerPoint Presentation</vt:lpstr>
      <vt:lpstr>PowerPoint Presentation</vt:lpstr>
      <vt:lpstr>PowerPoint Presentation</vt:lpstr>
      <vt:lpstr>CÁC KIỂU VĂN BẢN: </vt:lpstr>
      <vt:lpstr>PowerPoint Presentation</vt:lpstr>
      <vt:lpstr>PowerPoint Presentation</vt:lpstr>
      <vt:lpstr>TÌM HIỂU CẤU TRÚC CỦA SÁCH NGỮ VĂN 6</vt:lpstr>
      <vt:lpstr>PowerPoint Presentation</vt:lpstr>
      <vt:lpstr>HOẠT ĐỘNG VẬN DỤNG</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BAI 1 - NỘI DUNG VÀ CẤU TRÚC SÁCH NGỮ VĂN 6</dc:title>
  <dc:creator>Admin</dc:creator>
  <cp:lastModifiedBy>Giang Nguyễn</cp:lastModifiedBy>
  <cp:revision>22</cp:revision>
  <dcterms:created xsi:type="dcterms:W3CDTF">2021-06-28T13:51:56Z</dcterms:created>
  <dcterms:modified xsi:type="dcterms:W3CDTF">2023-11-28T04:22:36Z</dcterms:modified>
</cp:coreProperties>
</file>