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56" r:id="rId2"/>
    <p:sldMasterId id="2147483768" r:id="rId3"/>
    <p:sldMasterId id="2147483780" r:id="rId4"/>
    <p:sldMasterId id="2147483792" r:id="rId5"/>
    <p:sldMasterId id="2147483804" r:id="rId6"/>
    <p:sldMasterId id="2147483816" r:id="rId7"/>
  </p:sldMasterIdLst>
  <p:sldIdLst>
    <p:sldId id="257" r:id="rId8"/>
    <p:sldId id="258" r:id="rId9"/>
    <p:sldId id="260" r:id="rId10"/>
    <p:sldId id="261" r:id="rId11"/>
    <p:sldId id="313" r:id="rId12"/>
    <p:sldId id="265" r:id="rId13"/>
    <p:sldId id="263" r:id="rId14"/>
    <p:sldId id="267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31" autoAdjust="0"/>
  </p:normalViewPr>
  <p:slideViewPr>
    <p:cSldViewPr>
      <p:cViewPr varScale="1">
        <p:scale>
          <a:sx n="78" d="100"/>
          <a:sy n="78" d="100"/>
        </p:scale>
        <p:origin x="152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60068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9501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30563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4682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97418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9271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3076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7025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528544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71804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201566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vi-VN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vi-V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vi-VN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vi-VN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vi-V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vi-VN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2575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vi-VN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7021D1E-6E94-4B03-A0C5-F3DEAC5314AB}" type="datetimeFigureOut">
              <a:rPr lang="vi-VN" smtClean="0"/>
              <a:t>09/09/2021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vi-VN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31582BB-1F7B-4C9B-9A4F-63EFB8BE102B}" type="slidenum">
              <a:rPr lang="vi-VN" smtClean="0"/>
              <a:t>‹#›</a:t>
            </a:fld>
            <a:endParaRPr lang="vi-VN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12479" y="620688"/>
            <a:ext cx="608692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none" spc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achen" pitchFamily="18" charset="-93"/>
                <a:ea typeface="Aachen" pitchFamily="18" charset="-93"/>
                <a:cs typeface="Aachen" pitchFamily="18" charset="-93"/>
              </a:rPr>
              <a:t>Phần</a:t>
            </a:r>
            <a:r>
              <a:rPr lang="en-US" sz="3200" b="1" cap="none" spc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achen" pitchFamily="18" charset="-93"/>
                <a:ea typeface="Aachen" pitchFamily="18" charset="-93"/>
                <a:cs typeface="Aachen" pitchFamily="18" charset="-93"/>
              </a:rPr>
              <a:t> I. DI TRUYỀN VÀ BIẾN DỊ </a:t>
            </a:r>
          </a:p>
          <a:p>
            <a:pPr algn="ctr"/>
            <a:r>
              <a:rPr lang="en-US" sz="3200" b="1" err="1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achen" pitchFamily="18" charset="-93"/>
                <a:ea typeface="Aachen" pitchFamily="18" charset="-93"/>
                <a:cs typeface="Aachen" pitchFamily="18" charset="-93"/>
              </a:rPr>
              <a:t>Chương</a:t>
            </a:r>
            <a:r>
              <a:rPr lang="en-US" sz="3200" b="1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achen" pitchFamily="18" charset="-93"/>
                <a:ea typeface="Aachen" pitchFamily="18" charset="-93"/>
                <a:cs typeface="Aachen" pitchFamily="18" charset="-93"/>
              </a:rPr>
              <a:t> I. </a:t>
            </a:r>
          </a:p>
          <a:p>
            <a:pPr algn="ctr"/>
            <a:r>
              <a:rPr lang="en-US" sz="3200" b="1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achen" pitchFamily="18" charset="-93"/>
                <a:ea typeface="Aachen" pitchFamily="18" charset="-93"/>
                <a:cs typeface="Aachen" pitchFamily="18" charset="-93"/>
              </a:rPr>
              <a:t>CÁC THÍ NGHIỆM CỦA MENĐEN</a:t>
            </a:r>
            <a:endParaRPr lang="en-US" sz="3200" b="1" cap="none" spc="0">
              <a:ln w="11430"/>
              <a:solidFill>
                <a:schemeClr val="accent5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achen" pitchFamily="18" charset="-93"/>
              <a:ea typeface="Aachen" pitchFamily="18" charset="-93"/>
              <a:cs typeface="Aachen" pitchFamily="18" charset="-93"/>
            </a:endParaRPr>
          </a:p>
        </p:txBody>
      </p:sp>
      <p:pic>
        <p:nvPicPr>
          <p:cNvPr id="2" name="Picture 2" descr="C:\Documents and Settings\Administrator\My Documents\My Pictures\DAU HA L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289584"/>
            <a:ext cx="2736304" cy="435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istrator\My Documents\My Pictures\01_mendel_p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5870"/>
            <a:ext cx="3386108" cy="4435801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bliqueBottom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64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8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0"/>
                            </p:stCondLst>
                            <p:childTnLst>
                              <p:par>
                                <p:cTn id="2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9665" y="116632"/>
            <a:ext cx="78951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III. </a:t>
            </a:r>
            <a:r>
              <a:rPr lang="en-US" sz="2400" b="1" cap="none" spc="0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Một</a:t>
            </a:r>
            <a:r>
              <a:rPr lang="en-US" sz="24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 </a:t>
            </a:r>
            <a:r>
              <a:rPr lang="en-US" sz="2400" b="1" cap="none" spc="0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số</a:t>
            </a:r>
            <a:r>
              <a:rPr lang="en-US" sz="24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 </a:t>
            </a:r>
            <a:r>
              <a:rPr lang="en-US" sz="2400" b="1" cap="none" spc="0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thuật</a:t>
            </a:r>
            <a:r>
              <a:rPr lang="en-US" sz="24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 </a:t>
            </a:r>
            <a:r>
              <a:rPr lang="en-US" sz="2400" b="1" cap="none" spc="0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ngữ</a:t>
            </a:r>
            <a:r>
              <a:rPr lang="en-US" sz="24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 </a:t>
            </a:r>
            <a:r>
              <a:rPr lang="en-US" sz="2400" b="1" cap="none" spc="0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và</a:t>
            </a:r>
            <a:r>
              <a:rPr lang="en-US" sz="24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 </a:t>
            </a:r>
            <a:r>
              <a:rPr lang="en-US" sz="2400" b="1" cap="none" spc="0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kí</a:t>
            </a:r>
            <a:r>
              <a:rPr lang="en-US" sz="24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 </a:t>
            </a:r>
            <a:r>
              <a:rPr lang="en-US" sz="2400" b="1" cap="none" spc="0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hiệu</a:t>
            </a:r>
            <a:r>
              <a:rPr lang="en-US" sz="24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 </a:t>
            </a:r>
            <a:r>
              <a:rPr lang="en-US" sz="2400" b="1" cap="none" spc="0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cơ</a:t>
            </a:r>
            <a:r>
              <a:rPr lang="en-US" sz="24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 </a:t>
            </a:r>
            <a:r>
              <a:rPr lang="en-US" sz="2400" b="1" cap="none" spc="0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bản</a:t>
            </a:r>
            <a:r>
              <a:rPr lang="en-US" sz="2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 </a:t>
            </a:r>
            <a:r>
              <a:rPr lang="en-US" sz="2400" b="1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của</a:t>
            </a:r>
            <a:r>
              <a:rPr lang="en-US" sz="2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 di </a:t>
            </a:r>
            <a:r>
              <a:rPr lang="en-US" sz="2400" b="1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truyền</a:t>
            </a:r>
            <a:r>
              <a:rPr lang="en-US" sz="2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 học: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8808" y="541516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280" y="1124744"/>
            <a:ext cx="50712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điểm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tóc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ngược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trạng.VD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thuần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endParaRPr lang="vi-VN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910415" y="1487073"/>
            <a:ext cx="0" cy="3984433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932040" y="833112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vi-VN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10415" y="1487073"/>
            <a:ext cx="38164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P: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X: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lai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G: Giao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♀: Giao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♂: Giao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đực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F: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</a:t>
            </a:r>
          </a:p>
          <a:p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F1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F2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endParaRPr lang="vi-VN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52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62" y="188640"/>
            <a:ext cx="89825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1. MENDEN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4000" b="1" cap="none" spc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TL Sinh 9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4784"/>
            <a:ext cx="7164288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339800" y="1772816"/>
            <a:ext cx="1479892" cy="4032448"/>
            <a:chOff x="339800" y="1772816"/>
            <a:chExt cx="1479892" cy="4032448"/>
          </a:xfrm>
        </p:grpSpPr>
        <p:sp>
          <p:nvSpPr>
            <p:cNvPr id="6" name="Round Diagonal Corner Rectangle 5"/>
            <p:cNvSpPr/>
            <p:nvPr/>
          </p:nvSpPr>
          <p:spPr>
            <a:xfrm>
              <a:off x="359667" y="1772816"/>
              <a:ext cx="1440160" cy="4032448"/>
            </a:xfrm>
            <a:prstGeom prst="round2Diag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39800" y="2080880"/>
              <a:ext cx="1479892" cy="34163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cap="none" spc="0" err="1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Các</a:t>
              </a:r>
              <a:r>
                <a:rPr lang="en-US" sz="2400" b="1" cap="none" spc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 </a:t>
              </a:r>
            </a:p>
            <a:p>
              <a:pPr algn="ctr"/>
              <a:r>
                <a:rPr lang="en-US" sz="2400" b="1" cap="none" spc="0" err="1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cặp</a:t>
              </a:r>
              <a:r>
                <a:rPr lang="en-US" sz="2400" b="1" cap="none" spc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 </a:t>
              </a:r>
            </a:p>
            <a:p>
              <a:pPr algn="ctr"/>
              <a:r>
                <a:rPr lang="en-US" sz="2400" b="1" cap="none" spc="0" err="1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tính</a:t>
              </a:r>
              <a:r>
                <a:rPr lang="en-US" sz="2400" b="1" cap="none" spc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 </a:t>
              </a:r>
            </a:p>
            <a:p>
              <a:pPr algn="ctr"/>
              <a:r>
                <a:rPr lang="en-US" sz="2400" b="1" cap="none" spc="0" err="1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trạng</a:t>
              </a:r>
              <a:r>
                <a:rPr lang="en-US" sz="2400" b="1" cap="none" spc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 </a:t>
              </a:r>
            </a:p>
            <a:p>
              <a:pPr algn="ctr"/>
              <a:r>
                <a:rPr lang="en-US" sz="2400" b="1" cap="none" spc="0" err="1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Trong</a:t>
              </a:r>
              <a:endParaRPr lang="en-US" sz="2400" b="1" cap="none" spc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endParaRPr>
            </a:p>
            <a:p>
              <a:pPr algn="ctr"/>
              <a:r>
                <a:rPr lang="en-US" sz="2400" b="1" cap="none" spc="0" err="1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thí</a:t>
              </a:r>
              <a:r>
                <a:rPr lang="en-US" sz="2400" b="1" cap="none" spc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 </a:t>
              </a:r>
            </a:p>
            <a:p>
              <a:pPr algn="ctr"/>
              <a:r>
                <a:rPr lang="en-US" sz="2400" b="1" cap="none" spc="0" err="1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nghiệm</a:t>
              </a:r>
              <a:r>
                <a:rPr lang="en-US" sz="2400" b="1" cap="none" spc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 </a:t>
              </a:r>
            </a:p>
            <a:p>
              <a:pPr algn="ctr"/>
              <a:r>
                <a:rPr lang="en-US" sz="2400" b="1" cap="none" spc="0" err="1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của</a:t>
              </a:r>
              <a:r>
                <a:rPr lang="en-US" sz="2400" b="1" cap="none" spc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 </a:t>
              </a:r>
            </a:p>
            <a:p>
              <a:pPr algn="ctr"/>
              <a:r>
                <a:rPr lang="en-US" sz="2400" b="1" cap="none" spc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Menden</a:t>
              </a:r>
              <a:endParaRPr lang="vi-VN" sz="2400" b="1" cap="none" spc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929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0" y="116632"/>
            <a:ext cx="9144000" cy="1224136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40444" y="140439"/>
            <a:ext cx="448872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2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.VnTifani Heavy" pitchFamily="34" charset="0"/>
              </a:rPr>
              <a:t>Củng</a:t>
            </a:r>
            <a:r>
              <a:rPr lang="en-US" sz="72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.VnTifani Heavy" pitchFamily="34" charset="0"/>
              </a:rPr>
              <a:t> </a:t>
            </a:r>
            <a:r>
              <a:rPr lang="en-US" sz="72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.VnTifani Heavy" pitchFamily="34" charset="0"/>
              </a:rPr>
              <a:t>C</a:t>
            </a:r>
            <a:r>
              <a:rPr lang="en-US" sz="72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.VnTifani Heavy" pitchFamily="34" charset="0"/>
              </a:rPr>
              <a:t>ố</a:t>
            </a:r>
            <a:endParaRPr lang="en-US" sz="7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.VnTifani Heavy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1556792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2058269"/>
            <a:ext cx="806489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1.Phương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đáo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Menden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AutoNum type="alphaLcPeriod"/>
            </a:pP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lai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lphaLcPeriod"/>
            </a:pP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lai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lphaLcPeriod"/>
            </a:pP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lphaLcPeriod"/>
            </a:pP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endParaRPr lang="en-US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LcPeriod"/>
            </a:pP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endParaRPr lang="en-US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41179" y="4551258"/>
            <a:ext cx="79208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DTH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AutoNum type="alphaLcPeriod"/>
            </a:pP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lphaLcPeriod"/>
            </a:pP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chất, cơ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HTDT</a:t>
            </a:r>
            <a:endParaRPr lang="en-US" sz="2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LcPeriod"/>
            </a:pP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lphaLcPeriod"/>
            </a:pP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luât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3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900"/>
                            </p:stCondLst>
                            <p:childTnLst>
                              <p:par>
                                <p:cTn id="1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140439"/>
            <a:ext cx="9144000" cy="1224136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>
              <a:latin typeface=".VnTifani Heavy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4555" y="140439"/>
            <a:ext cx="914855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0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6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Rockwell Extra Bold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6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6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581852" y="2290198"/>
            <a:ext cx="797574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1, 2, 3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7.</a:t>
            </a:r>
          </a:p>
          <a:p>
            <a:pPr marL="457200" indent="-457200">
              <a:buFontTx/>
              <a:buChar char="-"/>
            </a:pP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2. Lai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DTH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9" descr="Tweety-01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609633"/>
            <a:ext cx="933450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79FAC5DEC6684C4A9EE7835BCE3A70A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281487"/>
            <a:ext cx="24193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57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2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Hinh nen\1336350822388891727_574_5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562" y="0"/>
            <a:ext cx="92005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40398" y="1916831"/>
            <a:ext cx="3051413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 err="1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abia" pitchFamily="34" charset="0"/>
              </a:rPr>
              <a:t>Tiết</a:t>
            </a:r>
            <a:r>
              <a:rPr lang="en-US" sz="4800" b="1" cap="none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abia" pitchFamily="34" charset="0"/>
              </a:rPr>
              <a:t> 1-</a:t>
            </a:r>
            <a:r>
              <a:rPr lang="en-US" sz="4800" b="1" cap="none" spc="0" dirty="0" err="1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abia" pitchFamily="34" charset="0"/>
              </a:rPr>
              <a:t>Bài</a:t>
            </a:r>
            <a:r>
              <a:rPr lang="en-US" sz="4800" b="1" cap="none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abia" pitchFamily="34" charset="0"/>
              </a:rPr>
              <a:t> </a:t>
            </a:r>
            <a:r>
              <a:rPr lang="en-US" sz="4800" b="1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abia" pitchFamily="34" charset="0"/>
              </a:rPr>
              <a:t>1</a:t>
            </a:r>
            <a:endParaRPr lang="en-US" sz="48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Arabi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3475732"/>
            <a:ext cx="696248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MENDEN</a:t>
            </a:r>
          </a:p>
          <a:p>
            <a:pPr algn="ctr"/>
            <a:r>
              <a:rPr lang="en-US" sz="5400" b="1" cap="none" spc="0" err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5400" b="1" cap="none" spc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5400" b="1" cap="none" spc="0" err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5400" b="1" cap="none" spc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err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5400" b="1" cap="none" spc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E:\T_Cong\gif\animal_43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6562" y="0"/>
            <a:ext cx="13716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630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62" y="188640"/>
            <a:ext cx="8982587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1. MENDEN </a:t>
            </a:r>
            <a:r>
              <a:rPr lang="en-US" sz="4000" b="1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4000" b="1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4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HỌC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5702" y="1484784"/>
            <a:ext cx="23567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 Di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36096" y="1946449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4720473" y="2996952"/>
            <a:ext cx="4176464" cy="1692771"/>
          </a:xfrm>
          <a:prstGeom prst="rect">
            <a:avLst/>
          </a:prstGeom>
          <a:ln w="19050">
            <a:solidFill>
              <a:schemeClr val="accent2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vi-VN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liên </a:t>
            </a:r>
            <a:r>
              <a:rPr lang="vi-VN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vi-VN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thân </a:t>
            </a:r>
          </a:p>
          <a:p>
            <a:pPr algn="ctr"/>
            <a:r>
              <a:rPr lang="vi-VN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vi-VN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xem </a:t>
            </a:r>
            <a:r>
              <a:rPr lang="vi-VN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vi-VN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vi-VN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vi-VN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vi-VN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vi-VN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</a:t>
            </a:r>
          </a:p>
          <a:p>
            <a:pPr algn="ctr"/>
            <a:r>
              <a:rPr lang="vi-VN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điểm </a:t>
            </a:r>
            <a:r>
              <a:rPr lang="vi-VN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495855" y="1484784"/>
            <a:ext cx="0" cy="5373216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47253" y="5096031"/>
            <a:ext cx="39698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gắn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5702" y="1829633"/>
            <a:ext cx="43101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Di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9203" y="3704940"/>
            <a:ext cx="41360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56467" y="2154072"/>
            <a:ext cx="3942184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TextBox 6">
            <a:hlinkClick r:id="rId3" action="ppaction://hlinksldjump"/>
          </p:cNvPr>
          <p:cNvSpPr txBox="1"/>
          <p:nvPr/>
        </p:nvSpPr>
        <p:spPr>
          <a:xfrm>
            <a:off x="4721462" y="4819502"/>
            <a:ext cx="3930118" cy="95410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điểm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3490CA-C552-4782-91A2-2E97340FB5C8}"/>
              </a:ext>
            </a:extLst>
          </p:cNvPr>
          <p:cNvSpPr txBox="1"/>
          <p:nvPr/>
        </p:nvSpPr>
        <p:spPr>
          <a:xfrm>
            <a:off x="4708517" y="2354104"/>
            <a:ext cx="396532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điểm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084253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8" grpId="0"/>
      <p:bldP spid="13" grpId="0"/>
      <p:bldP spid="14" grpId="0"/>
      <p:bldP spid="16" grpId="0" animBg="1"/>
      <p:bldP spid="16" grpId="1" animBg="1"/>
      <p:bldP spid="7" grpId="0" animBg="1"/>
      <p:bldP spid="7" grpId="1" animBg="1"/>
      <p:bldP spid="3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1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765830"/>
              </p:ext>
            </p:extLst>
          </p:nvPr>
        </p:nvGraphicFramePr>
        <p:xfrm>
          <a:off x="0" y="685800"/>
          <a:ext cx="9144000" cy="6172200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1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Bố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Mẹ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Khác</a:t>
                      </a: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Bố,Mẹ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Vóc</a:t>
                      </a: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dáng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Màu</a:t>
                      </a: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da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Khuôn</a:t>
                      </a: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mặt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Tóc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Mắt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Mũi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Miệng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AutoShape 127"/>
          <p:cNvSpPr>
            <a:spLocks noChangeArrowheads="1"/>
          </p:cNvSpPr>
          <p:nvPr/>
        </p:nvSpPr>
        <p:spPr bwMode="auto">
          <a:xfrm>
            <a:off x="2362200" y="3810000"/>
            <a:ext cx="4267200" cy="1600200"/>
          </a:xfrm>
          <a:prstGeom prst="flowChartDecision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err="1">
                <a:solidFill>
                  <a:srgbClr val="0000FF"/>
                </a:solidFill>
              </a:rPr>
              <a:t>Hiện</a:t>
            </a:r>
            <a:r>
              <a:rPr lang="en-US" sz="2400">
                <a:solidFill>
                  <a:srgbClr val="0000FF"/>
                </a:solidFill>
              </a:rPr>
              <a:t> </a:t>
            </a:r>
            <a:r>
              <a:rPr lang="en-US" sz="2400" err="1">
                <a:solidFill>
                  <a:srgbClr val="0000FF"/>
                </a:solidFill>
              </a:rPr>
              <a:t>tượng</a:t>
            </a:r>
            <a:endParaRPr lang="en-US" sz="2400">
              <a:solidFill>
                <a:srgbClr val="0000FF"/>
              </a:solidFill>
            </a:endParaRPr>
          </a:p>
          <a:p>
            <a:pPr algn="ctr"/>
            <a:r>
              <a:rPr lang="en-US" sz="3200">
                <a:solidFill>
                  <a:srgbClr val="FF0000"/>
                </a:solidFill>
              </a:rPr>
              <a:t>DI </a:t>
            </a:r>
            <a:r>
              <a:rPr lang="en-US" sz="3200" err="1">
                <a:solidFill>
                  <a:srgbClr val="FF0000"/>
                </a:solidFill>
              </a:rPr>
              <a:t>TRUYỀN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6" name="AutoShape 128"/>
          <p:cNvSpPr>
            <a:spLocks noChangeArrowheads="1"/>
          </p:cNvSpPr>
          <p:nvPr/>
        </p:nvSpPr>
        <p:spPr bwMode="auto">
          <a:xfrm>
            <a:off x="6858000" y="3124200"/>
            <a:ext cx="2286000" cy="2895600"/>
          </a:xfrm>
          <a:prstGeom prst="flowChartDecision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err="1">
                <a:solidFill>
                  <a:srgbClr val="0000FF"/>
                </a:solidFill>
              </a:rPr>
              <a:t>Hiện</a:t>
            </a:r>
            <a:r>
              <a:rPr lang="en-US" sz="2400">
                <a:solidFill>
                  <a:srgbClr val="0000FF"/>
                </a:solidFill>
              </a:rPr>
              <a:t> </a:t>
            </a:r>
            <a:r>
              <a:rPr lang="en-US" sz="2400" err="1">
                <a:solidFill>
                  <a:srgbClr val="0000FF"/>
                </a:solidFill>
              </a:rPr>
              <a:t>tượng</a:t>
            </a:r>
            <a:endParaRPr lang="en-US" sz="2400">
              <a:solidFill>
                <a:srgbClr val="0000FF"/>
              </a:solidFill>
            </a:endParaRPr>
          </a:p>
          <a:p>
            <a:pPr algn="ctr"/>
            <a:r>
              <a:rPr lang="en-US" sz="3200" err="1">
                <a:solidFill>
                  <a:srgbClr val="FF0000"/>
                </a:solidFill>
              </a:rPr>
              <a:t>BIẾN</a:t>
            </a:r>
            <a:r>
              <a:rPr lang="en-US" sz="3200">
                <a:solidFill>
                  <a:srgbClr val="FF0000"/>
                </a:solidFill>
              </a:rPr>
              <a:t> </a:t>
            </a:r>
            <a:r>
              <a:rPr lang="en-US" sz="3200" err="1">
                <a:solidFill>
                  <a:srgbClr val="FF0000"/>
                </a:solidFill>
              </a:rPr>
              <a:t>DỊ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7" name="AutoShape 129"/>
          <p:cNvSpPr>
            <a:spLocks/>
          </p:cNvSpPr>
          <p:nvPr/>
        </p:nvSpPr>
        <p:spPr bwMode="auto">
          <a:xfrm rot="5400000">
            <a:off x="5295900" y="38100"/>
            <a:ext cx="685800" cy="6096000"/>
          </a:xfrm>
          <a:prstGeom prst="leftBrace">
            <a:avLst>
              <a:gd name="adj1" fmla="val 74074"/>
              <a:gd name="adj2" fmla="val 50000"/>
            </a:avLst>
          </a:prstGeom>
          <a:noFill/>
          <a:ln w="4445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130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429000" y="2133600"/>
            <a:ext cx="4495800" cy="5794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err="1">
                <a:solidFill>
                  <a:schemeClr val="bg1"/>
                </a:solidFill>
              </a:rPr>
              <a:t>QUÁ</a:t>
            </a:r>
            <a:r>
              <a:rPr lang="en-US" sz="3200">
                <a:solidFill>
                  <a:schemeClr val="bg1"/>
                </a:solidFill>
              </a:rPr>
              <a:t> </a:t>
            </a:r>
            <a:r>
              <a:rPr lang="en-US" sz="3200" err="1">
                <a:solidFill>
                  <a:schemeClr val="bg1"/>
                </a:solidFill>
              </a:rPr>
              <a:t>TRÌNH</a:t>
            </a:r>
            <a:r>
              <a:rPr lang="en-US" sz="3200">
                <a:solidFill>
                  <a:schemeClr val="bg1"/>
                </a:solidFill>
              </a:rPr>
              <a:t> </a:t>
            </a:r>
            <a:r>
              <a:rPr lang="en-US" sz="3200" err="1">
                <a:solidFill>
                  <a:schemeClr val="bg1"/>
                </a:solidFill>
              </a:rPr>
              <a:t>SINH</a:t>
            </a:r>
            <a:r>
              <a:rPr lang="en-US" sz="3200">
                <a:solidFill>
                  <a:schemeClr val="bg1"/>
                </a:solidFill>
              </a:rPr>
              <a:t> </a:t>
            </a:r>
            <a:r>
              <a:rPr lang="en-US" sz="3200" err="1">
                <a:solidFill>
                  <a:schemeClr val="bg1"/>
                </a:solidFill>
              </a:rPr>
              <a:t>SẢN</a:t>
            </a:r>
            <a:endParaRPr lang="en-US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6470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9DFD9A3-671A-4923-9409-3CA535E52C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z="32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1. MENĐEN VÀ DI TRUYỀN HỌC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73CFE4C-E0A8-4DCB-817C-AE256A9EF9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44500" y="1417638"/>
            <a:ext cx="8229600" cy="762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Di truyền học:</a:t>
            </a:r>
          </a:p>
        </p:txBody>
      </p:sp>
      <p:sp>
        <p:nvSpPr>
          <p:cNvPr id="6148" name="Text Box 4">
            <a:extLst>
              <a:ext uri="{FF2B5EF4-FFF2-40B4-BE49-F238E27FC236}">
                <a16:creationId xmlns:a16="http://schemas.microsoft.com/office/drawing/2014/main" id="{2B5AE162-B99A-4D23-88A4-21D68282B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96" y="2083594"/>
            <a:ext cx="7543800" cy="95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dirty="0">
                <a:cs typeface="Times New Roman" panose="02020603050405020304" pitchFamily="18" charset="0"/>
              </a:rPr>
              <a:t>* </a:t>
            </a:r>
            <a:r>
              <a:rPr lang="en-US" altLang="en-US" sz="2800" dirty="0" err="1">
                <a:cs typeface="Times New Roman" panose="02020603050405020304" pitchFamily="18" charset="0"/>
              </a:rPr>
              <a:t>Nghiên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cứu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cơ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sở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vật</a:t>
            </a:r>
            <a:r>
              <a:rPr lang="en-US" altLang="en-US" sz="2800" dirty="0">
                <a:cs typeface="Times New Roman" panose="02020603050405020304" pitchFamily="18" charset="0"/>
              </a:rPr>
              <a:t> chất, </a:t>
            </a:r>
            <a:r>
              <a:rPr lang="en-US" altLang="en-US" sz="2800" dirty="0" err="1">
                <a:cs typeface="Times New Roman" panose="02020603050405020304" pitchFamily="18" charset="0"/>
              </a:rPr>
              <a:t>cơ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chế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cs typeface="Times New Roman" panose="02020603050405020304" pitchFamily="18" charset="0"/>
              </a:rPr>
              <a:t>tính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quy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luật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hiện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tượng</a:t>
            </a:r>
            <a:r>
              <a:rPr lang="en-US" altLang="en-US" sz="2800" dirty="0">
                <a:cs typeface="Times New Roman" panose="02020603050405020304" pitchFamily="18" charset="0"/>
              </a:rPr>
              <a:t> di </a:t>
            </a:r>
            <a:r>
              <a:rPr lang="en-US" altLang="en-US" sz="2800" dirty="0" err="1">
                <a:cs typeface="Times New Roman" panose="02020603050405020304" pitchFamily="18" charset="0"/>
              </a:rPr>
              <a:t>truyền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biến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dị</a:t>
            </a:r>
            <a:endParaRPr lang="en-US" altLang="en-US" sz="2800" dirty="0">
              <a:cs typeface="Times New Roman" panose="02020603050405020304" pitchFamily="18" charset="0"/>
            </a:endParaRPr>
          </a:p>
        </p:txBody>
      </p:sp>
      <p:sp>
        <p:nvSpPr>
          <p:cNvPr id="6149" name="Text Box 5">
            <a:extLst>
              <a:ext uri="{FF2B5EF4-FFF2-40B4-BE49-F238E27FC236}">
                <a16:creationId xmlns:a16="http://schemas.microsoft.com/office/drawing/2014/main" id="{DB4B640B-D6A2-448C-8E19-25D2D191D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96" y="3226594"/>
            <a:ext cx="7543800" cy="95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dirty="0">
                <a:cs typeface="Times New Roman" panose="02020603050405020304" pitchFamily="18" charset="0"/>
              </a:rPr>
              <a:t>* </a:t>
            </a:r>
            <a:r>
              <a:rPr lang="en-US" altLang="en-US" sz="2800" dirty="0" err="1"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vai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trò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quan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trọng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trong</a:t>
            </a:r>
            <a:r>
              <a:rPr lang="en-US" altLang="en-US" sz="2800" dirty="0">
                <a:cs typeface="Times New Roman" panose="02020603050405020304" pitchFamily="18" charset="0"/>
              </a:rPr>
              <a:t> y </a:t>
            </a:r>
            <a:r>
              <a:rPr lang="en-US" altLang="en-US" sz="2800" dirty="0" err="1">
                <a:cs typeface="Times New Roman" panose="02020603050405020304" pitchFamily="18" charset="0"/>
              </a:rPr>
              <a:t>học</a:t>
            </a:r>
            <a:r>
              <a:rPr lang="en-US" altLang="en-US" sz="2800" dirty="0">
                <a:cs typeface="Times New Roman" panose="02020603050405020304" pitchFamily="18" charset="0"/>
              </a:rPr>
              <a:t>, khoa </a:t>
            </a:r>
            <a:r>
              <a:rPr lang="en-US" altLang="en-US" sz="2800" dirty="0" err="1">
                <a:cs typeface="Times New Roman" panose="02020603050405020304" pitchFamily="18" charset="0"/>
              </a:rPr>
              <a:t>học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chọn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giống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công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nghệ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sinh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học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hiện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đại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BBE046-A9FB-4D74-A9BC-B3C487A8367C}"/>
              </a:ext>
            </a:extLst>
          </p:cNvPr>
          <p:cNvSpPr txBox="1"/>
          <p:nvPr/>
        </p:nvSpPr>
        <p:spPr>
          <a:xfrm>
            <a:off x="914496" y="2179638"/>
            <a:ext cx="6705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2060"/>
                </a:solidFill>
              </a:rPr>
              <a:t>Di </a:t>
            </a:r>
            <a:r>
              <a:rPr lang="en-US" sz="2400" i="1" dirty="0" err="1">
                <a:solidFill>
                  <a:srgbClr val="002060"/>
                </a:solidFill>
              </a:rPr>
              <a:t>truyền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học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có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nhiệm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vụ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và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vai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trò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như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thế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nào</a:t>
            </a:r>
            <a:r>
              <a:rPr lang="en-US" sz="2400" i="1" dirty="0">
                <a:solidFill>
                  <a:srgbClr val="00206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6148" grpId="0" animBg="1"/>
      <p:bldP spid="6149" grpId="0" animBg="1"/>
      <p:bldP spid="2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62" y="188640"/>
            <a:ext cx="9139438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1. MENDEN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4000" b="1" cap="none" spc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5702" y="1484784"/>
            <a:ext cx="23567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 Di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36096" y="1946449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4829" y="1946449"/>
            <a:ext cx="70647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II. Menden –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móng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3074" name="Picture 2" descr="C:\Documents and Settings\Administrator\My Documents\My Pictures\01_mendel_p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518067"/>
            <a:ext cx="3312926" cy="415129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102605" y="2518067"/>
            <a:ext cx="49623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</a:rPr>
              <a:t>Tìm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</a:rPr>
              <a:t>hiểu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</a:rPr>
              <a:t>sơ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</a:rPr>
              <a:t>lược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</a:rPr>
              <a:t>về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</a:rPr>
              <a:t>  </a:t>
            </a:r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</a:rPr>
              <a:t>tiểu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</a:rPr>
              <a:t>sử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</a:rPr>
              <a:t>của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</a:rPr>
              <a:t> Menden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200" y="3789039"/>
            <a:ext cx="4248472" cy="138499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Menden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986129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62" y="188640"/>
            <a:ext cx="8982587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1. MENDEN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4000" b="1" cap="none" spc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5702" y="1484784"/>
            <a:ext cx="23567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 Di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14829" y="1946449"/>
            <a:ext cx="70647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II. Menden –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móng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10" name="Picture 1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928" y="2570799"/>
            <a:ext cx="3781425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63" y="3140968"/>
            <a:ext cx="51054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5702" y="2408114"/>
            <a:ext cx="5161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Menden</a:t>
            </a:r>
            <a:endParaRPr lang="vi-VN" sz="24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468" y="6411517"/>
            <a:ext cx="618874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vi-VN" sz="2000">
                <a:solidFill>
                  <a:srgbClr val="0070C0"/>
                </a:solidFill>
              </a:rPr>
              <a:t>Sơ đồ phân tích sự di truyền màu hoa ở đậu Hà Lan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43161D-A150-480C-B47F-F0B64C78BE6F}"/>
              </a:ext>
            </a:extLst>
          </p:cNvPr>
          <p:cNvSpPr txBox="1"/>
          <p:nvPr/>
        </p:nvSpPr>
        <p:spPr>
          <a:xfrm>
            <a:off x="1246420" y="3166066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Hoa</a:t>
            </a:r>
            <a:r>
              <a:rPr lang="en-US" sz="1400" dirty="0"/>
              <a:t> </a:t>
            </a:r>
            <a:r>
              <a:rPr lang="en-US" sz="1400" dirty="0" err="1"/>
              <a:t>đỏ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9A4CD0-761F-440B-A7AA-CF060C4DD3D6}"/>
              </a:ext>
            </a:extLst>
          </p:cNvPr>
          <p:cNvSpPr txBox="1"/>
          <p:nvPr/>
        </p:nvSpPr>
        <p:spPr>
          <a:xfrm>
            <a:off x="4139952" y="3177839"/>
            <a:ext cx="1230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trắng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E007B2-BFA1-49F7-8105-B087F29D234B}"/>
              </a:ext>
            </a:extLst>
          </p:cNvPr>
          <p:cNvSpPr txBox="1"/>
          <p:nvPr/>
        </p:nvSpPr>
        <p:spPr>
          <a:xfrm>
            <a:off x="255468" y="3213208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FAE033-9AE6-48F9-820F-2CD2D400B105}"/>
              </a:ext>
            </a:extLst>
          </p:cNvPr>
          <p:cNvSpPr txBox="1"/>
          <p:nvPr/>
        </p:nvSpPr>
        <p:spPr>
          <a:xfrm>
            <a:off x="381862" y="3937160"/>
            <a:ext cx="1206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8C5DE5-480E-4538-A696-F8F0F94865D0}"/>
              </a:ext>
            </a:extLst>
          </p:cNvPr>
          <p:cNvSpPr txBox="1"/>
          <p:nvPr/>
        </p:nvSpPr>
        <p:spPr>
          <a:xfrm>
            <a:off x="84028" y="4990869"/>
            <a:ext cx="1206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EC2727-B74C-47C7-BD54-4712BCC484CA}"/>
              </a:ext>
            </a:extLst>
          </p:cNvPr>
          <p:cNvSpPr txBox="1"/>
          <p:nvPr/>
        </p:nvSpPr>
        <p:spPr>
          <a:xfrm>
            <a:off x="102379" y="5863629"/>
            <a:ext cx="1206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</a:p>
        </p:txBody>
      </p:sp>
    </p:spTree>
    <p:extLst>
      <p:ext uri="{BB962C8B-B14F-4D97-AF65-F5344CB8AC3E}">
        <p14:creationId xmlns:p14="http://schemas.microsoft.com/office/powerpoint/2010/main" val="18631019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62" y="188640"/>
            <a:ext cx="9139438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1. MENDEN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4000" b="1" cap="none" spc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829" y="1412776"/>
            <a:ext cx="23567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 Di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427" y="3100205"/>
            <a:ext cx="3743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4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Menden</a:t>
            </a:r>
          </a:p>
          <a:p>
            <a:pPr algn="ctr"/>
            <a:endParaRPr lang="en-US" sz="24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8"/>
          <a:stretch/>
        </p:blipFill>
        <p:spPr bwMode="auto">
          <a:xfrm>
            <a:off x="3781451" y="1556792"/>
            <a:ext cx="5362550" cy="5305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19291" y="1874438"/>
            <a:ext cx="386676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II. Menden –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b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móng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587237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724" y="188640"/>
            <a:ext cx="9102276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1. MENDEN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4000" b="1" cap="none" spc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none" spc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4000" b="1" cap="none" spc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5702" y="1484784"/>
            <a:ext cx="23567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 Di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Rectangle 5"/>
          <p:cNvSpPr/>
          <p:nvPr/>
        </p:nvSpPr>
        <p:spPr>
          <a:xfrm>
            <a:off x="14829" y="1946449"/>
            <a:ext cx="70647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II. Menden –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móng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623" y="2564904"/>
            <a:ext cx="4208587" cy="42085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5702" y="2852936"/>
            <a:ext cx="3960440" cy="95410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Menden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8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5702" y="2396435"/>
            <a:ext cx="460231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lai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Menden:</a:t>
            </a:r>
          </a:p>
          <a:p>
            <a:endParaRPr lang="vi-VN" sz="26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724" y="3171921"/>
            <a:ext cx="428503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Lai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thuần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chủng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rẽ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457200" indent="-457200" algn="just">
              <a:buFontTx/>
              <a:buChar char="-"/>
            </a:pP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6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1722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" grpId="0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819</TotalTime>
  <Words>844</Words>
  <Application>Microsoft Office PowerPoint</Application>
  <PresentationFormat>On-screen Show (4:3)</PresentationFormat>
  <Paragraphs>116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13</vt:i4>
      </vt:variant>
    </vt:vector>
  </HeadingPairs>
  <TitlesOfParts>
    <vt:vector size="34" baseType="lpstr">
      <vt:lpstr>.VnArabia</vt:lpstr>
      <vt:lpstr>.VnTifani Heavy</vt:lpstr>
      <vt:lpstr>Aachen</vt:lpstr>
      <vt:lpstr>Arial</vt:lpstr>
      <vt:lpstr>Calibri</vt:lpstr>
      <vt:lpstr>Corbel</vt:lpstr>
      <vt:lpstr>Georgia</vt:lpstr>
      <vt:lpstr>Rockwell Extra Bold</vt:lpstr>
      <vt:lpstr>Tahoma</vt:lpstr>
      <vt:lpstr>Times New Roman</vt:lpstr>
      <vt:lpstr>Tw Cen MT</vt:lpstr>
      <vt:lpstr>Wingdings</vt:lpstr>
      <vt:lpstr>Wingdings 2</vt:lpstr>
      <vt:lpstr>Wingdings 3</vt:lpstr>
      <vt:lpstr>Thatch</vt:lpstr>
      <vt:lpstr>Office Theme</vt:lpstr>
      <vt:lpstr>Module</vt:lpstr>
      <vt:lpstr>Clarity</vt:lpstr>
      <vt:lpstr>1_Module</vt:lpstr>
      <vt:lpstr>Civic</vt:lpstr>
      <vt:lpstr>1_Civic</vt:lpstr>
      <vt:lpstr>PowerPoint Presentation</vt:lpstr>
      <vt:lpstr>PowerPoint Presentation</vt:lpstr>
      <vt:lpstr>PowerPoint Presentation</vt:lpstr>
      <vt:lpstr>PowerPoint Presentation</vt:lpstr>
      <vt:lpstr>Bài 1. MENĐEN VÀ DI TRUYỀN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Office Black Edition - tum0r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CrystalCandy</dc:creator>
  <cp:lastModifiedBy>DELL</cp:lastModifiedBy>
  <cp:revision>75</cp:revision>
  <dcterms:created xsi:type="dcterms:W3CDTF">2012-08-14T03:34:02Z</dcterms:created>
  <dcterms:modified xsi:type="dcterms:W3CDTF">2021-09-09T03:30:48Z</dcterms:modified>
</cp:coreProperties>
</file>