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72" r:id="rId16"/>
    <p:sldId id="271" r:id="rId17"/>
    <p:sldId id="273" r:id="rId18"/>
    <p:sldId id="270" r:id="rId19"/>
    <p:sldId id="274" r:id="rId20"/>
    <p:sldId id="275" r:id="rId21"/>
    <p:sldId id="276" r:id="rId22"/>
    <p:sldId id="277" r:id="rId23"/>
    <p:sldId id="279" r:id="rId24"/>
    <p:sldId id="278" r:id="rId25"/>
    <p:sldId id="280" r:id="rId26"/>
    <p:sldId id="281" r:id="rId27"/>
    <p:sldId id="282" r:id="rId28"/>
    <p:sldId id="284" r:id="rId29"/>
    <p:sldId id="283" r:id="rId30"/>
    <p:sldId id="285" r:id="rId31"/>
    <p:sldId id="286" r:id="rId32"/>
    <p:sldId id="287" r:id="rId33"/>
    <p:sldId id="288" r:id="rId34"/>
    <p:sldId id="289" r:id="rId35"/>
    <p:sldId id="267" r:id="rId36"/>
    <p:sldId id="290" r:id="rId37"/>
    <p:sldId id="356"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57"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60" r:id="rId74"/>
    <p:sldId id="361" r:id="rId75"/>
    <p:sldId id="327" r:id="rId76"/>
    <p:sldId id="328" r:id="rId77"/>
    <p:sldId id="329" r:id="rId78"/>
    <p:sldId id="362" r:id="rId79"/>
    <p:sldId id="330" r:id="rId80"/>
    <p:sldId id="331" r:id="rId81"/>
    <p:sldId id="332" r:id="rId82"/>
    <p:sldId id="358" r:id="rId83"/>
    <p:sldId id="333" r:id="rId84"/>
    <p:sldId id="334" r:id="rId85"/>
    <p:sldId id="335" r:id="rId86"/>
    <p:sldId id="336" r:id="rId87"/>
    <p:sldId id="337" r:id="rId88"/>
    <p:sldId id="338" r:id="rId89"/>
    <p:sldId id="339" r:id="rId90"/>
    <p:sldId id="340" r:id="rId91"/>
    <p:sldId id="359" r:id="rId92"/>
    <p:sldId id="342" r:id="rId93"/>
    <p:sldId id="341" r:id="rId94"/>
    <p:sldId id="343" r:id="rId95"/>
    <p:sldId id="344" r:id="rId96"/>
    <p:sldId id="345" r:id="rId97"/>
    <p:sldId id="346" r:id="rId98"/>
    <p:sldId id="347" r:id="rId99"/>
    <p:sldId id="348" r:id="rId100"/>
    <p:sldId id="349" r:id="rId101"/>
    <p:sldId id="350" r:id="rId102"/>
    <p:sldId id="351" r:id="rId103"/>
    <p:sldId id="352" r:id="rId104"/>
    <p:sldId id="354" r:id="rId105"/>
    <p:sldId id="353" r:id="rId106"/>
    <p:sldId id="355" r:id="rId10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96" y="4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diagrams/_rels/data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image" Target="../media/image64.png"/></Relationships>
</file>

<file path=ppt/diagrams/_rels/data3.xml.rels><?xml version="1.0" encoding="UTF-8" standalone="yes"?>
<Relationships xmlns="http://schemas.openxmlformats.org/package/2006/relationships"><Relationship Id="rId1" Type="http://schemas.openxmlformats.org/officeDocument/2006/relationships/image" Target="../media/image98.png"/></Relationships>
</file>

<file path=ppt/diagrams/_rels/data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image" Target="../media/image9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image" Target="../media/image64.png"/></Relationships>
</file>

<file path=ppt/diagrams/_rels/drawing3.xml.rels><?xml version="1.0" encoding="UTF-8" standalone="yes"?>
<Relationships xmlns="http://schemas.openxmlformats.org/package/2006/relationships"><Relationship Id="rId1" Type="http://schemas.openxmlformats.org/officeDocument/2006/relationships/image" Target="../media/image98.png"/></Relationships>
</file>

<file path=ppt/diagrams/_rels/drawing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image" Target="../media/image98.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438FA2-BD04-4A0E-86B4-7E3A5B77B184}" type="doc">
      <dgm:prSet loTypeId="urn:microsoft.com/office/officeart/2011/layout/CircleProcess" loCatId="process" qsTypeId="urn:microsoft.com/office/officeart/2005/8/quickstyle/simple1" qsCatId="simple" csTypeId="urn:microsoft.com/office/officeart/2005/8/colors/accent1_1" csCatId="accent1" phldr="1"/>
      <dgm:spPr/>
      <dgm:t>
        <a:bodyPr/>
        <a:lstStyle/>
        <a:p>
          <a:endParaRPr lang="en-US"/>
        </a:p>
      </dgm:t>
    </dgm:pt>
    <dgm:pt modelId="{517B95E0-31AA-4298-99A7-EF6BC2999570}">
      <dgm:prSet phldrT="[Text]" custT="1"/>
      <dgm:spPr/>
      <dgm:t>
        <a:bodyPr/>
        <a:lstStyle/>
        <a:p>
          <a:r>
            <a:rPr lang="vi-VN" sz="2000" smtClean="0">
              <a:latin typeface="Times New Roman" panose="02020603050405020304" pitchFamily="18" charset="0"/>
              <a:cs typeface="Times New Roman" panose="02020603050405020304" pitchFamily="18" charset="0"/>
            </a:rPr>
            <a:t>Bé Hồng là kết quả của cuộc hôn nhân không tình yêu.</a:t>
          </a:r>
          <a:endParaRPr lang="en-US" sz="2000" dirty="0">
            <a:latin typeface="Times New Roman" panose="02020603050405020304" pitchFamily="18" charset="0"/>
            <a:cs typeface="Times New Roman" panose="02020603050405020304" pitchFamily="18" charset="0"/>
          </a:endParaRPr>
        </a:p>
      </dgm:t>
    </dgm:pt>
    <dgm:pt modelId="{5E8DEE72-FF84-4076-84A5-81FF32E27FF8}" type="parTrans" cxnId="{72A0073B-6932-4EFA-BC56-A0F13426864F}">
      <dgm:prSet/>
      <dgm:spPr/>
      <dgm:t>
        <a:bodyPr/>
        <a:lstStyle/>
        <a:p>
          <a:endParaRPr lang="en-US"/>
        </a:p>
      </dgm:t>
    </dgm:pt>
    <dgm:pt modelId="{17700624-4F7E-4A27-A0AD-91A2F622FD01}" type="sibTrans" cxnId="{72A0073B-6932-4EFA-BC56-A0F13426864F}">
      <dgm:prSet/>
      <dgm:spPr/>
      <dgm:t>
        <a:bodyPr/>
        <a:lstStyle/>
        <a:p>
          <a:endParaRPr lang="en-US"/>
        </a:p>
      </dgm:t>
    </dgm:pt>
    <dgm:pt modelId="{3ADB7573-7307-4A81-91B7-FF1705F1CF8F}">
      <dgm:prSet phldrT="[Text]" custT="1"/>
      <dgm:spPr/>
      <dgm:t>
        <a:bodyPr/>
        <a:lstStyle/>
        <a:p>
          <a:r>
            <a:rPr lang="vi-VN" sz="2000" dirty="0" smtClean="0">
              <a:latin typeface="Times New Roman" panose="02020603050405020304" pitchFamily="18" charset="0"/>
              <a:cs typeface="Times New Roman" panose="02020603050405020304" pitchFamily="18" charset="0"/>
            </a:rPr>
            <a:t>Bố nghiện rồi mất, mẹ túng quẫn phải đi tha hương cầu thực.</a:t>
          </a:r>
          <a:endParaRPr lang="en-US" sz="2000" dirty="0">
            <a:latin typeface="Times New Roman" panose="02020603050405020304" pitchFamily="18" charset="0"/>
            <a:cs typeface="Times New Roman" panose="02020603050405020304" pitchFamily="18" charset="0"/>
          </a:endParaRPr>
        </a:p>
      </dgm:t>
    </dgm:pt>
    <dgm:pt modelId="{82C2E188-8948-4894-96BC-59AA5FCC7B39}" type="parTrans" cxnId="{A300B538-4744-472C-9F3D-10019D54AE5F}">
      <dgm:prSet/>
      <dgm:spPr/>
      <dgm:t>
        <a:bodyPr/>
        <a:lstStyle/>
        <a:p>
          <a:endParaRPr lang="en-US"/>
        </a:p>
      </dgm:t>
    </dgm:pt>
    <dgm:pt modelId="{C1C65413-E0A7-4327-BDCA-94BEE4D82C76}" type="sibTrans" cxnId="{A300B538-4744-472C-9F3D-10019D54AE5F}">
      <dgm:prSet/>
      <dgm:spPr/>
      <dgm:t>
        <a:bodyPr/>
        <a:lstStyle/>
        <a:p>
          <a:endParaRPr lang="en-US"/>
        </a:p>
      </dgm:t>
    </dgm:pt>
    <dgm:pt modelId="{A11D8867-B4A5-48EB-9217-A692D46881F9}">
      <dgm:prSet phldrT="[Text]" custT="1"/>
      <dgm:spPr/>
      <dgm:t>
        <a:bodyPr/>
        <a:lstStyle/>
        <a:p>
          <a:r>
            <a:rPr lang="en-US" sz="2000" dirty="0" err="1" smtClean="0">
              <a:latin typeface="Times New Roman" panose="02020603050405020304" pitchFamily="18" charset="0"/>
              <a:cs typeface="Times New Roman" panose="02020603050405020304" pitchFamily="18" charset="0"/>
            </a:rPr>
            <a:t>Hồng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sống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trong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sự</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ghẻ</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lạnh</a:t>
          </a:r>
          <a:r>
            <a:rPr lang="en-US" sz="2000" dirty="0" smtClean="0">
              <a:latin typeface="Times New Roman" panose="02020603050405020304" pitchFamily="18" charset="0"/>
              <a:cs typeface="Times New Roman" panose="02020603050405020304" pitchFamily="18" charset="0"/>
            </a:rPr>
            <a:t>, cay </a:t>
          </a:r>
          <a:r>
            <a:rPr lang="en-US" sz="2000" dirty="0" err="1" smtClean="0">
              <a:latin typeface="Times New Roman" panose="02020603050405020304" pitchFamily="18" charset="0"/>
              <a:cs typeface="Times New Roman" panose="02020603050405020304" pitchFamily="18" charset="0"/>
            </a:rPr>
            <a:t>nghiêt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của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họ</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hàng</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D89FEA53-20A5-469A-861D-A432C4858EC4}" type="parTrans" cxnId="{F36EDAEE-DF41-43B3-9E85-14FCA9B3D298}">
      <dgm:prSet/>
      <dgm:spPr/>
      <dgm:t>
        <a:bodyPr/>
        <a:lstStyle/>
        <a:p>
          <a:endParaRPr lang="en-US"/>
        </a:p>
      </dgm:t>
    </dgm:pt>
    <dgm:pt modelId="{047E0AA7-7836-4271-9691-7D61E16E5339}" type="sibTrans" cxnId="{F36EDAEE-DF41-43B3-9E85-14FCA9B3D298}">
      <dgm:prSet/>
      <dgm:spPr/>
      <dgm:t>
        <a:bodyPr/>
        <a:lstStyle/>
        <a:p>
          <a:endParaRPr lang="en-US"/>
        </a:p>
      </dgm:t>
    </dgm:pt>
    <dgm:pt modelId="{852B914F-5DBB-420E-9310-59B58AD3E286}">
      <dgm:prSet phldrT="[Text]" custT="1"/>
      <dgm:spPr/>
      <dgm:t>
        <a:bodyPr/>
        <a:lstStyle/>
        <a:p>
          <a:r>
            <a:rPr lang="vi-VN" sz="2000" dirty="0" smtClean="0">
              <a:latin typeface="Times New Roman" panose="02020603050405020304" pitchFamily="18" charset="0"/>
              <a:cs typeface="Times New Roman" panose="02020603050405020304" pitchFamily="18" charset="0"/>
            </a:rPr>
            <a:t>Gần giỗ đầu bố mà mẹ chưa về.</a:t>
          </a:r>
          <a:endParaRPr lang="en-US" sz="2000" dirty="0">
            <a:latin typeface="Times New Roman" panose="02020603050405020304" pitchFamily="18" charset="0"/>
            <a:cs typeface="Times New Roman" panose="02020603050405020304" pitchFamily="18" charset="0"/>
          </a:endParaRPr>
        </a:p>
      </dgm:t>
    </dgm:pt>
    <dgm:pt modelId="{117678FD-68A1-42FD-B022-CD12A81CBC75}" type="parTrans" cxnId="{E66057AE-6F93-4CA0-BE11-84D3FF2031B2}">
      <dgm:prSet/>
      <dgm:spPr/>
      <dgm:t>
        <a:bodyPr/>
        <a:lstStyle/>
        <a:p>
          <a:endParaRPr lang="en-US"/>
        </a:p>
      </dgm:t>
    </dgm:pt>
    <dgm:pt modelId="{1BE09E3F-C3C0-41F7-A3D0-C46A737C2172}" type="sibTrans" cxnId="{E66057AE-6F93-4CA0-BE11-84D3FF2031B2}">
      <dgm:prSet/>
      <dgm:spPr/>
      <dgm:t>
        <a:bodyPr/>
        <a:lstStyle/>
        <a:p>
          <a:endParaRPr lang="en-US"/>
        </a:p>
      </dgm:t>
    </dgm:pt>
    <dgm:pt modelId="{7E189552-BB48-4627-A1A8-F2E48D936AA9}" type="pres">
      <dgm:prSet presAssocID="{D9438FA2-BD04-4A0E-86B4-7E3A5B77B184}" presName="Name0" presStyleCnt="0">
        <dgm:presLayoutVars>
          <dgm:chMax val="11"/>
          <dgm:chPref val="11"/>
          <dgm:dir/>
          <dgm:resizeHandles/>
        </dgm:presLayoutVars>
      </dgm:prSet>
      <dgm:spPr/>
      <dgm:t>
        <a:bodyPr/>
        <a:lstStyle/>
        <a:p>
          <a:endParaRPr lang="en-US"/>
        </a:p>
      </dgm:t>
    </dgm:pt>
    <dgm:pt modelId="{FC3FB460-C72C-440A-8967-32072B4DEBF3}" type="pres">
      <dgm:prSet presAssocID="{852B914F-5DBB-420E-9310-59B58AD3E286}" presName="Accent4" presStyleCnt="0"/>
      <dgm:spPr/>
    </dgm:pt>
    <dgm:pt modelId="{663AB7BC-0D2D-4D6B-BDFE-6DB2FAD39373}" type="pres">
      <dgm:prSet presAssocID="{852B914F-5DBB-420E-9310-59B58AD3E286}" presName="Accent" presStyleLbl="node1" presStyleIdx="0" presStyleCnt="4"/>
      <dgm:spPr/>
    </dgm:pt>
    <dgm:pt modelId="{2FD1DEB1-E98E-4B30-BDA1-5600580D9AD2}" type="pres">
      <dgm:prSet presAssocID="{852B914F-5DBB-420E-9310-59B58AD3E286}" presName="ParentBackground4" presStyleCnt="0"/>
      <dgm:spPr/>
    </dgm:pt>
    <dgm:pt modelId="{87509D5D-9CEC-4C8D-AC72-8FDFB4FDA3E5}" type="pres">
      <dgm:prSet presAssocID="{852B914F-5DBB-420E-9310-59B58AD3E286}" presName="ParentBackground" presStyleLbl="fgAcc1" presStyleIdx="0" presStyleCnt="4"/>
      <dgm:spPr/>
      <dgm:t>
        <a:bodyPr/>
        <a:lstStyle/>
        <a:p>
          <a:endParaRPr lang="en-US"/>
        </a:p>
      </dgm:t>
    </dgm:pt>
    <dgm:pt modelId="{07868873-C42B-4E2C-84A7-427C11560500}" type="pres">
      <dgm:prSet presAssocID="{852B914F-5DBB-420E-9310-59B58AD3E286}" presName="Parent4" presStyleLbl="revTx" presStyleIdx="0" presStyleCnt="0">
        <dgm:presLayoutVars>
          <dgm:chMax val="1"/>
          <dgm:chPref val="1"/>
          <dgm:bulletEnabled val="1"/>
        </dgm:presLayoutVars>
      </dgm:prSet>
      <dgm:spPr/>
      <dgm:t>
        <a:bodyPr/>
        <a:lstStyle/>
        <a:p>
          <a:endParaRPr lang="en-US"/>
        </a:p>
      </dgm:t>
    </dgm:pt>
    <dgm:pt modelId="{E254CA52-3172-433C-A294-58509466D125}" type="pres">
      <dgm:prSet presAssocID="{A11D8867-B4A5-48EB-9217-A692D46881F9}" presName="Accent3" presStyleCnt="0"/>
      <dgm:spPr/>
    </dgm:pt>
    <dgm:pt modelId="{70FABE3F-04D7-433B-BB99-B1DCAFD0BFFF}" type="pres">
      <dgm:prSet presAssocID="{A11D8867-B4A5-48EB-9217-A692D46881F9}" presName="Accent" presStyleLbl="node1" presStyleIdx="1" presStyleCnt="4" custScaleX="106727" custScaleY="109050"/>
      <dgm:spPr/>
    </dgm:pt>
    <dgm:pt modelId="{939D3DC3-97E3-4CB5-8A71-AEDA5666F456}" type="pres">
      <dgm:prSet presAssocID="{A11D8867-B4A5-48EB-9217-A692D46881F9}" presName="ParentBackground3" presStyleCnt="0"/>
      <dgm:spPr/>
    </dgm:pt>
    <dgm:pt modelId="{80BAA669-26E2-4927-A8DA-43F0C2AE36E7}" type="pres">
      <dgm:prSet presAssocID="{A11D8867-B4A5-48EB-9217-A692D46881F9}" presName="ParentBackground" presStyleLbl="fgAcc1" presStyleIdx="1" presStyleCnt="4" custScaleX="112208" custScaleY="106723"/>
      <dgm:spPr/>
      <dgm:t>
        <a:bodyPr/>
        <a:lstStyle/>
        <a:p>
          <a:endParaRPr lang="en-US"/>
        </a:p>
      </dgm:t>
    </dgm:pt>
    <dgm:pt modelId="{0FBF4B20-1AA4-4301-9D11-2A6966325474}" type="pres">
      <dgm:prSet presAssocID="{A11D8867-B4A5-48EB-9217-A692D46881F9}" presName="Parent3" presStyleLbl="revTx" presStyleIdx="0" presStyleCnt="0">
        <dgm:presLayoutVars>
          <dgm:chMax val="1"/>
          <dgm:chPref val="1"/>
          <dgm:bulletEnabled val="1"/>
        </dgm:presLayoutVars>
      </dgm:prSet>
      <dgm:spPr/>
      <dgm:t>
        <a:bodyPr/>
        <a:lstStyle/>
        <a:p>
          <a:endParaRPr lang="en-US"/>
        </a:p>
      </dgm:t>
    </dgm:pt>
    <dgm:pt modelId="{1AFBFF2A-EC90-4F98-AA25-779D33F36B5A}" type="pres">
      <dgm:prSet presAssocID="{3ADB7573-7307-4A81-91B7-FF1705F1CF8F}" presName="Accent2" presStyleCnt="0"/>
      <dgm:spPr/>
    </dgm:pt>
    <dgm:pt modelId="{42C0D279-3DC8-49C0-BEEC-80B80B34028F}" type="pres">
      <dgm:prSet presAssocID="{3ADB7573-7307-4A81-91B7-FF1705F1CF8F}" presName="Accent" presStyleLbl="node1" presStyleIdx="2" presStyleCnt="4" custScaleX="114330" custScaleY="111485"/>
      <dgm:spPr/>
    </dgm:pt>
    <dgm:pt modelId="{CDE3D0EC-6236-40D4-BEFD-B8149AB201E3}" type="pres">
      <dgm:prSet presAssocID="{3ADB7573-7307-4A81-91B7-FF1705F1CF8F}" presName="ParentBackground2" presStyleCnt="0"/>
      <dgm:spPr/>
    </dgm:pt>
    <dgm:pt modelId="{828D68F1-0429-42CC-8C5C-9E78F06BA97A}" type="pres">
      <dgm:prSet presAssocID="{3ADB7573-7307-4A81-91B7-FF1705F1CF8F}" presName="ParentBackground" presStyleLbl="fgAcc1" presStyleIdx="2" presStyleCnt="4" custScaleX="114197" custScaleY="112695"/>
      <dgm:spPr/>
      <dgm:t>
        <a:bodyPr/>
        <a:lstStyle/>
        <a:p>
          <a:endParaRPr lang="en-US"/>
        </a:p>
      </dgm:t>
    </dgm:pt>
    <dgm:pt modelId="{ABFC8CD5-73EE-4701-8120-565B78CD74D1}" type="pres">
      <dgm:prSet presAssocID="{3ADB7573-7307-4A81-91B7-FF1705F1CF8F}" presName="Parent2" presStyleLbl="revTx" presStyleIdx="0" presStyleCnt="0">
        <dgm:presLayoutVars>
          <dgm:chMax val="1"/>
          <dgm:chPref val="1"/>
          <dgm:bulletEnabled val="1"/>
        </dgm:presLayoutVars>
      </dgm:prSet>
      <dgm:spPr/>
      <dgm:t>
        <a:bodyPr/>
        <a:lstStyle/>
        <a:p>
          <a:endParaRPr lang="en-US"/>
        </a:p>
      </dgm:t>
    </dgm:pt>
    <dgm:pt modelId="{77CA576C-B9F7-4ADA-8F0A-C37D1C2D5127}" type="pres">
      <dgm:prSet presAssocID="{517B95E0-31AA-4298-99A7-EF6BC2999570}" presName="Accent1" presStyleCnt="0"/>
      <dgm:spPr/>
    </dgm:pt>
    <dgm:pt modelId="{D1B47F21-4B37-468D-9C81-411F10CB5CEF}" type="pres">
      <dgm:prSet presAssocID="{517B95E0-31AA-4298-99A7-EF6BC2999570}" presName="Accent" presStyleLbl="node1" presStyleIdx="3" presStyleCnt="4" custScaleX="123060" custScaleY="116496" custLinFactNeighborX="-3994"/>
      <dgm:spPr/>
    </dgm:pt>
    <dgm:pt modelId="{31225716-F2AF-43DD-828E-9222256429FC}" type="pres">
      <dgm:prSet presAssocID="{517B95E0-31AA-4298-99A7-EF6BC2999570}" presName="ParentBackground1" presStyleCnt="0"/>
      <dgm:spPr/>
    </dgm:pt>
    <dgm:pt modelId="{4A84FC4D-D03C-410C-A332-3E80D96B8511}" type="pres">
      <dgm:prSet presAssocID="{517B95E0-31AA-4298-99A7-EF6BC2999570}" presName="ParentBackground" presStyleLbl="fgAcc1" presStyleIdx="3" presStyleCnt="4" custScaleX="114970" custScaleY="106723" custLinFactNeighborX="-4476"/>
      <dgm:spPr/>
      <dgm:t>
        <a:bodyPr/>
        <a:lstStyle/>
        <a:p>
          <a:endParaRPr lang="en-US"/>
        </a:p>
      </dgm:t>
    </dgm:pt>
    <dgm:pt modelId="{C81D1EFE-BAEE-41A1-80FC-7E832D772EF3}" type="pres">
      <dgm:prSet presAssocID="{517B95E0-31AA-4298-99A7-EF6BC2999570}" presName="Parent1" presStyleLbl="revTx" presStyleIdx="0" presStyleCnt="0">
        <dgm:presLayoutVars>
          <dgm:chMax val="1"/>
          <dgm:chPref val="1"/>
          <dgm:bulletEnabled val="1"/>
        </dgm:presLayoutVars>
      </dgm:prSet>
      <dgm:spPr/>
      <dgm:t>
        <a:bodyPr/>
        <a:lstStyle/>
        <a:p>
          <a:endParaRPr lang="en-US"/>
        </a:p>
      </dgm:t>
    </dgm:pt>
  </dgm:ptLst>
  <dgm:cxnLst>
    <dgm:cxn modelId="{F36EDAEE-DF41-43B3-9E85-14FCA9B3D298}" srcId="{D9438FA2-BD04-4A0E-86B4-7E3A5B77B184}" destId="{A11D8867-B4A5-48EB-9217-A692D46881F9}" srcOrd="2" destOrd="0" parTransId="{D89FEA53-20A5-469A-861D-A432C4858EC4}" sibTransId="{047E0AA7-7836-4271-9691-7D61E16E5339}"/>
    <dgm:cxn modelId="{DC3CEFBB-D7C4-4251-9448-2EE787211903}" type="presOf" srcId="{3ADB7573-7307-4A81-91B7-FF1705F1CF8F}" destId="{828D68F1-0429-42CC-8C5C-9E78F06BA97A}" srcOrd="0" destOrd="0" presId="urn:microsoft.com/office/officeart/2011/layout/CircleProcess"/>
    <dgm:cxn modelId="{E66057AE-6F93-4CA0-BE11-84D3FF2031B2}" srcId="{D9438FA2-BD04-4A0E-86B4-7E3A5B77B184}" destId="{852B914F-5DBB-420E-9310-59B58AD3E286}" srcOrd="3" destOrd="0" parTransId="{117678FD-68A1-42FD-B022-CD12A81CBC75}" sibTransId="{1BE09E3F-C3C0-41F7-A3D0-C46A737C2172}"/>
    <dgm:cxn modelId="{8AFC832E-6934-49C8-9FAD-B5CCB615BE99}" type="presOf" srcId="{517B95E0-31AA-4298-99A7-EF6BC2999570}" destId="{C81D1EFE-BAEE-41A1-80FC-7E832D772EF3}" srcOrd="1" destOrd="0" presId="urn:microsoft.com/office/officeart/2011/layout/CircleProcess"/>
    <dgm:cxn modelId="{81599FAA-E60E-4C48-875F-A8FC634F1C95}" type="presOf" srcId="{A11D8867-B4A5-48EB-9217-A692D46881F9}" destId="{0FBF4B20-1AA4-4301-9D11-2A6966325474}" srcOrd="1" destOrd="0" presId="urn:microsoft.com/office/officeart/2011/layout/CircleProcess"/>
    <dgm:cxn modelId="{13D53FFF-500B-4043-83E9-9224B5C22CE1}" type="presOf" srcId="{852B914F-5DBB-420E-9310-59B58AD3E286}" destId="{87509D5D-9CEC-4C8D-AC72-8FDFB4FDA3E5}" srcOrd="0" destOrd="0" presId="urn:microsoft.com/office/officeart/2011/layout/CircleProcess"/>
    <dgm:cxn modelId="{A300B538-4744-472C-9F3D-10019D54AE5F}" srcId="{D9438FA2-BD04-4A0E-86B4-7E3A5B77B184}" destId="{3ADB7573-7307-4A81-91B7-FF1705F1CF8F}" srcOrd="1" destOrd="0" parTransId="{82C2E188-8948-4894-96BC-59AA5FCC7B39}" sibTransId="{C1C65413-E0A7-4327-BDCA-94BEE4D82C76}"/>
    <dgm:cxn modelId="{493999A1-B7D8-4AD1-99AD-7AA88AA6C807}" type="presOf" srcId="{852B914F-5DBB-420E-9310-59B58AD3E286}" destId="{07868873-C42B-4E2C-84A7-427C11560500}" srcOrd="1" destOrd="0" presId="urn:microsoft.com/office/officeart/2011/layout/CircleProcess"/>
    <dgm:cxn modelId="{72A0073B-6932-4EFA-BC56-A0F13426864F}" srcId="{D9438FA2-BD04-4A0E-86B4-7E3A5B77B184}" destId="{517B95E0-31AA-4298-99A7-EF6BC2999570}" srcOrd="0" destOrd="0" parTransId="{5E8DEE72-FF84-4076-84A5-81FF32E27FF8}" sibTransId="{17700624-4F7E-4A27-A0AD-91A2F622FD01}"/>
    <dgm:cxn modelId="{4B358714-5EDD-4D76-9087-0C7B89827B15}" type="presOf" srcId="{A11D8867-B4A5-48EB-9217-A692D46881F9}" destId="{80BAA669-26E2-4927-A8DA-43F0C2AE36E7}" srcOrd="0" destOrd="0" presId="urn:microsoft.com/office/officeart/2011/layout/CircleProcess"/>
    <dgm:cxn modelId="{A7D2F000-349A-4521-9002-E0CC09906D39}" type="presOf" srcId="{D9438FA2-BD04-4A0E-86B4-7E3A5B77B184}" destId="{7E189552-BB48-4627-A1A8-F2E48D936AA9}" srcOrd="0" destOrd="0" presId="urn:microsoft.com/office/officeart/2011/layout/CircleProcess"/>
    <dgm:cxn modelId="{35E155D0-B686-4DE1-9B70-EE2274A84B52}" type="presOf" srcId="{3ADB7573-7307-4A81-91B7-FF1705F1CF8F}" destId="{ABFC8CD5-73EE-4701-8120-565B78CD74D1}" srcOrd="1" destOrd="0" presId="urn:microsoft.com/office/officeart/2011/layout/CircleProcess"/>
    <dgm:cxn modelId="{990CDF2E-E8B7-4366-A294-6DD4728D2817}" type="presOf" srcId="{517B95E0-31AA-4298-99A7-EF6BC2999570}" destId="{4A84FC4D-D03C-410C-A332-3E80D96B8511}" srcOrd="0" destOrd="0" presId="urn:microsoft.com/office/officeart/2011/layout/CircleProcess"/>
    <dgm:cxn modelId="{FD063662-991F-4D86-A401-E026EE6BED49}" type="presParOf" srcId="{7E189552-BB48-4627-A1A8-F2E48D936AA9}" destId="{FC3FB460-C72C-440A-8967-32072B4DEBF3}" srcOrd="0" destOrd="0" presId="urn:microsoft.com/office/officeart/2011/layout/CircleProcess"/>
    <dgm:cxn modelId="{90AE351A-C1B1-443C-9AF3-2FD1900E38D8}" type="presParOf" srcId="{FC3FB460-C72C-440A-8967-32072B4DEBF3}" destId="{663AB7BC-0D2D-4D6B-BDFE-6DB2FAD39373}" srcOrd="0" destOrd="0" presId="urn:microsoft.com/office/officeart/2011/layout/CircleProcess"/>
    <dgm:cxn modelId="{12CBFCBC-5F06-475B-A01D-27113ED133B0}" type="presParOf" srcId="{7E189552-BB48-4627-A1A8-F2E48D936AA9}" destId="{2FD1DEB1-E98E-4B30-BDA1-5600580D9AD2}" srcOrd="1" destOrd="0" presId="urn:microsoft.com/office/officeart/2011/layout/CircleProcess"/>
    <dgm:cxn modelId="{F8E3F85A-2A88-40EF-AAF7-AE1A054BA5CC}" type="presParOf" srcId="{2FD1DEB1-E98E-4B30-BDA1-5600580D9AD2}" destId="{87509D5D-9CEC-4C8D-AC72-8FDFB4FDA3E5}" srcOrd="0" destOrd="0" presId="urn:microsoft.com/office/officeart/2011/layout/CircleProcess"/>
    <dgm:cxn modelId="{10E3470F-F5A4-47CD-9CCD-E8BC57CDE6AE}" type="presParOf" srcId="{7E189552-BB48-4627-A1A8-F2E48D936AA9}" destId="{07868873-C42B-4E2C-84A7-427C11560500}" srcOrd="2" destOrd="0" presId="urn:microsoft.com/office/officeart/2011/layout/CircleProcess"/>
    <dgm:cxn modelId="{81149D72-92D7-41CC-9172-15054ECF40D5}" type="presParOf" srcId="{7E189552-BB48-4627-A1A8-F2E48D936AA9}" destId="{E254CA52-3172-433C-A294-58509466D125}" srcOrd="3" destOrd="0" presId="urn:microsoft.com/office/officeart/2011/layout/CircleProcess"/>
    <dgm:cxn modelId="{DCB09FE2-6FE7-4F17-940E-371971636C9D}" type="presParOf" srcId="{E254CA52-3172-433C-A294-58509466D125}" destId="{70FABE3F-04D7-433B-BB99-B1DCAFD0BFFF}" srcOrd="0" destOrd="0" presId="urn:microsoft.com/office/officeart/2011/layout/CircleProcess"/>
    <dgm:cxn modelId="{0A0B3D61-DD6C-41AC-ADDB-4BDFA891F8B1}" type="presParOf" srcId="{7E189552-BB48-4627-A1A8-F2E48D936AA9}" destId="{939D3DC3-97E3-4CB5-8A71-AEDA5666F456}" srcOrd="4" destOrd="0" presId="urn:microsoft.com/office/officeart/2011/layout/CircleProcess"/>
    <dgm:cxn modelId="{4A11E54D-0FBA-42F8-8469-BCCCC452DE84}" type="presParOf" srcId="{939D3DC3-97E3-4CB5-8A71-AEDA5666F456}" destId="{80BAA669-26E2-4927-A8DA-43F0C2AE36E7}" srcOrd="0" destOrd="0" presId="urn:microsoft.com/office/officeart/2011/layout/CircleProcess"/>
    <dgm:cxn modelId="{9FD8671C-0626-4A55-840B-822995296567}" type="presParOf" srcId="{7E189552-BB48-4627-A1A8-F2E48D936AA9}" destId="{0FBF4B20-1AA4-4301-9D11-2A6966325474}" srcOrd="5" destOrd="0" presId="urn:microsoft.com/office/officeart/2011/layout/CircleProcess"/>
    <dgm:cxn modelId="{B8E45AC9-3B99-4AF3-99A5-A2B1E320E2B8}" type="presParOf" srcId="{7E189552-BB48-4627-A1A8-F2E48D936AA9}" destId="{1AFBFF2A-EC90-4F98-AA25-779D33F36B5A}" srcOrd="6" destOrd="0" presId="urn:microsoft.com/office/officeart/2011/layout/CircleProcess"/>
    <dgm:cxn modelId="{C185FA8F-17EA-4794-9FDD-C2352F9951D4}" type="presParOf" srcId="{1AFBFF2A-EC90-4F98-AA25-779D33F36B5A}" destId="{42C0D279-3DC8-49C0-BEEC-80B80B34028F}" srcOrd="0" destOrd="0" presId="urn:microsoft.com/office/officeart/2011/layout/CircleProcess"/>
    <dgm:cxn modelId="{C5EF3441-9320-41D7-B59E-9B2BEFA3DE73}" type="presParOf" srcId="{7E189552-BB48-4627-A1A8-F2E48D936AA9}" destId="{CDE3D0EC-6236-40D4-BEFD-B8149AB201E3}" srcOrd="7" destOrd="0" presId="urn:microsoft.com/office/officeart/2011/layout/CircleProcess"/>
    <dgm:cxn modelId="{EEE78CC5-5355-42DE-91AE-5C29AF5CF2B7}" type="presParOf" srcId="{CDE3D0EC-6236-40D4-BEFD-B8149AB201E3}" destId="{828D68F1-0429-42CC-8C5C-9E78F06BA97A}" srcOrd="0" destOrd="0" presId="urn:microsoft.com/office/officeart/2011/layout/CircleProcess"/>
    <dgm:cxn modelId="{A8F2DBC1-114A-406B-AF72-DE6571E62915}" type="presParOf" srcId="{7E189552-BB48-4627-A1A8-F2E48D936AA9}" destId="{ABFC8CD5-73EE-4701-8120-565B78CD74D1}" srcOrd="8" destOrd="0" presId="urn:microsoft.com/office/officeart/2011/layout/CircleProcess"/>
    <dgm:cxn modelId="{0426129B-42C8-4C75-A55F-2546D0B793A3}" type="presParOf" srcId="{7E189552-BB48-4627-A1A8-F2E48D936AA9}" destId="{77CA576C-B9F7-4ADA-8F0A-C37D1C2D5127}" srcOrd="9" destOrd="0" presId="urn:microsoft.com/office/officeart/2011/layout/CircleProcess"/>
    <dgm:cxn modelId="{BFA32C2B-7202-471F-9AAB-653F8CE777A4}" type="presParOf" srcId="{77CA576C-B9F7-4ADA-8F0A-C37D1C2D5127}" destId="{D1B47F21-4B37-468D-9C81-411F10CB5CEF}" srcOrd="0" destOrd="0" presId="urn:microsoft.com/office/officeart/2011/layout/CircleProcess"/>
    <dgm:cxn modelId="{A7B793A2-C931-4DAE-9FDF-248D2BD216E3}" type="presParOf" srcId="{7E189552-BB48-4627-A1A8-F2E48D936AA9}" destId="{31225716-F2AF-43DD-828E-9222256429FC}" srcOrd="10" destOrd="0" presId="urn:microsoft.com/office/officeart/2011/layout/CircleProcess"/>
    <dgm:cxn modelId="{E4DFA287-0980-4CA0-9BDD-D871B1D43E15}" type="presParOf" srcId="{31225716-F2AF-43DD-828E-9222256429FC}" destId="{4A84FC4D-D03C-410C-A332-3E80D96B8511}" srcOrd="0" destOrd="0" presId="urn:microsoft.com/office/officeart/2011/layout/CircleProcess"/>
    <dgm:cxn modelId="{993C65C8-625E-4B0B-83EF-0824BE16EBDC}" type="presParOf" srcId="{7E189552-BB48-4627-A1A8-F2E48D936AA9}" destId="{C81D1EFE-BAEE-41A1-80FC-7E832D772EF3}" srcOrd="11" destOrd="0" presId="urn:microsoft.com/office/officeart/2011/layout/Circle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AF780E-245D-4EE2-B752-FDEB4F74CA6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2975D05E-8038-426C-9E17-17D69DCA9EA1}">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Một thế lực của cái đẹp tự nhiên. Ở đây mới xứng đáng để ngợp.</a:t>
          </a:r>
          <a:endParaRPr lang="en-US" sz="2800" dirty="0">
            <a:latin typeface="Times New Roman" panose="02020603050405020304" pitchFamily="18" charset="0"/>
            <a:cs typeface="Times New Roman" panose="02020603050405020304" pitchFamily="18" charset="0"/>
          </a:endParaRPr>
        </a:p>
      </dgm:t>
    </dgm:pt>
    <dgm:pt modelId="{5A956341-9C67-48BB-B930-6E1275C9287E}" type="parTrans" cxnId="{F2D77306-3908-439E-AD97-064A1D710C2D}">
      <dgm:prSet/>
      <dgm:spPr/>
      <dgm:t>
        <a:bodyPr/>
        <a:lstStyle/>
        <a:p>
          <a:endParaRPr lang="en-US"/>
        </a:p>
      </dgm:t>
    </dgm:pt>
    <dgm:pt modelId="{863A208E-1D22-493D-BC19-BECBE9E61C35}" type="sibTrans" cxnId="{F2D77306-3908-439E-AD97-064A1D710C2D}">
      <dgm:prSet/>
      <dgm:spPr/>
      <dgm:t>
        <a:bodyPr/>
        <a:lstStyle/>
        <a:p>
          <a:endParaRPr lang="en-US"/>
        </a:p>
      </dgm:t>
    </dgm:pt>
    <dgm:pt modelId="{ECD82FFE-B9EF-408C-85B6-9A013DD399EE}">
      <dgm:prSet custT="1"/>
      <dgm:spPr>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Bạt ngàn, tinh khiết, ngạo nghễ, không chen chúc</a:t>
          </a:r>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 Nghệ thuật: nhân hóa.</a:t>
          </a:r>
          <a:endParaRPr lang="en-US" sz="2800" dirty="0">
            <a:latin typeface="Times New Roman" panose="02020603050405020304" pitchFamily="18" charset="0"/>
            <a:cs typeface="Times New Roman" panose="02020603050405020304" pitchFamily="18" charset="0"/>
          </a:endParaRPr>
        </a:p>
      </dgm:t>
    </dgm:pt>
    <dgm:pt modelId="{BC4B294A-A686-4B97-8CE6-377DB2E176AA}" type="parTrans" cxnId="{F96C1880-EFDF-47F9-A3FA-0F8B8DAB19FC}">
      <dgm:prSet/>
      <dgm:spPr/>
      <dgm:t>
        <a:bodyPr/>
        <a:lstStyle/>
        <a:p>
          <a:endParaRPr lang="en-US"/>
        </a:p>
      </dgm:t>
    </dgm:pt>
    <dgm:pt modelId="{FFA69741-93A3-4C65-B79F-01774DE8C3F6}" type="sibTrans" cxnId="{F96C1880-EFDF-47F9-A3FA-0F8B8DAB19FC}">
      <dgm:prSet/>
      <dgm:spPr/>
      <dgm:t>
        <a:bodyPr/>
        <a:lstStyle/>
        <a:p>
          <a:endParaRPr lang="en-US"/>
        </a:p>
      </dgm:t>
    </dgm:pt>
    <dgm:pt modelId="{B8F15E01-567B-46E9-AAFD-AB8C578F1C96}" type="pres">
      <dgm:prSet presAssocID="{0CAF780E-245D-4EE2-B752-FDEB4F74CA6B}" presName="Name0" presStyleCnt="0">
        <dgm:presLayoutVars>
          <dgm:chMax val="7"/>
          <dgm:chPref val="7"/>
          <dgm:dir/>
        </dgm:presLayoutVars>
      </dgm:prSet>
      <dgm:spPr/>
      <dgm:t>
        <a:bodyPr/>
        <a:lstStyle/>
        <a:p>
          <a:endParaRPr lang="en-US"/>
        </a:p>
      </dgm:t>
    </dgm:pt>
    <dgm:pt modelId="{65F2BC67-B676-4D6B-82DC-04CC8ED50BED}" type="pres">
      <dgm:prSet presAssocID="{0CAF780E-245D-4EE2-B752-FDEB4F74CA6B}" presName="Name1" presStyleCnt="0"/>
      <dgm:spPr/>
    </dgm:pt>
    <dgm:pt modelId="{E6CEA7CE-3A8E-4345-B80B-DD6C46ADC320}" type="pres">
      <dgm:prSet presAssocID="{0CAF780E-245D-4EE2-B752-FDEB4F74CA6B}" presName="cycle" presStyleCnt="0"/>
      <dgm:spPr/>
    </dgm:pt>
    <dgm:pt modelId="{71A98724-3272-4502-8A95-76B1564E2BE2}" type="pres">
      <dgm:prSet presAssocID="{0CAF780E-245D-4EE2-B752-FDEB4F74CA6B}" presName="srcNode" presStyleLbl="node1" presStyleIdx="0" presStyleCnt="2"/>
      <dgm:spPr/>
    </dgm:pt>
    <dgm:pt modelId="{597EE7CE-83B0-4BF6-A29D-10B786E73135}" type="pres">
      <dgm:prSet presAssocID="{0CAF780E-245D-4EE2-B752-FDEB4F74CA6B}" presName="conn" presStyleLbl="parChTrans1D2" presStyleIdx="0" presStyleCnt="1"/>
      <dgm:spPr/>
      <dgm:t>
        <a:bodyPr/>
        <a:lstStyle/>
        <a:p>
          <a:endParaRPr lang="en-US"/>
        </a:p>
      </dgm:t>
    </dgm:pt>
    <dgm:pt modelId="{725C33F9-17EC-4574-BA7C-BC43C3432083}" type="pres">
      <dgm:prSet presAssocID="{0CAF780E-245D-4EE2-B752-FDEB4F74CA6B}" presName="extraNode" presStyleLbl="node1" presStyleIdx="0" presStyleCnt="2"/>
      <dgm:spPr/>
    </dgm:pt>
    <dgm:pt modelId="{A2BEF3F6-48BE-4B8E-ABC0-F6C6CF1A33D1}" type="pres">
      <dgm:prSet presAssocID="{0CAF780E-245D-4EE2-B752-FDEB4F74CA6B}" presName="dstNode" presStyleLbl="node1" presStyleIdx="0" presStyleCnt="2"/>
      <dgm:spPr/>
    </dgm:pt>
    <dgm:pt modelId="{E9274C9F-1C9A-41A5-B5AF-2C22F3E6470F}" type="pres">
      <dgm:prSet presAssocID="{2975D05E-8038-426C-9E17-17D69DCA9EA1}" presName="text_1" presStyleLbl="node1" presStyleIdx="0" presStyleCnt="2" custScaleY="124038">
        <dgm:presLayoutVars>
          <dgm:bulletEnabled val="1"/>
        </dgm:presLayoutVars>
      </dgm:prSet>
      <dgm:spPr/>
      <dgm:t>
        <a:bodyPr/>
        <a:lstStyle/>
        <a:p>
          <a:endParaRPr lang="en-US"/>
        </a:p>
      </dgm:t>
    </dgm:pt>
    <dgm:pt modelId="{AEC330E0-97AE-49A3-8FB6-D18F00E6B591}" type="pres">
      <dgm:prSet presAssocID="{2975D05E-8038-426C-9E17-17D69DCA9EA1}" presName="accent_1" presStyleCnt="0"/>
      <dgm:spPr/>
    </dgm:pt>
    <dgm:pt modelId="{ED7605C1-3C2F-4F22-A9BB-106E716F1166}" type="pres">
      <dgm:prSet presAssocID="{2975D05E-8038-426C-9E17-17D69DCA9EA1}" presName="accentRepeatNode" presStyleLbl="solidFgAcc1" presStyleIdx="0" presStyleCnt="2" custScaleX="118216" custScaleY="116292"/>
      <dgm:spPr>
        <a:blipFill rotWithShape="0">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70087176-B990-48E0-8F3B-496917B06354}" type="pres">
      <dgm:prSet presAssocID="{ECD82FFE-B9EF-408C-85B6-9A013DD399EE}" presName="text_2" presStyleLbl="node1" presStyleIdx="1" presStyleCnt="2" custScaleY="133192">
        <dgm:presLayoutVars>
          <dgm:bulletEnabled val="1"/>
        </dgm:presLayoutVars>
      </dgm:prSet>
      <dgm:spPr/>
      <dgm:t>
        <a:bodyPr/>
        <a:lstStyle/>
        <a:p>
          <a:endParaRPr lang="en-US"/>
        </a:p>
      </dgm:t>
    </dgm:pt>
    <dgm:pt modelId="{737C6EB5-AE3D-495C-9450-10A67B75EA72}" type="pres">
      <dgm:prSet presAssocID="{ECD82FFE-B9EF-408C-85B6-9A013DD399EE}" presName="accent_2" presStyleCnt="0"/>
      <dgm:spPr/>
    </dgm:pt>
    <dgm:pt modelId="{895BCD9C-B480-4F53-ACAF-C900B17E367F}" type="pres">
      <dgm:prSet presAssocID="{ECD82FFE-B9EF-408C-85B6-9A013DD399EE}" presName="accentRepeatNode" presStyleLbl="solidFgAcc1" presStyleIdx="1" presStyleCnt="2" custScaleX="116576" custScaleY="113550" custLinFactNeighborX="-1162"/>
      <dgm:spPr>
        <a:blipFill rotWithShape="0">
          <a:blip xmlns:r="http://schemas.openxmlformats.org/officeDocument/2006/relationships"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Lst>
  <dgm:cxnLst>
    <dgm:cxn modelId="{F8E1A702-6D86-4C61-8398-2D4D7E6B121B}" type="presOf" srcId="{ECD82FFE-B9EF-408C-85B6-9A013DD399EE}" destId="{70087176-B990-48E0-8F3B-496917B06354}" srcOrd="0" destOrd="0" presId="urn:microsoft.com/office/officeart/2008/layout/VerticalCurvedList"/>
    <dgm:cxn modelId="{3B95D02A-3117-4AEF-8117-BBAE47212B92}" type="presOf" srcId="{863A208E-1D22-493D-BC19-BECBE9E61C35}" destId="{597EE7CE-83B0-4BF6-A29D-10B786E73135}" srcOrd="0" destOrd="0" presId="urn:microsoft.com/office/officeart/2008/layout/VerticalCurvedList"/>
    <dgm:cxn modelId="{8DF7C1EA-0A86-4A15-83FC-D95D9151DECD}" type="presOf" srcId="{0CAF780E-245D-4EE2-B752-FDEB4F74CA6B}" destId="{B8F15E01-567B-46E9-AAFD-AB8C578F1C96}" srcOrd="0" destOrd="0" presId="urn:microsoft.com/office/officeart/2008/layout/VerticalCurvedList"/>
    <dgm:cxn modelId="{F96C1880-EFDF-47F9-A3FA-0F8B8DAB19FC}" srcId="{0CAF780E-245D-4EE2-B752-FDEB4F74CA6B}" destId="{ECD82FFE-B9EF-408C-85B6-9A013DD399EE}" srcOrd="1" destOrd="0" parTransId="{BC4B294A-A686-4B97-8CE6-377DB2E176AA}" sibTransId="{FFA69741-93A3-4C65-B79F-01774DE8C3F6}"/>
    <dgm:cxn modelId="{0FAEE859-BA70-427F-A9C1-F881FEA25372}" type="presOf" srcId="{2975D05E-8038-426C-9E17-17D69DCA9EA1}" destId="{E9274C9F-1C9A-41A5-B5AF-2C22F3E6470F}" srcOrd="0" destOrd="0" presId="urn:microsoft.com/office/officeart/2008/layout/VerticalCurvedList"/>
    <dgm:cxn modelId="{F2D77306-3908-439E-AD97-064A1D710C2D}" srcId="{0CAF780E-245D-4EE2-B752-FDEB4F74CA6B}" destId="{2975D05E-8038-426C-9E17-17D69DCA9EA1}" srcOrd="0" destOrd="0" parTransId="{5A956341-9C67-48BB-B930-6E1275C9287E}" sibTransId="{863A208E-1D22-493D-BC19-BECBE9E61C35}"/>
    <dgm:cxn modelId="{E3FA467D-F215-4E29-80A8-CB0612017022}" type="presParOf" srcId="{B8F15E01-567B-46E9-AAFD-AB8C578F1C96}" destId="{65F2BC67-B676-4D6B-82DC-04CC8ED50BED}" srcOrd="0" destOrd="0" presId="urn:microsoft.com/office/officeart/2008/layout/VerticalCurvedList"/>
    <dgm:cxn modelId="{6EF8C245-F41E-4C47-8983-457A0B7D2F40}" type="presParOf" srcId="{65F2BC67-B676-4D6B-82DC-04CC8ED50BED}" destId="{E6CEA7CE-3A8E-4345-B80B-DD6C46ADC320}" srcOrd="0" destOrd="0" presId="urn:microsoft.com/office/officeart/2008/layout/VerticalCurvedList"/>
    <dgm:cxn modelId="{325B9EB0-B945-4647-BEBF-7850E53B8C63}" type="presParOf" srcId="{E6CEA7CE-3A8E-4345-B80B-DD6C46ADC320}" destId="{71A98724-3272-4502-8A95-76B1564E2BE2}" srcOrd="0" destOrd="0" presId="urn:microsoft.com/office/officeart/2008/layout/VerticalCurvedList"/>
    <dgm:cxn modelId="{22463170-E6A9-4D2C-B31D-8A41FB1A08AB}" type="presParOf" srcId="{E6CEA7CE-3A8E-4345-B80B-DD6C46ADC320}" destId="{597EE7CE-83B0-4BF6-A29D-10B786E73135}" srcOrd="1" destOrd="0" presId="urn:microsoft.com/office/officeart/2008/layout/VerticalCurvedList"/>
    <dgm:cxn modelId="{12BC06BB-9BEB-4BC1-8986-7EEA82476865}" type="presParOf" srcId="{E6CEA7CE-3A8E-4345-B80B-DD6C46ADC320}" destId="{725C33F9-17EC-4574-BA7C-BC43C3432083}" srcOrd="2" destOrd="0" presId="urn:microsoft.com/office/officeart/2008/layout/VerticalCurvedList"/>
    <dgm:cxn modelId="{E69528EB-6619-4583-ABF9-3DA840FF251A}" type="presParOf" srcId="{E6CEA7CE-3A8E-4345-B80B-DD6C46ADC320}" destId="{A2BEF3F6-48BE-4B8E-ABC0-F6C6CF1A33D1}" srcOrd="3" destOrd="0" presId="urn:microsoft.com/office/officeart/2008/layout/VerticalCurvedList"/>
    <dgm:cxn modelId="{2D00841E-F686-42D6-ABB8-34FBD6026BFC}" type="presParOf" srcId="{65F2BC67-B676-4D6B-82DC-04CC8ED50BED}" destId="{E9274C9F-1C9A-41A5-B5AF-2C22F3E6470F}" srcOrd="1" destOrd="0" presId="urn:microsoft.com/office/officeart/2008/layout/VerticalCurvedList"/>
    <dgm:cxn modelId="{F2BAE4EB-2E2D-4E22-83E8-487BB4D05715}" type="presParOf" srcId="{65F2BC67-B676-4D6B-82DC-04CC8ED50BED}" destId="{AEC330E0-97AE-49A3-8FB6-D18F00E6B591}" srcOrd="2" destOrd="0" presId="urn:microsoft.com/office/officeart/2008/layout/VerticalCurvedList"/>
    <dgm:cxn modelId="{5B05AC32-CBAB-4352-BA46-6E171801171E}" type="presParOf" srcId="{AEC330E0-97AE-49A3-8FB6-D18F00E6B591}" destId="{ED7605C1-3C2F-4F22-A9BB-106E716F1166}" srcOrd="0" destOrd="0" presId="urn:microsoft.com/office/officeart/2008/layout/VerticalCurvedList"/>
    <dgm:cxn modelId="{2F0E23DF-2946-4224-8C15-90B587E4CAAD}" type="presParOf" srcId="{65F2BC67-B676-4D6B-82DC-04CC8ED50BED}" destId="{70087176-B990-48E0-8F3B-496917B06354}" srcOrd="3" destOrd="0" presId="urn:microsoft.com/office/officeart/2008/layout/VerticalCurvedList"/>
    <dgm:cxn modelId="{536F39D7-E5C0-4F11-BF14-8BDDF161F068}" type="presParOf" srcId="{65F2BC67-B676-4D6B-82DC-04CC8ED50BED}" destId="{737C6EB5-AE3D-495C-9450-10A67B75EA72}" srcOrd="4" destOrd="0" presId="urn:microsoft.com/office/officeart/2008/layout/VerticalCurvedList"/>
    <dgm:cxn modelId="{EF59A22B-7161-44F0-8691-7281FE078369}" type="presParOf" srcId="{737C6EB5-AE3D-495C-9450-10A67B75EA72}" destId="{895BCD9C-B480-4F53-ACAF-C900B17E367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97E5D-8F6E-4EF7-82CA-3D02335828D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73E1011-DDB5-446B-B207-B4C3EF705248}">
      <dgm:prSet phldrT="[Text]"/>
      <dgm:spPr>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vi-VN" i="1" dirty="0" smtClean="0">
              <a:latin typeface="Times New Roman" panose="02020603050405020304" pitchFamily="18" charset="0"/>
              <a:cs typeface="Times New Roman" panose="02020603050405020304" pitchFamily="18" charset="0"/>
            </a:rPr>
            <a:t>Kể lại một kỉ niệm sâu sắc của em với thầy cô, bạn bè khi học ở trường tiểu học.</a:t>
          </a:r>
          <a:endParaRPr lang="en-US" dirty="0">
            <a:latin typeface="Times New Roman" panose="02020603050405020304" pitchFamily="18" charset="0"/>
            <a:cs typeface="Times New Roman" panose="02020603050405020304" pitchFamily="18" charset="0"/>
          </a:endParaRPr>
        </a:p>
      </dgm:t>
    </dgm:pt>
    <dgm:pt modelId="{99FB7C52-DE12-45E3-A974-2BBE0C1B9099}" type="parTrans" cxnId="{5863ADCD-495B-4F8F-9C44-B6DF321A0EA6}">
      <dgm:prSet/>
      <dgm:spPr/>
      <dgm:t>
        <a:bodyPr/>
        <a:lstStyle/>
        <a:p>
          <a:endParaRPr lang="en-US"/>
        </a:p>
      </dgm:t>
    </dgm:pt>
    <dgm:pt modelId="{C38D9B3C-C944-4FC9-AAEA-C2033340F36C}" type="sibTrans" cxnId="{5863ADCD-495B-4F8F-9C44-B6DF321A0EA6}">
      <dgm:prSet/>
      <dgm:spPr/>
      <dgm:t>
        <a:bodyPr/>
        <a:lstStyle/>
        <a:p>
          <a:endParaRPr lang="en-US"/>
        </a:p>
      </dgm:t>
    </dgm:pt>
    <dgm:pt modelId="{C3DE8D06-69D4-4112-B74F-6D3487CD739F}" type="pres">
      <dgm:prSet presAssocID="{3C797E5D-8F6E-4EF7-82CA-3D02335828DB}" presName="Name0" presStyleCnt="0">
        <dgm:presLayoutVars>
          <dgm:chMax val="7"/>
          <dgm:chPref val="7"/>
          <dgm:dir/>
        </dgm:presLayoutVars>
      </dgm:prSet>
      <dgm:spPr/>
      <dgm:t>
        <a:bodyPr/>
        <a:lstStyle/>
        <a:p>
          <a:endParaRPr lang="en-US"/>
        </a:p>
      </dgm:t>
    </dgm:pt>
    <dgm:pt modelId="{457E2067-4F58-4828-B6D9-57BC1B2FFBFC}" type="pres">
      <dgm:prSet presAssocID="{3C797E5D-8F6E-4EF7-82CA-3D02335828DB}" presName="Name1" presStyleCnt="0"/>
      <dgm:spPr/>
    </dgm:pt>
    <dgm:pt modelId="{9FDF08D4-826B-4C72-B0F5-2EECA99A4FE5}" type="pres">
      <dgm:prSet presAssocID="{3C797E5D-8F6E-4EF7-82CA-3D02335828DB}" presName="cycle" presStyleCnt="0"/>
      <dgm:spPr/>
    </dgm:pt>
    <dgm:pt modelId="{DD4CC37C-AC98-4475-A86C-B0416213E580}" type="pres">
      <dgm:prSet presAssocID="{3C797E5D-8F6E-4EF7-82CA-3D02335828DB}" presName="srcNode" presStyleLbl="node1" presStyleIdx="0" presStyleCnt="1"/>
      <dgm:spPr/>
    </dgm:pt>
    <dgm:pt modelId="{C7626B40-B2BD-4A09-9057-650E15EE29F9}" type="pres">
      <dgm:prSet presAssocID="{3C797E5D-8F6E-4EF7-82CA-3D02335828DB}" presName="conn" presStyleLbl="parChTrans1D2" presStyleIdx="0" presStyleCnt="1"/>
      <dgm:spPr/>
      <dgm:t>
        <a:bodyPr/>
        <a:lstStyle/>
        <a:p>
          <a:endParaRPr lang="en-US"/>
        </a:p>
      </dgm:t>
    </dgm:pt>
    <dgm:pt modelId="{A46B1A58-69ED-4D7C-8C0A-46CBA9601AAD}" type="pres">
      <dgm:prSet presAssocID="{3C797E5D-8F6E-4EF7-82CA-3D02335828DB}" presName="extraNode" presStyleLbl="node1" presStyleIdx="0" presStyleCnt="1"/>
      <dgm:spPr/>
    </dgm:pt>
    <dgm:pt modelId="{F616ED9B-1F0E-4E8D-8604-6BDA9EC3FAB3}" type="pres">
      <dgm:prSet presAssocID="{3C797E5D-8F6E-4EF7-82CA-3D02335828DB}" presName="dstNode" presStyleLbl="node1" presStyleIdx="0" presStyleCnt="1"/>
      <dgm:spPr/>
    </dgm:pt>
    <dgm:pt modelId="{96932F2F-526D-4499-B6A6-A30A64393B76}" type="pres">
      <dgm:prSet presAssocID="{E73E1011-DDB5-446B-B207-B4C3EF705248}" presName="text_1" presStyleLbl="node1" presStyleIdx="0" presStyleCnt="1" custLinFactNeighborX="4911">
        <dgm:presLayoutVars>
          <dgm:bulletEnabled val="1"/>
        </dgm:presLayoutVars>
      </dgm:prSet>
      <dgm:spPr/>
      <dgm:t>
        <a:bodyPr/>
        <a:lstStyle/>
        <a:p>
          <a:endParaRPr lang="en-US"/>
        </a:p>
      </dgm:t>
    </dgm:pt>
    <dgm:pt modelId="{5E10A430-9508-4EAA-B4BB-A368CC171B82}" type="pres">
      <dgm:prSet presAssocID="{E73E1011-DDB5-446B-B207-B4C3EF705248}" presName="accent_1" presStyleCnt="0"/>
      <dgm:spPr/>
    </dgm:pt>
    <dgm:pt modelId="{BDC5CF60-0806-4096-AFEF-1033732E2EA1}" type="pres">
      <dgm:prSet presAssocID="{E73E1011-DDB5-446B-B207-B4C3EF705248}" presName="accentRepeatNode" presStyleLbl="solidFgAcc1" presStyleIdx="0" presStyleCnt="1"/>
      <dgm:spPr>
        <a:blipFill rotWithShape="0">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Lst>
  <dgm:cxnLst>
    <dgm:cxn modelId="{12665B46-796B-4D48-8084-E34382B142A8}" type="presOf" srcId="{E73E1011-DDB5-446B-B207-B4C3EF705248}" destId="{96932F2F-526D-4499-B6A6-A30A64393B76}" srcOrd="0" destOrd="0" presId="urn:microsoft.com/office/officeart/2008/layout/VerticalCurvedList"/>
    <dgm:cxn modelId="{5863ADCD-495B-4F8F-9C44-B6DF321A0EA6}" srcId="{3C797E5D-8F6E-4EF7-82CA-3D02335828DB}" destId="{E73E1011-DDB5-446B-B207-B4C3EF705248}" srcOrd="0" destOrd="0" parTransId="{99FB7C52-DE12-45E3-A974-2BBE0C1B9099}" sibTransId="{C38D9B3C-C944-4FC9-AAEA-C2033340F36C}"/>
    <dgm:cxn modelId="{726E6275-41E7-4B08-8D0C-71C72796390D}" type="presOf" srcId="{C38D9B3C-C944-4FC9-AAEA-C2033340F36C}" destId="{C7626B40-B2BD-4A09-9057-650E15EE29F9}" srcOrd="0" destOrd="0" presId="urn:microsoft.com/office/officeart/2008/layout/VerticalCurvedList"/>
    <dgm:cxn modelId="{2A8B5821-5EF7-4619-B3D7-FC88CE3D1854}" type="presOf" srcId="{3C797E5D-8F6E-4EF7-82CA-3D02335828DB}" destId="{C3DE8D06-69D4-4112-B74F-6D3487CD739F}" srcOrd="0" destOrd="0" presId="urn:microsoft.com/office/officeart/2008/layout/VerticalCurvedList"/>
    <dgm:cxn modelId="{2970AB6F-4EB0-4F90-8CEC-7D69D5D574DA}" type="presParOf" srcId="{C3DE8D06-69D4-4112-B74F-6D3487CD739F}" destId="{457E2067-4F58-4828-B6D9-57BC1B2FFBFC}" srcOrd="0" destOrd="0" presId="urn:microsoft.com/office/officeart/2008/layout/VerticalCurvedList"/>
    <dgm:cxn modelId="{22E0636A-22C9-434F-ACE3-0991E3A822E8}" type="presParOf" srcId="{457E2067-4F58-4828-B6D9-57BC1B2FFBFC}" destId="{9FDF08D4-826B-4C72-B0F5-2EECA99A4FE5}" srcOrd="0" destOrd="0" presId="urn:microsoft.com/office/officeart/2008/layout/VerticalCurvedList"/>
    <dgm:cxn modelId="{E5F5B010-ECC0-41DF-BB38-700701CD6670}" type="presParOf" srcId="{9FDF08D4-826B-4C72-B0F5-2EECA99A4FE5}" destId="{DD4CC37C-AC98-4475-A86C-B0416213E580}" srcOrd="0" destOrd="0" presId="urn:microsoft.com/office/officeart/2008/layout/VerticalCurvedList"/>
    <dgm:cxn modelId="{6F4796A4-254D-4097-A7EE-DC8CD71F000E}" type="presParOf" srcId="{9FDF08D4-826B-4C72-B0F5-2EECA99A4FE5}" destId="{C7626B40-B2BD-4A09-9057-650E15EE29F9}" srcOrd="1" destOrd="0" presId="urn:microsoft.com/office/officeart/2008/layout/VerticalCurvedList"/>
    <dgm:cxn modelId="{D5D9DC09-8585-4F4E-8AE2-4FAEC9BD1FBA}" type="presParOf" srcId="{9FDF08D4-826B-4C72-B0F5-2EECA99A4FE5}" destId="{A46B1A58-69ED-4D7C-8C0A-46CBA9601AAD}" srcOrd="2" destOrd="0" presId="urn:microsoft.com/office/officeart/2008/layout/VerticalCurvedList"/>
    <dgm:cxn modelId="{EBED20AA-F9E9-4D66-94FD-4900D0B6C766}" type="presParOf" srcId="{9FDF08D4-826B-4C72-B0F5-2EECA99A4FE5}" destId="{F616ED9B-1F0E-4E8D-8604-6BDA9EC3FAB3}" srcOrd="3" destOrd="0" presId="urn:microsoft.com/office/officeart/2008/layout/VerticalCurvedList"/>
    <dgm:cxn modelId="{E9613C75-5ACE-4663-9579-38A9099B9B2C}" type="presParOf" srcId="{457E2067-4F58-4828-B6D9-57BC1B2FFBFC}" destId="{96932F2F-526D-4499-B6A6-A30A64393B76}" srcOrd="1" destOrd="0" presId="urn:microsoft.com/office/officeart/2008/layout/VerticalCurvedList"/>
    <dgm:cxn modelId="{BDEEFA9D-A549-475F-AED4-D384D1EF511F}" type="presParOf" srcId="{457E2067-4F58-4828-B6D9-57BC1B2FFBFC}" destId="{5E10A430-9508-4EAA-B4BB-A368CC171B82}" srcOrd="2" destOrd="0" presId="urn:microsoft.com/office/officeart/2008/layout/VerticalCurvedList"/>
    <dgm:cxn modelId="{71070A08-86C7-44AB-9E68-5E89B493F9FA}" type="presParOf" srcId="{5E10A430-9508-4EAA-B4BB-A368CC171B82}" destId="{BDC5CF60-0806-4096-AFEF-1033732E2EA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97E5D-8F6E-4EF7-82CA-3D02335828D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73E1011-DDB5-446B-B207-B4C3EF705248}">
      <dgm:prSet phldrT="[Text]" custT="1"/>
      <dgm:spPr>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vi-VN" sz="2800" b="1" dirty="0" smtClean="0">
              <a:latin typeface="Times New Roman" panose="02020603050405020304" pitchFamily="18" charset="0"/>
              <a:cs typeface="Times New Roman" panose="02020603050405020304" pitchFamily="18" charset="0"/>
            </a:rPr>
            <a:t>Nhớ lại và xác định</a:t>
          </a:r>
          <a:r>
            <a:rPr lang="vi-VN" sz="2800" dirty="0" smtClean="0">
              <a:latin typeface="Times New Roman" panose="02020603050405020304" pitchFamily="18" charset="0"/>
              <a:cs typeface="Times New Roman" panose="02020603050405020304" pitchFamily="18" charset="0"/>
            </a:rPr>
            <a:t> một kỉ niệm sâu sắc của em những năm học tiểu học (kỉ niệm gì, với ai, khi nào,...).</a:t>
          </a:r>
          <a:endParaRPr lang="en-US" sz="2800" dirty="0">
            <a:latin typeface="Times New Roman" panose="02020603050405020304" pitchFamily="18" charset="0"/>
            <a:cs typeface="Times New Roman" panose="02020603050405020304" pitchFamily="18" charset="0"/>
          </a:endParaRPr>
        </a:p>
      </dgm:t>
    </dgm:pt>
    <dgm:pt modelId="{99FB7C52-DE12-45E3-A974-2BBE0C1B9099}" type="parTrans" cxnId="{5863ADCD-495B-4F8F-9C44-B6DF321A0EA6}">
      <dgm:prSet/>
      <dgm:spPr/>
      <dgm:t>
        <a:bodyPr/>
        <a:lstStyle/>
        <a:p>
          <a:endParaRPr lang="en-US"/>
        </a:p>
      </dgm:t>
    </dgm:pt>
    <dgm:pt modelId="{C38D9B3C-C944-4FC9-AAEA-C2033340F36C}" type="sibTrans" cxnId="{5863ADCD-495B-4F8F-9C44-B6DF321A0EA6}">
      <dgm:prSet/>
      <dgm:spPr/>
      <dgm:t>
        <a:bodyPr/>
        <a:lstStyle/>
        <a:p>
          <a:endParaRPr lang="en-US"/>
        </a:p>
      </dgm:t>
    </dgm:pt>
    <dgm:pt modelId="{CCACFF50-ACDD-47BC-A881-13CD552F153B}">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vi-VN" sz="2800" b="1" dirty="0" smtClean="0">
              <a:latin typeface="Times New Roman" panose="02020603050405020304" pitchFamily="18" charset="0"/>
              <a:cs typeface="Times New Roman" panose="02020603050405020304" pitchFamily="18" charset="0"/>
            </a:rPr>
            <a:t>Xem lại cách viết</a:t>
          </a:r>
          <a:r>
            <a:rPr lang="vi-VN" sz="2800" dirty="0" smtClean="0">
              <a:latin typeface="Times New Roman" panose="02020603050405020304" pitchFamily="18" charset="0"/>
              <a:cs typeface="Times New Roman" panose="02020603050405020304" pitchFamily="18" charset="0"/>
            </a:rPr>
            <a:t> về một kỉ niệm trong mục </a:t>
          </a:r>
          <a:r>
            <a:rPr lang="vi-VN" sz="2800" i="1" dirty="0" smtClean="0">
              <a:latin typeface="Times New Roman" panose="02020603050405020304" pitchFamily="18" charset="0"/>
              <a:cs typeface="Times New Roman" panose="02020603050405020304" pitchFamily="18" charset="0"/>
            </a:rPr>
            <a:t>1. Định hướng</a:t>
          </a:r>
          <a:r>
            <a:rPr lang="vi-VN" sz="2800" dirty="0" smtClean="0">
              <a:latin typeface="Times New Roman" panose="02020603050405020304" pitchFamily="18" charset="0"/>
              <a:cs typeface="Times New Roman" panose="02020603050405020304" pitchFamily="18" charset="0"/>
            </a:rPr>
            <a:t> ở trên.</a:t>
          </a:r>
          <a:endParaRPr lang="en-US" sz="2800" dirty="0">
            <a:latin typeface="Times New Roman" panose="02020603050405020304" pitchFamily="18" charset="0"/>
            <a:cs typeface="Times New Roman" panose="02020603050405020304" pitchFamily="18" charset="0"/>
          </a:endParaRPr>
        </a:p>
      </dgm:t>
    </dgm:pt>
    <dgm:pt modelId="{B56F44D9-3C61-4F0B-B2C5-0A7F8B561ED2}" type="parTrans" cxnId="{11878B69-84E2-467A-A31E-457C9932EB19}">
      <dgm:prSet/>
      <dgm:spPr/>
      <dgm:t>
        <a:bodyPr/>
        <a:lstStyle/>
        <a:p>
          <a:endParaRPr lang="en-US"/>
        </a:p>
      </dgm:t>
    </dgm:pt>
    <dgm:pt modelId="{F11F6A49-C8D7-4E47-922B-2AB23E2EFE8E}" type="sibTrans" cxnId="{11878B69-84E2-467A-A31E-457C9932EB19}">
      <dgm:prSet/>
      <dgm:spPr/>
      <dgm:t>
        <a:bodyPr/>
        <a:lstStyle/>
        <a:p>
          <a:endParaRPr lang="en-US"/>
        </a:p>
      </dgm:t>
    </dgm:pt>
    <dgm:pt modelId="{C3DE8D06-69D4-4112-B74F-6D3487CD739F}" type="pres">
      <dgm:prSet presAssocID="{3C797E5D-8F6E-4EF7-82CA-3D02335828DB}" presName="Name0" presStyleCnt="0">
        <dgm:presLayoutVars>
          <dgm:chMax val="7"/>
          <dgm:chPref val="7"/>
          <dgm:dir/>
        </dgm:presLayoutVars>
      </dgm:prSet>
      <dgm:spPr/>
      <dgm:t>
        <a:bodyPr/>
        <a:lstStyle/>
        <a:p>
          <a:endParaRPr lang="en-US"/>
        </a:p>
      </dgm:t>
    </dgm:pt>
    <dgm:pt modelId="{457E2067-4F58-4828-B6D9-57BC1B2FFBFC}" type="pres">
      <dgm:prSet presAssocID="{3C797E5D-8F6E-4EF7-82CA-3D02335828DB}" presName="Name1" presStyleCnt="0"/>
      <dgm:spPr/>
    </dgm:pt>
    <dgm:pt modelId="{9FDF08D4-826B-4C72-B0F5-2EECA99A4FE5}" type="pres">
      <dgm:prSet presAssocID="{3C797E5D-8F6E-4EF7-82CA-3D02335828DB}" presName="cycle" presStyleCnt="0"/>
      <dgm:spPr/>
    </dgm:pt>
    <dgm:pt modelId="{DD4CC37C-AC98-4475-A86C-B0416213E580}" type="pres">
      <dgm:prSet presAssocID="{3C797E5D-8F6E-4EF7-82CA-3D02335828DB}" presName="srcNode" presStyleLbl="node1" presStyleIdx="0" presStyleCnt="2"/>
      <dgm:spPr/>
    </dgm:pt>
    <dgm:pt modelId="{C7626B40-B2BD-4A09-9057-650E15EE29F9}" type="pres">
      <dgm:prSet presAssocID="{3C797E5D-8F6E-4EF7-82CA-3D02335828DB}" presName="conn" presStyleLbl="parChTrans1D2" presStyleIdx="0" presStyleCnt="1"/>
      <dgm:spPr/>
      <dgm:t>
        <a:bodyPr/>
        <a:lstStyle/>
        <a:p>
          <a:endParaRPr lang="en-US"/>
        </a:p>
      </dgm:t>
    </dgm:pt>
    <dgm:pt modelId="{A46B1A58-69ED-4D7C-8C0A-46CBA9601AAD}" type="pres">
      <dgm:prSet presAssocID="{3C797E5D-8F6E-4EF7-82CA-3D02335828DB}" presName="extraNode" presStyleLbl="node1" presStyleIdx="0" presStyleCnt="2"/>
      <dgm:spPr/>
    </dgm:pt>
    <dgm:pt modelId="{F616ED9B-1F0E-4E8D-8604-6BDA9EC3FAB3}" type="pres">
      <dgm:prSet presAssocID="{3C797E5D-8F6E-4EF7-82CA-3D02335828DB}" presName="dstNode" presStyleLbl="node1" presStyleIdx="0" presStyleCnt="2"/>
      <dgm:spPr/>
    </dgm:pt>
    <dgm:pt modelId="{96932F2F-526D-4499-B6A6-A30A64393B76}" type="pres">
      <dgm:prSet presAssocID="{E73E1011-DDB5-446B-B207-B4C3EF705248}" presName="text_1" presStyleLbl="node1" presStyleIdx="0" presStyleCnt="2" custLinFactNeighborX="4911">
        <dgm:presLayoutVars>
          <dgm:bulletEnabled val="1"/>
        </dgm:presLayoutVars>
      </dgm:prSet>
      <dgm:spPr/>
      <dgm:t>
        <a:bodyPr/>
        <a:lstStyle/>
        <a:p>
          <a:endParaRPr lang="en-US"/>
        </a:p>
      </dgm:t>
    </dgm:pt>
    <dgm:pt modelId="{5E10A430-9508-4EAA-B4BB-A368CC171B82}" type="pres">
      <dgm:prSet presAssocID="{E73E1011-DDB5-446B-B207-B4C3EF705248}" presName="accent_1" presStyleCnt="0"/>
      <dgm:spPr/>
    </dgm:pt>
    <dgm:pt modelId="{BDC5CF60-0806-4096-AFEF-1033732E2EA1}" type="pres">
      <dgm:prSet presAssocID="{E73E1011-DDB5-446B-B207-B4C3EF705248}" presName="accentRepeatNode" presStyleLbl="solidFgAcc1" presStyleIdx="0" presStyleCnt="2"/>
      <dgm:spPr>
        <a:blipFill rotWithShape="0">
          <a:blip xmlns:r="http://schemas.openxmlformats.org/officeDocument/2006/relationships" r:embed="rId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 modelId="{7C896491-62BB-4289-82AC-C9226323DDA8}" type="pres">
      <dgm:prSet presAssocID="{CCACFF50-ACDD-47BC-A881-13CD552F153B}" presName="text_2" presStyleLbl="node1" presStyleIdx="1" presStyleCnt="2">
        <dgm:presLayoutVars>
          <dgm:bulletEnabled val="1"/>
        </dgm:presLayoutVars>
      </dgm:prSet>
      <dgm:spPr/>
      <dgm:t>
        <a:bodyPr/>
        <a:lstStyle/>
        <a:p>
          <a:endParaRPr lang="en-US"/>
        </a:p>
      </dgm:t>
    </dgm:pt>
    <dgm:pt modelId="{D0CF74C2-8B70-4F25-99AF-5D70237351E8}" type="pres">
      <dgm:prSet presAssocID="{CCACFF50-ACDD-47BC-A881-13CD552F153B}" presName="accent_2" presStyleCnt="0"/>
      <dgm:spPr/>
    </dgm:pt>
    <dgm:pt modelId="{02EDE851-1827-4F0F-BBE5-126180BA77F8}" type="pres">
      <dgm:prSet presAssocID="{CCACFF50-ACDD-47BC-A881-13CD552F153B}" presName="accentRepeatNode" presStyleLbl="solidFgAcc1" presStyleIdx="1" presStyleCnt="2"/>
      <dgm:spPr>
        <a:blipFill rotWithShape="0">
          <a:blip xmlns:r="http://schemas.openxmlformats.org/officeDocument/2006/relationships"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n-US"/>
        </a:p>
      </dgm:t>
    </dgm:pt>
  </dgm:ptLst>
  <dgm:cxnLst>
    <dgm:cxn modelId="{92896389-A855-46D1-A1FA-83794F9BC841}" type="presOf" srcId="{CCACFF50-ACDD-47BC-A881-13CD552F153B}" destId="{7C896491-62BB-4289-82AC-C9226323DDA8}" srcOrd="0" destOrd="0" presId="urn:microsoft.com/office/officeart/2008/layout/VerticalCurvedList"/>
    <dgm:cxn modelId="{726E6275-41E7-4B08-8D0C-71C72796390D}" type="presOf" srcId="{C38D9B3C-C944-4FC9-AAEA-C2033340F36C}" destId="{C7626B40-B2BD-4A09-9057-650E15EE29F9}" srcOrd="0" destOrd="0" presId="urn:microsoft.com/office/officeart/2008/layout/VerticalCurvedList"/>
    <dgm:cxn modelId="{11878B69-84E2-467A-A31E-457C9932EB19}" srcId="{3C797E5D-8F6E-4EF7-82CA-3D02335828DB}" destId="{CCACFF50-ACDD-47BC-A881-13CD552F153B}" srcOrd="1" destOrd="0" parTransId="{B56F44D9-3C61-4F0B-B2C5-0A7F8B561ED2}" sibTransId="{F11F6A49-C8D7-4E47-922B-2AB23E2EFE8E}"/>
    <dgm:cxn modelId="{12665B46-796B-4D48-8084-E34382B142A8}" type="presOf" srcId="{E73E1011-DDB5-446B-B207-B4C3EF705248}" destId="{96932F2F-526D-4499-B6A6-A30A64393B76}" srcOrd="0" destOrd="0" presId="urn:microsoft.com/office/officeart/2008/layout/VerticalCurvedList"/>
    <dgm:cxn modelId="{5863ADCD-495B-4F8F-9C44-B6DF321A0EA6}" srcId="{3C797E5D-8F6E-4EF7-82CA-3D02335828DB}" destId="{E73E1011-DDB5-446B-B207-B4C3EF705248}" srcOrd="0" destOrd="0" parTransId="{99FB7C52-DE12-45E3-A974-2BBE0C1B9099}" sibTransId="{C38D9B3C-C944-4FC9-AAEA-C2033340F36C}"/>
    <dgm:cxn modelId="{2A8B5821-5EF7-4619-B3D7-FC88CE3D1854}" type="presOf" srcId="{3C797E5D-8F6E-4EF7-82CA-3D02335828DB}" destId="{C3DE8D06-69D4-4112-B74F-6D3487CD739F}" srcOrd="0" destOrd="0" presId="urn:microsoft.com/office/officeart/2008/layout/VerticalCurvedList"/>
    <dgm:cxn modelId="{2970AB6F-4EB0-4F90-8CEC-7D69D5D574DA}" type="presParOf" srcId="{C3DE8D06-69D4-4112-B74F-6D3487CD739F}" destId="{457E2067-4F58-4828-B6D9-57BC1B2FFBFC}" srcOrd="0" destOrd="0" presId="urn:microsoft.com/office/officeart/2008/layout/VerticalCurvedList"/>
    <dgm:cxn modelId="{22E0636A-22C9-434F-ACE3-0991E3A822E8}" type="presParOf" srcId="{457E2067-4F58-4828-B6D9-57BC1B2FFBFC}" destId="{9FDF08D4-826B-4C72-B0F5-2EECA99A4FE5}" srcOrd="0" destOrd="0" presId="urn:microsoft.com/office/officeart/2008/layout/VerticalCurvedList"/>
    <dgm:cxn modelId="{E5F5B010-ECC0-41DF-BB38-700701CD6670}" type="presParOf" srcId="{9FDF08D4-826B-4C72-B0F5-2EECA99A4FE5}" destId="{DD4CC37C-AC98-4475-A86C-B0416213E580}" srcOrd="0" destOrd="0" presId="urn:microsoft.com/office/officeart/2008/layout/VerticalCurvedList"/>
    <dgm:cxn modelId="{6F4796A4-254D-4097-A7EE-DC8CD71F000E}" type="presParOf" srcId="{9FDF08D4-826B-4C72-B0F5-2EECA99A4FE5}" destId="{C7626B40-B2BD-4A09-9057-650E15EE29F9}" srcOrd="1" destOrd="0" presId="urn:microsoft.com/office/officeart/2008/layout/VerticalCurvedList"/>
    <dgm:cxn modelId="{D5D9DC09-8585-4F4E-8AE2-4FAEC9BD1FBA}" type="presParOf" srcId="{9FDF08D4-826B-4C72-B0F5-2EECA99A4FE5}" destId="{A46B1A58-69ED-4D7C-8C0A-46CBA9601AAD}" srcOrd="2" destOrd="0" presId="urn:microsoft.com/office/officeart/2008/layout/VerticalCurvedList"/>
    <dgm:cxn modelId="{EBED20AA-F9E9-4D66-94FD-4900D0B6C766}" type="presParOf" srcId="{9FDF08D4-826B-4C72-B0F5-2EECA99A4FE5}" destId="{F616ED9B-1F0E-4E8D-8604-6BDA9EC3FAB3}" srcOrd="3" destOrd="0" presId="urn:microsoft.com/office/officeart/2008/layout/VerticalCurvedList"/>
    <dgm:cxn modelId="{E9613C75-5ACE-4663-9579-38A9099B9B2C}" type="presParOf" srcId="{457E2067-4F58-4828-B6D9-57BC1B2FFBFC}" destId="{96932F2F-526D-4499-B6A6-A30A64393B76}" srcOrd="1" destOrd="0" presId="urn:microsoft.com/office/officeart/2008/layout/VerticalCurvedList"/>
    <dgm:cxn modelId="{BDEEFA9D-A549-475F-AED4-D384D1EF511F}" type="presParOf" srcId="{457E2067-4F58-4828-B6D9-57BC1B2FFBFC}" destId="{5E10A430-9508-4EAA-B4BB-A368CC171B82}" srcOrd="2" destOrd="0" presId="urn:microsoft.com/office/officeart/2008/layout/VerticalCurvedList"/>
    <dgm:cxn modelId="{71070A08-86C7-44AB-9E68-5E89B493F9FA}" type="presParOf" srcId="{5E10A430-9508-4EAA-B4BB-A368CC171B82}" destId="{BDC5CF60-0806-4096-AFEF-1033732E2EA1}" srcOrd="0" destOrd="0" presId="urn:microsoft.com/office/officeart/2008/layout/VerticalCurvedList"/>
    <dgm:cxn modelId="{4B56E5C8-5B09-42E3-8CBF-9377ECB55BF6}" type="presParOf" srcId="{457E2067-4F58-4828-B6D9-57BC1B2FFBFC}" destId="{7C896491-62BB-4289-82AC-C9226323DDA8}" srcOrd="3" destOrd="0" presId="urn:microsoft.com/office/officeart/2008/layout/VerticalCurvedList"/>
    <dgm:cxn modelId="{45DA8CD0-34F7-40EA-A3F0-21C1BD98760A}" type="presParOf" srcId="{457E2067-4F58-4828-B6D9-57BC1B2FFBFC}" destId="{D0CF74C2-8B70-4F25-99AF-5D70237351E8}" srcOrd="4" destOrd="0" presId="urn:microsoft.com/office/officeart/2008/layout/VerticalCurvedList"/>
    <dgm:cxn modelId="{5A18C14A-EAC0-4ED7-904A-71131D407751}" type="presParOf" srcId="{D0CF74C2-8B70-4F25-99AF-5D70237351E8}" destId="{02EDE851-1827-4F0F-BBE5-126180BA77F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AB7BC-0D2D-4D6B-BDFE-6DB2FAD39373}">
      <dsp:nvSpPr>
        <dsp:cNvPr id="0" name=""/>
        <dsp:cNvSpPr/>
      </dsp:nvSpPr>
      <dsp:spPr>
        <a:xfrm>
          <a:off x="6554926" y="715102"/>
          <a:ext cx="1874930" cy="1875026"/>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509D5D-9CEC-4C8D-AC72-8FDFB4FDA3E5}">
      <dsp:nvSpPr>
        <dsp:cNvPr id="0" name=""/>
        <dsp:cNvSpPr/>
      </dsp:nvSpPr>
      <dsp:spPr>
        <a:xfrm>
          <a:off x="6617638" y="777614"/>
          <a:ext cx="1750310" cy="1750002"/>
        </a:xfrm>
        <a:prstGeom prst="ellipse">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vi-VN" sz="2000" kern="1200" dirty="0" smtClean="0">
              <a:latin typeface="Times New Roman" panose="02020603050405020304" pitchFamily="18" charset="0"/>
              <a:cs typeface="Times New Roman" panose="02020603050405020304" pitchFamily="18" charset="0"/>
            </a:rPr>
            <a:t>Gần giỗ đầu bố mà mẹ chưa về.</a:t>
          </a:r>
          <a:endParaRPr lang="en-US" sz="2000" kern="1200" dirty="0">
            <a:latin typeface="Times New Roman" panose="02020603050405020304" pitchFamily="18" charset="0"/>
            <a:cs typeface="Times New Roman" panose="02020603050405020304" pitchFamily="18" charset="0"/>
          </a:endParaRPr>
        </a:p>
      </dsp:txBody>
      <dsp:txXfrm>
        <a:off x="6867683" y="1027661"/>
        <a:ext cx="1250221" cy="1249908"/>
      </dsp:txXfrm>
    </dsp:sp>
    <dsp:sp modelId="{70FABE3F-04D7-433B-BB99-B1DCAFD0BFFF}">
      <dsp:nvSpPr>
        <dsp:cNvPr id="0" name=""/>
        <dsp:cNvSpPr/>
      </dsp:nvSpPr>
      <dsp:spPr>
        <a:xfrm rot="2700000">
          <a:off x="4546164" y="651906"/>
          <a:ext cx="2001089" cy="2001089"/>
        </a:xfrm>
        <a:prstGeom prst="teardrop">
          <a:avLst>
            <a:gd name="adj" fmla="val 10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BAA669-26E2-4927-A8DA-43F0C2AE36E7}">
      <dsp:nvSpPr>
        <dsp:cNvPr id="0" name=""/>
        <dsp:cNvSpPr/>
      </dsp:nvSpPr>
      <dsp:spPr>
        <a:xfrm>
          <a:off x="4573156" y="718788"/>
          <a:ext cx="1963988" cy="1867655"/>
        </a:xfrm>
        <a:prstGeom prst="ellipse">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Hồng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sống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trong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sự</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ghẻ</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lạnh</a:t>
          </a:r>
          <a:r>
            <a:rPr lang="en-US" sz="2000" kern="1200" dirty="0" smtClean="0">
              <a:latin typeface="Times New Roman" panose="02020603050405020304" pitchFamily="18" charset="0"/>
              <a:cs typeface="Times New Roman" panose="02020603050405020304" pitchFamily="18" charset="0"/>
            </a:rPr>
            <a:t>, cay </a:t>
          </a:r>
          <a:r>
            <a:rPr lang="en-US" sz="2000" kern="1200" dirty="0" err="1" smtClean="0">
              <a:latin typeface="Times New Roman" panose="02020603050405020304" pitchFamily="18" charset="0"/>
              <a:cs typeface="Times New Roman" panose="02020603050405020304" pitchFamily="18" charset="0"/>
            </a:rPr>
            <a:t>nghiêt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họ</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hàng</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4853726" y="985646"/>
        <a:ext cx="1402848" cy="1333939"/>
      </dsp:txXfrm>
    </dsp:sp>
    <dsp:sp modelId="{42C0D279-3DC8-49C0-BEEC-80B80B34028F}">
      <dsp:nvSpPr>
        <dsp:cNvPr id="0" name=""/>
        <dsp:cNvSpPr/>
      </dsp:nvSpPr>
      <dsp:spPr>
        <a:xfrm rot="2700000">
          <a:off x="2571868" y="607213"/>
          <a:ext cx="2090476" cy="2090476"/>
        </a:xfrm>
        <a:prstGeom prst="teardrop">
          <a:avLst>
            <a:gd name="adj" fmla="val 10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8D68F1-0429-42CC-8C5C-9E78F06BA97A}">
      <dsp:nvSpPr>
        <dsp:cNvPr id="0" name=""/>
        <dsp:cNvSpPr/>
      </dsp:nvSpPr>
      <dsp:spPr>
        <a:xfrm>
          <a:off x="2618107" y="666533"/>
          <a:ext cx="1998802" cy="1972165"/>
        </a:xfrm>
        <a:prstGeom prst="ellipse">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vi-VN" sz="2000" kern="1200" dirty="0" smtClean="0">
              <a:latin typeface="Times New Roman" panose="02020603050405020304" pitchFamily="18" charset="0"/>
              <a:cs typeface="Times New Roman" panose="02020603050405020304" pitchFamily="18" charset="0"/>
            </a:rPr>
            <a:t>Bố nghiện rồi mất, mẹ túng quẫn phải đi tha hương cầu thực.</a:t>
          </a:r>
          <a:endParaRPr lang="en-US" sz="2000" kern="1200" dirty="0">
            <a:latin typeface="Times New Roman" panose="02020603050405020304" pitchFamily="18" charset="0"/>
            <a:cs typeface="Times New Roman" panose="02020603050405020304" pitchFamily="18" charset="0"/>
          </a:endParaRPr>
        </a:p>
      </dsp:txBody>
      <dsp:txXfrm>
        <a:off x="2903650" y="948324"/>
        <a:ext cx="1427715" cy="1408583"/>
      </dsp:txXfrm>
    </dsp:sp>
    <dsp:sp modelId="{D1B47F21-4B37-468D-9C81-411F10CB5CEF}">
      <dsp:nvSpPr>
        <dsp:cNvPr id="0" name=""/>
        <dsp:cNvSpPr/>
      </dsp:nvSpPr>
      <dsp:spPr>
        <a:xfrm rot="2700000">
          <a:off x="539307" y="560232"/>
          <a:ext cx="2184438" cy="2184438"/>
        </a:xfrm>
        <a:prstGeom prst="teardrop">
          <a:avLst>
            <a:gd name="adj" fmla="val 10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84FC4D-D03C-410C-A332-3E80D96B8511}">
      <dsp:nvSpPr>
        <dsp:cNvPr id="0" name=""/>
        <dsp:cNvSpPr/>
      </dsp:nvSpPr>
      <dsp:spPr>
        <a:xfrm>
          <a:off x="595355" y="718788"/>
          <a:ext cx="2012331" cy="1867655"/>
        </a:xfrm>
        <a:prstGeom prst="ellipse">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vi-VN" sz="2000" kern="1200" smtClean="0">
              <a:latin typeface="Times New Roman" panose="02020603050405020304" pitchFamily="18" charset="0"/>
              <a:cs typeface="Times New Roman" panose="02020603050405020304" pitchFamily="18" charset="0"/>
            </a:rPr>
            <a:t>Bé Hồng là kết quả của cuộc hôn nhân không tình yêu.</a:t>
          </a:r>
          <a:endParaRPr lang="en-US" sz="2000" kern="1200" dirty="0">
            <a:latin typeface="Times New Roman" panose="02020603050405020304" pitchFamily="18" charset="0"/>
            <a:cs typeface="Times New Roman" panose="02020603050405020304" pitchFamily="18" charset="0"/>
          </a:endParaRPr>
        </a:p>
      </dsp:txBody>
      <dsp:txXfrm>
        <a:off x="882831" y="985646"/>
        <a:ext cx="1437379" cy="1333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EE7CE-83B0-4BF6-A29D-10B786E73135}">
      <dsp:nvSpPr>
        <dsp:cNvPr id="0" name=""/>
        <dsp:cNvSpPr/>
      </dsp:nvSpPr>
      <dsp:spPr>
        <a:xfrm>
          <a:off x="-3484115" y="-547079"/>
          <a:ext cx="4243455" cy="4243455"/>
        </a:xfrm>
        <a:prstGeom prst="blockArc">
          <a:avLst>
            <a:gd name="adj1" fmla="val 18900000"/>
            <a:gd name="adj2" fmla="val 2700000"/>
            <a:gd name="adj3" fmla="val 509"/>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274C9F-1C9A-41A5-B5AF-2C22F3E6470F}">
      <dsp:nvSpPr>
        <dsp:cNvPr id="0" name=""/>
        <dsp:cNvSpPr/>
      </dsp:nvSpPr>
      <dsp:spPr>
        <a:xfrm>
          <a:off x="630134" y="341774"/>
          <a:ext cx="7965539" cy="1115958"/>
        </a:xfrm>
        <a:prstGeom prst="rect">
          <a:avLst/>
        </a:prstGeom>
        <a:solidFill>
          <a:schemeClr val="accent5">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1413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Một thế lực của cái đẹp tự nhiên. Ở đây mới xứng đáng để ngợp.</a:t>
          </a:r>
          <a:endParaRPr lang="en-US" sz="2800" kern="1200" dirty="0">
            <a:latin typeface="Times New Roman" panose="02020603050405020304" pitchFamily="18" charset="0"/>
            <a:cs typeface="Times New Roman" panose="02020603050405020304" pitchFamily="18" charset="0"/>
          </a:endParaRPr>
        </a:p>
      </dsp:txBody>
      <dsp:txXfrm>
        <a:off x="630134" y="341774"/>
        <a:ext cx="7965539" cy="1115958"/>
      </dsp:txXfrm>
    </dsp:sp>
    <dsp:sp modelId="{ED7605C1-3C2F-4F22-A9BB-106E716F1166}">
      <dsp:nvSpPr>
        <dsp:cNvPr id="0" name=""/>
        <dsp:cNvSpPr/>
      </dsp:nvSpPr>
      <dsp:spPr>
        <a:xfrm>
          <a:off x="-34602" y="245836"/>
          <a:ext cx="1329473" cy="1307836"/>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 modelId="{70087176-B990-48E0-8F3B-496917B06354}">
      <dsp:nvSpPr>
        <dsp:cNvPr id="0" name=""/>
        <dsp:cNvSpPr/>
      </dsp:nvSpPr>
      <dsp:spPr>
        <a:xfrm>
          <a:off x="630134" y="1650384"/>
          <a:ext cx="7965539" cy="1198316"/>
        </a:xfrm>
        <a:prstGeom prst="rect">
          <a:avLst/>
        </a:prstGeom>
        <a:solidFill>
          <a:schemeClr val="accent4">
            <a:lumMod val="5000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1413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Bạt ngàn, tinh khiết, ngạo nghễ, không chen chúc</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 Nghệ thuật: nhân hóa.</a:t>
          </a:r>
          <a:endParaRPr lang="en-US" sz="2800" kern="1200" dirty="0">
            <a:latin typeface="Times New Roman" panose="02020603050405020304" pitchFamily="18" charset="0"/>
            <a:cs typeface="Times New Roman" panose="02020603050405020304" pitchFamily="18" charset="0"/>
          </a:endParaRPr>
        </a:p>
      </dsp:txBody>
      <dsp:txXfrm>
        <a:off x="630134" y="1650384"/>
        <a:ext cx="7965539" cy="1198316"/>
      </dsp:txXfrm>
    </dsp:sp>
    <dsp:sp modelId="{895BCD9C-B480-4F53-ACAF-C900B17E367F}">
      <dsp:nvSpPr>
        <dsp:cNvPr id="0" name=""/>
        <dsp:cNvSpPr/>
      </dsp:nvSpPr>
      <dsp:spPr>
        <a:xfrm>
          <a:off x="-25380" y="1611043"/>
          <a:ext cx="1311029" cy="1276999"/>
        </a:xfrm>
        <a:prstGeom prst="ellipse">
          <a:avLst/>
        </a:prstGeom>
        <a:blipFill rotWithShape="0">
          <a:blip xmlns:r="http://schemas.openxmlformats.org/officeDocument/2006/relationships" r:embed="rId2"/>
          <a:stretch>
            <a:fillRect/>
          </a:stretch>
        </a:blip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26B40-B2BD-4A09-9057-650E15EE29F9}">
      <dsp:nvSpPr>
        <dsp:cNvPr id="0" name=""/>
        <dsp:cNvSpPr/>
      </dsp:nvSpPr>
      <dsp:spPr>
        <a:xfrm>
          <a:off x="-4187131" y="-699301"/>
          <a:ext cx="5432913" cy="5432913"/>
        </a:xfrm>
        <a:prstGeom prst="blockArc">
          <a:avLst>
            <a:gd name="adj1" fmla="val 18900000"/>
            <a:gd name="adj2" fmla="val 2700000"/>
            <a:gd name="adj3" fmla="val 39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932F2F-526D-4499-B6A6-A30A64393B76}">
      <dsp:nvSpPr>
        <dsp:cNvPr id="0" name=""/>
        <dsp:cNvSpPr/>
      </dsp:nvSpPr>
      <dsp:spPr>
        <a:xfrm>
          <a:off x="1213393" y="1046440"/>
          <a:ext cx="7805783" cy="1941430"/>
        </a:xfrm>
        <a:prstGeom prst="rect">
          <a:avLst/>
        </a:prstGeom>
        <a:solidFill>
          <a:schemeClr val="accent2">
            <a:lumMod val="5000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601117" tIns="109220" rIns="109220" bIns="109220" numCol="1" spcCol="1270" anchor="ctr" anchorCtr="0">
          <a:noAutofit/>
        </a:bodyPr>
        <a:lstStyle/>
        <a:p>
          <a:pPr lvl="0" algn="l" defTabSz="1911350">
            <a:lnSpc>
              <a:spcPct val="90000"/>
            </a:lnSpc>
            <a:spcBef>
              <a:spcPct val="0"/>
            </a:spcBef>
            <a:spcAft>
              <a:spcPct val="35000"/>
            </a:spcAft>
          </a:pPr>
          <a:r>
            <a:rPr lang="vi-VN" sz="4300" i="1" kern="1200" dirty="0" smtClean="0">
              <a:latin typeface="Times New Roman" panose="02020603050405020304" pitchFamily="18" charset="0"/>
              <a:cs typeface="Times New Roman" panose="02020603050405020304" pitchFamily="18" charset="0"/>
            </a:rPr>
            <a:t>Kể lại một kỉ niệm sâu sắc của em với thầy cô, bạn bè khi học ở trường tiểu học.</a:t>
          </a:r>
          <a:endParaRPr lang="en-US" sz="4300" kern="1200" dirty="0">
            <a:latin typeface="Times New Roman" panose="02020603050405020304" pitchFamily="18" charset="0"/>
            <a:cs typeface="Times New Roman" panose="02020603050405020304" pitchFamily="18" charset="0"/>
          </a:endParaRPr>
        </a:p>
      </dsp:txBody>
      <dsp:txXfrm>
        <a:off x="1213393" y="1046440"/>
        <a:ext cx="7805783" cy="1941430"/>
      </dsp:txXfrm>
    </dsp:sp>
    <dsp:sp modelId="{BDC5CF60-0806-4096-AFEF-1033732E2EA1}">
      <dsp:nvSpPr>
        <dsp:cNvPr id="0" name=""/>
        <dsp:cNvSpPr/>
      </dsp:nvSpPr>
      <dsp:spPr>
        <a:xfrm>
          <a:off x="0" y="803761"/>
          <a:ext cx="2426787" cy="2426787"/>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26B40-B2BD-4A09-9057-650E15EE29F9}">
      <dsp:nvSpPr>
        <dsp:cNvPr id="0" name=""/>
        <dsp:cNvSpPr/>
      </dsp:nvSpPr>
      <dsp:spPr>
        <a:xfrm>
          <a:off x="-4527309" y="-699301"/>
          <a:ext cx="5432913" cy="5432913"/>
        </a:xfrm>
        <a:prstGeom prst="blockArc">
          <a:avLst>
            <a:gd name="adj1" fmla="val 18900000"/>
            <a:gd name="adj2" fmla="val 2700000"/>
            <a:gd name="adj3" fmla="val 39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932F2F-526D-4499-B6A6-A30A64393B76}">
      <dsp:nvSpPr>
        <dsp:cNvPr id="0" name=""/>
        <dsp:cNvSpPr/>
      </dsp:nvSpPr>
      <dsp:spPr>
        <a:xfrm>
          <a:off x="762888" y="576341"/>
          <a:ext cx="8256288" cy="1152521"/>
        </a:xfrm>
        <a:prstGeom prst="rect">
          <a:avLst/>
        </a:prstGeom>
        <a:solidFill>
          <a:schemeClr val="accent2">
            <a:lumMod val="5000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914814" tIns="71120" rIns="71120" bIns="71120" numCol="1" spcCol="1270" anchor="ctr" anchorCtr="0">
          <a:noAutofit/>
        </a:bodyPr>
        <a:lstStyle/>
        <a:p>
          <a:pPr lvl="0" algn="l" defTabSz="1244600">
            <a:lnSpc>
              <a:spcPct val="90000"/>
            </a:lnSpc>
            <a:spcBef>
              <a:spcPct val="0"/>
            </a:spcBef>
            <a:spcAft>
              <a:spcPct val="35000"/>
            </a:spcAft>
          </a:pPr>
          <a:r>
            <a:rPr lang="vi-VN" sz="2800" b="1" kern="1200" dirty="0" smtClean="0">
              <a:latin typeface="Times New Roman" panose="02020603050405020304" pitchFamily="18" charset="0"/>
              <a:cs typeface="Times New Roman" panose="02020603050405020304" pitchFamily="18" charset="0"/>
            </a:rPr>
            <a:t>Nhớ lại và xác định</a:t>
          </a:r>
          <a:r>
            <a:rPr lang="vi-VN" sz="2800" kern="1200" dirty="0" smtClean="0">
              <a:latin typeface="Times New Roman" panose="02020603050405020304" pitchFamily="18" charset="0"/>
              <a:cs typeface="Times New Roman" panose="02020603050405020304" pitchFamily="18" charset="0"/>
            </a:rPr>
            <a:t> một kỉ niệm sâu sắc của em những năm học tiểu học (kỉ niệm gì, với ai, khi nào,...).</a:t>
          </a:r>
          <a:endParaRPr lang="en-US" sz="2800" kern="1200" dirty="0">
            <a:latin typeface="Times New Roman" panose="02020603050405020304" pitchFamily="18" charset="0"/>
            <a:cs typeface="Times New Roman" panose="02020603050405020304" pitchFamily="18" charset="0"/>
          </a:endParaRPr>
        </a:p>
      </dsp:txBody>
      <dsp:txXfrm>
        <a:off x="762888" y="576341"/>
        <a:ext cx="8256288" cy="1152521"/>
      </dsp:txXfrm>
    </dsp:sp>
    <dsp:sp modelId="{BDC5CF60-0806-4096-AFEF-1033732E2EA1}">
      <dsp:nvSpPr>
        <dsp:cNvPr id="0" name=""/>
        <dsp:cNvSpPr/>
      </dsp:nvSpPr>
      <dsp:spPr>
        <a:xfrm>
          <a:off x="21280" y="432276"/>
          <a:ext cx="1440652" cy="1440652"/>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 modelId="{7C896491-62BB-4289-82AC-C9226323DDA8}">
      <dsp:nvSpPr>
        <dsp:cNvPr id="0" name=""/>
        <dsp:cNvSpPr/>
      </dsp:nvSpPr>
      <dsp:spPr>
        <a:xfrm>
          <a:off x="741607" y="2305447"/>
          <a:ext cx="8256288" cy="1152521"/>
        </a:xfrm>
        <a:prstGeom prst="rect">
          <a:avLst/>
        </a:prstGeom>
        <a:solidFill>
          <a:schemeClr val="accent1">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914814" tIns="71120" rIns="71120" bIns="71120" numCol="1" spcCol="1270" anchor="ctr" anchorCtr="0">
          <a:noAutofit/>
        </a:bodyPr>
        <a:lstStyle/>
        <a:p>
          <a:pPr lvl="0" algn="l" defTabSz="1244600">
            <a:lnSpc>
              <a:spcPct val="90000"/>
            </a:lnSpc>
            <a:spcBef>
              <a:spcPct val="0"/>
            </a:spcBef>
            <a:spcAft>
              <a:spcPct val="35000"/>
            </a:spcAft>
          </a:pPr>
          <a:r>
            <a:rPr lang="vi-VN" sz="2800" b="1" kern="1200" dirty="0" smtClean="0">
              <a:latin typeface="Times New Roman" panose="02020603050405020304" pitchFamily="18" charset="0"/>
              <a:cs typeface="Times New Roman" panose="02020603050405020304" pitchFamily="18" charset="0"/>
            </a:rPr>
            <a:t>Xem lại cách viết</a:t>
          </a:r>
          <a:r>
            <a:rPr lang="vi-VN" sz="2800" kern="1200" dirty="0" smtClean="0">
              <a:latin typeface="Times New Roman" panose="02020603050405020304" pitchFamily="18" charset="0"/>
              <a:cs typeface="Times New Roman" panose="02020603050405020304" pitchFamily="18" charset="0"/>
            </a:rPr>
            <a:t> về một kỉ niệm trong mục </a:t>
          </a:r>
          <a:r>
            <a:rPr lang="vi-VN" sz="2800" i="1" kern="1200" dirty="0" smtClean="0">
              <a:latin typeface="Times New Roman" panose="02020603050405020304" pitchFamily="18" charset="0"/>
              <a:cs typeface="Times New Roman" panose="02020603050405020304" pitchFamily="18" charset="0"/>
            </a:rPr>
            <a:t>1. Định hướng</a:t>
          </a:r>
          <a:r>
            <a:rPr lang="vi-VN" sz="2800" kern="1200" dirty="0" smtClean="0">
              <a:latin typeface="Times New Roman" panose="02020603050405020304" pitchFamily="18" charset="0"/>
              <a:cs typeface="Times New Roman" panose="02020603050405020304" pitchFamily="18" charset="0"/>
            </a:rPr>
            <a:t> ở trên.</a:t>
          </a:r>
          <a:endParaRPr lang="en-US" sz="2800" kern="1200" dirty="0">
            <a:latin typeface="Times New Roman" panose="02020603050405020304" pitchFamily="18" charset="0"/>
            <a:cs typeface="Times New Roman" panose="02020603050405020304" pitchFamily="18" charset="0"/>
          </a:endParaRPr>
        </a:p>
      </dsp:txBody>
      <dsp:txXfrm>
        <a:off x="741607" y="2305447"/>
        <a:ext cx="8256288" cy="1152521"/>
      </dsp:txXfrm>
    </dsp:sp>
    <dsp:sp modelId="{02EDE851-1827-4F0F-BBE5-126180BA77F8}">
      <dsp:nvSpPr>
        <dsp:cNvPr id="0" name=""/>
        <dsp:cNvSpPr/>
      </dsp:nvSpPr>
      <dsp:spPr>
        <a:xfrm>
          <a:off x="21280" y="2161382"/>
          <a:ext cx="1440652" cy="1440652"/>
        </a:xfrm>
        <a:prstGeom prst="ellipse">
          <a:avLst/>
        </a:prstGeom>
        <a:blipFill rotWithShape="0">
          <a:blip xmlns:r="http://schemas.openxmlformats.org/officeDocument/2006/relationships" r:embed="rId2"/>
          <a:stretch>
            <a:fillRect/>
          </a:stretch>
        </a:blip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6ED993-0D00-4E09-8006-DABAE8A60D70}"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407233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6ED993-0D00-4E09-8006-DABAE8A60D70}"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3021290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6ED993-0D00-4E09-8006-DABAE8A60D70}"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172327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3901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5648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367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790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711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0562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379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291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6ED993-0D00-4E09-8006-DABAE8A60D70}"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4112089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655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857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100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623528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7170757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9254285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665391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0619940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572137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70829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D6ED993-0D00-4E09-8006-DABAE8A60D70}"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38649013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7521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4160979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4183020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3934156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0818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7330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0759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5356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4139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0028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6ED993-0D00-4E09-8006-DABAE8A60D70}"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41488795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2381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3786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7085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23817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0928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6ED993-0D00-4E09-8006-DABAE8A60D70}" type="datetimeFigureOut">
              <a:rPr lang="en-US" smtClean="0"/>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3285394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6ED993-0D00-4E09-8006-DABAE8A60D70}" type="datetimeFigureOut">
              <a:rPr lang="en-US" smtClean="0"/>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3715857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6ED993-0D00-4E09-8006-DABAE8A60D70}" type="datetimeFigureOut">
              <a:rPr lang="en-US" smtClean="0"/>
              <a:t>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4251444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6ED993-0D00-4E09-8006-DABAE8A60D70}"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2737485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6ED993-0D00-4E09-8006-DABAE8A60D70}"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A66734-E408-4CD0-80BB-ABD166927381}" type="slidenum">
              <a:rPr lang="en-US" smtClean="0"/>
              <a:t>‹#›</a:t>
            </a:fld>
            <a:endParaRPr lang="en-US"/>
          </a:p>
        </p:txBody>
      </p:sp>
    </p:spTree>
    <p:extLst>
      <p:ext uri="{BB962C8B-B14F-4D97-AF65-F5344CB8AC3E}">
        <p14:creationId xmlns:p14="http://schemas.microsoft.com/office/powerpoint/2010/main" val="301735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6ED993-0D00-4E09-8006-DABAE8A60D70}" type="datetimeFigureOut">
              <a:rPr lang="en-US" smtClean="0"/>
              <a:t>11/8/2021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66734-E408-4CD0-80BB-ABD166927381}" type="slidenum">
              <a:rPr lang="en-US" smtClean="0"/>
              <a:t>‹#›</a:t>
            </a:fld>
            <a:endParaRPr lang="en-US"/>
          </a:p>
        </p:txBody>
      </p:sp>
    </p:spTree>
    <p:extLst>
      <p:ext uri="{BB962C8B-B14F-4D97-AF65-F5344CB8AC3E}">
        <p14:creationId xmlns:p14="http://schemas.microsoft.com/office/powerpoint/2010/main" val="3891649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1006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811390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7494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10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8.jpeg"/><Relationship Id="rId7" Type="http://schemas.openxmlformats.org/officeDocument/2006/relationships/diagramQuickStyle" Target="../diagrams/quickStyle1.xml"/><Relationship Id="rId2" Type="http://schemas.openxmlformats.org/officeDocument/2006/relationships/image" Target="../media/image24.jpeg"/><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9.png"/><Relationship Id="rId9" Type="http://schemas.microsoft.com/office/2007/relationships/diagramDrawing" Target="../diagrams/drawing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diagramLayout" Target="../diagrams/layout2.xml"/><Relationship Id="rId7" Type="http://schemas.openxmlformats.org/officeDocument/2006/relationships/image" Target="../media/image6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67.jpeg"/></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88.jpeg"/><Relationship Id="rId4" Type="http://schemas.openxmlformats.org/officeDocument/2006/relationships/image" Target="../media/image8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9.png"/><Relationship Id="rId7" Type="http://schemas.microsoft.com/office/2007/relationships/hdphoto" Target="../media/hdphoto3.wdp"/><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91.png"/><Relationship Id="rId5" Type="http://schemas.microsoft.com/office/2007/relationships/hdphoto" Target="../media/hdphoto2.wdp"/><Relationship Id="rId4" Type="http://schemas.openxmlformats.org/officeDocument/2006/relationships/image" Target="../media/image9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png"/></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0" y="0"/>
            <a:ext cx="12192000" cy="6858000"/>
          </a:xfrm>
          <a:prstGeom prst="rect">
            <a:avLst/>
          </a:prstGeom>
        </p:spPr>
      </p:pic>
      <p:sp>
        <p:nvSpPr>
          <p:cNvPr id="5" name="Rectangle 4"/>
          <p:cNvSpPr/>
          <p:nvPr/>
        </p:nvSpPr>
        <p:spPr>
          <a:xfrm>
            <a:off x="5254261" y="629084"/>
            <a:ext cx="5796916" cy="2453750"/>
          </a:xfrm>
          <a:prstGeom prst="rect">
            <a:avLst/>
          </a:prstGeom>
          <a:noFill/>
        </p:spPr>
        <p:txBody>
          <a:bodyPr wrap="none" lIns="91440" tIns="45720" rIns="91440" bIns="45720">
            <a:prstTxWarp prst="textStop">
              <a:avLst/>
            </a:prstTxWarp>
            <a:spAutoFit/>
          </a:bodyPr>
          <a:lstStyle/>
          <a:p>
            <a:pPr algn="ctr"/>
            <a:r>
              <a:rPr lang="en-US" sz="6000" b="1" cap="none" spc="0" dirty="0"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KÍ</a:t>
            </a:r>
          </a:p>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(HỒI KÍ VÀ DU KÍ)</a:t>
            </a:r>
            <a:endParaRPr lang="en-US" sz="44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21369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0" y="818215"/>
            <a:ext cx="4870179" cy="548099"/>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03979" y="1304823"/>
            <a:ext cx="665380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 lòng mẹ </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(Nguyên Hồng)</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81615" y="1830667"/>
            <a:ext cx="5675208"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Hồng</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p:cNvPicPr>
            <a:picLocks noChangeAspect="1"/>
          </p:cNvPicPr>
          <p:nvPr/>
        </p:nvPicPr>
        <p:blipFill>
          <a:blip r:embed="rId2"/>
          <a:stretch>
            <a:fillRect/>
          </a:stretch>
        </p:blipFill>
        <p:spPr>
          <a:xfrm>
            <a:off x="887500" y="2869791"/>
            <a:ext cx="2556251" cy="2656436"/>
          </a:xfrm>
          <a:prstGeom prst="rect">
            <a:avLst/>
          </a:prstGeom>
          <a:ln w="228600" cap="sq" cmpd="thickThin">
            <a:solidFill>
              <a:srgbClr val="000000"/>
            </a:solidFill>
            <a:prstDash val="solid"/>
            <a:miter lim="800000"/>
          </a:ln>
          <a:effectLst>
            <a:innerShdw blurRad="76200">
              <a:srgbClr val="000000"/>
            </a:innerShdw>
          </a:effectLst>
        </p:spPr>
      </p:pic>
      <p:sp>
        <p:nvSpPr>
          <p:cNvPr id="7" name="Rectangle 6"/>
          <p:cNvSpPr/>
          <p:nvPr/>
        </p:nvSpPr>
        <p:spPr>
          <a:xfrm>
            <a:off x="303979" y="5990821"/>
            <a:ext cx="3759362" cy="461665"/>
          </a:xfrm>
          <a:prstGeom prst="rect">
            <a:avLst/>
          </a:prstGeom>
        </p:spPr>
        <p:txBody>
          <a:bodyPr wrap="none">
            <a:spAutoFit/>
          </a:bodyPr>
          <a:lstStyle/>
          <a:p>
            <a:r>
              <a:rPr lang="en-US" sz="2400" b="1" dirty="0" err="1" smtClean="0">
                <a:effectLst/>
                <a:latin typeface="Times New Roman" panose="02020603050405020304" pitchFamily="18" charset="0"/>
                <a:ea typeface="Times New Roman" panose="02020603050405020304" pitchFamily="18" charset="0"/>
              </a:rPr>
              <a:t>Nguyên</a:t>
            </a:r>
            <a:r>
              <a:rPr lang="en-US" sz="2400" b="1" dirty="0" smtClean="0">
                <a:effectLst/>
                <a:latin typeface="Times New Roman" panose="02020603050405020304" pitchFamily="18" charset="0"/>
                <a:ea typeface="Times New Roman" panose="02020603050405020304" pitchFamily="18" charset="0"/>
              </a:rPr>
              <a:t> </a:t>
            </a:r>
            <a:r>
              <a:rPr lang="en-US" sz="2400" b="1" dirty="0" err="1" smtClean="0">
                <a:effectLst/>
                <a:latin typeface="Times New Roman" panose="02020603050405020304" pitchFamily="18" charset="0"/>
                <a:ea typeface="Times New Roman" panose="02020603050405020304" pitchFamily="18" charset="0"/>
              </a:rPr>
              <a:t>Hồng</a:t>
            </a:r>
            <a:r>
              <a:rPr lang="en-US" sz="2400" b="1" dirty="0" smtClean="0">
                <a:effectLst/>
                <a:latin typeface="Times New Roman" panose="02020603050405020304" pitchFamily="18" charset="0"/>
                <a:ea typeface="Times New Roman" panose="02020603050405020304" pitchFamily="18" charset="0"/>
              </a:rPr>
              <a:t> (1918 - 1982)</a:t>
            </a:r>
            <a:endParaRPr lang="en-US" sz="2400" b="1" dirty="0"/>
          </a:p>
        </p:txBody>
      </p:sp>
      <p:sp>
        <p:nvSpPr>
          <p:cNvPr id="8" name="Flowchart: Stored Data 7"/>
          <p:cNvSpPr/>
          <p:nvPr/>
        </p:nvSpPr>
        <p:spPr>
          <a:xfrm>
            <a:off x="4063341" y="2587028"/>
            <a:ext cx="7576457" cy="3403793"/>
          </a:xfrm>
          <a:prstGeom prst="flowChartOnlineStorage">
            <a:avLst/>
          </a:prstGeom>
          <a:blipFill>
            <a:blip r:embed="rId3"/>
            <a:tile tx="0" ty="0" sx="100000" sy="100000" flip="none" algn="tl"/>
          </a:blipFill>
          <a:ln w="28575">
            <a:solidFill>
              <a:schemeClr val="accent6">
                <a:lumMod val="50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15000"/>
              </a:lnSpc>
              <a:spcAft>
                <a:spcPts val="1200"/>
              </a:spcAft>
              <a:buFont typeface="Wingdings" panose="05000000000000000000" pitchFamily="2" charset="2"/>
              <a:buChar char="v"/>
            </a:pPr>
            <a:r>
              <a:rPr lang="vi-VN" b="1" dirty="0" smtClean="0">
                <a:solidFill>
                  <a:schemeClr val="bg1"/>
                </a:solidFill>
                <a:latin typeface="Times New Roman" panose="02020603050405020304" pitchFamily="18" charset="0"/>
                <a:ea typeface="Times New Roman" panose="02020603050405020304" pitchFamily="18" charset="0"/>
              </a:rPr>
              <a:t>Quê </a:t>
            </a:r>
            <a:r>
              <a:rPr lang="vi-VN" b="1" dirty="0">
                <a:solidFill>
                  <a:schemeClr val="bg1"/>
                </a:solidFill>
                <a:latin typeface="Times New Roman" panose="02020603050405020304" pitchFamily="18" charset="0"/>
                <a:ea typeface="Times New Roman" panose="02020603050405020304" pitchFamily="18" charset="0"/>
              </a:rPr>
              <a:t>quán</a:t>
            </a:r>
            <a:r>
              <a:rPr lang="vi-VN" dirty="0">
                <a:solidFill>
                  <a:schemeClr val="bg1"/>
                </a:solidFill>
                <a:latin typeface="Times New Roman" panose="02020603050405020304" pitchFamily="18" charset="0"/>
                <a:ea typeface="Times New Roman" panose="02020603050405020304" pitchFamily="18" charset="0"/>
              </a:rPr>
              <a:t>: sinh ra ở Nam Định, lớn lên ở Hải Phòng.</a:t>
            </a:r>
            <a:endParaRPr lang="en-US" sz="1600" dirty="0" smtClean="0">
              <a:solidFill>
                <a:schemeClr val="bg1"/>
              </a:solidFill>
              <a:effectLst/>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vi-VN" b="1" dirty="0" smtClean="0">
                <a:solidFill>
                  <a:schemeClr val="bg1"/>
                </a:solidFill>
                <a:latin typeface="Times New Roman" panose="02020603050405020304" pitchFamily="18" charset="0"/>
                <a:ea typeface="Times New Roman" panose="02020603050405020304" pitchFamily="18" charset="0"/>
              </a:rPr>
              <a:t>Cuộc </a:t>
            </a:r>
            <a:r>
              <a:rPr lang="vi-VN" b="1" dirty="0">
                <a:solidFill>
                  <a:schemeClr val="bg1"/>
                </a:solidFill>
                <a:latin typeface="Times New Roman" panose="02020603050405020304" pitchFamily="18" charset="0"/>
                <a:ea typeface="Times New Roman" panose="02020603050405020304" pitchFamily="18" charset="0"/>
              </a:rPr>
              <a:t>đời</a:t>
            </a:r>
            <a:r>
              <a:rPr lang="vi-VN" dirty="0">
                <a:solidFill>
                  <a:schemeClr val="bg1"/>
                </a:solidFill>
                <a:latin typeface="Times New Roman" panose="02020603050405020304" pitchFamily="18" charset="0"/>
                <a:ea typeface="Times New Roman" panose="02020603050405020304" pitchFamily="18" charset="0"/>
              </a:rPr>
              <a:t>: Khổ cực, vất vả nên gần gũi với người lao động, hiểu và thông cảm với họ.</a:t>
            </a:r>
            <a:endParaRPr lang="en-US" sz="1600" dirty="0" smtClean="0">
              <a:solidFill>
                <a:schemeClr val="bg1"/>
              </a:solidFill>
              <a:effectLst/>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vi-VN" b="1" dirty="0" smtClean="0">
                <a:solidFill>
                  <a:schemeClr val="bg1"/>
                </a:solidFill>
                <a:latin typeface="Times New Roman" panose="02020603050405020304" pitchFamily="18" charset="0"/>
                <a:ea typeface="Times New Roman" panose="02020603050405020304" pitchFamily="18" charset="0"/>
              </a:rPr>
              <a:t>Phong </a:t>
            </a:r>
            <a:r>
              <a:rPr lang="vi-VN" b="1" dirty="0">
                <a:solidFill>
                  <a:schemeClr val="bg1"/>
                </a:solidFill>
                <a:latin typeface="Times New Roman" panose="02020603050405020304" pitchFamily="18" charset="0"/>
                <a:ea typeface="Times New Roman" panose="02020603050405020304" pitchFamily="18" charset="0"/>
              </a:rPr>
              <a:t>cách sáng tác</a:t>
            </a:r>
            <a:r>
              <a:rPr lang="vi-VN" dirty="0">
                <a:solidFill>
                  <a:schemeClr val="bg1"/>
                </a:solidFill>
                <a:latin typeface="Times New Roman" panose="02020603050405020304" pitchFamily="18" charset="0"/>
                <a:ea typeface="Times New Roman" panose="02020603050405020304" pitchFamily="18" charset="0"/>
              </a:rPr>
              <a:t>: Mệnh danh là nhà thơ của phụ nữ, nhi đồng, những người cùng khổ. Giọng điệu thiết tha, sôi nổi, mãnh liệt. Ông rung động trước vẻ đẹp của con người khổ đau, khám phá chất thơ trong cuộc sống cần lao</a:t>
            </a:r>
            <a:r>
              <a:rPr lang="vi-VN" dirty="0" smtClean="0">
                <a:solidFill>
                  <a:schemeClr val="bg1"/>
                </a:solidFill>
                <a:latin typeface="Times New Roman" panose="02020603050405020304" pitchFamily="18" charset="0"/>
                <a:ea typeface="Times New Roman" panose="02020603050405020304" pitchFamily="18" charset="0"/>
              </a:rPr>
              <a:t>.</a:t>
            </a:r>
            <a:endParaRPr lang="en-US" sz="1600" dirty="0" smtClean="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837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85693" y="224135"/>
            <a:ext cx="6220614" cy="707886"/>
          </a:xfrm>
          <a:prstGeom prst="rect">
            <a:avLst/>
          </a:prstGeom>
          <a:noFill/>
        </p:spPr>
        <p:txBody>
          <a:bodyPr wrap="none" lIns="91440" tIns="45720" rIns="91440" bIns="45720">
            <a:spAutoFit/>
          </a:bodyPr>
          <a:lstStyle/>
          <a:p>
            <a:pPr algn="ctr"/>
            <a:r>
              <a:rPr lang="en-US"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HOẠT ĐỘNG VẬN DỤNG</a:t>
            </a:r>
            <a:endParaRPr lang="en-US" sz="4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412631" y="932021"/>
            <a:ext cx="2040943" cy="548099"/>
          </a:xfrm>
          <a:prstGeom prst="rect">
            <a:avLst/>
          </a:prstGeom>
        </p:spPr>
        <p:txBody>
          <a:bodyPr wrap="none">
            <a:spAutoFit/>
          </a:bodyPr>
          <a:lstStyle/>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1.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tập</a:t>
            </a:r>
            <a:r>
              <a:rPr lang="en-US" sz="2800" b="1" dirty="0">
                <a:solidFill>
                  <a:srgbClr val="0D0D0D"/>
                </a:solidFill>
                <a:latin typeface="Times New Roman" panose="02020603050405020304" pitchFamily="18" charset="0"/>
                <a:ea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86658" y="1480120"/>
            <a:ext cx="3857082" cy="548099"/>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HOẠT ĐỘNG NHÓM: </a:t>
            </a:r>
            <a:endParaRPr lang="en-US" sz="2800" b="1"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4878397" y="973328"/>
            <a:ext cx="2312942" cy="1657350"/>
          </a:xfrm>
          <a:prstGeom prst="ellipse">
            <a:avLst/>
          </a:prstGeom>
          <a:ln>
            <a:noFill/>
          </a:ln>
          <a:effectLst>
            <a:softEdge rad="112500"/>
          </a:effectLst>
        </p:spPr>
      </p:pic>
      <p:sp>
        <p:nvSpPr>
          <p:cNvPr id="8" name="Rectangle 7"/>
          <p:cNvSpPr/>
          <p:nvPr/>
        </p:nvSpPr>
        <p:spPr>
          <a:xfrm>
            <a:off x="1021315" y="1987673"/>
            <a:ext cx="3641381" cy="587853"/>
          </a:xfrm>
          <a:prstGeom prst="rect">
            <a:avLst/>
          </a:prstGeom>
        </p:spPr>
        <p:txBody>
          <a:bodyPr wrap="none">
            <a:spAutoFit/>
          </a:bodyPr>
          <a:lstStyle/>
          <a:p>
            <a:pPr marL="30480" marR="30480" algn="just">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Thảo</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luận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vấn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sau</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Cloud Callout 8"/>
          <p:cNvSpPr/>
          <p:nvPr/>
        </p:nvSpPr>
        <p:spPr>
          <a:xfrm>
            <a:off x="726994" y="2834640"/>
            <a:ext cx="7233491" cy="360534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dòng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hồi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niệm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ấu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bé</a:t>
            </a:r>
            <a:r>
              <a:rPr lang="en-US" sz="2400" dirty="0">
                <a:solidFill>
                  <a:srgbClr val="0D0D0D"/>
                </a:solidFill>
                <a:latin typeface="Times New Roman" panose="02020603050405020304" pitchFamily="18" charset="0"/>
                <a:ea typeface="Times New Roman" panose="02020603050405020304" pitchFamily="18" charset="0"/>
              </a:rPr>
              <a:t> Hon – </a:t>
            </a:r>
            <a:r>
              <a:rPr lang="en-US" sz="2400" dirty="0" err="1">
                <a:solidFill>
                  <a:srgbClr val="0D0D0D"/>
                </a:solidFill>
                <a:latin typeface="Times New Roman" panose="02020603050405020304" pitchFamily="18" charset="0"/>
                <a:ea typeface="Times New Roman" panose="02020603050405020304" pitchFamily="18" charset="0"/>
              </a:rPr>
              <a:t>đa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hãy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nếu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suy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nghĩa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mỗi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hỏi</a:t>
            </a:r>
            <a:r>
              <a:rPr lang="en-US" sz="2400"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Làm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thế</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nào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để</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biến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ước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mơ</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trở</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thành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hiện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thực</a:t>
            </a:r>
            <a:r>
              <a:rPr lang="en-US" sz="2400" i="1"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7532898" y="1724372"/>
            <a:ext cx="3346817" cy="236437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1" name="Picture 10"/>
          <p:cNvPicPr>
            <a:picLocks noChangeAspect="1"/>
          </p:cNvPicPr>
          <p:nvPr/>
        </p:nvPicPr>
        <p:blipFill>
          <a:blip r:embed="rId4"/>
          <a:stretch>
            <a:fillRect/>
          </a:stretch>
        </p:blipFill>
        <p:spPr>
          <a:xfrm>
            <a:off x="7960485" y="4462451"/>
            <a:ext cx="3342469" cy="218149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406253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2006" y="224135"/>
            <a:ext cx="6220614"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anose="02020603050405020304" pitchFamily="18" charset="0"/>
                <a:ea typeface="+mn-ea"/>
                <a:cs typeface="Times New Roman" panose="02020603050405020304" pitchFamily="18" charset="0"/>
              </a:rPr>
              <a:t>HOẠT ĐỘNG VẬN DỤNG</a:t>
            </a:r>
            <a:endParaRPr kumimoji="0" lang="en-US" sz="40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12631" y="932021"/>
            <a:ext cx="20409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552395" y="1532877"/>
            <a:ext cx="2170787" cy="523220"/>
          </a:xfrm>
          <a:prstGeom prst="rect">
            <a:avLst/>
          </a:prstGeom>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2800" b="1" dirty="0">
                <a:solidFill>
                  <a:srgbClr val="0D0D0D"/>
                </a:solidFill>
                <a:latin typeface="Times New Roman" panose="02020603050405020304" pitchFamily="18" charset="0"/>
                <a:ea typeface="Times New Roman" panose="02020603050405020304" pitchFamily="18" charset="0"/>
              </a:rPr>
              <a:t> </a:t>
            </a:r>
            <a:r>
              <a:rPr lang="pt-BR" sz="2800" b="1" dirty="0" smtClean="0">
                <a:solidFill>
                  <a:srgbClr val="0D0D0D"/>
                </a:solidFill>
                <a:latin typeface="Times New Roman" panose="02020603050405020304" pitchFamily="18" charset="0"/>
                <a:ea typeface="Times New Roman" panose="02020603050405020304" pitchFamily="18" charset="0"/>
              </a:rPr>
              <a:t>   </a:t>
            </a:r>
            <a:r>
              <a:rPr kumimoji="0" lang="pt-BR" sz="2800" b="1" i="0" u="none" strike="noStrike" kern="1200" cap="none" spc="0" normalizeH="0" baseline="0" noProof="0" dirty="0" smtClean="0">
                <a:ln>
                  <a:noFill/>
                </a:ln>
                <a:solidFill>
                  <a:schemeClr val="bg1"/>
                </a:solidFill>
                <a:effectLst/>
                <a:uLnTx/>
                <a:uFillTx/>
                <a:latin typeface="Times New Roman" panose="02020603050405020304" pitchFamily="18" charset="0"/>
                <a:ea typeface="Times New Roman" panose="02020603050405020304" pitchFamily="18" charset="0"/>
                <a:cs typeface="+mn-cs"/>
              </a:rPr>
              <a:t>Kết </a:t>
            </a:r>
            <a:r>
              <a:rPr kumimoji="0" lang="pt-B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luận: </a:t>
            </a:r>
            <a:r>
              <a:rPr kumimoji="0" lang="pt-BR" sz="2800" b="1" i="0" u="none" strike="noStrike" kern="1200" cap="none" spc="0" normalizeH="0" baseline="0" noProof="0" dirty="0" smtClean="0">
                <a:ln>
                  <a:noFill/>
                </a:ln>
                <a:solidFill>
                  <a:schemeClr val="bg1"/>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schemeClr val="bg1"/>
              </a:solidFill>
              <a:effectLst/>
              <a:uLnTx/>
              <a:uFillTx/>
              <a:latin typeface="Calibri" panose="020F0502020204030204"/>
              <a:cs typeface="+mn-cs"/>
            </a:endParaRPr>
          </a:p>
        </p:txBody>
      </p:sp>
      <p:sp>
        <p:nvSpPr>
          <p:cNvPr id="3" name="Rectangle 2"/>
          <p:cNvSpPr/>
          <p:nvPr/>
        </p:nvSpPr>
        <p:spPr>
          <a:xfrm>
            <a:off x="1632857" y="2120413"/>
            <a:ext cx="9771017" cy="3736472"/>
          </a:xfrm>
          <a:prstGeom prst="rect">
            <a:avLst/>
          </a:pr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6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Ước mơ có ý nghĩa vô cùng quan trọng vơi mỗi người: có ước mơ thì cuộc sống mỗi người mới có ý nghĩa bởi ước mơ là kim chỉ nam cho hành động mỗi người, tạo ra động lực để chúng ta cố gắng không mệt mỏi mỗi ngày đến khi đạt được điều ta mong muốn.</a:t>
            </a:r>
            <a:endParaRPr kumimoji="0" lang="en-US" sz="26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6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 Để ước mơ trở thành hiện thực thì ta phải đam mê thực sự, nỗ lực kiên trì mỗi ngày để hiện thực hoá ước mơ. Trên con đường chinh phục ước mơ, ta phải có đủ sự dũng cảm, bản lĩnh, trí tuệ để khắc phục mọi khó khăn, vượt qua mọi rào cản để chạm tay đến ước mơ nhanh nhất.</a:t>
            </a:r>
            <a:endParaRPr kumimoji="0" lang="en-US" sz="26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0554385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2006" y="224135"/>
            <a:ext cx="6220614"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anose="02020603050405020304" pitchFamily="18" charset="0"/>
                <a:ea typeface="+mn-ea"/>
                <a:cs typeface="Times New Roman" panose="02020603050405020304" pitchFamily="18" charset="0"/>
              </a:rPr>
              <a:t>HOẠT ĐỘNG VẬN DỤNG</a:t>
            </a:r>
            <a:endParaRPr kumimoji="0" lang="en-US" sz="40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12631" y="932021"/>
            <a:ext cx="20409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412631" y="1458011"/>
            <a:ext cx="4426212"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 2.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tập</a:t>
            </a:r>
            <a:r>
              <a:rPr lang="en-US" sz="2800" b="1" dirty="0">
                <a:solidFill>
                  <a:srgbClr val="000000"/>
                </a:solidFill>
                <a:latin typeface="Times New Roman" panose="02020603050405020304" pitchFamily="18" charset="0"/>
                <a:ea typeface="Times New Roman" panose="02020603050405020304" pitchFamily="18" charset="0"/>
              </a:rPr>
              <a:t> 2: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nhà</a:t>
            </a:r>
            <a:endParaRPr lang="en-US" sz="2800" dirty="0"/>
          </a:p>
        </p:txBody>
      </p:sp>
      <p:sp>
        <p:nvSpPr>
          <p:cNvPr id="13" name="Rectangle 12"/>
          <p:cNvSpPr/>
          <p:nvPr/>
        </p:nvSpPr>
        <p:spPr>
          <a:xfrm>
            <a:off x="524042" y="2240798"/>
            <a:ext cx="4930894" cy="3065455"/>
          </a:xfrm>
          <a:prstGeom prst="rect">
            <a:avLst/>
          </a:prstGeom>
          <a:scene3d>
            <a:camera prst="orthographicFront"/>
            <a:lightRig rig="threePt" dir="t"/>
          </a:scene3d>
          <a:sp3d>
            <a:bevelT prst="relaxedInset"/>
          </a:sp3d>
        </p:spPr>
        <p:style>
          <a:lnRef idx="0">
            <a:schemeClr val="accent6"/>
          </a:lnRef>
          <a:fillRef idx="3">
            <a:schemeClr val="accent6"/>
          </a:fillRef>
          <a:effectRef idx="3">
            <a:schemeClr val="accent6"/>
          </a:effectRef>
          <a:fontRef idx="minor">
            <a:schemeClr val="lt1"/>
          </a:fontRef>
        </p:style>
        <p:txBody>
          <a:bodyPr wrap="square">
            <a:spAutoFit/>
          </a:bodyPr>
          <a:lstStyle/>
          <a:p>
            <a:pPr marL="30480"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Qua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3,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đình</a:t>
            </a:r>
            <a:r>
              <a:rPr lang="en-US" sz="2800" dirty="0">
                <a:solidFill>
                  <a:srgbClr val="0D0D0D"/>
                </a:solidFill>
                <a:latin typeface="Times New Roman" panose="02020603050405020304" pitchFamily="18" charset="0"/>
                <a:ea typeface="Times New Roman" panose="02020603050405020304" pitchFamily="18" charset="0"/>
              </a:rPr>
              <a:t>/</a:t>
            </a:r>
            <a:r>
              <a:rPr lang="en-US" sz="2800" dirty="0" err="1">
                <a:solidFill>
                  <a:srgbClr val="0D0D0D"/>
                </a:solidFill>
                <a:latin typeface="Times New Roman" panose="02020603050405020304" pitchFamily="18" charset="0"/>
                <a:ea typeface="Times New Roman" panose="02020603050405020304" pitchFamily="18" charset="0"/>
              </a:rPr>
              <a:t>dịp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6997987" y="2240797"/>
            <a:ext cx="4669971" cy="3065455"/>
          </a:xfrm>
          <a:prstGeom prst="rect">
            <a:avLst/>
          </a:prstGeom>
          <a:scene3d>
            <a:camera prst="orthographicFront"/>
            <a:lightRig rig="threePt" dir="t"/>
          </a:scene3d>
          <a:sp3d>
            <a:bevelT prst="relaxedInset"/>
          </a:sp3d>
        </p:spPr>
        <p:style>
          <a:lnRef idx="0">
            <a:schemeClr val="accent6"/>
          </a:lnRef>
          <a:fillRef idx="3">
            <a:schemeClr val="accent6"/>
          </a:fillRef>
          <a:effectRef idx="3">
            <a:schemeClr val="accent6"/>
          </a:effectRef>
          <a:fontRef idx="minor">
            <a:schemeClr val="lt1"/>
          </a:fontRef>
        </p:style>
        <p:txBody>
          <a:bodyPr wrap="square">
            <a:spAutoFit/>
          </a:bodyPr>
          <a:lstStyle/>
          <a:p>
            <a:pPr marL="30480" marR="30480" algn="just">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nói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rõ</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cụ</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 name="Right Arrow 1"/>
          <p:cNvSpPr/>
          <p:nvPr/>
        </p:nvSpPr>
        <p:spPr>
          <a:xfrm>
            <a:off x="5804979" y="2930561"/>
            <a:ext cx="842963" cy="1685925"/>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824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20972" y="407036"/>
            <a:ext cx="3950057" cy="556434"/>
          </a:xfrm>
          <a:prstGeom prst="rect">
            <a:avLst/>
          </a:prstGeom>
        </p:spPr>
        <p:txBody>
          <a:bodyPr wrap="none">
            <a:spAutoFit/>
          </a:bodyPr>
          <a:lstStyle/>
          <a:p>
            <a:pPr algn="ctr">
              <a:lnSpc>
                <a:spcPct val="115000"/>
              </a:lnSpc>
              <a:spcBef>
                <a:spcPts val="200"/>
              </a:spcBef>
              <a:spcAft>
                <a:spcPts val="0"/>
              </a:spcAft>
            </a:pPr>
            <a:r>
              <a:rPr lang="en-US" sz="2800" b="1" dirty="0">
                <a:solidFill>
                  <a:srgbClr val="000000"/>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HƯỚNG DẪN TỰ HỌC</a:t>
            </a:r>
            <a:endParaRPr lang="en-US" sz="2800" b="1" dirty="0">
              <a:solidFill>
                <a:srgbClr val="6E94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470262" y="1330367"/>
            <a:ext cx="11194869" cy="298543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1. Tìm hiểu thông tin về tác giả và thể loại của các đoạn trích đã học: thu thập các nguồn tư liệu khác nhau như bài viết, ảnh, video,...</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2. Tìm đọc toàn bộ tác phẩm hồi kí </a:t>
            </a:r>
            <a:r>
              <a:rPr lang="vi-VN" sz="2800" i="1" dirty="0">
                <a:solidFill>
                  <a:schemeClr val="bg1"/>
                </a:solidFill>
                <a:latin typeface="Times New Roman" panose="02020603050405020304" pitchFamily="18" charset="0"/>
                <a:ea typeface="Times New Roman" panose="02020603050405020304" pitchFamily="18" charset="0"/>
              </a:rPr>
              <a:t>Những ngày thơ ấu</a:t>
            </a:r>
            <a:r>
              <a:rPr lang="vi-VN" sz="2800" dirty="0">
                <a:solidFill>
                  <a:schemeClr val="bg1"/>
                </a:solidFill>
                <a:latin typeface="Times New Roman" panose="02020603050405020304" pitchFamily="18" charset="0"/>
                <a:ea typeface="Times New Roman" panose="02020603050405020304" pitchFamily="18" charset="0"/>
              </a:rPr>
              <a:t> của Nguyên Hồng và một hồi kí khác về tuổi thơ mà em thích để có thể giới thiệu với các bạn trong lớp. </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3. Đọc thêm một số bài du kí về "du lịch sinh thái", "du lịch miệt vườn".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071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0" y="818215"/>
            <a:ext cx="4870179" cy="548099"/>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26340" y="1373033"/>
            <a:ext cx="665380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 lòng mẹ </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(Nguyên Hồng)</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81615" y="1990063"/>
            <a:ext cx="5675208"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Hồng</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p:cNvPicPr>
            <a:picLocks noChangeAspect="1"/>
          </p:cNvPicPr>
          <p:nvPr/>
        </p:nvPicPr>
        <p:blipFill>
          <a:blip r:embed="rId2"/>
          <a:stretch>
            <a:fillRect/>
          </a:stretch>
        </p:blipFill>
        <p:spPr>
          <a:xfrm>
            <a:off x="776656" y="3179887"/>
            <a:ext cx="2567465" cy="2668089"/>
          </a:xfrm>
          <a:prstGeom prst="rect">
            <a:avLst/>
          </a:prstGeom>
          <a:ln w="228600" cap="sq" cmpd="thickThin">
            <a:solidFill>
              <a:srgbClr val="000000"/>
            </a:solidFill>
            <a:prstDash val="solid"/>
            <a:miter lim="800000"/>
          </a:ln>
          <a:effectLst>
            <a:innerShdw blurRad="76200">
              <a:srgbClr val="000000"/>
            </a:innerShdw>
          </a:effectLst>
        </p:spPr>
      </p:pic>
      <p:sp>
        <p:nvSpPr>
          <p:cNvPr id="7" name="Rectangle 6"/>
          <p:cNvSpPr/>
          <p:nvPr/>
        </p:nvSpPr>
        <p:spPr>
          <a:xfrm>
            <a:off x="289691" y="6082463"/>
            <a:ext cx="3759362"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Hồng</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(1918 - 1982)</a:t>
            </a:r>
            <a:endPar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
        <p:nvSpPr>
          <p:cNvPr id="8" name="Flowchart: Stored Data 7"/>
          <p:cNvSpPr/>
          <p:nvPr/>
        </p:nvSpPr>
        <p:spPr>
          <a:xfrm>
            <a:off x="3838887" y="2909503"/>
            <a:ext cx="7576457" cy="3403793"/>
          </a:xfrm>
          <a:prstGeom prst="flowChartOnlineStorage">
            <a:avLst/>
          </a:prstGeom>
          <a:blipFill>
            <a:blip r:embed="rId3"/>
            <a:tile tx="0" ty="0" sx="100000" sy="100000" flip="none" algn="tl"/>
          </a:blip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15000"/>
              </a:lnSpc>
              <a:spcAft>
                <a:spcPts val="1200"/>
              </a:spcAft>
              <a:buFont typeface="Wingdings" panose="05000000000000000000" pitchFamily="2" charset="2"/>
              <a:buChar char="v"/>
            </a:pPr>
            <a:r>
              <a:rPr lang="en-US" sz="2800" b="1" dirty="0" smtClean="0">
                <a:solidFill>
                  <a:schemeClr val="accent6">
                    <a:lumMod val="50000"/>
                  </a:schemeClr>
                </a:solidFill>
                <a:effectLst/>
                <a:latin typeface="Times New Roman" panose="02020603050405020304" pitchFamily="18" charset="0"/>
                <a:ea typeface="Times New Roman" panose="02020603050405020304" pitchFamily="18" charset="0"/>
              </a:rPr>
              <a:t> </a:t>
            </a:r>
            <a:r>
              <a:rPr lang="vi-VN" sz="2800" b="1" dirty="0" smtClean="0">
                <a:solidFill>
                  <a:schemeClr val="accent6">
                    <a:lumMod val="50000"/>
                  </a:schemeClr>
                </a:solidFill>
                <a:effectLst/>
                <a:latin typeface="Times New Roman" panose="02020603050405020304" pitchFamily="18" charset="0"/>
                <a:ea typeface="Times New Roman" panose="02020603050405020304" pitchFamily="18" charset="0"/>
              </a:rPr>
              <a:t>Tác phẩm chính</a:t>
            </a:r>
            <a:r>
              <a:rPr lang="vi-VN" sz="2800" dirty="0" smtClean="0">
                <a:solidFill>
                  <a:schemeClr val="accent6">
                    <a:lumMod val="50000"/>
                  </a:schemeClr>
                </a:solidFill>
                <a:effectLst/>
                <a:latin typeface="Times New Roman" panose="02020603050405020304" pitchFamily="18" charset="0"/>
                <a:ea typeface="Times New Roman" panose="02020603050405020304" pitchFamily="18" charset="0"/>
              </a:rPr>
              <a:t>: </a:t>
            </a:r>
            <a:r>
              <a:rPr lang="vi-VN" sz="2800" i="1" dirty="0" smtClean="0">
                <a:solidFill>
                  <a:schemeClr val="accent6">
                    <a:lumMod val="50000"/>
                  </a:schemeClr>
                </a:solidFill>
                <a:effectLst/>
                <a:latin typeface="Times New Roman" panose="02020603050405020304" pitchFamily="18" charset="0"/>
                <a:ea typeface="Times New Roman" panose="02020603050405020304" pitchFamily="18" charset="0"/>
              </a:rPr>
              <a:t>Bỉ vỏ</a:t>
            </a:r>
            <a:r>
              <a:rPr lang="vi-VN" sz="2800" dirty="0" smtClean="0">
                <a:solidFill>
                  <a:schemeClr val="accent6">
                    <a:lumMod val="50000"/>
                  </a:schemeClr>
                </a:solidFill>
                <a:effectLst/>
                <a:latin typeface="Times New Roman" panose="02020603050405020304" pitchFamily="18" charset="0"/>
                <a:ea typeface="Times New Roman" panose="02020603050405020304" pitchFamily="18" charset="0"/>
              </a:rPr>
              <a:t> (1938), </a:t>
            </a:r>
            <a:r>
              <a:rPr lang="vi-VN" sz="2800" i="1" dirty="0" smtClean="0">
                <a:solidFill>
                  <a:schemeClr val="accent6">
                    <a:lumMod val="50000"/>
                  </a:schemeClr>
                </a:solidFill>
                <a:effectLst/>
                <a:latin typeface="Times New Roman" panose="02020603050405020304" pitchFamily="18" charset="0"/>
                <a:ea typeface="Times New Roman" panose="02020603050405020304" pitchFamily="18" charset="0"/>
              </a:rPr>
              <a:t>Những ngày thơ ấu</a:t>
            </a:r>
            <a:r>
              <a:rPr lang="vi-VN" sz="2800" dirty="0" smtClean="0">
                <a:solidFill>
                  <a:schemeClr val="accent6">
                    <a:lumMod val="50000"/>
                  </a:schemeClr>
                </a:solidFill>
                <a:effectLst/>
                <a:latin typeface="Times New Roman" panose="02020603050405020304" pitchFamily="18" charset="0"/>
                <a:ea typeface="Times New Roman" panose="02020603050405020304" pitchFamily="18" charset="0"/>
              </a:rPr>
              <a:t> (1938), Tập thơ</a:t>
            </a:r>
            <a:r>
              <a:rPr lang="vi-VN" sz="2800" i="1" dirty="0" smtClean="0">
                <a:solidFill>
                  <a:schemeClr val="accent6">
                    <a:lumMod val="50000"/>
                  </a:schemeClr>
                </a:solidFill>
                <a:effectLst/>
                <a:latin typeface="Times New Roman" panose="02020603050405020304" pitchFamily="18" charset="0"/>
                <a:ea typeface="Times New Roman" panose="02020603050405020304" pitchFamily="18" charset="0"/>
              </a:rPr>
              <a:t> Trời xanh </a:t>
            </a:r>
            <a:r>
              <a:rPr lang="vi-VN" sz="2800" dirty="0" smtClean="0">
                <a:solidFill>
                  <a:schemeClr val="accent6">
                    <a:lumMod val="50000"/>
                  </a:schemeClr>
                </a:solidFill>
                <a:effectLst/>
                <a:latin typeface="Times New Roman" panose="02020603050405020304" pitchFamily="18" charset="0"/>
                <a:ea typeface="Times New Roman" panose="02020603050405020304" pitchFamily="18" charset="0"/>
              </a:rPr>
              <a:t>(1970),...</a:t>
            </a:r>
            <a:endParaRPr lang="en-US" sz="2800" dirty="0" smtClean="0">
              <a:solidFill>
                <a:schemeClr val="accent6">
                  <a:lumMod val="50000"/>
                </a:schemeClr>
              </a:solidFill>
              <a:effectLst/>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en-US" sz="2800" b="1" dirty="0" smtClean="0">
                <a:solidFill>
                  <a:schemeClr val="accent6">
                    <a:lumMod val="50000"/>
                  </a:schemeClr>
                </a:solidFill>
                <a:effectLst/>
                <a:latin typeface="Times New Roman" panose="02020603050405020304" pitchFamily="18" charset="0"/>
                <a:ea typeface="Times New Roman" panose="02020603050405020304" pitchFamily="18" charset="0"/>
              </a:rPr>
              <a:t> </a:t>
            </a:r>
            <a:r>
              <a:rPr lang="vi-VN" sz="2800" b="1" dirty="0" smtClean="0">
                <a:solidFill>
                  <a:schemeClr val="accent6">
                    <a:lumMod val="50000"/>
                  </a:schemeClr>
                </a:solidFill>
                <a:effectLst/>
                <a:latin typeface="Times New Roman" panose="02020603050405020304" pitchFamily="18" charset="0"/>
                <a:ea typeface="Times New Roman" panose="02020603050405020304" pitchFamily="18" charset="0"/>
              </a:rPr>
              <a:t>Vị trí</a:t>
            </a:r>
            <a:r>
              <a:rPr lang="vi-VN" sz="2800" dirty="0" smtClean="0">
                <a:solidFill>
                  <a:schemeClr val="accent6">
                    <a:lumMod val="50000"/>
                  </a:schemeClr>
                </a:solidFill>
                <a:effectLst/>
                <a:latin typeface="Times New Roman" panose="02020603050405020304" pitchFamily="18" charset="0"/>
                <a:ea typeface="Times New Roman" panose="02020603050405020304" pitchFamily="18" charset="0"/>
              </a:rPr>
              <a:t>: Là cây bút xuất sắc của văn học hiện đại Việt Nam</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7133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164551" y="25575"/>
            <a:ext cx="6876330" cy="777954"/>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64550" y="18528"/>
            <a:ext cx="665380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 lòng mẹ </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(Nguyên Hồng)</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Plaque 9"/>
          <p:cNvSpPr/>
          <p:nvPr/>
        </p:nvSpPr>
        <p:spPr>
          <a:xfrm>
            <a:off x="195391" y="862147"/>
            <a:ext cx="7224599" cy="66410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lòng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208167" y="1538537"/>
            <a:ext cx="2992233" cy="77789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xứ</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Pentagon 2"/>
          <p:cNvSpPr/>
          <p:nvPr/>
        </p:nvSpPr>
        <p:spPr>
          <a:xfrm>
            <a:off x="2071688" y="3135087"/>
            <a:ext cx="3956890" cy="1593668"/>
          </a:xfrm>
          <a:prstGeom prst="homePlate">
            <a:avLst>
              <a:gd name="adj" fmla="val 38345"/>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chemeClr val="tx1"/>
                </a:solidFill>
                <a:latin typeface="Times New Roman" panose="02020603050405020304" pitchFamily="18" charset="0"/>
                <a:ea typeface="Times New Roman" panose="02020603050405020304" pitchFamily="18" charset="0"/>
              </a:rPr>
              <a:t>Trích từ chương IV hồi kí </a:t>
            </a:r>
            <a:r>
              <a:rPr lang="vi-VN" sz="2800" i="1" dirty="0">
                <a:solidFill>
                  <a:schemeClr val="tx1"/>
                </a:solidFill>
                <a:latin typeface="Times New Roman" panose="02020603050405020304" pitchFamily="18" charset="0"/>
                <a:ea typeface="Times New Roman" panose="02020603050405020304" pitchFamily="18" charset="0"/>
              </a:rPr>
              <a:t>Những ngày thơ ấu</a:t>
            </a:r>
            <a:r>
              <a:rPr lang="vi-VN" sz="2800" dirty="0">
                <a:solidFill>
                  <a:schemeClr val="tx1"/>
                </a:solidFill>
                <a:latin typeface="Times New Roman" panose="02020603050405020304" pitchFamily="18" charset="0"/>
                <a:ea typeface="Times New Roman" panose="02020603050405020304" pitchFamily="18" charset="0"/>
              </a:rPr>
              <a:t> (1938).</a:t>
            </a:r>
            <a:endParaRPr lang="en-US" sz="2800" dirty="0">
              <a:solidFill>
                <a:schemeClr val="tx1"/>
              </a:solidFill>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5745411" y="1863010"/>
            <a:ext cx="4206239" cy="413782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39265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164550" y="25576"/>
            <a:ext cx="7203981" cy="559192"/>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64550" y="18528"/>
            <a:ext cx="665380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 lòng mẹ </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(Nguyên Hồng)</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5300081" y="1756629"/>
            <a:ext cx="6124204" cy="5185954"/>
          </a:xfrm>
          <a:prstGeom prst="rect">
            <a:avLst/>
          </a:prstGeom>
        </p:spPr>
      </p:pic>
      <p:sp>
        <p:nvSpPr>
          <p:cNvPr id="9" name="Right Arrow Callout 8"/>
          <p:cNvSpPr/>
          <p:nvPr/>
        </p:nvSpPr>
        <p:spPr>
          <a:xfrm>
            <a:off x="1072243" y="2257508"/>
            <a:ext cx="5317770" cy="4187009"/>
          </a:xfrm>
          <a:prstGeom prst="rightArrowCallout">
            <a:avLst>
              <a:gd name="adj1" fmla="val 31142"/>
              <a:gd name="adj2" fmla="val 30459"/>
              <a:gd name="adj3" fmla="val 22953"/>
              <a:gd name="adj4" fmla="val 64977"/>
            </a:avLst>
          </a:prstGeom>
          <a:solidFill>
            <a:schemeClr val="accent2">
              <a:lumMod val="20000"/>
              <a:lumOff val="8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endParaRPr kumimoji="0" lang="en-US" sz="1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342900" marR="3048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342900" marR="3048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trang</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52-53/SGK</a:t>
            </a:r>
          </a:p>
          <a:p>
            <a:pPr marL="342900" marR="30480" lvl="0" indent="-342900" algn="just"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Đọc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giọng nhẹ nhàng,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nhấn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nhá</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biệt</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lời</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thoại</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nhân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vật</a:t>
            </a: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p>
          <a:p>
            <a:pPr marL="342900" marR="30480" lvl="0" indent="-342900" algn="just"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hiểu chú thích</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g</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iải thích từ khó </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SGK</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 52 - 53</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42900" marR="30480" lvl="0" indent="-342900" algn="just"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285750" marR="30480" lvl="0" indent="-28575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0" name="Plaque 9"/>
          <p:cNvSpPr/>
          <p:nvPr/>
        </p:nvSpPr>
        <p:spPr>
          <a:xfrm>
            <a:off x="208167" y="607933"/>
            <a:ext cx="7164183" cy="55919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chung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Trong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lòng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p:txBody>
      </p:sp>
      <p:sp>
        <p:nvSpPr>
          <p:cNvPr id="11" name="Plaque 10"/>
          <p:cNvSpPr/>
          <p:nvPr/>
        </p:nvSpPr>
        <p:spPr>
          <a:xfrm>
            <a:off x="208167" y="1203352"/>
            <a:ext cx="7164183"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b="1" dirty="0">
                <a:solidFill>
                  <a:srgbClr val="4A4A4A"/>
                </a:solidFill>
                <a:latin typeface="Times New Roman" panose="02020603050405020304" pitchFamily="18" charset="0"/>
                <a:ea typeface="Times New Roman" panose="02020603050405020304" pitchFamily="18" charset="0"/>
              </a:rPr>
              <a:t>b.</a:t>
            </a:r>
            <a:r>
              <a:rPr lang="en-US" sz="2800" dirty="0">
                <a:solidFill>
                  <a:srgbClr val="4A4A4A"/>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Hướng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chú</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550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280400" y="600868"/>
            <a:ext cx="3517900" cy="2925763"/>
          </a:xfrm>
          <a:prstGeom prst="ellipse">
            <a:avLst/>
          </a:prstGeom>
          <a:ln>
            <a:noFill/>
          </a:ln>
          <a:effectLst>
            <a:softEdge rad="112500"/>
          </a:effectLst>
        </p:spPr>
      </p:pic>
      <p:sp>
        <p:nvSpPr>
          <p:cNvPr id="7" name="Right Arrow 6"/>
          <p:cNvSpPr/>
          <p:nvPr/>
        </p:nvSpPr>
        <p:spPr>
          <a:xfrm>
            <a:off x="4084157" y="1184729"/>
            <a:ext cx="4222461" cy="1647371"/>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4084158" y="1631115"/>
            <a:ext cx="3779257" cy="897080"/>
          </a:xfrm>
          <a:prstGeom prst="rect">
            <a:avLst/>
          </a:prstGeom>
        </p:spPr>
      </p:pic>
      <p:sp>
        <p:nvSpPr>
          <p:cNvPr id="10" name="Rounded Rectangle 9"/>
          <p:cNvSpPr/>
          <p:nvPr/>
        </p:nvSpPr>
        <p:spPr>
          <a:xfrm>
            <a:off x="611715" y="3096317"/>
            <a:ext cx="7251700" cy="292862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laque 11"/>
          <p:cNvSpPr/>
          <p:nvPr/>
        </p:nvSpPr>
        <p:spPr>
          <a:xfrm>
            <a:off x="155916" y="79540"/>
            <a:ext cx="7172347" cy="55919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chung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Trong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lòng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p:txBody>
      </p:sp>
      <p:sp>
        <p:nvSpPr>
          <p:cNvPr id="13" name="Plaque 12"/>
          <p:cNvSpPr/>
          <p:nvPr/>
        </p:nvSpPr>
        <p:spPr>
          <a:xfrm>
            <a:off x="155916" y="674772"/>
            <a:ext cx="5500301"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c. </a:t>
            </a:r>
            <a:r>
              <a:rPr lang="en-US" sz="2800" b="1" dirty="0" err="1">
                <a:solidFill>
                  <a:srgbClr val="0D0D0D"/>
                </a:solidFill>
                <a:latin typeface="Times New Roman" panose="02020603050405020304" pitchFamily="18" charset="0"/>
                <a:ea typeface="Times New Roman" panose="02020603050405020304" pitchFamily="18" charset="0"/>
              </a:rPr>
              <a:t>Thể</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loại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bố</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cục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2" name="Rectangle 1"/>
          <p:cNvSpPr/>
          <p:nvPr/>
        </p:nvSpPr>
        <p:spPr>
          <a:xfrm>
            <a:off x="1017993" y="3378099"/>
            <a:ext cx="6439143" cy="2357568"/>
          </a:xfrm>
          <a:prstGeom prst="rect">
            <a:avLst/>
          </a:prstGeom>
        </p:spPr>
        <p:txBody>
          <a:bodyPr wrap="square">
            <a:spAutoFit/>
          </a:bodyPr>
          <a:lstStyle/>
          <a:p>
            <a:pPr>
              <a:lnSpc>
                <a:spcPct val="115000"/>
              </a:lnSpc>
              <a:spcAft>
                <a:spcPts val="0"/>
              </a:spcAft>
            </a:pP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loại</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phương</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biểu</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đạt</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sử</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dụng</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đoạn</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32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32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0"/>
              </a:spcAft>
            </a:pP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bố</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cục</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32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32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0"/>
              </a:spcAft>
            </a:pP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Tóm</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tắt</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theo</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ngôi</a:t>
            </a:r>
            <a:r>
              <a:rPr lang="en-US" sz="3200" i="1" dirty="0">
                <a:solidFill>
                  <a:schemeClr val="accent6">
                    <a:lumMod val="50000"/>
                  </a:schemeClr>
                </a:solidFill>
                <a:latin typeface="Times New Roman" panose="02020603050405020304" pitchFamily="18" charset="0"/>
                <a:ea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ea typeface="Times New Roman" panose="02020603050405020304" pitchFamily="18" charset="0"/>
              </a:rPr>
              <a:t>thứ</a:t>
            </a:r>
            <a:r>
              <a:rPr lang="en-US" sz="3200" i="1" dirty="0">
                <a:solidFill>
                  <a:schemeClr val="accent6">
                    <a:lumMod val="50000"/>
                  </a:schemeClr>
                </a:solidFill>
                <a:latin typeface="Times New Roman" panose="02020603050405020304" pitchFamily="18" charset="0"/>
                <a:ea typeface="Times New Roman" panose="02020603050405020304" pitchFamily="18" charset="0"/>
              </a:rPr>
              <a:t> 3.</a:t>
            </a:r>
            <a:endParaRPr lang="en-US" sz="32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581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55916" y="79540"/>
            <a:ext cx="7172347" cy="55919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chung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Trong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lòng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mẹ</a:t>
            </a:r>
            <a:endParaRPr lang="en-US" sz="2800" dirty="0">
              <a:effectLst/>
              <a:latin typeface="Times New Roman" panose="02020603050405020304" pitchFamily="18" charset="0"/>
              <a:ea typeface="Times New Roman" panose="02020603050405020304" pitchFamily="18" charset="0"/>
            </a:endParaRPr>
          </a:p>
        </p:txBody>
      </p:sp>
      <p:sp>
        <p:nvSpPr>
          <p:cNvPr id="6" name="Plaque 5"/>
          <p:cNvSpPr/>
          <p:nvPr/>
        </p:nvSpPr>
        <p:spPr>
          <a:xfrm>
            <a:off x="155916" y="674772"/>
            <a:ext cx="5500301"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c. </a:t>
            </a:r>
            <a:r>
              <a:rPr lang="en-US" sz="2800" b="1" dirty="0" err="1">
                <a:solidFill>
                  <a:srgbClr val="0D0D0D"/>
                </a:solidFill>
                <a:latin typeface="Times New Roman" panose="02020603050405020304" pitchFamily="18" charset="0"/>
                <a:ea typeface="Times New Roman" panose="02020603050405020304" pitchFamily="18" charset="0"/>
              </a:rPr>
              <a:t>Thể</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loại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bố</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cục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1215555" y="1308034"/>
            <a:ext cx="8886765" cy="1169319"/>
            <a:chOff x="1215555" y="1308034"/>
            <a:chExt cx="8886765" cy="1169319"/>
          </a:xfrm>
        </p:grpSpPr>
        <p:sp>
          <p:nvSpPr>
            <p:cNvPr id="3" name="Freeform 2"/>
            <p:cNvSpPr/>
            <p:nvPr/>
          </p:nvSpPr>
          <p:spPr>
            <a:xfrm>
              <a:off x="2098389" y="1455618"/>
              <a:ext cx="8003931" cy="1021735"/>
            </a:xfrm>
            <a:custGeom>
              <a:avLst/>
              <a:gdLst>
                <a:gd name="connsiteX0" fmla="*/ 0 w 8003931"/>
                <a:gd name="connsiteY0" fmla="*/ 0 h 1021735"/>
                <a:gd name="connsiteX1" fmla="*/ 8003931 w 8003931"/>
                <a:gd name="connsiteY1" fmla="*/ 0 h 1021735"/>
                <a:gd name="connsiteX2" fmla="*/ 8003931 w 8003931"/>
                <a:gd name="connsiteY2" fmla="*/ 1021735 h 1021735"/>
                <a:gd name="connsiteX3" fmla="*/ 0 w 8003931"/>
                <a:gd name="connsiteY3" fmla="*/ 1021735 h 1021735"/>
                <a:gd name="connsiteX4" fmla="*/ 0 w 8003931"/>
                <a:gd name="connsiteY4" fmla="*/ 0 h 1021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3931" h="1021735">
                  <a:moveTo>
                    <a:pt x="0" y="0"/>
                  </a:moveTo>
                  <a:lnTo>
                    <a:pt x="8003931" y="0"/>
                  </a:lnTo>
                  <a:lnTo>
                    <a:pt x="8003931" y="1021735"/>
                  </a:lnTo>
                  <a:lnTo>
                    <a:pt x="0" y="1021735"/>
                  </a:lnTo>
                  <a:lnTo>
                    <a:pt x="0" y="0"/>
                  </a:lnTo>
                  <a:close/>
                </a:path>
              </a:pathLst>
            </a:custGeom>
            <a:blipFill>
              <a:blip r:embed="rId2"/>
              <a:tile tx="0" ty="0" sx="100000" sy="100000" flip="none" algn="tl"/>
            </a:blipFill>
            <a:ln w="28575">
              <a:solidFill>
                <a:schemeClr val="accent6">
                  <a:lumMod val="50000"/>
                </a:schemeClr>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92055" tIns="121920" rIns="121920" bIns="121920" numCol="1" spcCol="1270" anchor="ctr" anchorCtr="0">
              <a:noAutofit/>
            </a:bodyPr>
            <a:lstStyle/>
            <a:p>
              <a:pPr lvl="0" algn="l" defTabSz="1422400">
                <a:lnSpc>
                  <a:spcPct val="90000"/>
                </a:lnSpc>
                <a:spcBef>
                  <a:spcPct val="0"/>
                </a:spcBef>
                <a:spcAft>
                  <a:spcPct val="35000"/>
                </a:spcAft>
              </a:pPr>
              <a:r>
                <a:rPr lang="vi-VN" sz="3200" b="1" kern="1200" dirty="0" smtClean="0">
                  <a:solidFill>
                    <a:schemeClr val="accent6">
                      <a:lumMod val="50000"/>
                    </a:schemeClr>
                  </a:solidFill>
                  <a:latin typeface="Times New Roman" panose="02020603050405020304" pitchFamily="18" charset="0"/>
                  <a:cs typeface="Times New Roman" panose="02020603050405020304" pitchFamily="18" charset="0"/>
                </a:rPr>
                <a:t>Thể loại</a:t>
              </a:r>
              <a:r>
                <a:rPr lang="vi-VN" sz="3200" kern="1200" dirty="0" smtClean="0">
                  <a:solidFill>
                    <a:schemeClr val="accent6">
                      <a:lumMod val="50000"/>
                    </a:schemeClr>
                  </a:solidFill>
                  <a:latin typeface="Times New Roman" panose="02020603050405020304" pitchFamily="18" charset="0"/>
                  <a:cs typeface="Times New Roman" panose="02020603050405020304" pitchFamily="18" charset="0"/>
                </a:rPr>
                <a:t>: Hồi kí.</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1215555" y="1308034"/>
              <a:ext cx="1453995" cy="1072822"/>
            </a:xfrm>
            <a:prstGeom prst="rect">
              <a:avLst/>
            </a:prstGeom>
            <a:blipFill rotWithShape="1">
              <a:blip r:embed="rId3"/>
              <a:stretch>
                <a:fillRect/>
              </a:stretch>
            </a:blipFill>
            <a:ln w="28575">
              <a:solidFill>
                <a:schemeClr val="accent6">
                  <a:lumMod val="50000"/>
                </a:schemeClr>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9" name="Group 8"/>
          <p:cNvGrpSpPr/>
          <p:nvPr/>
        </p:nvGrpSpPr>
        <p:grpSpPr>
          <a:xfrm>
            <a:off x="1215555" y="2483690"/>
            <a:ext cx="8886765" cy="1169319"/>
            <a:chOff x="1215555" y="2483690"/>
            <a:chExt cx="8886765" cy="1169319"/>
          </a:xfrm>
        </p:grpSpPr>
        <p:sp>
          <p:nvSpPr>
            <p:cNvPr id="10" name="Freeform 9"/>
            <p:cNvSpPr/>
            <p:nvPr/>
          </p:nvSpPr>
          <p:spPr>
            <a:xfrm>
              <a:off x="2098389" y="2631274"/>
              <a:ext cx="8003931" cy="1021735"/>
            </a:xfrm>
            <a:custGeom>
              <a:avLst/>
              <a:gdLst>
                <a:gd name="connsiteX0" fmla="*/ 0 w 8003931"/>
                <a:gd name="connsiteY0" fmla="*/ 0 h 1021735"/>
                <a:gd name="connsiteX1" fmla="*/ 8003931 w 8003931"/>
                <a:gd name="connsiteY1" fmla="*/ 0 h 1021735"/>
                <a:gd name="connsiteX2" fmla="*/ 8003931 w 8003931"/>
                <a:gd name="connsiteY2" fmla="*/ 1021735 h 1021735"/>
                <a:gd name="connsiteX3" fmla="*/ 0 w 8003931"/>
                <a:gd name="connsiteY3" fmla="*/ 1021735 h 1021735"/>
                <a:gd name="connsiteX4" fmla="*/ 0 w 8003931"/>
                <a:gd name="connsiteY4" fmla="*/ 0 h 1021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3931" h="1021735">
                  <a:moveTo>
                    <a:pt x="0" y="0"/>
                  </a:moveTo>
                  <a:lnTo>
                    <a:pt x="8003931" y="0"/>
                  </a:lnTo>
                  <a:lnTo>
                    <a:pt x="8003931" y="1021735"/>
                  </a:lnTo>
                  <a:lnTo>
                    <a:pt x="0" y="1021735"/>
                  </a:lnTo>
                  <a:lnTo>
                    <a:pt x="0" y="0"/>
                  </a:lnTo>
                  <a:close/>
                </a:path>
              </a:pathLst>
            </a:custGeom>
            <a:blipFill>
              <a:blip r:embed="rId2"/>
              <a:tile tx="0" ty="0" sx="100000" sy="100000" flip="none" algn="tl"/>
            </a:blipFill>
            <a:ln w="28575">
              <a:solidFill>
                <a:schemeClr val="accent6">
                  <a:lumMod val="50000"/>
                </a:schemeClr>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92055" tIns="121920" rIns="121920" bIns="121920" numCol="1" spcCol="1270" anchor="ctr" anchorCtr="0">
              <a:noAutofit/>
            </a:bodyPr>
            <a:lstStyle/>
            <a:p>
              <a:pPr lvl="0" algn="l" defTabSz="1422400">
                <a:lnSpc>
                  <a:spcPct val="90000"/>
                </a:lnSpc>
                <a:spcBef>
                  <a:spcPct val="0"/>
                </a:spcBef>
                <a:spcAft>
                  <a:spcPct val="35000"/>
                </a:spcAft>
              </a:pPr>
              <a:r>
                <a:rPr lang="vi-VN" sz="3200" b="1" kern="1200" dirty="0" smtClean="0">
                  <a:solidFill>
                    <a:schemeClr val="accent6">
                      <a:lumMod val="50000"/>
                    </a:schemeClr>
                  </a:solidFill>
                  <a:latin typeface="Times New Roman" panose="02020603050405020304" pitchFamily="18" charset="0"/>
                  <a:cs typeface="Times New Roman" panose="02020603050405020304" pitchFamily="18" charset="0"/>
                </a:rPr>
                <a:t>Phương thức biểu đạt</a:t>
              </a:r>
              <a:r>
                <a:rPr lang="vi-VN" sz="3200" kern="1200" dirty="0" smtClean="0">
                  <a:solidFill>
                    <a:schemeClr val="accent6">
                      <a:lumMod val="50000"/>
                    </a:schemeClr>
                  </a:solidFill>
                  <a:latin typeface="Times New Roman" panose="02020603050405020304" pitchFamily="18" charset="0"/>
                  <a:cs typeface="Times New Roman" panose="02020603050405020304" pitchFamily="18" charset="0"/>
                </a:rPr>
                <a:t>: Tự sự kết hợp miêu tả và biểu cảm.</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215555" y="2483690"/>
              <a:ext cx="1453995" cy="1072822"/>
            </a:xfrm>
            <a:prstGeom prst="rect">
              <a:avLst/>
            </a:prstGeom>
            <a:blipFill rotWithShape="1">
              <a:blip r:embed="rId3"/>
              <a:stretch>
                <a:fillRect/>
              </a:stretch>
            </a:blipFill>
            <a:ln w="19050">
              <a:solidFill>
                <a:schemeClr val="accent6">
                  <a:lumMod val="50000"/>
                </a:schemeClr>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15" name="Group 14"/>
          <p:cNvGrpSpPr/>
          <p:nvPr/>
        </p:nvGrpSpPr>
        <p:grpSpPr>
          <a:xfrm>
            <a:off x="1189457" y="3718747"/>
            <a:ext cx="8912863" cy="1169319"/>
            <a:chOff x="1189457" y="3718747"/>
            <a:chExt cx="8912863" cy="1169319"/>
          </a:xfrm>
        </p:grpSpPr>
        <p:sp>
          <p:nvSpPr>
            <p:cNvPr id="16" name="Freeform 15"/>
            <p:cNvSpPr/>
            <p:nvPr/>
          </p:nvSpPr>
          <p:spPr>
            <a:xfrm>
              <a:off x="2098389" y="3866331"/>
              <a:ext cx="8003931" cy="1021735"/>
            </a:xfrm>
            <a:custGeom>
              <a:avLst/>
              <a:gdLst>
                <a:gd name="connsiteX0" fmla="*/ 0 w 8003931"/>
                <a:gd name="connsiteY0" fmla="*/ 0 h 1021735"/>
                <a:gd name="connsiteX1" fmla="*/ 8003931 w 8003931"/>
                <a:gd name="connsiteY1" fmla="*/ 0 h 1021735"/>
                <a:gd name="connsiteX2" fmla="*/ 8003931 w 8003931"/>
                <a:gd name="connsiteY2" fmla="*/ 1021735 h 1021735"/>
                <a:gd name="connsiteX3" fmla="*/ 0 w 8003931"/>
                <a:gd name="connsiteY3" fmla="*/ 1021735 h 1021735"/>
                <a:gd name="connsiteX4" fmla="*/ 0 w 8003931"/>
                <a:gd name="connsiteY4" fmla="*/ 0 h 1021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3931" h="1021735">
                  <a:moveTo>
                    <a:pt x="0" y="0"/>
                  </a:moveTo>
                  <a:lnTo>
                    <a:pt x="8003931" y="0"/>
                  </a:lnTo>
                  <a:lnTo>
                    <a:pt x="8003931" y="1021735"/>
                  </a:lnTo>
                  <a:lnTo>
                    <a:pt x="0" y="1021735"/>
                  </a:lnTo>
                  <a:lnTo>
                    <a:pt x="0" y="0"/>
                  </a:lnTo>
                  <a:close/>
                </a:path>
              </a:pathLst>
            </a:custGeom>
            <a:blipFill>
              <a:blip r:embed="rId2"/>
              <a:tile tx="0" ty="0" sx="100000" sy="100000" flip="none" algn="tl"/>
            </a:blipFill>
            <a:ln w="28575">
              <a:solidFill>
                <a:schemeClr val="accent6">
                  <a:lumMod val="50000"/>
                </a:schemeClr>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92055" tIns="121920" rIns="121920" bIns="121920" numCol="1" spcCol="1270" anchor="ctr" anchorCtr="0">
              <a:noAutofit/>
            </a:bodyPr>
            <a:lstStyle/>
            <a:p>
              <a:pPr lvl="0" algn="l" defTabSz="1422400">
                <a:lnSpc>
                  <a:spcPct val="90000"/>
                </a:lnSpc>
                <a:spcBef>
                  <a:spcPct val="0"/>
                </a:spcBef>
                <a:spcAft>
                  <a:spcPct val="35000"/>
                </a:spcAft>
              </a:pP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Bố</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cục</a:t>
              </a:r>
              <a:r>
                <a:rPr lang="en-US" sz="3200" kern="1200" dirty="0" smtClean="0">
                  <a:solidFill>
                    <a:schemeClr val="accent6">
                      <a:lumMod val="50000"/>
                    </a:schemeClr>
                  </a:solidFill>
                  <a:latin typeface="Times New Roman" panose="02020603050405020304" pitchFamily="18" charset="0"/>
                  <a:cs typeface="Times New Roman" panose="02020603050405020304" pitchFamily="18" charset="0"/>
                </a:rPr>
                <a:t>: 2 </a:t>
              </a:r>
              <a:r>
                <a:rPr lang="en-US" sz="3200" kern="1200" dirty="0" err="1" smtClean="0">
                  <a:solidFill>
                    <a:schemeClr val="accent6">
                      <a:lumMod val="50000"/>
                    </a:schemeClr>
                  </a:solidFill>
                  <a:latin typeface="Times New Roman" panose="02020603050405020304" pitchFamily="18" charset="0"/>
                  <a:cs typeface="Times New Roman" panose="02020603050405020304" pitchFamily="18" charset="0"/>
                </a:rPr>
                <a:t>phần</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1189457" y="3718747"/>
              <a:ext cx="1506192" cy="1072822"/>
            </a:xfrm>
            <a:prstGeom prst="rect">
              <a:avLst/>
            </a:prstGeom>
            <a:blipFill rotWithShape="1">
              <a:blip r:embed="rId3"/>
              <a:stretch>
                <a:fillRect/>
              </a:stretch>
            </a:blipFill>
            <a:ln w="12700">
              <a:solidFill>
                <a:schemeClr val="accent6">
                  <a:lumMod val="50000"/>
                </a:schemeClr>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13" name="Rectangle 12"/>
          <p:cNvSpPr/>
          <p:nvPr/>
        </p:nvSpPr>
        <p:spPr>
          <a:xfrm>
            <a:off x="1189457" y="5080976"/>
            <a:ext cx="4624251" cy="1449977"/>
          </a:xfrm>
          <a:prstGeom prst="rect">
            <a:avLst/>
          </a:prstGeom>
          <a:blipFill>
            <a:blip r:embed="rId4"/>
            <a:tile tx="0" ty="0" sx="100000" sy="100000" flip="none" algn="tl"/>
          </a:blip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Phần 1 (Từ đầu đến </a:t>
            </a:r>
            <a:r>
              <a:rPr lang="vi-VN" sz="2800" i="1" dirty="0">
                <a:solidFill>
                  <a:schemeClr val="accent6">
                    <a:lumMod val="50000"/>
                  </a:schemeClr>
                </a:solidFill>
                <a:latin typeface="Times New Roman" panose="02020603050405020304" pitchFamily="18" charset="0"/>
                <a:ea typeface="Times New Roman" panose="02020603050405020304" pitchFamily="18" charset="0"/>
              </a:rPr>
              <a:t>hỏi đến chứ?</a:t>
            </a:r>
            <a:r>
              <a:rPr lang="vi-VN" sz="2800" dirty="0">
                <a:solidFill>
                  <a:schemeClr val="accent6">
                    <a:lumMod val="50000"/>
                  </a:schemeClr>
                </a:solidFill>
                <a:latin typeface="Times New Roman" panose="02020603050405020304" pitchFamily="18" charset="0"/>
                <a:ea typeface="Times New Roman" panose="02020603050405020304" pitchFamily="18" charset="0"/>
              </a:rPr>
              <a:t>): Cuộc đối thoại giữa người cô và bé Hồng.</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6100355" y="5094514"/>
            <a:ext cx="4624251" cy="1449976"/>
          </a:xfrm>
          <a:prstGeom prst="rect">
            <a:avLst/>
          </a:prstGeom>
          <a:blipFill>
            <a:blip r:embed="rId4"/>
            <a:tile tx="0" ty="0" sx="100000" sy="100000" flip="none" algn="tl"/>
          </a:blip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Phần 2 (Còn lại): Cuộc gặp gỡ của bé Hồng và mẹ.</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542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que 11"/>
          <p:cNvSpPr/>
          <p:nvPr/>
        </p:nvSpPr>
        <p:spPr>
          <a:xfrm>
            <a:off x="155916" y="79540"/>
            <a:ext cx="7172347" cy="55919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lòng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Plaque 12"/>
          <p:cNvSpPr/>
          <p:nvPr/>
        </p:nvSpPr>
        <p:spPr>
          <a:xfrm>
            <a:off x="155916" y="674772"/>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nSpc>
                <a:spcPct val="115000"/>
              </a:lnSpc>
              <a:spcAft>
                <a:spcPts val="1200"/>
              </a:spcAft>
              <a:buFont typeface="+mj-lt"/>
              <a:buAutoNum type="arabicPeriod" startAt="3"/>
            </a:pPr>
            <a:r>
              <a:rPr lang="en-US" sz="2800" b="1" dirty="0" err="1">
                <a:solidFill>
                  <a:srgbClr val="000000"/>
                </a:solidFill>
                <a:latin typeface="Times New Roman" panose="02020603050405020304" pitchFamily="18" charset="0"/>
                <a:ea typeface="Times New Roman" panose="02020603050405020304" pitchFamily="18" charset="0"/>
              </a:rPr>
              <a:t>Phân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endParaRPr>
          </a:p>
        </p:txBody>
      </p:sp>
      <p:sp>
        <p:nvSpPr>
          <p:cNvPr id="14" name="Plaque 13"/>
          <p:cNvSpPr/>
          <p:nvPr/>
        </p:nvSpPr>
        <p:spPr>
          <a:xfrm>
            <a:off x="155916" y="1264091"/>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nSpc>
                <a:spcPct val="115000"/>
              </a:lnSpc>
              <a:spcAft>
                <a:spcPts val="1200"/>
              </a:spcAft>
              <a:buFont typeface="+mj-lt"/>
              <a:buAutoNum type="arabicPeriod" startAt="3"/>
            </a:pPr>
            <a:r>
              <a:rPr lang="en-US" sz="2800" b="1" dirty="0" smtClean="0">
                <a:solidFill>
                  <a:srgbClr val="FF0000"/>
                </a:solidFill>
                <a:latin typeface="Times New Roman" panose="02020603050405020304" pitchFamily="18" charset="0"/>
                <a:ea typeface="Times New Roman" panose="02020603050405020304" pitchFamily="18" charset="0"/>
              </a:rPr>
              <a:t>1. </a:t>
            </a:r>
            <a:r>
              <a:rPr lang="en-US" sz="2800" b="1" dirty="0" err="1" smtClean="0">
                <a:solidFill>
                  <a:srgbClr val="FF0000"/>
                </a:solidFill>
                <a:latin typeface="Times New Roman" panose="02020603050405020304" pitchFamily="18" charset="0"/>
                <a:ea typeface="Times New Roman" panose="02020603050405020304" pitchFamily="18" charset="0"/>
              </a:rPr>
              <a:t>Hoàn</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cảnh</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sống</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của</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bé</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Hồng</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3" name="Cloud Callout 2"/>
          <p:cNvSpPr/>
          <p:nvPr/>
        </p:nvSpPr>
        <p:spPr>
          <a:xfrm>
            <a:off x="927463" y="2664823"/>
            <a:ext cx="6048102" cy="2834640"/>
          </a:xfrm>
          <a:prstGeom prst="cloud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2800" dirty="0">
                <a:solidFill>
                  <a:srgbClr val="0D0D0D"/>
                </a:solidFill>
                <a:latin typeface="Times New Roman" panose="02020603050405020304" pitchFamily="18" charset="0"/>
                <a:ea typeface="Times New Roman" panose="02020603050405020304" pitchFamily="18" charset="0"/>
              </a:rPr>
              <a:t>+ Đọc lại cả bài thơ.</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pt-BR" sz="2800" dirty="0">
                <a:solidFill>
                  <a:srgbClr val="0D0D0D"/>
                </a:solidFill>
                <a:latin typeface="Times New Roman" panose="02020603050405020304" pitchFamily="18" charset="0"/>
                <a:ea typeface="Times New Roman" panose="02020603050405020304" pitchFamily="18" charset="0"/>
              </a:rPr>
              <a:t>+ Thảo luận theo nhóm - thời gian 3 phút:  </a:t>
            </a:r>
            <a:r>
              <a:rPr lang="pt-BR" sz="2800" b="1" dirty="0">
                <a:solidFill>
                  <a:srgbClr val="FF0000"/>
                </a:solidFill>
                <a:latin typeface="Times New Roman" panose="02020603050405020304" pitchFamily="18" charset="0"/>
                <a:ea typeface="Times New Roman" panose="02020603050405020304" pitchFamily="18" charset="0"/>
              </a:rPr>
              <a:t>Hoàn thành phiếu HT 01:</a:t>
            </a:r>
            <a:endParaRPr lang="en-US" sz="2800" b="1" dirty="0">
              <a:effectLst/>
              <a:latin typeface="Times New Roman" panose="02020603050405020304" pitchFamily="18" charset="0"/>
              <a:ea typeface="Times New Roman" panose="02020603050405020304" pitchFamily="18" charset="0"/>
            </a:endParaRPr>
          </a:p>
        </p:txBody>
      </p:sp>
      <p:pic>
        <p:nvPicPr>
          <p:cNvPr id="1026" name="Picture 2" descr="Thảo Luận Nhóm Theo Chuyên đề – Sunbook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8262" y="2444385"/>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92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que 11"/>
          <p:cNvSpPr/>
          <p:nvPr/>
        </p:nvSpPr>
        <p:spPr>
          <a:xfrm>
            <a:off x="155916" y="79540"/>
            <a:ext cx="7172347" cy="55919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lòng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Plaque 12"/>
          <p:cNvSpPr/>
          <p:nvPr/>
        </p:nvSpPr>
        <p:spPr>
          <a:xfrm>
            <a:off x="155916" y="674772"/>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4" name="Plaque 13"/>
          <p:cNvSpPr/>
          <p:nvPr/>
        </p:nvSpPr>
        <p:spPr>
          <a:xfrm>
            <a:off x="155916" y="1264091"/>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Hoàn</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cảnh</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sống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pic>
        <p:nvPicPr>
          <p:cNvPr id="1026" name="Picture 2" descr="Thảo Luận Nhóm Theo Chuyên đề – Sunbook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2296" y="79540"/>
            <a:ext cx="2778033" cy="197132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4096935668"/>
              </p:ext>
            </p:extLst>
          </p:nvPr>
        </p:nvGraphicFramePr>
        <p:xfrm>
          <a:off x="523739" y="3048193"/>
          <a:ext cx="10997702" cy="3444047"/>
        </p:xfrm>
        <a:graphic>
          <a:graphicData uri="http://schemas.openxmlformats.org/drawingml/2006/table">
            <a:tbl>
              <a:tblPr firstRow="1" firstCol="1" bandRow="1"/>
              <a:tblGrid>
                <a:gridCol w="7287850">
                  <a:extLst>
                    <a:ext uri="{9D8B030D-6E8A-4147-A177-3AD203B41FA5}">
                      <a16:colId xmlns:a16="http://schemas.microsoft.com/office/drawing/2014/main" val="4070813644"/>
                    </a:ext>
                  </a:extLst>
                </a:gridCol>
                <a:gridCol w="3709852">
                  <a:extLst>
                    <a:ext uri="{9D8B030D-6E8A-4147-A177-3AD203B41FA5}">
                      <a16:colId xmlns:a16="http://schemas.microsoft.com/office/drawing/2014/main" val="2232215477"/>
                    </a:ext>
                  </a:extLst>
                </a:gridCol>
              </a:tblGrid>
              <a:tr h="3444047">
                <a:tc>
                  <a:txBody>
                    <a:bodyPr/>
                    <a:lstStyle/>
                    <a:p>
                      <a:pPr algn="ctr">
                        <a:lnSpc>
                          <a:spcPct val="115000"/>
                        </a:lnSpc>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4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01:</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0"/>
                        </a:spcAft>
                      </a:pP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0"/>
                        </a:spcAft>
                      </a:pP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ác</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nao</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0"/>
                        </a:spcAft>
                      </a:pP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400" dirty="0" smtClean="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02282433"/>
                  </a:ext>
                </a:extLst>
              </a:tr>
            </a:tbl>
          </a:graphicData>
        </a:graphic>
      </p:graphicFrame>
      <p:pic>
        <p:nvPicPr>
          <p:cNvPr id="6" name="Picture 5"/>
          <p:cNvPicPr>
            <a:picLocks noChangeAspect="1"/>
          </p:cNvPicPr>
          <p:nvPr/>
        </p:nvPicPr>
        <p:blipFill>
          <a:blip r:embed="rId3"/>
          <a:stretch>
            <a:fillRect/>
          </a:stretch>
        </p:blipFill>
        <p:spPr>
          <a:xfrm>
            <a:off x="8020593" y="3148149"/>
            <a:ext cx="3339735" cy="3331028"/>
          </a:xfrm>
          <a:prstGeom prst="rect">
            <a:avLst/>
          </a:prstGeom>
        </p:spPr>
      </p:pic>
      <p:sp>
        <p:nvSpPr>
          <p:cNvPr id="7" name="Rectangle 6"/>
          <p:cNvSpPr/>
          <p:nvPr/>
        </p:nvSpPr>
        <p:spPr>
          <a:xfrm>
            <a:off x="620675" y="1817368"/>
            <a:ext cx="9350637" cy="1043619"/>
          </a:xfrm>
          <a:prstGeom prst="rect">
            <a:avLst/>
          </a:prstGeom>
        </p:spPr>
        <p:txBody>
          <a:bodyPr wrap="none">
            <a:spAutoFit/>
          </a:bodyPr>
          <a:lstStyle/>
          <a:p>
            <a:pPr algn="ct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PHIẾU HỌC TẬP 01: </a:t>
            </a:r>
            <a:endParaRPr lang="en-US" sz="2800" b="1" dirty="0" smtClean="0">
              <a:solidFill>
                <a:srgbClr val="FF0000"/>
              </a:solidFill>
              <a:latin typeface="Times New Roman" panose="02020603050405020304" pitchFamily="18" charset="0"/>
              <a:ea typeface="Times New Roman" panose="02020603050405020304" pitchFamily="18" charset="0"/>
            </a:endParaRPr>
          </a:p>
          <a:p>
            <a:pPr algn="ctr">
              <a:lnSpc>
                <a:spcPct val="115000"/>
              </a:lnSpc>
              <a:spcAft>
                <a:spcPts val="0"/>
              </a:spcAft>
            </a:pPr>
            <a:r>
              <a:rPr lang="en-US" sz="2800" b="1" dirty="0" err="1" smtClean="0">
                <a:solidFill>
                  <a:srgbClr val="FF0000"/>
                </a:solidFill>
                <a:latin typeface="Times New Roman" panose="02020603050405020304" pitchFamily="18" charset="0"/>
                <a:ea typeface="Times New Roman" panose="02020603050405020304" pitchFamily="18" charset="0"/>
              </a:rPr>
              <a:t>Tìm</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cuộc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đối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thoại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giữa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nhân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vật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cậu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bé</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Hồng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cô</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734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3298" y="430684"/>
            <a:ext cx="8505342" cy="1292608"/>
          </a:xfrm>
          <a:prstGeom prst="rect">
            <a:avLst/>
          </a:prstGeom>
          <a:noFill/>
        </p:spPr>
        <p:txBody>
          <a:bodyPr wrap="none" lIns="91440" tIns="45720" rIns="91440" bIns="45720">
            <a:prstTxWarp prst="textTriangle">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all" spc="0" normalizeH="0" baseline="0" noProof="0" dirty="0">
                <a:ln w="0"/>
                <a:solidFill>
                  <a:srgbClr val="0070C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sym typeface="Arial"/>
              </a:rPr>
              <a:t>BÁO CÁO SẢN PHẨM </a:t>
            </a:r>
            <a:r>
              <a:rPr kumimoji="0" lang="en-US" sz="5400" b="1" i="0" u="none" strike="noStrike" kern="1200" cap="all" spc="0" normalizeH="0" baseline="0" noProof="0" dirty="0" smtClean="0">
                <a:ln w="0"/>
                <a:solidFill>
                  <a:srgbClr val="0070C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sym typeface="Arial"/>
              </a:rPr>
              <a:t>NHÓM:</a:t>
            </a:r>
            <a:endParaRPr kumimoji="0" lang="en-US" sz="5400" b="1" i="0" u="none" strike="noStrike" kern="1200" cap="all" spc="0" normalizeH="0" baseline="0" noProof="0" dirty="0">
              <a:ln w="0"/>
              <a:solidFill>
                <a:srgbClr val="0070C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sym typeface="Aria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292" y="1842722"/>
            <a:ext cx="4525107" cy="3092694"/>
          </a:xfrm>
          <a:prstGeom prst="rect">
            <a:avLst/>
          </a:prstGeom>
          <a:ln>
            <a:noFill/>
          </a:ln>
          <a:effectLst>
            <a:softEdge rad="112500"/>
          </a:effec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08" y="3212123"/>
            <a:ext cx="3585797" cy="2766646"/>
          </a:xfrm>
          <a:prstGeom prst="rect">
            <a:avLst/>
          </a:prstGeom>
        </p:spPr>
      </p:pic>
    </p:spTree>
    <p:extLst>
      <p:ext uri="{BB962C8B-B14F-4D97-AF65-F5344CB8AC3E}">
        <p14:creationId xmlns:p14="http://schemas.microsoft.com/office/powerpoint/2010/main" val="2650339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que 11"/>
          <p:cNvSpPr/>
          <p:nvPr/>
        </p:nvSpPr>
        <p:spPr>
          <a:xfrm>
            <a:off x="155916" y="79540"/>
            <a:ext cx="7172347" cy="55919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lòng</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Plaque 12"/>
          <p:cNvSpPr/>
          <p:nvPr/>
        </p:nvSpPr>
        <p:spPr>
          <a:xfrm>
            <a:off x="155916" y="674772"/>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4" name="Plaque 13"/>
          <p:cNvSpPr/>
          <p:nvPr/>
        </p:nvSpPr>
        <p:spPr>
          <a:xfrm>
            <a:off x="155916" y="1264091"/>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Hoàn</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cảnh</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sống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pic>
        <p:nvPicPr>
          <p:cNvPr id="1026" name="Picture 2" descr="Thảo Luận Nhóm Theo Chuyên đề – Sunbook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1" y="79540"/>
            <a:ext cx="2778033" cy="1971329"/>
          </a:xfrm>
          <a:prstGeom prst="rect">
            <a:avLst/>
          </a:prstGeom>
          <a:noFill/>
          <a:extLst>
            <a:ext uri="{909E8E84-426E-40DD-AFC4-6F175D3DCCD1}">
              <a14:hiddenFill xmlns:a14="http://schemas.microsoft.com/office/drawing/2010/main">
                <a:solidFill>
                  <a:srgbClr val="FFFFFF"/>
                </a:solidFill>
              </a14:hiddenFill>
            </a:ext>
          </a:extLst>
        </p:spPr>
      </p:pic>
      <p:sp>
        <p:nvSpPr>
          <p:cNvPr id="2" name="Pentagon 1"/>
          <p:cNvSpPr/>
          <p:nvPr/>
        </p:nvSpPr>
        <p:spPr>
          <a:xfrm>
            <a:off x="7458892" y="768390"/>
            <a:ext cx="1685108" cy="772339"/>
          </a:xfrm>
          <a:prstGeom prst="homePlat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800" b="1" dirty="0" smtClean="0">
                <a:solidFill>
                  <a:schemeClr val="accent6">
                    <a:lumMod val="50000"/>
                  </a:schemeClr>
                </a:solidFill>
                <a:latin typeface="Times New Roman" panose="02020603050405020304" pitchFamily="18" charset="0"/>
                <a:cs typeface="Times New Roman" panose="02020603050405020304" pitchFamily="18" charset="0"/>
              </a:rPr>
              <a:t> 1</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8543109" y="3020219"/>
            <a:ext cx="3648891" cy="3471617"/>
          </a:xfrm>
          <a:prstGeom prst="rect">
            <a:avLst/>
          </a:prstGeom>
        </p:spPr>
      </p:pic>
      <p:graphicFrame>
        <p:nvGraphicFramePr>
          <p:cNvPr id="15" name="Diagram 14"/>
          <p:cNvGraphicFramePr/>
          <p:nvPr>
            <p:extLst>
              <p:ext uri="{D42A27DB-BD31-4B8C-83A1-F6EECF244321}">
                <p14:modId xmlns:p14="http://schemas.microsoft.com/office/powerpoint/2010/main" val="4232290633"/>
              </p:ext>
            </p:extLst>
          </p:nvPr>
        </p:nvGraphicFramePr>
        <p:xfrm>
          <a:off x="-241662" y="1916899"/>
          <a:ext cx="8477794" cy="33049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Right Arrow 15"/>
          <p:cNvSpPr/>
          <p:nvPr/>
        </p:nvSpPr>
        <p:spPr>
          <a:xfrm>
            <a:off x="8122897" y="3788229"/>
            <a:ext cx="640080" cy="901337"/>
          </a:xfrm>
          <a:prstGeom prst="rightArrow">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9144000" y="3693448"/>
            <a:ext cx="2194560" cy="152835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265899" y="3788229"/>
            <a:ext cx="2677885" cy="19071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pP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cô</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độc</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đáng</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luôn</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khao</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khát</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mẹ</a:t>
            </a:r>
            <a:r>
              <a:rPr lang="fr-FR"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23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6"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65417" y="171884"/>
            <a:ext cx="7182800" cy="769441"/>
          </a:xfrm>
          <a:prstGeom prst="rect">
            <a:avLst/>
          </a:prstGeom>
          <a:noFill/>
        </p:spPr>
        <p:txBody>
          <a:bodyPr wrap="none" lIns="91440" tIns="45720" rIns="91440" bIns="45720">
            <a:spAutoFit/>
          </a:bodyPr>
          <a:lstStyle/>
          <a:p>
            <a:pPr algn="ctr"/>
            <a:r>
              <a:rPr lang="en-US" sz="4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KHỞI ĐỘNG</a:t>
            </a:r>
            <a:endPar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0" y="1323285"/>
            <a:ext cx="8289749" cy="4724818"/>
          </a:xfrm>
          <a:prstGeom prst="rect">
            <a:avLst/>
          </a:prstGeom>
        </p:spPr>
      </p:pic>
      <p:pic>
        <p:nvPicPr>
          <p:cNvPr id="7" name="Picture 6"/>
          <p:cNvPicPr>
            <a:picLocks noChangeAspect="1"/>
          </p:cNvPicPr>
          <p:nvPr/>
        </p:nvPicPr>
        <p:blipFill>
          <a:blip r:embed="rId3"/>
          <a:stretch>
            <a:fillRect/>
          </a:stretch>
        </p:blipFill>
        <p:spPr>
          <a:xfrm>
            <a:off x="6056817" y="4245116"/>
            <a:ext cx="2232933" cy="2211071"/>
          </a:xfrm>
          <a:prstGeom prst="rect">
            <a:avLst/>
          </a:prstGeom>
        </p:spPr>
      </p:pic>
      <p:pic>
        <p:nvPicPr>
          <p:cNvPr id="8" name="Picture 7"/>
          <p:cNvPicPr>
            <a:picLocks noChangeAspect="1"/>
          </p:cNvPicPr>
          <p:nvPr/>
        </p:nvPicPr>
        <p:blipFill>
          <a:blip r:embed="rId4"/>
          <a:stretch>
            <a:fillRect/>
          </a:stretch>
        </p:blipFill>
        <p:spPr>
          <a:xfrm>
            <a:off x="7913163" y="1600598"/>
            <a:ext cx="3470108" cy="3987310"/>
          </a:xfrm>
          <a:prstGeom prst="rect">
            <a:avLst/>
          </a:prstGeom>
        </p:spPr>
      </p:pic>
      <p:sp>
        <p:nvSpPr>
          <p:cNvPr id="9" name="Rectangle 8"/>
          <p:cNvSpPr/>
          <p:nvPr/>
        </p:nvSpPr>
        <p:spPr>
          <a:xfrm>
            <a:off x="1260159" y="1766871"/>
            <a:ext cx="6096000" cy="2034660"/>
          </a:xfrm>
          <a:prstGeom prst="rect">
            <a:avLst/>
          </a:prstGeom>
        </p:spPr>
        <p:txBody>
          <a:bodyPr>
            <a:spAutoFit/>
          </a:bodyPr>
          <a:lstStyle/>
          <a:p>
            <a:pPr algn="just">
              <a:lnSpc>
                <a:spcPct val="115000"/>
              </a:lnSpc>
              <a:spcAft>
                <a:spcPts val="0"/>
              </a:spcAft>
            </a:pPr>
            <a:r>
              <a:rPr lang="en-US" sz="2800" i="1" dirty="0" err="1" smtClean="0">
                <a:solidFill>
                  <a:srgbClr val="0D0D0D"/>
                </a:solidFill>
                <a:effectLst/>
                <a:latin typeface="Times New Roman" panose="02020603050405020304" pitchFamily="18" charset="0"/>
                <a:ea typeface="Times New Roman" panose="02020603050405020304" pitchFamily="18" charset="0"/>
              </a:rPr>
              <a:t>Em</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đã</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từng</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viết</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nhật</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kí</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bao</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giờ</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chưa</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Nếu</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có</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Trong</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nhật</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kí</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em</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thường</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viết</a:t>
            </a:r>
            <a:r>
              <a:rPr lang="en-US" sz="2800" i="1" dirty="0" smtClean="0">
                <a:solidFill>
                  <a:srgbClr val="0D0D0D"/>
                </a:solidFill>
                <a:effectLst/>
                <a:latin typeface="Times New Roman" panose="02020603050405020304" pitchFamily="18" charset="0"/>
                <a:ea typeface="Times New Roman" panose="02020603050405020304" pitchFamily="18" charset="0"/>
              </a:rPr>
              <a:t> ở </a:t>
            </a:r>
            <a:r>
              <a:rPr lang="en-US" sz="2800" i="1" dirty="0" err="1" smtClean="0">
                <a:solidFill>
                  <a:srgbClr val="0D0D0D"/>
                </a:solidFill>
                <a:effectLst/>
                <a:latin typeface="Times New Roman" panose="02020603050405020304" pitchFamily="18" charset="0"/>
                <a:ea typeface="Times New Roman" panose="02020603050405020304" pitchFamily="18" charset="0"/>
              </a:rPr>
              <a:t>ngôi</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thứ</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mấy</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và</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thường</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viết</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về</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những</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điều</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gì</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Cảm</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xúc</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của</a:t>
            </a:r>
            <a:r>
              <a:rPr lang="en-US" sz="2800" i="1"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em</a:t>
            </a:r>
            <a:r>
              <a:rPr lang="en-US" sz="2800" i="1" dirty="0" smtClean="0">
                <a:solidFill>
                  <a:srgbClr val="0D0D0D"/>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5598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que 12"/>
          <p:cNvSpPr/>
          <p:nvPr/>
        </p:nvSpPr>
        <p:spPr>
          <a:xfrm>
            <a:off x="155916" y="126132"/>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0" name="Oval 9"/>
          <p:cNvSpPr/>
          <p:nvPr/>
        </p:nvSpPr>
        <p:spPr>
          <a:xfrm>
            <a:off x="9144000" y="3693448"/>
            <a:ext cx="2194560" cy="152835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Plaque 17"/>
          <p:cNvSpPr/>
          <p:nvPr/>
        </p:nvSpPr>
        <p:spPr>
          <a:xfrm>
            <a:off x="150494" y="801139"/>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0494" y="1476147"/>
            <a:ext cx="7812427"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Tâm địa độc ác của bà cô thể hiện trong cuộc hội thoại</a:t>
            </a:r>
            <a:endParaRPr kumimoji="0" lang="en-US" sz="20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355472" y="2892518"/>
            <a:ext cx="4716528" cy="2334463"/>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ü"/>
              <a:tabLst/>
              <a:defRPr/>
            </a:pPr>
            <a:r>
              <a:rPr kumimoji="0" lang="vi-VN" sz="24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Gọi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bé Hồng đến bên, cười hỏi </a:t>
            </a:r>
            <a:r>
              <a:rPr kumimoji="0" lang="vi-VN"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Hồng! Mày có muốn vào Thanh Hóa chơi với mẹ mày không?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ü"/>
              <a:tabLst/>
              <a:defRPr/>
            </a:pPr>
            <a:r>
              <a:rPr kumimoji="0" lang="vi-VN" sz="24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Giọng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nói cay độc, nét mặt khi cười rất kịch.</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ight Arrow 4"/>
          <p:cNvSpPr/>
          <p:nvPr/>
        </p:nvSpPr>
        <p:spPr>
          <a:xfrm>
            <a:off x="5124669" y="3380480"/>
            <a:ext cx="1841862" cy="1358537"/>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Dụng</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ý</a:t>
            </a:r>
            <a:endPar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0" name="Rounded Rectangle 19"/>
          <p:cNvSpPr/>
          <p:nvPr/>
        </p:nvSpPr>
        <p:spPr>
          <a:xfrm>
            <a:off x="7005719" y="2409194"/>
            <a:ext cx="4859384" cy="3278778"/>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ü"/>
              <a:tabLst/>
              <a:defRPr/>
            </a:pPr>
            <a:r>
              <a:rPr kumimoji="0" lang="vi-VN" sz="24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Gợi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nỗi đau xa mẹ của bé Hồng, tạo tiền đề nói xấu người mẹ.</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ü"/>
              <a:tabLst/>
              <a:defRPr/>
            </a:pPr>
            <a:r>
              <a:rPr kumimoji="0" lang="vi-VN" sz="24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Gieo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rắc những hoài nghi để Hồng hiểu lầm mẹ.</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ü"/>
              <a:tabLst/>
              <a:defRPr/>
            </a:pPr>
            <a:r>
              <a:rPr kumimoji="0" lang="vi-VN" sz="24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Thể </a:t>
            </a:r>
            <a:r>
              <a:rPr kumimoji="0" lang="vi-VN"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hiện ngay sự cay độc, giả tạo, diễn kịch.</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510195" y="2094603"/>
            <a:ext cx="3267241" cy="548099"/>
          </a:xfrm>
          <a:prstGeom prst="rect">
            <a:avLst/>
          </a:prstGeom>
        </p:spPr>
        <p:txBody>
          <a:bodyPr wrap="none">
            <a:spAutoFit/>
          </a:bodyPr>
          <a:lstStyle/>
          <a:p>
            <a:pPr marL="457200" indent="-457200">
              <a:lnSpc>
                <a:spcPct val="115000"/>
              </a:lnSpc>
              <a:spcAft>
                <a:spcPts val="1200"/>
              </a:spcAft>
              <a:buFont typeface="Wingdings" panose="05000000000000000000" pitchFamily="2" charset="2"/>
              <a:buChar char="v"/>
            </a:pPr>
            <a:r>
              <a:rPr lang="en-US" sz="2800" b="1" dirty="0" err="1" smtClean="0">
                <a:solidFill>
                  <a:schemeClr val="accent6">
                    <a:lumMod val="50000"/>
                  </a:schemeClr>
                </a:solidFill>
                <a:latin typeface="Times New Roman" panose="02020603050405020304" pitchFamily="18" charset="0"/>
                <a:ea typeface="Times New Roman" panose="02020603050405020304" pitchFamily="18" charset="0"/>
              </a:rPr>
              <a:t>Lời</a:t>
            </a:r>
            <a:r>
              <a:rPr lang="en-US" sz="2800" b="1"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nói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thứ nhất</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8412481" y="126132"/>
            <a:ext cx="3108960" cy="2169425"/>
          </a:xfrm>
          <a:prstGeom prst="ellipse">
            <a:avLst/>
          </a:prstGeom>
          <a:ln>
            <a:noFill/>
          </a:ln>
          <a:effectLst>
            <a:softEdge rad="112500"/>
          </a:effectLst>
        </p:spPr>
      </p:pic>
    </p:spTree>
    <p:extLst>
      <p:ext uri="{BB962C8B-B14F-4D97-AF65-F5344CB8AC3E}">
        <p14:creationId xmlns:p14="http://schemas.microsoft.com/office/powerpoint/2010/main" val="345792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0"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que 12"/>
          <p:cNvSpPr/>
          <p:nvPr/>
        </p:nvSpPr>
        <p:spPr>
          <a:xfrm>
            <a:off x="155916" y="126132"/>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0" name="Oval 9"/>
          <p:cNvSpPr/>
          <p:nvPr/>
        </p:nvSpPr>
        <p:spPr>
          <a:xfrm>
            <a:off x="9144000" y="3693448"/>
            <a:ext cx="2194560" cy="152835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Plaque 17"/>
          <p:cNvSpPr/>
          <p:nvPr/>
        </p:nvSpPr>
        <p:spPr>
          <a:xfrm>
            <a:off x="155915" y="747570"/>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lang="en-US" sz="2800" b="1" dirty="0">
                <a:solidFill>
                  <a:srgbClr val="FF0000"/>
                </a:solidFill>
                <a:latin typeface="Times New Roman" panose="02020603050405020304" pitchFamily="18" charset="0"/>
                <a:ea typeface="Times New Roman" panose="02020603050405020304" pitchFamily="18" charset="0"/>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lang="en-US" sz="2800" b="1" dirty="0" err="1" smtClean="0">
                <a:solidFill>
                  <a:srgbClr val="FF0000"/>
                </a:solidFill>
                <a:latin typeface="Times New Roman" panose="02020603050405020304" pitchFamily="18" charset="0"/>
                <a:ea typeface="Times New Roman" panose="02020603050405020304" pitchFamily="18" charset="0"/>
              </a:rPr>
              <a:t>Lời</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đối</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thoại</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giữa</a:t>
            </a:r>
            <a:r>
              <a:rPr lang="en-US" sz="2800" b="1" dirty="0" smtClean="0">
                <a:solidFill>
                  <a:srgbClr val="FF0000"/>
                </a:solidFill>
                <a:latin typeface="Times New Roman" panose="02020603050405020304" pitchFamily="18" charset="0"/>
                <a:ea typeface="Times New Roman" panose="02020603050405020304" pitchFamily="18" charset="0"/>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19175" y="1364002"/>
            <a:ext cx="7812427"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400" b="1" dirty="0">
                <a:solidFill>
                  <a:schemeClr val="accent6">
                    <a:lumMod val="50000"/>
                  </a:schemeClr>
                </a:solidFill>
                <a:latin typeface="Times New Roman" panose="02020603050405020304" pitchFamily="18" charset="0"/>
                <a:ea typeface="Times New Roman" panose="02020603050405020304" pitchFamily="18" charset="0"/>
              </a:rPr>
              <a:t>a</a:t>
            </a:r>
            <a:r>
              <a:rPr lang="en-US" sz="2400" b="1" dirty="0" smtClean="0">
                <a:solidFill>
                  <a:schemeClr val="accent6">
                    <a:lumMod val="50000"/>
                  </a:schemeClr>
                </a:solidFill>
                <a:latin typeface="Times New Roman" panose="02020603050405020304" pitchFamily="18" charset="0"/>
                <a:ea typeface="Times New Roman" panose="02020603050405020304" pitchFamily="18" charset="0"/>
              </a:rPr>
              <a:t>) </a:t>
            </a:r>
            <a:r>
              <a:rPr lang="vi-VN" sz="2400" b="1" dirty="0">
                <a:solidFill>
                  <a:schemeClr val="accent6">
                    <a:lumMod val="50000"/>
                  </a:schemeClr>
                </a:solidFill>
                <a:latin typeface="Times New Roman" panose="02020603050405020304" pitchFamily="18" charset="0"/>
                <a:ea typeface="Times New Roman" panose="02020603050405020304" pitchFamily="18" charset="0"/>
              </a:rPr>
              <a:t>Tâm địa độc ác của bà cô thể hiện trong cuộc hội thoại</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4" name="Rounded Rectangle 3"/>
          <p:cNvSpPr/>
          <p:nvPr/>
        </p:nvSpPr>
        <p:spPr>
          <a:xfrm>
            <a:off x="354248" y="2785694"/>
            <a:ext cx="4716528" cy="3482685"/>
          </a:xfrm>
          <a:prstGeom prst="roundRect">
            <a:avLst/>
          </a:prstGeom>
          <a:solidFill>
            <a:schemeClr val="accent1">
              <a:lumMod val="20000"/>
              <a:lumOff val="8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Không </a:t>
            </a:r>
            <a:r>
              <a:rPr lang="vi-VN" sz="2400" dirty="0">
                <a:solidFill>
                  <a:srgbClr val="0D0D0D"/>
                </a:solidFill>
                <a:latin typeface="Times New Roman" panose="02020603050405020304" pitchFamily="18" charset="0"/>
                <a:ea typeface="Times New Roman" panose="02020603050405020304" pitchFamily="18" charset="0"/>
              </a:rPr>
              <a:t>phải lượt lời chính thức mà là gợi nhắc lại khi bé Hồng gặp lại mẹ.</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Lời </a:t>
            </a:r>
            <a:r>
              <a:rPr lang="vi-VN" sz="2400" dirty="0">
                <a:solidFill>
                  <a:srgbClr val="0D0D0D"/>
                </a:solidFill>
                <a:latin typeface="Times New Roman" panose="02020603050405020304" pitchFamily="18" charset="0"/>
                <a:ea typeface="Times New Roman" panose="02020603050405020304" pitchFamily="18" charset="0"/>
              </a:rPr>
              <a:t>nói </a:t>
            </a:r>
            <a:r>
              <a:rPr lang="vi-VN" sz="2400" i="1" dirty="0">
                <a:solidFill>
                  <a:srgbClr val="0D0D0D"/>
                </a:solidFill>
                <a:latin typeface="Times New Roman" panose="02020603050405020304" pitchFamily="18" charset="0"/>
                <a:ea typeface="Times New Roman" panose="02020603050405020304" pitchFamily="18" charset="0"/>
              </a:rPr>
              <a:t>Mày dại quá! Vào Thanh Hóa đi, tao chạy cho tiền tàu. Vào bắt mợ mày may vá sắm sửa cho và bế em bé chứ.</a:t>
            </a:r>
            <a:endParaRPr lang="en-US" sz="2400" dirty="0">
              <a:effectLst/>
              <a:latin typeface="Times New Roman" panose="02020603050405020304" pitchFamily="18" charset="0"/>
              <a:ea typeface="Times New Roman" panose="02020603050405020304" pitchFamily="18" charset="0"/>
            </a:endParaRPr>
          </a:p>
        </p:txBody>
      </p:sp>
      <p:sp>
        <p:nvSpPr>
          <p:cNvPr id="5" name="Right Arrow 4"/>
          <p:cNvSpPr/>
          <p:nvPr/>
        </p:nvSpPr>
        <p:spPr>
          <a:xfrm>
            <a:off x="5116704" y="3414714"/>
            <a:ext cx="1841862" cy="1706684"/>
          </a:xfrm>
          <a:prstGeom prst="rightArrow">
            <a:avLst/>
          </a:prstGeom>
          <a:solidFill>
            <a:schemeClr val="accent1">
              <a:lumMod val="20000"/>
              <a:lumOff val="8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accent6">
                    <a:lumMod val="50000"/>
                  </a:schemeClr>
                </a:solidFill>
                <a:latin typeface="Times New Roman" panose="02020603050405020304" pitchFamily="18" charset="0"/>
                <a:cs typeface="Times New Roman" panose="02020603050405020304" pitchFamily="18" charset="0"/>
              </a:rPr>
              <a:t>Dụng</a:t>
            </a:r>
            <a:r>
              <a:rPr lang="en-US" sz="2800" b="1" dirty="0" smtClean="0">
                <a:solidFill>
                  <a:schemeClr val="accent6">
                    <a:lumMod val="50000"/>
                  </a:schemeClr>
                </a:solidFill>
                <a:latin typeface="Times New Roman" panose="02020603050405020304" pitchFamily="18" charset="0"/>
                <a:cs typeface="Times New Roman" panose="02020603050405020304" pitchFamily="18" charset="0"/>
              </a:rPr>
              <a:t> ý</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6978368" y="2577217"/>
            <a:ext cx="4859384" cy="3521346"/>
          </a:xfrm>
          <a:prstGeom prst="roundRect">
            <a:avLst/>
          </a:prstGeom>
          <a:solidFill>
            <a:schemeClr val="accent1">
              <a:lumMod val="20000"/>
              <a:lumOff val="8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15000"/>
              </a:lnSpc>
              <a:spcAft>
                <a:spcPts val="1200"/>
              </a:spcAft>
              <a:buFont typeface="Wingdings" panose="05000000000000000000" pitchFamily="2" charset="2"/>
              <a:buChar char="ü"/>
            </a:pPr>
            <a:r>
              <a:rPr lang="vi-VN" sz="2800" dirty="0" smtClean="0">
                <a:solidFill>
                  <a:srgbClr val="0D0D0D"/>
                </a:solidFill>
                <a:latin typeface="Times New Roman" panose="02020603050405020304" pitchFamily="18" charset="0"/>
                <a:ea typeface="Times New Roman" panose="02020603050405020304" pitchFamily="18" charset="0"/>
              </a:rPr>
              <a:t>An </a:t>
            </a:r>
            <a:r>
              <a:rPr lang="vi-VN" sz="2800" dirty="0">
                <a:solidFill>
                  <a:srgbClr val="0D0D0D"/>
                </a:solidFill>
                <a:latin typeface="Times New Roman" panose="02020603050405020304" pitchFamily="18" charset="0"/>
                <a:ea typeface="Times New Roman" panose="02020603050405020304" pitchFamily="18" charset="0"/>
              </a:rPr>
              <a:t>ủi, giúp đỡ chỉ là bề ngoài nhưng thực chất là châm chọc, nhục mạ.</a:t>
            </a:r>
            <a:endParaRPr lang="en-US" sz="28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800" dirty="0" smtClean="0">
                <a:solidFill>
                  <a:srgbClr val="0D0D0D"/>
                </a:solidFill>
                <a:latin typeface="Times New Roman" panose="02020603050405020304" pitchFamily="18" charset="0"/>
                <a:ea typeface="Times New Roman" panose="02020603050405020304" pitchFamily="18" charset="0"/>
              </a:rPr>
              <a:t>Động </a:t>
            </a:r>
            <a:r>
              <a:rPr lang="vi-VN" sz="2800" dirty="0">
                <a:solidFill>
                  <a:srgbClr val="0D0D0D"/>
                </a:solidFill>
                <a:latin typeface="Times New Roman" panose="02020603050405020304" pitchFamily="18" charset="0"/>
                <a:ea typeface="Times New Roman" panose="02020603050405020304" pitchFamily="18" charset="0"/>
              </a:rPr>
              <a:t>chạm vào vết thương lòng của Hồng hòng chia rẽ tình cảm mẹ con.</a:t>
            </a:r>
            <a:endParaRPr lang="en-US" sz="2800" dirty="0">
              <a:latin typeface="Times New Roman" panose="02020603050405020304" pitchFamily="18" charset="0"/>
              <a:ea typeface="Times New Roman" panose="02020603050405020304" pitchFamily="18" charset="0"/>
            </a:endParaRPr>
          </a:p>
        </p:txBody>
      </p:sp>
      <p:sp>
        <p:nvSpPr>
          <p:cNvPr id="21" name="Rectangle 20"/>
          <p:cNvSpPr/>
          <p:nvPr/>
        </p:nvSpPr>
        <p:spPr>
          <a:xfrm>
            <a:off x="542173" y="2087361"/>
            <a:ext cx="3199915" cy="587853"/>
          </a:xfrm>
          <a:prstGeom prst="rect">
            <a:avLst/>
          </a:prstGeom>
        </p:spPr>
        <p:txBody>
          <a:bodyPr wrap="none">
            <a:spAutoFit/>
          </a:bodyPr>
          <a:lstStyle/>
          <a:p>
            <a:pPr marL="457200" marR="0" lvl="0" indent="-4572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Lượt</a:t>
            </a:r>
            <a:r>
              <a:rPr kumimoji="0" lang="en-US" sz="2800" b="1" i="0" u="none" strike="noStrike" kern="1200" cap="none" spc="0" normalizeH="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thứ</a:t>
            </a:r>
            <a:r>
              <a:rPr kumimoji="0" lang="en-US" sz="2800" b="1" i="0" u="none" strike="noStrike" kern="1200" cap="none" spc="0" normalizeH="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hai</a:t>
            </a:r>
            <a:r>
              <a:rPr kumimoji="0" lang="vi-VN"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8534944" y="172405"/>
            <a:ext cx="2920213" cy="21901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646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que 12"/>
          <p:cNvSpPr/>
          <p:nvPr/>
        </p:nvSpPr>
        <p:spPr>
          <a:xfrm>
            <a:off x="155916" y="126132"/>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8" name="Plaque 17"/>
          <p:cNvSpPr/>
          <p:nvPr/>
        </p:nvSpPr>
        <p:spPr>
          <a:xfrm>
            <a:off x="155916" y="759451"/>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1392770"/>
            <a:ext cx="7812427"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Tâm địa độc ác của bà cô thể hiện trong cuộc hội thoại</a:t>
            </a:r>
            <a:endParaRPr kumimoji="0" lang="en-US" sz="20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8534944" y="172405"/>
            <a:ext cx="2920213" cy="21901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grpSp>
        <p:nvGrpSpPr>
          <p:cNvPr id="4" name="Group 3"/>
          <p:cNvGrpSpPr/>
          <p:nvPr/>
        </p:nvGrpSpPr>
        <p:grpSpPr>
          <a:xfrm>
            <a:off x="1385547" y="2602585"/>
            <a:ext cx="9014936" cy="2925858"/>
            <a:chOff x="1385547" y="2602585"/>
            <a:chExt cx="9014936" cy="2925858"/>
          </a:xfrm>
        </p:grpSpPr>
        <p:sp>
          <p:nvSpPr>
            <p:cNvPr id="5" name="Freeform 4"/>
            <p:cNvSpPr/>
            <p:nvPr/>
          </p:nvSpPr>
          <p:spPr>
            <a:xfrm>
              <a:off x="1385547" y="2602585"/>
              <a:ext cx="3761413" cy="674366"/>
            </a:xfrm>
            <a:custGeom>
              <a:avLst/>
              <a:gdLst>
                <a:gd name="connsiteX0" fmla="*/ 0 w 3761413"/>
                <a:gd name="connsiteY0" fmla="*/ 67437 h 674366"/>
                <a:gd name="connsiteX1" fmla="*/ 67437 w 3761413"/>
                <a:gd name="connsiteY1" fmla="*/ 0 h 674366"/>
                <a:gd name="connsiteX2" fmla="*/ 3693976 w 3761413"/>
                <a:gd name="connsiteY2" fmla="*/ 0 h 674366"/>
                <a:gd name="connsiteX3" fmla="*/ 3761413 w 3761413"/>
                <a:gd name="connsiteY3" fmla="*/ 67437 h 674366"/>
                <a:gd name="connsiteX4" fmla="*/ 3761413 w 3761413"/>
                <a:gd name="connsiteY4" fmla="*/ 606929 h 674366"/>
                <a:gd name="connsiteX5" fmla="*/ 3693976 w 3761413"/>
                <a:gd name="connsiteY5" fmla="*/ 674366 h 674366"/>
                <a:gd name="connsiteX6" fmla="*/ 67437 w 3761413"/>
                <a:gd name="connsiteY6" fmla="*/ 674366 h 674366"/>
                <a:gd name="connsiteX7" fmla="*/ 0 w 3761413"/>
                <a:gd name="connsiteY7" fmla="*/ 606929 h 674366"/>
                <a:gd name="connsiteX8" fmla="*/ 0 w 3761413"/>
                <a:gd name="connsiteY8" fmla="*/ 67437 h 674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1413" h="674366">
                  <a:moveTo>
                    <a:pt x="0" y="67437"/>
                  </a:moveTo>
                  <a:cubicBezTo>
                    <a:pt x="0" y="30193"/>
                    <a:pt x="30193" y="0"/>
                    <a:pt x="67437" y="0"/>
                  </a:cubicBezTo>
                  <a:lnTo>
                    <a:pt x="3693976" y="0"/>
                  </a:lnTo>
                  <a:cubicBezTo>
                    <a:pt x="3731220" y="0"/>
                    <a:pt x="3761413" y="30193"/>
                    <a:pt x="3761413" y="67437"/>
                  </a:cubicBezTo>
                  <a:lnTo>
                    <a:pt x="3761413" y="606929"/>
                  </a:lnTo>
                  <a:cubicBezTo>
                    <a:pt x="3761413" y="644173"/>
                    <a:pt x="3731220" y="674366"/>
                    <a:pt x="3693976" y="674366"/>
                  </a:cubicBezTo>
                  <a:lnTo>
                    <a:pt x="67437" y="674366"/>
                  </a:lnTo>
                  <a:cubicBezTo>
                    <a:pt x="30193" y="674366"/>
                    <a:pt x="0" y="644173"/>
                    <a:pt x="0" y="606929"/>
                  </a:cubicBezTo>
                  <a:lnTo>
                    <a:pt x="0" y="67437"/>
                  </a:lnTo>
                  <a:close/>
                </a:path>
              </a:pathLst>
            </a:custGeom>
            <a:solidFill>
              <a:schemeClr val="accent6">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332" tIns="65472" rIns="88332" bIns="65472" numCol="1" spcCol="1270" anchor="ctr" anchorCtr="0">
              <a:noAutofit/>
            </a:bodyPr>
            <a:lstStyle/>
            <a:p>
              <a:pPr lvl="0" algn="ctr" defTabSz="1600200">
                <a:lnSpc>
                  <a:spcPct val="90000"/>
                </a:lnSpc>
                <a:spcBef>
                  <a:spcPct val="0"/>
                </a:spcBef>
                <a:spcAft>
                  <a:spcPct val="35000"/>
                </a:spcAft>
              </a:pPr>
              <a:r>
                <a:rPr lang="en-US" sz="3600"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Nhận</a:t>
              </a:r>
              <a:r>
                <a:rPr lang="en-US" sz="3600"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xét</a:t>
              </a:r>
              <a:r>
                <a:rPr lang="en-US" sz="3600" kern="1200" dirty="0" smtClean="0">
                  <a:latin typeface="Times New Roman" panose="02020603050405020304" pitchFamily="18" charset="0"/>
                  <a:cs typeface="Times New Roman" panose="02020603050405020304" pitchFamily="18" charset="0"/>
                </a:rPr>
                <a:t> </a:t>
              </a:r>
              <a:r>
                <a:rPr lang="en-US" sz="3600" kern="1200" dirty="0" err="1" smtClean="0">
                  <a:latin typeface="Times New Roman" panose="02020603050405020304" pitchFamily="18" charset="0"/>
                  <a:cs typeface="Times New Roman" panose="02020603050405020304" pitchFamily="18" charset="0"/>
                </a:rPr>
                <a:t>chung</a:t>
              </a:r>
              <a:endParaRPr lang="en-US" sz="3600" kern="1200" dirty="0">
                <a:latin typeface="Times New Roman" panose="02020603050405020304" pitchFamily="18" charset="0"/>
                <a:cs typeface="Times New Roman" panose="02020603050405020304" pitchFamily="18" charset="0"/>
              </a:endParaRPr>
            </a:p>
          </p:txBody>
        </p:sp>
        <p:sp>
          <p:nvSpPr>
            <p:cNvPr id="7" name="Freeform 6"/>
            <p:cNvSpPr/>
            <p:nvPr/>
          </p:nvSpPr>
          <p:spPr>
            <a:xfrm>
              <a:off x="1761689" y="3276952"/>
              <a:ext cx="380382" cy="582262"/>
            </a:xfrm>
            <a:custGeom>
              <a:avLst/>
              <a:gdLst/>
              <a:ahLst/>
              <a:cxnLst/>
              <a:rect l="0" t="0" r="0" b="0"/>
              <a:pathLst>
                <a:path>
                  <a:moveTo>
                    <a:pt x="0" y="0"/>
                  </a:moveTo>
                  <a:lnTo>
                    <a:pt x="0" y="582262"/>
                  </a:lnTo>
                  <a:lnTo>
                    <a:pt x="380382" y="582262"/>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2142071" y="3408917"/>
              <a:ext cx="8258412" cy="900596"/>
            </a:xfrm>
            <a:custGeom>
              <a:avLst/>
              <a:gdLst>
                <a:gd name="connsiteX0" fmla="*/ 0 w 8258412"/>
                <a:gd name="connsiteY0" fmla="*/ 90060 h 900596"/>
                <a:gd name="connsiteX1" fmla="*/ 90060 w 8258412"/>
                <a:gd name="connsiteY1" fmla="*/ 0 h 900596"/>
                <a:gd name="connsiteX2" fmla="*/ 8168352 w 8258412"/>
                <a:gd name="connsiteY2" fmla="*/ 0 h 900596"/>
                <a:gd name="connsiteX3" fmla="*/ 8258412 w 8258412"/>
                <a:gd name="connsiteY3" fmla="*/ 90060 h 900596"/>
                <a:gd name="connsiteX4" fmla="*/ 8258412 w 8258412"/>
                <a:gd name="connsiteY4" fmla="*/ 810536 h 900596"/>
                <a:gd name="connsiteX5" fmla="*/ 8168352 w 8258412"/>
                <a:gd name="connsiteY5" fmla="*/ 900596 h 900596"/>
                <a:gd name="connsiteX6" fmla="*/ 90060 w 8258412"/>
                <a:gd name="connsiteY6" fmla="*/ 900596 h 900596"/>
                <a:gd name="connsiteX7" fmla="*/ 0 w 8258412"/>
                <a:gd name="connsiteY7" fmla="*/ 810536 h 900596"/>
                <a:gd name="connsiteX8" fmla="*/ 0 w 8258412"/>
                <a:gd name="connsiteY8" fmla="*/ 90060 h 900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58412" h="900596">
                  <a:moveTo>
                    <a:pt x="0" y="90060"/>
                  </a:moveTo>
                  <a:cubicBezTo>
                    <a:pt x="0" y="40321"/>
                    <a:pt x="40321" y="0"/>
                    <a:pt x="90060" y="0"/>
                  </a:cubicBezTo>
                  <a:lnTo>
                    <a:pt x="8168352" y="0"/>
                  </a:lnTo>
                  <a:cubicBezTo>
                    <a:pt x="8218091" y="0"/>
                    <a:pt x="8258412" y="40321"/>
                    <a:pt x="8258412" y="90060"/>
                  </a:cubicBezTo>
                  <a:lnTo>
                    <a:pt x="8258412" y="810536"/>
                  </a:lnTo>
                  <a:cubicBezTo>
                    <a:pt x="8258412" y="860275"/>
                    <a:pt x="8218091" y="900596"/>
                    <a:pt x="8168352" y="900596"/>
                  </a:cubicBezTo>
                  <a:lnTo>
                    <a:pt x="90060" y="900596"/>
                  </a:lnTo>
                  <a:cubicBezTo>
                    <a:pt x="40321" y="900596"/>
                    <a:pt x="0" y="860275"/>
                    <a:pt x="0" y="810536"/>
                  </a:cubicBezTo>
                  <a:lnTo>
                    <a:pt x="0" y="90060"/>
                  </a:lnTo>
                  <a:close/>
                </a:path>
              </a:pathLst>
            </a:custGeom>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23" tIns="63208" rIns="81623" bIns="63208" numCol="1" spcCol="1270" anchor="ctr" anchorCtr="0">
              <a:noAutofit/>
            </a:bodyPr>
            <a:lstStyle/>
            <a:p>
              <a:pPr lvl="0" algn="l" defTabSz="1289050">
                <a:lnSpc>
                  <a:spcPct val="90000"/>
                </a:lnSpc>
                <a:spcBef>
                  <a:spcPct val="0"/>
                </a:spcBef>
                <a:spcAft>
                  <a:spcPct val="35000"/>
                </a:spcAft>
              </a:pPr>
              <a:r>
                <a:rPr lang="vi-VN" sz="2900" kern="1200" dirty="0" smtClean="0">
                  <a:latin typeface="Times New Roman" panose="02020603050405020304" pitchFamily="18" charset="0"/>
                  <a:cs typeface="Times New Roman" panose="02020603050405020304" pitchFamily="18" charset="0"/>
                </a:rPr>
                <a:t>Bà cô là người lạnh lùng, tàn nhẫn, thâm độc. Là đại diện cho tầng lớp xã hội cổ hủ, phi nhân đạo.</a:t>
              </a:r>
              <a:endParaRPr lang="en-US" sz="29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1761689" y="3276952"/>
              <a:ext cx="441488" cy="1801193"/>
            </a:xfrm>
            <a:custGeom>
              <a:avLst/>
              <a:gdLst/>
              <a:ahLst/>
              <a:cxnLst/>
              <a:rect l="0" t="0" r="0" b="0"/>
              <a:pathLst>
                <a:path>
                  <a:moveTo>
                    <a:pt x="0" y="0"/>
                  </a:moveTo>
                  <a:lnTo>
                    <a:pt x="0" y="1801193"/>
                  </a:lnTo>
                  <a:lnTo>
                    <a:pt x="441488" y="1801193"/>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2203177" y="4627847"/>
              <a:ext cx="8197306" cy="900596"/>
            </a:xfrm>
            <a:custGeom>
              <a:avLst/>
              <a:gdLst>
                <a:gd name="connsiteX0" fmla="*/ 0 w 8134159"/>
                <a:gd name="connsiteY0" fmla="*/ 90060 h 900596"/>
                <a:gd name="connsiteX1" fmla="*/ 90060 w 8134159"/>
                <a:gd name="connsiteY1" fmla="*/ 0 h 900596"/>
                <a:gd name="connsiteX2" fmla="*/ 8044099 w 8134159"/>
                <a:gd name="connsiteY2" fmla="*/ 0 h 900596"/>
                <a:gd name="connsiteX3" fmla="*/ 8134159 w 8134159"/>
                <a:gd name="connsiteY3" fmla="*/ 90060 h 900596"/>
                <a:gd name="connsiteX4" fmla="*/ 8134159 w 8134159"/>
                <a:gd name="connsiteY4" fmla="*/ 810536 h 900596"/>
                <a:gd name="connsiteX5" fmla="*/ 8044099 w 8134159"/>
                <a:gd name="connsiteY5" fmla="*/ 900596 h 900596"/>
                <a:gd name="connsiteX6" fmla="*/ 90060 w 8134159"/>
                <a:gd name="connsiteY6" fmla="*/ 900596 h 900596"/>
                <a:gd name="connsiteX7" fmla="*/ 0 w 8134159"/>
                <a:gd name="connsiteY7" fmla="*/ 810536 h 900596"/>
                <a:gd name="connsiteX8" fmla="*/ 0 w 8134159"/>
                <a:gd name="connsiteY8" fmla="*/ 90060 h 900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34159" h="900596">
                  <a:moveTo>
                    <a:pt x="0" y="90060"/>
                  </a:moveTo>
                  <a:cubicBezTo>
                    <a:pt x="0" y="40321"/>
                    <a:pt x="40321" y="0"/>
                    <a:pt x="90060" y="0"/>
                  </a:cubicBezTo>
                  <a:lnTo>
                    <a:pt x="8044099" y="0"/>
                  </a:lnTo>
                  <a:cubicBezTo>
                    <a:pt x="8093838" y="0"/>
                    <a:pt x="8134159" y="40321"/>
                    <a:pt x="8134159" y="90060"/>
                  </a:cubicBezTo>
                  <a:lnTo>
                    <a:pt x="8134159" y="810536"/>
                  </a:lnTo>
                  <a:cubicBezTo>
                    <a:pt x="8134159" y="860275"/>
                    <a:pt x="8093838" y="900596"/>
                    <a:pt x="8044099" y="900596"/>
                  </a:cubicBezTo>
                  <a:lnTo>
                    <a:pt x="90060" y="900596"/>
                  </a:lnTo>
                  <a:cubicBezTo>
                    <a:pt x="40321" y="900596"/>
                    <a:pt x="0" y="860275"/>
                    <a:pt x="0" y="810536"/>
                  </a:cubicBezTo>
                  <a:lnTo>
                    <a:pt x="0" y="90060"/>
                  </a:lnTo>
                  <a:close/>
                </a:path>
              </a:pathLst>
            </a:custGeom>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23" tIns="63208" rIns="81623" bIns="63208" numCol="1" spcCol="1270" anchor="ctr" anchorCtr="0">
              <a:noAutofit/>
            </a:bodyPr>
            <a:lstStyle/>
            <a:p>
              <a:pPr lvl="0" algn="l" defTabSz="1289050">
                <a:lnSpc>
                  <a:spcPct val="90000"/>
                </a:lnSpc>
                <a:spcBef>
                  <a:spcPct val="0"/>
                </a:spcBef>
                <a:spcAft>
                  <a:spcPct val="35000"/>
                </a:spcAft>
              </a:pPr>
              <a:r>
                <a:rPr lang="vi-VN" sz="2900" kern="1200" dirty="0" smtClean="0">
                  <a:latin typeface="Times New Roman" panose="02020603050405020304" pitchFamily="18" charset="0"/>
                  <a:cs typeface="Times New Roman" panose="02020603050405020304" pitchFamily="18" charset="0"/>
                </a:rPr>
                <a:t>Qua hình ảnh bà cô, tác giả đã tố cáo xã hội thực dân nửa phong kiến với những cổ tục đày đọa con người.</a:t>
              </a:r>
              <a:endParaRPr lang="en-US" sz="2900" kern="1200" dirty="0">
                <a:latin typeface="Times New Roman" panose="02020603050405020304" pitchFamily="18" charset="0"/>
                <a:cs typeface="Times New Roman" panose="02020603050405020304" pitchFamily="18" charset="0"/>
              </a:endParaRPr>
            </a:p>
          </p:txBody>
        </p:sp>
      </p:grpSp>
      <p:sp>
        <p:nvSpPr>
          <p:cNvPr id="3" name="Right Arrow 2"/>
          <p:cNvSpPr/>
          <p:nvPr/>
        </p:nvSpPr>
        <p:spPr>
          <a:xfrm>
            <a:off x="614681" y="2659408"/>
            <a:ext cx="548640" cy="598142"/>
          </a:xfrm>
          <a:prstGeom prst="rightArrow">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686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5" y="764871"/>
            <a:ext cx="7812427"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Tâm địa độc ác của bà cô thể hiện trong cuộc hội thoại</a:t>
            </a:r>
            <a:endParaRPr kumimoji="0" lang="en-US" sz="20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8534944" y="172405"/>
            <a:ext cx="2920213" cy="21901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Plaque 10"/>
          <p:cNvSpPr/>
          <p:nvPr/>
        </p:nvSpPr>
        <p:spPr>
          <a:xfrm>
            <a:off x="155915" y="1357337"/>
            <a:ext cx="7812427"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pPr>
            <a:r>
              <a:rPr lang="en-US" sz="2800" b="1"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Bé</a:t>
            </a:r>
            <a:r>
              <a:rPr lang="en-US" sz="2800" b="1"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Hồng</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thoại</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bà</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cô</a:t>
            </a:r>
            <a:endPar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Freeform 2"/>
          <p:cNvSpPr/>
          <p:nvPr/>
        </p:nvSpPr>
        <p:spPr>
          <a:xfrm>
            <a:off x="1407258" y="2583459"/>
            <a:ext cx="3883472" cy="2899366"/>
          </a:xfrm>
          <a:custGeom>
            <a:avLst/>
            <a:gdLst>
              <a:gd name="connsiteX0" fmla="*/ 0 w 3883472"/>
              <a:gd name="connsiteY0" fmla="*/ 309464 h 3094642"/>
              <a:gd name="connsiteX1" fmla="*/ 309464 w 3883472"/>
              <a:gd name="connsiteY1" fmla="*/ 0 h 3094642"/>
              <a:gd name="connsiteX2" fmla="*/ 3574008 w 3883472"/>
              <a:gd name="connsiteY2" fmla="*/ 0 h 3094642"/>
              <a:gd name="connsiteX3" fmla="*/ 3883472 w 3883472"/>
              <a:gd name="connsiteY3" fmla="*/ 309464 h 3094642"/>
              <a:gd name="connsiteX4" fmla="*/ 3883472 w 3883472"/>
              <a:gd name="connsiteY4" fmla="*/ 2785178 h 3094642"/>
              <a:gd name="connsiteX5" fmla="*/ 3574008 w 3883472"/>
              <a:gd name="connsiteY5" fmla="*/ 3094642 h 3094642"/>
              <a:gd name="connsiteX6" fmla="*/ 309464 w 3883472"/>
              <a:gd name="connsiteY6" fmla="*/ 3094642 h 3094642"/>
              <a:gd name="connsiteX7" fmla="*/ 0 w 3883472"/>
              <a:gd name="connsiteY7" fmla="*/ 2785178 h 3094642"/>
              <a:gd name="connsiteX8" fmla="*/ 0 w 3883472"/>
              <a:gd name="connsiteY8" fmla="*/ 309464 h 309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3472" h="3094642">
                <a:moveTo>
                  <a:pt x="0" y="309464"/>
                </a:moveTo>
                <a:cubicBezTo>
                  <a:pt x="0" y="138552"/>
                  <a:pt x="138552" y="0"/>
                  <a:pt x="309464" y="0"/>
                </a:cubicBezTo>
                <a:lnTo>
                  <a:pt x="3574008" y="0"/>
                </a:lnTo>
                <a:cubicBezTo>
                  <a:pt x="3744920" y="0"/>
                  <a:pt x="3883472" y="138552"/>
                  <a:pt x="3883472" y="309464"/>
                </a:cubicBezTo>
                <a:lnTo>
                  <a:pt x="3883472" y="2785178"/>
                </a:lnTo>
                <a:cubicBezTo>
                  <a:pt x="3883472" y="2956090"/>
                  <a:pt x="3744920" y="3094642"/>
                  <a:pt x="3574008" y="3094642"/>
                </a:cubicBezTo>
                <a:lnTo>
                  <a:pt x="309464" y="3094642"/>
                </a:lnTo>
                <a:cubicBezTo>
                  <a:pt x="138552" y="3094642"/>
                  <a:pt x="0" y="2956090"/>
                  <a:pt x="0" y="2785178"/>
                </a:cubicBezTo>
                <a:lnTo>
                  <a:pt x="0" y="30946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7319" tIns="197319" rIns="197319" bIns="197319" numCol="1" spcCol="1270" anchor="ctr" anchorCtr="0">
            <a:noAutofit/>
          </a:bodyPr>
          <a:lstStyle/>
          <a:p>
            <a:pPr lvl="0" algn="ctr" defTabSz="1244600">
              <a:lnSpc>
                <a:spcPct val="90000"/>
              </a:lnSpc>
              <a:spcBef>
                <a:spcPct val="0"/>
              </a:spcBef>
              <a:spcAft>
                <a:spcPct val="35000"/>
              </a:spcAft>
            </a:pPr>
            <a:r>
              <a:rPr lang="vi-VN" sz="2800" kern="1200" dirty="0" smtClean="0">
                <a:latin typeface="+mj-lt"/>
              </a:rPr>
              <a:t>Phản ứng đầu tiên "</a:t>
            </a:r>
            <a:r>
              <a:rPr lang="vi-VN" sz="2800" i="1" kern="1200" dirty="0" smtClean="0">
                <a:latin typeface="+mj-lt"/>
              </a:rPr>
              <a:t>Tưởng đến vẻ mặt rầu rầu và sự hiền từ của mẹ, nghĩ đến cảnh thiếu tình thương của bản thân, đã toan trả lời là có."</a:t>
            </a:r>
            <a:endParaRPr lang="en-US" sz="2800" kern="1200" dirty="0">
              <a:latin typeface="+mj-lt"/>
            </a:endParaRPr>
          </a:p>
        </p:txBody>
      </p:sp>
      <p:sp>
        <p:nvSpPr>
          <p:cNvPr id="5" name="Freeform 4"/>
          <p:cNvSpPr/>
          <p:nvPr/>
        </p:nvSpPr>
        <p:spPr>
          <a:xfrm>
            <a:off x="5679078" y="3364836"/>
            <a:ext cx="823296" cy="1052218"/>
          </a:xfrm>
          <a:custGeom>
            <a:avLst/>
            <a:gdLst>
              <a:gd name="connsiteX0" fmla="*/ 0 w 823296"/>
              <a:gd name="connsiteY0" fmla="*/ 192620 h 963101"/>
              <a:gd name="connsiteX1" fmla="*/ 411648 w 823296"/>
              <a:gd name="connsiteY1" fmla="*/ 192620 h 963101"/>
              <a:gd name="connsiteX2" fmla="*/ 411648 w 823296"/>
              <a:gd name="connsiteY2" fmla="*/ 0 h 963101"/>
              <a:gd name="connsiteX3" fmla="*/ 823296 w 823296"/>
              <a:gd name="connsiteY3" fmla="*/ 481551 h 963101"/>
              <a:gd name="connsiteX4" fmla="*/ 411648 w 823296"/>
              <a:gd name="connsiteY4" fmla="*/ 963101 h 963101"/>
              <a:gd name="connsiteX5" fmla="*/ 411648 w 823296"/>
              <a:gd name="connsiteY5" fmla="*/ 770481 h 963101"/>
              <a:gd name="connsiteX6" fmla="*/ 0 w 823296"/>
              <a:gd name="connsiteY6" fmla="*/ 770481 h 963101"/>
              <a:gd name="connsiteX7" fmla="*/ 0 w 823296"/>
              <a:gd name="connsiteY7" fmla="*/ 192620 h 96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3296" h="963101">
                <a:moveTo>
                  <a:pt x="0" y="192620"/>
                </a:moveTo>
                <a:lnTo>
                  <a:pt x="411648" y="192620"/>
                </a:lnTo>
                <a:lnTo>
                  <a:pt x="411648" y="0"/>
                </a:lnTo>
                <a:lnTo>
                  <a:pt x="823296" y="481551"/>
                </a:lnTo>
                <a:lnTo>
                  <a:pt x="411648" y="963101"/>
                </a:lnTo>
                <a:lnTo>
                  <a:pt x="411648" y="770481"/>
                </a:lnTo>
                <a:lnTo>
                  <a:pt x="0" y="770481"/>
                </a:lnTo>
                <a:lnTo>
                  <a:pt x="0" y="19262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192620" rIns="246989" bIns="192620" numCol="1" spcCol="1270" anchor="ctr" anchorCtr="0">
            <a:noAutofit/>
          </a:bodyPr>
          <a:lstStyle/>
          <a:p>
            <a:pPr lvl="0" algn="ctr" defTabSz="1822450">
              <a:lnSpc>
                <a:spcPct val="90000"/>
              </a:lnSpc>
              <a:spcBef>
                <a:spcPct val="0"/>
              </a:spcBef>
              <a:spcAft>
                <a:spcPct val="35000"/>
              </a:spcAft>
            </a:pPr>
            <a:endParaRPr lang="en-US" sz="4100" kern="1200"/>
          </a:p>
        </p:txBody>
      </p:sp>
      <p:sp>
        <p:nvSpPr>
          <p:cNvPr id="7" name="Freeform 6"/>
          <p:cNvSpPr/>
          <p:nvPr/>
        </p:nvSpPr>
        <p:spPr>
          <a:xfrm>
            <a:off x="6844120" y="3187079"/>
            <a:ext cx="3883472" cy="1604944"/>
          </a:xfrm>
          <a:custGeom>
            <a:avLst/>
            <a:gdLst>
              <a:gd name="connsiteX0" fmla="*/ 0 w 3883472"/>
              <a:gd name="connsiteY0" fmla="*/ 171304 h 1713039"/>
              <a:gd name="connsiteX1" fmla="*/ 171304 w 3883472"/>
              <a:gd name="connsiteY1" fmla="*/ 0 h 1713039"/>
              <a:gd name="connsiteX2" fmla="*/ 3712168 w 3883472"/>
              <a:gd name="connsiteY2" fmla="*/ 0 h 1713039"/>
              <a:gd name="connsiteX3" fmla="*/ 3883472 w 3883472"/>
              <a:gd name="connsiteY3" fmla="*/ 171304 h 1713039"/>
              <a:gd name="connsiteX4" fmla="*/ 3883472 w 3883472"/>
              <a:gd name="connsiteY4" fmla="*/ 1541735 h 1713039"/>
              <a:gd name="connsiteX5" fmla="*/ 3712168 w 3883472"/>
              <a:gd name="connsiteY5" fmla="*/ 1713039 h 1713039"/>
              <a:gd name="connsiteX6" fmla="*/ 171304 w 3883472"/>
              <a:gd name="connsiteY6" fmla="*/ 1713039 h 1713039"/>
              <a:gd name="connsiteX7" fmla="*/ 0 w 3883472"/>
              <a:gd name="connsiteY7" fmla="*/ 1541735 h 1713039"/>
              <a:gd name="connsiteX8" fmla="*/ 0 w 3883472"/>
              <a:gd name="connsiteY8" fmla="*/ 171304 h 171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3472" h="1713039">
                <a:moveTo>
                  <a:pt x="0" y="171304"/>
                </a:moveTo>
                <a:cubicBezTo>
                  <a:pt x="0" y="76695"/>
                  <a:pt x="76695" y="0"/>
                  <a:pt x="171304" y="0"/>
                </a:cubicBezTo>
                <a:lnTo>
                  <a:pt x="3712168" y="0"/>
                </a:lnTo>
                <a:cubicBezTo>
                  <a:pt x="3806777" y="0"/>
                  <a:pt x="3883472" y="76695"/>
                  <a:pt x="3883472" y="171304"/>
                </a:cubicBezTo>
                <a:lnTo>
                  <a:pt x="3883472" y="1541735"/>
                </a:lnTo>
                <a:cubicBezTo>
                  <a:pt x="3883472" y="1636344"/>
                  <a:pt x="3806777" y="1713039"/>
                  <a:pt x="3712168" y="1713039"/>
                </a:cubicBezTo>
                <a:lnTo>
                  <a:pt x="171304" y="1713039"/>
                </a:lnTo>
                <a:cubicBezTo>
                  <a:pt x="76695" y="1713039"/>
                  <a:pt x="0" y="1636344"/>
                  <a:pt x="0" y="1541735"/>
                </a:cubicBezTo>
                <a:lnTo>
                  <a:pt x="0" y="17130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56853" tIns="156853" rIns="156853" bIns="156853" numCol="1" spcCol="1270" anchor="ctr" anchorCtr="0">
            <a:noAutofit/>
          </a:bodyPr>
          <a:lstStyle/>
          <a:p>
            <a:pPr lvl="0" algn="ctr" defTabSz="1244600">
              <a:lnSpc>
                <a:spcPct val="90000"/>
              </a:lnSpc>
              <a:spcBef>
                <a:spcPct val="0"/>
              </a:spcBef>
              <a:spcAft>
                <a:spcPct val="35000"/>
              </a:spcAft>
            </a:pPr>
            <a:r>
              <a:rPr lang="vi-VN" sz="2800" kern="1200" dirty="0" smtClean="0">
                <a:latin typeface="+mj-lt"/>
              </a:rPr>
              <a:t>Phản ứng bản năng của đứa trẻ thiếu thốn tình thương của mẹ.</a:t>
            </a:r>
            <a:endParaRPr lang="en-US" sz="2800" kern="1200" dirty="0">
              <a:latin typeface="+mj-lt"/>
            </a:endParaRPr>
          </a:p>
        </p:txBody>
      </p:sp>
    </p:spTree>
    <p:extLst>
      <p:ext uri="{BB962C8B-B14F-4D97-AF65-F5344CB8AC3E}">
        <p14:creationId xmlns:p14="http://schemas.microsoft.com/office/powerpoint/2010/main" val="206825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9144000" y="3693448"/>
            <a:ext cx="2194560" cy="152835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Plaque 17"/>
          <p:cNvSpPr/>
          <p:nvPr/>
        </p:nvSpPr>
        <p:spPr>
          <a:xfrm>
            <a:off x="155915" y="172405"/>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5" y="764871"/>
            <a:ext cx="7812427"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Tâm địa độc ác của bà cô thể hiện trong cuộc hội thoại</a:t>
            </a:r>
            <a:endParaRPr kumimoji="0" lang="en-US" sz="20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8242663" y="347035"/>
            <a:ext cx="2533226" cy="1738209"/>
          </a:xfrm>
          <a:prstGeom prst="ellipse">
            <a:avLst/>
          </a:prstGeom>
          <a:ln>
            <a:noFill/>
          </a:ln>
          <a:effectLst>
            <a:softEdge rad="112500"/>
          </a:effectLst>
        </p:spPr>
      </p:pic>
      <p:sp>
        <p:nvSpPr>
          <p:cNvPr id="11" name="Plaque 10"/>
          <p:cNvSpPr/>
          <p:nvPr/>
        </p:nvSpPr>
        <p:spPr>
          <a:xfrm>
            <a:off x="128822" y="1357337"/>
            <a:ext cx="7812427"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Bé</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Hồng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cuộc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thoại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Freeform 2"/>
          <p:cNvSpPr/>
          <p:nvPr/>
        </p:nvSpPr>
        <p:spPr>
          <a:xfrm>
            <a:off x="920799" y="1979907"/>
            <a:ext cx="5293986" cy="1291544"/>
          </a:xfrm>
          <a:custGeom>
            <a:avLst/>
            <a:gdLst>
              <a:gd name="connsiteX0" fmla="*/ 0 w 5293986"/>
              <a:gd name="connsiteY0" fmla="*/ 129154 h 1291544"/>
              <a:gd name="connsiteX1" fmla="*/ 129154 w 5293986"/>
              <a:gd name="connsiteY1" fmla="*/ 0 h 1291544"/>
              <a:gd name="connsiteX2" fmla="*/ 5164832 w 5293986"/>
              <a:gd name="connsiteY2" fmla="*/ 0 h 1291544"/>
              <a:gd name="connsiteX3" fmla="*/ 5293986 w 5293986"/>
              <a:gd name="connsiteY3" fmla="*/ 129154 h 1291544"/>
              <a:gd name="connsiteX4" fmla="*/ 5293986 w 5293986"/>
              <a:gd name="connsiteY4" fmla="*/ 1162390 h 1291544"/>
              <a:gd name="connsiteX5" fmla="*/ 5164832 w 5293986"/>
              <a:gd name="connsiteY5" fmla="*/ 1291544 h 1291544"/>
              <a:gd name="connsiteX6" fmla="*/ 129154 w 5293986"/>
              <a:gd name="connsiteY6" fmla="*/ 1291544 h 1291544"/>
              <a:gd name="connsiteX7" fmla="*/ 0 w 5293986"/>
              <a:gd name="connsiteY7" fmla="*/ 1162390 h 1291544"/>
              <a:gd name="connsiteX8" fmla="*/ 0 w 5293986"/>
              <a:gd name="connsiteY8" fmla="*/ 129154 h 1291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93986" h="1291544">
                <a:moveTo>
                  <a:pt x="0" y="129154"/>
                </a:moveTo>
                <a:cubicBezTo>
                  <a:pt x="0" y="57824"/>
                  <a:pt x="57824" y="0"/>
                  <a:pt x="129154" y="0"/>
                </a:cubicBezTo>
                <a:lnTo>
                  <a:pt x="5164832" y="0"/>
                </a:lnTo>
                <a:cubicBezTo>
                  <a:pt x="5236162" y="0"/>
                  <a:pt x="5293986" y="57824"/>
                  <a:pt x="5293986" y="129154"/>
                </a:cubicBezTo>
                <a:lnTo>
                  <a:pt x="5293986" y="1162390"/>
                </a:lnTo>
                <a:cubicBezTo>
                  <a:pt x="5293986" y="1233720"/>
                  <a:pt x="5236162" y="1291544"/>
                  <a:pt x="5164832" y="1291544"/>
                </a:cubicBezTo>
                <a:lnTo>
                  <a:pt x="129154" y="1291544"/>
                </a:lnTo>
                <a:cubicBezTo>
                  <a:pt x="57824" y="1291544"/>
                  <a:pt x="0" y="1233720"/>
                  <a:pt x="0" y="1162390"/>
                </a:cubicBezTo>
                <a:lnTo>
                  <a:pt x="0" y="12915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508" tIns="144508" rIns="144508" bIns="144508"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Tuy nhiên, nhận ra ý nghĩ cay độc trong giọng nói và trên nét mặt rất kịch của cô thì cúi đầu không đáp.</a:t>
            </a:r>
            <a:endParaRPr lang="en-US" sz="2800" kern="1200" dirty="0">
              <a:latin typeface="Times New Roman" panose="02020603050405020304" pitchFamily="18" charset="0"/>
              <a:cs typeface="Times New Roman" panose="02020603050405020304" pitchFamily="18" charset="0"/>
            </a:endParaRPr>
          </a:p>
        </p:txBody>
      </p:sp>
      <p:sp>
        <p:nvSpPr>
          <p:cNvPr id="5" name="Freeform 4"/>
          <p:cNvSpPr/>
          <p:nvPr/>
        </p:nvSpPr>
        <p:spPr>
          <a:xfrm>
            <a:off x="6575586" y="2141886"/>
            <a:ext cx="764897" cy="967586"/>
          </a:xfrm>
          <a:custGeom>
            <a:avLst/>
            <a:gdLst>
              <a:gd name="connsiteX0" fmla="*/ 0 w 764897"/>
              <a:gd name="connsiteY0" fmla="*/ 193517 h 967586"/>
              <a:gd name="connsiteX1" fmla="*/ 382449 w 764897"/>
              <a:gd name="connsiteY1" fmla="*/ 193517 h 967586"/>
              <a:gd name="connsiteX2" fmla="*/ 382449 w 764897"/>
              <a:gd name="connsiteY2" fmla="*/ 0 h 967586"/>
              <a:gd name="connsiteX3" fmla="*/ 764897 w 764897"/>
              <a:gd name="connsiteY3" fmla="*/ 483793 h 967586"/>
              <a:gd name="connsiteX4" fmla="*/ 382449 w 764897"/>
              <a:gd name="connsiteY4" fmla="*/ 967586 h 967586"/>
              <a:gd name="connsiteX5" fmla="*/ 382449 w 764897"/>
              <a:gd name="connsiteY5" fmla="*/ 774069 h 967586"/>
              <a:gd name="connsiteX6" fmla="*/ 0 w 764897"/>
              <a:gd name="connsiteY6" fmla="*/ 774069 h 967586"/>
              <a:gd name="connsiteX7" fmla="*/ 0 w 764897"/>
              <a:gd name="connsiteY7" fmla="*/ 193517 h 96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4897" h="967586">
                <a:moveTo>
                  <a:pt x="0" y="193517"/>
                </a:moveTo>
                <a:lnTo>
                  <a:pt x="382449" y="193517"/>
                </a:lnTo>
                <a:lnTo>
                  <a:pt x="382449" y="0"/>
                </a:lnTo>
                <a:lnTo>
                  <a:pt x="764897" y="483793"/>
                </a:lnTo>
                <a:lnTo>
                  <a:pt x="382449" y="967586"/>
                </a:lnTo>
                <a:lnTo>
                  <a:pt x="382449" y="774069"/>
                </a:lnTo>
                <a:lnTo>
                  <a:pt x="0" y="774069"/>
                </a:lnTo>
                <a:lnTo>
                  <a:pt x="0" y="19351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193517" rIns="229469" bIns="193517" numCol="1" spcCol="1270" anchor="ctr" anchorCtr="0">
            <a:noAutofit/>
          </a:bodyPr>
          <a:lstStyle/>
          <a:p>
            <a:pPr lvl="0" algn="ctr" defTabSz="1822450">
              <a:lnSpc>
                <a:spcPct val="90000"/>
              </a:lnSpc>
              <a:spcBef>
                <a:spcPct val="0"/>
              </a:spcBef>
              <a:spcAft>
                <a:spcPct val="35000"/>
              </a:spcAft>
            </a:pPr>
            <a:endParaRPr lang="en-US" sz="4100" kern="1200"/>
          </a:p>
        </p:txBody>
      </p:sp>
      <p:sp>
        <p:nvSpPr>
          <p:cNvPr id="7" name="Freeform 6"/>
          <p:cNvSpPr/>
          <p:nvPr/>
        </p:nvSpPr>
        <p:spPr>
          <a:xfrm>
            <a:off x="7657988" y="2113011"/>
            <a:ext cx="3412771" cy="1025336"/>
          </a:xfrm>
          <a:custGeom>
            <a:avLst/>
            <a:gdLst>
              <a:gd name="connsiteX0" fmla="*/ 0 w 3412771"/>
              <a:gd name="connsiteY0" fmla="*/ 102534 h 1025336"/>
              <a:gd name="connsiteX1" fmla="*/ 102534 w 3412771"/>
              <a:gd name="connsiteY1" fmla="*/ 0 h 1025336"/>
              <a:gd name="connsiteX2" fmla="*/ 3310237 w 3412771"/>
              <a:gd name="connsiteY2" fmla="*/ 0 h 1025336"/>
              <a:gd name="connsiteX3" fmla="*/ 3412771 w 3412771"/>
              <a:gd name="connsiteY3" fmla="*/ 102534 h 1025336"/>
              <a:gd name="connsiteX4" fmla="*/ 3412771 w 3412771"/>
              <a:gd name="connsiteY4" fmla="*/ 922802 h 1025336"/>
              <a:gd name="connsiteX5" fmla="*/ 3310237 w 3412771"/>
              <a:gd name="connsiteY5" fmla="*/ 1025336 h 1025336"/>
              <a:gd name="connsiteX6" fmla="*/ 102534 w 3412771"/>
              <a:gd name="connsiteY6" fmla="*/ 1025336 h 1025336"/>
              <a:gd name="connsiteX7" fmla="*/ 0 w 3412771"/>
              <a:gd name="connsiteY7" fmla="*/ 922802 h 1025336"/>
              <a:gd name="connsiteX8" fmla="*/ 0 w 3412771"/>
              <a:gd name="connsiteY8" fmla="*/ 102534 h 102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771" h="1025336">
                <a:moveTo>
                  <a:pt x="0" y="102534"/>
                </a:moveTo>
                <a:cubicBezTo>
                  <a:pt x="0" y="45906"/>
                  <a:pt x="45906" y="0"/>
                  <a:pt x="102534" y="0"/>
                </a:cubicBezTo>
                <a:lnTo>
                  <a:pt x="3310237" y="0"/>
                </a:lnTo>
                <a:cubicBezTo>
                  <a:pt x="3366865" y="0"/>
                  <a:pt x="3412771" y="45906"/>
                  <a:pt x="3412771" y="102534"/>
                </a:cubicBezTo>
                <a:lnTo>
                  <a:pt x="3412771" y="922802"/>
                </a:lnTo>
                <a:cubicBezTo>
                  <a:pt x="3412771" y="979430"/>
                  <a:pt x="3366865" y="1025336"/>
                  <a:pt x="3310237" y="1025336"/>
                </a:cubicBezTo>
                <a:lnTo>
                  <a:pt x="102534" y="1025336"/>
                </a:lnTo>
                <a:cubicBezTo>
                  <a:pt x="45906" y="1025336"/>
                  <a:pt x="0" y="979430"/>
                  <a:pt x="0" y="922802"/>
                </a:cubicBezTo>
                <a:lnTo>
                  <a:pt x="0" y="10253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36711" tIns="136711" rIns="136711" bIns="136711"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Tủi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kìm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nén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920799" y="3278791"/>
            <a:ext cx="5293986" cy="1760277"/>
          </a:xfrm>
          <a:custGeom>
            <a:avLst/>
            <a:gdLst>
              <a:gd name="connsiteX0" fmla="*/ 0 w 5293986"/>
              <a:gd name="connsiteY0" fmla="*/ 176028 h 1760277"/>
              <a:gd name="connsiteX1" fmla="*/ 176028 w 5293986"/>
              <a:gd name="connsiteY1" fmla="*/ 0 h 1760277"/>
              <a:gd name="connsiteX2" fmla="*/ 5117958 w 5293986"/>
              <a:gd name="connsiteY2" fmla="*/ 0 h 1760277"/>
              <a:gd name="connsiteX3" fmla="*/ 5293986 w 5293986"/>
              <a:gd name="connsiteY3" fmla="*/ 176028 h 1760277"/>
              <a:gd name="connsiteX4" fmla="*/ 5293986 w 5293986"/>
              <a:gd name="connsiteY4" fmla="*/ 1584249 h 1760277"/>
              <a:gd name="connsiteX5" fmla="*/ 5117958 w 5293986"/>
              <a:gd name="connsiteY5" fmla="*/ 1760277 h 1760277"/>
              <a:gd name="connsiteX6" fmla="*/ 176028 w 5293986"/>
              <a:gd name="connsiteY6" fmla="*/ 1760277 h 1760277"/>
              <a:gd name="connsiteX7" fmla="*/ 0 w 5293986"/>
              <a:gd name="connsiteY7" fmla="*/ 1584249 h 1760277"/>
              <a:gd name="connsiteX8" fmla="*/ 0 w 5293986"/>
              <a:gd name="connsiteY8" fmla="*/ 176028 h 176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93986" h="1760277">
                <a:moveTo>
                  <a:pt x="0" y="176028"/>
                </a:moveTo>
                <a:cubicBezTo>
                  <a:pt x="0" y="78810"/>
                  <a:pt x="78810" y="0"/>
                  <a:pt x="176028" y="0"/>
                </a:cubicBezTo>
                <a:lnTo>
                  <a:pt x="5117958" y="0"/>
                </a:lnTo>
                <a:cubicBezTo>
                  <a:pt x="5215176" y="0"/>
                  <a:pt x="5293986" y="78810"/>
                  <a:pt x="5293986" y="176028"/>
                </a:cubicBezTo>
                <a:lnTo>
                  <a:pt x="5293986" y="1584249"/>
                </a:lnTo>
                <a:cubicBezTo>
                  <a:pt x="5293986" y="1681467"/>
                  <a:pt x="5215176" y="1760277"/>
                  <a:pt x="5117958" y="1760277"/>
                </a:cubicBezTo>
                <a:lnTo>
                  <a:pt x="176028" y="1760277"/>
                </a:lnTo>
                <a:cubicBezTo>
                  <a:pt x="78810" y="1760277"/>
                  <a:pt x="0" y="1681467"/>
                  <a:pt x="0" y="1584249"/>
                </a:cubicBezTo>
                <a:lnTo>
                  <a:pt x="0" y="17602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8237" tIns="158237" rIns="158237" bIns="158237"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Hiểu được nỗi khổ của mẹ, chưa một lần trách mẹ "</a:t>
            </a:r>
            <a:r>
              <a:rPr lang="vi-VN" sz="2800" i="1" kern="1200" dirty="0" smtClean="0">
                <a:latin typeface="Times New Roman" panose="02020603050405020304" pitchFamily="18" charset="0"/>
                <a:cs typeface="Times New Roman" panose="02020603050405020304" pitchFamily="18" charset="0"/>
              </a:rPr>
              <a:t>một người đàn bà đã bị cái tội là góa chồng, nợ nần....lấy một đồng quà."</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rot="23234">
            <a:off x="6575577" y="3698049"/>
            <a:ext cx="764914" cy="967586"/>
          </a:xfrm>
          <a:custGeom>
            <a:avLst/>
            <a:gdLst>
              <a:gd name="connsiteX0" fmla="*/ 0 w 764914"/>
              <a:gd name="connsiteY0" fmla="*/ 193517 h 967586"/>
              <a:gd name="connsiteX1" fmla="*/ 382457 w 764914"/>
              <a:gd name="connsiteY1" fmla="*/ 193517 h 967586"/>
              <a:gd name="connsiteX2" fmla="*/ 382457 w 764914"/>
              <a:gd name="connsiteY2" fmla="*/ 0 h 967586"/>
              <a:gd name="connsiteX3" fmla="*/ 764914 w 764914"/>
              <a:gd name="connsiteY3" fmla="*/ 483793 h 967586"/>
              <a:gd name="connsiteX4" fmla="*/ 382457 w 764914"/>
              <a:gd name="connsiteY4" fmla="*/ 967586 h 967586"/>
              <a:gd name="connsiteX5" fmla="*/ 382457 w 764914"/>
              <a:gd name="connsiteY5" fmla="*/ 774069 h 967586"/>
              <a:gd name="connsiteX6" fmla="*/ 0 w 764914"/>
              <a:gd name="connsiteY6" fmla="*/ 774069 h 967586"/>
              <a:gd name="connsiteX7" fmla="*/ 0 w 764914"/>
              <a:gd name="connsiteY7" fmla="*/ 193517 h 96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4914" h="967586">
                <a:moveTo>
                  <a:pt x="0" y="193517"/>
                </a:moveTo>
                <a:lnTo>
                  <a:pt x="382457" y="193517"/>
                </a:lnTo>
                <a:lnTo>
                  <a:pt x="382457" y="0"/>
                </a:lnTo>
                <a:lnTo>
                  <a:pt x="764914" y="483793"/>
                </a:lnTo>
                <a:lnTo>
                  <a:pt x="382457" y="967586"/>
                </a:lnTo>
                <a:lnTo>
                  <a:pt x="382457" y="774069"/>
                </a:lnTo>
                <a:lnTo>
                  <a:pt x="0" y="774069"/>
                </a:lnTo>
                <a:lnTo>
                  <a:pt x="0" y="19351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0" tIns="193517" rIns="229473" bIns="193516" numCol="1" spcCol="1270" anchor="ctr" anchorCtr="0">
            <a:noAutofit/>
          </a:bodyPr>
          <a:lstStyle/>
          <a:p>
            <a:pPr lvl="0" algn="ctr" defTabSz="1822450">
              <a:lnSpc>
                <a:spcPct val="90000"/>
              </a:lnSpc>
              <a:spcBef>
                <a:spcPct val="0"/>
              </a:spcBef>
              <a:spcAft>
                <a:spcPct val="35000"/>
              </a:spcAft>
            </a:pPr>
            <a:endParaRPr lang="en-US" sz="4100" kern="1200"/>
          </a:p>
        </p:txBody>
      </p:sp>
      <p:sp>
        <p:nvSpPr>
          <p:cNvPr id="15" name="Freeform 14"/>
          <p:cNvSpPr/>
          <p:nvPr/>
        </p:nvSpPr>
        <p:spPr>
          <a:xfrm>
            <a:off x="7657988" y="3685438"/>
            <a:ext cx="3412771" cy="1025336"/>
          </a:xfrm>
          <a:custGeom>
            <a:avLst/>
            <a:gdLst>
              <a:gd name="connsiteX0" fmla="*/ 0 w 3412771"/>
              <a:gd name="connsiteY0" fmla="*/ 102534 h 1025336"/>
              <a:gd name="connsiteX1" fmla="*/ 102534 w 3412771"/>
              <a:gd name="connsiteY1" fmla="*/ 0 h 1025336"/>
              <a:gd name="connsiteX2" fmla="*/ 3310237 w 3412771"/>
              <a:gd name="connsiteY2" fmla="*/ 0 h 1025336"/>
              <a:gd name="connsiteX3" fmla="*/ 3412771 w 3412771"/>
              <a:gd name="connsiteY3" fmla="*/ 102534 h 1025336"/>
              <a:gd name="connsiteX4" fmla="*/ 3412771 w 3412771"/>
              <a:gd name="connsiteY4" fmla="*/ 922802 h 1025336"/>
              <a:gd name="connsiteX5" fmla="*/ 3310237 w 3412771"/>
              <a:gd name="connsiteY5" fmla="*/ 1025336 h 1025336"/>
              <a:gd name="connsiteX6" fmla="*/ 102534 w 3412771"/>
              <a:gd name="connsiteY6" fmla="*/ 1025336 h 1025336"/>
              <a:gd name="connsiteX7" fmla="*/ 0 w 3412771"/>
              <a:gd name="connsiteY7" fmla="*/ 922802 h 1025336"/>
              <a:gd name="connsiteX8" fmla="*/ 0 w 3412771"/>
              <a:gd name="connsiteY8" fmla="*/ 102534 h 102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771" h="1025336">
                <a:moveTo>
                  <a:pt x="0" y="102534"/>
                </a:moveTo>
                <a:cubicBezTo>
                  <a:pt x="0" y="45906"/>
                  <a:pt x="45906" y="0"/>
                  <a:pt x="102534" y="0"/>
                </a:cubicBezTo>
                <a:lnTo>
                  <a:pt x="3310237" y="0"/>
                </a:lnTo>
                <a:cubicBezTo>
                  <a:pt x="3366865" y="0"/>
                  <a:pt x="3412771" y="45906"/>
                  <a:pt x="3412771" y="102534"/>
                </a:cubicBezTo>
                <a:lnTo>
                  <a:pt x="3412771" y="922802"/>
                </a:lnTo>
                <a:cubicBezTo>
                  <a:pt x="3412771" y="979430"/>
                  <a:pt x="3366865" y="1025336"/>
                  <a:pt x="3310237" y="1025336"/>
                </a:cubicBezTo>
                <a:lnTo>
                  <a:pt x="102534" y="1025336"/>
                </a:lnTo>
                <a:cubicBezTo>
                  <a:pt x="45906" y="1025336"/>
                  <a:pt x="0" y="979430"/>
                  <a:pt x="0" y="922802"/>
                </a:cubicBezTo>
                <a:lnTo>
                  <a:pt x="0" y="10253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36711" tIns="136711" rIns="136711" bIns="136711"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Tình yêu thương, tin yêu mẹ vô điều kiện.</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920799" y="5081446"/>
            <a:ext cx="5293986" cy="1547453"/>
          </a:xfrm>
          <a:custGeom>
            <a:avLst/>
            <a:gdLst>
              <a:gd name="connsiteX0" fmla="*/ 0 w 5293986"/>
              <a:gd name="connsiteY0" fmla="*/ 154745 h 1547453"/>
              <a:gd name="connsiteX1" fmla="*/ 154745 w 5293986"/>
              <a:gd name="connsiteY1" fmla="*/ 0 h 1547453"/>
              <a:gd name="connsiteX2" fmla="*/ 5139241 w 5293986"/>
              <a:gd name="connsiteY2" fmla="*/ 0 h 1547453"/>
              <a:gd name="connsiteX3" fmla="*/ 5293986 w 5293986"/>
              <a:gd name="connsiteY3" fmla="*/ 154745 h 1547453"/>
              <a:gd name="connsiteX4" fmla="*/ 5293986 w 5293986"/>
              <a:gd name="connsiteY4" fmla="*/ 1392708 h 1547453"/>
              <a:gd name="connsiteX5" fmla="*/ 5139241 w 5293986"/>
              <a:gd name="connsiteY5" fmla="*/ 1547453 h 1547453"/>
              <a:gd name="connsiteX6" fmla="*/ 154745 w 5293986"/>
              <a:gd name="connsiteY6" fmla="*/ 1547453 h 1547453"/>
              <a:gd name="connsiteX7" fmla="*/ 0 w 5293986"/>
              <a:gd name="connsiteY7" fmla="*/ 1392708 h 1547453"/>
              <a:gd name="connsiteX8" fmla="*/ 0 w 5293986"/>
              <a:gd name="connsiteY8" fmla="*/ 154745 h 154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93986" h="1547453">
                <a:moveTo>
                  <a:pt x="0" y="154745"/>
                </a:moveTo>
                <a:cubicBezTo>
                  <a:pt x="0" y="69282"/>
                  <a:pt x="69282" y="0"/>
                  <a:pt x="154745" y="0"/>
                </a:cubicBezTo>
                <a:lnTo>
                  <a:pt x="5139241" y="0"/>
                </a:lnTo>
                <a:cubicBezTo>
                  <a:pt x="5224704" y="0"/>
                  <a:pt x="5293986" y="69282"/>
                  <a:pt x="5293986" y="154745"/>
                </a:cubicBezTo>
                <a:lnTo>
                  <a:pt x="5293986" y="1392708"/>
                </a:lnTo>
                <a:cubicBezTo>
                  <a:pt x="5293986" y="1478171"/>
                  <a:pt x="5224704" y="1547453"/>
                  <a:pt x="5139241" y="1547453"/>
                </a:cubicBezTo>
                <a:lnTo>
                  <a:pt x="154745" y="1547453"/>
                </a:lnTo>
                <a:cubicBezTo>
                  <a:pt x="69282" y="1547453"/>
                  <a:pt x="0" y="1478171"/>
                  <a:pt x="0" y="1392708"/>
                </a:cubicBezTo>
                <a:lnTo>
                  <a:pt x="0" y="15474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2003" tIns="152003" rIns="152003" bIns="152003"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Hành động cuối cùng cười và đáp lại </a:t>
            </a:r>
            <a:r>
              <a:rPr lang="vi-VN" sz="2800" i="1" kern="1200" dirty="0" smtClean="0">
                <a:latin typeface="Times New Roman" panose="02020603050405020304" pitchFamily="18" charset="0"/>
                <a:cs typeface="Times New Roman" panose="02020603050405020304" pitchFamily="18" charset="0"/>
              </a:rPr>
              <a:t>"- Không! Cháu không muốn vào. Cuối năm thế nào mợ cháu cũng về."</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6575586" y="5371380"/>
            <a:ext cx="764897" cy="967586"/>
          </a:xfrm>
          <a:custGeom>
            <a:avLst/>
            <a:gdLst>
              <a:gd name="connsiteX0" fmla="*/ 0 w 764897"/>
              <a:gd name="connsiteY0" fmla="*/ 193517 h 967586"/>
              <a:gd name="connsiteX1" fmla="*/ 382449 w 764897"/>
              <a:gd name="connsiteY1" fmla="*/ 193517 h 967586"/>
              <a:gd name="connsiteX2" fmla="*/ 382449 w 764897"/>
              <a:gd name="connsiteY2" fmla="*/ 0 h 967586"/>
              <a:gd name="connsiteX3" fmla="*/ 764897 w 764897"/>
              <a:gd name="connsiteY3" fmla="*/ 483793 h 967586"/>
              <a:gd name="connsiteX4" fmla="*/ 382449 w 764897"/>
              <a:gd name="connsiteY4" fmla="*/ 967586 h 967586"/>
              <a:gd name="connsiteX5" fmla="*/ 382449 w 764897"/>
              <a:gd name="connsiteY5" fmla="*/ 774069 h 967586"/>
              <a:gd name="connsiteX6" fmla="*/ 0 w 764897"/>
              <a:gd name="connsiteY6" fmla="*/ 774069 h 967586"/>
              <a:gd name="connsiteX7" fmla="*/ 0 w 764897"/>
              <a:gd name="connsiteY7" fmla="*/ 193517 h 96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4897" h="967586">
                <a:moveTo>
                  <a:pt x="0" y="193517"/>
                </a:moveTo>
                <a:lnTo>
                  <a:pt x="382449" y="193517"/>
                </a:lnTo>
                <a:lnTo>
                  <a:pt x="382449" y="0"/>
                </a:lnTo>
                <a:lnTo>
                  <a:pt x="764897" y="483793"/>
                </a:lnTo>
                <a:lnTo>
                  <a:pt x="382449" y="967586"/>
                </a:lnTo>
                <a:lnTo>
                  <a:pt x="382449" y="774069"/>
                </a:lnTo>
                <a:lnTo>
                  <a:pt x="0" y="774069"/>
                </a:lnTo>
                <a:lnTo>
                  <a:pt x="0" y="19351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193517" rIns="229469" bIns="193517" numCol="1" spcCol="1270" anchor="ctr" anchorCtr="0">
            <a:noAutofit/>
          </a:bodyPr>
          <a:lstStyle/>
          <a:p>
            <a:pPr lvl="0" algn="ctr" defTabSz="1822450">
              <a:lnSpc>
                <a:spcPct val="90000"/>
              </a:lnSpc>
              <a:spcBef>
                <a:spcPct val="0"/>
              </a:spcBef>
              <a:spcAft>
                <a:spcPct val="35000"/>
              </a:spcAft>
            </a:pPr>
            <a:endParaRPr lang="en-US" sz="4100" kern="1200"/>
          </a:p>
        </p:txBody>
      </p:sp>
      <p:sp>
        <p:nvSpPr>
          <p:cNvPr id="21" name="Freeform 20"/>
          <p:cNvSpPr/>
          <p:nvPr/>
        </p:nvSpPr>
        <p:spPr>
          <a:xfrm>
            <a:off x="7657988" y="5217011"/>
            <a:ext cx="3412771" cy="1276324"/>
          </a:xfrm>
          <a:custGeom>
            <a:avLst/>
            <a:gdLst>
              <a:gd name="connsiteX0" fmla="*/ 0 w 3412771"/>
              <a:gd name="connsiteY0" fmla="*/ 127632 h 1276324"/>
              <a:gd name="connsiteX1" fmla="*/ 127632 w 3412771"/>
              <a:gd name="connsiteY1" fmla="*/ 0 h 1276324"/>
              <a:gd name="connsiteX2" fmla="*/ 3285139 w 3412771"/>
              <a:gd name="connsiteY2" fmla="*/ 0 h 1276324"/>
              <a:gd name="connsiteX3" fmla="*/ 3412771 w 3412771"/>
              <a:gd name="connsiteY3" fmla="*/ 127632 h 1276324"/>
              <a:gd name="connsiteX4" fmla="*/ 3412771 w 3412771"/>
              <a:gd name="connsiteY4" fmla="*/ 1148692 h 1276324"/>
              <a:gd name="connsiteX5" fmla="*/ 3285139 w 3412771"/>
              <a:gd name="connsiteY5" fmla="*/ 1276324 h 1276324"/>
              <a:gd name="connsiteX6" fmla="*/ 127632 w 3412771"/>
              <a:gd name="connsiteY6" fmla="*/ 1276324 h 1276324"/>
              <a:gd name="connsiteX7" fmla="*/ 0 w 3412771"/>
              <a:gd name="connsiteY7" fmla="*/ 1148692 h 1276324"/>
              <a:gd name="connsiteX8" fmla="*/ 0 w 3412771"/>
              <a:gd name="connsiteY8" fmla="*/ 127632 h 127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771" h="1276324">
                <a:moveTo>
                  <a:pt x="0" y="127632"/>
                </a:moveTo>
                <a:cubicBezTo>
                  <a:pt x="0" y="57143"/>
                  <a:pt x="57143" y="0"/>
                  <a:pt x="127632" y="0"/>
                </a:cubicBezTo>
                <a:lnTo>
                  <a:pt x="3285139" y="0"/>
                </a:lnTo>
                <a:cubicBezTo>
                  <a:pt x="3355628" y="0"/>
                  <a:pt x="3412771" y="57143"/>
                  <a:pt x="3412771" y="127632"/>
                </a:cubicBezTo>
                <a:lnTo>
                  <a:pt x="3412771" y="1148692"/>
                </a:lnTo>
                <a:cubicBezTo>
                  <a:pt x="3412771" y="1219181"/>
                  <a:pt x="3355628" y="1276324"/>
                  <a:pt x="3285139" y="1276324"/>
                </a:cubicBezTo>
                <a:lnTo>
                  <a:pt x="127632" y="1276324"/>
                </a:lnTo>
                <a:cubicBezTo>
                  <a:pt x="57143" y="1276324"/>
                  <a:pt x="0" y="1219181"/>
                  <a:pt x="0" y="1148692"/>
                </a:cubicBezTo>
                <a:lnTo>
                  <a:pt x="0" y="1276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128822" tIns="128822" rIns="128822" bIns="128822"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Hành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thông</a:t>
            </a:r>
            <a:r>
              <a:rPr lang="en-US" sz="2400" kern="1200" dirty="0" smtClean="0">
                <a:latin typeface="Times New Roman" panose="02020603050405020304" pitchFamily="18" charset="0"/>
                <a:cs typeface="Times New Roman" panose="02020603050405020304" pitchFamily="18" charset="0"/>
              </a:rPr>
              <a:t> minh,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lòng</a:t>
            </a:r>
            <a:r>
              <a:rPr lang="en-US" sz="2400" kern="1200" dirty="0" smtClean="0">
                <a:latin typeface="Times New Roman" panose="02020603050405020304" pitchFamily="18" charset="0"/>
                <a:cs typeface="Times New Roman" panose="02020603050405020304" pitchFamily="18" charset="0"/>
              </a:rPr>
              <a:t> tin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415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10000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decel="10000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decel="10000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decel="10000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decel="10000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0-#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decel="10000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decel="10000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0-#ppt_w/2"/>
                                          </p:val>
                                        </p:tav>
                                        <p:tav tm="100000">
                                          <p:val>
                                            <p:strVal val="#ppt_x"/>
                                          </p:val>
                                        </p:tav>
                                      </p:tavLst>
                                    </p:anim>
                                    <p:anim calcmode="lin" valueType="num">
                                      <p:cBhvr additive="base">
                                        <p:cTn id="50"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decel="10000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0-#ppt_w/2"/>
                                          </p:val>
                                        </p:tav>
                                        <p:tav tm="100000">
                                          <p:val>
                                            <p:strVal val="#ppt_x"/>
                                          </p:val>
                                        </p:tav>
                                      </p:tavLst>
                                    </p:anim>
                                    <p:anim calcmode="lin" valueType="num">
                                      <p:cBhvr additive="base">
                                        <p:cTn id="56"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13" grpId="0" animBg="1"/>
      <p:bldP spid="14" grpId="0" animBg="1"/>
      <p:bldP spid="15" grpId="0" animBg="1"/>
      <p:bldP spid="17" grpId="0" animBg="1"/>
      <p:bldP spid="20"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764871"/>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7759337" y="173100"/>
            <a:ext cx="2399075" cy="15414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a:blip r:embed="rId3"/>
          <a:stretch>
            <a:fillRect/>
          </a:stretch>
        </p:blipFill>
        <p:spPr>
          <a:xfrm>
            <a:off x="6947808" y="2260691"/>
            <a:ext cx="3210605" cy="2568484"/>
          </a:xfrm>
          <a:prstGeom prst="ellipse">
            <a:avLst/>
          </a:prstGeom>
          <a:ln>
            <a:noFill/>
          </a:ln>
          <a:effectLst>
            <a:softEdge rad="112500"/>
          </a:effectLst>
        </p:spPr>
      </p:pic>
      <p:sp>
        <p:nvSpPr>
          <p:cNvPr id="2" name="Cloud Callout 1"/>
          <p:cNvSpPr/>
          <p:nvPr/>
        </p:nvSpPr>
        <p:spPr>
          <a:xfrm>
            <a:off x="776400" y="1943100"/>
            <a:ext cx="5931376" cy="2886075"/>
          </a:xfrm>
          <a:prstGeom prst="cloudCallout">
            <a:avLst>
              <a:gd name="adj1" fmla="val 61548"/>
              <a:gd name="adj2" fmla="val 5111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15000"/>
              </a:lnSpc>
              <a:spcAft>
                <a:spcPts val="0"/>
              </a:spcAft>
              <a:buFont typeface="Wingdings" panose="05000000000000000000" pitchFamily="2" charset="2"/>
              <a:buChar char="v"/>
            </a:pPr>
            <a:r>
              <a:rPr lang="pt-BR" sz="2800" dirty="0" smtClean="0">
                <a:solidFill>
                  <a:srgbClr val="0D0D0D"/>
                </a:solidFill>
                <a:latin typeface="Times New Roman" panose="02020603050405020304" pitchFamily="18" charset="0"/>
                <a:ea typeface="Times New Roman" panose="02020603050405020304" pitchFamily="18" charset="0"/>
              </a:rPr>
              <a:t> </a:t>
            </a:r>
            <a:r>
              <a:rPr lang="pt-BR" sz="2800" dirty="0" smtClean="0">
                <a:solidFill>
                  <a:schemeClr val="accent6">
                    <a:lumMod val="50000"/>
                  </a:schemeClr>
                </a:solidFill>
                <a:latin typeface="Times New Roman" panose="02020603050405020304" pitchFamily="18" charset="0"/>
                <a:ea typeface="Times New Roman" panose="02020603050405020304" pitchFamily="18" charset="0"/>
              </a:rPr>
              <a:t>Đọc </a:t>
            </a:r>
            <a:r>
              <a:rPr lang="pt-BR" sz="2800" dirty="0">
                <a:solidFill>
                  <a:schemeClr val="accent6">
                    <a:lumMod val="50000"/>
                  </a:schemeClr>
                </a:solidFill>
                <a:latin typeface="Times New Roman" panose="02020603050405020304" pitchFamily="18" charset="0"/>
                <a:ea typeface="Times New Roman" panose="02020603050405020304" pitchFamily="18" charset="0"/>
              </a:rPr>
              <a:t>lại cả bài thơ.</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285750" indent="-285750">
              <a:lnSpc>
                <a:spcPct val="115000"/>
              </a:lnSpc>
              <a:spcAft>
                <a:spcPts val="0"/>
              </a:spcAft>
              <a:buFont typeface="Wingdings" panose="05000000000000000000" pitchFamily="2" charset="2"/>
              <a:buChar char="v"/>
            </a:pPr>
            <a:r>
              <a:rPr lang="pt-BR" sz="2800" dirty="0" smtClean="0">
                <a:solidFill>
                  <a:schemeClr val="accent6">
                    <a:lumMod val="50000"/>
                  </a:schemeClr>
                </a:solidFill>
                <a:latin typeface="Times New Roman" panose="02020603050405020304" pitchFamily="18" charset="0"/>
                <a:ea typeface="Times New Roman" panose="02020603050405020304" pitchFamily="18" charset="0"/>
              </a:rPr>
              <a:t> Thảo </a:t>
            </a:r>
            <a:r>
              <a:rPr lang="pt-BR" sz="2800" dirty="0">
                <a:solidFill>
                  <a:schemeClr val="accent6">
                    <a:lumMod val="50000"/>
                  </a:schemeClr>
                </a:solidFill>
                <a:latin typeface="Times New Roman" panose="02020603050405020304" pitchFamily="18" charset="0"/>
                <a:ea typeface="Times New Roman" panose="02020603050405020304" pitchFamily="18" charset="0"/>
              </a:rPr>
              <a:t>luận theo nhóm - thời gian 3 phút:  </a:t>
            </a:r>
            <a:r>
              <a:rPr lang="pt-BR" sz="2800" b="1" dirty="0">
                <a:solidFill>
                  <a:srgbClr val="FF0000"/>
                </a:solidFill>
                <a:latin typeface="Times New Roman" panose="02020603050405020304" pitchFamily="18" charset="0"/>
                <a:ea typeface="Times New Roman" panose="02020603050405020304" pitchFamily="18" charset="0"/>
              </a:rPr>
              <a:t>Hoàn thành phiếu HT 02.</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839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764871"/>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3.2. </a:t>
            </a:r>
            <a:r>
              <a:rPr lang="en-US" sz="2800" b="1" dirty="0" err="1">
                <a:solidFill>
                  <a:srgbClr val="FF0000"/>
                </a:solidFill>
                <a:latin typeface="Times New Roman" panose="02020603050405020304" pitchFamily="18" charset="0"/>
                <a:ea typeface="Times New Roman" panose="02020603050405020304" pitchFamily="18" charset="0"/>
              </a:rPr>
              <a:t>Cuộc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gặp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giữa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bé</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Hồng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mẹ</a:t>
            </a:r>
            <a:endParaRPr lang="en-US" sz="2800" dirty="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8791302" y="612141"/>
            <a:ext cx="2678877" cy="1969179"/>
          </a:xfrm>
          <a:prstGeom prst="rect">
            <a:avLst/>
          </a:prstGeom>
        </p:spPr>
      </p:pic>
      <p:sp>
        <p:nvSpPr>
          <p:cNvPr id="5" name="Rectangle 4"/>
          <p:cNvSpPr/>
          <p:nvPr/>
        </p:nvSpPr>
        <p:spPr>
          <a:xfrm>
            <a:off x="968054" y="1384038"/>
            <a:ext cx="7667897" cy="1313436"/>
          </a:xfrm>
          <a:prstGeom prst="rect">
            <a:avLst/>
          </a:prstGeom>
        </p:spPr>
        <p:txBody>
          <a:bodyPr wrap="square">
            <a:spAutoFit/>
          </a:bodyPr>
          <a:lstStyle/>
          <a:p>
            <a:pPr algn="ctr">
              <a:lnSpc>
                <a:spcPct val="115000"/>
              </a:lnSpc>
              <a:spcAft>
                <a:spcPts val="0"/>
              </a:spcAft>
            </a:pPr>
            <a:r>
              <a:rPr lang="fr-FR" sz="2800" b="1" dirty="0">
                <a:solidFill>
                  <a:srgbClr val="FF0000"/>
                </a:solidFill>
                <a:latin typeface="Times New Roman" panose="02020603050405020304" pitchFamily="18" charset="0"/>
                <a:ea typeface="Times New Roman" panose="02020603050405020304" pitchFamily="18" charset="0"/>
              </a:rPr>
              <a:t>PHIẾU HỌC TẬP 02 : </a:t>
            </a:r>
            <a:endParaRPr lang="fr-FR" sz="2800" b="1" dirty="0" smtClean="0">
              <a:solidFill>
                <a:srgbClr val="FF0000"/>
              </a:solidFill>
              <a:latin typeface="Times New Roman" panose="02020603050405020304" pitchFamily="18" charset="0"/>
              <a:ea typeface="Times New Roman" panose="02020603050405020304" pitchFamily="18" charset="0"/>
            </a:endParaRPr>
          </a:p>
          <a:p>
            <a:pPr algn="ctr">
              <a:lnSpc>
                <a:spcPct val="115000"/>
              </a:lnSpc>
              <a:spcAft>
                <a:spcPts val="0"/>
              </a:spcAft>
            </a:pPr>
            <a:r>
              <a:rPr lang="fr-FR" sz="2800" b="1" dirty="0" err="1" smtClean="0">
                <a:solidFill>
                  <a:srgbClr val="FF0000"/>
                </a:solidFill>
                <a:latin typeface="Times New Roman" panose="02020603050405020304" pitchFamily="18" charset="0"/>
                <a:ea typeface="Times New Roman" panose="02020603050405020304" pitchFamily="18" charset="0"/>
              </a:rPr>
              <a:t>Tìm</a:t>
            </a:r>
            <a:r>
              <a:rPr lang="fr-FR" sz="2800" b="1" dirty="0" smtClean="0">
                <a:solidFill>
                  <a:srgbClr val="FF0000"/>
                </a:solidFill>
                <a:latin typeface="Times New Roman" panose="02020603050405020304" pitchFamily="18" charset="0"/>
                <a:ea typeface="Times New Roman" panose="02020603050405020304" pitchFamily="18" charset="0"/>
              </a:rPr>
              <a:t> </a:t>
            </a:r>
            <a:r>
              <a:rPr lang="fr-FR" sz="2800" b="1" dirty="0" err="1">
                <a:solidFill>
                  <a:srgbClr val="FF0000"/>
                </a:solidFill>
                <a:latin typeface="Times New Roman" panose="02020603050405020304" pitchFamily="18" charset="0"/>
                <a:ea typeface="Times New Roman" panose="02020603050405020304" pitchFamily="18" charset="0"/>
              </a:rPr>
              <a:t>hiểu</a:t>
            </a:r>
            <a:r>
              <a:rPr lang="fr-FR" sz="2800" b="1" dirty="0">
                <a:solidFill>
                  <a:srgbClr val="FF0000"/>
                </a:solidFill>
                <a:latin typeface="Times New Roman" panose="02020603050405020304" pitchFamily="18" charset="0"/>
                <a:ea typeface="Times New Roman" panose="02020603050405020304" pitchFamily="18" charset="0"/>
              </a:rPr>
              <a:t> </a:t>
            </a:r>
            <a:r>
              <a:rPr lang="fr-FR" sz="2800" b="1" dirty="0" err="1">
                <a:solidFill>
                  <a:srgbClr val="FF0000"/>
                </a:solidFill>
                <a:latin typeface="Times New Roman" panose="02020603050405020304" pitchFamily="18" charset="0"/>
                <a:ea typeface="Times New Roman" panose="02020603050405020304" pitchFamily="18" charset="0"/>
              </a:rPr>
              <a:t>cuộc</a:t>
            </a:r>
            <a:r>
              <a:rPr lang="fr-FR" sz="2800" b="1" dirty="0">
                <a:solidFill>
                  <a:srgbClr val="FF0000"/>
                </a:solidFill>
                <a:latin typeface="Times New Roman" panose="02020603050405020304" pitchFamily="18" charset="0"/>
                <a:ea typeface="Times New Roman" panose="02020603050405020304" pitchFamily="18" charset="0"/>
              </a:rPr>
              <a:t> </a:t>
            </a:r>
            <a:r>
              <a:rPr lang="fr-FR" sz="2800" b="1" dirty="0" err="1">
                <a:solidFill>
                  <a:srgbClr val="FF0000"/>
                </a:solidFill>
                <a:latin typeface="Times New Roman" panose="02020603050405020304" pitchFamily="18" charset="0"/>
                <a:ea typeface="Times New Roman" panose="02020603050405020304" pitchFamily="18" charset="0"/>
              </a:rPr>
              <a:t>gặp</a:t>
            </a:r>
            <a:r>
              <a:rPr lang="fr-FR" sz="2800" b="1" dirty="0">
                <a:solidFill>
                  <a:srgbClr val="FF0000"/>
                </a:solidFill>
                <a:latin typeface="Times New Roman" panose="02020603050405020304" pitchFamily="18" charset="0"/>
                <a:ea typeface="Times New Roman" panose="02020603050405020304" pitchFamily="18" charset="0"/>
              </a:rPr>
              <a:t> </a:t>
            </a:r>
            <a:r>
              <a:rPr lang="fr-FR" sz="2800" b="1" dirty="0" err="1">
                <a:solidFill>
                  <a:srgbClr val="FF0000"/>
                </a:solidFill>
                <a:latin typeface="Times New Roman" panose="02020603050405020304" pitchFamily="18" charset="0"/>
                <a:ea typeface="Times New Roman" panose="02020603050405020304" pitchFamily="18" charset="0"/>
              </a:rPr>
              <a:t>gỡ</a:t>
            </a:r>
            <a:r>
              <a:rPr lang="fr-FR" sz="2800" b="1" dirty="0">
                <a:solidFill>
                  <a:srgbClr val="FF0000"/>
                </a:solidFill>
                <a:latin typeface="Times New Roman" panose="02020603050405020304" pitchFamily="18" charset="0"/>
                <a:ea typeface="Times New Roman" panose="02020603050405020304" pitchFamily="18" charset="0"/>
              </a:rPr>
              <a:t> </a:t>
            </a:r>
            <a:r>
              <a:rPr lang="fr-FR" sz="2800" b="1" dirty="0" err="1">
                <a:solidFill>
                  <a:srgbClr val="FF0000"/>
                </a:solidFill>
                <a:latin typeface="Times New Roman" panose="02020603050405020304" pitchFamily="18" charset="0"/>
                <a:ea typeface="Times New Roman" panose="02020603050405020304" pitchFamily="18" charset="0"/>
              </a:rPr>
              <a:t>giữa</a:t>
            </a:r>
            <a:r>
              <a:rPr lang="fr-FR" sz="2800" b="1" dirty="0">
                <a:solidFill>
                  <a:srgbClr val="FF0000"/>
                </a:solidFill>
                <a:latin typeface="Times New Roman" panose="02020603050405020304" pitchFamily="18" charset="0"/>
                <a:ea typeface="Times New Roman" panose="02020603050405020304" pitchFamily="18" charset="0"/>
              </a:rPr>
              <a:t> bé </a:t>
            </a:r>
            <a:r>
              <a:rPr lang="fr-FR" sz="2800" b="1" dirty="0" err="1">
                <a:solidFill>
                  <a:srgbClr val="FF0000"/>
                </a:solidFill>
                <a:latin typeface="Times New Roman" panose="02020603050405020304" pitchFamily="18" charset="0"/>
                <a:ea typeface="Times New Roman" panose="02020603050405020304" pitchFamily="18" charset="0"/>
              </a:rPr>
              <a:t>Hồng</a:t>
            </a:r>
            <a:r>
              <a:rPr lang="fr-FR" sz="2800" b="1" dirty="0">
                <a:solidFill>
                  <a:srgbClr val="FF0000"/>
                </a:solidFill>
                <a:latin typeface="Times New Roman" panose="02020603050405020304" pitchFamily="18" charset="0"/>
                <a:ea typeface="Times New Roman" panose="02020603050405020304" pitchFamily="18" charset="0"/>
              </a:rPr>
              <a:t> </a:t>
            </a:r>
            <a:r>
              <a:rPr lang="fr-FR" sz="2800" b="1" dirty="0" err="1">
                <a:solidFill>
                  <a:srgbClr val="FF0000"/>
                </a:solidFill>
                <a:latin typeface="Times New Roman" panose="02020603050405020304" pitchFamily="18" charset="0"/>
                <a:ea typeface="Times New Roman" panose="02020603050405020304" pitchFamily="18" charset="0"/>
              </a:rPr>
              <a:t>và</a:t>
            </a:r>
            <a:r>
              <a:rPr lang="fr-FR" sz="2800" b="1" dirty="0">
                <a:solidFill>
                  <a:srgbClr val="FF0000"/>
                </a:solidFill>
                <a:latin typeface="Times New Roman" panose="02020603050405020304" pitchFamily="18" charset="0"/>
                <a:ea typeface="Times New Roman" panose="02020603050405020304" pitchFamily="18" charset="0"/>
              </a:rPr>
              <a:t> </a:t>
            </a:r>
            <a:r>
              <a:rPr lang="fr-FR" sz="2800" b="1" dirty="0" err="1">
                <a:solidFill>
                  <a:srgbClr val="FF0000"/>
                </a:solidFill>
                <a:latin typeface="Times New Roman" panose="02020603050405020304" pitchFamily="18" charset="0"/>
                <a:ea typeface="Times New Roman" panose="02020603050405020304" pitchFamily="18" charset="0"/>
              </a:rPr>
              <a:t>mẹ</a:t>
            </a:r>
            <a:endParaRPr lang="en-US" sz="2800" dirty="0">
              <a:latin typeface="Times New Roman" panose="02020603050405020304" pitchFamily="18" charset="0"/>
              <a:ea typeface="Times New Roman" panose="02020603050405020304" pitchFamily="18" charset="0"/>
            </a:endParaRPr>
          </a:p>
          <a:p>
            <a:pPr algn="ctr">
              <a:lnSpc>
                <a:spcPct val="115000"/>
              </a:lnSpc>
              <a:spcAft>
                <a:spcPts val="0"/>
              </a:spcAft>
            </a:pPr>
            <a:r>
              <a:rPr lang="fr-FR" sz="1300" b="1" dirty="0">
                <a:solidFill>
                  <a:srgbClr val="0D0D0D"/>
                </a:solidFill>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012347970"/>
              </p:ext>
            </p:extLst>
          </p:nvPr>
        </p:nvGraphicFramePr>
        <p:xfrm>
          <a:off x="739945" y="2697476"/>
          <a:ext cx="9984661" cy="3809375"/>
        </p:xfrm>
        <a:graphic>
          <a:graphicData uri="http://schemas.openxmlformats.org/drawingml/2006/table">
            <a:tbl>
              <a:tblPr firstRow="1" firstCol="1" bandRow="1"/>
              <a:tblGrid>
                <a:gridCol w="6569037">
                  <a:extLst>
                    <a:ext uri="{9D8B030D-6E8A-4147-A177-3AD203B41FA5}">
                      <a16:colId xmlns:a16="http://schemas.microsoft.com/office/drawing/2014/main" val="3983776434"/>
                    </a:ext>
                  </a:extLst>
                </a:gridCol>
                <a:gridCol w="3415624">
                  <a:extLst>
                    <a:ext uri="{9D8B030D-6E8A-4147-A177-3AD203B41FA5}">
                      <a16:colId xmlns:a16="http://schemas.microsoft.com/office/drawing/2014/main" val="3075839475"/>
                    </a:ext>
                  </a:extLst>
                </a:gridCol>
              </a:tblGrid>
              <a:tr h="3809375">
                <a:tc>
                  <a:txBody>
                    <a:bodyPr/>
                    <a:lstStyle/>
                    <a:p>
                      <a:pPr algn="ctr">
                        <a:lnSpc>
                          <a:spcPct val="115000"/>
                        </a:lnSpc>
                        <a:spcAft>
                          <a:spcPts val="0"/>
                        </a:spcAft>
                      </a:pPr>
                      <a:r>
                        <a:rPr lang="fr-F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a:t>
                      </a:r>
                      <a:r>
                        <a:rPr lang="fr-F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HỌC TẬP 02 :</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fr-FR" sz="24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gặp</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gỡ</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gặp</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khi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thoáng</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trông</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gặp</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khi ở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fr-FR" sz="2400" i="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4). Qua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gặp</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gỡ</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bé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fr-FR"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bé </a:t>
                      </a:r>
                      <a:r>
                        <a:rPr lang="fr-FR" sz="2400" dirty="0" err="1" smtClean="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fr-FR" sz="2400" dirty="0" smtClean="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fr-FR"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752816111"/>
                  </a:ext>
                </a:extLst>
              </a:tr>
            </a:tbl>
          </a:graphicData>
        </a:graphic>
      </p:graphicFrame>
      <p:pic>
        <p:nvPicPr>
          <p:cNvPr id="12" name="Picture 11"/>
          <p:cNvPicPr>
            <a:picLocks noChangeAspect="1"/>
          </p:cNvPicPr>
          <p:nvPr/>
        </p:nvPicPr>
        <p:blipFill>
          <a:blip r:embed="rId3"/>
          <a:stretch>
            <a:fillRect/>
          </a:stretch>
        </p:blipFill>
        <p:spPr>
          <a:xfrm>
            <a:off x="7432767" y="2813630"/>
            <a:ext cx="3187336" cy="3534919"/>
          </a:xfrm>
          <a:prstGeom prst="rect">
            <a:avLst/>
          </a:prstGeom>
        </p:spPr>
      </p:pic>
    </p:spTree>
    <p:extLst>
      <p:ext uri="{BB962C8B-B14F-4D97-AF65-F5344CB8AC3E}">
        <p14:creationId xmlns:p14="http://schemas.microsoft.com/office/powerpoint/2010/main" val="222563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6587785"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764871"/>
            <a:ext cx="6587785"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2"/>
          <a:stretch>
            <a:fillRect/>
          </a:stretch>
        </p:blipFill>
        <p:spPr>
          <a:xfrm>
            <a:off x="7188247" y="317099"/>
            <a:ext cx="2978329" cy="175837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453119" y="1464999"/>
            <a:ext cx="4227439" cy="548099"/>
          </a:xfrm>
          <a:prstGeom prst="rect">
            <a:avLst/>
          </a:prstGeom>
        </p:spPr>
        <p:txBody>
          <a:bodyPr wrap="none">
            <a:spAutoFit/>
          </a:bodyPr>
          <a:lstStyle/>
          <a:p>
            <a:pPr>
              <a:lnSpc>
                <a:spcPct val="115000"/>
              </a:lnSpc>
              <a:spcAft>
                <a:spcPts val="1200"/>
              </a:spcAft>
            </a:pPr>
            <a:r>
              <a:rPr lang="en-US" sz="2800" b="1" dirty="0">
                <a:solidFill>
                  <a:schemeClr val="accent6">
                    <a:lumMod val="50000"/>
                  </a:schemeClr>
                </a:solidFill>
                <a:latin typeface="Times New Roman" panose="02020603050405020304" pitchFamily="18" charset="0"/>
                <a:ea typeface="Times New Roman" panose="02020603050405020304" pitchFamily="18" charset="0"/>
              </a:rPr>
              <a:t>a) </a:t>
            </a:r>
            <a:r>
              <a:rPr lang="vi-VN" sz="2800" b="1" dirty="0">
                <a:solidFill>
                  <a:schemeClr val="accent6">
                    <a:lumMod val="50000"/>
                  </a:schemeClr>
                </a:solidFill>
                <a:latin typeface="Times New Roman" panose="02020603050405020304" pitchFamily="18" charset="0"/>
                <a:ea typeface="Times New Roman" panose="02020603050405020304" pitchFamily="18" charset="0"/>
              </a:rPr>
              <a:t>Hoàn cảnh buổi gặp gỡ</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379842" y="2159949"/>
            <a:ext cx="5508171" cy="1237262"/>
          </a:xfrm>
          <a:prstGeom prst="rect">
            <a:avLst/>
          </a:prstGeom>
          <a:ln w="28575">
            <a:solidFill>
              <a:schemeClr val="accent2">
                <a:lumMod val="50000"/>
              </a:schemeClr>
            </a:solidFill>
          </a:ln>
        </p:spPr>
        <p:txBody>
          <a:bodyPr wrap="square">
            <a:spAutoFit/>
          </a:bodyPr>
          <a:lstStyle/>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Đùng ngày giỗ đầu bố Hồng.</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Buổi chiều tan học ở </a:t>
            </a:r>
            <a:r>
              <a:rPr lang="vi-VN" sz="2800" dirty="0" smtClean="0">
                <a:solidFill>
                  <a:schemeClr val="accent6">
                    <a:lumMod val="50000"/>
                  </a:schemeClr>
                </a:solidFill>
                <a:latin typeface="Times New Roman" panose="02020603050405020304" pitchFamily="18" charset="0"/>
                <a:ea typeface="Times New Roman" panose="02020603050405020304" pitchFamily="18" charset="0"/>
              </a:rPr>
              <a:t>trường</a:t>
            </a:r>
            <a:r>
              <a:rPr lang="en-US" sz="2800" dirty="0" smtClean="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6005578" y="2497805"/>
            <a:ext cx="3429144" cy="548099"/>
          </a:xfrm>
          <a:prstGeom prst="rect">
            <a:avLst/>
          </a:prstGeom>
          <a:ln w="28575">
            <a:solidFill>
              <a:schemeClr val="accent4">
                <a:lumMod val="50000"/>
              </a:schemeClr>
            </a:solidFill>
          </a:ln>
        </p:spPr>
        <p:txBody>
          <a:bodyPr wrap="none">
            <a:spAutoFit/>
          </a:bodyPr>
          <a:lstStyle/>
          <a:p>
            <a:pPr>
              <a:lnSpc>
                <a:spcPct val="115000"/>
              </a:lnSpc>
              <a:spcAft>
                <a:spcPts val="1200"/>
              </a:spcAft>
            </a:pPr>
            <a:r>
              <a:rPr lang="vi-VN" sz="2800" b="1" dirty="0">
                <a:solidFill>
                  <a:srgbClr val="FF0000"/>
                </a:solidFill>
                <a:latin typeface="Times New Roman" panose="02020603050405020304" pitchFamily="18" charset="0"/>
                <a:ea typeface="Times New Roman" panose="02020603050405020304" pitchFamily="18" charset="0"/>
              </a:rPr>
              <a:t>→ Cuộc gặp bất ngờ.</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10" name="Rectangle 9"/>
          <p:cNvSpPr/>
          <p:nvPr/>
        </p:nvSpPr>
        <p:spPr>
          <a:xfrm>
            <a:off x="379842" y="3556619"/>
            <a:ext cx="8193269" cy="548099"/>
          </a:xfrm>
          <a:prstGeom prst="rect">
            <a:avLst/>
          </a:prstGeom>
        </p:spPr>
        <p:txBody>
          <a:bodyPr wrap="none">
            <a:spAutoFit/>
          </a:bodyPr>
          <a:lstStyle/>
          <a:p>
            <a:pPr>
              <a:lnSpc>
                <a:spcPct val="115000"/>
              </a:lnSpc>
              <a:spcAft>
                <a:spcPts val="1200"/>
              </a:spcAft>
            </a:pPr>
            <a:r>
              <a:rPr lang="en-US" sz="2800" b="1" dirty="0" smtClean="0">
                <a:solidFill>
                  <a:schemeClr val="accent6">
                    <a:lumMod val="50000"/>
                  </a:schemeClr>
                </a:solidFill>
                <a:latin typeface="Times New Roman" panose="02020603050405020304" pitchFamily="18" charset="0"/>
                <a:ea typeface="Times New Roman" panose="02020603050405020304" pitchFamily="18" charset="0"/>
              </a:rPr>
              <a:t>b) </a:t>
            </a:r>
            <a:r>
              <a:rPr lang="en-US" sz="2800" b="1" dirty="0" err="1" smtClean="0">
                <a:solidFill>
                  <a:schemeClr val="accent6">
                    <a:lumMod val="50000"/>
                  </a:schemeClr>
                </a:solidFill>
                <a:latin typeface="Times New Roman" panose="02020603050405020304" pitchFamily="18" charset="0"/>
                <a:ea typeface="Times New Roman" panose="02020603050405020304" pitchFamily="18" charset="0"/>
              </a:rPr>
              <a:t>Diễn</a:t>
            </a:r>
            <a:r>
              <a:rPr lang="en-US" sz="2800" b="1"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biến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lí</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hành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động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Hồng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khi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gặp</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mẹ</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363991" y="4222544"/>
            <a:ext cx="4527201" cy="548099"/>
          </a:xfrm>
          <a:prstGeom prst="rect">
            <a:avLst/>
          </a:prstGeom>
        </p:spPr>
        <p:txBody>
          <a:bodyPr wrap="none">
            <a:spAutoFit/>
          </a:bodyPr>
          <a:lstStyle/>
          <a:p>
            <a:pPr>
              <a:lnSpc>
                <a:spcPct val="115000"/>
              </a:lnSpc>
              <a:spcAft>
                <a:spcPts val="0"/>
              </a:spcAf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Khi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thoáng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trông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thấy</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379842" y="4888469"/>
            <a:ext cx="5524022" cy="1107996"/>
          </a:xfrm>
          <a:prstGeom prst="rect">
            <a:avLst/>
          </a:prstGeom>
          <a:ln w="28575">
            <a:solidFill>
              <a:schemeClr val="accent6">
                <a:lumMod val="50000"/>
              </a:schemeClr>
            </a:solidFill>
          </a:ln>
        </p:spPr>
        <p:txBody>
          <a:bodyPr wrap="squar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Đuổi theo.</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Gọi bối rối: </a:t>
            </a:r>
            <a:r>
              <a:rPr lang="vi-VN"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Mợ ơi! Mợ ơi! Mợ ơi.</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6345212" y="5406239"/>
            <a:ext cx="3984173" cy="1107996"/>
          </a:xfrm>
          <a:prstGeom prst="rect">
            <a:avLst/>
          </a:prstGeom>
          <a:ln w="28575">
            <a:solidFill>
              <a:schemeClr val="accent6">
                <a:lumMod val="75000"/>
              </a:schemeClr>
            </a:solidFill>
          </a:ln>
        </p:spPr>
        <p:txBody>
          <a:bodyPr wrap="square">
            <a:spAutoFit/>
          </a:bodyPr>
          <a:lstStyle/>
          <a:p>
            <a:pPr>
              <a:spcAft>
                <a:spcPts val="1200"/>
              </a:spcAft>
            </a:pPr>
            <a:r>
              <a:rPr lang="vi-VN"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Câu đặc biệt.</a:t>
            </a:r>
            <a:endPar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vi-VN"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Cuống quýt, hi vọng.</a:t>
            </a:r>
            <a:endPar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266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8" grpId="0" animBg="1"/>
      <p:bldP spid="10" grpId="0"/>
      <p:bldP spid="11" grpId="0"/>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6459198"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764871"/>
            <a:ext cx="6459198"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2"/>
          <a:stretch>
            <a:fillRect/>
          </a:stretch>
        </p:blipFill>
        <p:spPr>
          <a:xfrm>
            <a:off x="7602585" y="52252"/>
            <a:ext cx="2978329" cy="175837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413930" y="1464999"/>
            <a:ext cx="4227439"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Hoàn cảnh buổi gặp gỡ</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379842" y="2000091"/>
            <a:ext cx="8193269"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Diễn</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biến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động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453119" y="2740341"/>
            <a:ext cx="45272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thoáng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trông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thấy</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mẹ</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p>
        </p:txBody>
      </p:sp>
      <p:sp>
        <p:nvSpPr>
          <p:cNvPr id="3" name="Rectangle 2"/>
          <p:cNvSpPr/>
          <p:nvPr/>
        </p:nvSpPr>
        <p:spPr>
          <a:xfrm>
            <a:off x="453119" y="3480591"/>
            <a:ext cx="5089855" cy="1107996"/>
          </a:xfrm>
          <a:prstGeom prst="rect">
            <a:avLst/>
          </a:prstGeom>
          <a:blipFill>
            <a:blip r:embed="rId3"/>
            <a:tile tx="0" ty="0" sx="100000" sy="100000" flip="none" algn="tl"/>
          </a:blipFill>
          <a:ln w="19050">
            <a:solidFill>
              <a:schemeClr val="accent6">
                <a:lumMod val="50000"/>
              </a:schemeClr>
            </a:solidFill>
          </a:ln>
        </p:spPr>
        <p:txBody>
          <a:bodyPr wrap="none">
            <a:spAutoFit/>
          </a:bodyPr>
          <a:lstStyle/>
          <a:p>
            <a:pPr>
              <a:spcAft>
                <a:spcPts val="1200"/>
              </a:spcAft>
            </a:pPr>
            <a:r>
              <a:rPr lang="vi-VN" sz="2800" dirty="0" smtClean="0">
                <a:solidFill>
                  <a:schemeClr val="accent6">
                    <a:lumMod val="50000"/>
                  </a:schemeClr>
                </a:solidFill>
                <a:latin typeface="+mj-lt"/>
                <a:ea typeface="Times New Roman" panose="02020603050405020304" pitchFamily="18" charset="0"/>
              </a:rPr>
              <a:t>Lo </a:t>
            </a:r>
            <a:r>
              <a:rPr lang="vi-VN" sz="2800" dirty="0">
                <a:solidFill>
                  <a:schemeClr val="accent6">
                    <a:lumMod val="50000"/>
                  </a:schemeClr>
                </a:solidFill>
                <a:latin typeface="+mj-lt"/>
                <a:ea typeface="Times New Roman" panose="02020603050405020304" pitchFamily="18" charset="0"/>
              </a:rPr>
              <a:t>sợ </a:t>
            </a:r>
            <a:r>
              <a:rPr lang="vi-VN" sz="2800" i="1" dirty="0">
                <a:solidFill>
                  <a:schemeClr val="accent6">
                    <a:lumMod val="50000"/>
                  </a:schemeClr>
                </a:solidFill>
                <a:latin typeface="+mj-lt"/>
                <a:ea typeface="Times New Roman" panose="02020603050405020304" pitchFamily="18" charset="0"/>
              </a:rPr>
              <a:t>"Nếu người quay lại ấy là </a:t>
            </a:r>
            <a:endParaRPr lang="en-US" sz="2800" i="1" dirty="0" smtClean="0">
              <a:solidFill>
                <a:schemeClr val="accent6">
                  <a:lumMod val="50000"/>
                </a:schemeClr>
              </a:solidFill>
              <a:latin typeface="+mj-lt"/>
              <a:ea typeface="Times New Roman" panose="02020603050405020304" pitchFamily="18" charset="0"/>
            </a:endParaRPr>
          </a:p>
          <a:p>
            <a:pPr>
              <a:spcAft>
                <a:spcPts val="1200"/>
              </a:spcAft>
            </a:pPr>
            <a:r>
              <a:rPr lang="vi-VN" sz="2800" i="1" dirty="0" smtClean="0">
                <a:solidFill>
                  <a:schemeClr val="accent6">
                    <a:lumMod val="50000"/>
                  </a:schemeClr>
                </a:solidFill>
                <a:latin typeface="+mj-lt"/>
                <a:ea typeface="Times New Roman" panose="02020603050405020304" pitchFamily="18" charset="0"/>
              </a:rPr>
              <a:t>một </a:t>
            </a:r>
            <a:r>
              <a:rPr lang="vi-VN" sz="2800" i="1" dirty="0">
                <a:solidFill>
                  <a:schemeClr val="accent6">
                    <a:lumMod val="50000"/>
                  </a:schemeClr>
                </a:solidFill>
                <a:latin typeface="+mj-lt"/>
                <a:ea typeface="Times New Roman" panose="02020603050405020304" pitchFamily="18" charset="0"/>
              </a:rPr>
              <a:t>người khác....giữa sa mạc".</a:t>
            </a:r>
            <a:endParaRPr lang="en-US" sz="2800" dirty="0">
              <a:solidFill>
                <a:schemeClr val="accent6">
                  <a:lumMod val="50000"/>
                </a:schemeClr>
              </a:solidFill>
              <a:effectLst/>
              <a:latin typeface="+mj-lt"/>
              <a:ea typeface="Times New Roman" panose="02020603050405020304" pitchFamily="18" charset="0"/>
            </a:endParaRPr>
          </a:p>
        </p:txBody>
      </p:sp>
      <p:sp>
        <p:nvSpPr>
          <p:cNvPr id="5" name="Rectangle 4"/>
          <p:cNvSpPr/>
          <p:nvPr/>
        </p:nvSpPr>
        <p:spPr>
          <a:xfrm>
            <a:off x="5660571" y="3446684"/>
            <a:ext cx="6096000" cy="1138773"/>
          </a:xfrm>
          <a:prstGeom prst="rect">
            <a:avLst/>
          </a:prstGeom>
          <a:blipFill>
            <a:blip r:embed="rId4"/>
            <a:tile tx="0" ty="0" sx="100000" sy="100000" flip="none" algn="tl"/>
          </a:blipFill>
          <a:ln w="12700">
            <a:solidFill>
              <a:schemeClr val="accent6">
                <a:lumMod val="50000"/>
              </a:schemeClr>
            </a:solidFill>
          </a:ln>
        </p:spPr>
        <p:txBody>
          <a:bodyPr>
            <a:spAutoFit/>
          </a:bodyPr>
          <a:lstStyle/>
          <a:p>
            <a:pPr>
              <a:spcAft>
                <a:spcPts val="0"/>
              </a:spcAft>
            </a:pPr>
            <a:r>
              <a:rPr lang="vi-VN"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So sánh độc đáo</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nhấn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k</a:t>
            </a:r>
            <a:r>
              <a:rPr lang="vi-VN"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hao khát, hi vọng, chờ mong, lo sợ.</a:t>
            </a:r>
            <a:endPar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1200" dirty="0">
                <a:solidFill>
                  <a:srgbClr val="000000"/>
                </a:solidFill>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958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3"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764871"/>
            <a:ext cx="7172346"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2"/>
          <a:stretch>
            <a:fillRect/>
          </a:stretch>
        </p:blipFill>
        <p:spPr>
          <a:xfrm>
            <a:off x="7804967" y="225481"/>
            <a:ext cx="2978329" cy="175837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413930" y="1399684"/>
            <a:ext cx="4227439"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Hoàn cảnh buổi gặp gỡ</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379842" y="1947839"/>
            <a:ext cx="8193269"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Diễn</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biến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động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379842" y="2489435"/>
            <a:ext cx="365991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Khi</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ở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lòng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79842" y="3230133"/>
            <a:ext cx="11455107" cy="3377528"/>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v"/>
              <a:tabLst/>
              <a:defRPr/>
            </a:pPr>
            <a:r>
              <a:rPr kumimoji="0" lang="vi-VN" sz="26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Ngắm </a:t>
            </a:r>
            <a:r>
              <a:rPr kumimoji="0" lang="vi-VN"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nhìn chân dung mẹ </a:t>
            </a:r>
            <a:r>
              <a:rPr kumimoji="0" lang="vi-VN" sz="26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"không còm cõi xơ xác...thơm tho lạ thường..."</a:t>
            </a:r>
            <a:endPar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ü"/>
              <a:tabLst/>
              <a:defRPr/>
            </a:pPr>
            <a:r>
              <a:rPr kumimoji="0" lang="vi-VN" sz="26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Cảm </a:t>
            </a:r>
            <a:r>
              <a:rPr kumimoji="0" lang="vi-VN"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giác </a:t>
            </a:r>
            <a:r>
              <a:rPr kumimoji="0" lang="vi-VN" sz="26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"ấm áp, mơn man khắp da thịt";" mê mẩn không nhớ mẹ đã hỏi gì và đáp gì."</a:t>
            </a:r>
            <a:endPar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ü"/>
              <a:tabLst/>
              <a:defRPr/>
            </a:pPr>
            <a:r>
              <a:rPr kumimoji="0" lang="vi-VN" sz="26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Suy </a:t>
            </a:r>
            <a:r>
              <a:rPr kumimoji="0" lang="vi-VN"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nghĩ </a:t>
            </a:r>
            <a:r>
              <a:rPr kumimoji="0" lang="vi-VN" sz="26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"Phải bé lại và lăn vào lòng một người mẹ...người mẹ có một êm dịu vô cùng".</a:t>
            </a:r>
            <a:endPar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6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Những </a:t>
            </a:r>
            <a:r>
              <a:rPr kumimoji="0" lang="vi-VN"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lời nói cay độc của bà cô bây giờ không còn trong suy nghĩ của cậu nữa.</a:t>
            </a:r>
            <a:endPar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6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sym typeface="Wingdings" panose="05000000000000000000" pitchFamily="2" charset="2"/>
              </a:rPr>
              <a:t></a:t>
            </a:r>
            <a:r>
              <a:rPr kumimoji="0" lang="en-US" sz="26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Tận</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hưởng</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ấm</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áp</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sung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sướng</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rạo</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rực</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tận</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 </a:t>
            </a:r>
            <a:r>
              <a:rPr kumimoji="0" lang="en-US" sz="26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cùng</a:t>
            </a:r>
            <a:r>
              <a:rPr kumimoji="0" lang="en-US" sz="26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a:t>
            </a:r>
          </a:p>
        </p:txBody>
      </p:sp>
    </p:spTree>
    <p:extLst>
      <p:ext uri="{BB962C8B-B14F-4D97-AF65-F5344CB8AC3E}">
        <p14:creationId xmlns:p14="http://schemas.microsoft.com/office/powerpoint/2010/main" val="148842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Effect transition="in" filter="fade">
                                      <p:cBhvr>
                                        <p:cTn id="35" dur="1000"/>
                                        <p:tgtEl>
                                          <p:spTgt spid="7">
                                            <p:txEl>
                                              <p:pRg st="1" end="1"/>
                                            </p:txEl>
                                          </p:spTgt>
                                        </p:tgtEl>
                                      </p:cBhvr>
                                    </p:animEffect>
                                    <p:anim calcmode="lin" valueType="num">
                                      <p:cBhvr>
                                        <p:cTn id="36"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fade">
                                      <p:cBhvr>
                                        <p:cTn id="42" dur="1000"/>
                                        <p:tgtEl>
                                          <p:spTgt spid="7">
                                            <p:txEl>
                                              <p:pRg st="2" end="2"/>
                                            </p:txEl>
                                          </p:spTgt>
                                        </p:tgtEl>
                                      </p:cBhvr>
                                    </p:animEffect>
                                    <p:anim calcmode="lin" valueType="num">
                                      <p:cBhvr>
                                        <p:cTn id="4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animEffect transition="in" filter="fade">
                                      <p:cBhvr>
                                        <p:cTn id="49" dur="1000"/>
                                        <p:tgtEl>
                                          <p:spTgt spid="7">
                                            <p:txEl>
                                              <p:pRg st="3" end="3"/>
                                            </p:txEl>
                                          </p:spTgt>
                                        </p:tgtEl>
                                      </p:cBhvr>
                                    </p:animEffect>
                                    <p:anim calcmode="lin" valueType="num">
                                      <p:cBhvr>
                                        <p:cTn id="50"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iterate type="lt">
                                    <p:tmPct val="0"/>
                                  </p:iterate>
                                  <p:childTnLst>
                                    <p:set>
                                      <p:cBhvr>
                                        <p:cTn id="55" dur="1" fill="hold">
                                          <p:stCondLst>
                                            <p:cond delay="0"/>
                                          </p:stCondLst>
                                        </p:cTn>
                                        <p:tgtEl>
                                          <p:spTgt spid="7">
                                            <p:txEl>
                                              <p:pRg st="4" end="4"/>
                                            </p:txEl>
                                          </p:spTgt>
                                        </p:tgtEl>
                                        <p:attrNameLst>
                                          <p:attrName>style.visibility</p:attrName>
                                        </p:attrNameLst>
                                      </p:cBhvr>
                                      <p:to>
                                        <p:strVal val="visible"/>
                                      </p:to>
                                    </p:set>
                                    <p:animEffect transition="in" filter="fade">
                                      <p:cBhvr>
                                        <p:cTn id="56" dur="1000"/>
                                        <p:tgtEl>
                                          <p:spTgt spid="7">
                                            <p:txEl>
                                              <p:pRg st="4" end="4"/>
                                            </p:txEl>
                                          </p:spTgt>
                                        </p:tgtEl>
                                      </p:cBhvr>
                                    </p:animEffect>
                                    <p:anim calcmode="lin" valueType="num">
                                      <p:cBhvr>
                                        <p:cTn id="57"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5" presetClass="emph" presetSubtype="0" nodeType="clickEffect">
                                  <p:stCondLst>
                                    <p:cond delay="0"/>
                                  </p:stCondLst>
                                  <p:iterate type="lt">
                                    <p:tmAbs val="25"/>
                                  </p:iterate>
                                  <p:childTnLst>
                                    <p:set>
                                      <p:cBhvr override="childStyle">
                                        <p:cTn id="62" dur="indefinite"/>
                                        <p:tgtEl>
                                          <p:spTgt spid="7">
                                            <p:txEl>
                                              <p:pRg st="4" end="4"/>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65417" y="171884"/>
            <a:ext cx="7182800" cy="769441"/>
          </a:xfrm>
          <a:prstGeom prst="rect">
            <a:avLst/>
          </a:prstGeom>
          <a:noFill/>
        </p:spPr>
        <p:txBody>
          <a:bodyPr wrap="none" lIns="91440" tIns="45720" rIns="91440" bIns="45720">
            <a:spAutoFit/>
          </a:bodyPr>
          <a:lstStyle/>
          <a:p>
            <a:pPr algn="ctr"/>
            <a:r>
              <a:rPr lang="en-US" sz="4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KHỞI ĐỘNG</a:t>
            </a:r>
            <a:endPar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pic>
        <p:nvPicPr>
          <p:cNvPr id="1026" name="Picture 2" descr="Viết nhật ký mỗi ngày sẽ giúp học sinh tăng kỹ năng viết, rèn luyện khả  năng tiếp thu, cảm thu. Tăng kỹ năng quan sát, đánh giá và ghi nhớ c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69" y="941324"/>
            <a:ext cx="11756571" cy="57468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14338" y="1162595"/>
            <a:ext cx="11342233" cy="2215991"/>
          </a:xfrm>
          <a:prstGeom prst="rect">
            <a:avLst/>
          </a:prstGeom>
          <a:ln w="19050">
            <a:noFill/>
          </a:ln>
        </p:spPr>
        <p:txBody>
          <a:bodyPr wrap="square">
            <a:spAutoFit/>
          </a:bodyPr>
          <a:lstStyle/>
          <a:p>
            <a:pPr indent="457200" algn="just">
              <a:lnSpc>
                <a:spcPct val="115000"/>
              </a:lnSpc>
              <a:spcAft>
                <a:spcPts val="0"/>
              </a:spcAft>
            </a:pPr>
            <a:r>
              <a:rPr lang="en-US" sz="2400" dirty="0" err="1" smtClean="0">
                <a:solidFill>
                  <a:schemeClr val="bg1"/>
                </a:solidFill>
                <a:effectLst/>
                <a:latin typeface="Times New Roman" panose="02020603050405020304" pitchFamily="18" charset="0"/>
                <a:ea typeface="Times New Roman" panose="02020603050405020304" pitchFamily="18" charset="0"/>
              </a:rPr>
              <a:t>Nhật</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là</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một</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thể</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loại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ký</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mang</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tính</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chất</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riêng</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tư</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đời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thường</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mà</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trong</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đó</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người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viết</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ghi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chép</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về</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sự</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kiện</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có</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thật</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đã</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đang</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và</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tiếp</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tục</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diễn</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ra</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theo</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thời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gian</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Nhật</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kí</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chỉ</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để</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giao</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lưu</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với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chính</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mình</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nó</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khá</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quen</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thuộc</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với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các</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em</a:t>
            </a:r>
            <a:r>
              <a:rPr lang="en-US" sz="2400" dirty="0" smtClean="0">
                <a:solidFill>
                  <a:schemeClr val="bg1"/>
                </a:solidFill>
                <a:effectLst/>
                <a:latin typeface="Times New Roman" panose="02020603050405020304" pitchFamily="18" charset="0"/>
                <a:ea typeface="Times New Roman" panose="02020603050405020304" pitchFamily="18" charset="0"/>
              </a:rPr>
              <a:t>. </a:t>
            </a:r>
          </a:p>
          <a:p>
            <a:pPr indent="457200" algn="just">
              <a:lnSpc>
                <a:spcPct val="115000"/>
              </a:lnSpc>
              <a:spcAft>
                <a:spcPts val="0"/>
              </a:spcAft>
            </a:pPr>
            <a:r>
              <a:rPr lang="en-US" sz="2400" dirty="0" err="1" smtClean="0">
                <a:solidFill>
                  <a:schemeClr val="bg1"/>
                </a:solidFill>
                <a:effectLst/>
                <a:latin typeface="Times New Roman" panose="02020603050405020304" pitchFamily="18" charset="0"/>
                <a:ea typeface="Times New Roman" panose="02020603050405020304" pitchFamily="18" charset="0"/>
              </a:rPr>
              <a:t>Ngoài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nhật</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kí</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thì</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thể</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kí</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còn</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gồm</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nhiều</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tiểu</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loại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khác</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như</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hồi</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kí</a:t>
            </a:r>
            <a:r>
              <a:rPr lang="en-US" sz="2400" dirty="0" smtClean="0">
                <a:solidFill>
                  <a:schemeClr val="bg1"/>
                </a:solidFill>
                <a:effectLst/>
                <a:latin typeface="Times New Roman" panose="02020603050405020304" pitchFamily="18" charset="0"/>
                <a:ea typeface="Times New Roman" panose="02020603050405020304" pitchFamily="18" charset="0"/>
              </a:rPr>
              <a:t>, du </a:t>
            </a:r>
            <a:r>
              <a:rPr lang="en-US" sz="2400" dirty="0" err="1" smtClean="0">
                <a:solidFill>
                  <a:schemeClr val="bg1"/>
                </a:solidFill>
                <a:effectLst/>
                <a:latin typeface="Times New Roman" panose="02020603050405020304" pitchFamily="18" charset="0"/>
                <a:ea typeface="Times New Roman" panose="02020603050405020304" pitchFamily="18" charset="0"/>
              </a:rPr>
              <a:t>kí</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kí</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sự</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phóng</a:t>
            </a:r>
            <a:r>
              <a:rPr lang="en-US" sz="2400" dirty="0" smtClean="0">
                <a:solidFill>
                  <a:schemeClr val="bg1"/>
                </a:solidFill>
                <a:effectLst/>
                <a:latin typeface="Times New Roman" panose="02020603050405020304" pitchFamily="18" charset="0"/>
                <a:ea typeface="Times New Roman" panose="02020603050405020304" pitchFamily="18" charset="0"/>
              </a:rPr>
              <a:t> </a:t>
            </a:r>
            <a:r>
              <a:rPr lang="en-US" sz="2400" dirty="0" err="1" smtClean="0">
                <a:solidFill>
                  <a:schemeClr val="bg1"/>
                </a:solidFill>
                <a:effectLst/>
                <a:latin typeface="Times New Roman" panose="02020603050405020304" pitchFamily="18" charset="0"/>
                <a:ea typeface="Times New Roman" panose="02020603050405020304" pitchFamily="18" charset="0"/>
              </a:rPr>
              <a:t>sự</a:t>
            </a:r>
            <a:r>
              <a:rPr lang="en-US" sz="2400" dirty="0" smtClean="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326859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6516348"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764871"/>
            <a:ext cx="6516348"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2"/>
          <a:stretch>
            <a:fillRect/>
          </a:stretch>
        </p:blipFill>
        <p:spPr>
          <a:xfrm>
            <a:off x="7453587" y="259415"/>
            <a:ext cx="2978329" cy="175837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413930" y="1399684"/>
            <a:ext cx="4227439"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Hoàn cảnh buổi gặp gỡ</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379842" y="1960902"/>
            <a:ext cx="8193269"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Diễn</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biến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động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grpSp>
        <p:nvGrpSpPr>
          <p:cNvPr id="3" name="Group 2"/>
          <p:cNvGrpSpPr/>
          <p:nvPr/>
        </p:nvGrpSpPr>
        <p:grpSpPr>
          <a:xfrm>
            <a:off x="2712936" y="2745394"/>
            <a:ext cx="8580202" cy="3319743"/>
            <a:chOff x="2712936" y="2745394"/>
            <a:chExt cx="8580202" cy="3319743"/>
          </a:xfrm>
        </p:grpSpPr>
        <p:sp>
          <p:nvSpPr>
            <p:cNvPr id="6" name="Freeform 5"/>
            <p:cNvSpPr/>
            <p:nvPr/>
          </p:nvSpPr>
          <p:spPr>
            <a:xfrm>
              <a:off x="2712936" y="2745394"/>
              <a:ext cx="8055526" cy="679045"/>
            </a:xfrm>
            <a:custGeom>
              <a:avLst/>
              <a:gdLst>
                <a:gd name="connsiteX0" fmla="*/ 0 w 8055526"/>
                <a:gd name="connsiteY0" fmla="*/ 67905 h 679045"/>
                <a:gd name="connsiteX1" fmla="*/ 67905 w 8055526"/>
                <a:gd name="connsiteY1" fmla="*/ 0 h 679045"/>
                <a:gd name="connsiteX2" fmla="*/ 7987622 w 8055526"/>
                <a:gd name="connsiteY2" fmla="*/ 0 h 679045"/>
                <a:gd name="connsiteX3" fmla="*/ 8055527 w 8055526"/>
                <a:gd name="connsiteY3" fmla="*/ 67905 h 679045"/>
                <a:gd name="connsiteX4" fmla="*/ 8055526 w 8055526"/>
                <a:gd name="connsiteY4" fmla="*/ 611141 h 679045"/>
                <a:gd name="connsiteX5" fmla="*/ 7987621 w 8055526"/>
                <a:gd name="connsiteY5" fmla="*/ 679046 h 679045"/>
                <a:gd name="connsiteX6" fmla="*/ 67905 w 8055526"/>
                <a:gd name="connsiteY6" fmla="*/ 679045 h 679045"/>
                <a:gd name="connsiteX7" fmla="*/ 0 w 8055526"/>
                <a:gd name="connsiteY7" fmla="*/ 611140 h 679045"/>
                <a:gd name="connsiteX8" fmla="*/ 0 w 8055526"/>
                <a:gd name="connsiteY8" fmla="*/ 67905 h 67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5526" h="679045">
                  <a:moveTo>
                    <a:pt x="0" y="67905"/>
                  </a:moveTo>
                  <a:cubicBezTo>
                    <a:pt x="0" y="30402"/>
                    <a:pt x="30402" y="0"/>
                    <a:pt x="67905" y="0"/>
                  </a:cubicBezTo>
                  <a:lnTo>
                    <a:pt x="7987622" y="0"/>
                  </a:lnTo>
                  <a:cubicBezTo>
                    <a:pt x="8025125" y="0"/>
                    <a:pt x="8055527" y="30402"/>
                    <a:pt x="8055527" y="67905"/>
                  </a:cubicBezTo>
                  <a:cubicBezTo>
                    <a:pt x="8055527" y="248984"/>
                    <a:pt x="8055526" y="430062"/>
                    <a:pt x="8055526" y="611141"/>
                  </a:cubicBezTo>
                  <a:cubicBezTo>
                    <a:pt x="8055526" y="648644"/>
                    <a:pt x="8025124" y="679046"/>
                    <a:pt x="7987621" y="679046"/>
                  </a:cubicBezTo>
                  <a:lnTo>
                    <a:pt x="67905" y="679045"/>
                  </a:lnTo>
                  <a:cubicBezTo>
                    <a:pt x="30402" y="679045"/>
                    <a:pt x="0" y="648643"/>
                    <a:pt x="0" y="611140"/>
                  </a:cubicBezTo>
                  <a:lnTo>
                    <a:pt x="0" y="67905"/>
                  </a:lnTo>
                  <a:close/>
                </a:path>
              </a:pathLst>
            </a:cu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3229" tIns="55449" rIns="73229" bIns="55449"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 </a:t>
              </a:r>
              <a:r>
                <a:rPr lang="vi-VN"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Hình ảnh ng</a:t>
              </a:r>
              <a:r>
                <a:rPr lang="en-US" sz="2800" b="1" kern="12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ười</a:t>
              </a:r>
              <a:r>
                <a:rPr lang="vi-VN"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mẹ</a:t>
              </a:r>
              <a:r>
                <a:rPr lang="en-US"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bé</a:t>
              </a:r>
              <a:r>
                <a:rPr lang="en-US" sz="2800" b="1" kern="12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Hồng</a:t>
              </a:r>
              <a:endParaRPr lang="en-US" sz="2800" kern="1200" dirty="0">
                <a:latin typeface="Times New Roman" panose="02020603050405020304" pitchFamily="18" charset="0"/>
                <a:cs typeface="Times New Roman" panose="02020603050405020304" pitchFamily="18" charset="0"/>
              </a:endParaRPr>
            </a:p>
          </p:txBody>
        </p:sp>
        <p:sp>
          <p:nvSpPr>
            <p:cNvPr id="7" name="Freeform 6"/>
            <p:cNvSpPr/>
            <p:nvPr/>
          </p:nvSpPr>
          <p:spPr>
            <a:xfrm>
              <a:off x="3518489" y="3424439"/>
              <a:ext cx="805569" cy="441012"/>
            </a:xfrm>
            <a:custGeom>
              <a:avLst/>
              <a:gdLst/>
              <a:ahLst/>
              <a:cxnLst/>
              <a:rect l="0" t="0" r="0" b="0"/>
              <a:pathLst>
                <a:path>
                  <a:moveTo>
                    <a:pt x="0" y="0"/>
                  </a:moveTo>
                  <a:lnTo>
                    <a:pt x="0" y="441012"/>
                  </a:lnTo>
                  <a:lnTo>
                    <a:pt x="805569" y="441012"/>
                  </a:lnTo>
                </a:path>
              </a:pathLst>
            </a:custGeom>
            <a:noFill/>
            <a:ln w="19050">
              <a:solidFill>
                <a:srgbClr val="C00000"/>
              </a:solidFill>
            </a:ln>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8" name="Freeform 7"/>
            <p:cNvSpPr/>
            <p:nvPr/>
          </p:nvSpPr>
          <p:spPr>
            <a:xfrm>
              <a:off x="4324058" y="3601382"/>
              <a:ext cx="6953058" cy="528139"/>
            </a:xfrm>
            <a:custGeom>
              <a:avLst/>
              <a:gdLst>
                <a:gd name="connsiteX0" fmla="*/ 0 w 6953058"/>
                <a:gd name="connsiteY0" fmla="*/ 52814 h 528139"/>
                <a:gd name="connsiteX1" fmla="*/ 52814 w 6953058"/>
                <a:gd name="connsiteY1" fmla="*/ 0 h 528139"/>
                <a:gd name="connsiteX2" fmla="*/ 6900244 w 6953058"/>
                <a:gd name="connsiteY2" fmla="*/ 0 h 528139"/>
                <a:gd name="connsiteX3" fmla="*/ 6953058 w 6953058"/>
                <a:gd name="connsiteY3" fmla="*/ 52814 h 528139"/>
                <a:gd name="connsiteX4" fmla="*/ 6953058 w 6953058"/>
                <a:gd name="connsiteY4" fmla="*/ 475325 h 528139"/>
                <a:gd name="connsiteX5" fmla="*/ 6900244 w 6953058"/>
                <a:gd name="connsiteY5" fmla="*/ 528139 h 528139"/>
                <a:gd name="connsiteX6" fmla="*/ 52814 w 6953058"/>
                <a:gd name="connsiteY6" fmla="*/ 528139 h 528139"/>
                <a:gd name="connsiteX7" fmla="*/ 0 w 6953058"/>
                <a:gd name="connsiteY7" fmla="*/ 475325 h 528139"/>
                <a:gd name="connsiteX8" fmla="*/ 0 w 6953058"/>
                <a:gd name="connsiteY8" fmla="*/ 52814 h 52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3058" h="528139">
                  <a:moveTo>
                    <a:pt x="0" y="52814"/>
                  </a:moveTo>
                  <a:cubicBezTo>
                    <a:pt x="0" y="23646"/>
                    <a:pt x="23646" y="0"/>
                    <a:pt x="52814" y="0"/>
                  </a:cubicBezTo>
                  <a:lnTo>
                    <a:pt x="6900244" y="0"/>
                  </a:lnTo>
                  <a:cubicBezTo>
                    <a:pt x="6929412" y="0"/>
                    <a:pt x="6953058" y="23646"/>
                    <a:pt x="6953058" y="52814"/>
                  </a:cubicBezTo>
                  <a:lnTo>
                    <a:pt x="6953058" y="475325"/>
                  </a:lnTo>
                  <a:cubicBezTo>
                    <a:pt x="6953058" y="504493"/>
                    <a:pt x="6929412" y="528139"/>
                    <a:pt x="6900244" y="528139"/>
                  </a:cubicBezTo>
                  <a:lnTo>
                    <a:pt x="52814" y="528139"/>
                  </a:lnTo>
                  <a:cubicBezTo>
                    <a:pt x="23646" y="528139"/>
                    <a:pt x="0" y="504493"/>
                    <a:pt x="0" y="475325"/>
                  </a:cubicBezTo>
                  <a:lnTo>
                    <a:pt x="0" y="52814"/>
                  </a:lnTo>
                  <a:close/>
                </a:path>
              </a:pathLst>
            </a:cu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809" tIns="51029" rIns="68809" bIns="51029" numCol="1" spcCol="1270" anchor="ctr"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Gương mặt tươi sáng</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3518489" y="3424439"/>
              <a:ext cx="850474" cy="1056279"/>
            </a:xfrm>
            <a:custGeom>
              <a:avLst/>
              <a:gdLst/>
              <a:ahLst/>
              <a:cxnLst/>
              <a:rect l="0" t="0" r="0" b="0"/>
              <a:pathLst>
                <a:path>
                  <a:moveTo>
                    <a:pt x="0" y="0"/>
                  </a:moveTo>
                  <a:lnTo>
                    <a:pt x="0" y="1056279"/>
                  </a:lnTo>
                  <a:lnTo>
                    <a:pt x="850474" y="1056279"/>
                  </a:lnTo>
                </a:path>
              </a:pathLst>
            </a:custGeom>
            <a:noFill/>
            <a:ln w="19050">
              <a:solidFill>
                <a:srgbClr val="C00000"/>
              </a:solidFill>
            </a:ln>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4368964" y="4216649"/>
              <a:ext cx="6924174" cy="528139"/>
            </a:xfrm>
            <a:custGeom>
              <a:avLst/>
              <a:gdLst>
                <a:gd name="connsiteX0" fmla="*/ 0 w 6984087"/>
                <a:gd name="connsiteY0" fmla="*/ 52814 h 528139"/>
                <a:gd name="connsiteX1" fmla="*/ 52814 w 6984087"/>
                <a:gd name="connsiteY1" fmla="*/ 0 h 528139"/>
                <a:gd name="connsiteX2" fmla="*/ 6931273 w 6984087"/>
                <a:gd name="connsiteY2" fmla="*/ 0 h 528139"/>
                <a:gd name="connsiteX3" fmla="*/ 6984087 w 6984087"/>
                <a:gd name="connsiteY3" fmla="*/ 52814 h 528139"/>
                <a:gd name="connsiteX4" fmla="*/ 6984087 w 6984087"/>
                <a:gd name="connsiteY4" fmla="*/ 475325 h 528139"/>
                <a:gd name="connsiteX5" fmla="*/ 6931273 w 6984087"/>
                <a:gd name="connsiteY5" fmla="*/ 528139 h 528139"/>
                <a:gd name="connsiteX6" fmla="*/ 52814 w 6984087"/>
                <a:gd name="connsiteY6" fmla="*/ 528139 h 528139"/>
                <a:gd name="connsiteX7" fmla="*/ 0 w 6984087"/>
                <a:gd name="connsiteY7" fmla="*/ 475325 h 528139"/>
                <a:gd name="connsiteX8" fmla="*/ 0 w 6984087"/>
                <a:gd name="connsiteY8" fmla="*/ 52814 h 52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4087" h="528139">
                  <a:moveTo>
                    <a:pt x="0" y="52814"/>
                  </a:moveTo>
                  <a:cubicBezTo>
                    <a:pt x="0" y="23646"/>
                    <a:pt x="23646" y="0"/>
                    <a:pt x="52814" y="0"/>
                  </a:cubicBezTo>
                  <a:lnTo>
                    <a:pt x="6931273" y="0"/>
                  </a:lnTo>
                  <a:cubicBezTo>
                    <a:pt x="6960441" y="0"/>
                    <a:pt x="6984087" y="23646"/>
                    <a:pt x="6984087" y="52814"/>
                  </a:cubicBezTo>
                  <a:lnTo>
                    <a:pt x="6984087" y="475325"/>
                  </a:lnTo>
                  <a:cubicBezTo>
                    <a:pt x="6984087" y="504493"/>
                    <a:pt x="6960441" y="528139"/>
                    <a:pt x="6931273" y="528139"/>
                  </a:cubicBezTo>
                  <a:lnTo>
                    <a:pt x="52814" y="528139"/>
                  </a:lnTo>
                  <a:cubicBezTo>
                    <a:pt x="23646" y="528139"/>
                    <a:pt x="0" y="504493"/>
                    <a:pt x="0" y="475325"/>
                  </a:cubicBezTo>
                  <a:lnTo>
                    <a:pt x="0" y="52814"/>
                  </a:lnTo>
                  <a:close/>
                </a:path>
              </a:pathLst>
            </a:cu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809" tIns="51029" rIns="68809" bIns="51029" numCol="1" spcCol="1270" anchor="ctr"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Không còm cõi, xơ xác như cô nói</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3518489" y="3424439"/>
              <a:ext cx="850431" cy="1701487"/>
            </a:xfrm>
            <a:custGeom>
              <a:avLst/>
              <a:gdLst/>
              <a:ahLst/>
              <a:cxnLst/>
              <a:rect l="0" t="0" r="0" b="0"/>
              <a:pathLst>
                <a:path>
                  <a:moveTo>
                    <a:pt x="0" y="0"/>
                  </a:moveTo>
                  <a:lnTo>
                    <a:pt x="0" y="1701487"/>
                  </a:lnTo>
                  <a:lnTo>
                    <a:pt x="850431" y="1701487"/>
                  </a:lnTo>
                </a:path>
              </a:pathLst>
            </a:custGeom>
            <a:noFill/>
            <a:ln w="19050">
              <a:solidFill>
                <a:srgbClr val="C00000"/>
              </a:solidFill>
            </a:ln>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368920" y="4861856"/>
              <a:ext cx="6924217" cy="528139"/>
            </a:xfrm>
            <a:custGeom>
              <a:avLst/>
              <a:gdLst>
                <a:gd name="connsiteX0" fmla="*/ 0 w 6924217"/>
                <a:gd name="connsiteY0" fmla="*/ 52814 h 528139"/>
                <a:gd name="connsiteX1" fmla="*/ 52814 w 6924217"/>
                <a:gd name="connsiteY1" fmla="*/ 0 h 528139"/>
                <a:gd name="connsiteX2" fmla="*/ 6871403 w 6924217"/>
                <a:gd name="connsiteY2" fmla="*/ 0 h 528139"/>
                <a:gd name="connsiteX3" fmla="*/ 6924217 w 6924217"/>
                <a:gd name="connsiteY3" fmla="*/ 52814 h 528139"/>
                <a:gd name="connsiteX4" fmla="*/ 6924217 w 6924217"/>
                <a:gd name="connsiteY4" fmla="*/ 475325 h 528139"/>
                <a:gd name="connsiteX5" fmla="*/ 6871403 w 6924217"/>
                <a:gd name="connsiteY5" fmla="*/ 528139 h 528139"/>
                <a:gd name="connsiteX6" fmla="*/ 52814 w 6924217"/>
                <a:gd name="connsiteY6" fmla="*/ 528139 h 528139"/>
                <a:gd name="connsiteX7" fmla="*/ 0 w 6924217"/>
                <a:gd name="connsiteY7" fmla="*/ 475325 h 528139"/>
                <a:gd name="connsiteX8" fmla="*/ 0 w 6924217"/>
                <a:gd name="connsiteY8" fmla="*/ 52814 h 52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4217" h="528139">
                  <a:moveTo>
                    <a:pt x="0" y="52814"/>
                  </a:moveTo>
                  <a:cubicBezTo>
                    <a:pt x="0" y="23646"/>
                    <a:pt x="23646" y="0"/>
                    <a:pt x="52814" y="0"/>
                  </a:cubicBezTo>
                  <a:lnTo>
                    <a:pt x="6871403" y="0"/>
                  </a:lnTo>
                  <a:cubicBezTo>
                    <a:pt x="6900571" y="0"/>
                    <a:pt x="6924217" y="23646"/>
                    <a:pt x="6924217" y="52814"/>
                  </a:cubicBezTo>
                  <a:lnTo>
                    <a:pt x="6924217" y="475325"/>
                  </a:lnTo>
                  <a:cubicBezTo>
                    <a:pt x="6924217" y="504493"/>
                    <a:pt x="6900571" y="528139"/>
                    <a:pt x="6871403" y="528139"/>
                  </a:cubicBezTo>
                  <a:lnTo>
                    <a:pt x="52814" y="528139"/>
                  </a:lnTo>
                  <a:cubicBezTo>
                    <a:pt x="23646" y="528139"/>
                    <a:pt x="0" y="504493"/>
                    <a:pt x="0" y="475325"/>
                  </a:cubicBezTo>
                  <a:lnTo>
                    <a:pt x="0" y="52814"/>
                  </a:lnTo>
                  <a:close/>
                </a:path>
              </a:pathLst>
            </a:cu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809" tIns="51029" rIns="68809" bIns="51029" numCol="1" spcCol="1270" anchor="ctr"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Miệng xinh xắn, thơm tho lạ thường</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3518489" y="3424439"/>
              <a:ext cx="850474" cy="2376629"/>
            </a:xfrm>
            <a:custGeom>
              <a:avLst/>
              <a:gdLst/>
              <a:ahLst/>
              <a:cxnLst/>
              <a:rect l="0" t="0" r="0" b="0"/>
              <a:pathLst>
                <a:path>
                  <a:moveTo>
                    <a:pt x="0" y="0"/>
                  </a:moveTo>
                  <a:lnTo>
                    <a:pt x="0" y="2376629"/>
                  </a:lnTo>
                  <a:lnTo>
                    <a:pt x="850474" y="2376629"/>
                  </a:lnTo>
                </a:path>
              </a:pathLst>
            </a:custGeom>
            <a:noFill/>
            <a:ln w="19050">
              <a:solidFill>
                <a:srgbClr val="C00000"/>
              </a:solidFill>
            </a:ln>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4368963" y="5536998"/>
              <a:ext cx="6908153" cy="528139"/>
            </a:xfrm>
            <a:custGeom>
              <a:avLst/>
              <a:gdLst>
                <a:gd name="connsiteX0" fmla="*/ 0 w 6984095"/>
                <a:gd name="connsiteY0" fmla="*/ 52814 h 528139"/>
                <a:gd name="connsiteX1" fmla="*/ 52814 w 6984095"/>
                <a:gd name="connsiteY1" fmla="*/ 0 h 528139"/>
                <a:gd name="connsiteX2" fmla="*/ 6931281 w 6984095"/>
                <a:gd name="connsiteY2" fmla="*/ 0 h 528139"/>
                <a:gd name="connsiteX3" fmla="*/ 6984095 w 6984095"/>
                <a:gd name="connsiteY3" fmla="*/ 52814 h 528139"/>
                <a:gd name="connsiteX4" fmla="*/ 6984095 w 6984095"/>
                <a:gd name="connsiteY4" fmla="*/ 475325 h 528139"/>
                <a:gd name="connsiteX5" fmla="*/ 6931281 w 6984095"/>
                <a:gd name="connsiteY5" fmla="*/ 528139 h 528139"/>
                <a:gd name="connsiteX6" fmla="*/ 52814 w 6984095"/>
                <a:gd name="connsiteY6" fmla="*/ 528139 h 528139"/>
                <a:gd name="connsiteX7" fmla="*/ 0 w 6984095"/>
                <a:gd name="connsiteY7" fmla="*/ 475325 h 528139"/>
                <a:gd name="connsiteX8" fmla="*/ 0 w 6984095"/>
                <a:gd name="connsiteY8" fmla="*/ 52814 h 52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4095" h="528139">
                  <a:moveTo>
                    <a:pt x="0" y="52814"/>
                  </a:moveTo>
                  <a:cubicBezTo>
                    <a:pt x="0" y="23646"/>
                    <a:pt x="23646" y="0"/>
                    <a:pt x="52814" y="0"/>
                  </a:cubicBezTo>
                  <a:lnTo>
                    <a:pt x="6931281" y="0"/>
                  </a:lnTo>
                  <a:cubicBezTo>
                    <a:pt x="6960449" y="0"/>
                    <a:pt x="6984095" y="23646"/>
                    <a:pt x="6984095" y="52814"/>
                  </a:cubicBezTo>
                  <a:lnTo>
                    <a:pt x="6984095" y="475325"/>
                  </a:lnTo>
                  <a:cubicBezTo>
                    <a:pt x="6984095" y="504493"/>
                    <a:pt x="6960449" y="528139"/>
                    <a:pt x="6931281" y="528139"/>
                  </a:cubicBezTo>
                  <a:lnTo>
                    <a:pt x="52814" y="528139"/>
                  </a:lnTo>
                  <a:cubicBezTo>
                    <a:pt x="23646" y="528139"/>
                    <a:pt x="0" y="504493"/>
                    <a:pt x="0" y="475325"/>
                  </a:cubicBezTo>
                  <a:lnTo>
                    <a:pt x="0" y="52814"/>
                  </a:lnTo>
                  <a:close/>
                </a:path>
              </a:pathLst>
            </a:cu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809" tIns="51029" rIns="68809" bIns="51029" numCol="1" spcCol="1270" anchor="ctr"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Mẹ vuốt ve: thấy êm dịu vô cùng...</a:t>
              </a:r>
              <a:endParaRPr lang="en-US" sz="2800" kern="1200" dirty="0">
                <a:latin typeface="Times New Roman" panose="02020603050405020304" pitchFamily="18" charset="0"/>
                <a:cs typeface="Times New Roman" panose="02020603050405020304" pitchFamily="18" charset="0"/>
              </a:endParaRPr>
            </a:p>
          </p:txBody>
        </p:sp>
      </p:grpSp>
      <p:pic>
        <p:nvPicPr>
          <p:cNvPr id="5" name="Picture 4"/>
          <p:cNvPicPr>
            <a:picLocks noChangeAspect="1"/>
          </p:cNvPicPr>
          <p:nvPr/>
        </p:nvPicPr>
        <p:blipFill>
          <a:blip r:embed="rId4"/>
          <a:stretch>
            <a:fillRect/>
          </a:stretch>
        </p:blipFill>
        <p:spPr>
          <a:xfrm>
            <a:off x="632188" y="3569335"/>
            <a:ext cx="2621280" cy="23509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0966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que 17"/>
          <p:cNvSpPr/>
          <p:nvPr/>
        </p:nvSpPr>
        <p:spPr>
          <a:xfrm>
            <a:off x="155915" y="172405"/>
            <a:ext cx="6597584"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mj-lt"/>
              <a:buAutoNum type="arabicPeriod" startAt="3"/>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Lời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đối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thoại</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bà</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cô</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9" name="Plaque 18"/>
          <p:cNvSpPr/>
          <p:nvPr/>
        </p:nvSpPr>
        <p:spPr>
          <a:xfrm>
            <a:off x="155916" y="764871"/>
            <a:ext cx="6597584" cy="5532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gặp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giữa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mẹ</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2"/>
          <a:stretch>
            <a:fillRect/>
          </a:stretch>
        </p:blipFill>
        <p:spPr>
          <a:xfrm>
            <a:off x="7210833" y="346537"/>
            <a:ext cx="2978329" cy="175837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stretch>
            <a:fillRect/>
          </a:stretch>
        </p:blipFill>
        <p:spPr>
          <a:xfrm>
            <a:off x="392043" y="3005922"/>
            <a:ext cx="2621280" cy="23509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2" name="Group 1"/>
          <p:cNvGrpSpPr/>
          <p:nvPr/>
        </p:nvGrpSpPr>
        <p:grpSpPr>
          <a:xfrm>
            <a:off x="3104545" y="1882924"/>
            <a:ext cx="8695413" cy="4024348"/>
            <a:chOff x="2865214" y="1725762"/>
            <a:chExt cx="8695413" cy="4024348"/>
          </a:xfrm>
        </p:grpSpPr>
        <p:sp>
          <p:nvSpPr>
            <p:cNvPr id="3" name="Freeform 2"/>
            <p:cNvSpPr/>
            <p:nvPr/>
          </p:nvSpPr>
          <p:spPr>
            <a:xfrm>
              <a:off x="2865214" y="1725762"/>
              <a:ext cx="3081667" cy="785102"/>
            </a:xfrm>
            <a:custGeom>
              <a:avLst/>
              <a:gdLst>
                <a:gd name="connsiteX0" fmla="*/ 0 w 3081667"/>
                <a:gd name="connsiteY0" fmla="*/ 78510 h 785102"/>
                <a:gd name="connsiteX1" fmla="*/ 78510 w 3081667"/>
                <a:gd name="connsiteY1" fmla="*/ 0 h 785102"/>
                <a:gd name="connsiteX2" fmla="*/ 3003157 w 3081667"/>
                <a:gd name="connsiteY2" fmla="*/ 0 h 785102"/>
                <a:gd name="connsiteX3" fmla="*/ 3081667 w 3081667"/>
                <a:gd name="connsiteY3" fmla="*/ 78510 h 785102"/>
                <a:gd name="connsiteX4" fmla="*/ 3081667 w 3081667"/>
                <a:gd name="connsiteY4" fmla="*/ 706592 h 785102"/>
                <a:gd name="connsiteX5" fmla="*/ 3003157 w 3081667"/>
                <a:gd name="connsiteY5" fmla="*/ 785102 h 785102"/>
                <a:gd name="connsiteX6" fmla="*/ 78510 w 3081667"/>
                <a:gd name="connsiteY6" fmla="*/ 785102 h 785102"/>
                <a:gd name="connsiteX7" fmla="*/ 0 w 3081667"/>
                <a:gd name="connsiteY7" fmla="*/ 706592 h 785102"/>
                <a:gd name="connsiteX8" fmla="*/ 0 w 3081667"/>
                <a:gd name="connsiteY8" fmla="*/ 78510 h 78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1667" h="785102">
                  <a:moveTo>
                    <a:pt x="0" y="78510"/>
                  </a:moveTo>
                  <a:cubicBezTo>
                    <a:pt x="0" y="35150"/>
                    <a:pt x="35150" y="0"/>
                    <a:pt x="78510" y="0"/>
                  </a:cubicBezTo>
                  <a:lnTo>
                    <a:pt x="3003157" y="0"/>
                  </a:lnTo>
                  <a:cubicBezTo>
                    <a:pt x="3046517" y="0"/>
                    <a:pt x="3081667" y="35150"/>
                    <a:pt x="3081667" y="78510"/>
                  </a:cubicBezTo>
                  <a:lnTo>
                    <a:pt x="3081667" y="706592"/>
                  </a:lnTo>
                  <a:cubicBezTo>
                    <a:pt x="3081667" y="749952"/>
                    <a:pt x="3046517" y="785102"/>
                    <a:pt x="3003157" y="785102"/>
                  </a:cubicBezTo>
                  <a:lnTo>
                    <a:pt x="78510" y="785102"/>
                  </a:lnTo>
                  <a:cubicBezTo>
                    <a:pt x="35150" y="785102"/>
                    <a:pt x="0" y="749952"/>
                    <a:pt x="0" y="706592"/>
                  </a:cubicBezTo>
                  <a:lnTo>
                    <a:pt x="0" y="78510"/>
                  </a:lnTo>
                  <a:close/>
                </a:path>
              </a:pathLst>
            </a:custGeom>
            <a:blipFill>
              <a:blip r:embed="rId4"/>
              <a:tile tx="0" ty="0" sx="100000" sy="100000" flip="none" algn="tl"/>
            </a:blipFill>
            <a:scene3d>
              <a:camera prst="orthographicFront"/>
              <a:lightRig rig="threePt" dir="t"/>
            </a:scene3d>
            <a:sp3d>
              <a:bevelT prst="convex"/>
            </a:sp3d>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6335" tIns="58555" rIns="76335" bIns="58555" numCol="1" spcCol="1270" anchor="ctr" anchorCtr="0">
              <a:noAutofit/>
            </a:bodyPr>
            <a:lstStyle/>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a:t>
              </a:r>
              <a:r>
                <a:rPr lang="en-US" sz="2800" kern="1200" baseline="0" dirty="0" smtClean="0">
                  <a:latin typeface="Times New Roman" panose="02020603050405020304" pitchFamily="18" charset="0"/>
                  <a:cs typeface="Times New Roman" panose="02020603050405020304" pitchFamily="18" charset="0"/>
                </a:rPr>
                <a:t> </a:t>
              </a:r>
              <a:r>
                <a:rPr lang="en-US" sz="2800" b="1" kern="1200" baseline="0" dirty="0" err="1" smtClean="0">
                  <a:solidFill>
                    <a:schemeClr val="accent6">
                      <a:lumMod val="50000"/>
                    </a:schemeClr>
                  </a:solidFill>
                  <a:latin typeface="Times New Roman" panose="02020603050405020304" pitchFamily="18" charset="0"/>
                  <a:cs typeface="Times New Roman" panose="02020603050405020304" pitchFamily="18" charset="0"/>
                </a:rPr>
                <a:t>Tóm</a:t>
              </a:r>
              <a:r>
                <a:rPr lang="en-US" sz="2800" b="1" kern="12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baseline="0" dirty="0" err="1" smtClean="0">
                  <a:solidFill>
                    <a:schemeClr val="accent6">
                      <a:lumMod val="50000"/>
                    </a:schemeClr>
                  </a:solidFill>
                  <a:latin typeface="Times New Roman" panose="02020603050405020304" pitchFamily="18" charset="0"/>
                  <a:cs typeface="Times New Roman" panose="02020603050405020304" pitchFamily="18" charset="0"/>
                </a:rPr>
                <a:t>lại</a:t>
              </a:r>
              <a:endParaRPr lang="en-US" sz="2800" b="1"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4" name="Freeform 3"/>
            <p:cNvSpPr/>
            <p:nvPr/>
          </p:nvSpPr>
          <p:spPr>
            <a:xfrm>
              <a:off x="3173381" y="2510864"/>
              <a:ext cx="308186" cy="1102381"/>
            </a:xfrm>
            <a:custGeom>
              <a:avLst/>
              <a:gdLst/>
              <a:ahLst/>
              <a:cxnLst/>
              <a:rect l="0" t="0" r="0" b="0"/>
              <a:pathLst>
                <a:path>
                  <a:moveTo>
                    <a:pt x="0" y="0"/>
                  </a:moveTo>
                  <a:lnTo>
                    <a:pt x="0" y="1102381"/>
                  </a:lnTo>
                  <a:lnTo>
                    <a:pt x="308186" y="1102381"/>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6" name="Freeform 5"/>
            <p:cNvSpPr/>
            <p:nvPr/>
          </p:nvSpPr>
          <p:spPr>
            <a:xfrm>
              <a:off x="3481567" y="2934536"/>
              <a:ext cx="8039028" cy="1357419"/>
            </a:xfrm>
            <a:custGeom>
              <a:avLst/>
              <a:gdLst>
                <a:gd name="connsiteX0" fmla="*/ 0 w 8039028"/>
                <a:gd name="connsiteY0" fmla="*/ 135742 h 1357419"/>
                <a:gd name="connsiteX1" fmla="*/ 135742 w 8039028"/>
                <a:gd name="connsiteY1" fmla="*/ 0 h 1357419"/>
                <a:gd name="connsiteX2" fmla="*/ 7903286 w 8039028"/>
                <a:gd name="connsiteY2" fmla="*/ 0 h 1357419"/>
                <a:gd name="connsiteX3" fmla="*/ 8039028 w 8039028"/>
                <a:gd name="connsiteY3" fmla="*/ 135742 h 1357419"/>
                <a:gd name="connsiteX4" fmla="*/ 8039028 w 8039028"/>
                <a:gd name="connsiteY4" fmla="*/ 1221677 h 1357419"/>
                <a:gd name="connsiteX5" fmla="*/ 7903286 w 8039028"/>
                <a:gd name="connsiteY5" fmla="*/ 1357419 h 1357419"/>
                <a:gd name="connsiteX6" fmla="*/ 135742 w 8039028"/>
                <a:gd name="connsiteY6" fmla="*/ 1357419 h 1357419"/>
                <a:gd name="connsiteX7" fmla="*/ 0 w 8039028"/>
                <a:gd name="connsiteY7" fmla="*/ 1221677 h 1357419"/>
                <a:gd name="connsiteX8" fmla="*/ 0 w 8039028"/>
                <a:gd name="connsiteY8" fmla="*/ 135742 h 135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39028" h="1357419">
                  <a:moveTo>
                    <a:pt x="0" y="135742"/>
                  </a:moveTo>
                  <a:cubicBezTo>
                    <a:pt x="0" y="60774"/>
                    <a:pt x="60774" y="0"/>
                    <a:pt x="135742" y="0"/>
                  </a:cubicBezTo>
                  <a:lnTo>
                    <a:pt x="7903286" y="0"/>
                  </a:lnTo>
                  <a:cubicBezTo>
                    <a:pt x="7978254" y="0"/>
                    <a:pt x="8039028" y="60774"/>
                    <a:pt x="8039028" y="135742"/>
                  </a:cubicBezTo>
                  <a:lnTo>
                    <a:pt x="8039028" y="1221677"/>
                  </a:lnTo>
                  <a:cubicBezTo>
                    <a:pt x="8039028" y="1296645"/>
                    <a:pt x="7978254" y="1357419"/>
                    <a:pt x="7903286" y="1357419"/>
                  </a:cubicBezTo>
                  <a:lnTo>
                    <a:pt x="135742" y="1357419"/>
                  </a:lnTo>
                  <a:cubicBezTo>
                    <a:pt x="60774" y="1357419"/>
                    <a:pt x="0" y="1296645"/>
                    <a:pt x="0" y="1221677"/>
                  </a:cubicBezTo>
                  <a:lnTo>
                    <a:pt x="0" y="135742"/>
                  </a:lnTo>
                  <a:close/>
                </a:path>
              </a:pathLst>
            </a:custGeom>
            <a:blipFill>
              <a:blip r:embed="rId4"/>
              <a:tile tx="0" ty="0" sx="100000" sy="100000" flip="none" algn="tl"/>
            </a:blipFill>
            <a:scene3d>
              <a:camera prst="orthographicFront"/>
              <a:lightRig rig="threePt" dir="t"/>
            </a:scene3d>
            <a:sp3d>
              <a:bevelT prst="convex"/>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3097" tIns="75317" rIns="93097" bIns="75317" numCol="1" spcCol="1270" anchor="ctr" anchorCtr="0">
              <a:noAutofit/>
            </a:bodyPr>
            <a:lstStyle/>
            <a:p>
              <a:pPr lvl="0" algn="l" defTabSz="1244600">
                <a:lnSpc>
                  <a:spcPct val="90000"/>
                </a:lnSpc>
                <a:spcBef>
                  <a:spcPct val="0"/>
                </a:spcBef>
                <a:spcAft>
                  <a:spcPct val="35000"/>
                </a:spcAft>
              </a:pP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Qua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đoạn</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trích</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người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đọc</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cảm</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nhận</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được</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t</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ình mẫu tử thiêng liêng,bất diệt</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giữa</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bé</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Hồng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mẹ</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7" name="Freeform 6"/>
            <p:cNvSpPr/>
            <p:nvPr/>
          </p:nvSpPr>
          <p:spPr>
            <a:xfrm>
              <a:off x="3173381" y="2510864"/>
              <a:ext cx="312342" cy="2560536"/>
            </a:xfrm>
            <a:custGeom>
              <a:avLst/>
              <a:gdLst/>
              <a:ahLst/>
              <a:cxnLst/>
              <a:rect l="0" t="0" r="0" b="0"/>
              <a:pathLst>
                <a:path>
                  <a:moveTo>
                    <a:pt x="0" y="0"/>
                  </a:moveTo>
                  <a:lnTo>
                    <a:pt x="0" y="2560536"/>
                  </a:lnTo>
                  <a:lnTo>
                    <a:pt x="312342" y="2560536"/>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8" name="Freeform 7"/>
            <p:cNvSpPr/>
            <p:nvPr/>
          </p:nvSpPr>
          <p:spPr>
            <a:xfrm>
              <a:off x="3485723" y="4392691"/>
              <a:ext cx="8074904" cy="1357419"/>
            </a:xfrm>
            <a:custGeom>
              <a:avLst/>
              <a:gdLst>
                <a:gd name="connsiteX0" fmla="*/ 0 w 8074904"/>
                <a:gd name="connsiteY0" fmla="*/ 135742 h 1357419"/>
                <a:gd name="connsiteX1" fmla="*/ 135742 w 8074904"/>
                <a:gd name="connsiteY1" fmla="*/ 0 h 1357419"/>
                <a:gd name="connsiteX2" fmla="*/ 7939162 w 8074904"/>
                <a:gd name="connsiteY2" fmla="*/ 0 h 1357419"/>
                <a:gd name="connsiteX3" fmla="*/ 8074904 w 8074904"/>
                <a:gd name="connsiteY3" fmla="*/ 135742 h 1357419"/>
                <a:gd name="connsiteX4" fmla="*/ 8074904 w 8074904"/>
                <a:gd name="connsiteY4" fmla="*/ 1221677 h 1357419"/>
                <a:gd name="connsiteX5" fmla="*/ 7939162 w 8074904"/>
                <a:gd name="connsiteY5" fmla="*/ 1357419 h 1357419"/>
                <a:gd name="connsiteX6" fmla="*/ 135742 w 8074904"/>
                <a:gd name="connsiteY6" fmla="*/ 1357419 h 1357419"/>
                <a:gd name="connsiteX7" fmla="*/ 0 w 8074904"/>
                <a:gd name="connsiteY7" fmla="*/ 1221677 h 1357419"/>
                <a:gd name="connsiteX8" fmla="*/ 0 w 8074904"/>
                <a:gd name="connsiteY8" fmla="*/ 135742 h 135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4904" h="1357419">
                  <a:moveTo>
                    <a:pt x="0" y="135742"/>
                  </a:moveTo>
                  <a:cubicBezTo>
                    <a:pt x="0" y="60774"/>
                    <a:pt x="60774" y="0"/>
                    <a:pt x="135742" y="0"/>
                  </a:cubicBezTo>
                  <a:lnTo>
                    <a:pt x="7939162" y="0"/>
                  </a:lnTo>
                  <a:cubicBezTo>
                    <a:pt x="8014130" y="0"/>
                    <a:pt x="8074904" y="60774"/>
                    <a:pt x="8074904" y="135742"/>
                  </a:cubicBezTo>
                  <a:lnTo>
                    <a:pt x="8074904" y="1221677"/>
                  </a:lnTo>
                  <a:cubicBezTo>
                    <a:pt x="8074904" y="1296645"/>
                    <a:pt x="8014130" y="1357419"/>
                    <a:pt x="7939162" y="1357419"/>
                  </a:cubicBezTo>
                  <a:lnTo>
                    <a:pt x="135742" y="1357419"/>
                  </a:lnTo>
                  <a:cubicBezTo>
                    <a:pt x="60774" y="1357419"/>
                    <a:pt x="0" y="1296645"/>
                    <a:pt x="0" y="1221677"/>
                  </a:cubicBezTo>
                  <a:lnTo>
                    <a:pt x="0" y="135742"/>
                  </a:lnTo>
                  <a:close/>
                </a:path>
              </a:pathLst>
            </a:custGeom>
            <a:blipFill>
              <a:blip r:embed="rId4"/>
              <a:tile tx="0" ty="0" sx="100000" sy="100000" flip="none" algn="tl"/>
            </a:blipFill>
            <a:scene3d>
              <a:camera prst="orthographicFront"/>
              <a:lightRig rig="threePt" dir="t"/>
            </a:scene3d>
            <a:sp3d>
              <a:bevelT prst="convex"/>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3097" tIns="75317" rIns="93097" bIns="75317" numCol="1" spcCol="1270" anchor="ctr" anchorCtr="0">
              <a:noAutofit/>
            </a:bodyPr>
            <a:lstStyle/>
            <a:p>
              <a:pPr lvl="0" algn="l" defTabSz="1244600">
                <a:lnSpc>
                  <a:spcPct val="90000"/>
                </a:lnSpc>
                <a:spcBef>
                  <a:spcPct val="0"/>
                </a:spcBef>
                <a:spcAft>
                  <a:spcPct val="35000"/>
                </a:spcAft>
              </a:pP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Chú</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bé</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Hồng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là</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một</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cậu</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bé</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nhạy</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cảm</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s-ES" sz="2800" kern="1200" dirty="0" err="1" smtClean="0">
                  <a:solidFill>
                    <a:schemeClr val="accent6">
                      <a:lumMod val="50000"/>
                    </a:schemeClr>
                  </a:solidFill>
                  <a:latin typeface="Times New Roman" panose="02020603050405020304" pitchFamily="18" charset="0"/>
                  <a:cs typeface="Times New Roman" panose="02020603050405020304" pitchFamily="18" charset="0"/>
                </a:rPr>
                <a:t>giàu</a:t>
              </a:r>
              <a:r>
                <a:rPr lang="es-E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s-ES" sz="2800" kern="1200" dirty="0" err="1" smtClean="0">
                  <a:solidFill>
                    <a:schemeClr val="accent6">
                      <a:lumMod val="50000"/>
                    </a:schemeClr>
                  </a:solidFill>
                  <a:latin typeface="Times New Roman" panose="02020603050405020304" pitchFamily="18" charset="0"/>
                  <a:cs typeface="Times New Roman" panose="02020603050405020304" pitchFamily="18" charset="0"/>
                </a:rPr>
                <a:t>tình</a:t>
              </a:r>
              <a:r>
                <a:rPr lang="es-E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s-ES" sz="2800" kern="1200" dirty="0" err="1" smtClean="0">
                  <a:solidFill>
                    <a:schemeClr val="accent6">
                      <a:lumMod val="50000"/>
                    </a:schemeClr>
                  </a:solidFill>
                  <a:latin typeface="Times New Roman" panose="02020603050405020304" pitchFamily="18" charset="0"/>
                  <a:cs typeface="Times New Roman" panose="02020603050405020304" pitchFamily="18" charset="0"/>
                </a:rPr>
                <a:t>yêu</a:t>
              </a:r>
              <a:r>
                <a:rPr lang="es-E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s-ES" sz="2800" kern="1200" dirty="0" err="1" smtClean="0">
                  <a:solidFill>
                    <a:schemeClr val="accent6">
                      <a:lumMod val="50000"/>
                    </a:schemeClr>
                  </a:solidFill>
                  <a:latin typeface="Times New Roman" panose="02020603050405020304" pitchFamily="18" charset="0"/>
                  <a:cs typeface="Times New Roman" panose="02020603050405020304" pitchFamily="18" charset="0"/>
                </a:rPr>
                <a:t>thương</a:t>
              </a:r>
              <a:r>
                <a:rPr lang="es-E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s-ES" sz="2800" kern="1200" dirty="0" err="1" smtClean="0">
                  <a:solidFill>
                    <a:schemeClr val="accent6">
                      <a:lumMod val="50000"/>
                    </a:schemeClr>
                  </a:solidFill>
                  <a:latin typeface="Times New Roman" panose="02020603050405020304" pitchFamily="18" charset="0"/>
                  <a:cs typeface="Times New Roman" panose="02020603050405020304" pitchFamily="18" charset="0"/>
                </a:rPr>
                <a:t>mẹ</a:t>
              </a:r>
              <a:r>
                <a:rPr lang="es-E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s-ES" sz="2800" kern="1200" dirty="0" err="1" smtClean="0">
                  <a:solidFill>
                    <a:schemeClr val="accent6">
                      <a:lumMod val="50000"/>
                    </a:schemeClr>
                  </a:solidFill>
                  <a:latin typeface="Times New Roman" panose="02020603050405020304" pitchFamily="18" charset="0"/>
                  <a:cs typeface="Times New Roman" panose="02020603050405020304" pitchFamily="18" charset="0"/>
                </a:rPr>
                <a:t>biết</a:t>
              </a:r>
              <a:r>
                <a:rPr lang="es-ES" sz="2800" kern="1200" dirty="0" smtClean="0">
                  <a:solidFill>
                    <a:schemeClr val="accent6">
                      <a:lumMod val="50000"/>
                    </a:schemeClr>
                  </a:solidFill>
                  <a:latin typeface="Times New Roman" panose="02020603050405020304" pitchFamily="18" charset="0"/>
                  <a:cs typeface="Times New Roman" panose="02020603050405020304" pitchFamily="18" charset="0"/>
                </a:rPr>
                <a:t> c</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ảm</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thông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có</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niềm</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tin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mãnh</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liệt</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đối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với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người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mẹ</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3952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3243262" y="0"/>
            <a:ext cx="5000626" cy="1358537"/>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4. TỔNG KẾT</a:t>
            </a:r>
            <a:endParaRPr lang="en-US" sz="2800" b="1" dirty="0">
              <a:latin typeface="Times New Roman" panose="02020603050405020304" pitchFamily="18" charset="0"/>
              <a:cs typeface="Times New Roman" panose="02020603050405020304" pitchFamily="18" charset="0"/>
            </a:endParaRPr>
          </a:p>
        </p:txBody>
      </p:sp>
      <p:grpSp>
        <p:nvGrpSpPr>
          <p:cNvPr id="2" name="Group 1"/>
          <p:cNvGrpSpPr/>
          <p:nvPr/>
        </p:nvGrpSpPr>
        <p:grpSpPr>
          <a:xfrm>
            <a:off x="1327680" y="1449978"/>
            <a:ext cx="9937282" cy="4162225"/>
            <a:chOff x="1327680" y="1449978"/>
            <a:chExt cx="9937282" cy="4162225"/>
          </a:xfrm>
        </p:grpSpPr>
        <p:sp>
          <p:nvSpPr>
            <p:cNvPr id="3" name="Freeform 2"/>
            <p:cNvSpPr/>
            <p:nvPr/>
          </p:nvSpPr>
          <p:spPr>
            <a:xfrm>
              <a:off x="1327680" y="1449978"/>
              <a:ext cx="2744257" cy="734154"/>
            </a:xfrm>
            <a:custGeom>
              <a:avLst/>
              <a:gdLst>
                <a:gd name="connsiteX0" fmla="*/ 0 w 2654790"/>
                <a:gd name="connsiteY0" fmla="*/ 73415 h 734154"/>
                <a:gd name="connsiteX1" fmla="*/ 73415 w 2654790"/>
                <a:gd name="connsiteY1" fmla="*/ 0 h 734154"/>
                <a:gd name="connsiteX2" fmla="*/ 2581375 w 2654790"/>
                <a:gd name="connsiteY2" fmla="*/ 0 h 734154"/>
                <a:gd name="connsiteX3" fmla="*/ 2654790 w 2654790"/>
                <a:gd name="connsiteY3" fmla="*/ 73415 h 734154"/>
                <a:gd name="connsiteX4" fmla="*/ 2654790 w 2654790"/>
                <a:gd name="connsiteY4" fmla="*/ 660739 h 734154"/>
                <a:gd name="connsiteX5" fmla="*/ 2581375 w 2654790"/>
                <a:gd name="connsiteY5" fmla="*/ 734154 h 734154"/>
                <a:gd name="connsiteX6" fmla="*/ 73415 w 2654790"/>
                <a:gd name="connsiteY6" fmla="*/ 734154 h 734154"/>
                <a:gd name="connsiteX7" fmla="*/ 0 w 2654790"/>
                <a:gd name="connsiteY7" fmla="*/ 660739 h 734154"/>
                <a:gd name="connsiteX8" fmla="*/ 0 w 2654790"/>
                <a:gd name="connsiteY8" fmla="*/ 73415 h 73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4790" h="734154">
                  <a:moveTo>
                    <a:pt x="0" y="73415"/>
                  </a:moveTo>
                  <a:cubicBezTo>
                    <a:pt x="0" y="32869"/>
                    <a:pt x="32869" y="0"/>
                    <a:pt x="73415" y="0"/>
                  </a:cubicBezTo>
                  <a:lnTo>
                    <a:pt x="2581375" y="0"/>
                  </a:lnTo>
                  <a:cubicBezTo>
                    <a:pt x="2621921" y="0"/>
                    <a:pt x="2654790" y="32869"/>
                    <a:pt x="2654790" y="73415"/>
                  </a:cubicBezTo>
                  <a:lnTo>
                    <a:pt x="2654790" y="660739"/>
                  </a:lnTo>
                  <a:cubicBezTo>
                    <a:pt x="2654790" y="701285"/>
                    <a:pt x="2621921" y="734154"/>
                    <a:pt x="2581375" y="734154"/>
                  </a:cubicBezTo>
                  <a:lnTo>
                    <a:pt x="73415" y="734154"/>
                  </a:lnTo>
                  <a:cubicBezTo>
                    <a:pt x="32869" y="734154"/>
                    <a:pt x="0" y="701285"/>
                    <a:pt x="0" y="660739"/>
                  </a:cubicBezTo>
                  <a:lnTo>
                    <a:pt x="0" y="7341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7223" tIns="51983" rIns="67223" bIns="51983"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4.1. </a:t>
              </a:r>
              <a:r>
                <a:rPr lang="en-US" sz="2400" b="1" kern="1200" dirty="0" err="1" smtClean="0">
                  <a:latin typeface="Times New Roman" panose="02020603050405020304" pitchFamily="18" charset="0"/>
                  <a:cs typeface="Times New Roman" panose="02020603050405020304" pitchFamily="18" charset="0"/>
                </a:rPr>
                <a:t>Nội</a:t>
              </a:r>
              <a:r>
                <a:rPr lang="en-US" sz="2400" b="1" kern="1200" dirty="0" smtClean="0">
                  <a:latin typeface="Times New Roman" panose="02020603050405020304" pitchFamily="18" charset="0"/>
                  <a:cs typeface="Times New Roman" panose="02020603050405020304" pitchFamily="18" charset="0"/>
                </a:rPr>
                <a:t> dung</a:t>
              </a:r>
              <a:endParaRPr lang="en-US" sz="2400" kern="1200" dirty="0">
                <a:latin typeface="Times New Roman" panose="02020603050405020304" pitchFamily="18" charset="0"/>
                <a:cs typeface="Times New Roman" panose="02020603050405020304" pitchFamily="18" charset="0"/>
              </a:endParaRPr>
            </a:p>
          </p:txBody>
        </p:sp>
        <p:sp>
          <p:nvSpPr>
            <p:cNvPr id="7" name="Freeform 6"/>
            <p:cNvSpPr/>
            <p:nvPr/>
          </p:nvSpPr>
          <p:spPr>
            <a:xfrm>
              <a:off x="1593160" y="2184132"/>
              <a:ext cx="298871" cy="1731316"/>
            </a:xfrm>
            <a:custGeom>
              <a:avLst/>
              <a:gdLst/>
              <a:ahLst/>
              <a:cxnLst/>
              <a:rect l="0" t="0" r="0" b="0"/>
              <a:pathLst>
                <a:path>
                  <a:moveTo>
                    <a:pt x="0" y="0"/>
                  </a:moveTo>
                  <a:lnTo>
                    <a:pt x="0" y="1731316"/>
                  </a:lnTo>
                  <a:lnTo>
                    <a:pt x="298871" y="1731316"/>
                  </a:lnTo>
                </a:path>
              </a:pathLst>
            </a:custGeom>
            <a:noFill/>
            <a:ln w="28575"/>
          </p:spPr>
          <p:style>
            <a:lnRef idx="2">
              <a:scrgbClr r="0" g="0" b="0"/>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8" name="Freeform 7"/>
            <p:cNvSpPr/>
            <p:nvPr/>
          </p:nvSpPr>
          <p:spPr>
            <a:xfrm>
              <a:off x="1892032" y="2455237"/>
              <a:ext cx="4302602" cy="2920421"/>
            </a:xfrm>
            <a:custGeom>
              <a:avLst/>
              <a:gdLst>
                <a:gd name="connsiteX0" fmla="*/ 0 w 4302602"/>
                <a:gd name="connsiteY0" fmla="*/ 292042 h 2920421"/>
                <a:gd name="connsiteX1" fmla="*/ 292042 w 4302602"/>
                <a:gd name="connsiteY1" fmla="*/ 0 h 2920421"/>
                <a:gd name="connsiteX2" fmla="*/ 4010560 w 4302602"/>
                <a:gd name="connsiteY2" fmla="*/ 0 h 2920421"/>
                <a:gd name="connsiteX3" fmla="*/ 4302602 w 4302602"/>
                <a:gd name="connsiteY3" fmla="*/ 292042 h 2920421"/>
                <a:gd name="connsiteX4" fmla="*/ 4302602 w 4302602"/>
                <a:gd name="connsiteY4" fmla="*/ 2628379 h 2920421"/>
                <a:gd name="connsiteX5" fmla="*/ 4010560 w 4302602"/>
                <a:gd name="connsiteY5" fmla="*/ 2920421 h 2920421"/>
                <a:gd name="connsiteX6" fmla="*/ 292042 w 4302602"/>
                <a:gd name="connsiteY6" fmla="*/ 2920421 h 2920421"/>
                <a:gd name="connsiteX7" fmla="*/ 0 w 4302602"/>
                <a:gd name="connsiteY7" fmla="*/ 2628379 h 2920421"/>
                <a:gd name="connsiteX8" fmla="*/ 0 w 4302602"/>
                <a:gd name="connsiteY8" fmla="*/ 292042 h 292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2602" h="2920421">
                  <a:moveTo>
                    <a:pt x="0" y="292042"/>
                  </a:moveTo>
                  <a:cubicBezTo>
                    <a:pt x="0" y="130752"/>
                    <a:pt x="130752" y="0"/>
                    <a:pt x="292042" y="0"/>
                  </a:cubicBezTo>
                  <a:lnTo>
                    <a:pt x="4010560" y="0"/>
                  </a:lnTo>
                  <a:cubicBezTo>
                    <a:pt x="4171850" y="0"/>
                    <a:pt x="4302602" y="130752"/>
                    <a:pt x="4302602" y="292042"/>
                  </a:cubicBezTo>
                  <a:lnTo>
                    <a:pt x="4302602" y="2628379"/>
                  </a:lnTo>
                  <a:cubicBezTo>
                    <a:pt x="4302602" y="2789669"/>
                    <a:pt x="4171850" y="2920421"/>
                    <a:pt x="4010560" y="2920421"/>
                  </a:cubicBezTo>
                  <a:lnTo>
                    <a:pt x="292042" y="2920421"/>
                  </a:lnTo>
                  <a:cubicBezTo>
                    <a:pt x="130752" y="2920421"/>
                    <a:pt x="0" y="2789669"/>
                    <a:pt x="0" y="2628379"/>
                  </a:cubicBezTo>
                  <a:lnTo>
                    <a:pt x="0" y="292042"/>
                  </a:lnTo>
                  <a:close/>
                </a:path>
              </a:pathLst>
            </a:custGeom>
            <a:blipFill>
              <a:blip r:embed="rId2"/>
              <a:tile tx="0" ty="0" sx="100000" sy="100000" flip="none" algn="tl"/>
            </a:blipFill>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8876" tIns="121096" rIns="138876" bIns="121096" numCol="1" spcCol="1270" anchor="ctr" anchorCtr="0">
              <a:noAutofit/>
            </a:bodyPr>
            <a:lstStyle/>
            <a:p>
              <a:pPr lvl="0" algn="l" defTabSz="1244600">
                <a:lnSpc>
                  <a:spcPct val="90000"/>
                </a:lnSpc>
                <a:spcBef>
                  <a:spcPct val="0"/>
                </a:spcBef>
                <a:spcAft>
                  <a:spcPct val="35000"/>
                </a:spcAft>
              </a:pP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Đoạn</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trích</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Trong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lòng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mẹ</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đã</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kể</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lại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một</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cách</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chân</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thực</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cảm</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động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những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cay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đắng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tủi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cực</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cùng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tình</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yêu</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thương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cháy</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bỏng</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của</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nhà</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văn</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thời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thơ</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ấu</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đối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với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người</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mẹ</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bất</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hạnh</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 name="Freeform 8"/>
            <p:cNvSpPr/>
            <p:nvPr/>
          </p:nvSpPr>
          <p:spPr>
            <a:xfrm>
              <a:off x="7072313" y="1454071"/>
              <a:ext cx="2572807" cy="734154"/>
            </a:xfrm>
            <a:custGeom>
              <a:avLst/>
              <a:gdLst>
                <a:gd name="connsiteX0" fmla="*/ 0 w 2178955"/>
                <a:gd name="connsiteY0" fmla="*/ 73415 h 734154"/>
                <a:gd name="connsiteX1" fmla="*/ 73415 w 2178955"/>
                <a:gd name="connsiteY1" fmla="*/ 0 h 734154"/>
                <a:gd name="connsiteX2" fmla="*/ 2105540 w 2178955"/>
                <a:gd name="connsiteY2" fmla="*/ 0 h 734154"/>
                <a:gd name="connsiteX3" fmla="*/ 2178955 w 2178955"/>
                <a:gd name="connsiteY3" fmla="*/ 73415 h 734154"/>
                <a:gd name="connsiteX4" fmla="*/ 2178955 w 2178955"/>
                <a:gd name="connsiteY4" fmla="*/ 660739 h 734154"/>
                <a:gd name="connsiteX5" fmla="*/ 2105540 w 2178955"/>
                <a:gd name="connsiteY5" fmla="*/ 734154 h 734154"/>
                <a:gd name="connsiteX6" fmla="*/ 73415 w 2178955"/>
                <a:gd name="connsiteY6" fmla="*/ 734154 h 734154"/>
                <a:gd name="connsiteX7" fmla="*/ 0 w 2178955"/>
                <a:gd name="connsiteY7" fmla="*/ 660739 h 734154"/>
                <a:gd name="connsiteX8" fmla="*/ 0 w 2178955"/>
                <a:gd name="connsiteY8" fmla="*/ 73415 h 73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8955" h="734154">
                  <a:moveTo>
                    <a:pt x="0" y="73415"/>
                  </a:moveTo>
                  <a:cubicBezTo>
                    <a:pt x="0" y="32869"/>
                    <a:pt x="32869" y="0"/>
                    <a:pt x="73415" y="0"/>
                  </a:cubicBezTo>
                  <a:lnTo>
                    <a:pt x="2105540" y="0"/>
                  </a:lnTo>
                  <a:cubicBezTo>
                    <a:pt x="2146086" y="0"/>
                    <a:pt x="2178955" y="32869"/>
                    <a:pt x="2178955" y="73415"/>
                  </a:cubicBezTo>
                  <a:lnTo>
                    <a:pt x="2178955" y="660739"/>
                  </a:lnTo>
                  <a:cubicBezTo>
                    <a:pt x="2178955" y="701285"/>
                    <a:pt x="2146086" y="734154"/>
                    <a:pt x="2105540" y="734154"/>
                  </a:cubicBezTo>
                  <a:lnTo>
                    <a:pt x="73415" y="734154"/>
                  </a:lnTo>
                  <a:cubicBezTo>
                    <a:pt x="32869" y="734154"/>
                    <a:pt x="0" y="701285"/>
                    <a:pt x="0" y="660739"/>
                  </a:cubicBezTo>
                  <a:lnTo>
                    <a:pt x="0" y="7341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7223" tIns="51983" rIns="67223" bIns="51983"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4.2. </a:t>
              </a:r>
              <a:r>
                <a:rPr lang="en-US" sz="2400" b="1" kern="1200" dirty="0" err="1" smtClean="0">
                  <a:latin typeface="Times New Roman" panose="02020603050405020304" pitchFamily="18" charset="0"/>
                  <a:cs typeface="Times New Roman" panose="02020603050405020304" pitchFamily="18" charset="0"/>
                </a:rPr>
                <a:t>Nghệ</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thuật</a:t>
              </a:r>
              <a:endParaRPr lang="en-US" sz="24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7262049" y="2188225"/>
              <a:ext cx="217895" cy="934218"/>
            </a:xfrm>
            <a:custGeom>
              <a:avLst/>
              <a:gdLst/>
              <a:ahLst/>
              <a:cxnLst/>
              <a:rect l="0" t="0" r="0" b="0"/>
              <a:pathLst>
                <a:path>
                  <a:moveTo>
                    <a:pt x="0" y="0"/>
                  </a:moveTo>
                  <a:lnTo>
                    <a:pt x="0" y="934218"/>
                  </a:lnTo>
                  <a:lnTo>
                    <a:pt x="217895" y="934218"/>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Freeform 10"/>
            <p:cNvSpPr/>
            <p:nvPr/>
          </p:nvSpPr>
          <p:spPr>
            <a:xfrm>
              <a:off x="7479945" y="2328111"/>
              <a:ext cx="3764449" cy="1588665"/>
            </a:xfrm>
            <a:custGeom>
              <a:avLst/>
              <a:gdLst>
                <a:gd name="connsiteX0" fmla="*/ 0 w 3764449"/>
                <a:gd name="connsiteY0" fmla="*/ 158867 h 1588665"/>
                <a:gd name="connsiteX1" fmla="*/ 158867 w 3764449"/>
                <a:gd name="connsiteY1" fmla="*/ 0 h 1588665"/>
                <a:gd name="connsiteX2" fmla="*/ 3605583 w 3764449"/>
                <a:gd name="connsiteY2" fmla="*/ 0 h 1588665"/>
                <a:gd name="connsiteX3" fmla="*/ 3764450 w 3764449"/>
                <a:gd name="connsiteY3" fmla="*/ 158867 h 1588665"/>
                <a:gd name="connsiteX4" fmla="*/ 3764449 w 3764449"/>
                <a:gd name="connsiteY4" fmla="*/ 1429799 h 1588665"/>
                <a:gd name="connsiteX5" fmla="*/ 3605582 w 3764449"/>
                <a:gd name="connsiteY5" fmla="*/ 1588666 h 1588665"/>
                <a:gd name="connsiteX6" fmla="*/ 158867 w 3764449"/>
                <a:gd name="connsiteY6" fmla="*/ 1588665 h 1588665"/>
                <a:gd name="connsiteX7" fmla="*/ 0 w 3764449"/>
                <a:gd name="connsiteY7" fmla="*/ 1429798 h 1588665"/>
                <a:gd name="connsiteX8" fmla="*/ 0 w 3764449"/>
                <a:gd name="connsiteY8" fmla="*/ 158867 h 158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4449" h="1588665">
                  <a:moveTo>
                    <a:pt x="0" y="158867"/>
                  </a:moveTo>
                  <a:cubicBezTo>
                    <a:pt x="0" y="71127"/>
                    <a:pt x="71127" y="0"/>
                    <a:pt x="158867" y="0"/>
                  </a:cubicBezTo>
                  <a:lnTo>
                    <a:pt x="3605583" y="0"/>
                  </a:lnTo>
                  <a:cubicBezTo>
                    <a:pt x="3693323" y="0"/>
                    <a:pt x="3764450" y="71127"/>
                    <a:pt x="3764450" y="158867"/>
                  </a:cubicBezTo>
                  <a:cubicBezTo>
                    <a:pt x="3764450" y="582511"/>
                    <a:pt x="3764449" y="1006155"/>
                    <a:pt x="3764449" y="1429799"/>
                  </a:cubicBezTo>
                  <a:cubicBezTo>
                    <a:pt x="3764449" y="1517539"/>
                    <a:pt x="3693322" y="1588666"/>
                    <a:pt x="3605582" y="1588666"/>
                  </a:cubicBezTo>
                  <a:lnTo>
                    <a:pt x="158867" y="1588665"/>
                  </a:lnTo>
                  <a:cubicBezTo>
                    <a:pt x="71127" y="1588665"/>
                    <a:pt x="0" y="1517538"/>
                    <a:pt x="0" y="1429798"/>
                  </a:cubicBezTo>
                  <a:lnTo>
                    <a:pt x="0" y="158867"/>
                  </a:lnTo>
                  <a:close/>
                </a:path>
              </a:pathLst>
            </a:custGeom>
            <a:blipFill>
              <a:blip r:embed="rId3"/>
              <a:tile tx="0" ty="0" sx="100000" sy="100000" flip="none" algn="tl"/>
            </a:blipFill>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345" tIns="75740" rIns="90345" bIns="75740" numCol="1" spcCol="1270" anchor="ctr" anchorCtr="0">
              <a:noAutofit/>
            </a:bodyPr>
            <a:lstStyle/>
            <a:p>
              <a:pPr lvl="0" algn="l" defTabSz="1022350">
                <a:lnSpc>
                  <a:spcPct val="90000"/>
                </a:lnSpc>
                <a:spcBef>
                  <a:spcPct val="0"/>
                </a:spcBef>
                <a:spcAft>
                  <a:spcPct val="35000"/>
                </a:spcAft>
              </a:pP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Thể</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loại</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hồi</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kí</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với</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lối</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văn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uyển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chuyển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thấm</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đượm</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chất</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trữ</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tình</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lời</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văn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tự</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truyện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chân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giàu</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sức</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truyền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cảm</a:t>
              </a:r>
              <a:endParaRPr lang="en-US" sz="23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2" name="Freeform 11"/>
            <p:cNvSpPr/>
            <p:nvPr/>
          </p:nvSpPr>
          <p:spPr>
            <a:xfrm>
              <a:off x="7262049" y="2188225"/>
              <a:ext cx="217895" cy="2218335"/>
            </a:xfrm>
            <a:custGeom>
              <a:avLst/>
              <a:gdLst/>
              <a:ahLst/>
              <a:cxnLst/>
              <a:rect l="0" t="0" r="0" b="0"/>
              <a:pathLst>
                <a:path>
                  <a:moveTo>
                    <a:pt x="0" y="0"/>
                  </a:moveTo>
                  <a:lnTo>
                    <a:pt x="0" y="2218335"/>
                  </a:lnTo>
                  <a:lnTo>
                    <a:pt x="217895" y="221833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12"/>
            <p:cNvSpPr/>
            <p:nvPr/>
          </p:nvSpPr>
          <p:spPr>
            <a:xfrm>
              <a:off x="7479945" y="4039483"/>
              <a:ext cx="3782574" cy="734154"/>
            </a:xfrm>
            <a:custGeom>
              <a:avLst/>
              <a:gdLst>
                <a:gd name="connsiteX0" fmla="*/ 0 w 3782574"/>
                <a:gd name="connsiteY0" fmla="*/ 73415 h 734154"/>
                <a:gd name="connsiteX1" fmla="*/ 73415 w 3782574"/>
                <a:gd name="connsiteY1" fmla="*/ 0 h 734154"/>
                <a:gd name="connsiteX2" fmla="*/ 3709159 w 3782574"/>
                <a:gd name="connsiteY2" fmla="*/ 0 h 734154"/>
                <a:gd name="connsiteX3" fmla="*/ 3782574 w 3782574"/>
                <a:gd name="connsiteY3" fmla="*/ 73415 h 734154"/>
                <a:gd name="connsiteX4" fmla="*/ 3782574 w 3782574"/>
                <a:gd name="connsiteY4" fmla="*/ 660739 h 734154"/>
                <a:gd name="connsiteX5" fmla="*/ 3709159 w 3782574"/>
                <a:gd name="connsiteY5" fmla="*/ 734154 h 734154"/>
                <a:gd name="connsiteX6" fmla="*/ 73415 w 3782574"/>
                <a:gd name="connsiteY6" fmla="*/ 734154 h 734154"/>
                <a:gd name="connsiteX7" fmla="*/ 0 w 3782574"/>
                <a:gd name="connsiteY7" fmla="*/ 660739 h 734154"/>
                <a:gd name="connsiteX8" fmla="*/ 0 w 3782574"/>
                <a:gd name="connsiteY8" fmla="*/ 73415 h 73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2574" h="734154">
                  <a:moveTo>
                    <a:pt x="0" y="73415"/>
                  </a:moveTo>
                  <a:cubicBezTo>
                    <a:pt x="0" y="32869"/>
                    <a:pt x="32869" y="0"/>
                    <a:pt x="73415" y="0"/>
                  </a:cubicBezTo>
                  <a:lnTo>
                    <a:pt x="3709159" y="0"/>
                  </a:lnTo>
                  <a:cubicBezTo>
                    <a:pt x="3749705" y="0"/>
                    <a:pt x="3782574" y="32869"/>
                    <a:pt x="3782574" y="73415"/>
                  </a:cubicBezTo>
                  <a:lnTo>
                    <a:pt x="3782574" y="660739"/>
                  </a:lnTo>
                  <a:cubicBezTo>
                    <a:pt x="3782574" y="701285"/>
                    <a:pt x="3749705" y="734154"/>
                    <a:pt x="3709159" y="734154"/>
                  </a:cubicBezTo>
                  <a:lnTo>
                    <a:pt x="73415" y="734154"/>
                  </a:lnTo>
                  <a:cubicBezTo>
                    <a:pt x="32869" y="734154"/>
                    <a:pt x="0" y="701285"/>
                    <a:pt x="0" y="660739"/>
                  </a:cubicBezTo>
                  <a:lnTo>
                    <a:pt x="0" y="73415"/>
                  </a:lnTo>
                  <a:close/>
                </a:path>
              </a:pathLst>
            </a:custGeom>
            <a:blipFill>
              <a:blip r:embed="rId3"/>
              <a:tile tx="0" ty="0" sx="100000" sy="100000" flip="none" algn="tl"/>
            </a:blipFill>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318" tIns="50713" rIns="65318" bIns="50713" numCol="1" spcCol="1270" anchor="ctr" anchorCtr="0">
              <a:noAutofit/>
            </a:bodyPr>
            <a:lstStyle/>
            <a:p>
              <a:pPr lvl="0" algn="l" defTabSz="1022350">
                <a:lnSpc>
                  <a:spcPct val="90000"/>
                </a:lnSpc>
                <a:spcBef>
                  <a:spcPct val="0"/>
                </a:spcBef>
                <a:spcAft>
                  <a:spcPct val="35000"/>
                </a:spcAft>
              </a:pP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Biện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pháp</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tu</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từ</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so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sánh</a:t>
              </a:r>
              <a:endParaRPr lang="en-US" sz="23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4" name="Freeform 13"/>
            <p:cNvSpPr/>
            <p:nvPr/>
          </p:nvSpPr>
          <p:spPr>
            <a:xfrm>
              <a:off x="7262049" y="2188225"/>
              <a:ext cx="261286" cy="3056901"/>
            </a:xfrm>
            <a:custGeom>
              <a:avLst/>
              <a:gdLst/>
              <a:ahLst/>
              <a:cxnLst/>
              <a:rect l="0" t="0" r="0" b="0"/>
              <a:pathLst>
                <a:path>
                  <a:moveTo>
                    <a:pt x="0" y="0"/>
                  </a:moveTo>
                  <a:lnTo>
                    <a:pt x="0" y="3056901"/>
                  </a:lnTo>
                  <a:lnTo>
                    <a:pt x="261286" y="3056901"/>
                  </a:lnTo>
                </a:path>
              </a:pathLst>
            </a:custGeom>
            <a:noFill/>
            <a:ln w="28575"/>
          </p:spPr>
          <p:style>
            <a:lnRef idx="2">
              <a:scrgbClr r="0" g="0" b="0"/>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5" name="Freeform 14"/>
            <p:cNvSpPr/>
            <p:nvPr/>
          </p:nvSpPr>
          <p:spPr>
            <a:xfrm>
              <a:off x="7523336" y="4878049"/>
              <a:ext cx="3741626" cy="734154"/>
            </a:xfrm>
            <a:custGeom>
              <a:avLst/>
              <a:gdLst>
                <a:gd name="connsiteX0" fmla="*/ 0 w 3741626"/>
                <a:gd name="connsiteY0" fmla="*/ 73415 h 734154"/>
                <a:gd name="connsiteX1" fmla="*/ 73415 w 3741626"/>
                <a:gd name="connsiteY1" fmla="*/ 0 h 734154"/>
                <a:gd name="connsiteX2" fmla="*/ 3668211 w 3741626"/>
                <a:gd name="connsiteY2" fmla="*/ 0 h 734154"/>
                <a:gd name="connsiteX3" fmla="*/ 3741626 w 3741626"/>
                <a:gd name="connsiteY3" fmla="*/ 73415 h 734154"/>
                <a:gd name="connsiteX4" fmla="*/ 3741626 w 3741626"/>
                <a:gd name="connsiteY4" fmla="*/ 660739 h 734154"/>
                <a:gd name="connsiteX5" fmla="*/ 3668211 w 3741626"/>
                <a:gd name="connsiteY5" fmla="*/ 734154 h 734154"/>
                <a:gd name="connsiteX6" fmla="*/ 73415 w 3741626"/>
                <a:gd name="connsiteY6" fmla="*/ 734154 h 734154"/>
                <a:gd name="connsiteX7" fmla="*/ 0 w 3741626"/>
                <a:gd name="connsiteY7" fmla="*/ 660739 h 734154"/>
                <a:gd name="connsiteX8" fmla="*/ 0 w 3741626"/>
                <a:gd name="connsiteY8" fmla="*/ 73415 h 73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1626" h="734154">
                  <a:moveTo>
                    <a:pt x="0" y="73415"/>
                  </a:moveTo>
                  <a:cubicBezTo>
                    <a:pt x="0" y="32869"/>
                    <a:pt x="32869" y="0"/>
                    <a:pt x="73415" y="0"/>
                  </a:cubicBezTo>
                  <a:lnTo>
                    <a:pt x="3668211" y="0"/>
                  </a:lnTo>
                  <a:cubicBezTo>
                    <a:pt x="3708757" y="0"/>
                    <a:pt x="3741626" y="32869"/>
                    <a:pt x="3741626" y="73415"/>
                  </a:cubicBezTo>
                  <a:lnTo>
                    <a:pt x="3741626" y="660739"/>
                  </a:lnTo>
                  <a:cubicBezTo>
                    <a:pt x="3741626" y="701285"/>
                    <a:pt x="3708757" y="734154"/>
                    <a:pt x="3668211" y="734154"/>
                  </a:cubicBezTo>
                  <a:lnTo>
                    <a:pt x="73415" y="734154"/>
                  </a:lnTo>
                  <a:cubicBezTo>
                    <a:pt x="32869" y="734154"/>
                    <a:pt x="0" y="701285"/>
                    <a:pt x="0" y="660739"/>
                  </a:cubicBezTo>
                  <a:lnTo>
                    <a:pt x="0" y="73415"/>
                  </a:lnTo>
                  <a:close/>
                </a:path>
              </a:pathLst>
            </a:custGeom>
            <a:blipFill>
              <a:blip r:embed="rId3"/>
              <a:tile tx="0" ty="0" sx="100000" sy="100000" flip="none" algn="tl"/>
            </a:blipFill>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318" tIns="50713" rIns="65318" bIns="50713" numCol="1" spcCol="1270" anchor="ctr" anchorCtr="0">
              <a:noAutofit/>
            </a:bodyPr>
            <a:lstStyle/>
            <a:p>
              <a:pPr lvl="0" algn="l" defTabSz="1022350">
                <a:lnSpc>
                  <a:spcPct val="90000"/>
                </a:lnSpc>
                <a:spcBef>
                  <a:spcPct val="0"/>
                </a:spcBef>
                <a:spcAft>
                  <a:spcPct val="35000"/>
                </a:spcAft>
              </a:pP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Nghệ</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thuật</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tự</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sự</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xây</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dựng</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nhân</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vật</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300" kern="1200" dirty="0" err="1" smtClean="0">
                  <a:solidFill>
                    <a:schemeClr val="accent6">
                      <a:lumMod val="50000"/>
                    </a:schemeClr>
                  </a:solidFill>
                  <a:latin typeface="Times New Roman" panose="02020603050405020304" pitchFamily="18" charset="0"/>
                  <a:cs typeface="Times New Roman" panose="02020603050405020304" pitchFamily="18" charset="0"/>
                </a:rPr>
                <a:t>công</a:t>
              </a:r>
              <a:r>
                <a:rPr lang="en-US" sz="23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300" kern="1200" dirty="0">
                <a:solidFill>
                  <a:schemeClr val="accent6">
                    <a:lumMod val="50000"/>
                  </a:schemeClr>
                </a:solidFill>
                <a:latin typeface="Times New Roman" panose="02020603050405020304" pitchFamily="18" charset="0"/>
                <a:cs typeface="Times New Roman" panose="02020603050405020304" pitchFamily="18" charset="0"/>
              </a:endParaRPr>
            </a:p>
          </p:txBody>
        </p:sp>
      </p:grpSp>
      <p:pic>
        <p:nvPicPr>
          <p:cNvPr id="6" name="Picture 5"/>
          <p:cNvPicPr>
            <a:picLocks noChangeAspect="1"/>
          </p:cNvPicPr>
          <p:nvPr/>
        </p:nvPicPr>
        <p:blipFill>
          <a:blip r:embed="rId4"/>
          <a:stretch>
            <a:fillRect/>
          </a:stretch>
        </p:blipFill>
        <p:spPr>
          <a:xfrm>
            <a:off x="9683818" y="91441"/>
            <a:ext cx="2274820" cy="1825479"/>
          </a:xfrm>
          <a:prstGeom prst="ellipse">
            <a:avLst/>
          </a:prstGeom>
          <a:ln>
            <a:noFill/>
          </a:ln>
          <a:effectLst>
            <a:softEdge rad="112500"/>
          </a:effectLst>
        </p:spPr>
      </p:pic>
    </p:spTree>
    <p:extLst>
      <p:ext uri="{BB962C8B-B14F-4D97-AF65-F5344CB8AC3E}">
        <p14:creationId xmlns:p14="http://schemas.microsoft.com/office/powerpoint/2010/main" val="155009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35156" y="93506"/>
            <a:ext cx="3121688" cy="707886"/>
          </a:xfrm>
          <a:prstGeom prst="rect">
            <a:avLst/>
          </a:prstGeom>
          <a:noFill/>
        </p:spPr>
        <p:txBody>
          <a:bodyPr wrap="none" lIns="91440" tIns="45720" rIns="91440" bIns="45720">
            <a:spAutoFit/>
          </a:bodyPr>
          <a:lstStyle/>
          <a:p>
            <a:pPr algn="ctr"/>
            <a:r>
              <a:rPr lang="en-US" sz="40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LUYỆN TẬP</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5" name="Right Arrow 4"/>
          <p:cNvSpPr/>
          <p:nvPr/>
        </p:nvSpPr>
        <p:spPr>
          <a:xfrm>
            <a:off x="421362" y="932021"/>
            <a:ext cx="5105231" cy="5586345"/>
          </a:xfrm>
          <a:prstGeom prst="rightArrow">
            <a:avLst>
              <a:gd name="adj1" fmla="val 50000"/>
              <a:gd name="adj2" fmla="val 33855"/>
            </a:avLst>
          </a:prstGeom>
          <a:solidFill>
            <a:schemeClr val="accent2">
              <a:lumMod val="20000"/>
              <a:lumOff val="80000"/>
            </a:schemeClr>
          </a:solidFill>
          <a:ln w="127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i="1" dirty="0">
                <a:solidFill>
                  <a:srgbClr val="0D0D0D"/>
                </a:solidFill>
                <a:latin typeface="Times New Roman" panose="02020603050405020304" pitchFamily="18" charset="0"/>
                <a:ea typeface="Times New Roman" panose="02020603050405020304" pitchFamily="18" charset="0"/>
              </a:rPr>
              <a:t>Viết khoảng 4 - 5 dòng nêu lên tình cảm và suy nghĩ của em sau khi đọc đoạn trích Trong lòng mẹ của nhà văn Nguyên Hồng.</a:t>
            </a:r>
            <a:endParaRPr lang="en-US" sz="2800" dirty="0">
              <a:latin typeface="Times New Roman" panose="02020603050405020304" pitchFamily="18" charset="0"/>
              <a:ea typeface="Times New Roman" panose="02020603050405020304" pitchFamily="18" charset="0"/>
            </a:endParaRPr>
          </a:p>
        </p:txBody>
      </p:sp>
      <p:sp>
        <p:nvSpPr>
          <p:cNvPr id="6" name="Rounded Rectangle 5"/>
          <p:cNvSpPr/>
          <p:nvPr/>
        </p:nvSpPr>
        <p:spPr>
          <a:xfrm>
            <a:off x="5665931" y="1036524"/>
            <a:ext cx="6104707" cy="5521030"/>
          </a:xfrm>
          <a:prstGeom prst="roundRect">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b="1" dirty="0">
                <a:solidFill>
                  <a:srgbClr val="0D0D0D"/>
                </a:solidFill>
                <a:latin typeface="Times New Roman" panose="02020603050405020304" pitchFamily="18" charset="0"/>
                <a:ea typeface="Times New Roman" panose="02020603050405020304" pitchFamily="18" charset="0"/>
              </a:rPr>
              <a:t> </a:t>
            </a:r>
            <a:r>
              <a:rPr lang="vi-VN" sz="2400" b="1" dirty="0">
                <a:solidFill>
                  <a:schemeClr val="tx1"/>
                </a:solidFill>
                <a:latin typeface="Times New Roman" panose="02020603050405020304" pitchFamily="18" charset="0"/>
                <a:ea typeface="Times New Roman" panose="02020603050405020304" pitchFamily="18" charset="0"/>
              </a:rPr>
              <a:t>Gợi ý</a:t>
            </a:r>
            <a:r>
              <a:rPr lang="vi-VN"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latin typeface="Times New Roman" panose="02020603050405020304" pitchFamily="18" charset="0"/>
              <a:ea typeface="Times New Roman" panose="02020603050405020304" pitchFamily="18" charset="0"/>
            </a:endParaRPr>
          </a:p>
          <a:p>
            <a:pPr indent="457200">
              <a:spcAft>
                <a:spcPts val="1200"/>
              </a:spcAft>
            </a:pPr>
            <a:r>
              <a:rPr lang="vi-VN" sz="2400" dirty="0">
                <a:solidFill>
                  <a:schemeClr val="tx1"/>
                </a:solidFill>
                <a:latin typeface="Times New Roman" panose="02020603050405020304" pitchFamily="18" charset="0"/>
                <a:ea typeface="Times New Roman" panose="02020603050405020304" pitchFamily="18" charset="0"/>
              </a:rPr>
              <a:t>Sau khi đọc đoạn trích </a:t>
            </a:r>
            <a:r>
              <a:rPr lang="vi-VN" sz="2400" i="1" dirty="0">
                <a:solidFill>
                  <a:schemeClr val="tx1"/>
                </a:solidFill>
                <a:latin typeface="Times New Roman" panose="02020603050405020304" pitchFamily="18" charset="0"/>
                <a:ea typeface="Times New Roman" panose="02020603050405020304" pitchFamily="18" charset="0"/>
              </a:rPr>
              <a:t>Trong lòng mẹ</a:t>
            </a:r>
            <a:r>
              <a:rPr lang="vi-VN" sz="2400" dirty="0">
                <a:solidFill>
                  <a:schemeClr val="tx1"/>
                </a:solidFill>
                <a:latin typeface="Times New Roman" panose="02020603050405020304" pitchFamily="18" charset="0"/>
                <a:ea typeface="Times New Roman" panose="02020603050405020304" pitchFamily="18" charset="0"/>
              </a:rPr>
              <a:t>, em có thể cảm nhận được tình yêu thương, tin tưởng của chú bé Hồng với mẹ mình. Đó là thứ tình cảm thiêng liêng, đáng quý mà bé Hồng không cho bất kì ai có quyền xâm hại vào. Dù cho bà cô có thâm độc, có tàn nhẫn như thế nào thì chú vẫn luôn giữ vững niềm tin, lòng thương cũng như sự thấu hiểu cho sự khổ cực của mẹ. Câu chuyện trên ca ngợi tình mẫu tử thiêng liêng, đồng thời phê phán xã hội cổ hủ, lạc hậu thời bấy giờ đã đẩy con người đến cảnh túng quẫn, tha hương cầu thực.</a:t>
            </a:r>
            <a:endParaRPr lang="en-US" sz="2400" dirty="0">
              <a:solidFill>
                <a:schemeClr val="tx1"/>
              </a:solidFill>
            </a:endParaRPr>
          </a:p>
        </p:txBody>
      </p:sp>
    </p:spTree>
    <p:extLst>
      <p:ext uri="{BB962C8B-B14F-4D97-AF65-F5344CB8AC3E}">
        <p14:creationId xmlns:p14="http://schemas.microsoft.com/office/powerpoint/2010/main" val="305134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31579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063" y="108532"/>
            <a:ext cx="6952481"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Times New Roman" panose="02020603050405020304" pitchFamily="18" charset="0"/>
              </a:rPr>
              <a:t>III.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pt-BR" sz="2800" b="1" i="1" dirty="0">
                <a:latin typeface="Times New Roman" panose="02020603050405020304" pitchFamily="18" charset="0"/>
                <a:ea typeface="Times New Roman" panose="02020603050405020304" pitchFamily="18" charset="0"/>
              </a:rPr>
              <a:t>Đồng Tháp Mười mùa nước nổi</a:t>
            </a:r>
            <a:endParaRPr lang="en-US" sz="2800" dirty="0"/>
          </a:p>
        </p:txBody>
      </p:sp>
      <p:sp>
        <p:nvSpPr>
          <p:cNvPr id="5" name="Rectangle 4"/>
          <p:cNvSpPr/>
          <p:nvPr/>
        </p:nvSpPr>
        <p:spPr>
          <a:xfrm>
            <a:off x="3459412" y="759712"/>
            <a:ext cx="5273175" cy="584775"/>
          </a:xfrm>
          <a:prstGeom prst="rect">
            <a:avLst/>
          </a:prstGeom>
          <a:noFill/>
        </p:spPr>
        <p:txBody>
          <a:bodyPr wrap="none" lIns="91440" tIns="45720" rIns="91440" bIns="45720">
            <a:spAutoFit/>
          </a:bodyPr>
          <a:lstStyle/>
          <a:p>
            <a:pPr algn="ctr"/>
            <a:r>
              <a:rPr lang="en-US" sz="3200" b="1" cap="none" spc="0" dirty="0"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KHỞI ĐỘNG</a:t>
            </a:r>
            <a:endParaRPr lang="en-US" sz="32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6" name="Right Arrow Callout 5"/>
          <p:cNvSpPr/>
          <p:nvPr/>
        </p:nvSpPr>
        <p:spPr>
          <a:xfrm>
            <a:off x="410069" y="1929262"/>
            <a:ext cx="3148149" cy="3879669"/>
          </a:xfrm>
          <a:prstGeom prst="rightArrowCallou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i="1" dirty="0" err="1" smtClean="0">
                <a:solidFill>
                  <a:schemeClr val="bg1"/>
                </a:solidFill>
                <a:latin typeface="Times New Roman" panose="02020603050405020304" pitchFamily="18" charset="0"/>
                <a:ea typeface="Times New Roman" panose="02020603050405020304" pitchFamily="18" charset="0"/>
              </a:rPr>
              <a:t>Hãy</a:t>
            </a:r>
            <a:r>
              <a:rPr lang="en-US" sz="2400" b="1" i="1" dirty="0" smtClean="0">
                <a:solidFill>
                  <a:schemeClr val="bg1"/>
                </a:solidFill>
                <a:latin typeface="Times New Roman" panose="02020603050405020304" pitchFamily="18" charset="0"/>
                <a:ea typeface="Times New Roman" panose="02020603050405020304" pitchFamily="18" charset="0"/>
              </a:rPr>
              <a:t> </a:t>
            </a:r>
            <a:r>
              <a:rPr lang="en-US" sz="2400" b="1" i="1" dirty="0" err="1" smtClean="0">
                <a:solidFill>
                  <a:schemeClr val="bg1"/>
                </a:solidFill>
                <a:latin typeface="Times New Roman" panose="02020603050405020304" pitchFamily="18" charset="0"/>
                <a:ea typeface="Times New Roman" panose="02020603050405020304" pitchFamily="18" charset="0"/>
              </a:rPr>
              <a:t>xem</a:t>
            </a:r>
            <a:r>
              <a:rPr lang="en-US" sz="2400" b="1" i="1" dirty="0" smtClean="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một</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đoạn</a:t>
            </a:r>
            <a:r>
              <a:rPr lang="en-US" sz="2400" b="1" i="1" dirty="0">
                <a:solidFill>
                  <a:schemeClr val="bg1"/>
                </a:solidFill>
                <a:latin typeface="Times New Roman" panose="02020603050405020304" pitchFamily="18" charset="0"/>
                <a:ea typeface="Times New Roman" panose="02020603050405020304" pitchFamily="18" charset="0"/>
              </a:rPr>
              <a:t> video </a:t>
            </a:r>
            <a:r>
              <a:rPr lang="en-US" sz="2400" b="1" i="1" dirty="0" err="1">
                <a:solidFill>
                  <a:schemeClr val="bg1"/>
                </a:solidFill>
                <a:latin typeface="Times New Roman" panose="02020603050405020304" pitchFamily="18" charset="0"/>
                <a:ea typeface="Times New Roman" panose="02020603050405020304" pitchFamily="18" charset="0"/>
              </a:rPr>
              <a:t>về</a:t>
            </a:r>
            <a:r>
              <a:rPr lang="en-US" sz="2400" b="1" i="1" dirty="0">
                <a:solidFill>
                  <a:schemeClr val="bg1"/>
                </a:solidFill>
                <a:latin typeface="Times New Roman" panose="02020603050405020304" pitchFamily="18" charset="0"/>
                <a:ea typeface="Times New Roman" panose="02020603050405020304" pitchFamily="18" charset="0"/>
              </a:rPr>
              <a:t> du </a:t>
            </a:r>
            <a:r>
              <a:rPr lang="en-US" sz="2400" b="1" i="1" dirty="0" err="1">
                <a:solidFill>
                  <a:schemeClr val="bg1"/>
                </a:solidFill>
                <a:latin typeface="Times New Roman" panose="02020603050405020304" pitchFamily="18" charset="0"/>
                <a:ea typeface="Times New Roman" panose="02020603050405020304" pitchFamily="18" charset="0"/>
              </a:rPr>
              <a:t>lịch</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sông</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nước</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miền</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Tây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Nêu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cảm</a:t>
            </a:r>
            <a:r>
              <a:rPr lang="en-US" sz="2400" b="1" i="1" dirty="0">
                <a:solidFill>
                  <a:schemeClr val="bg1"/>
                </a:solidFill>
                <a:latin typeface="Times New Roman" panose="02020603050405020304" pitchFamily="18" charset="0"/>
                <a:ea typeface="Times New Roman" panose="02020603050405020304" pitchFamily="18" charset="0"/>
              </a:rPr>
              <a:t> </a:t>
            </a:r>
            <a:endParaRPr lang="en-US" sz="2400" b="1"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pPr>
            <a:r>
              <a:rPr lang="en-US" sz="2400" b="1" i="1" dirty="0" err="1">
                <a:solidFill>
                  <a:schemeClr val="bg1"/>
                </a:solidFill>
                <a:latin typeface="Times New Roman" panose="02020603050405020304" pitchFamily="18" charset="0"/>
                <a:ea typeface="Times New Roman" panose="02020603050405020304" pitchFamily="18" charset="0"/>
              </a:rPr>
              <a:t>nhận</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của</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em</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sau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khi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xem</a:t>
            </a:r>
            <a:r>
              <a:rPr lang="en-US" sz="2400" b="1" i="1" dirty="0">
                <a:solidFill>
                  <a:schemeClr val="bg1"/>
                </a:solidFill>
                <a:latin typeface="Times New Roman" panose="02020603050405020304" pitchFamily="18" charset="0"/>
                <a:ea typeface="Times New Roman" panose="02020603050405020304" pitchFamily="18" charset="0"/>
              </a:rPr>
              <a:t> video.</a:t>
            </a:r>
            <a:endParaRPr lang="en-US" sz="2400" b="1" dirty="0">
              <a:solidFill>
                <a:schemeClr val="bg1"/>
              </a:solidFill>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5"/>
          <a:stretch>
            <a:fillRect/>
          </a:stretch>
        </p:blipFill>
        <p:spPr>
          <a:xfrm>
            <a:off x="3349211" y="1344487"/>
            <a:ext cx="8668617" cy="5644141"/>
          </a:xfrm>
          <a:prstGeom prst="rect">
            <a:avLst/>
          </a:prstGeom>
        </p:spPr>
      </p:pic>
      <p:pic>
        <p:nvPicPr>
          <p:cNvPr id="2" name="Du lịch Miền Tây 2021 - top 10 địa điểm du lịch nổi tiếng nhất miền t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487784" y="1707192"/>
            <a:ext cx="8399416" cy="4484602"/>
          </a:xfrm>
          <a:prstGeom prst="rect">
            <a:avLst/>
          </a:prstGeom>
        </p:spPr>
      </p:pic>
    </p:spTree>
    <p:extLst>
      <p:ext uri="{BB962C8B-B14F-4D97-AF65-F5344CB8AC3E}">
        <p14:creationId xmlns:p14="http://schemas.microsoft.com/office/powerpoint/2010/main" val="18135653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
            <a:ext cx="12402707" cy="6858000"/>
          </a:xfrm>
          <a:prstGeom prst="rect">
            <a:avLst/>
          </a:prstGeom>
        </p:spPr>
      </p:pic>
      <p:sp>
        <p:nvSpPr>
          <p:cNvPr id="6" name="Rectangle 5"/>
          <p:cNvSpPr/>
          <p:nvPr/>
        </p:nvSpPr>
        <p:spPr>
          <a:xfrm>
            <a:off x="729104" y="1841230"/>
            <a:ext cx="10944497" cy="4552015"/>
          </a:xfrm>
          <a:prstGeom prst="rect">
            <a:avLst/>
          </a:prstGeom>
        </p:spPr>
        <p:txBody>
          <a:bodyPr wrap="square">
            <a:spAutoFit/>
          </a:bodyPr>
          <a:lstStyle/>
          <a:p>
            <a:pPr indent="457200">
              <a:lnSpc>
                <a:spcPct val="115000"/>
              </a:lnSpc>
              <a:spcAft>
                <a:spcPts val="0"/>
              </a:spcAft>
            </a:pPr>
            <a:r>
              <a:rPr lang="pt-BR" sz="3600" i="1" dirty="0">
                <a:solidFill>
                  <a:schemeClr val="bg1"/>
                </a:solidFill>
                <a:latin typeface="Times New Roman" panose="02020603050405020304" pitchFamily="18" charset="0"/>
                <a:ea typeface="Times New Roman" panose="02020603050405020304" pitchFamily="18" charset="0"/>
              </a:rPr>
              <a:t>Trong cuộc sống, đa số chúng ta đều mong muốn được đi thăm thú, khám phá nhiều vùng đất khác nhau để trải nghiệm những điều thú vị, mở mang hiểu biết. Trong tiết học hôm nay, chúng ta sẽ cùng theo chân tác giả Văn Công Hùng đến thăm vùng đất Đồng Tháp Mười tươi đẹp qua đoạn trích hồi kí “</a:t>
            </a:r>
            <a:r>
              <a:rPr lang="pt-BR" sz="3600" b="1" i="1" dirty="0">
                <a:solidFill>
                  <a:schemeClr val="bg1"/>
                </a:solidFill>
                <a:latin typeface="Times New Roman" panose="02020603050405020304" pitchFamily="18" charset="0"/>
                <a:ea typeface="Times New Roman" panose="02020603050405020304" pitchFamily="18" charset="0"/>
              </a:rPr>
              <a:t>Đồng Tháp Mười mùa nước nổi”.</a:t>
            </a:r>
            <a:endParaRPr lang="en-US" sz="36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pPr>
            <a:r>
              <a:rPr lang="en-US" sz="3600" i="1" dirty="0">
                <a:solidFill>
                  <a:schemeClr val="bg1"/>
                </a:solidFill>
                <a:latin typeface="Times New Roman" panose="02020603050405020304" pitchFamily="18" charset="0"/>
                <a:ea typeface="Times New Roman" panose="02020603050405020304" pitchFamily="18" charset="0"/>
              </a:rPr>
              <a:t> </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696381" y="505116"/>
            <a:ext cx="10799238" cy="830997"/>
          </a:xfrm>
          <a:prstGeom prst="rect">
            <a:avLst/>
          </a:prstGeom>
        </p:spPr>
        <p:txBody>
          <a:bodyPr wrap="none">
            <a:spAutoFit/>
          </a:bodyPr>
          <a:lstStyle/>
          <a:p>
            <a:r>
              <a:rPr lang="en-US" sz="2800" b="1" dirty="0" smtClean="0">
                <a:solidFill>
                  <a:schemeClr val="bg1"/>
                </a:solidFill>
                <a:latin typeface="Times New Roman" panose="02020603050405020304" pitchFamily="18" charset="0"/>
                <a:ea typeface="Times New Roman" panose="02020603050405020304" pitchFamily="18" charset="0"/>
              </a:rPr>
              <a:t> </a:t>
            </a:r>
            <a:r>
              <a:rPr lang="en-US" sz="4800" b="1" dirty="0" smtClean="0">
                <a:solidFill>
                  <a:schemeClr val="bg1"/>
                </a:solidFill>
                <a:latin typeface="Times New Roman" panose="02020603050405020304" pitchFamily="18" charset="0"/>
                <a:ea typeface="Times New Roman" panose="02020603050405020304" pitchFamily="18" charset="0"/>
              </a:rPr>
              <a:t>ĐỒNG THÁP MƯỜI MÙA NƯỚC NỔI</a:t>
            </a:r>
            <a:endParaRPr lang="en-US" sz="4800" dirty="0">
              <a:solidFill>
                <a:schemeClr val="bg1"/>
              </a:solidFill>
            </a:endParaRPr>
          </a:p>
        </p:txBody>
      </p:sp>
    </p:spTree>
    <p:extLst>
      <p:ext uri="{BB962C8B-B14F-4D97-AF65-F5344CB8AC3E}">
        <p14:creationId xmlns:p14="http://schemas.microsoft.com/office/powerpoint/2010/main" val="24753086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R="30480" algn="just">
              <a:lnSpc>
                <a:spcPct val="115000"/>
              </a:lnSpc>
              <a:spcAft>
                <a:spcPts val="1200"/>
              </a:spcAft>
            </a:pPr>
            <a:r>
              <a:rPr lang="en-US" sz="2800" b="1" dirty="0" smtClean="0">
                <a:solidFill>
                  <a:srgbClr val="FF0000"/>
                </a:solidFill>
                <a:latin typeface="Times New Roman" panose="02020603050405020304" pitchFamily="18" charset="0"/>
                <a:ea typeface="Times New Roman" panose="02020603050405020304" pitchFamily="18" charset="0"/>
              </a:rPr>
              <a:t>1.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201063" y="108532"/>
            <a:ext cx="6952481"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Times New Roman" panose="02020603050405020304" pitchFamily="18" charset="0"/>
              </a:rPr>
              <a:t>III.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pt-BR" sz="2800" b="1" i="1" dirty="0">
                <a:latin typeface="Times New Roman" panose="02020603050405020304" pitchFamily="18" charset="0"/>
                <a:ea typeface="Times New Roman" panose="02020603050405020304" pitchFamily="18" charset="0"/>
              </a:rPr>
              <a:t>Đồng Tháp Mười mùa nước nổi</a:t>
            </a:r>
            <a:endParaRPr lang="en-US" sz="2800" dirty="0"/>
          </a:p>
        </p:txBody>
      </p:sp>
      <p:sp>
        <p:nvSpPr>
          <p:cNvPr id="4" name="Rectangle 3"/>
          <p:cNvSpPr/>
          <p:nvPr/>
        </p:nvSpPr>
        <p:spPr>
          <a:xfrm>
            <a:off x="201063" y="1008633"/>
            <a:ext cx="4304576" cy="587853"/>
          </a:xfrm>
          <a:prstGeom prst="rect">
            <a:avLst/>
          </a:prstGeom>
        </p:spPr>
        <p:txBody>
          <a:bodyPr wrap="none">
            <a:spAutoFit/>
          </a:bodyPr>
          <a:lstStyle/>
          <a:p>
            <a:pPr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a</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giả</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Công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Hùng</a:t>
            </a:r>
            <a:endParaRPr lang="en-US" sz="2800" dirty="0">
              <a:effectLst/>
              <a:latin typeface="Times New Roman" panose="02020603050405020304" pitchFamily="18" charset="0"/>
              <a:ea typeface="Times New Roman" panose="02020603050405020304" pitchFamily="18" charset="0"/>
            </a:endParaRPr>
          </a:p>
        </p:txBody>
      </p:sp>
      <p:sp>
        <p:nvSpPr>
          <p:cNvPr id="5" name="Right Arrow Callout 4"/>
          <p:cNvSpPr/>
          <p:nvPr/>
        </p:nvSpPr>
        <p:spPr>
          <a:xfrm>
            <a:off x="2238172" y="1878330"/>
            <a:ext cx="3747993" cy="3487782"/>
          </a:xfrm>
          <a:prstGeom prst="rightArrowCallou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ctr">
              <a:lnSpc>
                <a:spcPct val="115000"/>
              </a:lnSpc>
              <a:spcAft>
                <a:spcPts val="0"/>
              </a:spcAft>
            </a:pPr>
            <a:r>
              <a:rPr lang="pt-BR" sz="2800" b="1" dirty="0">
                <a:solidFill>
                  <a:schemeClr val="bg1"/>
                </a:solidFill>
                <a:latin typeface="Times New Roman" panose="02020603050405020304" pitchFamily="18" charset="0"/>
                <a:ea typeface="Times New Roman" panose="02020603050405020304" pitchFamily="18" charset="0"/>
              </a:rPr>
              <a:t>? Qua tìm hiểu ở nhà, nêu những hiểu biết của em về tác giả Văn Công Hùng.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6096203" y="1491888"/>
            <a:ext cx="3857625" cy="387422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31889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201063" y="1008633"/>
            <a:ext cx="4304576"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Hùng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992775" y="2178686"/>
            <a:ext cx="2481943" cy="3568972"/>
          </a:xfrm>
          <a:prstGeom prst="rect">
            <a:avLst/>
          </a:prstGeom>
        </p:spPr>
      </p:pic>
      <p:sp>
        <p:nvSpPr>
          <p:cNvPr id="9" name="Rectangle 8"/>
          <p:cNvSpPr/>
          <p:nvPr/>
        </p:nvSpPr>
        <p:spPr>
          <a:xfrm>
            <a:off x="553222" y="4783094"/>
            <a:ext cx="3361048" cy="483017"/>
          </a:xfrm>
          <a:prstGeom prst="rect">
            <a:avLst/>
          </a:prstGeom>
        </p:spPr>
        <p:txBody>
          <a:bodyPr wrap="none">
            <a:spAutoFit/>
          </a:bodyPr>
          <a:lstStyle/>
          <a:p>
            <a:pPr>
              <a:lnSpc>
                <a:spcPct val="115000"/>
              </a:lnSpc>
              <a:spcAft>
                <a:spcPts val="0"/>
              </a:spcAft>
            </a:pPr>
            <a:r>
              <a:rPr lang="pt-BR" sz="2400" b="1" dirty="0" smtClean="0">
                <a:solidFill>
                  <a:srgbClr val="0D0D0D"/>
                </a:solidFill>
                <a:latin typeface="Times New Roman" panose="02020603050405020304" pitchFamily="18" charset="0"/>
                <a:ea typeface="Times New Roman" panose="02020603050405020304" pitchFamily="18" charset="0"/>
              </a:rPr>
              <a:t>Tác giả Văn </a:t>
            </a:r>
            <a:r>
              <a:rPr lang="pt-BR" sz="2400" b="1" dirty="0">
                <a:solidFill>
                  <a:srgbClr val="0D0D0D"/>
                </a:solidFill>
                <a:latin typeface="Times New Roman" panose="02020603050405020304" pitchFamily="18" charset="0"/>
                <a:ea typeface="Times New Roman" panose="02020603050405020304" pitchFamily="18" charset="0"/>
              </a:rPr>
              <a:t>Công Hùng</a:t>
            </a:r>
            <a:endParaRPr lang="en-US" sz="2400" dirty="0">
              <a:effectLst/>
              <a:latin typeface="Times New Roman" panose="02020603050405020304" pitchFamily="18" charset="0"/>
              <a:ea typeface="Times New Roman" panose="02020603050405020304" pitchFamily="18" charset="0"/>
            </a:endParaRPr>
          </a:p>
        </p:txBody>
      </p:sp>
      <p:sp>
        <p:nvSpPr>
          <p:cNvPr id="10" name="Flowchart: Stored Data 9"/>
          <p:cNvSpPr/>
          <p:nvPr/>
        </p:nvSpPr>
        <p:spPr>
          <a:xfrm>
            <a:off x="4505639" y="1596486"/>
            <a:ext cx="6871063" cy="4360177"/>
          </a:xfrm>
          <a:prstGeom prst="flowChartOnlineStorag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1200"/>
              </a:spcAft>
              <a:buFont typeface="Wingdings" panose="05000000000000000000" pitchFamily="2" charset="2"/>
              <a:buChar char="v"/>
            </a:pPr>
            <a:r>
              <a:rPr lang="vi-VN" sz="2000" b="1" dirty="0" smtClean="0">
                <a:solidFill>
                  <a:schemeClr val="accent6">
                    <a:lumMod val="50000"/>
                  </a:schemeClr>
                </a:solidFill>
                <a:latin typeface="Times New Roman" panose="02020603050405020304" pitchFamily="18" charset="0"/>
                <a:ea typeface="Times New Roman" panose="02020603050405020304" pitchFamily="18" charset="0"/>
              </a:rPr>
              <a:t>Quê </a:t>
            </a:r>
            <a:r>
              <a:rPr lang="vi-VN" sz="2000" b="1" dirty="0">
                <a:solidFill>
                  <a:schemeClr val="accent6">
                    <a:lumMod val="50000"/>
                  </a:schemeClr>
                </a:solidFill>
                <a:latin typeface="Times New Roman" panose="02020603050405020304" pitchFamily="18" charset="0"/>
                <a:ea typeface="Times New Roman" panose="02020603050405020304" pitchFamily="18" charset="0"/>
              </a:rPr>
              <a:t>quán</a:t>
            </a:r>
            <a:r>
              <a:rPr lang="vi-VN" sz="2000" dirty="0">
                <a:solidFill>
                  <a:schemeClr val="accent6">
                    <a:lumMod val="50000"/>
                  </a:schemeClr>
                </a:solidFill>
                <a:latin typeface="Times New Roman" panose="02020603050405020304" pitchFamily="18" charset="0"/>
                <a:ea typeface="Times New Roman" panose="02020603050405020304" pitchFamily="18" charset="0"/>
              </a:rPr>
              <a:t>: sinh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năm</a:t>
            </a:r>
            <a:r>
              <a:rPr lang="en-US" sz="2000" dirty="0">
                <a:solidFill>
                  <a:schemeClr val="accent6">
                    <a:lumMod val="50000"/>
                  </a:schemeClr>
                </a:solidFill>
                <a:latin typeface="Times New Roman" panose="02020603050405020304" pitchFamily="18" charset="0"/>
                <a:ea typeface="Times New Roman" panose="02020603050405020304" pitchFamily="18" charset="0"/>
              </a:rPr>
              <a:t> 1958</a:t>
            </a:r>
            <a:r>
              <a:rPr lang="vi-VN" sz="2000" dirty="0">
                <a:solidFill>
                  <a:schemeClr val="accent6">
                    <a:lumMod val="50000"/>
                  </a:schemeClr>
                </a:solidFill>
                <a:latin typeface="Times New Roman" panose="02020603050405020304" pitchFamily="18" charset="0"/>
                <a:ea typeface="Times New Roman" panose="02020603050405020304" pitchFamily="18" charset="0"/>
              </a:rPr>
              <a:t> tại Thanh Hóa, hiện đang sống ở Pleiku, Gia Lai và Thành phố Hồ Chí Minh.</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marL="285750" indent="-285750">
              <a:spcAft>
                <a:spcPts val="1200"/>
              </a:spcAft>
              <a:buFont typeface="Wingdings" panose="05000000000000000000" pitchFamily="2" charset="2"/>
              <a:buChar char="v"/>
            </a:pPr>
            <a:r>
              <a:rPr lang="vi-VN" sz="2000" b="1" dirty="0" smtClean="0">
                <a:solidFill>
                  <a:schemeClr val="accent6">
                    <a:lumMod val="50000"/>
                  </a:schemeClr>
                </a:solidFill>
                <a:latin typeface="Times New Roman" panose="02020603050405020304" pitchFamily="18" charset="0"/>
                <a:ea typeface="Times New Roman" panose="02020603050405020304" pitchFamily="18" charset="0"/>
              </a:rPr>
              <a:t>Vị </a:t>
            </a:r>
            <a:r>
              <a:rPr lang="vi-VN" sz="2000" b="1" dirty="0">
                <a:solidFill>
                  <a:schemeClr val="accent6">
                    <a:lumMod val="50000"/>
                  </a:schemeClr>
                </a:solidFill>
                <a:latin typeface="Times New Roman" panose="02020603050405020304" pitchFamily="18" charset="0"/>
                <a:ea typeface="Times New Roman" panose="02020603050405020304" pitchFamily="18" charset="0"/>
              </a:rPr>
              <a:t>trí</a:t>
            </a:r>
            <a:r>
              <a:rPr lang="vi-VN" sz="2000"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marL="285750" indent="-285750">
              <a:spcAft>
                <a:spcPts val="1200"/>
              </a:spcAft>
              <a:buFont typeface="Wingdings" panose="05000000000000000000" pitchFamily="2" charset="2"/>
              <a:buChar char="ü"/>
            </a:pPr>
            <a:r>
              <a:rPr lang="vi-VN" sz="2000" dirty="0" smtClean="0">
                <a:solidFill>
                  <a:schemeClr val="accent6">
                    <a:lumMod val="50000"/>
                  </a:schemeClr>
                </a:solidFill>
                <a:latin typeface="Times New Roman" panose="02020603050405020304" pitchFamily="18" charset="0"/>
                <a:ea typeface="Times New Roman" panose="02020603050405020304" pitchFamily="18" charset="0"/>
              </a:rPr>
              <a:t>Hội </a:t>
            </a:r>
            <a:r>
              <a:rPr lang="vi-VN" sz="2000" dirty="0">
                <a:solidFill>
                  <a:schemeClr val="accent6">
                    <a:lumMod val="50000"/>
                  </a:schemeClr>
                </a:solidFill>
                <a:latin typeface="Times New Roman" panose="02020603050405020304" pitchFamily="18" charset="0"/>
                <a:ea typeface="Times New Roman" panose="02020603050405020304" pitchFamily="18" charset="0"/>
              </a:rPr>
              <a:t>viên: Hội Nhà văn Việt Nam, Hội Nhà báo Việt Nam, Hội Văn nghệ dân gian Việt Nam, Văn học nghệ thuật các dân tộc thiểu số Việt Nam.</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marL="285750" indent="-285750">
              <a:spcAft>
                <a:spcPts val="1200"/>
              </a:spcAft>
              <a:buFont typeface="Wingdings" panose="05000000000000000000" pitchFamily="2" charset="2"/>
              <a:buChar char="ü"/>
            </a:pPr>
            <a:r>
              <a:rPr lang="vi-VN" sz="2000" dirty="0" smtClean="0">
                <a:solidFill>
                  <a:schemeClr val="accent6">
                    <a:lumMod val="50000"/>
                  </a:schemeClr>
                </a:solidFill>
                <a:latin typeface="Times New Roman" panose="02020603050405020304" pitchFamily="18" charset="0"/>
                <a:ea typeface="Times New Roman" panose="02020603050405020304" pitchFamily="18" charset="0"/>
              </a:rPr>
              <a:t>Nguyên </a:t>
            </a:r>
            <a:r>
              <a:rPr lang="vi-VN" sz="2000" dirty="0">
                <a:solidFill>
                  <a:schemeClr val="accent6">
                    <a:lumMod val="50000"/>
                  </a:schemeClr>
                </a:solidFill>
                <a:latin typeface="Times New Roman" panose="02020603050405020304" pitchFamily="18" charset="0"/>
                <a:ea typeface="Times New Roman" panose="02020603050405020304" pitchFamily="18" charset="0"/>
              </a:rPr>
              <a:t>là Tổng biên tập Tạp chí Văn Nghệ Gia Lai.</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marL="285750" indent="-285750">
              <a:spcAft>
                <a:spcPts val="1200"/>
              </a:spcAft>
              <a:buFont typeface="Wingdings" panose="05000000000000000000" pitchFamily="2" charset="2"/>
              <a:buChar char="ü"/>
            </a:pPr>
            <a:r>
              <a:rPr lang="vi-VN" sz="2000" dirty="0" smtClean="0">
                <a:solidFill>
                  <a:schemeClr val="accent6">
                    <a:lumMod val="50000"/>
                  </a:schemeClr>
                </a:solidFill>
                <a:latin typeface="Times New Roman" panose="02020603050405020304" pitchFamily="18" charset="0"/>
                <a:ea typeface="Times New Roman" panose="02020603050405020304" pitchFamily="18" charset="0"/>
              </a:rPr>
              <a:t>Ủy </a:t>
            </a:r>
            <a:r>
              <a:rPr lang="vi-VN" sz="2000" dirty="0">
                <a:solidFill>
                  <a:schemeClr val="accent6">
                    <a:lumMod val="50000"/>
                  </a:schemeClr>
                </a:solidFill>
                <a:latin typeface="Times New Roman" panose="02020603050405020304" pitchFamily="18" charset="0"/>
                <a:ea typeface="Times New Roman" panose="02020603050405020304" pitchFamily="18" charset="0"/>
              </a:rPr>
              <a:t>viên Ban chấp hành Hội Nhà Văn Việt Nam khóa VIII.</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287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201063" y="1008633"/>
            <a:ext cx="4304576"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Hùng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992775" y="2178686"/>
            <a:ext cx="2481943" cy="3568972"/>
          </a:xfrm>
          <a:prstGeom prst="rect">
            <a:avLst/>
          </a:prstGeom>
        </p:spPr>
      </p:pic>
      <p:sp>
        <p:nvSpPr>
          <p:cNvPr id="9" name="Rectangle 8"/>
          <p:cNvSpPr/>
          <p:nvPr/>
        </p:nvSpPr>
        <p:spPr>
          <a:xfrm>
            <a:off x="553222" y="4783094"/>
            <a:ext cx="3361048" cy="483017"/>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Tác giả Văn Công Hùng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Flowchart: Stored Data 9"/>
          <p:cNvSpPr/>
          <p:nvPr/>
        </p:nvSpPr>
        <p:spPr>
          <a:xfrm>
            <a:off x="4353823" y="1596486"/>
            <a:ext cx="6871063" cy="4360177"/>
          </a:xfrm>
          <a:prstGeom prst="flowChartOnlineStorag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400" b="1" dirty="0">
                <a:solidFill>
                  <a:schemeClr val="accent6">
                    <a:lumMod val="50000"/>
                  </a:schemeClr>
                </a:solidFill>
                <a:latin typeface="Times New Roman" panose="02020603050405020304" pitchFamily="18" charset="0"/>
                <a:ea typeface="Times New Roman" panose="02020603050405020304" pitchFamily="18" charset="0"/>
              </a:rPr>
              <a:t>Quan niệm văn chương</a:t>
            </a:r>
            <a:r>
              <a:rPr lang="vi-VN" sz="2400" dirty="0">
                <a:solidFill>
                  <a:schemeClr val="accent6">
                    <a:lumMod val="50000"/>
                  </a:schemeClr>
                </a:solidFill>
                <a:latin typeface="Times New Roman" panose="02020603050405020304" pitchFamily="18" charset="0"/>
                <a:ea typeface="Times New Roman" panose="02020603050405020304" pitchFamily="18" charset="0"/>
              </a:rPr>
              <a:t>: "</a:t>
            </a:r>
            <a:r>
              <a:rPr lang="vi-VN" sz="2400" i="1" dirty="0">
                <a:solidFill>
                  <a:schemeClr val="accent6">
                    <a:lumMod val="50000"/>
                  </a:schemeClr>
                </a:solidFill>
                <a:latin typeface="Times New Roman" panose="02020603050405020304" pitchFamily="18" charset="0"/>
                <a:ea typeface="Times New Roman" panose="02020603050405020304" pitchFamily="18" charset="0"/>
              </a:rPr>
              <a:t>Viết không bao giờ là trò chơi, mà là cuộc vật lộn khổ sở, là nghiệp đeo đẳng suốt đời. Chữ không làm cho người no, nhưng cho ta cảm giác bình an và như thế là hạnh phúc. Nhiều hay ít là do tài năng từng người, nhưng được một câu thơ một bài báo có ích là mong mỏi của tôi, người viết</a:t>
            </a:r>
            <a:r>
              <a:rPr lang="vi-VN"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296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algn="ctr"/>
            <a:r>
              <a:rPr lang="en-US" sz="36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KHÁM PHÁ KIẾN THỨC</a:t>
            </a:r>
            <a:endPar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0" y="818215"/>
            <a:ext cx="4870179" cy="548099"/>
          </a:xfrm>
          <a:prstGeom prst="rect">
            <a:avLst/>
          </a:prstGeom>
        </p:spPr>
        <p:txBody>
          <a:bodyPr wrap="none">
            <a:spAutoFit/>
          </a:bodyPr>
          <a:lstStyle/>
          <a:p>
            <a:pPr marL="457200">
              <a:lnSpc>
                <a:spcPct val="115000"/>
              </a:lnSpc>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A. ĐỌC – HIỂU VĂN BẢN</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50055" y="1366314"/>
            <a:ext cx="4299510" cy="587853"/>
          </a:xfrm>
          <a:prstGeom prst="rect">
            <a:avLst/>
          </a:prstGeom>
        </p:spPr>
        <p:txBody>
          <a:bodyPr wrap="none">
            <a:spAutoFit/>
          </a:bodyPr>
          <a:lstStyle/>
          <a:p>
            <a:pPr>
              <a:lnSpc>
                <a:spcPct val="115000"/>
              </a:lnSpc>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I. </a:t>
            </a:r>
            <a:r>
              <a:rPr lang="en-US" sz="2800" b="1" dirty="0" err="1" smtClean="0">
                <a:solidFill>
                  <a:srgbClr val="0D0D0D"/>
                </a:solidFill>
                <a:effectLst/>
                <a:latin typeface="Times New Roman" panose="02020603050405020304" pitchFamily="18" charset="0"/>
                <a:ea typeface="Times New Roman" panose="02020603050405020304" pitchFamily="18" charset="0"/>
              </a:rPr>
              <a:t>Tìm</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hiểu</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chung</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về</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thể</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kí</a:t>
            </a:r>
            <a:endParaRPr lang="en-US" sz="2800" dirty="0">
              <a:effectLst/>
              <a:latin typeface="Times New Roman" panose="02020603050405020304" pitchFamily="18" charset="0"/>
              <a:ea typeface="Times New Roman" panose="02020603050405020304" pitchFamily="18" charset="0"/>
            </a:endParaRPr>
          </a:p>
        </p:txBody>
      </p:sp>
      <p:sp>
        <p:nvSpPr>
          <p:cNvPr id="7" name="Right Arrow Callout 6"/>
          <p:cNvSpPr/>
          <p:nvPr/>
        </p:nvSpPr>
        <p:spPr>
          <a:xfrm>
            <a:off x="640080" y="2325189"/>
            <a:ext cx="3291840" cy="3370217"/>
          </a:xfrm>
          <a:prstGeom prst="rightArrow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de-DE" sz="2400" dirty="0">
                <a:solidFill>
                  <a:srgbClr val="0D0D0D"/>
                </a:solidFill>
                <a:latin typeface="Times New Roman" panose="02020603050405020304" pitchFamily="18" charset="0"/>
                <a:ea typeface="Times New Roman" panose="02020603050405020304" pitchFamily="18" charset="0"/>
              </a:rPr>
              <a:t>Đ</a:t>
            </a:r>
            <a:r>
              <a:rPr lang="de-DE" sz="2400" dirty="0" smtClean="0">
                <a:solidFill>
                  <a:srgbClr val="0D0D0D"/>
                </a:solidFill>
                <a:latin typeface="Times New Roman" panose="02020603050405020304" pitchFamily="18" charset="0"/>
                <a:ea typeface="Times New Roman" panose="02020603050405020304" pitchFamily="18" charset="0"/>
              </a:rPr>
              <a:t>ọc </a:t>
            </a:r>
            <a:r>
              <a:rPr lang="de-DE" sz="2400" dirty="0">
                <a:solidFill>
                  <a:srgbClr val="0D0D0D"/>
                </a:solidFill>
                <a:latin typeface="Times New Roman" panose="02020603050405020304" pitchFamily="18" charset="0"/>
                <a:ea typeface="Times New Roman" panose="02020603050405020304" pitchFamily="18" charset="0"/>
              </a:rPr>
              <a:t>phần </a:t>
            </a:r>
            <a:r>
              <a:rPr lang="de-DE" sz="2400" b="1" dirty="0">
                <a:solidFill>
                  <a:srgbClr val="0D0D0D"/>
                </a:solidFill>
                <a:latin typeface="Times New Roman" panose="02020603050405020304" pitchFamily="18" charset="0"/>
                <a:ea typeface="Times New Roman" panose="02020603050405020304" pitchFamily="18" charset="0"/>
              </a:rPr>
              <a:t>Kiến thức ngữ văn  </a:t>
            </a:r>
            <a:r>
              <a:rPr lang="de-DE" sz="2400" dirty="0">
                <a:solidFill>
                  <a:srgbClr val="0D0D0D"/>
                </a:solidFill>
                <a:latin typeface="Times New Roman" panose="02020603050405020304" pitchFamily="18" charset="0"/>
                <a:ea typeface="Times New Roman" panose="02020603050405020304" pitchFamily="18" charset="0"/>
              </a:rPr>
              <a:t>trong SGK trang 50 để nêu những hiểu biết về thể loại kí:</a:t>
            </a:r>
            <a:endParaRPr lang="en-US" sz="2400" dirty="0">
              <a:effectLst/>
              <a:latin typeface="Times New Roman" panose="02020603050405020304" pitchFamily="18" charset="0"/>
              <a:ea typeface="Times New Roman" panose="02020603050405020304" pitchFamily="18" charset="0"/>
            </a:endParaRPr>
          </a:p>
        </p:txBody>
      </p:sp>
      <p:grpSp>
        <p:nvGrpSpPr>
          <p:cNvPr id="14" name="Group 13"/>
          <p:cNvGrpSpPr/>
          <p:nvPr/>
        </p:nvGrpSpPr>
        <p:grpSpPr>
          <a:xfrm>
            <a:off x="3931919" y="2371613"/>
            <a:ext cx="7053944" cy="1000125"/>
            <a:chOff x="3931919" y="2371613"/>
            <a:chExt cx="7053944" cy="1000125"/>
          </a:xfrm>
        </p:grpSpPr>
        <p:sp>
          <p:nvSpPr>
            <p:cNvPr id="3" name="Freeform 2"/>
            <p:cNvSpPr/>
            <p:nvPr/>
          </p:nvSpPr>
          <p:spPr>
            <a:xfrm>
              <a:off x="3931919" y="2371613"/>
              <a:ext cx="7053944" cy="1000125"/>
            </a:xfrm>
            <a:custGeom>
              <a:avLst/>
              <a:gdLst>
                <a:gd name="connsiteX0" fmla="*/ 0 w 7053944"/>
                <a:gd name="connsiteY0" fmla="*/ 100013 h 1000125"/>
                <a:gd name="connsiteX1" fmla="*/ 100013 w 7053944"/>
                <a:gd name="connsiteY1" fmla="*/ 0 h 1000125"/>
                <a:gd name="connsiteX2" fmla="*/ 6953932 w 7053944"/>
                <a:gd name="connsiteY2" fmla="*/ 0 h 1000125"/>
                <a:gd name="connsiteX3" fmla="*/ 7053945 w 7053944"/>
                <a:gd name="connsiteY3" fmla="*/ 100013 h 1000125"/>
                <a:gd name="connsiteX4" fmla="*/ 7053944 w 7053944"/>
                <a:gd name="connsiteY4" fmla="*/ 900113 h 1000125"/>
                <a:gd name="connsiteX5" fmla="*/ 6953931 w 7053944"/>
                <a:gd name="connsiteY5" fmla="*/ 1000126 h 1000125"/>
                <a:gd name="connsiteX6" fmla="*/ 100013 w 7053944"/>
                <a:gd name="connsiteY6" fmla="*/ 1000125 h 1000125"/>
                <a:gd name="connsiteX7" fmla="*/ 0 w 7053944"/>
                <a:gd name="connsiteY7" fmla="*/ 900112 h 1000125"/>
                <a:gd name="connsiteX8" fmla="*/ 0 w 7053944"/>
                <a:gd name="connsiteY8" fmla="*/ 100013 h 10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3944" h="1000125">
                  <a:moveTo>
                    <a:pt x="0" y="100013"/>
                  </a:moveTo>
                  <a:cubicBezTo>
                    <a:pt x="0" y="44777"/>
                    <a:pt x="44777" y="0"/>
                    <a:pt x="100013" y="0"/>
                  </a:cubicBezTo>
                  <a:lnTo>
                    <a:pt x="6953932" y="0"/>
                  </a:lnTo>
                  <a:cubicBezTo>
                    <a:pt x="7009168" y="0"/>
                    <a:pt x="7053945" y="44777"/>
                    <a:pt x="7053945" y="100013"/>
                  </a:cubicBezTo>
                  <a:cubicBezTo>
                    <a:pt x="7053945" y="366713"/>
                    <a:pt x="7053944" y="633413"/>
                    <a:pt x="7053944" y="900113"/>
                  </a:cubicBezTo>
                  <a:cubicBezTo>
                    <a:pt x="7053944" y="955349"/>
                    <a:pt x="7009167" y="1000126"/>
                    <a:pt x="6953931" y="1000126"/>
                  </a:cubicBezTo>
                  <a:lnTo>
                    <a:pt x="100013" y="1000125"/>
                  </a:lnTo>
                  <a:cubicBezTo>
                    <a:pt x="44777" y="1000125"/>
                    <a:pt x="0" y="955348"/>
                    <a:pt x="0" y="900112"/>
                  </a:cubicBezTo>
                  <a:lnTo>
                    <a:pt x="0" y="100013"/>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1617481" tIns="106680" rIns="106681" bIns="106680" numCol="1" spcCol="1270" anchor="t" anchorCtr="0">
              <a:noAutofit/>
            </a:bodyPr>
            <a:lstStyle/>
            <a:p>
              <a:pPr lvl="0" algn="l" defTabSz="1244600">
                <a:lnSpc>
                  <a:spcPct val="90000"/>
                </a:lnSpc>
                <a:spcBef>
                  <a:spcPct val="0"/>
                </a:spcBef>
                <a:spcAft>
                  <a:spcPct val="35000"/>
                </a:spcAft>
              </a:pPr>
              <a:r>
                <a:rPr lang="de-DE" sz="2800" i="1" kern="1200" dirty="0" smtClean="0">
                  <a:latin typeface="Times New Roman" panose="02020603050405020304" pitchFamily="18" charset="0"/>
                  <a:cs typeface="Times New Roman" panose="02020603050405020304" pitchFamily="18" charset="0"/>
                </a:rPr>
                <a:t>Nêu định nghĩa về  hồi kí và du kí.</a:t>
              </a:r>
            </a:p>
          </p:txBody>
        </p:sp>
        <p:sp>
          <p:nvSpPr>
            <p:cNvPr id="9" name="Rounded Rectangle 8"/>
            <p:cNvSpPr/>
            <p:nvPr/>
          </p:nvSpPr>
          <p:spPr>
            <a:xfrm>
              <a:off x="4025806" y="2407409"/>
              <a:ext cx="1410788" cy="900112"/>
            </a:xfrm>
            <a:prstGeom prst="roundRect">
              <a:avLst>
                <a:gd name="adj" fmla="val 10000"/>
              </a:avLst>
            </a:prstGeom>
            <a:blipFill rotWithShape="1">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hueOff val="0"/>
                <a:satOff val="0"/>
                <a:lumOff val="0"/>
                <a:alphaOff val="0"/>
              </a:schemeClr>
            </a:fontRef>
          </p:style>
        </p:sp>
      </p:grpSp>
      <p:grpSp>
        <p:nvGrpSpPr>
          <p:cNvPr id="15" name="Group 14"/>
          <p:cNvGrpSpPr/>
          <p:nvPr/>
        </p:nvGrpSpPr>
        <p:grpSpPr>
          <a:xfrm>
            <a:off x="3931919" y="3471750"/>
            <a:ext cx="7053944" cy="1000125"/>
            <a:chOff x="3931919" y="3471750"/>
            <a:chExt cx="7053944" cy="1000125"/>
          </a:xfrm>
        </p:grpSpPr>
        <p:sp>
          <p:nvSpPr>
            <p:cNvPr id="10" name="Freeform 9"/>
            <p:cNvSpPr/>
            <p:nvPr/>
          </p:nvSpPr>
          <p:spPr>
            <a:xfrm>
              <a:off x="3931919" y="3471750"/>
              <a:ext cx="7053944" cy="1000125"/>
            </a:xfrm>
            <a:custGeom>
              <a:avLst/>
              <a:gdLst>
                <a:gd name="connsiteX0" fmla="*/ 0 w 7053944"/>
                <a:gd name="connsiteY0" fmla="*/ 100013 h 1000125"/>
                <a:gd name="connsiteX1" fmla="*/ 100013 w 7053944"/>
                <a:gd name="connsiteY1" fmla="*/ 0 h 1000125"/>
                <a:gd name="connsiteX2" fmla="*/ 6953932 w 7053944"/>
                <a:gd name="connsiteY2" fmla="*/ 0 h 1000125"/>
                <a:gd name="connsiteX3" fmla="*/ 7053945 w 7053944"/>
                <a:gd name="connsiteY3" fmla="*/ 100013 h 1000125"/>
                <a:gd name="connsiteX4" fmla="*/ 7053944 w 7053944"/>
                <a:gd name="connsiteY4" fmla="*/ 900113 h 1000125"/>
                <a:gd name="connsiteX5" fmla="*/ 6953931 w 7053944"/>
                <a:gd name="connsiteY5" fmla="*/ 1000126 h 1000125"/>
                <a:gd name="connsiteX6" fmla="*/ 100013 w 7053944"/>
                <a:gd name="connsiteY6" fmla="*/ 1000125 h 1000125"/>
                <a:gd name="connsiteX7" fmla="*/ 0 w 7053944"/>
                <a:gd name="connsiteY7" fmla="*/ 900112 h 1000125"/>
                <a:gd name="connsiteX8" fmla="*/ 0 w 7053944"/>
                <a:gd name="connsiteY8" fmla="*/ 100013 h 10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3944" h="1000125">
                  <a:moveTo>
                    <a:pt x="0" y="100013"/>
                  </a:moveTo>
                  <a:cubicBezTo>
                    <a:pt x="0" y="44777"/>
                    <a:pt x="44777" y="0"/>
                    <a:pt x="100013" y="0"/>
                  </a:cubicBezTo>
                  <a:lnTo>
                    <a:pt x="6953932" y="0"/>
                  </a:lnTo>
                  <a:cubicBezTo>
                    <a:pt x="7009168" y="0"/>
                    <a:pt x="7053945" y="44777"/>
                    <a:pt x="7053945" y="100013"/>
                  </a:cubicBezTo>
                  <a:cubicBezTo>
                    <a:pt x="7053945" y="366713"/>
                    <a:pt x="7053944" y="633413"/>
                    <a:pt x="7053944" y="900113"/>
                  </a:cubicBezTo>
                  <a:cubicBezTo>
                    <a:pt x="7053944" y="955349"/>
                    <a:pt x="7009167" y="1000126"/>
                    <a:pt x="6953931" y="1000126"/>
                  </a:cubicBezTo>
                  <a:lnTo>
                    <a:pt x="100013" y="1000125"/>
                  </a:lnTo>
                  <a:cubicBezTo>
                    <a:pt x="44777" y="1000125"/>
                    <a:pt x="0" y="955348"/>
                    <a:pt x="0" y="900112"/>
                  </a:cubicBezTo>
                  <a:lnTo>
                    <a:pt x="0" y="10001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1355300"/>
                <a:satOff val="50000"/>
                <a:lumOff val="-7353"/>
                <a:alphaOff val="0"/>
              </a:schemeClr>
            </a:fillRef>
            <a:effectRef idx="0">
              <a:scrgbClr r="0" g="0" b="0"/>
            </a:effectRef>
            <a:fontRef idx="minor">
              <a:schemeClr val="lt1"/>
            </a:fontRef>
          </p:style>
          <p:txBody>
            <a:bodyPr spcFirstLastPara="0" vert="horz" wrap="square" lIns="1602241" tIns="91440" rIns="91441" bIns="91440" numCol="1" spcCol="1270" anchor="t" anchorCtr="0">
              <a:noAutofit/>
            </a:bodyPr>
            <a:lstStyle/>
            <a:p>
              <a:pPr lvl="0" algn="l" defTabSz="1066800">
                <a:lnSpc>
                  <a:spcPct val="90000"/>
                </a:lnSpc>
                <a:spcBef>
                  <a:spcPct val="0"/>
                </a:spcBef>
                <a:spcAft>
                  <a:spcPct val="35000"/>
                </a:spcAft>
              </a:pPr>
              <a:r>
                <a:rPr lang="de-DE" sz="2400" i="1" kern="1200" dirty="0" smtClean="0">
                  <a:latin typeface="Times New Roman" panose="02020603050405020304" pitchFamily="18" charset="0"/>
                  <a:cs typeface="Times New Roman" panose="02020603050405020304" pitchFamily="18" charset="0"/>
                </a:rPr>
                <a:t>Đặc trưng tính xác thực của thể loại kí thường được thể hiện qua các yếu tố nào?</a:t>
              </a:r>
              <a:endParaRPr lang="en-US" sz="2400" kern="1200" dirty="0" smtClean="0">
                <a:solidFill>
                  <a:sysClr val="window" lastClr="FFFFFF"/>
                </a:solidFill>
                <a:latin typeface="Times New Roman" panose="02020603050405020304" pitchFamily="18" charset="0"/>
                <a:ea typeface="+mn-ea"/>
                <a:cs typeface="Times New Roman" panose="02020603050405020304" pitchFamily="18" charset="0"/>
              </a:endParaRPr>
            </a:p>
            <a:p>
              <a:pPr lvl="0" algn="l" defTabSz="1066800">
                <a:lnSpc>
                  <a:spcPct val="90000"/>
                </a:lnSpc>
                <a:spcBef>
                  <a:spcPct val="0"/>
                </a:spcBef>
                <a:spcAft>
                  <a:spcPct val="35000"/>
                </a:spcAft>
              </a:pPr>
              <a:endParaRPr lang="en-US" sz="2800" kern="1200" dirty="0" smtClean="0">
                <a:solidFill>
                  <a:sysClr val="window" lastClr="FFFFFF"/>
                </a:solidFill>
                <a:latin typeface="+mn-lt"/>
                <a:ea typeface="+mn-ea"/>
                <a:cs typeface="+mn-cs"/>
              </a:endParaRPr>
            </a:p>
            <a:p>
              <a:pPr lvl="0" algn="l" defTabSz="1066800">
                <a:lnSpc>
                  <a:spcPct val="90000"/>
                </a:lnSpc>
                <a:spcBef>
                  <a:spcPct val="0"/>
                </a:spcBef>
                <a:spcAft>
                  <a:spcPct val="35000"/>
                </a:spcAft>
              </a:pPr>
              <a:r>
                <a:rPr lang="de-DE" sz="1200" i="1" kern="1200" dirty="0" smtClean="0"/>
                <a:t> </a:t>
              </a:r>
              <a:endParaRPr lang="en-US" sz="1500" kern="1200" dirty="0">
                <a:solidFill>
                  <a:sysClr val="window" lastClr="FFFFFF"/>
                </a:solidFill>
                <a:latin typeface="Calibri"/>
                <a:ea typeface="+mn-ea"/>
                <a:cs typeface="+mn-cs"/>
              </a:endParaRPr>
            </a:p>
            <a:p>
              <a:pPr marL="285750" lvl="1" indent="-285750" algn="l" defTabSz="1244600">
                <a:lnSpc>
                  <a:spcPct val="90000"/>
                </a:lnSpc>
                <a:spcBef>
                  <a:spcPct val="0"/>
                </a:spcBef>
                <a:spcAft>
                  <a:spcPct val="15000"/>
                </a:spcAft>
                <a:buChar char="••"/>
              </a:pPr>
              <a:endParaRPr lang="en-US" sz="2800" kern="1200" dirty="0">
                <a:solidFill>
                  <a:sysClr val="window" lastClr="FFFFFF"/>
                </a:solidFill>
                <a:latin typeface="Calibri"/>
                <a:ea typeface="+mn-ea"/>
                <a:cs typeface="+mn-cs"/>
              </a:endParaRPr>
            </a:p>
          </p:txBody>
        </p:sp>
        <p:sp>
          <p:nvSpPr>
            <p:cNvPr id="11" name="Rounded Rectangle 10"/>
            <p:cNvSpPr/>
            <p:nvPr/>
          </p:nvSpPr>
          <p:spPr>
            <a:xfrm>
              <a:off x="4031931" y="3571763"/>
              <a:ext cx="1410788" cy="800100"/>
            </a:xfrm>
            <a:prstGeom prst="roundRect">
              <a:avLst>
                <a:gd name="adj" fmla="val 10000"/>
              </a:avLst>
            </a:prstGeom>
            <a:blipFill rotWithShape="1">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hueOff val="0"/>
                <a:satOff val="0"/>
                <a:lumOff val="0"/>
                <a:alphaOff val="0"/>
              </a:schemeClr>
            </a:fontRef>
          </p:style>
        </p:sp>
      </p:grpSp>
      <p:grpSp>
        <p:nvGrpSpPr>
          <p:cNvPr id="16" name="Group 15"/>
          <p:cNvGrpSpPr/>
          <p:nvPr/>
        </p:nvGrpSpPr>
        <p:grpSpPr>
          <a:xfrm>
            <a:off x="3931919" y="4571888"/>
            <a:ext cx="7053944" cy="1000125"/>
            <a:chOff x="3931919" y="4571888"/>
            <a:chExt cx="7053944" cy="1000125"/>
          </a:xfrm>
        </p:grpSpPr>
        <p:sp>
          <p:nvSpPr>
            <p:cNvPr id="12" name="Freeform 11"/>
            <p:cNvSpPr/>
            <p:nvPr/>
          </p:nvSpPr>
          <p:spPr>
            <a:xfrm>
              <a:off x="3931919" y="4571888"/>
              <a:ext cx="7053944" cy="1000125"/>
            </a:xfrm>
            <a:custGeom>
              <a:avLst/>
              <a:gdLst>
                <a:gd name="connsiteX0" fmla="*/ 0 w 7053944"/>
                <a:gd name="connsiteY0" fmla="*/ 100013 h 1000125"/>
                <a:gd name="connsiteX1" fmla="*/ 100013 w 7053944"/>
                <a:gd name="connsiteY1" fmla="*/ 0 h 1000125"/>
                <a:gd name="connsiteX2" fmla="*/ 6953932 w 7053944"/>
                <a:gd name="connsiteY2" fmla="*/ 0 h 1000125"/>
                <a:gd name="connsiteX3" fmla="*/ 7053945 w 7053944"/>
                <a:gd name="connsiteY3" fmla="*/ 100013 h 1000125"/>
                <a:gd name="connsiteX4" fmla="*/ 7053944 w 7053944"/>
                <a:gd name="connsiteY4" fmla="*/ 900113 h 1000125"/>
                <a:gd name="connsiteX5" fmla="*/ 6953931 w 7053944"/>
                <a:gd name="connsiteY5" fmla="*/ 1000126 h 1000125"/>
                <a:gd name="connsiteX6" fmla="*/ 100013 w 7053944"/>
                <a:gd name="connsiteY6" fmla="*/ 1000125 h 1000125"/>
                <a:gd name="connsiteX7" fmla="*/ 0 w 7053944"/>
                <a:gd name="connsiteY7" fmla="*/ 900112 h 1000125"/>
                <a:gd name="connsiteX8" fmla="*/ 0 w 7053944"/>
                <a:gd name="connsiteY8" fmla="*/ 100013 h 10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3944" h="1000125">
                  <a:moveTo>
                    <a:pt x="0" y="100013"/>
                  </a:moveTo>
                  <a:cubicBezTo>
                    <a:pt x="0" y="44777"/>
                    <a:pt x="44777" y="0"/>
                    <a:pt x="100013" y="0"/>
                  </a:cubicBezTo>
                  <a:lnTo>
                    <a:pt x="6953932" y="0"/>
                  </a:lnTo>
                  <a:cubicBezTo>
                    <a:pt x="7009168" y="0"/>
                    <a:pt x="7053945" y="44777"/>
                    <a:pt x="7053945" y="100013"/>
                  </a:cubicBezTo>
                  <a:cubicBezTo>
                    <a:pt x="7053945" y="366713"/>
                    <a:pt x="7053944" y="633413"/>
                    <a:pt x="7053944" y="900113"/>
                  </a:cubicBezTo>
                  <a:cubicBezTo>
                    <a:pt x="7053944" y="955349"/>
                    <a:pt x="7009167" y="1000126"/>
                    <a:pt x="6953931" y="1000126"/>
                  </a:cubicBezTo>
                  <a:lnTo>
                    <a:pt x="100013" y="1000125"/>
                  </a:lnTo>
                  <a:cubicBezTo>
                    <a:pt x="44777" y="1000125"/>
                    <a:pt x="0" y="955348"/>
                    <a:pt x="0" y="900112"/>
                  </a:cubicBezTo>
                  <a:lnTo>
                    <a:pt x="0" y="10001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2710599"/>
                <a:satOff val="100000"/>
                <a:lumOff val="-14706"/>
                <a:alphaOff val="0"/>
              </a:schemeClr>
            </a:fillRef>
            <a:effectRef idx="0">
              <a:scrgbClr r="0" g="0" b="0"/>
            </a:effectRef>
            <a:fontRef idx="minor">
              <a:schemeClr val="lt1"/>
            </a:fontRef>
          </p:style>
          <p:txBody>
            <a:bodyPr spcFirstLastPara="0" vert="horz" wrap="square" lIns="1564141" tIns="53340" rIns="53341" bIns="53340" numCol="1" spcCol="1270" anchor="t" anchorCtr="0">
              <a:noAutofit/>
            </a:bodyPr>
            <a:lstStyle/>
            <a:p>
              <a:pPr lvl="0" algn="l" defTabSz="622300">
                <a:lnSpc>
                  <a:spcPct val="90000"/>
                </a:lnSpc>
                <a:spcBef>
                  <a:spcPct val="0"/>
                </a:spcBef>
                <a:spcAft>
                  <a:spcPct val="35000"/>
                </a:spcAft>
              </a:pPr>
              <a:r>
                <a:rPr lang="de-DE" sz="1400" kern="1200" dirty="0" smtClean="0"/>
                <a:t> </a:t>
              </a:r>
              <a:r>
                <a:rPr lang="en-US" sz="2800" i="1" kern="1200" dirty="0" err="1" smtClean="0">
                  <a:latin typeface="Times New Roman" panose="02020603050405020304" pitchFamily="18" charset="0"/>
                  <a:cs typeface="Times New Roman" panose="02020603050405020304" pitchFamily="18" charset="0"/>
                </a:rPr>
                <a:t>Người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kể</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trong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kí</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thường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kể</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theo</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ngôi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thứ</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mấy</a:t>
              </a:r>
              <a:r>
                <a:rPr lang="en-US" sz="2800" i="1" kern="1200" dirty="0" smtClean="0">
                  <a:latin typeface="Times New Roman" panose="02020603050405020304" pitchFamily="18" charset="0"/>
                  <a:cs typeface="Times New Roman" panose="02020603050405020304" pitchFamily="18" charset="0"/>
                </a:rPr>
                <a:t>?</a:t>
              </a:r>
              <a:endParaRPr lang="en-US" sz="1800" kern="1200" dirty="0">
                <a:solidFill>
                  <a:sysClr val="window" lastClr="FFFFFF"/>
                </a:solidFill>
                <a:latin typeface="Times New Roman" panose="02020603050405020304" pitchFamily="18" charset="0"/>
                <a:ea typeface="+mn-ea"/>
                <a:cs typeface="Times New Roman" panose="02020603050405020304" pitchFamily="18" charset="0"/>
              </a:endParaRPr>
            </a:p>
            <a:p>
              <a:pPr marL="114300" lvl="1" indent="-114300" algn="l" defTabSz="622300">
                <a:lnSpc>
                  <a:spcPct val="90000"/>
                </a:lnSpc>
                <a:spcBef>
                  <a:spcPct val="0"/>
                </a:spcBef>
                <a:spcAft>
                  <a:spcPct val="15000"/>
                </a:spcAft>
                <a:buChar char="••"/>
              </a:pPr>
              <a:endParaRPr lang="en-US" sz="1400" kern="1200" dirty="0">
                <a:solidFill>
                  <a:sysClr val="window" lastClr="FFFFFF"/>
                </a:solidFill>
                <a:latin typeface="Calibri"/>
                <a:ea typeface="+mn-ea"/>
                <a:cs typeface="+mn-cs"/>
              </a:endParaRPr>
            </a:p>
          </p:txBody>
        </p:sp>
        <p:sp>
          <p:nvSpPr>
            <p:cNvPr id="13" name="Rounded Rectangle 12"/>
            <p:cNvSpPr/>
            <p:nvPr/>
          </p:nvSpPr>
          <p:spPr>
            <a:xfrm>
              <a:off x="4031931" y="4614637"/>
              <a:ext cx="1410788" cy="914626"/>
            </a:xfrm>
            <a:prstGeom prst="roundRect">
              <a:avLst>
                <a:gd name="adj" fmla="val 10000"/>
              </a:avLst>
            </a:prstGeom>
            <a:blipFill rotWithShape="1">
              <a:blip r:embed="rId5"/>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hueOff val="0"/>
                <a:satOff val="0"/>
                <a:lumOff val="0"/>
                <a:alphaOff val="0"/>
              </a:schemeClr>
            </a:fontRef>
          </p:style>
        </p:sp>
      </p:grpSp>
    </p:spTree>
    <p:extLst>
      <p:ext uri="{BB962C8B-B14F-4D97-AF65-F5344CB8AC3E}">
        <p14:creationId xmlns:p14="http://schemas.microsoft.com/office/powerpoint/2010/main" val="283167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201063" y="1008633"/>
            <a:ext cx="4304576"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Hùng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01063" y="1596486"/>
            <a:ext cx="7556877"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sz="2800" b="1"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trích</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Tháp</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mùa</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7" name="Rectangle 6"/>
          <p:cNvSpPr/>
          <p:nvPr/>
        </p:nvSpPr>
        <p:spPr>
          <a:xfrm>
            <a:off x="201063" y="2236590"/>
            <a:ext cx="8534131" cy="523220"/>
          </a:xfrm>
          <a:prstGeom prst="rect">
            <a:avLst/>
          </a:prstGeom>
        </p:spPr>
        <p:txBody>
          <a:bodyPr wrap="non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Xuất xứ</a:t>
            </a:r>
            <a:r>
              <a:rPr lang="vi-VN" sz="2800" dirty="0">
                <a:solidFill>
                  <a:schemeClr val="accent6">
                    <a:lumMod val="50000"/>
                  </a:schemeClr>
                </a:solidFill>
                <a:latin typeface="Times New Roman" panose="02020603050405020304" pitchFamily="18" charset="0"/>
                <a:ea typeface="Times New Roman" panose="02020603050405020304" pitchFamily="18" charset="0"/>
              </a:rPr>
              <a:t>: Dẫn theo Báo Văn nghệ, số 49, tháng 12/2011</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201063" y="2876695"/>
            <a:ext cx="9074331" cy="1692771"/>
          </a:xfrm>
          <a:prstGeom prst="rect">
            <a:avLst/>
          </a:prstGeom>
        </p:spPr>
        <p:txBody>
          <a:bodyPr wrap="squar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Thể loại</a:t>
            </a:r>
            <a:r>
              <a:rPr lang="vi-VN" sz="2800" dirty="0">
                <a:solidFill>
                  <a:schemeClr val="accent6">
                    <a:lumMod val="50000"/>
                  </a:schemeClr>
                </a:solidFill>
                <a:latin typeface="Times New Roman" panose="02020603050405020304" pitchFamily="18" charset="0"/>
                <a:ea typeface="Times New Roman" panose="02020603050405020304" pitchFamily="18" charset="0"/>
              </a:rPr>
              <a:t>: Du kí.</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Phương thức biểu đạt</a:t>
            </a:r>
            <a:r>
              <a:rPr lang="vi-VN" sz="2800" dirty="0">
                <a:solidFill>
                  <a:schemeClr val="accent6">
                    <a:lumMod val="50000"/>
                  </a:schemeClr>
                </a:solidFill>
                <a:latin typeface="Times New Roman" panose="02020603050405020304" pitchFamily="18" charset="0"/>
                <a:ea typeface="Times New Roman" panose="02020603050405020304" pitchFamily="18" charset="0"/>
              </a:rPr>
              <a:t>: Tự sự kết hợp miêu tả, biểu cảm.</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Bố cục</a:t>
            </a:r>
            <a:r>
              <a:rPr lang="vi-VN" sz="2800" dirty="0">
                <a:solidFill>
                  <a:schemeClr val="accent6">
                    <a:lumMod val="50000"/>
                  </a:schemeClr>
                </a:solidFill>
                <a:latin typeface="Times New Roman" panose="02020603050405020304" pitchFamily="18" charset="0"/>
                <a:ea typeface="Times New Roman" panose="02020603050405020304" pitchFamily="18" charset="0"/>
              </a:rPr>
              <a:t>: 6 phần như trong sách đã đánh dấu.</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1" name="Cloud Callout 10"/>
          <p:cNvSpPr/>
          <p:nvPr/>
        </p:nvSpPr>
        <p:spPr>
          <a:xfrm>
            <a:off x="1987591" y="2279302"/>
            <a:ext cx="7535232" cy="270147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err="1">
                <a:solidFill>
                  <a:srgbClr val="000000"/>
                </a:solidFill>
                <a:latin typeface="Times New Roman" panose="02020603050405020304" pitchFamily="18" charset="0"/>
                <a:ea typeface="Times New Roman" panose="02020603050405020304" pitchFamily="18" charset="0"/>
              </a:rPr>
              <a:t>Thảo</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luận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theo</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cặp</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03 </a:t>
            </a:r>
            <a:r>
              <a:rPr lang="en-US" sz="2400" b="1" dirty="0" err="1">
                <a:solidFill>
                  <a:srgbClr val="000000"/>
                </a:solidFill>
                <a:latin typeface="Times New Roman" panose="02020603050405020304" pitchFamily="18" charset="0"/>
                <a:ea typeface="Times New Roman" panose="02020603050405020304" pitchFamily="18" charset="0"/>
              </a:rPr>
              <a:t>phút</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Nêu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thể</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loại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các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phương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thức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biểu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đạt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được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sử</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dụng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trong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đoạn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văn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bản</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Nêu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bố</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cục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của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văn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bản</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5617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xit" presetSubtype="10" fill="hold" grpId="1" nodeType="clickEffect">
                                  <p:stCondLst>
                                    <p:cond delay="0"/>
                                  </p:stCondLst>
                                  <p:childTnLst>
                                    <p:animEffect transition="out" filter="randombar(horizontal)">
                                      <p:cBhvr>
                                        <p:cTn id="13" dur="500"/>
                                        <p:tgtEl>
                                          <p:spTgt spid="11"/>
                                        </p:tgtEl>
                                      </p:cBhvr>
                                    </p:animEffect>
                                    <p:set>
                                      <p:cBhvr>
                                        <p:cTn id="14" dur="1" fill="hold">
                                          <p:stCondLst>
                                            <p:cond delay="499"/>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1000"/>
                                        <p:tgtEl>
                                          <p:spTgt spid="8">
                                            <p:txEl>
                                              <p:pRg st="0" end="0"/>
                                            </p:txEl>
                                          </p:spTgt>
                                        </p:tgtEl>
                                      </p:cBhvr>
                                    </p:animEffect>
                                    <p:anim calcmode="lin" valueType="num">
                                      <p:cBhvr>
                                        <p:cTn id="2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
                                            <p:txEl>
                                              <p:pRg st="2" end="2"/>
                                            </p:txEl>
                                          </p:spTgt>
                                        </p:tgtEl>
                                        <p:attrNameLst>
                                          <p:attrName>style.visibility</p:attrName>
                                        </p:attrNameLst>
                                      </p:cBhvr>
                                      <p:to>
                                        <p:strVal val="visible"/>
                                      </p:to>
                                    </p:set>
                                    <p:animEffect transition="in" filter="fade">
                                      <p:cBhvr>
                                        <p:cTn id="40" dur="1000"/>
                                        <p:tgtEl>
                                          <p:spTgt spid="8">
                                            <p:txEl>
                                              <p:pRg st="2" end="2"/>
                                            </p:txEl>
                                          </p:spTgt>
                                        </p:tgtEl>
                                      </p:cBhvr>
                                    </p:animEffect>
                                    <p:anim calcmode="lin" valueType="num">
                                      <p:cBhvr>
                                        <p:cTn id="4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11"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a:lnSpc>
                <a:spcPct val="115000"/>
              </a:lnSpc>
              <a:spcAft>
                <a:spcPts val="0"/>
              </a:spcAft>
            </a:pPr>
            <a:r>
              <a:rPr lang="pt-BR" sz="2800" b="1" dirty="0" smtClean="0">
                <a:solidFill>
                  <a:srgbClr val="FF0000"/>
                </a:solidFill>
                <a:latin typeface="Times New Roman" panose="02020603050405020304" pitchFamily="18" charset="0"/>
                <a:ea typeface="Times New Roman" panose="02020603050405020304" pitchFamily="18" charset="0"/>
              </a:rPr>
              <a:t>2. </a:t>
            </a:r>
            <a:r>
              <a:rPr lang="en-US" sz="2800" b="1" dirty="0" err="1">
                <a:solidFill>
                  <a:srgbClr val="FF0000"/>
                </a:solidFill>
                <a:latin typeface="Times New Roman" panose="02020603050405020304" pitchFamily="18" charset="0"/>
                <a:ea typeface="Times New Roman" panose="02020603050405020304" pitchFamily="18" charset="0"/>
              </a:rPr>
              <a:t>Phân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tích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200486" y="1352594"/>
            <a:ext cx="6663876" cy="587853"/>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2. </a:t>
            </a:r>
            <a:r>
              <a:rPr lang="vi-VN" sz="2800" b="1" dirty="0">
                <a:solidFill>
                  <a:srgbClr val="FF0000"/>
                </a:solidFill>
                <a:latin typeface="Times New Roman" panose="02020603050405020304" pitchFamily="18" charset="0"/>
                <a:ea typeface="Times New Roman" panose="02020603050405020304" pitchFamily="18" charset="0"/>
              </a:rPr>
              <a:t>1. </a:t>
            </a:r>
            <a:r>
              <a:rPr lang="en-US" sz="2800" b="1" dirty="0" err="1">
                <a:solidFill>
                  <a:srgbClr val="FF0000"/>
                </a:solidFill>
                <a:latin typeface="Times New Roman" panose="02020603050405020304" pitchFamily="18" charset="0"/>
                <a:ea typeface="Times New Roman" panose="02020603050405020304" pitchFamily="18" charset="0"/>
              </a:rPr>
              <a:t>Vẻ</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đẹp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dạng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Đồng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Tháp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Mười</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2"/>
          <a:stretch>
            <a:fillRect/>
          </a:stretch>
        </p:blipFill>
        <p:spPr>
          <a:xfrm>
            <a:off x="200486" y="2259529"/>
            <a:ext cx="7093131" cy="4432231"/>
          </a:xfrm>
          <a:prstGeom prst="rect">
            <a:avLst/>
          </a:prstGeom>
        </p:spPr>
      </p:pic>
      <p:sp>
        <p:nvSpPr>
          <p:cNvPr id="13" name="Rectangle 12"/>
          <p:cNvSpPr/>
          <p:nvPr/>
        </p:nvSpPr>
        <p:spPr>
          <a:xfrm>
            <a:off x="1526008" y="2477252"/>
            <a:ext cx="4855028" cy="2181944"/>
          </a:xfrm>
          <a:prstGeom prst="rect">
            <a:avLst/>
          </a:prstGeom>
        </p:spPr>
        <p:txBody>
          <a:bodyPr wrap="square">
            <a:spAutoFit/>
          </a:bodyPr>
          <a:lstStyle/>
          <a:p>
            <a:pPr>
              <a:lnSpc>
                <a:spcPct val="115000"/>
              </a:lnSpc>
              <a:spcAft>
                <a:spcPts val="0"/>
              </a:spcAft>
            </a:pPr>
            <a:r>
              <a:rPr lang="pt-BR" sz="2400" dirty="0">
                <a:solidFill>
                  <a:srgbClr val="0D0D0D"/>
                </a:solidFill>
                <a:latin typeface="Times New Roman" panose="02020603050405020304" pitchFamily="18" charset="0"/>
                <a:ea typeface="Times New Roman" panose="02020603050405020304" pitchFamily="18" charset="0"/>
              </a:rPr>
              <a:t>+ Đọc lại cả bài thơ.</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pt-BR" sz="2400" dirty="0">
                <a:solidFill>
                  <a:srgbClr val="0D0D0D"/>
                </a:solidFill>
                <a:latin typeface="Times New Roman" panose="02020603050405020304" pitchFamily="18" charset="0"/>
                <a:ea typeface="Times New Roman" panose="02020603050405020304" pitchFamily="18" charset="0"/>
              </a:rPr>
              <a:t>+ Thảo luận theo nhóm - thời gian 3 phút:  </a:t>
            </a:r>
            <a:r>
              <a:rPr lang="pt-BR" sz="2400" dirty="0">
                <a:solidFill>
                  <a:srgbClr val="FF0000"/>
                </a:solidFill>
                <a:latin typeface="Times New Roman" panose="02020603050405020304" pitchFamily="18" charset="0"/>
                <a:ea typeface="Times New Roman" panose="02020603050405020304" pitchFamily="18" charset="0"/>
              </a:rPr>
              <a:t>Hoàn thành phiếu HT 03: Tìm hiểu vẻ đẹp đa dạng của Đồng Tháp Mười</a:t>
            </a:r>
            <a:r>
              <a:rPr lang="pt-BR"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4" name="Picture 13"/>
          <p:cNvPicPr>
            <a:picLocks noChangeAspect="1"/>
          </p:cNvPicPr>
          <p:nvPr/>
        </p:nvPicPr>
        <p:blipFill>
          <a:blip r:embed="rId3"/>
          <a:stretch>
            <a:fillRect/>
          </a:stretch>
        </p:blipFill>
        <p:spPr>
          <a:xfrm>
            <a:off x="5897710" y="4898571"/>
            <a:ext cx="2238875" cy="1793189"/>
          </a:xfrm>
          <a:prstGeom prst="rect">
            <a:avLst/>
          </a:prstGeom>
        </p:spPr>
      </p:pic>
      <p:pic>
        <p:nvPicPr>
          <p:cNvPr id="15" name="Picture 14"/>
          <p:cNvPicPr>
            <a:picLocks noChangeAspect="1"/>
          </p:cNvPicPr>
          <p:nvPr/>
        </p:nvPicPr>
        <p:blipFill>
          <a:blip r:embed="rId4"/>
          <a:stretch>
            <a:fillRect/>
          </a:stretch>
        </p:blipFill>
        <p:spPr>
          <a:xfrm>
            <a:off x="7706558" y="2088211"/>
            <a:ext cx="3835937" cy="25709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124259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3838579703"/>
              </p:ext>
            </p:extLst>
          </p:nvPr>
        </p:nvGraphicFramePr>
        <p:xfrm>
          <a:off x="404949" y="2927330"/>
          <a:ext cx="5275443" cy="3401605"/>
        </p:xfrm>
        <a:graphic>
          <a:graphicData uri="http://schemas.openxmlformats.org/drawingml/2006/table">
            <a:tbl>
              <a:tblPr firstRow="1" firstCol="1" bandRow="1"/>
              <a:tblGrid>
                <a:gridCol w="937705">
                  <a:extLst>
                    <a:ext uri="{9D8B030D-6E8A-4147-A177-3AD203B41FA5}">
                      <a16:colId xmlns:a16="http://schemas.microsoft.com/office/drawing/2014/main" val="1530053738"/>
                    </a:ext>
                  </a:extLst>
                </a:gridCol>
                <a:gridCol w="2484763">
                  <a:extLst>
                    <a:ext uri="{9D8B030D-6E8A-4147-A177-3AD203B41FA5}">
                      <a16:colId xmlns:a16="http://schemas.microsoft.com/office/drawing/2014/main" val="2534207194"/>
                    </a:ext>
                  </a:extLst>
                </a:gridCol>
                <a:gridCol w="1852975">
                  <a:extLst>
                    <a:ext uri="{9D8B030D-6E8A-4147-A177-3AD203B41FA5}">
                      <a16:colId xmlns:a16="http://schemas.microsoft.com/office/drawing/2014/main" val="3081559424"/>
                    </a:ext>
                  </a:extLst>
                </a:gridCol>
              </a:tblGrid>
              <a:tr h="420661">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5011836"/>
                  </a:ext>
                </a:extLst>
              </a:tr>
              <a:tr h="1246601">
                <a:tc>
                  <a:txBody>
                    <a:bodyPr/>
                    <a:lstStyle/>
                    <a:p>
                      <a:pPr algn="ctr">
                        <a:lnSpc>
                          <a:spcPct val="115000"/>
                        </a:lnSpc>
                        <a:spcAft>
                          <a:spcPts val="0"/>
                        </a:spcAft>
                      </a:pPr>
                      <a:r>
                        <a:rPr lang="en-US" sz="2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Thiên nhiên, cảnh quan nơi Đồng Tháp Mười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1200"/>
                        </a:spcAft>
                      </a:pPr>
                      <a:endPar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5571517"/>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583827633"/>
              </p:ext>
            </p:extLst>
          </p:nvPr>
        </p:nvGraphicFramePr>
        <p:xfrm>
          <a:off x="5980838" y="2945618"/>
          <a:ext cx="5605916" cy="3364992"/>
        </p:xfrm>
        <a:graphic>
          <a:graphicData uri="http://schemas.openxmlformats.org/drawingml/2006/table">
            <a:tbl>
              <a:tblPr firstRow="1" firstCol="1" bandRow="1"/>
              <a:tblGrid>
                <a:gridCol w="1009429">
                  <a:extLst>
                    <a:ext uri="{9D8B030D-6E8A-4147-A177-3AD203B41FA5}">
                      <a16:colId xmlns:a16="http://schemas.microsoft.com/office/drawing/2014/main" val="997426380"/>
                    </a:ext>
                  </a:extLst>
                </a:gridCol>
                <a:gridCol w="2715436">
                  <a:extLst>
                    <a:ext uri="{9D8B030D-6E8A-4147-A177-3AD203B41FA5}">
                      <a16:colId xmlns:a16="http://schemas.microsoft.com/office/drawing/2014/main" val="1753953435"/>
                    </a:ext>
                  </a:extLst>
                </a:gridCol>
                <a:gridCol w="1881051">
                  <a:extLst>
                    <a:ext uri="{9D8B030D-6E8A-4147-A177-3AD203B41FA5}">
                      <a16:colId xmlns:a16="http://schemas.microsoft.com/office/drawing/2014/main" val="2533385764"/>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Nhóm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5023924"/>
                  </a:ext>
                </a:extLst>
              </a:tr>
              <a:tr h="0">
                <a:tc>
                  <a:txBody>
                    <a:bodyPr/>
                    <a:lstStyle/>
                    <a:p>
                      <a:pPr algn="ctr">
                        <a:lnSpc>
                          <a:spcPct val="115000"/>
                        </a:lnSpc>
                        <a:spcAft>
                          <a:spcPts val="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Món</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Tháp</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0"/>
                        </a:spcAft>
                      </a:pPr>
                      <a:endPar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endPar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6910758"/>
                  </a:ext>
                </a:extLst>
              </a:tr>
            </a:tbl>
          </a:graphicData>
        </a:graphic>
      </p:graphicFrame>
      <p:sp>
        <p:nvSpPr>
          <p:cNvPr id="6" name="Rectangle 5"/>
          <p:cNvSpPr/>
          <p:nvPr/>
        </p:nvSpPr>
        <p:spPr>
          <a:xfrm>
            <a:off x="2241969" y="1940447"/>
            <a:ext cx="6323398" cy="941796"/>
          </a:xfrm>
          <a:prstGeom prst="rect">
            <a:avLst/>
          </a:prstGeom>
        </p:spPr>
        <p:txBody>
          <a:bodyPr wrap="none">
            <a:spAutoFit/>
          </a:bodyPr>
          <a:lstStyle/>
          <a:p>
            <a:pPr algn="ctr">
              <a:lnSpc>
                <a:spcPct val="115000"/>
              </a:lnSpc>
              <a:spcAft>
                <a:spcPts val="0"/>
              </a:spcAft>
            </a:pPr>
            <a:r>
              <a:rPr lang="en-US" sz="2400" b="1" dirty="0">
                <a:solidFill>
                  <a:schemeClr val="accent6">
                    <a:lumMod val="50000"/>
                  </a:schemeClr>
                </a:solidFill>
                <a:latin typeface="Times New Roman" panose="02020603050405020304" pitchFamily="18" charset="0"/>
                <a:ea typeface="Times New Roman" panose="02020603050405020304" pitchFamily="18" charset="0"/>
              </a:rPr>
              <a:t>PHIẾU HỌC TẬP 03: </a:t>
            </a:r>
            <a:endParaRPr lang="en-US" sz="2400" b="1" dirty="0" smtClean="0">
              <a:solidFill>
                <a:schemeClr val="accent6">
                  <a:lumMod val="50000"/>
                </a:schemeClr>
              </a:solidFill>
              <a:latin typeface="Times New Roman" panose="02020603050405020304" pitchFamily="18" charset="0"/>
              <a:ea typeface="Times New Roman" panose="02020603050405020304" pitchFamily="18" charset="0"/>
            </a:endParaRPr>
          </a:p>
          <a:p>
            <a:pPr algn="ctr">
              <a:lnSpc>
                <a:spcPct val="115000"/>
              </a:lnSpc>
              <a:spcAft>
                <a:spcPts val="0"/>
              </a:spcAft>
            </a:pPr>
            <a:r>
              <a:rPr lang="en-US" sz="2400" b="1" dirty="0" err="1" smtClean="0">
                <a:solidFill>
                  <a:schemeClr val="accent6">
                    <a:lumMod val="50000"/>
                  </a:schemeClr>
                </a:solidFill>
                <a:latin typeface="Times New Roman" panose="02020603050405020304" pitchFamily="18" charset="0"/>
                <a:ea typeface="Times New Roman" panose="02020603050405020304" pitchFamily="18" charset="0"/>
              </a:rPr>
              <a:t>Tìm</a:t>
            </a:r>
            <a:r>
              <a:rPr lang="en-US" sz="2400" b="1"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hiểu</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vẻ</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đẹp</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đa</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dạng</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Đồng</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Tháp</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Mười</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3892732" y="3384482"/>
            <a:ext cx="1698171" cy="1486759"/>
          </a:xfrm>
          <a:prstGeom prst="rect">
            <a:avLst/>
          </a:prstGeom>
        </p:spPr>
      </p:pic>
      <p:pic>
        <p:nvPicPr>
          <p:cNvPr id="8" name="Picture 7"/>
          <p:cNvPicPr>
            <a:picLocks noChangeAspect="1"/>
          </p:cNvPicPr>
          <p:nvPr/>
        </p:nvPicPr>
        <p:blipFill>
          <a:blip r:embed="rId3"/>
          <a:stretch>
            <a:fillRect/>
          </a:stretch>
        </p:blipFill>
        <p:spPr>
          <a:xfrm>
            <a:off x="3918858" y="4923493"/>
            <a:ext cx="1698171" cy="1367315"/>
          </a:xfrm>
          <a:prstGeom prst="rect">
            <a:avLst/>
          </a:prstGeom>
        </p:spPr>
      </p:pic>
      <p:pic>
        <p:nvPicPr>
          <p:cNvPr id="11" name="Picture 10"/>
          <p:cNvPicPr>
            <a:picLocks noChangeAspect="1"/>
          </p:cNvPicPr>
          <p:nvPr/>
        </p:nvPicPr>
        <p:blipFill>
          <a:blip r:embed="rId4"/>
          <a:stretch>
            <a:fillRect/>
          </a:stretch>
        </p:blipFill>
        <p:spPr>
          <a:xfrm>
            <a:off x="9797142" y="3391553"/>
            <a:ext cx="1698171" cy="1531940"/>
          </a:xfrm>
          <a:prstGeom prst="rect">
            <a:avLst/>
          </a:prstGeom>
        </p:spPr>
      </p:pic>
      <p:pic>
        <p:nvPicPr>
          <p:cNvPr id="17" name="Picture 16"/>
          <p:cNvPicPr>
            <a:picLocks noChangeAspect="1"/>
          </p:cNvPicPr>
          <p:nvPr/>
        </p:nvPicPr>
        <p:blipFill>
          <a:blip r:embed="rId5"/>
          <a:stretch>
            <a:fillRect/>
          </a:stretch>
        </p:blipFill>
        <p:spPr>
          <a:xfrm>
            <a:off x="9754086" y="4978359"/>
            <a:ext cx="1780416" cy="1257581"/>
          </a:xfrm>
          <a:prstGeom prst="rect">
            <a:avLst/>
          </a:prstGeom>
        </p:spPr>
      </p:pic>
    </p:spTree>
    <p:extLst>
      <p:ext uri="{BB962C8B-B14F-4D97-AF65-F5344CB8AC3E}">
        <p14:creationId xmlns:p14="http://schemas.microsoft.com/office/powerpoint/2010/main" val="13160055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326472250"/>
              </p:ext>
            </p:extLst>
          </p:nvPr>
        </p:nvGraphicFramePr>
        <p:xfrm>
          <a:off x="404949" y="2927330"/>
          <a:ext cx="5275443" cy="3614965"/>
        </p:xfrm>
        <a:graphic>
          <a:graphicData uri="http://schemas.openxmlformats.org/drawingml/2006/table">
            <a:tbl>
              <a:tblPr firstRow="1" firstCol="1" bandRow="1"/>
              <a:tblGrid>
                <a:gridCol w="937705">
                  <a:extLst>
                    <a:ext uri="{9D8B030D-6E8A-4147-A177-3AD203B41FA5}">
                      <a16:colId xmlns:a16="http://schemas.microsoft.com/office/drawing/2014/main" val="1530053738"/>
                    </a:ext>
                  </a:extLst>
                </a:gridCol>
                <a:gridCol w="2484763">
                  <a:extLst>
                    <a:ext uri="{9D8B030D-6E8A-4147-A177-3AD203B41FA5}">
                      <a16:colId xmlns:a16="http://schemas.microsoft.com/office/drawing/2014/main" val="2534207194"/>
                    </a:ext>
                  </a:extLst>
                </a:gridCol>
                <a:gridCol w="1852975">
                  <a:extLst>
                    <a:ext uri="{9D8B030D-6E8A-4147-A177-3AD203B41FA5}">
                      <a16:colId xmlns:a16="http://schemas.microsoft.com/office/drawing/2014/main" val="3081559424"/>
                    </a:ext>
                  </a:extLst>
                </a:gridCol>
              </a:tblGrid>
              <a:tr h="420661">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5011836"/>
                  </a:ext>
                </a:extLst>
              </a:tr>
              <a:tr h="1246601">
                <a:tc>
                  <a:txBody>
                    <a:bodyPr/>
                    <a:lstStyle/>
                    <a:p>
                      <a:pPr algn="ctr">
                        <a:lnSpc>
                          <a:spcPct val="115000"/>
                        </a:lnSpc>
                        <a:spcAft>
                          <a:spcPts val="0"/>
                        </a:spcAft>
                      </a:pPr>
                      <a:r>
                        <a:rPr lang="en-US" sz="24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Nhóm3</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dirty="0" err="1" smtClean="0">
                          <a:solidFill>
                            <a:srgbClr val="0D0D0D"/>
                          </a:solidFill>
                          <a:effectLst/>
                          <a:latin typeface="Times New Roman" panose="02020603050405020304" pitchFamily="18" charset="0"/>
                          <a:ea typeface="Times New Roman" panose="02020603050405020304" pitchFamily="18" charset="0"/>
                        </a:rPr>
                        <a:t>Khu</a:t>
                      </a:r>
                      <a:r>
                        <a:rPr lang="en-US" sz="2400" b="0" dirty="0" smtClean="0">
                          <a:solidFill>
                            <a:srgbClr val="0D0D0D"/>
                          </a:solidFill>
                          <a:effectLst/>
                          <a:latin typeface="Times New Roman" panose="02020603050405020304" pitchFamily="18" charset="0"/>
                          <a:ea typeface="Times New Roman" panose="02020603050405020304" pitchFamily="18" charset="0"/>
                        </a:rPr>
                        <a:t> di </a:t>
                      </a:r>
                      <a:r>
                        <a:rPr lang="en-US" sz="2400" b="0" dirty="0" err="1" smtClean="0">
                          <a:solidFill>
                            <a:srgbClr val="0D0D0D"/>
                          </a:solidFill>
                          <a:effectLst/>
                          <a:latin typeface="Times New Roman" panose="02020603050405020304" pitchFamily="18" charset="0"/>
                          <a:ea typeface="Times New Roman" panose="02020603050405020304" pitchFamily="18" charset="0"/>
                        </a:rPr>
                        <a:t>tích</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nơi</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Đồng</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Tháp</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Mười</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Gò</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Tháp</a:t>
                      </a:r>
                      <a:r>
                        <a:rPr lang="en-US" sz="2400" b="0" dirty="0" smtClean="0">
                          <a:solidFill>
                            <a:srgbClr val="0D0D0D"/>
                          </a:solidFill>
                          <a:effectLst/>
                          <a:latin typeface="Times New Roman" panose="02020603050405020304" pitchFamily="18" charset="0"/>
                          <a:ea typeface="Times New Roman" panose="02020603050405020304" pitchFamily="18" charset="0"/>
                        </a:rPr>
                        <a:t>:</a:t>
                      </a:r>
                      <a:endParaRPr lang="en-US" sz="2400" dirty="0" smtClean="0">
                        <a:effectLst/>
                        <a:latin typeface="Times New Roman" panose="02020603050405020304" pitchFamily="18" charset="0"/>
                        <a:ea typeface="Times New Roman" panose="02020603050405020304" pitchFamily="18" charset="0"/>
                      </a:endParaRPr>
                    </a:p>
                    <a:p>
                      <a:r>
                        <a:rPr lang="en-US" sz="2400" b="0" dirty="0" smtClean="0">
                          <a:solidFill>
                            <a:srgbClr val="0D0D0D"/>
                          </a:solidFill>
                          <a:effectLst/>
                          <a:ea typeface="Times New Roman" panose="02020603050405020304" pitchFamily="18" charset="0"/>
                        </a:rPr>
                        <a:t>……………………..</a:t>
                      </a:r>
                      <a:endPar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1200"/>
                        </a:spcAft>
                      </a:pPr>
                      <a:endPar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endPar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5571517"/>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042686879"/>
              </p:ext>
            </p:extLst>
          </p:nvPr>
        </p:nvGraphicFramePr>
        <p:xfrm>
          <a:off x="5980838" y="2945618"/>
          <a:ext cx="5605916" cy="3546622"/>
        </p:xfrm>
        <a:graphic>
          <a:graphicData uri="http://schemas.openxmlformats.org/drawingml/2006/table">
            <a:tbl>
              <a:tblPr firstRow="1" firstCol="1" bandRow="1"/>
              <a:tblGrid>
                <a:gridCol w="1009429">
                  <a:extLst>
                    <a:ext uri="{9D8B030D-6E8A-4147-A177-3AD203B41FA5}">
                      <a16:colId xmlns:a16="http://schemas.microsoft.com/office/drawing/2014/main" val="997426380"/>
                    </a:ext>
                  </a:extLst>
                </a:gridCol>
                <a:gridCol w="2715436">
                  <a:extLst>
                    <a:ext uri="{9D8B030D-6E8A-4147-A177-3AD203B41FA5}">
                      <a16:colId xmlns:a16="http://schemas.microsoft.com/office/drawing/2014/main" val="1753953435"/>
                    </a:ext>
                  </a:extLst>
                </a:gridCol>
                <a:gridCol w="1881051">
                  <a:extLst>
                    <a:ext uri="{9D8B030D-6E8A-4147-A177-3AD203B41FA5}">
                      <a16:colId xmlns:a16="http://schemas.microsoft.com/office/drawing/2014/main" val="2533385764"/>
                    </a:ext>
                  </a:extLst>
                </a:gridCol>
              </a:tblGrid>
              <a:tr h="450725">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Nhóm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5023924"/>
                  </a:ext>
                </a:extLst>
              </a:tr>
              <a:tr h="3095897">
                <a:tc>
                  <a:txBody>
                    <a:bodyPr/>
                    <a:lstStyle/>
                    <a:p>
                      <a:pPr algn="ctr">
                        <a:lnSpc>
                          <a:spcPct val="115000"/>
                        </a:lnSpc>
                        <a:spcAft>
                          <a:spcPts val="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dirty="0" smtClean="0">
                          <a:solidFill>
                            <a:srgbClr val="0D0D0D"/>
                          </a:solidFill>
                          <a:effectLst/>
                          <a:latin typeface="Times New Roman" panose="02020603050405020304" pitchFamily="18" charset="0"/>
                          <a:ea typeface="Times New Roman" panose="02020603050405020304" pitchFamily="18" charset="0"/>
                        </a:rPr>
                        <a:t>Con </a:t>
                      </a:r>
                      <a:r>
                        <a:rPr lang="en-US" sz="2400" b="0" dirty="0" err="1" smtClean="0">
                          <a:solidFill>
                            <a:srgbClr val="0D0D0D"/>
                          </a:solidFill>
                          <a:effectLst/>
                          <a:latin typeface="Times New Roman" panose="02020603050405020304" pitchFamily="18" charset="0"/>
                          <a:ea typeface="Times New Roman" panose="02020603050405020304" pitchFamily="18" charset="0"/>
                        </a:rPr>
                        <a:t>người</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nơi</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Đồng</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Tháp</a:t>
                      </a:r>
                      <a:r>
                        <a:rPr lang="en-US" sz="2400" b="0" dirty="0" smtClean="0">
                          <a:solidFill>
                            <a:srgbClr val="0D0D0D"/>
                          </a:solidFill>
                          <a:effectLst/>
                          <a:latin typeface="Times New Roman" panose="02020603050405020304" pitchFamily="18" charset="0"/>
                          <a:ea typeface="Times New Roman" panose="02020603050405020304" pitchFamily="18" charset="0"/>
                        </a:rPr>
                        <a:t> </a:t>
                      </a:r>
                      <a:r>
                        <a:rPr lang="en-US" sz="2400" b="0" dirty="0" err="1" smtClean="0">
                          <a:solidFill>
                            <a:srgbClr val="0D0D0D"/>
                          </a:solidFill>
                          <a:effectLst/>
                          <a:latin typeface="Times New Roman" panose="02020603050405020304" pitchFamily="18" charset="0"/>
                          <a:ea typeface="Times New Roman" panose="02020603050405020304" pitchFamily="18" charset="0"/>
                        </a:rPr>
                        <a:t>Mười</a:t>
                      </a:r>
                      <a:r>
                        <a:rPr lang="en-US" sz="2400" b="0" dirty="0" smtClean="0">
                          <a:solidFill>
                            <a:srgbClr val="0D0D0D"/>
                          </a:solidFill>
                          <a:effectLst/>
                          <a:latin typeface="Times New Roman" panose="02020603050405020304" pitchFamily="18" charset="0"/>
                          <a:ea typeface="Times New Roman" panose="02020603050405020304" pitchFamily="18" charset="0"/>
                        </a:rPr>
                        <a:t>:</a:t>
                      </a:r>
                      <a:endParaRPr lang="en-US" sz="2400" dirty="0" smtClean="0">
                        <a:effectLst/>
                        <a:latin typeface="Times New Roman" panose="02020603050405020304" pitchFamily="18" charset="0"/>
                        <a:ea typeface="Times New Roman" panose="02020603050405020304" pitchFamily="18" charset="0"/>
                      </a:endParaRPr>
                    </a:p>
                    <a:p>
                      <a:r>
                        <a:rPr lang="en-US" sz="2400" b="0" dirty="0" smtClean="0">
                          <a:solidFill>
                            <a:srgbClr val="0D0D0D"/>
                          </a:solidFill>
                          <a:effectLst/>
                          <a:ea typeface="Times New Roman" panose="02020603050405020304" pitchFamily="18" charset="0"/>
                        </a:rPr>
                        <a:t>………………………..</a:t>
                      </a:r>
                      <a:endPar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endPar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6910758"/>
                  </a:ext>
                </a:extLst>
              </a:tr>
            </a:tbl>
          </a:graphicData>
        </a:graphic>
      </p:graphicFrame>
      <p:sp>
        <p:nvSpPr>
          <p:cNvPr id="6" name="Rectangle 5"/>
          <p:cNvSpPr/>
          <p:nvPr/>
        </p:nvSpPr>
        <p:spPr>
          <a:xfrm>
            <a:off x="2241969" y="1940447"/>
            <a:ext cx="6323398" cy="941796"/>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PHIẾU HỌC TẬP 03: </a:t>
            </a:r>
            <a:endPar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Tìm</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hiểu</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vẻ</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đẹp</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đa</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dạng</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Đồng</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Tháp</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Mười</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2"/>
          <a:stretch>
            <a:fillRect/>
          </a:stretch>
        </p:blipFill>
        <p:spPr>
          <a:xfrm>
            <a:off x="3860164" y="3391718"/>
            <a:ext cx="1781039" cy="1487892"/>
          </a:xfrm>
          <a:prstGeom prst="rect">
            <a:avLst/>
          </a:prstGeom>
        </p:spPr>
      </p:pic>
      <p:pic>
        <p:nvPicPr>
          <p:cNvPr id="8" name="Picture 7"/>
          <p:cNvPicPr>
            <a:picLocks noChangeAspect="1"/>
          </p:cNvPicPr>
          <p:nvPr/>
        </p:nvPicPr>
        <p:blipFill>
          <a:blip r:embed="rId3"/>
          <a:stretch>
            <a:fillRect/>
          </a:stretch>
        </p:blipFill>
        <p:spPr>
          <a:xfrm>
            <a:off x="3886290" y="4924697"/>
            <a:ext cx="1743802" cy="1528354"/>
          </a:xfrm>
          <a:prstGeom prst="rect">
            <a:avLst/>
          </a:prstGeom>
        </p:spPr>
      </p:pic>
      <p:pic>
        <p:nvPicPr>
          <p:cNvPr id="11" name="Picture 10"/>
          <p:cNvPicPr>
            <a:picLocks noChangeAspect="1"/>
          </p:cNvPicPr>
          <p:nvPr/>
        </p:nvPicPr>
        <p:blipFill>
          <a:blip r:embed="rId4"/>
          <a:stretch>
            <a:fillRect/>
          </a:stretch>
        </p:blipFill>
        <p:spPr>
          <a:xfrm>
            <a:off x="9774148" y="3453523"/>
            <a:ext cx="1747294" cy="1301357"/>
          </a:xfrm>
          <a:prstGeom prst="rect">
            <a:avLst/>
          </a:prstGeom>
        </p:spPr>
      </p:pic>
      <p:pic>
        <p:nvPicPr>
          <p:cNvPr id="12" name="Picture 11"/>
          <p:cNvPicPr>
            <a:picLocks noChangeAspect="1"/>
          </p:cNvPicPr>
          <p:nvPr/>
        </p:nvPicPr>
        <p:blipFill>
          <a:blip r:embed="rId5"/>
          <a:stretch>
            <a:fillRect/>
          </a:stretch>
        </p:blipFill>
        <p:spPr>
          <a:xfrm>
            <a:off x="9800274" y="4807131"/>
            <a:ext cx="1714364" cy="1645920"/>
          </a:xfrm>
          <a:prstGeom prst="rect">
            <a:avLst/>
          </a:prstGeom>
        </p:spPr>
      </p:pic>
    </p:spTree>
    <p:extLst>
      <p:ext uri="{BB962C8B-B14F-4D97-AF65-F5344CB8AC3E}">
        <p14:creationId xmlns:p14="http://schemas.microsoft.com/office/powerpoint/2010/main" val="10927154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00486" y="1940447"/>
            <a:ext cx="7444667" cy="587853"/>
          </a:xfrm>
          <a:prstGeom prst="rect">
            <a:avLst/>
          </a:prstGeom>
        </p:spPr>
        <p:txBody>
          <a:bodyPr wrap="none">
            <a:spAutoFit/>
          </a:bodyPr>
          <a:lstStyle/>
          <a:p>
            <a:pPr>
              <a:lnSpc>
                <a:spcPct val="115000"/>
              </a:lnSpc>
              <a:spcAft>
                <a:spcPts val="1200"/>
              </a:spcAft>
            </a:pPr>
            <a:r>
              <a:rPr lang="en-US" sz="2800" b="1" dirty="0" smtClean="0">
                <a:solidFill>
                  <a:srgbClr val="0D0D0D"/>
                </a:solidFill>
                <a:latin typeface="Times New Roman" panose="02020603050405020304" pitchFamily="18" charset="0"/>
                <a:ea typeface="Times New Roman" panose="02020603050405020304" pitchFamily="18" charset="0"/>
              </a:rPr>
              <a:t>a) </a:t>
            </a:r>
            <a:r>
              <a:rPr lang="vi-VN" sz="2800" b="1" i="1" dirty="0" smtClean="0">
                <a:solidFill>
                  <a:srgbClr val="0D0D0D"/>
                </a:solidFill>
                <a:latin typeface="Times New Roman" panose="02020603050405020304" pitchFamily="18" charset="0"/>
                <a:ea typeface="Times New Roman" panose="02020603050405020304" pitchFamily="18" charset="0"/>
              </a:rPr>
              <a:t>Thiên </a:t>
            </a:r>
            <a:r>
              <a:rPr lang="vi-VN" sz="2800" b="1" i="1" dirty="0">
                <a:solidFill>
                  <a:srgbClr val="0D0D0D"/>
                </a:solidFill>
                <a:latin typeface="Times New Roman" panose="02020603050405020304" pitchFamily="18" charset="0"/>
                <a:ea typeface="Times New Roman" panose="02020603050405020304" pitchFamily="18" charset="0"/>
              </a:rPr>
              <a:t>nhiên, cảnh quan nơi Đồng Tháp Mười</a:t>
            </a:r>
            <a:endParaRPr lang="en-US" sz="28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392173" y="2501329"/>
            <a:ext cx="1023037" cy="523220"/>
          </a:xfrm>
          <a:prstGeom prst="rect">
            <a:avLst/>
          </a:prstGeom>
        </p:spPr>
        <p:txBody>
          <a:bodyPr wrap="non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Lũ</a:t>
            </a:r>
            <a:r>
              <a:rPr lang="vi-VN" sz="2800"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pSp>
        <p:nvGrpSpPr>
          <p:cNvPr id="16" name="Group 15"/>
          <p:cNvGrpSpPr/>
          <p:nvPr/>
        </p:nvGrpSpPr>
        <p:grpSpPr>
          <a:xfrm>
            <a:off x="392173" y="3203954"/>
            <a:ext cx="5167252" cy="1356835"/>
            <a:chOff x="1059236" y="3203201"/>
            <a:chExt cx="4850715" cy="1356835"/>
          </a:xfrm>
        </p:grpSpPr>
        <p:sp>
          <p:nvSpPr>
            <p:cNvPr id="5" name="Freeform 4"/>
            <p:cNvSpPr/>
            <p:nvPr/>
          </p:nvSpPr>
          <p:spPr>
            <a:xfrm>
              <a:off x="1451797" y="3267812"/>
              <a:ext cx="4458154" cy="1292224"/>
            </a:xfrm>
            <a:custGeom>
              <a:avLst/>
              <a:gdLst>
                <a:gd name="connsiteX0" fmla="*/ 0 w 4458154"/>
                <a:gd name="connsiteY0" fmla="*/ 0 h 1292224"/>
                <a:gd name="connsiteX1" fmla="*/ 4458154 w 4458154"/>
                <a:gd name="connsiteY1" fmla="*/ 0 h 1292224"/>
                <a:gd name="connsiteX2" fmla="*/ 4458154 w 4458154"/>
                <a:gd name="connsiteY2" fmla="*/ 1292224 h 1292224"/>
                <a:gd name="connsiteX3" fmla="*/ 0 w 4458154"/>
                <a:gd name="connsiteY3" fmla="*/ 1292224 h 1292224"/>
                <a:gd name="connsiteX4" fmla="*/ 0 w 4458154"/>
                <a:gd name="connsiteY4" fmla="*/ 0 h 1292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8154" h="1292224">
                  <a:moveTo>
                    <a:pt x="0" y="0"/>
                  </a:moveTo>
                  <a:lnTo>
                    <a:pt x="4458154" y="0"/>
                  </a:lnTo>
                  <a:lnTo>
                    <a:pt x="4458154" y="1292224"/>
                  </a:lnTo>
                  <a:lnTo>
                    <a:pt x="0" y="1292224"/>
                  </a:lnTo>
                  <a:lnTo>
                    <a:pt x="0" y="0"/>
                  </a:lnTo>
                  <a:close/>
                </a:path>
              </a:pathLst>
            </a:custGeom>
            <a:blipFill>
              <a:blip r:embed="rId2"/>
              <a:tile tx="0" ty="0" sx="100000" sy="100000" flip="none" algn="tl"/>
            </a:blip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875267" tIns="106680" rIns="106680" bIns="106680" numCol="1" spcCol="1270" anchor="ctr" anchorCtr="0">
              <a:noAutofit/>
            </a:bodyPr>
            <a:lstStyle/>
            <a:p>
              <a:pPr lvl="0" algn="l" defTabSz="1244600">
                <a:lnSpc>
                  <a:spcPct val="90000"/>
                </a:lnSpc>
                <a:spcBef>
                  <a:spcPct val="0"/>
                </a:spcBef>
                <a:spcAft>
                  <a:spcPct val="35000"/>
                </a:spcAft>
              </a:pP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Là nguồn sống của cả </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cư dân miền sông nước.</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1059236" y="3203201"/>
              <a:ext cx="1207105" cy="1356835"/>
            </a:xfrm>
            <a:prstGeom prst="rect">
              <a:avLst/>
            </a:prstGeom>
            <a:blipFill rotWithShape="1">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grpSp>
      <p:grpSp>
        <p:nvGrpSpPr>
          <p:cNvPr id="17" name="Group 16"/>
          <p:cNvGrpSpPr/>
          <p:nvPr/>
        </p:nvGrpSpPr>
        <p:grpSpPr>
          <a:xfrm>
            <a:off x="5834727" y="3187010"/>
            <a:ext cx="5965100" cy="1355601"/>
            <a:chOff x="5630622" y="3203763"/>
            <a:chExt cx="5662732" cy="1355601"/>
          </a:xfrm>
        </p:grpSpPr>
        <p:sp>
          <p:nvSpPr>
            <p:cNvPr id="7" name="Freeform 6"/>
            <p:cNvSpPr/>
            <p:nvPr/>
          </p:nvSpPr>
          <p:spPr>
            <a:xfrm>
              <a:off x="6063717" y="3268315"/>
              <a:ext cx="5229637" cy="1291049"/>
            </a:xfrm>
            <a:custGeom>
              <a:avLst/>
              <a:gdLst>
                <a:gd name="connsiteX0" fmla="*/ 0 w 5229637"/>
                <a:gd name="connsiteY0" fmla="*/ 0 h 1291049"/>
                <a:gd name="connsiteX1" fmla="*/ 5229637 w 5229637"/>
                <a:gd name="connsiteY1" fmla="*/ 0 h 1291049"/>
                <a:gd name="connsiteX2" fmla="*/ 5229637 w 5229637"/>
                <a:gd name="connsiteY2" fmla="*/ 1291049 h 1291049"/>
                <a:gd name="connsiteX3" fmla="*/ 0 w 5229637"/>
                <a:gd name="connsiteY3" fmla="*/ 1291049 h 1291049"/>
                <a:gd name="connsiteX4" fmla="*/ 0 w 5229637"/>
                <a:gd name="connsiteY4" fmla="*/ 0 h 1291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9637" h="1291049">
                  <a:moveTo>
                    <a:pt x="0" y="0"/>
                  </a:moveTo>
                  <a:lnTo>
                    <a:pt x="5229637" y="0"/>
                  </a:lnTo>
                  <a:lnTo>
                    <a:pt x="5229637" y="1291049"/>
                  </a:lnTo>
                  <a:lnTo>
                    <a:pt x="0" y="1291049"/>
                  </a:lnTo>
                  <a:lnTo>
                    <a:pt x="0" y="0"/>
                  </a:lnTo>
                  <a:close/>
                </a:path>
              </a:pathLst>
            </a:custGeom>
            <a:blipFill>
              <a:blip r:embed="rId2"/>
              <a:tile tx="0" ty="0" sx="100000" sy="100000" flip="none" algn="tl"/>
            </a:blip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874471" tIns="106680" rIns="106680" bIns="106680" numCol="1" spcCol="1270" anchor="ctr" anchorCtr="0">
              <a:noAutofit/>
            </a:bodyPr>
            <a:lstStyle/>
            <a:p>
              <a:pPr lvl="0" algn="l" defTabSz="1244600">
                <a:lnSpc>
                  <a:spcPct val="90000"/>
                </a:lnSpc>
                <a:spcBef>
                  <a:spcPct val="0"/>
                </a:spcBef>
                <a:spcAft>
                  <a:spcPct val="35000"/>
                </a:spcAft>
              </a:pP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Mang phù sa mùa màng về, mang tôm cá về, làm nên một nền văn hóa đồng bằng.</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8" name="Rectangle 7"/>
            <p:cNvSpPr/>
            <p:nvPr/>
          </p:nvSpPr>
          <p:spPr>
            <a:xfrm>
              <a:off x="5630622" y="3203763"/>
              <a:ext cx="1221628" cy="1355601"/>
            </a:xfrm>
            <a:prstGeom prst="rect">
              <a:avLst/>
            </a:prstGeom>
            <a:blipFill rotWithShape="1">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grpSp>
      <p:grpSp>
        <p:nvGrpSpPr>
          <p:cNvPr id="18" name="Group 17"/>
          <p:cNvGrpSpPr/>
          <p:nvPr/>
        </p:nvGrpSpPr>
        <p:grpSpPr>
          <a:xfrm>
            <a:off x="3184888" y="4872045"/>
            <a:ext cx="5763544" cy="1482148"/>
            <a:chOff x="3437606" y="4700595"/>
            <a:chExt cx="5286266" cy="1482148"/>
          </a:xfrm>
        </p:grpSpPr>
        <p:sp>
          <p:nvSpPr>
            <p:cNvPr id="11" name="Freeform 10"/>
            <p:cNvSpPr/>
            <p:nvPr/>
          </p:nvSpPr>
          <p:spPr>
            <a:xfrm>
              <a:off x="4185327" y="4894965"/>
              <a:ext cx="4538545" cy="1287778"/>
            </a:xfrm>
            <a:custGeom>
              <a:avLst/>
              <a:gdLst>
                <a:gd name="connsiteX0" fmla="*/ 0 w 4538545"/>
                <a:gd name="connsiteY0" fmla="*/ 0 h 1287778"/>
                <a:gd name="connsiteX1" fmla="*/ 4538545 w 4538545"/>
                <a:gd name="connsiteY1" fmla="*/ 0 h 1287778"/>
                <a:gd name="connsiteX2" fmla="*/ 4538545 w 4538545"/>
                <a:gd name="connsiteY2" fmla="*/ 1287778 h 1287778"/>
                <a:gd name="connsiteX3" fmla="*/ 0 w 4538545"/>
                <a:gd name="connsiteY3" fmla="*/ 1287778 h 1287778"/>
                <a:gd name="connsiteX4" fmla="*/ 0 w 4538545"/>
                <a:gd name="connsiteY4" fmla="*/ 0 h 1287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8545" h="1287778">
                  <a:moveTo>
                    <a:pt x="0" y="0"/>
                  </a:moveTo>
                  <a:lnTo>
                    <a:pt x="4538545" y="0"/>
                  </a:lnTo>
                  <a:lnTo>
                    <a:pt x="4538545" y="1287778"/>
                  </a:lnTo>
                  <a:lnTo>
                    <a:pt x="0" y="1287778"/>
                  </a:lnTo>
                  <a:lnTo>
                    <a:pt x="0" y="0"/>
                  </a:lnTo>
                  <a:close/>
                </a:path>
              </a:pathLst>
            </a:custGeom>
            <a:blipFill>
              <a:blip r:embed="rId2"/>
              <a:tile tx="0" ty="0" sx="100000" sy="100000" flip="none" algn="tl"/>
            </a:blip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872256" tIns="106680" rIns="106680" bIns="106680" numCol="1" spcCol="1270" anchor="ctr" anchorCtr="0">
              <a:noAutofit/>
            </a:bodyPr>
            <a:lstStyle/>
            <a:p>
              <a:pPr lvl="0" algn="l" defTabSz="1244600">
                <a:lnSpc>
                  <a:spcPct val="90000"/>
                </a:lnSpc>
                <a:spcBef>
                  <a:spcPct val="0"/>
                </a:spcBef>
                <a:spcAft>
                  <a:spcPct val="35000"/>
                </a:spcAft>
              </a:pP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Nếu không có lũ, nước kiệt đi thì sẽ rất khó khăn.</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3437606" y="4700595"/>
              <a:ext cx="1325340" cy="1482147"/>
            </a:xfrm>
            <a:prstGeom prst="rect">
              <a:avLst/>
            </a:prstGeom>
            <a:blipFill rotWithShape="1">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grpSp>
    </p:spTree>
    <p:extLst>
      <p:ext uri="{BB962C8B-B14F-4D97-AF65-F5344CB8AC3E}">
        <p14:creationId xmlns:p14="http://schemas.microsoft.com/office/powerpoint/2010/main" val="95667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0-#ppt_w/2"/>
                                          </p:val>
                                        </p:tav>
                                        <p:tav tm="100000">
                                          <p:val>
                                            <p:strVal val="#ppt_x"/>
                                          </p:val>
                                        </p:tav>
                                      </p:tavLst>
                                    </p:anim>
                                    <p:anim calcmode="lin" valueType="num">
                                      <p:cBhvr additive="base">
                                        <p:cTn id="15"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1+#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00486" y="1940447"/>
            <a:ext cx="744466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Thiên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nhiên, cảnh quan nơi Đồng Tháp 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00486" y="2572296"/>
            <a:ext cx="2119491" cy="523220"/>
          </a:xfrm>
          <a:prstGeom prst="rect">
            <a:avLst/>
          </a:prstGeom>
        </p:spPr>
        <p:txBody>
          <a:bodyPr wrap="non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Kênh rạch</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2770657" y="3003309"/>
            <a:ext cx="9018681" cy="2701654"/>
            <a:chOff x="2568482" y="3003309"/>
            <a:chExt cx="9344738" cy="2701654"/>
          </a:xfrm>
          <a:scene3d>
            <a:camera prst="orthographicFront">
              <a:rot lat="0" lon="0" rev="0"/>
            </a:camera>
            <a:lightRig rig="soft" dir="t">
              <a:rot lat="0" lon="0" rev="0"/>
            </a:lightRig>
          </a:scene3d>
        </p:grpSpPr>
        <p:sp>
          <p:nvSpPr>
            <p:cNvPr id="11" name="Freeform 10"/>
            <p:cNvSpPr/>
            <p:nvPr/>
          </p:nvSpPr>
          <p:spPr>
            <a:xfrm>
              <a:off x="3338628" y="3153898"/>
              <a:ext cx="8574592" cy="1115958"/>
            </a:xfrm>
            <a:custGeom>
              <a:avLst/>
              <a:gdLst>
                <a:gd name="connsiteX0" fmla="*/ 0 w 8574592"/>
                <a:gd name="connsiteY0" fmla="*/ 0 h 1115958"/>
                <a:gd name="connsiteX1" fmla="*/ 8574592 w 8574592"/>
                <a:gd name="connsiteY1" fmla="*/ 0 h 1115958"/>
                <a:gd name="connsiteX2" fmla="*/ 8574592 w 8574592"/>
                <a:gd name="connsiteY2" fmla="*/ 1115958 h 1115958"/>
                <a:gd name="connsiteX3" fmla="*/ 0 w 8574592"/>
                <a:gd name="connsiteY3" fmla="*/ 1115958 h 1115958"/>
                <a:gd name="connsiteX4" fmla="*/ 0 w 8574592"/>
                <a:gd name="connsiteY4" fmla="*/ 0 h 1115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4592" h="1115958">
                  <a:moveTo>
                    <a:pt x="0" y="0"/>
                  </a:moveTo>
                  <a:lnTo>
                    <a:pt x="8574592" y="0"/>
                  </a:lnTo>
                  <a:lnTo>
                    <a:pt x="8574592" y="1115958"/>
                  </a:lnTo>
                  <a:lnTo>
                    <a:pt x="0" y="111595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5">
                <a:hueOff val="0"/>
                <a:satOff val="0"/>
                <a:lumOff val="0"/>
                <a:alphaOff val="0"/>
              </a:schemeClr>
            </a:fillRef>
            <a:effectRef idx="0">
              <a:scrgbClr r="0" g="0" b="0"/>
            </a:effectRef>
            <a:fontRef idx="minor">
              <a:schemeClr val="lt1"/>
            </a:fontRef>
          </p:style>
          <p:txBody>
            <a:bodyPr spcFirstLastPara="0" vert="horz" wrap="square" lIns="71413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Được đào để thông thương, lấy nước, lấy đất đắp đường.</a:t>
              </a:r>
              <a:endParaRPr lang="en-US" sz="2800" kern="1200" dirty="0">
                <a:latin typeface="Times New Roman" panose="02020603050405020304" pitchFamily="18" charset="0"/>
                <a:cs typeface="Times New Roman" panose="02020603050405020304" pitchFamily="18" charset="0"/>
              </a:endParaRPr>
            </a:p>
          </p:txBody>
        </p:sp>
        <p:sp>
          <p:nvSpPr>
            <p:cNvPr id="12" name="Oval 11"/>
            <p:cNvSpPr/>
            <p:nvPr/>
          </p:nvSpPr>
          <p:spPr>
            <a:xfrm>
              <a:off x="2568482" y="3003309"/>
              <a:ext cx="1429160" cy="1297230"/>
            </a:xfrm>
            <a:prstGeom prst="ellipse">
              <a:avLst/>
            </a:prstGeom>
            <a:blipFill rotWithShape="0">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4" name="Freeform 13"/>
            <p:cNvSpPr/>
            <p:nvPr/>
          </p:nvSpPr>
          <p:spPr>
            <a:xfrm>
              <a:off x="3338628" y="4506647"/>
              <a:ext cx="8574592" cy="1198316"/>
            </a:xfrm>
            <a:custGeom>
              <a:avLst/>
              <a:gdLst>
                <a:gd name="connsiteX0" fmla="*/ 0 w 8574592"/>
                <a:gd name="connsiteY0" fmla="*/ 0 h 1198316"/>
                <a:gd name="connsiteX1" fmla="*/ 8574592 w 8574592"/>
                <a:gd name="connsiteY1" fmla="*/ 0 h 1198316"/>
                <a:gd name="connsiteX2" fmla="*/ 8574592 w 8574592"/>
                <a:gd name="connsiteY2" fmla="*/ 1198316 h 1198316"/>
                <a:gd name="connsiteX3" fmla="*/ 0 w 8574592"/>
                <a:gd name="connsiteY3" fmla="*/ 1198316 h 1198316"/>
                <a:gd name="connsiteX4" fmla="*/ 0 w 8574592"/>
                <a:gd name="connsiteY4" fmla="*/ 0 h 119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4592" h="1198316">
                  <a:moveTo>
                    <a:pt x="0" y="0"/>
                  </a:moveTo>
                  <a:lnTo>
                    <a:pt x="8574592" y="0"/>
                  </a:lnTo>
                  <a:lnTo>
                    <a:pt x="8574592" y="1198316"/>
                  </a:lnTo>
                  <a:lnTo>
                    <a:pt x="0" y="1198316"/>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71413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Hệ thống kênh rạch chằng chịt, kê huyết mạch nối những cù lao, giống,...thành một đồng bằng rộng lớn và đầy màu sắc.</a:t>
              </a:r>
              <a:endParaRPr lang="en-US" sz="2800" kern="1200" dirty="0">
                <a:latin typeface="Times New Roman" panose="02020603050405020304" pitchFamily="18" charset="0"/>
                <a:cs typeface="Times New Roman" panose="02020603050405020304" pitchFamily="18" charset="0"/>
              </a:endParaRPr>
            </a:p>
          </p:txBody>
        </p:sp>
        <p:sp>
          <p:nvSpPr>
            <p:cNvPr id="15" name="Oval 14"/>
            <p:cNvSpPr/>
            <p:nvPr/>
          </p:nvSpPr>
          <p:spPr>
            <a:xfrm>
              <a:off x="2568482" y="4420445"/>
              <a:ext cx="1425662" cy="1284515"/>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grpSp>
      <p:pic>
        <p:nvPicPr>
          <p:cNvPr id="6" name="Picture 5"/>
          <p:cNvPicPr>
            <a:picLocks noChangeAspect="1"/>
          </p:cNvPicPr>
          <p:nvPr/>
        </p:nvPicPr>
        <p:blipFill>
          <a:blip r:embed="rId4"/>
          <a:stretch>
            <a:fillRect/>
          </a:stretch>
        </p:blipFill>
        <p:spPr>
          <a:xfrm>
            <a:off x="402662" y="3153898"/>
            <a:ext cx="2367995" cy="2364248"/>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58522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00486" y="1940447"/>
            <a:ext cx="744466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Thiên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nhiên, cảnh quan nơi Đồng Tháp 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00486" y="2419436"/>
            <a:ext cx="2192203" cy="523220"/>
          </a:xfrm>
          <a:prstGeom prst="rect">
            <a:avLst/>
          </a:prstGeom>
        </p:spPr>
        <p:txBody>
          <a:bodyPr wrap="non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Tràm chim</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322586" y="3224753"/>
            <a:ext cx="2686029" cy="2472575"/>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grpSp>
        <p:nvGrpSpPr>
          <p:cNvPr id="20" name="Group 19"/>
          <p:cNvGrpSpPr/>
          <p:nvPr/>
        </p:nvGrpSpPr>
        <p:grpSpPr>
          <a:xfrm>
            <a:off x="3008615" y="3003309"/>
            <a:ext cx="8449961" cy="1307836"/>
            <a:chOff x="3008615" y="3249145"/>
            <a:chExt cx="8449961" cy="1307836"/>
          </a:xfrm>
        </p:grpSpPr>
        <p:sp>
          <p:nvSpPr>
            <p:cNvPr id="11" name="Freeform 10"/>
            <p:cNvSpPr/>
            <p:nvPr/>
          </p:nvSpPr>
          <p:spPr>
            <a:xfrm>
              <a:off x="3673352" y="3345083"/>
              <a:ext cx="7785224" cy="1115958"/>
            </a:xfrm>
            <a:custGeom>
              <a:avLst/>
              <a:gdLst>
                <a:gd name="connsiteX0" fmla="*/ 0 w 7965539"/>
                <a:gd name="connsiteY0" fmla="*/ 0 h 1115958"/>
                <a:gd name="connsiteX1" fmla="*/ 7965539 w 7965539"/>
                <a:gd name="connsiteY1" fmla="*/ 0 h 1115958"/>
                <a:gd name="connsiteX2" fmla="*/ 7965539 w 7965539"/>
                <a:gd name="connsiteY2" fmla="*/ 1115958 h 1115958"/>
                <a:gd name="connsiteX3" fmla="*/ 0 w 7965539"/>
                <a:gd name="connsiteY3" fmla="*/ 1115958 h 1115958"/>
                <a:gd name="connsiteX4" fmla="*/ 0 w 7965539"/>
                <a:gd name="connsiteY4" fmla="*/ 0 h 1115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5539" h="1115958">
                  <a:moveTo>
                    <a:pt x="0" y="0"/>
                  </a:moveTo>
                  <a:lnTo>
                    <a:pt x="7965539" y="0"/>
                  </a:lnTo>
                  <a:lnTo>
                    <a:pt x="7965539" y="1115958"/>
                  </a:lnTo>
                  <a:lnTo>
                    <a:pt x="0" y="111595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14130" tIns="71120" rIns="71120" bIns="71120" numCol="1" spcCol="1270" anchor="ctr" anchorCtr="0">
              <a:noAutofit/>
            </a:bodyPr>
            <a:lstStyle/>
            <a:p>
              <a:pPr lvl="0" algn="l" defTabSz="1244600">
                <a:lnSpc>
                  <a:spcPct val="90000"/>
                </a:lnSpc>
                <a:spcBef>
                  <a:spcPct val="0"/>
                </a:spcBef>
                <a:spcAft>
                  <a:spcPct val="35000"/>
                </a:spcAft>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Đơn giản là tràm và chim.</a:t>
              </a:r>
              <a:endParaRPr lang="en-US" sz="2800" kern="1200" dirty="0">
                <a:latin typeface="Times New Roman" panose="02020603050405020304" pitchFamily="18" charset="0"/>
                <a:cs typeface="Times New Roman" panose="02020603050405020304" pitchFamily="18" charset="0"/>
              </a:endParaRPr>
            </a:p>
          </p:txBody>
        </p:sp>
        <p:sp>
          <p:nvSpPr>
            <p:cNvPr id="18" name="Oval 17"/>
            <p:cNvSpPr/>
            <p:nvPr/>
          </p:nvSpPr>
          <p:spPr>
            <a:xfrm>
              <a:off x="3008615" y="3249145"/>
              <a:ext cx="1329473" cy="1307836"/>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21" name="Group 20"/>
          <p:cNvGrpSpPr/>
          <p:nvPr/>
        </p:nvGrpSpPr>
        <p:grpSpPr>
          <a:xfrm>
            <a:off x="3017837" y="4614352"/>
            <a:ext cx="8440739" cy="1276999"/>
            <a:chOff x="3043217" y="4657215"/>
            <a:chExt cx="8440739" cy="1276999"/>
          </a:xfrm>
        </p:grpSpPr>
        <p:sp>
          <p:nvSpPr>
            <p:cNvPr id="14" name="Freeform 13"/>
            <p:cNvSpPr/>
            <p:nvPr/>
          </p:nvSpPr>
          <p:spPr>
            <a:xfrm>
              <a:off x="3698732" y="4696556"/>
              <a:ext cx="7785224" cy="1198316"/>
            </a:xfrm>
            <a:custGeom>
              <a:avLst/>
              <a:gdLst>
                <a:gd name="connsiteX0" fmla="*/ 0 w 7965539"/>
                <a:gd name="connsiteY0" fmla="*/ 0 h 1198316"/>
                <a:gd name="connsiteX1" fmla="*/ 7965539 w 7965539"/>
                <a:gd name="connsiteY1" fmla="*/ 0 h 1198316"/>
                <a:gd name="connsiteX2" fmla="*/ 7965539 w 7965539"/>
                <a:gd name="connsiteY2" fmla="*/ 1198316 h 1198316"/>
                <a:gd name="connsiteX3" fmla="*/ 0 w 7965539"/>
                <a:gd name="connsiteY3" fmla="*/ 1198316 h 1198316"/>
                <a:gd name="connsiteX4" fmla="*/ 0 w 7965539"/>
                <a:gd name="connsiteY4" fmla="*/ 0 h 119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5539" h="1198316">
                  <a:moveTo>
                    <a:pt x="0" y="0"/>
                  </a:moveTo>
                  <a:lnTo>
                    <a:pt x="7965539" y="0"/>
                  </a:lnTo>
                  <a:lnTo>
                    <a:pt x="7965539" y="1198316"/>
                  </a:lnTo>
                  <a:lnTo>
                    <a:pt x="0" y="1198316"/>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hueOff val="-7353344"/>
                <a:satOff val="-10228"/>
                <a:lumOff val="-3922"/>
                <a:alphaOff val="0"/>
              </a:schemeClr>
            </a:effectRef>
            <a:fontRef idx="minor">
              <a:schemeClr val="lt1"/>
            </a:fontRef>
          </p:style>
          <p:txBody>
            <a:bodyPr spcFirstLastPara="0" vert="horz" wrap="square" lIns="714130" tIns="71120" rIns="71120" bIns="71120" numCol="1" spcCol="1270" anchor="ctr" anchorCtr="0">
              <a:noAutofit/>
            </a:bodyPr>
            <a:lstStyle/>
            <a:p>
              <a:pPr lvl="0" algn="l" defTabSz="1244600">
                <a:lnSpc>
                  <a:spcPct val="90000"/>
                </a:lnSpc>
                <a:spcBef>
                  <a:spcPct val="0"/>
                </a:spcBef>
                <a:spcAft>
                  <a:spcPct val="35000"/>
                </a:spcAft>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Muốn thấy chim phải chiều tối, hàng vạn, chục vạn con lớn bé to nhỏ rợp cả một khoảng trời.</a:t>
              </a:r>
              <a:endParaRPr lang="en-US" sz="2800" kern="1200" dirty="0">
                <a:latin typeface="Times New Roman" panose="02020603050405020304" pitchFamily="18" charset="0"/>
                <a:cs typeface="Times New Roman" panose="02020603050405020304" pitchFamily="18" charset="0"/>
              </a:endParaRPr>
            </a:p>
          </p:txBody>
        </p:sp>
        <p:sp>
          <p:nvSpPr>
            <p:cNvPr id="19" name="Oval 18"/>
            <p:cNvSpPr/>
            <p:nvPr/>
          </p:nvSpPr>
          <p:spPr>
            <a:xfrm>
              <a:off x="3043217" y="4657215"/>
              <a:ext cx="1320251" cy="1276999"/>
            </a:xfrm>
            <a:prstGeom prst="ellipse">
              <a:avLst/>
            </a:prstGeom>
            <a:blipFill rotWithShape="0">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hueOff val="-7353344"/>
                <a:satOff val="-10228"/>
                <a:lumOff val="-3922"/>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347117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135171" y="1864148"/>
            <a:ext cx="744466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Thiên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nhiên, cảnh quan nơi Đồng Tháp 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Diagram 4"/>
          <p:cNvGraphicFramePr/>
          <p:nvPr>
            <p:extLst>
              <p:ext uri="{D42A27DB-BD31-4B8C-83A1-F6EECF244321}">
                <p14:modId xmlns:p14="http://schemas.microsoft.com/office/powerpoint/2010/main" val="2309596793"/>
              </p:ext>
            </p:extLst>
          </p:nvPr>
        </p:nvGraphicFramePr>
        <p:xfrm>
          <a:off x="2999558" y="2528300"/>
          <a:ext cx="8561072" cy="3149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135171" y="3003309"/>
            <a:ext cx="2799072" cy="243198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Rectangle 5"/>
          <p:cNvSpPr/>
          <p:nvPr/>
        </p:nvSpPr>
        <p:spPr>
          <a:xfrm>
            <a:off x="391445" y="2375702"/>
            <a:ext cx="1143262" cy="523220"/>
          </a:xfrm>
          <a:prstGeom prst="rect">
            <a:avLst/>
          </a:prstGeom>
        </p:spPr>
        <p:txBody>
          <a:bodyPr wrap="non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Sen</a:t>
            </a:r>
            <a:r>
              <a:rPr lang="vi-VN" sz="2800"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1" name="Plaque 10"/>
          <p:cNvSpPr/>
          <p:nvPr/>
        </p:nvSpPr>
        <p:spPr>
          <a:xfrm>
            <a:off x="2007326" y="5539686"/>
            <a:ext cx="8177348" cy="1122372"/>
          </a:xfrm>
          <a:prstGeom prst="plaque">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b="1" dirty="0">
                <a:solidFill>
                  <a:schemeClr val="bg1"/>
                </a:solidFill>
                <a:latin typeface="Segoe UI Symbol" panose="020B0502040204020203" pitchFamily="34" charset="0"/>
                <a:ea typeface="MS Gothic" panose="020B0609070205080204" pitchFamily="49" charset="-128"/>
                <a:cs typeface="Segoe UI Symbol" panose="020B0502040204020203" pitchFamily="34" charset="0"/>
              </a:rPr>
              <a:t>➩</a:t>
            </a:r>
            <a:r>
              <a:rPr lang="vi-VN" sz="2800" b="1" dirty="0">
                <a:solidFill>
                  <a:schemeClr val="bg1"/>
                </a:solidFill>
                <a:latin typeface="Times New Roman" panose="02020603050405020304" pitchFamily="18" charset="0"/>
                <a:ea typeface="Times New Roman" panose="02020603050405020304" pitchFamily="18" charset="0"/>
              </a:rPr>
              <a:t> Thiên nhiên, cảnh quan hùng vĩ, tươi đẹp, đặc biệt tại Đồng Tháp Mười.</a:t>
            </a:r>
            <a:endParaRPr lang="en-US" sz="2800" b="1"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808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00486" y="1787849"/>
            <a:ext cx="744466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Thiên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nhiên, cảnh quan nơi Đồng Tháp 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00486" y="2259529"/>
            <a:ext cx="5128327" cy="587853"/>
          </a:xfrm>
          <a:prstGeom prst="rect">
            <a:avLst/>
          </a:prstGeom>
        </p:spPr>
        <p:txBody>
          <a:bodyPr wrap="none">
            <a:spAutoFit/>
          </a:bodyPr>
          <a:lstStyle/>
          <a:p>
            <a:pPr>
              <a:lnSpc>
                <a:spcPct val="115000"/>
              </a:lnSpc>
              <a:spcAft>
                <a:spcPts val="0"/>
              </a:spcAft>
            </a:pPr>
            <a:r>
              <a:rPr lang="en-US" sz="2800" b="1" dirty="0" smtClean="0">
                <a:solidFill>
                  <a:srgbClr val="0D0D0D"/>
                </a:solidFill>
                <a:latin typeface="Times New Roman" panose="02020603050405020304" pitchFamily="18" charset="0"/>
                <a:ea typeface="Times New Roman" panose="02020603050405020304" pitchFamily="18" charset="0"/>
              </a:rPr>
              <a:t>b) </a:t>
            </a:r>
            <a:r>
              <a:rPr lang="en-US" sz="2800" b="1" i="1" dirty="0" err="1" smtClean="0">
                <a:solidFill>
                  <a:srgbClr val="0D0D0D"/>
                </a:solidFill>
                <a:latin typeface="Times New Roman" panose="02020603050405020304" pitchFamily="18" charset="0"/>
                <a:ea typeface="Times New Roman" panose="02020603050405020304" pitchFamily="18" charset="0"/>
              </a:rPr>
              <a:t>Món</a:t>
            </a:r>
            <a:r>
              <a:rPr lang="en-US" sz="2800" b="1" i="1" dirty="0" smtClean="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ăn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nơi</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Đồng</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Tháp</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Mười</a:t>
            </a:r>
            <a:endParaRPr lang="en-US" sz="2800" dirty="0">
              <a:effectLst/>
              <a:latin typeface="Times New Roman" panose="02020603050405020304" pitchFamily="18" charset="0"/>
              <a:ea typeface="Times New Roman" panose="02020603050405020304" pitchFamily="18" charset="0"/>
            </a:endParaRPr>
          </a:p>
        </p:txBody>
      </p:sp>
      <p:grpSp>
        <p:nvGrpSpPr>
          <p:cNvPr id="21" name="Group 20"/>
          <p:cNvGrpSpPr/>
          <p:nvPr/>
        </p:nvGrpSpPr>
        <p:grpSpPr>
          <a:xfrm>
            <a:off x="-797178" y="2237590"/>
            <a:ext cx="4733492" cy="4733492"/>
            <a:chOff x="-797178" y="2237590"/>
            <a:chExt cx="4733492" cy="4733492"/>
          </a:xfrm>
        </p:grpSpPr>
        <p:sp>
          <p:nvSpPr>
            <p:cNvPr id="8" name="Block Arc 7"/>
            <p:cNvSpPr/>
            <p:nvPr/>
          </p:nvSpPr>
          <p:spPr>
            <a:xfrm>
              <a:off x="-797178" y="2237590"/>
              <a:ext cx="4733492" cy="4733492"/>
            </a:xfrm>
            <a:prstGeom prst="blockArc">
              <a:avLst>
                <a:gd name="adj1" fmla="val 18900000"/>
                <a:gd name="adj2" fmla="val 2700000"/>
                <a:gd name="adj3" fmla="val 456"/>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pic>
          <p:nvPicPr>
            <p:cNvPr id="6" name="Picture 5"/>
            <p:cNvPicPr>
              <a:picLocks noChangeAspect="1"/>
            </p:cNvPicPr>
            <p:nvPr/>
          </p:nvPicPr>
          <p:blipFill>
            <a:blip r:embed="rId2"/>
            <a:stretch>
              <a:fillRect/>
            </a:stretch>
          </p:blipFill>
          <p:spPr>
            <a:xfrm>
              <a:off x="337999" y="3225592"/>
              <a:ext cx="2711636" cy="275748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grpSp>
      <p:grpSp>
        <p:nvGrpSpPr>
          <p:cNvPr id="22" name="Group 21"/>
          <p:cNvGrpSpPr/>
          <p:nvPr/>
        </p:nvGrpSpPr>
        <p:grpSpPr>
          <a:xfrm>
            <a:off x="3128799" y="3038099"/>
            <a:ext cx="8692833" cy="1024128"/>
            <a:chOff x="3128799" y="3038099"/>
            <a:chExt cx="8692833" cy="1024128"/>
          </a:xfrm>
        </p:grpSpPr>
        <p:sp>
          <p:nvSpPr>
            <p:cNvPr id="23" name="Freeform 22"/>
            <p:cNvSpPr/>
            <p:nvPr/>
          </p:nvSpPr>
          <p:spPr>
            <a:xfrm>
              <a:off x="3664516" y="3090351"/>
              <a:ext cx="8157116" cy="919624"/>
            </a:xfrm>
            <a:custGeom>
              <a:avLst/>
              <a:gdLst>
                <a:gd name="connsiteX0" fmla="*/ 0 w 8157116"/>
                <a:gd name="connsiteY0" fmla="*/ 0 h 919624"/>
                <a:gd name="connsiteX1" fmla="*/ 8157116 w 8157116"/>
                <a:gd name="connsiteY1" fmla="*/ 0 h 919624"/>
                <a:gd name="connsiteX2" fmla="*/ 8157116 w 8157116"/>
                <a:gd name="connsiteY2" fmla="*/ 919624 h 919624"/>
                <a:gd name="connsiteX3" fmla="*/ 0 w 8157116"/>
                <a:gd name="connsiteY3" fmla="*/ 919624 h 919624"/>
                <a:gd name="connsiteX4" fmla="*/ 0 w 8157116"/>
                <a:gd name="connsiteY4" fmla="*/ 0 h 919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7116" h="919624">
                  <a:moveTo>
                    <a:pt x="0" y="0"/>
                  </a:moveTo>
                  <a:lnTo>
                    <a:pt x="8157116" y="0"/>
                  </a:lnTo>
                  <a:lnTo>
                    <a:pt x="8157116" y="919624"/>
                  </a:lnTo>
                  <a:lnTo>
                    <a:pt x="0" y="91962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7833"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latin typeface="+mj-lt"/>
                </a:rPr>
                <a:t> </a:t>
              </a:r>
              <a:r>
                <a:rPr lang="vi-VN" sz="2800" kern="1200" dirty="0" smtClean="0">
                  <a:latin typeface="+mj-lt"/>
                </a:rPr>
                <a:t>Món đặc trưng mùa nước là cá linh và bông điên điển.</a:t>
              </a:r>
              <a:endParaRPr lang="en-US" sz="2800" kern="1200" dirty="0">
                <a:latin typeface="+mj-lt"/>
              </a:endParaRPr>
            </a:p>
          </p:txBody>
        </p:sp>
        <p:sp>
          <p:nvSpPr>
            <p:cNvPr id="24" name="Oval 23"/>
            <p:cNvSpPr/>
            <p:nvPr/>
          </p:nvSpPr>
          <p:spPr>
            <a:xfrm>
              <a:off x="3128799" y="3038099"/>
              <a:ext cx="1071434" cy="1024128"/>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25" name="Group 24"/>
          <p:cNvGrpSpPr/>
          <p:nvPr/>
        </p:nvGrpSpPr>
        <p:grpSpPr>
          <a:xfrm>
            <a:off x="3300414" y="4114479"/>
            <a:ext cx="8521218" cy="979712"/>
            <a:chOff x="3300414" y="4114479"/>
            <a:chExt cx="8521218" cy="979712"/>
          </a:xfrm>
        </p:grpSpPr>
        <p:sp>
          <p:nvSpPr>
            <p:cNvPr id="26" name="Freeform 25"/>
            <p:cNvSpPr/>
            <p:nvPr/>
          </p:nvSpPr>
          <p:spPr>
            <a:xfrm>
              <a:off x="3919977" y="4153666"/>
              <a:ext cx="7901655" cy="901338"/>
            </a:xfrm>
            <a:custGeom>
              <a:avLst/>
              <a:gdLst>
                <a:gd name="connsiteX0" fmla="*/ 0 w 7901655"/>
                <a:gd name="connsiteY0" fmla="*/ 0 h 901338"/>
                <a:gd name="connsiteX1" fmla="*/ 7901655 w 7901655"/>
                <a:gd name="connsiteY1" fmla="*/ 0 h 901338"/>
                <a:gd name="connsiteX2" fmla="*/ 7901655 w 7901655"/>
                <a:gd name="connsiteY2" fmla="*/ 901338 h 901338"/>
                <a:gd name="connsiteX3" fmla="*/ 0 w 7901655"/>
                <a:gd name="connsiteY3" fmla="*/ 901338 h 901338"/>
                <a:gd name="connsiteX4" fmla="*/ 0 w 7901655"/>
                <a:gd name="connsiteY4" fmla="*/ 0 h 90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1655" h="901338">
                  <a:moveTo>
                    <a:pt x="0" y="0"/>
                  </a:moveTo>
                  <a:lnTo>
                    <a:pt x="7901655" y="0"/>
                  </a:lnTo>
                  <a:lnTo>
                    <a:pt x="7901655" y="901338"/>
                  </a:lnTo>
                  <a:lnTo>
                    <a:pt x="0" y="90133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557833"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latin typeface="+mj-lt"/>
                </a:rPr>
                <a:t> </a:t>
              </a:r>
              <a:r>
                <a:rPr lang="vi-VN" sz="2800" kern="1200" dirty="0" smtClean="0">
                  <a:latin typeface="+mj-lt"/>
                </a:rPr>
                <a:t>Được thiết đãi món: cá linh kho tộ và bông điên điển xào tôm.</a:t>
              </a:r>
              <a:endParaRPr lang="en-US" sz="2800" kern="1200" dirty="0">
                <a:latin typeface="+mj-lt"/>
              </a:endParaRPr>
            </a:p>
          </p:txBody>
        </p:sp>
        <p:sp>
          <p:nvSpPr>
            <p:cNvPr id="27" name="Oval 26"/>
            <p:cNvSpPr/>
            <p:nvPr/>
          </p:nvSpPr>
          <p:spPr>
            <a:xfrm>
              <a:off x="3300414" y="4114479"/>
              <a:ext cx="1042986" cy="979712"/>
            </a:xfrm>
            <a:prstGeom prst="ellipse">
              <a:avLst/>
            </a:prstGeom>
            <a:blipFill rotWithShape="0">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hueOff val="1355300"/>
                <a:satOff val="50000"/>
                <a:lumOff val="-7353"/>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28" name="Group 27"/>
          <p:cNvGrpSpPr/>
          <p:nvPr/>
        </p:nvGrpSpPr>
        <p:grpSpPr>
          <a:xfrm>
            <a:off x="3187547" y="5141543"/>
            <a:ext cx="8634085" cy="988550"/>
            <a:chOff x="3187547" y="5141543"/>
            <a:chExt cx="8634085" cy="988550"/>
          </a:xfrm>
        </p:grpSpPr>
        <p:sp>
          <p:nvSpPr>
            <p:cNvPr id="29" name="Freeform 28"/>
            <p:cNvSpPr/>
            <p:nvPr/>
          </p:nvSpPr>
          <p:spPr>
            <a:xfrm>
              <a:off x="3664516" y="5237883"/>
              <a:ext cx="8157116" cy="848592"/>
            </a:xfrm>
            <a:custGeom>
              <a:avLst/>
              <a:gdLst>
                <a:gd name="connsiteX0" fmla="*/ 0 w 8157116"/>
                <a:gd name="connsiteY0" fmla="*/ 0 h 841250"/>
                <a:gd name="connsiteX1" fmla="*/ 8157116 w 8157116"/>
                <a:gd name="connsiteY1" fmla="*/ 0 h 841250"/>
                <a:gd name="connsiteX2" fmla="*/ 8157116 w 8157116"/>
                <a:gd name="connsiteY2" fmla="*/ 841250 h 841250"/>
                <a:gd name="connsiteX3" fmla="*/ 0 w 8157116"/>
                <a:gd name="connsiteY3" fmla="*/ 841250 h 841250"/>
                <a:gd name="connsiteX4" fmla="*/ 0 w 8157116"/>
                <a:gd name="connsiteY4" fmla="*/ 0 h 841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7116" h="841250">
                  <a:moveTo>
                    <a:pt x="0" y="0"/>
                  </a:moveTo>
                  <a:lnTo>
                    <a:pt x="8157116" y="0"/>
                  </a:lnTo>
                  <a:lnTo>
                    <a:pt x="8157116" y="841250"/>
                  </a:lnTo>
                  <a:lnTo>
                    <a:pt x="0" y="84125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557833" tIns="71120" rIns="71120" bIns="71120" numCol="1" spcCol="1270" anchor="ctr" anchorCtr="0">
              <a:noAutofit/>
            </a:bodyPr>
            <a:lstStyle/>
            <a:p>
              <a:pPr lvl="0" algn="l" defTabSz="1244600">
                <a:lnSpc>
                  <a:spcPct val="90000"/>
                </a:lnSpc>
                <a:spcBef>
                  <a:spcPct val="0"/>
                </a:spcBef>
                <a:spcAft>
                  <a:spcPct val="35000"/>
                </a:spcAft>
              </a:pPr>
              <a:r>
                <a:rPr lang="en-US" sz="2800" kern="1200" smtClean="0">
                  <a:latin typeface="+mj-lt"/>
                </a:rPr>
                <a:t> </a:t>
              </a:r>
              <a:r>
                <a:rPr lang="vi-VN" sz="2800" kern="1200" smtClean="0">
                  <a:latin typeface="+mj-lt"/>
                </a:rPr>
                <a:t>Tác </a:t>
              </a:r>
              <a:r>
                <a:rPr lang="vi-VN" sz="2800" kern="1200" dirty="0" smtClean="0">
                  <a:latin typeface="+mj-lt"/>
                </a:rPr>
                <a:t>giả đã trân trọng, miệt mài ăn, ăn thưởng thức.</a:t>
              </a:r>
              <a:endParaRPr lang="en-US" sz="2800" kern="1200" dirty="0">
                <a:latin typeface="+mj-lt"/>
              </a:endParaRPr>
            </a:p>
          </p:txBody>
        </p:sp>
        <p:sp>
          <p:nvSpPr>
            <p:cNvPr id="30" name="Oval 29"/>
            <p:cNvSpPr/>
            <p:nvPr/>
          </p:nvSpPr>
          <p:spPr>
            <a:xfrm>
              <a:off x="3187547" y="5141543"/>
              <a:ext cx="1012686" cy="988550"/>
            </a:xfrm>
            <a:prstGeom prst="ellipse">
              <a:avLst/>
            </a:prstGeom>
            <a:blipFill rotWithShape="0">
              <a:blip r:embed="rId5"/>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hueOff val="2710599"/>
                <a:satOff val="100000"/>
                <a:lumOff val="-14706"/>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359181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1000"/>
                                        <p:tgtEl>
                                          <p:spTgt spid="28"/>
                                        </p:tgtEl>
                                      </p:cBhvr>
                                    </p:animEffect>
                                    <p:anim calcmode="lin" valueType="num">
                                      <p:cBhvr>
                                        <p:cTn id="29" dur="1000" fill="hold"/>
                                        <p:tgtEl>
                                          <p:spTgt spid="28"/>
                                        </p:tgtEl>
                                        <p:attrNameLst>
                                          <p:attrName>ppt_x</p:attrName>
                                        </p:attrNameLst>
                                      </p:cBhvr>
                                      <p:tavLst>
                                        <p:tav tm="0">
                                          <p:val>
                                            <p:strVal val="#ppt_x"/>
                                          </p:val>
                                        </p:tav>
                                        <p:tav tm="100000">
                                          <p:val>
                                            <p:strVal val="#ppt_x"/>
                                          </p:val>
                                        </p:tav>
                                      </p:tavLst>
                                    </p:anim>
                                    <p:anim calcmode="lin" valueType="num">
                                      <p:cBhvr>
                                        <p:cTn id="3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934" y="48541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1063" y="108532"/>
            <a:ext cx="69524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Đồng Tháp Mười mùa nước nổi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01063" y="917339"/>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1352594"/>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00486" y="1787849"/>
            <a:ext cx="744466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Thiên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nhiên, cảnh quan nơi Đồng Tháp 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00486" y="2259529"/>
            <a:ext cx="512832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b)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Món</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ăn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nơi</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Tháp</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00486" y="2810957"/>
            <a:ext cx="7002238" cy="523220"/>
          </a:xfrm>
          <a:prstGeom prst="rect">
            <a:avLst/>
          </a:prstGeom>
        </p:spPr>
        <p:txBody>
          <a:bodyPr wrap="none">
            <a:spAutoFit/>
          </a:bodyPr>
          <a:lstStyle/>
          <a:p>
            <a:pPr>
              <a:spcAft>
                <a:spcPts val="1200"/>
              </a:spcAft>
            </a:pPr>
            <a:r>
              <a:rPr lang="en-US" sz="2800" b="1" dirty="0" smtClean="0">
                <a:solidFill>
                  <a:srgbClr val="0D0D0D"/>
                </a:solidFill>
                <a:latin typeface="Times New Roman" panose="02020603050405020304" pitchFamily="18" charset="0"/>
                <a:ea typeface="Times New Roman" panose="02020603050405020304" pitchFamily="18" charset="0"/>
              </a:rPr>
              <a:t>c)</a:t>
            </a:r>
            <a:r>
              <a:rPr lang="en-US" sz="2800" b="1" dirty="0">
                <a:solidFill>
                  <a:srgbClr val="0D0D0D"/>
                </a:solidFill>
                <a:latin typeface="Times New Roman" panose="02020603050405020304" pitchFamily="18" charset="0"/>
                <a:ea typeface="Times New Roman" panose="02020603050405020304" pitchFamily="18" charset="0"/>
              </a:rPr>
              <a:t> </a:t>
            </a:r>
            <a:r>
              <a:rPr lang="vi-VN" sz="2800" b="1" i="1" dirty="0" smtClean="0">
                <a:solidFill>
                  <a:srgbClr val="0D0D0D"/>
                </a:solidFill>
                <a:latin typeface="Times New Roman" panose="02020603050405020304" pitchFamily="18" charset="0"/>
                <a:ea typeface="Times New Roman" panose="02020603050405020304" pitchFamily="18" charset="0"/>
              </a:rPr>
              <a:t>Khu </a:t>
            </a:r>
            <a:r>
              <a:rPr lang="vi-VN" sz="2800" b="1" i="1" dirty="0">
                <a:solidFill>
                  <a:srgbClr val="0D0D0D"/>
                </a:solidFill>
                <a:latin typeface="Times New Roman" panose="02020603050405020304" pitchFamily="18" charset="0"/>
                <a:ea typeface="Times New Roman" panose="02020603050405020304" pitchFamily="18" charset="0"/>
              </a:rPr>
              <a:t>di tích nơi Đồng Tháp Mười: Gò Tháp</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413818" y="3379826"/>
            <a:ext cx="7275689" cy="2831544"/>
          </a:xfrm>
          <a:prstGeom prst="rect">
            <a:avLst/>
          </a:prstGeom>
          <a:blipFill>
            <a:blip r:embed="rId2"/>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 Khu gò rộng khoảng 5 000 mét vuông và cao hơn khoảng 5 mét so với mực nước biển, nằm giữa rốn Đồng Tháp Mười.</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 Người ta khai quật được một di tích nền gạch cổ có khoảng 1 500 năm trước và được công nhận là di tích quốc gia.</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7815968" y="3379826"/>
            <a:ext cx="3962214" cy="283154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7996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0" y="818215"/>
            <a:ext cx="4870179" cy="548099"/>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50055" y="1366314"/>
            <a:ext cx="4299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thể</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kí</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3" name="Group 2"/>
          <p:cNvGrpSpPr/>
          <p:nvPr/>
        </p:nvGrpSpPr>
        <p:grpSpPr>
          <a:xfrm>
            <a:off x="443295" y="1413551"/>
            <a:ext cx="7726209" cy="3303396"/>
            <a:chOff x="443295" y="1413551"/>
            <a:chExt cx="7726209" cy="3303396"/>
          </a:xfrm>
        </p:grpSpPr>
        <p:sp>
          <p:nvSpPr>
            <p:cNvPr id="7" name="Right Arrow 6"/>
            <p:cNvSpPr/>
            <p:nvPr/>
          </p:nvSpPr>
          <p:spPr>
            <a:xfrm>
              <a:off x="521364" y="1413551"/>
              <a:ext cx="7570071" cy="3303396"/>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443295" y="2404569"/>
              <a:ext cx="2697034" cy="1321358"/>
            </a:xfrm>
            <a:custGeom>
              <a:avLst/>
              <a:gdLst>
                <a:gd name="connsiteX0" fmla="*/ 0 w 2697034"/>
                <a:gd name="connsiteY0" fmla="*/ 220231 h 1321358"/>
                <a:gd name="connsiteX1" fmla="*/ 220231 w 2697034"/>
                <a:gd name="connsiteY1" fmla="*/ 0 h 1321358"/>
                <a:gd name="connsiteX2" fmla="*/ 2476803 w 2697034"/>
                <a:gd name="connsiteY2" fmla="*/ 0 h 1321358"/>
                <a:gd name="connsiteX3" fmla="*/ 2697034 w 2697034"/>
                <a:gd name="connsiteY3" fmla="*/ 220231 h 1321358"/>
                <a:gd name="connsiteX4" fmla="*/ 2697034 w 2697034"/>
                <a:gd name="connsiteY4" fmla="*/ 1101127 h 1321358"/>
                <a:gd name="connsiteX5" fmla="*/ 2476803 w 2697034"/>
                <a:gd name="connsiteY5" fmla="*/ 1321358 h 1321358"/>
                <a:gd name="connsiteX6" fmla="*/ 220231 w 2697034"/>
                <a:gd name="connsiteY6" fmla="*/ 1321358 h 1321358"/>
                <a:gd name="connsiteX7" fmla="*/ 0 w 2697034"/>
                <a:gd name="connsiteY7" fmla="*/ 1101127 h 1321358"/>
                <a:gd name="connsiteX8" fmla="*/ 0 w 2697034"/>
                <a:gd name="connsiteY8" fmla="*/ 220231 h 1321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034" h="1321358">
                  <a:moveTo>
                    <a:pt x="0" y="220231"/>
                  </a:moveTo>
                  <a:cubicBezTo>
                    <a:pt x="0" y="98601"/>
                    <a:pt x="98601" y="0"/>
                    <a:pt x="220231" y="0"/>
                  </a:cubicBezTo>
                  <a:lnTo>
                    <a:pt x="2476803" y="0"/>
                  </a:lnTo>
                  <a:cubicBezTo>
                    <a:pt x="2598433" y="0"/>
                    <a:pt x="2697034" y="98601"/>
                    <a:pt x="2697034" y="220231"/>
                  </a:cubicBezTo>
                  <a:lnTo>
                    <a:pt x="2697034" y="1101127"/>
                  </a:lnTo>
                  <a:cubicBezTo>
                    <a:pt x="2697034" y="1222757"/>
                    <a:pt x="2598433" y="1321358"/>
                    <a:pt x="2476803" y="1321358"/>
                  </a:cubicBezTo>
                  <a:lnTo>
                    <a:pt x="220231" y="1321358"/>
                  </a:lnTo>
                  <a:cubicBezTo>
                    <a:pt x="98601" y="1321358"/>
                    <a:pt x="0" y="1222757"/>
                    <a:pt x="0" y="1101127"/>
                  </a:cubicBezTo>
                  <a:lnTo>
                    <a:pt x="0" y="220231"/>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86423" tIns="186423" rIns="186423" bIns="186423" numCol="1" spcCol="1270" anchor="ctr" anchorCtr="0">
              <a:noAutofit/>
            </a:bodyPr>
            <a:lstStyle/>
            <a:p>
              <a:pPr lvl="0" algn="ctr" defTabSz="14224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Định</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nghĩa</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3415597" y="2283354"/>
              <a:ext cx="4753907" cy="1563788"/>
            </a:xfrm>
            <a:custGeom>
              <a:avLst/>
              <a:gdLst>
                <a:gd name="connsiteX0" fmla="*/ 0 w 4753907"/>
                <a:gd name="connsiteY0" fmla="*/ 260637 h 1563788"/>
                <a:gd name="connsiteX1" fmla="*/ 260637 w 4753907"/>
                <a:gd name="connsiteY1" fmla="*/ 0 h 1563788"/>
                <a:gd name="connsiteX2" fmla="*/ 4493270 w 4753907"/>
                <a:gd name="connsiteY2" fmla="*/ 0 h 1563788"/>
                <a:gd name="connsiteX3" fmla="*/ 4753907 w 4753907"/>
                <a:gd name="connsiteY3" fmla="*/ 260637 h 1563788"/>
                <a:gd name="connsiteX4" fmla="*/ 4753907 w 4753907"/>
                <a:gd name="connsiteY4" fmla="*/ 1303151 h 1563788"/>
                <a:gd name="connsiteX5" fmla="*/ 4493270 w 4753907"/>
                <a:gd name="connsiteY5" fmla="*/ 1563788 h 1563788"/>
                <a:gd name="connsiteX6" fmla="*/ 260637 w 4753907"/>
                <a:gd name="connsiteY6" fmla="*/ 1563788 h 1563788"/>
                <a:gd name="connsiteX7" fmla="*/ 0 w 4753907"/>
                <a:gd name="connsiteY7" fmla="*/ 1303151 h 1563788"/>
                <a:gd name="connsiteX8" fmla="*/ 0 w 4753907"/>
                <a:gd name="connsiteY8" fmla="*/ 260637 h 1563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53907" h="1563788">
                  <a:moveTo>
                    <a:pt x="0" y="260637"/>
                  </a:moveTo>
                  <a:cubicBezTo>
                    <a:pt x="0" y="116691"/>
                    <a:pt x="116691" y="0"/>
                    <a:pt x="260637" y="0"/>
                  </a:cubicBezTo>
                  <a:lnTo>
                    <a:pt x="4493270" y="0"/>
                  </a:lnTo>
                  <a:cubicBezTo>
                    <a:pt x="4637216" y="0"/>
                    <a:pt x="4753907" y="116691"/>
                    <a:pt x="4753907" y="260637"/>
                  </a:cubicBezTo>
                  <a:lnTo>
                    <a:pt x="4753907" y="1303151"/>
                  </a:lnTo>
                  <a:cubicBezTo>
                    <a:pt x="4753907" y="1447097"/>
                    <a:pt x="4637216" y="1563788"/>
                    <a:pt x="4493270" y="1563788"/>
                  </a:cubicBezTo>
                  <a:lnTo>
                    <a:pt x="260637" y="1563788"/>
                  </a:lnTo>
                  <a:cubicBezTo>
                    <a:pt x="116691" y="1563788"/>
                    <a:pt x="0" y="1447097"/>
                    <a:pt x="0" y="1303151"/>
                  </a:cubicBezTo>
                  <a:lnTo>
                    <a:pt x="0" y="26063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86828" tIns="186828" rIns="186828" bIns="186828" numCol="1" spcCol="1270" anchor="ctr" anchorCtr="0">
              <a:noAutofit/>
            </a:bodyPr>
            <a:lstStyle/>
            <a:p>
              <a:pPr lvl="0" algn="ctr" defTabSz="1289050">
                <a:lnSpc>
                  <a:spcPct val="90000"/>
                </a:lnSpc>
                <a:spcBef>
                  <a:spcPct val="0"/>
                </a:spcBef>
                <a:spcAft>
                  <a:spcPct val="35000"/>
                </a:spcAft>
              </a:pPr>
              <a:r>
                <a:rPr lang="vi-VN" sz="2900" b="1" kern="1200" dirty="0" smtClean="0">
                  <a:latin typeface="Times New Roman" panose="02020603050405020304" pitchFamily="18" charset="0"/>
                  <a:cs typeface="Times New Roman" panose="02020603050405020304" pitchFamily="18" charset="0"/>
                </a:rPr>
                <a:t>Kí </a:t>
              </a:r>
              <a:r>
                <a:rPr lang="vi-VN" sz="2900" kern="1200" dirty="0" smtClean="0">
                  <a:latin typeface="Times New Roman" panose="02020603050405020304" pitchFamily="18" charset="0"/>
                  <a:cs typeface="Times New Roman" panose="02020603050405020304" pitchFamily="18" charset="0"/>
                </a:rPr>
                <a:t>là một thể loại văn xuôi thường ghi lại sự việc và con người một cách xác thực. </a:t>
              </a:r>
              <a:endParaRPr lang="en-US" sz="2900" kern="1200" dirty="0">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1373634" y="3382789"/>
            <a:ext cx="9367428" cy="3336467"/>
            <a:chOff x="1373634" y="3382789"/>
            <a:chExt cx="9367428" cy="3336467"/>
          </a:xfrm>
        </p:grpSpPr>
        <p:sp>
          <p:nvSpPr>
            <p:cNvPr id="12" name="Right Arrow 11"/>
            <p:cNvSpPr/>
            <p:nvPr/>
          </p:nvSpPr>
          <p:spPr>
            <a:xfrm>
              <a:off x="1774887" y="3382789"/>
              <a:ext cx="8966175" cy="3336467"/>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1373634" y="4383729"/>
              <a:ext cx="3285554" cy="1334586"/>
            </a:xfrm>
            <a:custGeom>
              <a:avLst/>
              <a:gdLst>
                <a:gd name="connsiteX0" fmla="*/ 0 w 3285554"/>
                <a:gd name="connsiteY0" fmla="*/ 222435 h 1334586"/>
                <a:gd name="connsiteX1" fmla="*/ 222435 w 3285554"/>
                <a:gd name="connsiteY1" fmla="*/ 0 h 1334586"/>
                <a:gd name="connsiteX2" fmla="*/ 3063119 w 3285554"/>
                <a:gd name="connsiteY2" fmla="*/ 0 h 1334586"/>
                <a:gd name="connsiteX3" fmla="*/ 3285554 w 3285554"/>
                <a:gd name="connsiteY3" fmla="*/ 222435 h 1334586"/>
                <a:gd name="connsiteX4" fmla="*/ 3285554 w 3285554"/>
                <a:gd name="connsiteY4" fmla="*/ 1112151 h 1334586"/>
                <a:gd name="connsiteX5" fmla="*/ 3063119 w 3285554"/>
                <a:gd name="connsiteY5" fmla="*/ 1334586 h 1334586"/>
                <a:gd name="connsiteX6" fmla="*/ 222435 w 3285554"/>
                <a:gd name="connsiteY6" fmla="*/ 1334586 h 1334586"/>
                <a:gd name="connsiteX7" fmla="*/ 0 w 3285554"/>
                <a:gd name="connsiteY7" fmla="*/ 1112151 h 1334586"/>
                <a:gd name="connsiteX8" fmla="*/ 0 w 3285554"/>
                <a:gd name="connsiteY8" fmla="*/ 222435 h 133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5554" h="1334586">
                  <a:moveTo>
                    <a:pt x="0" y="222435"/>
                  </a:moveTo>
                  <a:cubicBezTo>
                    <a:pt x="0" y="99588"/>
                    <a:pt x="99588" y="0"/>
                    <a:pt x="222435" y="0"/>
                  </a:cubicBezTo>
                  <a:lnTo>
                    <a:pt x="3063119" y="0"/>
                  </a:lnTo>
                  <a:cubicBezTo>
                    <a:pt x="3185966" y="0"/>
                    <a:pt x="3285554" y="99588"/>
                    <a:pt x="3285554" y="222435"/>
                  </a:cubicBezTo>
                  <a:lnTo>
                    <a:pt x="3285554" y="1112151"/>
                  </a:lnTo>
                  <a:cubicBezTo>
                    <a:pt x="3285554" y="1234998"/>
                    <a:pt x="3185966" y="1334586"/>
                    <a:pt x="3063119" y="1334586"/>
                  </a:cubicBezTo>
                  <a:lnTo>
                    <a:pt x="222435" y="1334586"/>
                  </a:lnTo>
                  <a:cubicBezTo>
                    <a:pt x="99588" y="1334586"/>
                    <a:pt x="0" y="1234998"/>
                    <a:pt x="0" y="1112151"/>
                  </a:cubicBezTo>
                  <a:lnTo>
                    <a:pt x="0" y="222435"/>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87069" tIns="187069" rIns="187069" bIns="187069" numCol="1" spcCol="1270" anchor="ctr" anchorCtr="0">
              <a:noAutofit/>
            </a:bodyPr>
            <a:lstStyle/>
            <a:p>
              <a:pPr lvl="0" algn="ctr" defTabSz="14224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Phân</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loại</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4948752" y="4261300"/>
              <a:ext cx="5791258" cy="1579443"/>
            </a:xfrm>
            <a:custGeom>
              <a:avLst/>
              <a:gdLst>
                <a:gd name="connsiteX0" fmla="*/ 0 w 5791258"/>
                <a:gd name="connsiteY0" fmla="*/ 263246 h 1579443"/>
                <a:gd name="connsiteX1" fmla="*/ 263246 w 5791258"/>
                <a:gd name="connsiteY1" fmla="*/ 0 h 1579443"/>
                <a:gd name="connsiteX2" fmla="*/ 5528012 w 5791258"/>
                <a:gd name="connsiteY2" fmla="*/ 0 h 1579443"/>
                <a:gd name="connsiteX3" fmla="*/ 5791258 w 5791258"/>
                <a:gd name="connsiteY3" fmla="*/ 263246 h 1579443"/>
                <a:gd name="connsiteX4" fmla="*/ 5791258 w 5791258"/>
                <a:gd name="connsiteY4" fmla="*/ 1316197 h 1579443"/>
                <a:gd name="connsiteX5" fmla="*/ 5528012 w 5791258"/>
                <a:gd name="connsiteY5" fmla="*/ 1579443 h 1579443"/>
                <a:gd name="connsiteX6" fmla="*/ 263246 w 5791258"/>
                <a:gd name="connsiteY6" fmla="*/ 1579443 h 1579443"/>
                <a:gd name="connsiteX7" fmla="*/ 0 w 5791258"/>
                <a:gd name="connsiteY7" fmla="*/ 1316197 h 1579443"/>
                <a:gd name="connsiteX8" fmla="*/ 0 w 5791258"/>
                <a:gd name="connsiteY8" fmla="*/ 263246 h 157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91258" h="1579443">
                  <a:moveTo>
                    <a:pt x="0" y="263246"/>
                  </a:moveTo>
                  <a:cubicBezTo>
                    <a:pt x="0" y="117859"/>
                    <a:pt x="117859" y="0"/>
                    <a:pt x="263246" y="0"/>
                  </a:cubicBezTo>
                  <a:lnTo>
                    <a:pt x="5528012" y="0"/>
                  </a:lnTo>
                  <a:cubicBezTo>
                    <a:pt x="5673399" y="0"/>
                    <a:pt x="5791258" y="117859"/>
                    <a:pt x="5791258" y="263246"/>
                  </a:cubicBezTo>
                  <a:lnTo>
                    <a:pt x="5791258" y="1316197"/>
                  </a:lnTo>
                  <a:cubicBezTo>
                    <a:pt x="5791258" y="1461584"/>
                    <a:pt x="5673399" y="1579443"/>
                    <a:pt x="5528012" y="1579443"/>
                  </a:cubicBezTo>
                  <a:lnTo>
                    <a:pt x="263246" y="1579443"/>
                  </a:lnTo>
                  <a:cubicBezTo>
                    <a:pt x="117859" y="1579443"/>
                    <a:pt x="0" y="1461584"/>
                    <a:pt x="0" y="1316197"/>
                  </a:cubicBezTo>
                  <a:lnTo>
                    <a:pt x="0" y="2632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79972" tIns="179972" rIns="179972" bIns="179972" numCol="1" spcCol="1270" anchor="ctr" anchorCtr="0">
              <a:noAutofit/>
            </a:bodyPr>
            <a:lstStyle/>
            <a:p>
              <a:pPr lvl="0" algn="ctr" defTabSz="1200150">
                <a:lnSpc>
                  <a:spcPct val="90000"/>
                </a:lnSpc>
                <a:spcBef>
                  <a:spcPct val="0"/>
                </a:spcBef>
                <a:spcAft>
                  <a:spcPct val="35000"/>
                </a:spcAft>
              </a:pPr>
              <a:r>
                <a:rPr lang="en-US" sz="2700" kern="1200" dirty="0" err="1" smtClean="0">
                  <a:latin typeface="Times New Roman" panose="02020603050405020304" pitchFamily="18" charset="0"/>
                  <a:cs typeface="Times New Roman" panose="02020603050405020304" pitchFamily="18" charset="0"/>
                </a:rPr>
                <a:t>Kí</a:t>
              </a:r>
              <a:r>
                <a:rPr lang="en-US" sz="2700" kern="1200" dirty="0" smtClean="0">
                  <a:latin typeface="Times New Roman" panose="02020603050405020304" pitchFamily="18" charset="0"/>
                  <a:cs typeface="Times New Roman" panose="02020603050405020304" pitchFamily="18" charset="0"/>
                </a:rPr>
                <a:t> </a:t>
              </a:r>
              <a:r>
                <a:rPr lang="vi-VN" sz="2700" kern="1200" dirty="0" smtClean="0">
                  <a:latin typeface="Times New Roman" panose="02020603050405020304" pitchFamily="18" charset="0"/>
                  <a:cs typeface="Times New Roman" panose="02020603050405020304" pitchFamily="18" charset="0"/>
                </a:rPr>
                <a:t> bao gồm nhiều thể, nhiều tiểu </a:t>
              </a:r>
              <a:r>
                <a:rPr lang="en-US" sz="2700" kern="1200" dirty="0" err="1" smtClean="0">
                  <a:latin typeface="Times New Roman" panose="02020603050405020304" pitchFamily="18" charset="0"/>
                  <a:cs typeface="Times New Roman" panose="02020603050405020304" pitchFamily="18" charset="0"/>
                </a:rPr>
                <a:t>loại</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phong</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phú</a:t>
              </a:r>
              <a:r>
                <a:rPr lang="en-US" sz="2700" kern="1200" dirty="0" smtClean="0">
                  <a:latin typeface="Times New Roman" panose="02020603050405020304" pitchFamily="18" charset="0"/>
                  <a:cs typeface="Times New Roman" panose="02020603050405020304" pitchFamily="18" charset="0"/>
                </a:rPr>
                <a:t> </a:t>
              </a:r>
              <a:r>
                <a:rPr lang="en-US" sz="2700" kern="1200" dirty="0" err="1" smtClean="0">
                  <a:latin typeface="Times New Roman" panose="02020603050405020304" pitchFamily="18" charset="0"/>
                  <a:cs typeface="Times New Roman" panose="02020603050405020304" pitchFamily="18" charset="0"/>
                </a:rPr>
                <a:t>như</a:t>
              </a:r>
              <a:r>
                <a:rPr lang="en-US" sz="2700"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kí</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sự</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phóng</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sự</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hồi</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kí</a:t>
              </a:r>
              <a:r>
                <a:rPr lang="en-US" sz="2700" i="1" kern="1200" dirty="0" smtClean="0">
                  <a:latin typeface="Times New Roman" panose="02020603050405020304" pitchFamily="18" charset="0"/>
                  <a:cs typeface="Times New Roman" panose="02020603050405020304" pitchFamily="18" charset="0"/>
                </a:rPr>
                <a:t>, du </a:t>
              </a:r>
              <a:r>
                <a:rPr lang="en-US" sz="2700" i="1" kern="1200" dirty="0" err="1" smtClean="0">
                  <a:latin typeface="Times New Roman" panose="02020603050405020304" pitchFamily="18" charset="0"/>
                  <a:cs typeface="Times New Roman" panose="02020603050405020304" pitchFamily="18" charset="0"/>
                </a:rPr>
                <a:t>kí</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nhật</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kí</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tuỳ</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bút</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bút</a:t>
              </a:r>
              <a:r>
                <a:rPr lang="en-US" sz="2700" i="1" kern="1200" dirty="0" smtClean="0">
                  <a:latin typeface="Times New Roman" panose="02020603050405020304" pitchFamily="18" charset="0"/>
                  <a:cs typeface="Times New Roman" panose="02020603050405020304" pitchFamily="18" charset="0"/>
                </a:rPr>
                <a:t> </a:t>
              </a:r>
              <a:r>
                <a:rPr lang="en-US" sz="2700" i="1" kern="1200" dirty="0" err="1" smtClean="0">
                  <a:latin typeface="Times New Roman" panose="02020603050405020304" pitchFamily="18" charset="0"/>
                  <a:cs typeface="Times New Roman" panose="02020603050405020304" pitchFamily="18" charset="0"/>
                </a:rPr>
                <a:t>kí</a:t>
              </a:r>
              <a:r>
                <a:rPr lang="en-US" sz="2700" i="1" kern="1200" dirty="0" smtClean="0">
                  <a:latin typeface="Times New Roman" panose="02020603050405020304" pitchFamily="18" charset="0"/>
                  <a:cs typeface="Times New Roman" panose="02020603050405020304" pitchFamily="18" charset="0"/>
                </a:rPr>
                <a:t>,…</a:t>
              </a:r>
              <a:endParaRPr lang="en-US" sz="27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055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92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10000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01063" y="113956"/>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656799"/>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00486" y="1240837"/>
            <a:ext cx="744466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Thiên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nhiên, cảnh quan nơi Đồng Tháp 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13668" y="1731293"/>
            <a:ext cx="512832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b)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Món</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ăn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nơi</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Tháp</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13668" y="2295469"/>
            <a:ext cx="700223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Khu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di tích nơi Đồng Tháp Mười: Gò Tháp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55808" y="3059578"/>
            <a:ext cx="6774721" cy="2831544"/>
          </a:xfrm>
          <a:prstGeom prst="rect">
            <a:avLst/>
          </a:prstGeom>
          <a:ln w="28575">
            <a:solidFill>
              <a:schemeClr val="tx1"/>
            </a:solidFill>
          </a:ln>
        </p:spPr>
        <p:txBody>
          <a:bodyPr wrap="square">
            <a:spAutoFit/>
          </a:bodyPr>
          <a:lstStyle/>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Là đại bản doanh của cụ Thiên hộ Dương và Đốc binh Kiều - hai vị anh hùng chống thực dân </a:t>
            </a:r>
            <a:r>
              <a:rPr lang="vi-VN" sz="2800" dirty="0" smtClean="0">
                <a:solidFill>
                  <a:schemeClr val="accent6">
                    <a:lumMod val="50000"/>
                  </a:schemeClr>
                </a:solidFill>
                <a:latin typeface="Times New Roman" panose="02020603050405020304" pitchFamily="18" charset="0"/>
                <a:ea typeface="Times New Roman" panose="02020603050405020304" pitchFamily="18" charset="0"/>
              </a:rPr>
              <a:t>Ph</a:t>
            </a:r>
            <a:r>
              <a:rPr lang="en-US" sz="2800" dirty="0">
                <a:solidFill>
                  <a:schemeClr val="accent6">
                    <a:lumMod val="50000"/>
                  </a:schemeClr>
                </a:solidFill>
                <a:latin typeface="Times New Roman" panose="02020603050405020304" pitchFamily="18" charset="0"/>
                <a:ea typeface="Times New Roman" panose="02020603050405020304" pitchFamily="18" charset="0"/>
              </a:rPr>
              <a:t>á</a:t>
            </a:r>
            <a:r>
              <a:rPr lang="vi-VN" sz="2800" dirty="0" smtClean="0">
                <a:solidFill>
                  <a:schemeClr val="accent6">
                    <a:lumMod val="50000"/>
                  </a:schemeClr>
                </a:solidFill>
                <a:latin typeface="Times New Roman" panose="02020603050405020304" pitchFamily="18" charset="0"/>
                <a:ea typeface="Times New Roman" panose="02020603050405020304" pitchFamily="18" charset="0"/>
              </a:rPr>
              <a:t>p</a:t>
            </a:r>
            <a:r>
              <a:rPr lang="vi-VN" sz="2800" dirty="0">
                <a:solidFill>
                  <a:schemeClr val="accent6">
                    <a:lumMod val="50000"/>
                  </a:schemeClr>
                </a:solidFill>
                <a:latin typeface="Times New Roman" panose="02020603050405020304" pitchFamily="18" charset="0"/>
                <a:ea typeface="Times New Roman" panose="02020603050405020304" pitchFamily="18" charset="0"/>
              </a:rPr>
              <a:t>. Là căn cứ địa chống Mỹ cứu nước của cách mạng Việt Nam.</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Tháp Sen được chọn để xây dựng ở đây như cách tôn vinh sen Đồng Tháp Mười.</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7645153" y="1269420"/>
            <a:ext cx="4242047" cy="3036113"/>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2" name="Down Arrow 11"/>
          <p:cNvSpPr/>
          <p:nvPr/>
        </p:nvSpPr>
        <p:spPr>
          <a:xfrm>
            <a:off x="9060781" y="4381916"/>
            <a:ext cx="1410789" cy="339635"/>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771246" y="4797935"/>
            <a:ext cx="3725700" cy="1692771"/>
          </a:xfrm>
          <a:prstGeom prst="rect">
            <a:avLst/>
          </a:prstGeom>
          <a:ln w="28575">
            <a:solidFill>
              <a:schemeClr val="tx1"/>
            </a:solidFill>
          </a:ln>
        </p:spPr>
        <p:txBody>
          <a:bodyPr wrap="none">
            <a:spAutoFit/>
          </a:bodyPr>
          <a:lstStyle/>
          <a:p>
            <a:pPr>
              <a:spcAft>
                <a:spcPts val="1200"/>
              </a:spcAft>
            </a:pPr>
            <a:r>
              <a:rPr lang="vi-VN" sz="2800" b="1" dirty="0">
                <a:solidFill>
                  <a:srgbClr val="FF0000"/>
                </a:solidFill>
                <a:latin typeface="Segoe UI Symbol" panose="020B0502040204020203" pitchFamily="34" charset="0"/>
                <a:ea typeface="MS Gothic" panose="020B0609070205080204" pitchFamily="49" charset="-128"/>
                <a:cs typeface="Segoe UI Symbol" panose="020B0502040204020203" pitchFamily="34" charset="0"/>
              </a:rPr>
              <a:t>➩</a:t>
            </a:r>
            <a:r>
              <a:rPr lang="vi-VN" sz="2800" b="1" dirty="0">
                <a:solidFill>
                  <a:srgbClr val="FF0000"/>
                </a:solidFill>
                <a:latin typeface="Times New Roman" panose="02020603050405020304" pitchFamily="18" charset="0"/>
                <a:ea typeface="Times New Roman" panose="02020603050405020304" pitchFamily="18" charset="0"/>
              </a:rPr>
              <a:t> Cung cấp kiến thức </a:t>
            </a:r>
            <a:endParaRPr lang="en-US" sz="2800" b="1" dirty="0" smtClean="0">
              <a:solidFill>
                <a:srgbClr val="FF0000"/>
              </a:solidFill>
              <a:latin typeface="Times New Roman" panose="02020603050405020304" pitchFamily="18" charset="0"/>
              <a:ea typeface="Times New Roman" panose="02020603050405020304" pitchFamily="18" charset="0"/>
            </a:endParaRPr>
          </a:p>
          <a:p>
            <a:pPr>
              <a:spcAft>
                <a:spcPts val="1200"/>
              </a:spcAft>
            </a:pPr>
            <a:r>
              <a:rPr lang="en-US" sz="2800" b="1" dirty="0" smtClean="0">
                <a:solidFill>
                  <a:srgbClr val="FF0000"/>
                </a:solidFill>
                <a:latin typeface="Times New Roman" panose="02020603050405020304" pitchFamily="18" charset="0"/>
                <a:ea typeface="Times New Roman" panose="02020603050405020304" pitchFamily="18" charset="0"/>
              </a:rPr>
              <a:t>    </a:t>
            </a:r>
            <a:r>
              <a:rPr lang="vi-VN" sz="2800" b="1" dirty="0" smtClean="0">
                <a:solidFill>
                  <a:srgbClr val="FF0000"/>
                </a:solidFill>
                <a:latin typeface="Times New Roman" panose="02020603050405020304" pitchFamily="18" charset="0"/>
                <a:ea typeface="Times New Roman" panose="02020603050405020304" pitchFamily="18" charset="0"/>
              </a:rPr>
              <a:t>lịch </a:t>
            </a:r>
            <a:r>
              <a:rPr lang="vi-VN" sz="2800" b="1" dirty="0">
                <a:solidFill>
                  <a:srgbClr val="FF0000"/>
                </a:solidFill>
                <a:latin typeface="Times New Roman" panose="02020603050405020304" pitchFamily="18" charset="0"/>
                <a:ea typeface="Times New Roman" panose="02020603050405020304" pitchFamily="18" charset="0"/>
              </a:rPr>
              <a:t>sử </a:t>
            </a:r>
            <a:r>
              <a:rPr lang="vi-VN" sz="2800" b="1" dirty="0" smtClean="0">
                <a:solidFill>
                  <a:srgbClr val="FF0000"/>
                </a:solidFill>
                <a:latin typeface="Times New Roman" panose="02020603050405020304" pitchFamily="18" charset="0"/>
                <a:ea typeface="Times New Roman" panose="02020603050405020304" pitchFamily="18" charset="0"/>
              </a:rPr>
              <a:t>về </a:t>
            </a:r>
            <a:r>
              <a:rPr lang="vi-VN" sz="2800" b="1" dirty="0">
                <a:solidFill>
                  <a:srgbClr val="FF0000"/>
                </a:solidFill>
                <a:latin typeface="Times New Roman" panose="02020603050405020304" pitchFamily="18" charset="0"/>
                <a:ea typeface="Times New Roman" panose="02020603050405020304" pitchFamily="18" charset="0"/>
              </a:rPr>
              <a:t>vùng </a:t>
            </a:r>
            <a:r>
              <a:rPr lang="vi-VN" sz="2800" b="1" dirty="0" smtClean="0">
                <a:solidFill>
                  <a:srgbClr val="FF0000"/>
                </a:solidFill>
                <a:latin typeface="Times New Roman" panose="02020603050405020304" pitchFamily="18" charset="0"/>
                <a:ea typeface="Times New Roman" panose="02020603050405020304" pitchFamily="18" charset="0"/>
              </a:rPr>
              <a:t>đất</a:t>
            </a:r>
            <a:endParaRPr lang="en-US" sz="2800" b="1" dirty="0" smtClean="0">
              <a:solidFill>
                <a:srgbClr val="FF0000"/>
              </a:solidFill>
              <a:latin typeface="Times New Roman" panose="02020603050405020304" pitchFamily="18" charset="0"/>
              <a:ea typeface="Times New Roman" panose="02020603050405020304" pitchFamily="18" charset="0"/>
            </a:endParaRPr>
          </a:p>
          <a:p>
            <a:pPr>
              <a:spcAft>
                <a:spcPts val="1200"/>
              </a:spcAft>
            </a:pPr>
            <a:r>
              <a:rPr lang="vi-VN" sz="2800" b="1" dirty="0" smtClean="0">
                <a:solidFill>
                  <a:srgbClr val="FF0000"/>
                </a:solidFill>
                <a:latin typeface="Times New Roman" panose="02020603050405020304" pitchFamily="18" charset="0"/>
                <a:ea typeface="Times New Roman" panose="02020603050405020304" pitchFamily="18" charset="0"/>
              </a:rPr>
              <a:t> </a:t>
            </a:r>
            <a:r>
              <a:rPr lang="en-US" sz="2800" b="1" dirty="0" smtClean="0">
                <a:solidFill>
                  <a:srgbClr val="FF0000"/>
                </a:solidFill>
                <a:latin typeface="Times New Roman" panose="02020603050405020304" pitchFamily="18" charset="0"/>
                <a:ea typeface="Times New Roman" panose="02020603050405020304" pitchFamily="18" charset="0"/>
              </a:rPr>
              <a:t>     </a:t>
            </a:r>
            <a:r>
              <a:rPr lang="vi-VN" sz="2800" b="1" dirty="0" smtClean="0">
                <a:solidFill>
                  <a:srgbClr val="FF0000"/>
                </a:solidFill>
                <a:latin typeface="Times New Roman" panose="02020603050405020304" pitchFamily="18" charset="0"/>
                <a:ea typeface="Times New Roman" panose="02020603050405020304" pitchFamily="18" charset="0"/>
              </a:rPr>
              <a:t>Đồng </a:t>
            </a:r>
            <a:r>
              <a:rPr lang="vi-VN" sz="2800" b="1" dirty="0">
                <a:solidFill>
                  <a:srgbClr val="FF0000"/>
                </a:solidFill>
                <a:latin typeface="Times New Roman" panose="02020603050405020304" pitchFamily="18" charset="0"/>
                <a:ea typeface="Times New Roman" panose="02020603050405020304" pitchFamily="18" charset="0"/>
              </a:rPr>
              <a:t>Tháp Mười.</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8291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00486" y="113830"/>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00486" y="580440"/>
            <a:ext cx="744466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Thiên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nhiên, cảnh quan nơi Đồng Tháp 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13668" y="1038258"/>
            <a:ext cx="512832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b)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Món</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ăn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nơi</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Tháp</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13668" y="1520839"/>
            <a:ext cx="700223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Khu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di tích nơi Đồng Tháp Mười: Gò Tháp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00486" y="1978657"/>
            <a:ext cx="5464958" cy="523220"/>
          </a:xfrm>
          <a:prstGeom prst="rect">
            <a:avLst/>
          </a:prstGeom>
        </p:spPr>
        <p:txBody>
          <a:bodyPr wrap="none">
            <a:spAutoFit/>
          </a:bodyPr>
          <a:lstStyle/>
          <a:p>
            <a:pPr>
              <a:spcAft>
                <a:spcPts val="1200"/>
              </a:spcAft>
            </a:pPr>
            <a:r>
              <a:rPr lang="en-US" sz="2800" b="1" dirty="0">
                <a:solidFill>
                  <a:srgbClr val="0D0D0D"/>
                </a:solidFill>
                <a:latin typeface="Times New Roman" panose="02020603050405020304" pitchFamily="18" charset="0"/>
                <a:ea typeface="Times New Roman" panose="02020603050405020304" pitchFamily="18" charset="0"/>
              </a:rPr>
              <a:t>d</a:t>
            </a:r>
            <a:r>
              <a:rPr lang="en-US" sz="2800" b="1" dirty="0" smtClean="0">
                <a:solidFill>
                  <a:srgbClr val="0D0D0D"/>
                </a:solidFill>
                <a:latin typeface="Times New Roman" panose="02020603050405020304" pitchFamily="18" charset="0"/>
                <a:ea typeface="Times New Roman" panose="02020603050405020304" pitchFamily="18" charset="0"/>
              </a:rPr>
              <a:t>) </a:t>
            </a:r>
            <a:r>
              <a:rPr lang="vi-VN" sz="2800" b="1" i="1" dirty="0">
                <a:solidFill>
                  <a:srgbClr val="0D0D0D"/>
                </a:solidFill>
                <a:latin typeface="Times New Roman" panose="02020603050405020304" pitchFamily="18" charset="0"/>
                <a:ea typeface="Times New Roman" panose="02020603050405020304" pitchFamily="18" charset="0"/>
              </a:rPr>
              <a:t>Con người nơi Đồng Tháp Mười</a:t>
            </a:r>
            <a:endParaRPr lang="en-US" sz="2800" dirty="0">
              <a:effectLst/>
              <a:latin typeface="Times New Roman" panose="02020603050405020304" pitchFamily="18" charset="0"/>
              <a:ea typeface="Times New Roman" panose="02020603050405020304" pitchFamily="18" charset="0"/>
            </a:endParaRPr>
          </a:p>
        </p:txBody>
      </p:sp>
      <p:grpSp>
        <p:nvGrpSpPr>
          <p:cNvPr id="18" name="Group 17"/>
          <p:cNvGrpSpPr/>
          <p:nvPr/>
        </p:nvGrpSpPr>
        <p:grpSpPr>
          <a:xfrm>
            <a:off x="6129851" y="2542546"/>
            <a:ext cx="5723547" cy="4088150"/>
            <a:chOff x="6158426" y="2665347"/>
            <a:chExt cx="5723547" cy="4088150"/>
          </a:xfrm>
        </p:grpSpPr>
        <p:sp>
          <p:nvSpPr>
            <p:cNvPr id="12" name="Freeform 11"/>
            <p:cNvSpPr/>
            <p:nvPr/>
          </p:nvSpPr>
          <p:spPr>
            <a:xfrm>
              <a:off x="6722720" y="2864459"/>
              <a:ext cx="5159253" cy="1962321"/>
            </a:xfrm>
            <a:custGeom>
              <a:avLst/>
              <a:gdLst>
                <a:gd name="connsiteX0" fmla="*/ 0 w 5159253"/>
                <a:gd name="connsiteY0" fmla="*/ 0 h 1962321"/>
                <a:gd name="connsiteX1" fmla="*/ 5159253 w 5159253"/>
                <a:gd name="connsiteY1" fmla="*/ 0 h 1962321"/>
                <a:gd name="connsiteX2" fmla="*/ 5159253 w 5159253"/>
                <a:gd name="connsiteY2" fmla="*/ 1962321 h 1962321"/>
                <a:gd name="connsiteX3" fmla="*/ 0 w 5159253"/>
                <a:gd name="connsiteY3" fmla="*/ 1962321 h 1962321"/>
                <a:gd name="connsiteX4" fmla="*/ 0 w 5159253"/>
                <a:gd name="connsiteY4" fmla="*/ 0 h 1962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9253" h="1962321">
                  <a:moveTo>
                    <a:pt x="0" y="0"/>
                  </a:moveTo>
                  <a:lnTo>
                    <a:pt x="5159253" y="0"/>
                  </a:lnTo>
                  <a:lnTo>
                    <a:pt x="5159253" y="1962321"/>
                  </a:lnTo>
                  <a:lnTo>
                    <a:pt x="0" y="1962321"/>
                  </a:lnTo>
                  <a:lnTo>
                    <a:pt x="0" y="0"/>
                  </a:lnTo>
                  <a:close/>
                </a:path>
              </a:pathLst>
            </a:custGeom>
            <a:ln w="28575">
              <a:solidFill>
                <a:schemeClr val="accent6">
                  <a:lumMod val="50000"/>
                </a:schemeClr>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092042" tIns="106680" rIns="106680" bIns="106680" numCol="1" spcCol="1270" anchor="ctr" anchorCtr="0">
              <a:noAutofit/>
            </a:bodyPr>
            <a:lstStyle/>
            <a:p>
              <a:pPr lvl="0" algn="l" defTabSz="1244600">
                <a:lnSpc>
                  <a:spcPct val="90000"/>
                </a:lnSpc>
                <a:spcBef>
                  <a:spcPct val="0"/>
                </a:spcBef>
                <a:spcAft>
                  <a:spcPct val="35000"/>
                </a:spcAft>
              </a:pP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Thành phố vừa trẻ trung vừa hiện đại, có gu kiến trúc, vừa mềm vừa xanh, cứ nao nao câu hò,...</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158426" y="2665347"/>
              <a:ext cx="1613973" cy="2084744"/>
            </a:xfrm>
            <a:prstGeom prst="rect">
              <a:avLst/>
            </a:prstGeom>
            <a:blipFill rotWithShape="1">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8" name="Picture 7"/>
            <p:cNvPicPr>
              <a:picLocks noChangeAspect="1"/>
            </p:cNvPicPr>
            <p:nvPr/>
          </p:nvPicPr>
          <p:blipFill>
            <a:blip r:embed="rId3"/>
            <a:stretch>
              <a:fillRect/>
            </a:stretch>
          </p:blipFill>
          <p:spPr>
            <a:xfrm>
              <a:off x="9175655" y="4889934"/>
              <a:ext cx="2706318" cy="1847850"/>
            </a:xfrm>
            <a:prstGeom prst="rect">
              <a:avLst/>
            </a:prstGeom>
          </p:spPr>
        </p:pic>
        <p:pic>
          <p:nvPicPr>
            <p:cNvPr id="11" name="Picture 10"/>
            <p:cNvPicPr>
              <a:picLocks noChangeAspect="1"/>
            </p:cNvPicPr>
            <p:nvPr/>
          </p:nvPicPr>
          <p:blipFill>
            <a:blip r:embed="rId4"/>
            <a:stretch>
              <a:fillRect/>
            </a:stretch>
          </p:blipFill>
          <p:spPr>
            <a:xfrm>
              <a:off x="6158427" y="4905647"/>
              <a:ext cx="2867716" cy="1847850"/>
            </a:xfrm>
            <a:prstGeom prst="rect">
              <a:avLst/>
            </a:prstGeom>
          </p:spPr>
        </p:pic>
      </p:grpSp>
      <p:grpSp>
        <p:nvGrpSpPr>
          <p:cNvPr id="17" name="Group 16"/>
          <p:cNvGrpSpPr/>
          <p:nvPr/>
        </p:nvGrpSpPr>
        <p:grpSpPr>
          <a:xfrm>
            <a:off x="200486" y="2501877"/>
            <a:ext cx="5767889" cy="4088150"/>
            <a:chOff x="200486" y="2665347"/>
            <a:chExt cx="5767889" cy="4088150"/>
          </a:xfrm>
        </p:grpSpPr>
        <p:sp>
          <p:nvSpPr>
            <p:cNvPr id="6" name="Freeform 5"/>
            <p:cNvSpPr/>
            <p:nvPr/>
          </p:nvSpPr>
          <p:spPr>
            <a:xfrm>
              <a:off x="654345" y="2875267"/>
              <a:ext cx="5314030" cy="2061611"/>
            </a:xfrm>
            <a:custGeom>
              <a:avLst/>
              <a:gdLst>
                <a:gd name="connsiteX0" fmla="*/ 0 w 5314030"/>
                <a:gd name="connsiteY0" fmla="*/ 0 h 2061611"/>
                <a:gd name="connsiteX1" fmla="*/ 5314030 w 5314030"/>
                <a:gd name="connsiteY1" fmla="*/ 0 h 2061611"/>
                <a:gd name="connsiteX2" fmla="*/ 5314030 w 5314030"/>
                <a:gd name="connsiteY2" fmla="*/ 2061611 h 2061611"/>
                <a:gd name="connsiteX3" fmla="*/ 0 w 5314030"/>
                <a:gd name="connsiteY3" fmla="*/ 2061611 h 2061611"/>
                <a:gd name="connsiteX4" fmla="*/ 0 w 5314030"/>
                <a:gd name="connsiteY4" fmla="*/ 0 h 2061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030" h="2061611">
                  <a:moveTo>
                    <a:pt x="0" y="0"/>
                  </a:moveTo>
                  <a:lnTo>
                    <a:pt x="5314030" y="0"/>
                  </a:lnTo>
                  <a:lnTo>
                    <a:pt x="5314030" y="2061611"/>
                  </a:lnTo>
                  <a:lnTo>
                    <a:pt x="0" y="2061611"/>
                  </a:lnTo>
                  <a:lnTo>
                    <a:pt x="0" y="0"/>
                  </a:lnTo>
                  <a:close/>
                </a:path>
              </a:pathLst>
            </a:custGeom>
            <a:ln w="28575">
              <a:solidFill>
                <a:schemeClr val="accent6">
                  <a:lumMod val="50000"/>
                </a:schemeClr>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24803" tIns="106680" rIns="106680" bIns="106680" numCol="1" spcCol="1270" anchor="ctr" anchorCtr="0">
              <a:noAutofit/>
            </a:bodyPr>
            <a:lstStyle/>
            <a:p>
              <a:pPr lvl="0" algn="l" defTabSz="1244600">
                <a:lnSpc>
                  <a:spcPct val="90000"/>
                </a:lnSpc>
                <a:spcBef>
                  <a:spcPct val="0"/>
                </a:spcBef>
                <a:spcAft>
                  <a:spcPct val="35000"/>
                </a:spcAft>
              </a:pP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Người dân vui vẻ, hiền lành, năng động,... sống chung với nhịp nhàng nước kiệt, nước ròng, những câu vọng cổ.</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 name="Rectangle 8"/>
            <p:cNvSpPr/>
            <p:nvPr/>
          </p:nvSpPr>
          <p:spPr>
            <a:xfrm>
              <a:off x="200486" y="2665347"/>
              <a:ext cx="1528302" cy="2084744"/>
            </a:xfrm>
            <a:prstGeom prst="rect">
              <a:avLst/>
            </a:prstGeom>
            <a:blipFill rotWithShape="1">
              <a:blip r:embed="rId5"/>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5" name="Picture 14"/>
            <p:cNvPicPr>
              <a:picLocks noChangeAspect="1"/>
            </p:cNvPicPr>
            <p:nvPr/>
          </p:nvPicPr>
          <p:blipFill>
            <a:blip r:embed="rId6"/>
            <a:stretch>
              <a:fillRect/>
            </a:stretch>
          </p:blipFill>
          <p:spPr>
            <a:xfrm>
              <a:off x="627016" y="5003075"/>
              <a:ext cx="2573383" cy="1750422"/>
            </a:xfrm>
            <a:prstGeom prst="rect">
              <a:avLst/>
            </a:prstGeom>
          </p:spPr>
        </p:pic>
        <p:pic>
          <p:nvPicPr>
            <p:cNvPr id="16" name="Picture 15"/>
            <p:cNvPicPr>
              <a:picLocks noChangeAspect="1"/>
            </p:cNvPicPr>
            <p:nvPr/>
          </p:nvPicPr>
          <p:blipFill>
            <a:blip r:embed="rId7"/>
            <a:stretch>
              <a:fillRect/>
            </a:stretch>
          </p:blipFill>
          <p:spPr>
            <a:xfrm>
              <a:off x="3241785" y="5018787"/>
              <a:ext cx="2726590" cy="1718997"/>
            </a:xfrm>
            <a:prstGeom prst="rect">
              <a:avLst/>
            </a:prstGeom>
          </p:spPr>
        </p:pic>
      </p:grpSp>
    </p:spTree>
    <p:extLst>
      <p:ext uri="{BB962C8B-B14F-4D97-AF65-F5344CB8AC3E}">
        <p14:creationId xmlns:p14="http://schemas.microsoft.com/office/powerpoint/2010/main" val="187780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01063" y="113956"/>
            <a:ext cx="333136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200486" y="656799"/>
            <a:ext cx="66638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Vẻ</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00486" y="1204898"/>
            <a:ext cx="10434203" cy="523220"/>
          </a:xfrm>
          <a:prstGeom prst="rect">
            <a:avLst/>
          </a:prstGeom>
        </p:spPr>
        <p:txBody>
          <a:bodyPr wrap="none">
            <a:spAutoFit/>
          </a:bodyPr>
          <a:lstStyle/>
          <a:p>
            <a:pPr>
              <a:spcAft>
                <a:spcPts val="1200"/>
              </a:spcAft>
            </a:pPr>
            <a:r>
              <a:rPr lang="en-US" sz="2800" b="1" dirty="0">
                <a:solidFill>
                  <a:srgbClr val="FF0000"/>
                </a:solidFill>
                <a:latin typeface="Times New Roman" panose="02020603050405020304" pitchFamily="18" charset="0"/>
                <a:ea typeface="Times New Roman" panose="02020603050405020304" pitchFamily="18" charset="0"/>
              </a:rPr>
              <a:t>2.2</a:t>
            </a:r>
            <a:r>
              <a:rPr lang="vi-VN" sz="2800" b="1" dirty="0">
                <a:solidFill>
                  <a:srgbClr val="FF0000"/>
                </a:solidFill>
                <a:latin typeface="Times New Roman" panose="02020603050405020304" pitchFamily="18" charset="0"/>
                <a:ea typeface="Times New Roman" panose="02020603050405020304" pitchFamily="18" charset="0"/>
              </a:rPr>
              <a:t>. Cảm xúc tác giả khi được trải nghiệm vẻ đẹp Đồng Tháp Mười</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404949" y="1728118"/>
            <a:ext cx="11443063" cy="4862870"/>
          </a:xfrm>
          <a:prstGeom prst="rect">
            <a:avLst/>
          </a:prstGeom>
        </p:spPr>
        <p:txBody>
          <a:bodyPr wrap="square">
            <a:spAutoFit/>
          </a:bodyPr>
          <a:lstStyle/>
          <a:p>
            <a:pPr marL="342900" indent="-342900">
              <a:spcAft>
                <a:spcPts val="1200"/>
              </a:spcAft>
              <a:buFont typeface="Wingdings" panose="05000000000000000000" pitchFamily="2" charset="2"/>
              <a:buChar char="v"/>
            </a:pPr>
            <a:r>
              <a:rPr lang="vi-VN" sz="2400" dirty="0" smtClean="0">
                <a:solidFill>
                  <a:schemeClr val="accent6">
                    <a:lumMod val="50000"/>
                  </a:schemeClr>
                </a:solidFill>
                <a:latin typeface="Times New Roman" panose="02020603050405020304" pitchFamily="18" charset="0"/>
                <a:ea typeface="Times New Roman" panose="02020603050405020304" pitchFamily="18" charset="0"/>
              </a:rPr>
              <a:t>Có </a:t>
            </a:r>
            <a:r>
              <a:rPr lang="vi-VN" sz="2400" dirty="0">
                <a:solidFill>
                  <a:schemeClr val="accent6">
                    <a:lumMod val="50000"/>
                  </a:schemeClr>
                </a:solidFill>
                <a:latin typeface="Times New Roman" panose="02020603050405020304" pitchFamily="18" charset="0"/>
                <a:ea typeface="Times New Roman" panose="02020603050405020304" pitchFamily="18" charset="0"/>
              </a:rPr>
              <a:t>người đồng hành thạo đường, giới thiệu cảnh quanh: nhà văn Hữu Nhân.</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v"/>
            </a:pPr>
            <a:r>
              <a:rPr lang="vi-VN" sz="2400" dirty="0" smtClean="0">
                <a:solidFill>
                  <a:schemeClr val="accent6">
                    <a:lumMod val="50000"/>
                  </a:schemeClr>
                </a:solidFill>
                <a:latin typeface="Times New Roman" panose="02020603050405020304" pitchFamily="18" charset="0"/>
                <a:ea typeface="Times New Roman" panose="02020603050405020304" pitchFamily="18" charset="0"/>
              </a:rPr>
              <a:t>Người </a:t>
            </a:r>
            <a:r>
              <a:rPr lang="vi-VN" sz="2400" dirty="0">
                <a:solidFill>
                  <a:schemeClr val="accent6">
                    <a:lumMod val="50000"/>
                  </a:schemeClr>
                </a:solidFill>
                <a:latin typeface="Times New Roman" panose="02020603050405020304" pitchFamily="18" charset="0"/>
                <a:ea typeface="Times New Roman" panose="02020603050405020304" pitchFamily="18" charset="0"/>
              </a:rPr>
              <a:t>viết ngỡ ngàng về khái niệm tràm chim. </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v"/>
            </a:pPr>
            <a:r>
              <a:rPr lang="vi-VN" sz="2400" dirty="0" smtClean="0">
                <a:solidFill>
                  <a:schemeClr val="accent6">
                    <a:lumMod val="50000"/>
                  </a:schemeClr>
                </a:solidFill>
                <a:latin typeface="Times New Roman" panose="02020603050405020304" pitchFamily="18" charset="0"/>
                <a:ea typeface="Times New Roman" panose="02020603050405020304" pitchFamily="18" charset="0"/>
              </a:rPr>
              <a:t>Sự </a:t>
            </a:r>
            <a:r>
              <a:rPr lang="vi-VN" sz="2400" dirty="0">
                <a:solidFill>
                  <a:schemeClr val="accent6">
                    <a:lumMod val="50000"/>
                  </a:schemeClr>
                </a:solidFill>
                <a:latin typeface="Times New Roman" panose="02020603050405020304" pitchFamily="18" charset="0"/>
                <a:ea typeface="Times New Roman" panose="02020603050405020304" pitchFamily="18" charset="0"/>
              </a:rPr>
              <a:t>tiếc nuối khi không có nhiều thời gian: </a:t>
            </a:r>
            <a:r>
              <a:rPr lang="vi-VN" sz="2400" i="1" dirty="0">
                <a:solidFill>
                  <a:schemeClr val="accent6">
                    <a:lumMod val="50000"/>
                  </a:schemeClr>
                </a:solidFill>
                <a:latin typeface="Times New Roman" panose="02020603050405020304" pitchFamily="18" charset="0"/>
                <a:ea typeface="Times New Roman" panose="02020603050405020304" pitchFamily="18" charset="0"/>
              </a:rPr>
              <a:t>Trong khi chúng tôi thì chỉ có một ngày cưỡi xe, mà lại muốn đi nhiều, thấy nhiều, chiêm ngưỡng nhiều,...</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v"/>
            </a:pPr>
            <a:r>
              <a:rPr lang="vi-VN" sz="2400" dirty="0" smtClean="0">
                <a:solidFill>
                  <a:schemeClr val="accent6">
                    <a:lumMod val="50000"/>
                  </a:schemeClr>
                </a:solidFill>
                <a:latin typeface="Times New Roman" panose="02020603050405020304" pitchFamily="18" charset="0"/>
                <a:ea typeface="Times New Roman" panose="02020603050405020304" pitchFamily="18" charset="0"/>
              </a:rPr>
              <a:t>Tận </a:t>
            </a:r>
            <a:r>
              <a:rPr lang="vi-VN" sz="2400" dirty="0">
                <a:solidFill>
                  <a:schemeClr val="accent6">
                    <a:lumMod val="50000"/>
                  </a:schemeClr>
                </a:solidFill>
                <a:latin typeface="Times New Roman" panose="02020603050405020304" pitchFamily="18" charset="0"/>
                <a:ea typeface="Times New Roman" panose="02020603050405020304" pitchFamily="18" charset="0"/>
              </a:rPr>
              <a:t>hưởng, trân trọng khi thưởng thức món ăn.</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v"/>
            </a:pPr>
            <a:r>
              <a:rPr lang="vi-VN" sz="2400" dirty="0" smtClean="0">
                <a:solidFill>
                  <a:schemeClr val="accent6">
                    <a:lumMod val="50000"/>
                  </a:schemeClr>
                </a:solidFill>
                <a:latin typeface="Times New Roman" panose="02020603050405020304" pitchFamily="18" charset="0"/>
                <a:ea typeface="Times New Roman" panose="02020603050405020304" pitchFamily="18" charset="0"/>
              </a:rPr>
              <a:t>Choáng </a:t>
            </a:r>
            <a:r>
              <a:rPr lang="vi-VN" sz="2400" dirty="0">
                <a:solidFill>
                  <a:schemeClr val="accent6">
                    <a:lumMod val="50000"/>
                  </a:schemeClr>
                </a:solidFill>
                <a:latin typeface="Times New Roman" panose="02020603050405020304" pitchFamily="18" charset="0"/>
                <a:ea typeface="Times New Roman" panose="02020603050405020304" pitchFamily="18" charset="0"/>
              </a:rPr>
              <a:t>ngợp trước vẻ đẹp, sự kiêu hãnh của sen tại Đồng Tháp Mười.</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v"/>
            </a:pPr>
            <a:r>
              <a:rPr lang="vi-VN" sz="2400" dirty="0" smtClean="0">
                <a:solidFill>
                  <a:schemeClr val="accent6">
                    <a:lumMod val="50000"/>
                  </a:schemeClr>
                </a:solidFill>
                <a:latin typeface="Times New Roman" panose="02020603050405020304" pitchFamily="18" charset="0"/>
                <a:ea typeface="Times New Roman" panose="02020603050405020304" pitchFamily="18" charset="0"/>
              </a:rPr>
              <a:t>Mở </a:t>
            </a:r>
            <a:r>
              <a:rPr lang="vi-VN" sz="2400" dirty="0">
                <a:solidFill>
                  <a:schemeClr val="accent6">
                    <a:lumMod val="50000"/>
                  </a:schemeClr>
                </a:solidFill>
                <a:latin typeface="Times New Roman" panose="02020603050405020304" pitchFamily="18" charset="0"/>
                <a:ea typeface="Times New Roman" panose="02020603050405020304" pitchFamily="18" charset="0"/>
              </a:rPr>
              <a:t>mang, đem đến thông tin về lịch sử cho người đọc chứ không chỉ kiến thức địa lí.</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spcAft>
                <a:spcPts val="1200"/>
              </a:spcAft>
              <a:buFont typeface="Wingdings" panose="05000000000000000000" pitchFamily="2" charset="2"/>
              <a:buChar char="v"/>
            </a:pPr>
            <a:r>
              <a:rPr lang="vi-VN" sz="2400" dirty="0" smtClean="0">
                <a:solidFill>
                  <a:schemeClr val="accent6">
                    <a:lumMod val="50000"/>
                  </a:schemeClr>
                </a:solidFill>
                <a:latin typeface="Times New Roman" panose="02020603050405020304" pitchFamily="18" charset="0"/>
                <a:ea typeface="Times New Roman" panose="02020603050405020304" pitchFamily="18" charset="0"/>
              </a:rPr>
              <a:t>Cảm </a:t>
            </a:r>
            <a:r>
              <a:rPr lang="vi-VN" sz="2400" dirty="0">
                <a:solidFill>
                  <a:schemeClr val="accent6">
                    <a:lumMod val="50000"/>
                  </a:schemeClr>
                </a:solidFill>
                <a:latin typeface="Times New Roman" panose="02020603050405020304" pitchFamily="18" charset="0"/>
                <a:ea typeface="Times New Roman" panose="02020603050405020304" pitchFamily="18" charset="0"/>
              </a:rPr>
              <a:t>nhận về thành phố, cuộc sống về đêm trước khi ra về.</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dirty="0">
                <a:solidFill>
                  <a:schemeClr val="accent6">
                    <a:lumMod val="50000"/>
                  </a:schemeClr>
                </a:solidFill>
                <a:latin typeface="Segoe UI Symbol" panose="020B0502040204020203" pitchFamily="34" charset="0"/>
                <a:ea typeface="MS Gothic" panose="020B0609070205080204" pitchFamily="49" charset="-128"/>
                <a:cs typeface="Segoe UI Symbol" panose="020B0502040204020203" pitchFamily="34" charset="0"/>
              </a:rPr>
              <a:t>➩</a:t>
            </a:r>
            <a:r>
              <a:rPr lang="vi-VN" sz="2400" dirty="0">
                <a:solidFill>
                  <a:schemeClr val="accent6">
                    <a:lumMod val="50000"/>
                  </a:schemeClr>
                </a:solidFill>
                <a:latin typeface="Times New Roman" panose="02020603050405020304" pitchFamily="18" charset="0"/>
                <a:ea typeface="Times New Roman" panose="02020603050405020304" pitchFamily="18" charset="0"/>
              </a:rPr>
              <a:t> </a:t>
            </a:r>
            <a:r>
              <a:rPr lang="vi-VN" sz="2400" dirty="0">
                <a:solidFill>
                  <a:srgbClr val="FF0000"/>
                </a:solidFill>
                <a:latin typeface="Times New Roman" panose="02020603050405020304" pitchFamily="18" charset="0"/>
                <a:ea typeface="Times New Roman" panose="02020603050405020304" pitchFamily="18" charset="0"/>
              </a:rPr>
              <a:t>Nhiều cảm xúc đan xen: ngỡ ngàng, choáng ngợp, tận hưởng, tiếc nuối,... Tác giả trân trọng chuyến đi tìm hiểu về vùng đất mới này.</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821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cision 3"/>
          <p:cNvSpPr/>
          <p:nvPr/>
        </p:nvSpPr>
        <p:spPr>
          <a:xfrm>
            <a:off x="3810000" y="0"/>
            <a:ext cx="4572000" cy="1331053"/>
          </a:xfrm>
          <a:prstGeom prst="flowChartDecision">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ea typeface="Times New Roman" panose="02020603050405020304" pitchFamily="18" charset="0"/>
              </a:rPr>
              <a:t>4. </a:t>
            </a:r>
            <a:r>
              <a:rPr lang="en-US" sz="2800" b="1" dirty="0" err="1">
                <a:solidFill>
                  <a:schemeClr val="bg1"/>
                </a:solidFill>
                <a:latin typeface="Times New Roman" panose="02020603050405020304" pitchFamily="18" charset="0"/>
                <a:ea typeface="Times New Roman" panose="02020603050405020304" pitchFamily="18" charset="0"/>
              </a:rPr>
              <a:t>Tổng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kết</a:t>
            </a:r>
            <a:endParaRPr lang="en-US" sz="2800" dirty="0">
              <a:solidFill>
                <a:schemeClr val="bg1"/>
              </a:solidFill>
            </a:endParaRPr>
          </a:p>
        </p:txBody>
      </p:sp>
      <p:sp>
        <p:nvSpPr>
          <p:cNvPr id="5" name="Rectangle 4"/>
          <p:cNvSpPr/>
          <p:nvPr/>
        </p:nvSpPr>
        <p:spPr>
          <a:xfrm>
            <a:off x="862149" y="1496921"/>
            <a:ext cx="9901645" cy="2465290"/>
          </a:xfrm>
          <a:prstGeom prst="rect">
            <a:avLst/>
          </a:prstGeom>
        </p:spPr>
        <p:txBody>
          <a:bodyPr wrap="square">
            <a:spAutoFit/>
          </a:bodyPr>
          <a:lstStyle/>
          <a:p>
            <a:pPr>
              <a:lnSpc>
                <a:spcPct val="115000"/>
              </a:lnSpc>
              <a:spcAft>
                <a:spcPts val="1200"/>
              </a:spcAft>
            </a:pPr>
            <a:r>
              <a:rPr lang="vi-VN" sz="2800" b="1" dirty="0">
                <a:solidFill>
                  <a:srgbClr val="FF0000"/>
                </a:solidFill>
                <a:latin typeface="Times New Roman" panose="02020603050405020304" pitchFamily="18" charset="0"/>
                <a:ea typeface="Times New Roman" panose="02020603050405020304" pitchFamily="18" charset="0"/>
              </a:rPr>
              <a:t>4.1. Nội dung</a:t>
            </a:r>
            <a:endParaRPr lang="en-US" sz="2800" b="1" dirty="0">
              <a:solidFill>
                <a:srgbClr val="FF0000"/>
              </a:solidFill>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rPr>
              <a:t>       </a:t>
            </a:r>
            <a:r>
              <a:rPr lang="en-US" sz="2800" dirty="0">
                <a:solidFill>
                  <a:schemeClr val="accent6">
                    <a:lumMod val="50000"/>
                  </a:schemeClr>
                </a:solidFill>
                <a:latin typeface="Times New Roman" panose="02020603050405020304" pitchFamily="18" charset="0"/>
                <a:ea typeface="Times New Roman" panose="02020603050405020304" pitchFamily="18" charset="0"/>
              </a:rPr>
              <a:t>Qua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Đồng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Tháp</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Mười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mùa</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nước</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nổi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trải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nghiệm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đến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vùng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đất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Đồng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Tháp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chuyến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thú</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hiểu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nhiều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hơn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thiên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nhiên</a:t>
            </a:r>
            <a:r>
              <a:rPr lang="en-US" sz="2800" dirty="0">
                <a:solidFill>
                  <a:schemeClr val="accent6">
                    <a:lumMod val="50000"/>
                  </a:schemeClr>
                </a:solidFill>
                <a:latin typeface="Times New Roman" panose="02020603050405020304" pitchFamily="18" charset="0"/>
                <a:ea typeface="Times New Roman" panose="02020603050405020304" pitchFamily="18" charset="0"/>
              </a:rPr>
              <a:t>, di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tích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ẩm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thực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a:t>
            </a:r>
            <a:r>
              <a:rPr lang="en-US" sz="2800" dirty="0">
                <a:solidFill>
                  <a:schemeClr val="accent6">
                    <a:lumMod val="50000"/>
                  </a:schemeClr>
                </a:solidFill>
                <a:latin typeface="Times New Roman" panose="02020603050405020304" pitchFamily="18" charset="0"/>
                <a:ea typeface="Times New Roman" panose="02020603050405020304" pitchFamily="18" charset="0"/>
              </a:rPr>
              <a:t> con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đây</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862149" y="4128079"/>
            <a:ext cx="8164286" cy="954107"/>
          </a:xfrm>
          <a:prstGeom prst="rect">
            <a:avLst/>
          </a:prstGeom>
        </p:spPr>
        <p:txBody>
          <a:bodyPr wrap="square">
            <a:spAutoFit/>
          </a:bodyPr>
          <a:lstStyle/>
          <a:p>
            <a:pPr>
              <a:spcAft>
                <a:spcPts val="0"/>
              </a:spcAft>
            </a:pPr>
            <a:r>
              <a:rPr lang="en-US" sz="2800" b="1" dirty="0">
                <a:solidFill>
                  <a:srgbClr val="FF0000"/>
                </a:solidFill>
                <a:latin typeface="Times New Roman" panose="02020603050405020304" pitchFamily="18" charset="0"/>
                <a:ea typeface="Times New Roman" panose="02020603050405020304" pitchFamily="18" charset="0"/>
              </a:rPr>
              <a:t>4.2. </a:t>
            </a:r>
            <a:r>
              <a:rPr lang="en-US" sz="2800" b="1" dirty="0" err="1">
                <a:solidFill>
                  <a:srgbClr val="FF0000"/>
                </a:solidFill>
                <a:latin typeface="Times New Roman" panose="02020603050405020304" pitchFamily="18" charset="0"/>
                <a:ea typeface="Times New Roman" panose="02020603050405020304" pitchFamily="18" charset="0"/>
              </a:rPr>
              <a:t>Nghệ</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thuật</a:t>
            </a:r>
            <a:endParaRPr lang="en-US" sz="2800" dirty="0">
              <a:solidFill>
                <a:srgbClr val="FF0000"/>
              </a:solidFill>
              <a:latin typeface="Times New Roman" panose="02020603050405020304" pitchFamily="18" charset="0"/>
              <a:ea typeface="Times New Roman" panose="02020603050405020304" pitchFamily="18" charset="0"/>
            </a:endParaRPr>
          </a:p>
          <a:p>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smtClean="0">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loại</a:t>
            </a:r>
            <a:r>
              <a:rPr lang="en-US" sz="2800" dirty="0">
                <a:solidFill>
                  <a:schemeClr val="accent6">
                    <a:lumMod val="50000"/>
                  </a:schemeClr>
                </a:solidFill>
                <a:latin typeface="Times New Roman" panose="02020603050405020304" pitchFamily="18" charset="0"/>
                <a:ea typeface="Times New Roman" panose="02020603050405020304" pitchFamily="18" charset="0"/>
              </a:rPr>
              <a:t> du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kí</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ghi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trải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nghiệm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vùng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đất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mới</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ndParaRPr>
          </a:p>
        </p:txBody>
      </p:sp>
    </p:spTree>
    <p:extLst>
      <p:ext uri="{BB962C8B-B14F-4D97-AF65-F5344CB8AC3E}">
        <p14:creationId xmlns:p14="http://schemas.microsoft.com/office/powerpoint/2010/main" val="87610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33768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a:lnSpc>
                <a:spcPct val="115000"/>
              </a:lnSpc>
            </a:pPr>
            <a:r>
              <a:rPr lang="en-US" sz="2800" b="1" dirty="0">
                <a:solidFill>
                  <a:srgbClr val="0D0D0D"/>
                </a:solidFill>
                <a:latin typeface="Times New Roman" panose="02020603050405020304" pitchFamily="18" charset="0"/>
                <a:ea typeface="Times New Roman" panose="02020603050405020304" pitchFamily="18" charset="0"/>
              </a:rPr>
              <a:t>B. THỰC HÀNH TIẾNG VIỆT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91710" y="627393"/>
            <a:ext cx="1911101" cy="548099"/>
          </a:xfrm>
          <a:prstGeom prst="rect">
            <a:avLst/>
          </a:prstGeom>
        </p:spPr>
        <p:txBody>
          <a:bodyPr wrap="none">
            <a:spAutoFit/>
          </a:bodyPr>
          <a:lstStyle/>
          <a:p>
            <a:pPr>
              <a:lnSpc>
                <a:spcPct val="115000"/>
              </a:lnSpc>
            </a:pPr>
            <a:r>
              <a:rPr lang="en-US" sz="2800" b="1" dirty="0">
                <a:solidFill>
                  <a:srgbClr val="0D0D0D"/>
                </a:solidFill>
                <a:latin typeface="Times New Roman" panose="02020603050405020304" pitchFamily="18" charset="0"/>
                <a:ea typeface="Times New Roman" panose="02020603050405020304" pitchFamily="18" charset="0"/>
              </a:rPr>
              <a:t>I. </a:t>
            </a:r>
            <a:r>
              <a:rPr lang="en-US" sz="2800" b="1" dirty="0" err="1">
                <a:solidFill>
                  <a:srgbClr val="0D0D0D"/>
                </a:solidFill>
                <a:latin typeface="Times New Roman" panose="02020603050405020304" pitchFamily="18" charset="0"/>
                <a:ea typeface="Times New Roman" panose="02020603050405020304" pitchFamily="18" charset="0"/>
              </a:rPr>
              <a:t>Lí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thuyết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91710" y="1266767"/>
            <a:ext cx="6098080" cy="523220"/>
          </a:xfrm>
          <a:prstGeom prst="rect">
            <a:avLst/>
          </a:prstGeom>
        </p:spPr>
        <p:txBody>
          <a:bodyPr wrap="non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1. Từ đa nghĩa</a:t>
            </a:r>
            <a:r>
              <a:rPr lang="vi-VN" sz="2800" dirty="0">
                <a:solidFill>
                  <a:srgbClr val="0D0D0D"/>
                </a:solidFill>
                <a:latin typeface="Times New Roman" panose="02020603050405020304" pitchFamily="18" charset="0"/>
                <a:ea typeface="Times New Roman" panose="02020603050405020304" pitchFamily="18" charset="0"/>
              </a:rPr>
              <a:t> là từ có hai nghĩa trở lên.</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91710" y="1855466"/>
            <a:ext cx="11430000" cy="1384995"/>
          </a:xfrm>
          <a:prstGeom prst="rect">
            <a:avLst/>
          </a:prstGeom>
        </p:spPr>
        <p:txBody>
          <a:bodyPr wrap="square">
            <a:spAutoFit/>
          </a:bodyPr>
          <a:lstStyle/>
          <a:p>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Ví</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10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miệng</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cơm</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b)</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uống</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dịp</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Tết</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c)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máy</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móc</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giao</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tàu</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than</a:t>
            </a:r>
            <a:r>
              <a:rPr lang="en-US" sz="2800" i="1"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2" name="Cloud Callout 11"/>
          <p:cNvSpPr/>
          <p:nvPr/>
        </p:nvSpPr>
        <p:spPr>
          <a:xfrm>
            <a:off x="2024063" y="1857375"/>
            <a:ext cx="8143874" cy="314325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400" dirty="0" err="1" smtClean="0">
                <a:solidFill>
                  <a:schemeClr val="accent6">
                    <a:lumMod val="50000"/>
                  </a:schemeClr>
                </a:solidFill>
                <a:latin typeface="Times New Roman" panose="02020603050405020304" pitchFamily="18" charset="0"/>
                <a:ea typeface="Times New Roman" panose="02020603050405020304" pitchFamily="18" charset="0"/>
              </a:rPr>
              <a:t>Dựa</a:t>
            </a:r>
            <a:r>
              <a:rPr lang="en-US" sz="24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Kiến</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biết</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p>
          <a:p>
            <a:pPr>
              <a:lnSpc>
                <a:spcPct val="115000"/>
              </a:lnSpc>
              <a:spcAft>
                <a:spcPts val="750"/>
              </a:spcAft>
            </a:pP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Thế</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đa</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nghĩa</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đồng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âm</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mượn</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750"/>
              </a:spcAft>
            </a:pP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Lấy</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ví</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dụ</a:t>
            </a:r>
            <a:r>
              <a:rPr lang="en-US" sz="2400" i="1" dirty="0">
                <a:solidFill>
                  <a:schemeClr val="accent6">
                    <a:lumMod val="50000"/>
                  </a:schemeClr>
                </a:solidFill>
                <a:latin typeface="Times New Roman" panose="02020603050405020304" pitchFamily="18" charset="0"/>
                <a:ea typeface="Times New Roman" panose="02020603050405020304" pitchFamily="18" charset="0"/>
              </a:rPr>
              <a:t> minh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hoạ</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7728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12"/>
                                        </p:tgtEl>
                                        <p:attrNameLst>
                                          <p:attrName>ppt_w</p:attrName>
                                        </p:attrNameLst>
                                      </p:cBhvr>
                                      <p:tavLst>
                                        <p:tav tm="0">
                                          <p:val>
                                            <p:strVal val="ppt_w"/>
                                          </p:val>
                                        </p:tav>
                                        <p:tav tm="100000">
                                          <p:val>
                                            <p:fltVal val="0"/>
                                          </p:val>
                                        </p:tav>
                                      </p:tavLst>
                                    </p:anim>
                                    <p:anim calcmode="lin" valueType="num">
                                      <p:cBhvr>
                                        <p:cTn id="14" dur="500"/>
                                        <p:tgtEl>
                                          <p:spTgt spid="12"/>
                                        </p:tgtEl>
                                        <p:attrNameLst>
                                          <p:attrName>ppt_h</p:attrName>
                                        </p:attrNameLst>
                                      </p:cBhvr>
                                      <p:tavLst>
                                        <p:tav tm="0">
                                          <p:val>
                                            <p:strVal val="ppt_h"/>
                                          </p:val>
                                        </p:tav>
                                        <p:tav tm="100000">
                                          <p:val>
                                            <p:fltVal val="0"/>
                                          </p:val>
                                        </p:tav>
                                      </p:tavLst>
                                    </p:anim>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P spid="12"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91710" y="1175492"/>
            <a:ext cx="60980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Từ đa nghĩa</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là từ có hai nghĩa trở lên.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91710" y="1698712"/>
            <a:ext cx="11357596" cy="1107996"/>
          </a:xfrm>
          <a:prstGeom prst="rect">
            <a:avLst/>
          </a:prstGeom>
        </p:spPr>
        <p:txBody>
          <a:bodyPr wrap="non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2.</a:t>
            </a: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Từ đồng âm</a:t>
            </a:r>
            <a:r>
              <a:rPr lang="vi-VN" sz="2800" dirty="0">
                <a:solidFill>
                  <a:srgbClr val="0D0D0D"/>
                </a:solidFill>
                <a:latin typeface="Times New Roman" panose="02020603050405020304" pitchFamily="18" charset="0"/>
                <a:ea typeface="Times New Roman" panose="02020603050405020304" pitchFamily="18" charset="0"/>
              </a:rPr>
              <a:t> là những từ có cách phát </a:t>
            </a:r>
            <a:r>
              <a:rPr lang="vi-VN" sz="2800" dirty="0" smtClean="0">
                <a:solidFill>
                  <a:srgbClr val="0D0D0D"/>
                </a:solidFill>
                <a:latin typeface="Times New Roman" panose="02020603050405020304" pitchFamily="18" charset="0"/>
                <a:ea typeface="Times New Roman" panose="02020603050405020304" pitchFamily="18" charset="0"/>
              </a:rPr>
              <a:t>âmvà </a:t>
            </a:r>
            <a:r>
              <a:rPr lang="vi-VN" sz="2800" dirty="0">
                <a:solidFill>
                  <a:srgbClr val="0D0D0D"/>
                </a:solidFill>
                <a:latin typeface="Times New Roman" panose="02020603050405020304" pitchFamily="18" charset="0"/>
                <a:ea typeface="Times New Roman" panose="02020603050405020304" pitchFamily="18" charset="0"/>
              </a:rPr>
              <a:t>viết chữ giống nhau nhưng có </a:t>
            </a:r>
            <a:endParaRPr lang="en-US" sz="2800" dirty="0" smtClean="0">
              <a:solidFill>
                <a:srgbClr val="0D0D0D"/>
              </a:solidFill>
              <a:latin typeface="Times New Roman" panose="02020603050405020304" pitchFamily="18" charset="0"/>
              <a:ea typeface="Times New Roman" panose="02020603050405020304" pitchFamily="18" charset="0"/>
            </a:endParaRPr>
          </a:p>
          <a:p>
            <a:pPr>
              <a:spcAft>
                <a:spcPts val="1200"/>
              </a:spcAft>
            </a:pPr>
            <a:r>
              <a:rPr lang="vi-VN" sz="2800" dirty="0" smtClean="0">
                <a:solidFill>
                  <a:srgbClr val="0D0D0D"/>
                </a:solidFill>
                <a:latin typeface="Times New Roman" panose="02020603050405020304" pitchFamily="18" charset="0"/>
                <a:ea typeface="Times New Roman" panose="02020603050405020304" pitchFamily="18" charset="0"/>
              </a:rPr>
              <a:t>nghĩa </a:t>
            </a:r>
            <a:r>
              <a:rPr lang="vi-VN" sz="2800" dirty="0">
                <a:solidFill>
                  <a:srgbClr val="0D0D0D"/>
                </a:solidFill>
                <a:latin typeface="Times New Roman" panose="02020603050405020304" pitchFamily="18" charset="0"/>
                <a:ea typeface="Times New Roman" panose="02020603050405020304" pitchFamily="18" charset="0"/>
              </a:rPr>
              <a:t>khác nhau.</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91710" y="2908294"/>
            <a:ext cx="11590987" cy="3354765"/>
          </a:xfrm>
          <a:prstGeom prst="rect">
            <a:avLst/>
          </a:prstGeom>
        </p:spPr>
        <p:txBody>
          <a:bodyPr wrap="square">
            <a:spAutoFit/>
          </a:bodyPr>
          <a:lstStyle/>
          <a:p>
            <a:pPr>
              <a:spcAft>
                <a:spcPts val="1200"/>
              </a:spcAft>
            </a:pPr>
            <a:r>
              <a:rPr lang="vi-VN" sz="2400" b="1" dirty="0">
                <a:solidFill>
                  <a:schemeClr val="accent6">
                    <a:lumMod val="50000"/>
                  </a:schemeClr>
                </a:solidFill>
                <a:latin typeface="Times New Roman" panose="02020603050405020304" pitchFamily="18" charset="0"/>
                <a:ea typeface="Times New Roman" panose="02020603050405020304" pitchFamily="18" charset="0"/>
              </a:rPr>
              <a:t>Ví dụ</a:t>
            </a:r>
            <a:r>
              <a:rPr lang="vi-VN" sz="2400" dirty="0">
                <a:solidFill>
                  <a:schemeClr val="accent6">
                    <a:lumMod val="50000"/>
                  </a:schemeClr>
                </a:solidFill>
                <a:latin typeface="Times New Roman" panose="02020603050405020304" pitchFamily="18" charset="0"/>
                <a:ea typeface="Times New Roman" panose="02020603050405020304" pitchFamily="18" charset="0"/>
              </a:rPr>
              <a:t>: </a:t>
            </a:r>
            <a:r>
              <a:rPr lang="vi-VN" sz="2400" i="1" dirty="0">
                <a:solidFill>
                  <a:schemeClr val="accent6">
                    <a:lumMod val="50000"/>
                  </a:schemeClr>
                </a:solidFill>
                <a:latin typeface="Times New Roman" panose="02020603050405020304" pitchFamily="18" charset="0"/>
                <a:ea typeface="Times New Roman" panose="02020603050405020304" pitchFamily="18" charset="0"/>
              </a:rPr>
              <a:t>đường</a:t>
            </a:r>
            <a:r>
              <a:rPr lang="vi-VN" sz="2400" dirty="0">
                <a:solidFill>
                  <a:schemeClr val="accent6">
                    <a:lumMod val="50000"/>
                  </a:schemeClr>
                </a:solidFill>
                <a:latin typeface="Times New Roman" panose="02020603050405020304" pitchFamily="18" charset="0"/>
                <a:ea typeface="Times New Roman" panose="02020603050405020304" pitchFamily="18" charset="0"/>
              </a:rPr>
              <a:t> với nghĩa </a:t>
            </a:r>
            <a:r>
              <a:rPr lang="vi-VN" sz="2400" i="1" dirty="0">
                <a:solidFill>
                  <a:schemeClr val="accent6">
                    <a:lumMod val="50000"/>
                  </a:schemeClr>
                </a:solidFill>
                <a:latin typeface="Times New Roman" panose="02020603050405020304" pitchFamily="18" charset="0"/>
                <a:ea typeface="Times New Roman" panose="02020603050405020304" pitchFamily="18" charset="0"/>
              </a:rPr>
              <a:t>chất kết tinh có vị ngọt (ngọt như đường) </a:t>
            </a:r>
            <a:r>
              <a:rPr lang="vi-VN" sz="2400" dirty="0">
                <a:solidFill>
                  <a:schemeClr val="accent6">
                    <a:lumMod val="50000"/>
                  </a:schemeClr>
                </a:solidFill>
                <a:latin typeface="Times New Roman" panose="02020603050405020304" pitchFamily="18" charset="0"/>
                <a:ea typeface="Times New Roman" panose="02020603050405020304" pitchFamily="18" charset="0"/>
              </a:rPr>
              <a:t>đồng âm với </a:t>
            </a:r>
            <a:r>
              <a:rPr lang="vi-VN" sz="2400" i="1" dirty="0">
                <a:solidFill>
                  <a:schemeClr val="accent6">
                    <a:lumMod val="50000"/>
                  </a:schemeClr>
                </a:solidFill>
                <a:latin typeface="Times New Roman" panose="02020603050405020304" pitchFamily="18" charset="0"/>
                <a:ea typeface="Times New Roman" panose="02020603050405020304" pitchFamily="18" charset="0"/>
              </a:rPr>
              <a:t>đường </a:t>
            </a:r>
            <a:r>
              <a:rPr lang="vi-VN" sz="2400" dirty="0">
                <a:solidFill>
                  <a:schemeClr val="accent6">
                    <a:lumMod val="50000"/>
                  </a:schemeClr>
                </a:solidFill>
                <a:latin typeface="Times New Roman" panose="02020603050405020304" pitchFamily="18" charset="0"/>
                <a:ea typeface="Times New Roman" panose="02020603050405020304" pitchFamily="18" charset="0"/>
              </a:rPr>
              <a:t>có nghĩa </a:t>
            </a:r>
            <a:r>
              <a:rPr lang="vi-VN" sz="2400" i="1" dirty="0">
                <a:solidFill>
                  <a:schemeClr val="accent6">
                    <a:lumMod val="50000"/>
                  </a:schemeClr>
                </a:solidFill>
                <a:latin typeface="Times New Roman" panose="02020603050405020304" pitchFamily="18" charset="0"/>
                <a:ea typeface="Times New Roman" panose="02020603050405020304" pitchFamily="18" charset="0"/>
              </a:rPr>
              <a:t>lối đi được tạo ra để nối các nơi (đường đến trường).</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dirty="0">
                <a:solidFill>
                  <a:schemeClr val="accent6">
                    <a:lumMod val="50000"/>
                  </a:schemeClr>
                </a:solidFill>
                <a:latin typeface="Times New Roman" panose="02020603050405020304" pitchFamily="18" charset="0"/>
                <a:ea typeface="Times New Roman" panose="02020603050405020304" pitchFamily="18" charset="0"/>
              </a:rPr>
              <a:t>Trong câu mỗi từ thường chỉ được dùng với một nghĩa. Để hiểu đúng nghĩa của từ trong câu, cần dựa vào các từ ngữ xung quanh nó. Tuy nhiên, trong một số trường hợp, người nói, người viết có thể cố ý dùng một từ theo hai nghĩa như một cách chơi chữ.</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b="1" dirty="0">
                <a:solidFill>
                  <a:schemeClr val="accent6">
                    <a:lumMod val="50000"/>
                  </a:schemeClr>
                </a:solidFill>
                <a:latin typeface="Times New Roman" panose="02020603050405020304" pitchFamily="18" charset="0"/>
                <a:ea typeface="Times New Roman" panose="02020603050405020304" pitchFamily="18" charset="0"/>
              </a:rPr>
              <a:t>Ví dụ</a:t>
            </a:r>
            <a:r>
              <a:rPr lang="vi-VN" sz="2400" dirty="0">
                <a:solidFill>
                  <a:schemeClr val="accent6">
                    <a:lumMod val="50000"/>
                  </a:schemeClr>
                </a:solidFill>
                <a:latin typeface="Times New Roman" panose="02020603050405020304" pitchFamily="18" charset="0"/>
                <a:ea typeface="Times New Roman" panose="02020603050405020304" pitchFamily="18" charset="0"/>
              </a:rPr>
              <a:t>: Trong bài ca dao sau, tác giả đã cố ý dùng từ </a:t>
            </a:r>
            <a:r>
              <a:rPr lang="vi-VN" sz="2400" i="1" dirty="0">
                <a:solidFill>
                  <a:schemeClr val="accent6">
                    <a:lumMod val="50000"/>
                  </a:schemeClr>
                </a:solidFill>
                <a:latin typeface="Times New Roman" panose="02020603050405020304" pitchFamily="18" charset="0"/>
                <a:ea typeface="Times New Roman" panose="02020603050405020304" pitchFamily="18" charset="0"/>
              </a:rPr>
              <a:t>lợi</a:t>
            </a:r>
            <a:r>
              <a:rPr lang="vi-VN" sz="2400" dirty="0">
                <a:solidFill>
                  <a:schemeClr val="accent6">
                    <a:lumMod val="50000"/>
                  </a:schemeClr>
                </a:solidFill>
                <a:latin typeface="Times New Roman" panose="02020603050405020304" pitchFamily="18" charset="0"/>
                <a:ea typeface="Times New Roman" panose="02020603050405020304" pitchFamily="18" charset="0"/>
              </a:rPr>
              <a:t> theo hai nghĩa: "Bà già đi chợ Cầu Đông/ Bói xem một quẻ lấy chồng </a:t>
            </a:r>
            <a:r>
              <a:rPr lang="vi-VN" sz="2400" i="1" dirty="0">
                <a:solidFill>
                  <a:schemeClr val="accent6">
                    <a:lumMod val="50000"/>
                  </a:schemeClr>
                </a:solidFill>
                <a:latin typeface="Times New Roman" panose="02020603050405020304" pitchFamily="18" charset="0"/>
                <a:ea typeface="Times New Roman" panose="02020603050405020304" pitchFamily="18" charset="0"/>
              </a:rPr>
              <a:t>lợi </a:t>
            </a:r>
            <a:r>
              <a:rPr lang="vi-VN" sz="2400" dirty="0">
                <a:solidFill>
                  <a:schemeClr val="accent6">
                    <a:lumMod val="50000"/>
                  </a:schemeClr>
                </a:solidFill>
                <a:latin typeface="Times New Roman" panose="02020603050405020304" pitchFamily="18" charset="0"/>
                <a:ea typeface="Times New Roman" panose="02020603050405020304" pitchFamily="18" charset="0"/>
              </a:rPr>
              <a:t>chăng/ Thầy bói gieo quẻ nói rằng/ </a:t>
            </a:r>
            <a:r>
              <a:rPr lang="vi-VN" sz="2400" i="1" dirty="0">
                <a:solidFill>
                  <a:schemeClr val="accent6">
                    <a:lumMod val="50000"/>
                  </a:schemeClr>
                </a:solidFill>
                <a:latin typeface="Times New Roman" panose="02020603050405020304" pitchFamily="18" charset="0"/>
                <a:ea typeface="Times New Roman" panose="02020603050405020304" pitchFamily="18" charset="0"/>
              </a:rPr>
              <a:t>Lợi</a:t>
            </a:r>
            <a:r>
              <a:rPr lang="vi-VN" sz="2400" dirty="0">
                <a:solidFill>
                  <a:schemeClr val="accent6">
                    <a:lumMod val="50000"/>
                  </a:schemeClr>
                </a:solidFill>
                <a:latin typeface="Times New Roman" panose="02020603050405020304" pitchFamily="18" charset="0"/>
                <a:ea typeface="Times New Roman" panose="02020603050405020304" pitchFamily="18" charset="0"/>
              </a:rPr>
              <a:t> thì có </a:t>
            </a:r>
            <a:r>
              <a:rPr lang="vi-VN" sz="2400" i="1" dirty="0">
                <a:solidFill>
                  <a:schemeClr val="accent6">
                    <a:lumMod val="50000"/>
                  </a:schemeClr>
                </a:solidFill>
                <a:latin typeface="Times New Roman" panose="02020603050405020304" pitchFamily="18" charset="0"/>
                <a:ea typeface="Times New Roman" panose="02020603050405020304" pitchFamily="18" charset="0"/>
              </a:rPr>
              <a:t>lợi </a:t>
            </a:r>
            <a:r>
              <a:rPr lang="vi-VN" sz="2400" dirty="0">
                <a:solidFill>
                  <a:schemeClr val="accent6">
                    <a:lumMod val="50000"/>
                  </a:schemeClr>
                </a:solidFill>
                <a:latin typeface="Times New Roman" panose="02020603050405020304" pitchFamily="18" charset="0"/>
                <a:ea typeface="Times New Roman" panose="02020603050405020304" pitchFamily="18" charset="0"/>
              </a:rPr>
              <a:t>nhưng răng chẳng còn".</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812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91710" y="1175492"/>
            <a:ext cx="11286309" cy="954107"/>
          </a:xfrm>
          <a:prstGeom prst="rect">
            <a:avLst/>
          </a:prstGeom>
        </p:spPr>
        <p:txBody>
          <a:bodyPr wrap="squar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3.</a:t>
            </a: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Từ mượn</a:t>
            </a:r>
            <a:r>
              <a:rPr lang="vi-VN" sz="2800" dirty="0">
                <a:solidFill>
                  <a:srgbClr val="0D0D0D"/>
                </a:solidFill>
                <a:latin typeface="Times New Roman" panose="02020603050405020304" pitchFamily="18" charset="0"/>
                <a:ea typeface="Times New Roman" panose="02020603050405020304" pitchFamily="18" charset="0"/>
              </a:rPr>
              <a:t> là những từ mượn tiếng nước ngoài để biểu thị những sự vật, hiện tượng, đặc điểm,... mà tiếng Việt chưa có từ thích hợp để biểu thị.</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391886" y="2129599"/>
            <a:ext cx="11403874" cy="4185761"/>
          </a:xfrm>
          <a:prstGeom prst="rect">
            <a:avLst/>
          </a:prstGeom>
        </p:spPr>
        <p:txBody>
          <a:bodyPr wrap="square">
            <a:spAutoFit/>
          </a:bodyPr>
          <a:lstStyle/>
          <a:p>
            <a:pPr>
              <a:spcAft>
                <a:spcPts val="1200"/>
              </a:spcAft>
            </a:pPr>
            <a:r>
              <a:rPr lang="vi-VN" sz="2400" b="1" dirty="0">
                <a:solidFill>
                  <a:schemeClr val="accent6">
                    <a:lumMod val="50000"/>
                  </a:schemeClr>
                </a:solidFill>
                <a:latin typeface="Times New Roman" panose="02020603050405020304" pitchFamily="18" charset="0"/>
                <a:ea typeface="Times New Roman" panose="02020603050405020304" pitchFamily="18" charset="0"/>
              </a:rPr>
              <a:t>Ví dụ</a:t>
            </a:r>
            <a:r>
              <a:rPr lang="vi-VN" sz="2400" dirty="0">
                <a:solidFill>
                  <a:schemeClr val="accent6">
                    <a:lumMod val="50000"/>
                  </a:schemeClr>
                </a:solidFill>
                <a:latin typeface="Times New Roman" panose="02020603050405020304" pitchFamily="18" charset="0"/>
                <a:ea typeface="Times New Roman" panose="02020603050405020304" pitchFamily="18" charset="0"/>
              </a:rPr>
              <a:t>: </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dirty="0">
                <a:solidFill>
                  <a:schemeClr val="accent6">
                    <a:lumMod val="50000"/>
                  </a:schemeClr>
                </a:solidFill>
                <a:latin typeface="Times New Roman" panose="02020603050405020304" pitchFamily="18" charset="0"/>
                <a:ea typeface="Times New Roman" panose="02020603050405020304" pitchFamily="18" charset="0"/>
              </a:rPr>
              <a:t>+ Từ mượn tiếng Hàn (tiếng Trung Quốc): tác phẩm, văn học, sứ giả, hòa bình,...</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dirty="0">
                <a:solidFill>
                  <a:schemeClr val="accent6">
                    <a:lumMod val="50000"/>
                  </a:schemeClr>
                </a:solidFill>
                <a:latin typeface="Times New Roman" panose="02020603050405020304" pitchFamily="18" charset="0"/>
                <a:ea typeface="Times New Roman" panose="02020603050405020304" pitchFamily="18" charset="0"/>
              </a:rPr>
              <a:t>+ Từ mượn tiếng Pháp: (nhà) ga, xà phòng, mùi soa, pa nô, áp phích,...</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dirty="0">
                <a:solidFill>
                  <a:schemeClr val="accent6">
                    <a:lumMod val="50000"/>
                  </a:schemeClr>
                </a:solidFill>
                <a:latin typeface="Times New Roman" panose="02020603050405020304" pitchFamily="18" charset="0"/>
                <a:ea typeface="Times New Roman" panose="02020603050405020304" pitchFamily="18" charset="0"/>
              </a:rPr>
              <a:t>+ Từ mượn tiếng Anh: mít tinh, ti vi,...</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dirty="0">
                <a:solidFill>
                  <a:schemeClr val="accent6">
                    <a:lumMod val="50000"/>
                  </a:schemeClr>
                </a:solidFill>
                <a:latin typeface="Times New Roman" panose="02020603050405020304" pitchFamily="18" charset="0"/>
                <a:ea typeface="Times New Roman" panose="02020603050405020304" pitchFamily="18" charset="0"/>
              </a:rPr>
              <a:t>Các từ đã được Việt hóa thì viết như tiếng Việt. Còn thuật ngữ khoa học thì cần viết theo nguyên trạng để dễ tra cứu khi cần thiết, ví dụ: acid, oxygen, hydro,... </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400" dirty="0">
                <a:solidFill>
                  <a:schemeClr val="accent6">
                    <a:lumMod val="50000"/>
                  </a:schemeClr>
                </a:solidFill>
                <a:latin typeface="Times New Roman" panose="02020603050405020304" pitchFamily="18" charset="0"/>
                <a:ea typeface="Times New Roman" panose="02020603050405020304" pitchFamily="18" charset="0"/>
              </a:rPr>
              <a:t>Mượn từ là một cách làm giàu cho ngôn ngữ dân tộc. Tuy nhiên để bảo vệ sự trong sáng của ngôn ngữ dân tộc chỉ nên mượn từ khi thật sự cần thiết và đã mượn thì phải tìm hiểu kĩ để sử dụng cho đúng.</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9849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2521" y="1070988"/>
            <a:ext cx="5140382" cy="548099"/>
          </a:xfrm>
          <a:prstGeom prst="rect">
            <a:avLst/>
          </a:prstGeom>
        </p:spPr>
        <p:txBody>
          <a:bodyPr wrap="none">
            <a:spAutoFit/>
          </a:bodyPr>
          <a:lstStyle/>
          <a:p>
            <a:pPr>
              <a:lnSpc>
                <a:spcPct val="115000"/>
              </a:lnSpc>
            </a:pPr>
            <a:r>
              <a:rPr lang="en-US" sz="2800" b="1" dirty="0">
                <a:solidFill>
                  <a:srgbClr val="0D0D0D"/>
                </a:solidFill>
                <a:latin typeface="Times New Roman" panose="02020603050405020304" pitchFamily="18" charset="0"/>
                <a:ea typeface="Times New Roman" panose="02020603050405020304" pitchFamily="18" charset="0"/>
              </a:rPr>
              <a:t>II. </a:t>
            </a:r>
            <a:r>
              <a:rPr lang="en-US" sz="2800" b="1" dirty="0" err="1">
                <a:solidFill>
                  <a:srgbClr val="0D0D0D"/>
                </a:solidFill>
                <a:latin typeface="Times New Roman" panose="02020603050405020304" pitchFamily="18" charset="0"/>
                <a:ea typeface="Times New Roman" panose="02020603050405020304" pitchFamily="18" charset="0"/>
              </a:rPr>
              <a:t>Thực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hành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tập</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Tiếng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endParaRPr>
          </a:p>
        </p:txBody>
      </p:sp>
      <p:sp>
        <p:nvSpPr>
          <p:cNvPr id="3" name="Down Arrow Callout 2"/>
          <p:cNvSpPr/>
          <p:nvPr/>
        </p:nvSpPr>
        <p:spPr>
          <a:xfrm>
            <a:off x="2562342" y="1983133"/>
            <a:ext cx="7067315" cy="1542124"/>
          </a:xfrm>
          <a:prstGeom prst="downArrow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b="1" dirty="0" err="1" smtClean="0">
                <a:solidFill>
                  <a:srgbClr val="000000"/>
                </a:solidFill>
                <a:latin typeface="Times New Roman" panose="02020603050405020304" pitchFamily="18" charset="0"/>
                <a:ea typeface="Times New Roman" panose="02020603050405020304" pitchFamily="18" charset="0"/>
              </a:rPr>
              <a:t>Thảo</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luận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theo</a:t>
            </a:r>
            <a:r>
              <a:rPr lang="en-US" sz="2800" b="1" dirty="0">
                <a:solidFill>
                  <a:srgbClr val="000000"/>
                </a:solidFill>
                <a:latin typeface="Times New Roman" panose="02020603050405020304" pitchFamily="18" charset="0"/>
                <a:ea typeface="Times New Roman" panose="02020603050405020304" pitchFamily="18" charset="0"/>
              </a:rPr>
              <a:t> 4 </a:t>
            </a:r>
            <a:r>
              <a:rPr lang="en-US" sz="2800" b="1" dirty="0" err="1">
                <a:solidFill>
                  <a:srgbClr val="000000"/>
                </a:solidFill>
                <a:latin typeface="Times New Roman" panose="02020603050405020304" pitchFamily="18" charset="0"/>
                <a:ea typeface="Times New Roman" panose="02020603050405020304" pitchFamily="18" charset="0"/>
              </a:rPr>
              <a:t>nhóm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trong</a:t>
            </a:r>
            <a:r>
              <a:rPr lang="en-US" sz="2800" b="1" dirty="0">
                <a:solidFill>
                  <a:srgbClr val="000000"/>
                </a:solidFill>
                <a:latin typeface="Times New Roman" panose="02020603050405020304" pitchFamily="18" charset="0"/>
                <a:ea typeface="Times New Roman" panose="02020603050405020304" pitchFamily="18" charset="0"/>
              </a:rPr>
              <a:t> 03 </a:t>
            </a:r>
            <a:r>
              <a:rPr lang="en-US" sz="2800" b="1" dirty="0" err="1">
                <a:solidFill>
                  <a:srgbClr val="000000"/>
                </a:solidFill>
                <a:latin typeface="Times New Roman" panose="02020603050405020304" pitchFamily="18" charset="0"/>
                <a:ea typeface="Times New Roman" panose="02020603050405020304" pitchFamily="18" charset="0"/>
              </a:rPr>
              <a:t>phút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lnSpc>
                <a:spcPct val="115000"/>
              </a:lnSpc>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Hoàn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thành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phiếu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số</a:t>
            </a:r>
            <a:r>
              <a:rPr lang="en-US" sz="2800" b="1" dirty="0">
                <a:solidFill>
                  <a:srgbClr val="FF0000"/>
                </a:solidFill>
                <a:latin typeface="Times New Roman" panose="02020603050405020304" pitchFamily="18" charset="0"/>
                <a:ea typeface="Times New Roman" panose="02020603050405020304" pitchFamily="18" charset="0"/>
              </a:rPr>
              <a:t> 04</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453230205"/>
              </p:ext>
            </p:extLst>
          </p:nvPr>
        </p:nvGraphicFramePr>
        <p:xfrm>
          <a:off x="1491343" y="3567165"/>
          <a:ext cx="9209315" cy="2017776"/>
        </p:xfrm>
        <a:graphic>
          <a:graphicData uri="http://schemas.openxmlformats.org/drawingml/2006/table">
            <a:tbl>
              <a:tblPr firstRow="1" bandRow="1">
                <a:tableStyleId>{5940675A-B579-460E-94D1-54222C63F5DA}</a:tableStyleId>
              </a:tblPr>
              <a:tblGrid>
                <a:gridCol w="1841863">
                  <a:extLst>
                    <a:ext uri="{9D8B030D-6E8A-4147-A177-3AD203B41FA5}">
                      <a16:colId xmlns:a16="http://schemas.microsoft.com/office/drawing/2014/main" val="198275223"/>
                    </a:ext>
                  </a:extLst>
                </a:gridCol>
                <a:gridCol w="1841863">
                  <a:extLst>
                    <a:ext uri="{9D8B030D-6E8A-4147-A177-3AD203B41FA5}">
                      <a16:colId xmlns:a16="http://schemas.microsoft.com/office/drawing/2014/main" val="797282440"/>
                    </a:ext>
                  </a:extLst>
                </a:gridCol>
                <a:gridCol w="1841863">
                  <a:extLst>
                    <a:ext uri="{9D8B030D-6E8A-4147-A177-3AD203B41FA5}">
                      <a16:colId xmlns:a16="http://schemas.microsoft.com/office/drawing/2014/main" val="4005767275"/>
                    </a:ext>
                  </a:extLst>
                </a:gridCol>
                <a:gridCol w="1841863">
                  <a:extLst>
                    <a:ext uri="{9D8B030D-6E8A-4147-A177-3AD203B41FA5}">
                      <a16:colId xmlns:a16="http://schemas.microsoft.com/office/drawing/2014/main" val="4253069220"/>
                    </a:ext>
                  </a:extLst>
                </a:gridCol>
                <a:gridCol w="1841863">
                  <a:extLst>
                    <a:ext uri="{9D8B030D-6E8A-4147-A177-3AD203B41FA5}">
                      <a16:colId xmlns:a16="http://schemas.microsoft.com/office/drawing/2014/main" val="2139432783"/>
                    </a:ext>
                  </a:extLst>
                </a:gridCol>
              </a:tblGrid>
              <a:tr h="370840">
                <a:tc>
                  <a:txBody>
                    <a:bodyPr/>
                    <a:lstStyle/>
                    <a:p>
                      <a:pPr algn="ctr"/>
                      <a:r>
                        <a:rPr lang="en-US" sz="2800" b="1" dirty="0" smtClean="0">
                          <a:latin typeface="Times New Roman" panose="02020603050405020304" pitchFamily="18" charset="0"/>
                          <a:cs typeface="Times New Roman" panose="02020603050405020304" pitchFamily="18" charset="0"/>
                        </a:rPr>
                        <a:t>NHÓM</a:t>
                      </a:r>
                      <a:endParaRPr lang="en-US" sz="2800" b="1" dirty="0">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1</a:t>
                      </a:r>
                      <a:endPar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2</a:t>
                      </a:r>
                      <a:endPar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3</a:t>
                      </a:r>
                      <a:endPar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4</a:t>
                      </a:r>
                      <a:endPar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solidFill>
                      <a:schemeClr val="accent4">
                        <a:lumMod val="20000"/>
                        <a:lumOff val="80000"/>
                      </a:schemeClr>
                    </a:solidFill>
                  </a:tcPr>
                </a:tc>
                <a:extLst>
                  <a:ext uri="{0D108BD9-81ED-4DB2-BD59-A6C34878D82A}">
                    <a16:rowId xmlns:a16="http://schemas.microsoft.com/office/drawing/2014/main" val="78080110"/>
                  </a:ext>
                </a:extLst>
              </a:tr>
              <a:tr h="370840">
                <a:tc>
                  <a:txBody>
                    <a:bodyPr/>
                    <a:lstStyle/>
                    <a:p>
                      <a:pPr algn="ctr"/>
                      <a:r>
                        <a:rPr lang="en-US" sz="2800" b="1" dirty="0" smtClean="0">
                          <a:latin typeface="Times New Roman" panose="02020603050405020304" pitchFamily="18" charset="0"/>
                          <a:cs typeface="Times New Roman" panose="02020603050405020304" pitchFamily="18" charset="0"/>
                        </a:rPr>
                        <a:t>NHIỆM</a:t>
                      </a:r>
                      <a:r>
                        <a:rPr lang="en-US" sz="2800" b="1" baseline="0" dirty="0" smtClean="0">
                          <a:latin typeface="Times New Roman" panose="02020603050405020304" pitchFamily="18" charset="0"/>
                          <a:cs typeface="Times New Roman" panose="02020603050405020304" pitchFamily="18" charset="0"/>
                        </a:rPr>
                        <a:t> VỤ</a:t>
                      </a:r>
                      <a:endParaRPr lang="en-US" sz="2800" b="1"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lvl="0" indent="0">
                        <a:lnSpc>
                          <a:spcPct val="115000"/>
                        </a:lnSpc>
                        <a:spcAft>
                          <a:spcPts val="0"/>
                        </a:spcAft>
                        <a:buFont typeface="Times New Roman" panose="02020603050405020304" pitchFamily="18" charset="0"/>
                        <a:buNone/>
                      </a:pPr>
                      <a:r>
                        <a:rPr lang="en-US" sz="2800" dirty="0" err="1" smtClean="0">
                          <a:solidFill>
                            <a:srgbClr val="000000"/>
                          </a:solidFill>
                          <a:effectLst/>
                          <a:latin typeface="Times New Roman" panose="02020603050405020304" pitchFamily="18" charset="0"/>
                          <a:ea typeface="Calibri" panose="020F0502020204030204" pitchFamily="34" charset="0"/>
                        </a:rPr>
                        <a:t>Bài</a:t>
                      </a:r>
                      <a:r>
                        <a:rPr lang="en-US" sz="2800" dirty="0" smtClean="0">
                          <a:solidFill>
                            <a:srgbClr val="000000"/>
                          </a:solidFill>
                          <a:effectLst/>
                          <a:latin typeface="Times New Roman" panose="02020603050405020304" pitchFamily="18" charset="0"/>
                          <a:ea typeface="Calibri" panose="020F0502020204030204" pitchFamily="34" charset="0"/>
                        </a:rPr>
                        <a:t> </a:t>
                      </a:r>
                      <a:r>
                        <a:rPr lang="en-US" sz="2800" dirty="0" err="1" smtClean="0">
                          <a:solidFill>
                            <a:srgbClr val="000000"/>
                          </a:solidFill>
                          <a:effectLst/>
                          <a:latin typeface="Times New Roman" panose="02020603050405020304" pitchFamily="18" charset="0"/>
                          <a:ea typeface="Calibri" panose="020F0502020204030204" pitchFamily="34" charset="0"/>
                        </a:rPr>
                        <a:t>tập</a:t>
                      </a:r>
                      <a:r>
                        <a:rPr lang="en-US" sz="2800" dirty="0" smtClean="0">
                          <a:solidFill>
                            <a:srgbClr val="000000"/>
                          </a:solidFill>
                          <a:effectLst/>
                          <a:latin typeface="Times New Roman" panose="02020603050405020304" pitchFamily="18" charset="0"/>
                          <a:ea typeface="Calibri" panose="020F0502020204030204" pitchFamily="34" charset="0"/>
                        </a:rPr>
                        <a:t> 1/</a:t>
                      </a:r>
                      <a:r>
                        <a:rPr lang="en-US" sz="2800" dirty="0" err="1" smtClean="0">
                          <a:solidFill>
                            <a:srgbClr val="000000"/>
                          </a:solidFill>
                          <a:effectLst/>
                          <a:latin typeface="Times New Roman" panose="02020603050405020304" pitchFamily="18" charset="0"/>
                          <a:ea typeface="Calibri" panose="020F0502020204030204" pitchFamily="34" charset="0"/>
                        </a:rPr>
                        <a:t>Tr</a:t>
                      </a:r>
                      <a:r>
                        <a:rPr lang="en-US" sz="2800" dirty="0" smtClean="0">
                          <a:solidFill>
                            <a:srgbClr val="000000"/>
                          </a:solidFill>
                          <a:effectLst/>
                          <a:latin typeface="Times New Roman" panose="02020603050405020304" pitchFamily="18" charset="0"/>
                          <a:ea typeface="Calibri" panose="020F0502020204030204" pitchFamily="34" charset="0"/>
                        </a:rPr>
                        <a:t> 59</a:t>
                      </a:r>
                      <a:endParaRPr lang="en-US" sz="2800" dirty="0" smtClean="0">
                        <a:effectLst/>
                        <a:latin typeface="Times New Roman" panose="02020603050405020304" pitchFamily="18" charset="0"/>
                        <a:ea typeface="Calibri" panose="020F0502020204030204" pitchFamily="34" charset="0"/>
                      </a:endParaRPr>
                    </a:p>
                  </a:txBody>
                  <a:tcPr>
                    <a:solidFill>
                      <a:schemeClr val="bg1">
                        <a:lumMod val="95000"/>
                      </a:schemeClr>
                    </a:solidFill>
                  </a:tcPr>
                </a:tc>
                <a:tc>
                  <a:txBody>
                    <a:bodyPr/>
                    <a:lstStyle/>
                    <a:p>
                      <a:r>
                        <a:rPr lang="en-US" sz="2800" dirty="0" err="1" smtClean="0">
                          <a:solidFill>
                            <a:srgbClr val="000000"/>
                          </a:solidFill>
                          <a:effectLst/>
                          <a:latin typeface="Times New Roman" panose="02020603050405020304" pitchFamily="18" charset="0"/>
                          <a:ea typeface="Times New Roman" panose="02020603050405020304" pitchFamily="18" charset="0"/>
                        </a:rPr>
                        <a:t>Bài</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rPr>
                        <a:t>tập</a:t>
                      </a:r>
                      <a:r>
                        <a:rPr lang="en-US" sz="2800" dirty="0" smtClean="0">
                          <a:solidFill>
                            <a:srgbClr val="000000"/>
                          </a:solidFill>
                          <a:effectLst/>
                          <a:latin typeface="Times New Roman" panose="02020603050405020304" pitchFamily="18" charset="0"/>
                          <a:ea typeface="Times New Roman" panose="02020603050405020304" pitchFamily="18" charset="0"/>
                        </a:rPr>
                        <a:t> 2/</a:t>
                      </a:r>
                      <a:r>
                        <a:rPr lang="en-US" sz="2800" dirty="0" err="1" smtClean="0">
                          <a:solidFill>
                            <a:srgbClr val="000000"/>
                          </a:solidFill>
                          <a:effectLst/>
                          <a:latin typeface="Times New Roman" panose="02020603050405020304" pitchFamily="18" charset="0"/>
                          <a:ea typeface="Times New Roman" panose="02020603050405020304" pitchFamily="18" charset="0"/>
                        </a:rPr>
                        <a:t>Tr</a:t>
                      </a:r>
                      <a:r>
                        <a:rPr lang="en-US" sz="2800" dirty="0" smtClean="0">
                          <a:solidFill>
                            <a:srgbClr val="000000"/>
                          </a:solidFill>
                          <a:effectLst/>
                          <a:latin typeface="Times New Roman" panose="02020603050405020304" pitchFamily="18" charset="0"/>
                          <a:ea typeface="Times New Roman" panose="02020603050405020304" pitchFamily="18" charset="0"/>
                        </a:rPr>
                        <a:t> 59</a:t>
                      </a:r>
                      <a:endParaRPr lang="en-US" sz="2800" dirty="0"/>
                    </a:p>
                  </a:txBody>
                  <a:tcPr>
                    <a:solidFill>
                      <a:schemeClr val="bg1">
                        <a:lumMod val="95000"/>
                      </a:schemeClr>
                    </a:solidFill>
                  </a:tcPr>
                </a:tc>
                <a:tc>
                  <a:txBody>
                    <a:bodyPr/>
                    <a:lstStyle/>
                    <a:p>
                      <a:r>
                        <a:rPr lang="en-US" sz="2800" dirty="0" err="1" smtClean="0">
                          <a:solidFill>
                            <a:srgbClr val="000000"/>
                          </a:solidFill>
                          <a:effectLst/>
                          <a:latin typeface="Times New Roman" panose="02020603050405020304" pitchFamily="18" charset="0"/>
                          <a:ea typeface="Times New Roman" panose="02020603050405020304" pitchFamily="18" charset="0"/>
                        </a:rPr>
                        <a:t>Bài</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rPr>
                        <a:t>tập</a:t>
                      </a:r>
                      <a:r>
                        <a:rPr lang="en-US" sz="2800" dirty="0" smtClean="0">
                          <a:solidFill>
                            <a:srgbClr val="000000"/>
                          </a:solidFill>
                          <a:effectLst/>
                          <a:latin typeface="Times New Roman" panose="02020603050405020304" pitchFamily="18" charset="0"/>
                          <a:ea typeface="Times New Roman" panose="02020603050405020304" pitchFamily="18" charset="0"/>
                        </a:rPr>
                        <a:t> 3/</a:t>
                      </a:r>
                      <a:r>
                        <a:rPr lang="en-US" sz="2800" dirty="0" err="1" smtClean="0">
                          <a:solidFill>
                            <a:srgbClr val="000000"/>
                          </a:solidFill>
                          <a:effectLst/>
                          <a:latin typeface="Times New Roman" panose="02020603050405020304" pitchFamily="18" charset="0"/>
                          <a:ea typeface="Times New Roman" panose="02020603050405020304" pitchFamily="18" charset="0"/>
                        </a:rPr>
                        <a:t>Tr</a:t>
                      </a:r>
                      <a:r>
                        <a:rPr lang="en-US" sz="2800" dirty="0" smtClean="0">
                          <a:solidFill>
                            <a:srgbClr val="000000"/>
                          </a:solidFill>
                          <a:effectLst/>
                          <a:latin typeface="Times New Roman" panose="02020603050405020304" pitchFamily="18" charset="0"/>
                          <a:ea typeface="Times New Roman" panose="02020603050405020304" pitchFamily="18" charset="0"/>
                        </a:rPr>
                        <a:t> 59</a:t>
                      </a:r>
                      <a:endParaRPr lang="en-US" sz="2800" dirty="0"/>
                    </a:p>
                  </a:txBody>
                  <a:tcPr>
                    <a:solidFill>
                      <a:schemeClr val="bg1">
                        <a:lumMod val="95000"/>
                      </a:schemeClr>
                    </a:solidFill>
                  </a:tcPr>
                </a:tc>
                <a:tc>
                  <a:txBody>
                    <a:bodyPr/>
                    <a:lstStyle/>
                    <a:p>
                      <a:pPr marL="0" lvl="0" indent="0">
                        <a:lnSpc>
                          <a:spcPct val="115000"/>
                        </a:lnSpc>
                        <a:spcAft>
                          <a:spcPts val="0"/>
                        </a:spcAft>
                        <a:buFont typeface="Times New Roman" panose="02020603050405020304" pitchFamily="18" charset="0"/>
                        <a:buNone/>
                      </a:pPr>
                      <a:r>
                        <a:rPr lang="en-US" sz="2800" dirty="0" err="1" smtClean="0">
                          <a:solidFill>
                            <a:srgbClr val="000000"/>
                          </a:solidFill>
                          <a:effectLst/>
                          <a:latin typeface="Times New Roman" panose="02020603050405020304" pitchFamily="18" charset="0"/>
                          <a:ea typeface="Calibri" panose="020F0502020204030204" pitchFamily="34" charset="0"/>
                        </a:rPr>
                        <a:t>Bài</a:t>
                      </a:r>
                      <a:r>
                        <a:rPr lang="en-US" sz="2800" dirty="0" smtClean="0">
                          <a:solidFill>
                            <a:srgbClr val="000000"/>
                          </a:solidFill>
                          <a:effectLst/>
                          <a:latin typeface="Times New Roman" panose="02020603050405020304" pitchFamily="18" charset="0"/>
                          <a:ea typeface="Calibri" panose="020F0502020204030204" pitchFamily="34" charset="0"/>
                        </a:rPr>
                        <a:t> </a:t>
                      </a:r>
                      <a:r>
                        <a:rPr lang="en-US" sz="2800" dirty="0" err="1" smtClean="0">
                          <a:solidFill>
                            <a:srgbClr val="000000"/>
                          </a:solidFill>
                          <a:effectLst/>
                          <a:latin typeface="Times New Roman" panose="02020603050405020304" pitchFamily="18" charset="0"/>
                          <a:ea typeface="Calibri" panose="020F0502020204030204" pitchFamily="34" charset="0"/>
                        </a:rPr>
                        <a:t>tập</a:t>
                      </a:r>
                      <a:r>
                        <a:rPr lang="en-US" sz="2800" dirty="0" smtClean="0">
                          <a:solidFill>
                            <a:srgbClr val="000000"/>
                          </a:solidFill>
                          <a:effectLst/>
                          <a:latin typeface="Times New Roman" panose="02020603050405020304" pitchFamily="18" charset="0"/>
                          <a:ea typeface="Calibri" panose="020F0502020204030204" pitchFamily="34" charset="0"/>
                        </a:rPr>
                        <a:t> 4/ </a:t>
                      </a:r>
                      <a:r>
                        <a:rPr lang="en-US" sz="2800" dirty="0" err="1" smtClean="0">
                          <a:solidFill>
                            <a:srgbClr val="000000"/>
                          </a:solidFill>
                          <a:effectLst/>
                          <a:latin typeface="Times New Roman" panose="02020603050405020304" pitchFamily="18" charset="0"/>
                          <a:ea typeface="Calibri" panose="020F0502020204030204" pitchFamily="34" charset="0"/>
                        </a:rPr>
                        <a:t>Tr</a:t>
                      </a:r>
                      <a:r>
                        <a:rPr lang="en-US" sz="2800" dirty="0" smtClean="0">
                          <a:solidFill>
                            <a:srgbClr val="000000"/>
                          </a:solidFill>
                          <a:effectLst/>
                          <a:latin typeface="Times New Roman" panose="02020603050405020304" pitchFamily="18" charset="0"/>
                          <a:ea typeface="Calibri" panose="020F0502020204030204" pitchFamily="34" charset="0"/>
                        </a:rPr>
                        <a:t> 59 - 60</a:t>
                      </a:r>
                      <a:endParaRPr lang="en-US" sz="2800" dirty="0" smtClean="0">
                        <a:effectLst/>
                        <a:latin typeface="Times New Roman" panose="02020603050405020304" pitchFamily="18" charset="0"/>
                        <a:ea typeface="Calibri" panose="020F0502020204030204" pitchFamily="34" charset="0"/>
                      </a:endParaRPr>
                    </a:p>
                    <a:p>
                      <a:endParaRPr lang="en-US" sz="2800" dirty="0"/>
                    </a:p>
                  </a:txBody>
                  <a:tcPr>
                    <a:solidFill>
                      <a:schemeClr val="bg1">
                        <a:lumMod val="95000"/>
                      </a:schemeClr>
                    </a:solidFill>
                  </a:tcPr>
                </a:tc>
                <a:extLst>
                  <a:ext uri="{0D108BD9-81ED-4DB2-BD59-A6C34878D82A}">
                    <a16:rowId xmlns:a16="http://schemas.microsoft.com/office/drawing/2014/main" val="2863520025"/>
                  </a:ext>
                </a:extLst>
              </a:tr>
            </a:tbl>
          </a:graphicData>
        </a:graphic>
      </p:graphicFrame>
      <p:pic>
        <p:nvPicPr>
          <p:cNvPr id="9" name="Picture 8"/>
          <p:cNvPicPr>
            <a:picLocks noChangeAspect="1"/>
          </p:cNvPicPr>
          <p:nvPr/>
        </p:nvPicPr>
        <p:blipFill>
          <a:blip r:embed="rId3"/>
          <a:stretch>
            <a:fillRect/>
          </a:stretch>
        </p:blipFill>
        <p:spPr>
          <a:xfrm>
            <a:off x="9295174" y="158843"/>
            <a:ext cx="2466975" cy="1847850"/>
          </a:xfrm>
          <a:prstGeom prst="ellipse">
            <a:avLst/>
          </a:prstGeom>
          <a:ln>
            <a:noFill/>
          </a:ln>
          <a:effectLst>
            <a:softEdge rad="112500"/>
          </a:effectLst>
        </p:spPr>
      </p:pic>
    </p:spTree>
    <p:extLst>
      <p:ext uri="{BB962C8B-B14F-4D97-AF65-F5344CB8AC3E}">
        <p14:creationId xmlns:p14="http://schemas.microsoft.com/office/powerpoint/2010/main" val="143212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2521" y="1070988"/>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52520" y="1539538"/>
            <a:ext cx="11486485" cy="954107"/>
          </a:xfrm>
          <a:prstGeom prst="rect">
            <a:avLst/>
          </a:prstGeom>
        </p:spPr>
        <p:txBody>
          <a:bodyPr wrap="square">
            <a:spAutoFit/>
          </a:bodyPr>
          <a:lstStyle/>
          <a:p>
            <a:pPr marL="514350" indent="-514350">
              <a:spcAft>
                <a:spcPts val="1200"/>
              </a:spcAft>
              <a:buAutoNum type="arabicPeriod"/>
            </a:pPr>
            <a:r>
              <a:rPr lang="en-US" sz="2800" b="1" dirty="0" err="1" smtClean="0">
                <a:solidFill>
                  <a:srgbClr val="363636"/>
                </a:solidFill>
                <a:latin typeface="Times New Roman" panose="02020603050405020304" pitchFamily="18" charset="0"/>
                <a:ea typeface="Times New Roman" panose="02020603050405020304" pitchFamily="18" charset="0"/>
              </a:rPr>
              <a:t>Bài</a:t>
            </a:r>
            <a:r>
              <a:rPr lang="en-US" sz="2800" b="1" dirty="0" smtClean="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tập</a:t>
            </a:r>
            <a:r>
              <a:rPr lang="en-US" sz="2800" b="1" dirty="0">
                <a:solidFill>
                  <a:srgbClr val="363636"/>
                </a:solidFill>
                <a:latin typeface="Times New Roman" panose="02020603050405020304" pitchFamily="18" charset="0"/>
                <a:ea typeface="Times New Roman" panose="02020603050405020304" pitchFamily="18" charset="0"/>
              </a:rPr>
              <a:t> 1: </a:t>
            </a:r>
            <a:r>
              <a:rPr lang="vi-VN" sz="2800" b="1" dirty="0">
                <a:solidFill>
                  <a:srgbClr val="363636"/>
                </a:solidFill>
                <a:latin typeface="Times New Roman" panose="02020603050405020304" pitchFamily="18" charset="0"/>
                <a:ea typeface="Times New Roman" panose="02020603050405020304" pitchFamily="18" charset="0"/>
              </a:rPr>
              <a:t>Xác định nghĩa của các từ </a:t>
            </a:r>
            <a:r>
              <a:rPr lang="vi-VN" sz="2800" b="1" i="1" dirty="0">
                <a:solidFill>
                  <a:srgbClr val="FF0000"/>
                </a:solidFill>
                <a:latin typeface="Times New Roman" panose="02020603050405020304" pitchFamily="18" charset="0"/>
                <a:ea typeface="Times New Roman" panose="02020603050405020304" pitchFamily="18" charset="0"/>
              </a:rPr>
              <a:t>chân, </a:t>
            </a:r>
            <a:r>
              <a:rPr lang="vi-VN" sz="2800" b="1" i="1" dirty="0" smtClean="0">
                <a:solidFill>
                  <a:srgbClr val="FF0000"/>
                </a:solidFill>
                <a:latin typeface="Times New Roman" panose="02020603050405020304" pitchFamily="18" charset="0"/>
                <a:ea typeface="Times New Roman" panose="02020603050405020304" pitchFamily="18" charset="0"/>
              </a:rPr>
              <a:t>chạy</a:t>
            </a:r>
            <a:r>
              <a:rPr lang="en-US" sz="2800" b="1" i="1" dirty="0">
                <a:solidFill>
                  <a:srgbClr val="FF0000"/>
                </a:solidFill>
                <a:latin typeface="Times New Roman" panose="02020603050405020304" pitchFamily="18" charset="0"/>
                <a:ea typeface="Times New Roman" panose="02020603050405020304" pitchFamily="18" charset="0"/>
              </a:rPr>
              <a:t> </a:t>
            </a:r>
            <a:r>
              <a:rPr lang="vi-VN" sz="2800" b="1" dirty="0" smtClean="0">
                <a:solidFill>
                  <a:srgbClr val="363636"/>
                </a:solidFill>
                <a:latin typeface="Times New Roman" panose="02020603050405020304" pitchFamily="18" charset="0"/>
                <a:ea typeface="Times New Roman" panose="02020603050405020304" pitchFamily="18" charset="0"/>
              </a:rPr>
              <a:t>trong </a:t>
            </a:r>
            <a:r>
              <a:rPr lang="vi-VN" sz="2800" b="1" dirty="0">
                <a:solidFill>
                  <a:srgbClr val="363636"/>
                </a:solidFill>
                <a:latin typeface="Times New Roman" panose="02020603050405020304" pitchFamily="18" charset="0"/>
                <a:ea typeface="Times New Roman" panose="02020603050405020304" pitchFamily="18" charset="0"/>
              </a:rPr>
              <a:t>mỗi trường hợp dưới đây:</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290765" y="2438975"/>
            <a:ext cx="1124026" cy="523220"/>
          </a:xfrm>
          <a:prstGeom prst="rect">
            <a:avLst/>
          </a:prstGeom>
        </p:spPr>
        <p:txBody>
          <a:bodyPr wrap="none">
            <a:spAutoFit/>
          </a:bodyPr>
          <a:lstStyle/>
          <a:p>
            <a:pPr>
              <a:spcAft>
                <a:spcPts val="1200"/>
              </a:spcAft>
            </a:pPr>
            <a:r>
              <a:rPr lang="vi-VN" sz="2800" b="1" i="1" dirty="0">
                <a:solidFill>
                  <a:srgbClr val="363636"/>
                </a:solidFill>
                <a:latin typeface="Times New Roman" panose="02020603050405020304" pitchFamily="18" charset="0"/>
                <a:ea typeface="Times New Roman" panose="02020603050405020304" pitchFamily="18" charset="0"/>
              </a:rPr>
              <a:t>Chân</a:t>
            </a:r>
            <a:r>
              <a:rPr lang="vi-VN" sz="2800" b="1" dirty="0">
                <a:solidFill>
                  <a:srgbClr val="36363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290765" y="3012641"/>
            <a:ext cx="11348240" cy="954107"/>
          </a:xfrm>
          <a:prstGeom prst="rect">
            <a:avLst/>
          </a:prstGeom>
        </p:spPr>
        <p:txBody>
          <a:bodyPr wrap="square">
            <a:spAutoFit/>
          </a:bodyP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a) </a:t>
            </a:r>
            <a:r>
              <a:rPr lang="vi-VN" sz="2800" i="1" dirty="0">
                <a:solidFill>
                  <a:srgbClr val="4A4A4A"/>
                </a:solidFill>
                <a:latin typeface="Times New Roman" panose="02020603050405020304" pitchFamily="18" charset="0"/>
                <a:ea typeface="Times New Roman" panose="02020603050405020304" pitchFamily="18" charset="0"/>
              </a:rPr>
              <a:t>Tôi thở hồng hộc, trán đẫm mồ hôi khi trèo lên xe, tôi rúi </a:t>
            </a:r>
            <a:r>
              <a:rPr lang="vi-VN" sz="2800" i="1" dirty="0" smtClean="0">
                <a:solidFill>
                  <a:srgbClr val="4A4A4A"/>
                </a:solidFill>
                <a:latin typeface="Times New Roman" panose="02020603050405020304" pitchFamily="18" charset="0"/>
                <a:ea typeface="Times New Roman" panose="02020603050405020304" pitchFamily="18" charset="0"/>
              </a:rPr>
              <a:t>cả</a:t>
            </a:r>
            <a:r>
              <a:rPr lang="en-US" sz="2800" i="1" dirty="0">
                <a:solidFill>
                  <a:srgbClr val="4A4A4A"/>
                </a:solidFill>
                <a:latin typeface="Times New Roman" panose="02020603050405020304" pitchFamily="18" charset="0"/>
                <a:ea typeface="Times New Roman" panose="02020603050405020304" pitchFamily="18" charset="0"/>
              </a:rPr>
              <a:t> </a:t>
            </a:r>
            <a:r>
              <a:rPr lang="vi-VN" sz="2800" i="1" dirty="0" smtClean="0">
                <a:solidFill>
                  <a:srgbClr val="4A4A4A"/>
                </a:solidFill>
                <a:latin typeface="Times New Roman" panose="02020603050405020304" pitchFamily="18" charset="0"/>
                <a:ea typeface="Times New Roman" panose="02020603050405020304" pitchFamily="18" charset="0"/>
              </a:rPr>
              <a:t>hai</a:t>
            </a:r>
            <a:r>
              <a:rPr lang="vi-VN" sz="2800" i="1" dirty="0">
                <a:solidFill>
                  <a:srgbClr val="4A4A4A"/>
                </a:solidFill>
                <a:latin typeface="Times New Roman" panose="02020603050405020304" pitchFamily="18" charset="0"/>
                <a:ea typeface="Times New Roman" panose="02020603050405020304" pitchFamily="18" charset="0"/>
              </a:rPr>
              <a:t> </a:t>
            </a:r>
            <a:r>
              <a:rPr lang="vi-VN" sz="2800" i="1" dirty="0">
                <a:solidFill>
                  <a:srgbClr val="FF0000"/>
                </a:solidFill>
                <a:latin typeface="Times New Roman" panose="02020603050405020304" pitchFamily="18" charset="0"/>
                <a:ea typeface="Times New Roman" panose="02020603050405020304" pitchFamily="18" charset="0"/>
              </a:rPr>
              <a:t>chân </a:t>
            </a:r>
            <a:r>
              <a:rPr lang="vi-VN" sz="2800" i="1" dirty="0">
                <a:solidFill>
                  <a:srgbClr val="4A4A4A"/>
                </a:solidFill>
                <a:latin typeface="Times New Roman" panose="02020603050405020304" pitchFamily="18" charset="0"/>
                <a:ea typeface="Times New Roman" panose="02020603050405020304" pitchFamily="18" charset="0"/>
              </a:rPr>
              <a:t>lại. </a:t>
            </a:r>
            <a:r>
              <a:rPr lang="vi-VN" sz="2800" b="1" dirty="0">
                <a:solidFill>
                  <a:srgbClr val="363636"/>
                </a:solidFill>
                <a:latin typeface="Times New Roman" panose="02020603050405020304" pitchFamily="18" charset="0"/>
                <a:ea typeface="Times New Roman" panose="02020603050405020304" pitchFamily="18" charset="0"/>
              </a:rPr>
              <a:t>(Nguyên Hồng</a:t>
            </a:r>
            <a:r>
              <a:rPr lang="vi-VN" sz="2800" b="1" dirty="0" smtClean="0">
                <a:solidFill>
                  <a:srgbClr val="363636"/>
                </a:solidFill>
                <a:latin typeface="Times New Roman" panose="02020603050405020304" pitchFamily="18" charset="0"/>
                <a:ea typeface="Times New Roman" panose="02020603050405020304" pitchFamily="18" charset="0"/>
              </a:rPr>
              <a:t>)</a:t>
            </a:r>
            <a:r>
              <a:rPr lang="en-US" sz="2800" dirty="0" smtClean="0">
                <a:latin typeface="Times New Roman" panose="02020603050405020304" pitchFamily="18" charset="0"/>
                <a:ea typeface="Times New Roman" panose="02020603050405020304" pitchFamily="18" charset="0"/>
              </a:rPr>
              <a:t> </a:t>
            </a:r>
            <a:r>
              <a:rPr lang="vi-VN" sz="2800" dirty="0" smtClean="0">
                <a:solidFill>
                  <a:srgbClr val="4A4A4A"/>
                </a:solidFill>
                <a:latin typeface="Times New Roman" panose="02020603050405020304" pitchFamily="18" charset="0"/>
                <a:ea typeface="Times New Roman" panose="02020603050405020304" pitchFamily="18" charset="0"/>
              </a:rPr>
              <a:t>→</a:t>
            </a:r>
            <a:r>
              <a:rPr lang="vi-VN" sz="2800" dirty="0">
                <a:solidFill>
                  <a:srgbClr val="4A4A4A"/>
                </a:solidFill>
                <a:latin typeface="Times New Roman" panose="02020603050405020304" pitchFamily="18" charset="0"/>
                <a:ea typeface="Times New Roman" panose="02020603050405020304" pitchFamily="18" charset="0"/>
              </a:rPr>
              <a:t> Từ chân chỉ </a:t>
            </a:r>
            <a:r>
              <a:rPr lang="vi-VN" sz="2800" b="1" dirty="0">
                <a:solidFill>
                  <a:srgbClr val="363636"/>
                </a:solidFill>
                <a:latin typeface="Times New Roman" panose="02020603050405020304" pitchFamily="18" charset="0"/>
                <a:ea typeface="Times New Roman" panose="02020603050405020304" pitchFamily="18" charset="0"/>
              </a:rPr>
              <a:t>bộ phận cơ thể người.</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306274" y="3966748"/>
            <a:ext cx="9335589" cy="2708434"/>
          </a:xfrm>
          <a:prstGeom prst="rect">
            <a:avLst/>
          </a:prstGeom>
        </p:spPr>
        <p:txBody>
          <a:bodyPr wrap="square">
            <a:spAutoFit/>
          </a:bodyP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b) </a:t>
            </a:r>
            <a:endParaRPr lang="en-US" sz="2800" dirty="0">
              <a:latin typeface="Times New Roman" panose="02020603050405020304" pitchFamily="18" charset="0"/>
              <a:ea typeface="Times New Roman" panose="02020603050405020304" pitchFamily="18" charset="0"/>
            </a:endParaRPr>
          </a:p>
          <a:p>
            <a:pPr algn="ctr">
              <a:spcAft>
                <a:spcPts val="1200"/>
              </a:spcAft>
            </a:pPr>
            <a:r>
              <a:rPr lang="vi-VN" sz="2800" i="1" dirty="0">
                <a:solidFill>
                  <a:srgbClr val="4A4A4A"/>
                </a:solidFill>
                <a:latin typeface="Times New Roman" panose="02020603050405020304" pitchFamily="18" charset="0"/>
                <a:ea typeface="Times New Roman" panose="02020603050405020304" pitchFamily="18" charset="0"/>
              </a:rPr>
              <a:t>Dù ai nói ngả, nói nghiêng</a:t>
            </a:r>
            <a:r>
              <a:rPr lang="vi-VN" sz="2800" dirty="0">
                <a:solidFill>
                  <a:srgbClr val="4A4A4A"/>
                </a:solidFill>
                <a:latin typeface="Times New Roman" panose="02020603050405020304" pitchFamily="18" charset="0"/>
                <a:ea typeface="Times New Roman" panose="02020603050405020304" pitchFamily="18" charset="0"/>
              </a:rPr>
              <a:t/>
            </a:r>
            <a:br>
              <a:rPr lang="vi-VN" sz="2800" dirty="0">
                <a:solidFill>
                  <a:srgbClr val="4A4A4A"/>
                </a:solidFill>
                <a:latin typeface="Times New Roman" panose="02020603050405020304" pitchFamily="18" charset="0"/>
                <a:ea typeface="Times New Roman" panose="02020603050405020304" pitchFamily="18" charset="0"/>
              </a:rPr>
            </a:br>
            <a:r>
              <a:rPr lang="vi-VN" sz="2800" i="1" dirty="0">
                <a:solidFill>
                  <a:srgbClr val="4A4A4A"/>
                </a:solidFill>
                <a:latin typeface="Times New Roman" panose="02020603050405020304" pitchFamily="18" charset="0"/>
                <a:ea typeface="Times New Roman" panose="02020603050405020304" pitchFamily="18" charset="0"/>
              </a:rPr>
              <a:t>Lòng ta vẫn vững như kiềng ba </a:t>
            </a:r>
            <a:r>
              <a:rPr lang="vi-VN" sz="2800" i="1" dirty="0">
                <a:solidFill>
                  <a:srgbClr val="FF0000"/>
                </a:solidFill>
                <a:latin typeface="Times New Roman" panose="02020603050405020304" pitchFamily="18" charset="0"/>
                <a:ea typeface="Times New Roman" panose="02020603050405020304" pitchFamily="18" charset="0"/>
              </a:rPr>
              <a:t>chân</a:t>
            </a:r>
            <a:r>
              <a:rPr lang="vi-VN" sz="2800" i="1" dirty="0">
                <a:solidFill>
                  <a:srgbClr val="4A4A4A"/>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(Ca dao)</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4A4A4A"/>
                </a:solidFill>
                <a:latin typeface="Times New Roman" panose="02020603050405020304" pitchFamily="18" charset="0"/>
                <a:ea typeface="Times New Roman" panose="02020603050405020304" pitchFamily="18" charset="0"/>
              </a:rPr>
              <a:t>→ Từ chân chỉ </a:t>
            </a:r>
            <a:r>
              <a:rPr lang="vi-VN" sz="2800" b="1" dirty="0">
                <a:solidFill>
                  <a:srgbClr val="363636"/>
                </a:solidFill>
                <a:latin typeface="Times New Roman" panose="02020603050405020304" pitchFamily="18" charset="0"/>
                <a:ea typeface="Times New Roman" panose="02020603050405020304" pitchFamily="18" charset="0"/>
              </a:rPr>
              <a:t>bộ phận đồ vật.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2745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anim calcmode="lin" valueType="num">
                                      <p:cBhvr>
                                        <p:cTn id="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fade">
                                      <p:cBhvr>
                                        <p:cTn id="28" dur="1000"/>
                                        <p:tgtEl>
                                          <p:spTgt spid="11">
                                            <p:txEl>
                                              <p:pRg st="1" end="1"/>
                                            </p:txEl>
                                          </p:spTgt>
                                        </p:tgtEl>
                                      </p:cBhvr>
                                    </p:animEffect>
                                    <p:anim calcmode="lin" valueType="num">
                                      <p:cBhvr>
                                        <p:cTn id="29"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1">
                                            <p:txEl>
                                              <p:pRg st="2" end="2"/>
                                            </p:txEl>
                                          </p:spTgt>
                                        </p:tgtEl>
                                        <p:attrNameLst>
                                          <p:attrName>style.visibility</p:attrName>
                                        </p:attrNameLst>
                                      </p:cBhvr>
                                      <p:to>
                                        <p:strVal val="visible"/>
                                      </p:to>
                                    </p:set>
                                    <p:animEffect transition="in" filter="fade">
                                      <p:cBhvr>
                                        <p:cTn id="33" dur="1000"/>
                                        <p:tgtEl>
                                          <p:spTgt spid="11">
                                            <p:txEl>
                                              <p:pRg st="2" end="2"/>
                                            </p:txEl>
                                          </p:spTgt>
                                        </p:tgtEl>
                                      </p:cBhvr>
                                    </p:animEffect>
                                    <p:anim calcmode="lin" valueType="num">
                                      <p:cBhvr>
                                        <p:cTn id="34"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1">
                                            <p:txEl>
                                              <p:pRg st="3" end="3"/>
                                            </p:txEl>
                                          </p:spTgt>
                                        </p:tgtEl>
                                        <p:attrNameLst>
                                          <p:attrName>style.visibility</p:attrName>
                                        </p:attrNameLst>
                                      </p:cBhvr>
                                      <p:to>
                                        <p:strVal val="visible"/>
                                      </p:to>
                                    </p:set>
                                    <p:animEffect transition="in" filter="fade">
                                      <p:cBhvr>
                                        <p:cTn id="40" dur="1000"/>
                                        <p:tgtEl>
                                          <p:spTgt spid="11">
                                            <p:txEl>
                                              <p:pRg st="3" end="3"/>
                                            </p:txEl>
                                          </p:spTgt>
                                        </p:tgtEl>
                                      </p:cBhvr>
                                    </p:animEffect>
                                    <p:anim calcmode="lin" valueType="num">
                                      <p:cBhvr>
                                        <p:cTn id="41"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0" y="818215"/>
            <a:ext cx="4870179" cy="548099"/>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50055" y="1366314"/>
            <a:ext cx="4299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thể</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kí</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3" name="Group 12"/>
          <p:cNvGrpSpPr/>
          <p:nvPr/>
        </p:nvGrpSpPr>
        <p:grpSpPr>
          <a:xfrm>
            <a:off x="2625630" y="2246110"/>
            <a:ext cx="9178310" cy="1500758"/>
            <a:chOff x="2563105" y="2246110"/>
            <a:chExt cx="9178310" cy="1500758"/>
          </a:xfrm>
        </p:grpSpPr>
        <p:sp>
          <p:nvSpPr>
            <p:cNvPr id="9" name="Freeform 8"/>
            <p:cNvSpPr/>
            <p:nvPr/>
          </p:nvSpPr>
          <p:spPr>
            <a:xfrm>
              <a:off x="3441439" y="2246110"/>
              <a:ext cx="8299976" cy="1459590"/>
            </a:xfrm>
            <a:custGeom>
              <a:avLst/>
              <a:gdLst>
                <a:gd name="connsiteX0" fmla="*/ 0 w 8299976"/>
                <a:gd name="connsiteY0" fmla="*/ 0 h 1007585"/>
                <a:gd name="connsiteX1" fmla="*/ 8299976 w 8299976"/>
                <a:gd name="connsiteY1" fmla="*/ 0 h 1007585"/>
                <a:gd name="connsiteX2" fmla="*/ 8299976 w 8299976"/>
                <a:gd name="connsiteY2" fmla="*/ 1007585 h 1007585"/>
                <a:gd name="connsiteX3" fmla="*/ 0 w 8299976"/>
                <a:gd name="connsiteY3" fmla="*/ 1007585 h 1007585"/>
                <a:gd name="connsiteX4" fmla="*/ 0 w 8299976"/>
                <a:gd name="connsiteY4" fmla="*/ 0 h 1007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976" h="1007585">
                  <a:moveTo>
                    <a:pt x="0" y="0"/>
                  </a:moveTo>
                  <a:lnTo>
                    <a:pt x="8299976" y="0"/>
                  </a:lnTo>
                  <a:lnTo>
                    <a:pt x="8299976" y="1007585"/>
                  </a:lnTo>
                  <a:lnTo>
                    <a:pt x="0" y="1007585"/>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799771" tIns="60960" rIns="60960" bIns="60960" numCol="1" spcCol="1270" anchor="ctr" anchorCtr="0">
              <a:noAutofit/>
            </a:bodyPr>
            <a:lstStyle/>
            <a:p>
              <a:pPr lvl="0" algn="l" defTabSz="10668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Hồi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chép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xét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tâm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trải</a:t>
              </a:r>
              <a:r>
                <a:rPr lang="en-US" sz="2800" kern="1200" dirty="0" smtClean="0">
                  <a:latin typeface="Times New Roman" panose="02020603050405020304" pitchFamily="18" charset="0"/>
                  <a:cs typeface="Times New Roman" panose="02020603050405020304" pitchFamily="18" charset="0"/>
                </a:rPr>
                <a:t> qua.</a:t>
              </a:r>
              <a:endParaRPr lang="en-US" sz="2800" kern="1200" dirty="0">
                <a:latin typeface="Times New Roman" panose="02020603050405020304" pitchFamily="18" charset="0"/>
                <a:cs typeface="Times New Roman" panose="02020603050405020304" pitchFamily="18" charset="0"/>
              </a:endParaRPr>
            </a:p>
          </p:txBody>
        </p:sp>
        <p:sp>
          <p:nvSpPr>
            <p:cNvPr id="10" name="Oval 9"/>
            <p:cNvSpPr/>
            <p:nvPr/>
          </p:nvSpPr>
          <p:spPr>
            <a:xfrm>
              <a:off x="2563105" y="2247775"/>
              <a:ext cx="1494347" cy="1499093"/>
            </a:xfrm>
            <a:prstGeom prst="ellipse">
              <a:avLst/>
            </a:prstGeom>
            <a:blipFill rotWithShape="0">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14" name="Group 13"/>
          <p:cNvGrpSpPr/>
          <p:nvPr/>
        </p:nvGrpSpPr>
        <p:grpSpPr>
          <a:xfrm>
            <a:off x="2604557" y="3850337"/>
            <a:ext cx="9182871" cy="1528001"/>
            <a:chOff x="2542032" y="3850337"/>
            <a:chExt cx="9182871" cy="1528001"/>
          </a:xfrm>
        </p:grpSpPr>
        <p:sp>
          <p:nvSpPr>
            <p:cNvPr id="11" name="Freeform 10"/>
            <p:cNvSpPr/>
            <p:nvPr/>
          </p:nvSpPr>
          <p:spPr>
            <a:xfrm>
              <a:off x="3424927" y="3917837"/>
              <a:ext cx="8299976" cy="1458835"/>
            </a:xfrm>
            <a:custGeom>
              <a:avLst/>
              <a:gdLst>
                <a:gd name="connsiteX0" fmla="*/ 0 w 8299976"/>
                <a:gd name="connsiteY0" fmla="*/ 0 h 1007585"/>
                <a:gd name="connsiteX1" fmla="*/ 8299976 w 8299976"/>
                <a:gd name="connsiteY1" fmla="*/ 0 h 1007585"/>
                <a:gd name="connsiteX2" fmla="*/ 8299976 w 8299976"/>
                <a:gd name="connsiteY2" fmla="*/ 1007585 h 1007585"/>
                <a:gd name="connsiteX3" fmla="*/ 0 w 8299976"/>
                <a:gd name="connsiteY3" fmla="*/ 1007585 h 1007585"/>
                <a:gd name="connsiteX4" fmla="*/ 0 w 8299976"/>
                <a:gd name="connsiteY4" fmla="*/ 0 h 1007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976" h="1007585">
                  <a:moveTo>
                    <a:pt x="0" y="0"/>
                  </a:moveTo>
                  <a:lnTo>
                    <a:pt x="8299976" y="0"/>
                  </a:lnTo>
                  <a:lnTo>
                    <a:pt x="8299976" y="1007585"/>
                  </a:lnTo>
                  <a:lnTo>
                    <a:pt x="0" y="100758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799771" tIns="60960" rIns="60960" bIns="60960" numCol="1" spcCol="1270" anchor="ctr" anchorCtr="0">
              <a:noAutofit/>
            </a:bodyPr>
            <a:lstStyle/>
            <a:p>
              <a:pPr lvl="0" algn="l" defTabSz="10668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Du </a:t>
              </a:r>
              <a:r>
                <a:rPr lang="en-US" sz="2800" b="1" kern="1200" dirty="0" err="1" smtClean="0">
                  <a:latin typeface="Times New Roman" panose="02020603050405020304" pitchFamily="18" charset="0"/>
                  <a:cs typeface="Times New Roman" panose="02020603050405020304" pitchFamily="18" charset="0"/>
                </a:rPr>
                <a:t>kí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diễn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chưa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miền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2" name="Oval 11"/>
            <p:cNvSpPr/>
            <p:nvPr/>
          </p:nvSpPr>
          <p:spPr>
            <a:xfrm>
              <a:off x="2542032" y="3850337"/>
              <a:ext cx="1494347" cy="1528001"/>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hueOff val="2710599"/>
                <a:satOff val="100000"/>
                <a:lumOff val="-14706"/>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
        <p:nvSpPr>
          <p:cNvPr id="8" name="Right Arrow 7"/>
          <p:cNvSpPr/>
          <p:nvPr/>
        </p:nvSpPr>
        <p:spPr>
          <a:xfrm>
            <a:off x="388060" y="2466707"/>
            <a:ext cx="2274275" cy="2560321"/>
          </a:xfrm>
          <a:prstGeom prst="rightArrow">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anose="02020603050405020304" pitchFamily="18" charset="0"/>
                <a:cs typeface="Times New Roman" panose="02020603050405020304" pitchFamily="18" charset="0"/>
              </a:rPr>
              <a:t>Phân</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loại</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436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2521" y="1070988"/>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52520" y="1539538"/>
            <a:ext cx="11486485" cy="954107"/>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1200"/>
              </a:spcAft>
              <a:buClrTx/>
              <a:buSzTx/>
              <a:buFontTx/>
              <a:buAutoNum type="arabicPeriod"/>
              <a:tabLst/>
              <a:defRPr/>
            </a:pPr>
            <a:r>
              <a:rPr kumimoji="0" lang="en-US" sz="2800" b="1" i="0" u="none" strike="noStrike" kern="1200" cap="none" spc="0" normalizeH="0" baseline="0" noProof="0" dirty="0" err="1" smtClean="0">
                <a:ln>
                  <a:noFill/>
                </a:ln>
                <a:solidFill>
                  <a:srgbClr val="363636"/>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smtClean="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Xác định nghĩa của các từ </a:t>
            </a:r>
            <a:r>
              <a:rPr kumimoji="0" lang="vi-VN"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chân, </a:t>
            </a:r>
            <a:r>
              <a:rPr kumimoji="0" lang="vi-VN" sz="2800" b="1" i="1"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chạy</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srgbClr val="363636"/>
                </a:solidFill>
                <a:effectLst/>
                <a:uLnTx/>
                <a:uFillTx/>
                <a:latin typeface="Times New Roman" panose="02020603050405020304" pitchFamily="18" charset="0"/>
                <a:ea typeface="Times New Roman" panose="02020603050405020304" pitchFamily="18" charset="0"/>
                <a:cs typeface="+mn-cs"/>
              </a:rPr>
              <a:t>trong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mỗi trường hợp dưới đây:</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26571" y="2493645"/>
            <a:ext cx="10750732" cy="1538883"/>
          </a:xfrm>
          <a:prstGeom prst="rect">
            <a:avLst/>
          </a:prstGeom>
        </p:spPr>
        <p:txBody>
          <a:bodyPr wrap="square">
            <a:spAutoFit/>
          </a:bodyP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c) </a:t>
            </a:r>
            <a:r>
              <a:rPr lang="vi-VN" sz="2800" i="1" dirty="0">
                <a:solidFill>
                  <a:srgbClr val="4A4A4A"/>
                </a:solidFill>
                <a:latin typeface="Times New Roman" panose="02020603050405020304" pitchFamily="18" charset="0"/>
                <a:ea typeface="Times New Roman" panose="02020603050405020304" pitchFamily="18" charset="0"/>
              </a:rPr>
              <a:t>Đám tàn quân giẫm đạp lên nhau chạy trốn, tráng sĩ đuổi đến </a:t>
            </a:r>
            <a:r>
              <a:rPr lang="vi-VN" sz="2800" i="1" dirty="0">
                <a:solidFill>
                  <a:srgbClr val="FF0000"/>
                </a:solidFill>
                <a:latin typeface="Times New Roman" panose="02020603050405020304" pitchFamily="18" charset="0"/>
                <a:ea typeface="Times New Roman" panose="02020603050405020304" pitchFamily="18" charset="0"/>
              </a:rPr>
              <a:t>chân</a:t>
            </a:r>
            <a:r>
              <a:rPr lang="vi-VN" sz="2800" i="1" dirty="0">
                <a:solidFill>
                  <a:srgbClr val="4A4A4A"/>
                </a:solidFill>
                <a:latin typeface="Times New Roman" panose="02020603050405020304" pitchFamily="18" charset="0"/>
                <a:ea typeface="Times New Roman" panose="02020603050405020304" pitchFamily="18" charset="0"/>
              </a:rPr>
              <a:t> núi Sóc. (Thánh Gióng</a:t>
            </a:r>
            <a:r>
              <a:rPr lang="vi-VN" sz="2800" i="1" dirty="0" smtClean="0">
                <a:solidFill>
                  <a:srgbClr val="4A4A4A"/>
                </a:solidFill>
                <a:latin typeface="Times New Roman" panose="02020603050405020304" pitchFamily="18" charset="0"/>
                <a:ea typeface="Times New Roman" panose="02020603050405020304" pitchFamily="18" charset="0"/>
              </a:rPr>
              <a:t>)</a:t>
            </a:r>
            <a:endParaRPr lang="en-US" sz="2800" i="1" dirty="0" smtClean="0">
              <a:solidFill>
                <a:srgbClr val="4A4A4A"/>
              </a:solidFill>
              <a:latin typeface="Times New Roman" panose="02020603050405020304" pitchFamily="18" charset="0"/>
              <a:ea typeface="Times New Roman" panose="02020603050405020304" pitchFamily="18" charset="0"/>
            </a:endParaRPr>
          </a:p>
          <a:p>
            <a:pPr>
              <a:spcAft>
                <a:spcPts val="1200"/>
              </a:spcAft>
            </a:pPr>
            <a:r>
              <a:rPr lang="vi-VN" sz="2800" dirty="0" smtClean="0">
                <a:solidFill>
                  <a:srgbClr val="4A4A4A"/>
                </a:solidFill>
                <a:latin typeface="Times New Roman" panose="02020603050405020304" pitchFamily="18" charset="0"/>
                <a:ea typeface="Times New Roman" panose="02020603050405020304" pitchFamily="18" charset="0"/>
              </a:rPr>
              <a:t>→</a:t>
            </a:r>
            <a:r>
              <a:rPr lang="vi-VN" sz="2800" dirty="0">
                <a:solidFill>
                  <a:srgbClr val="4A4A4A"/>
                </a:solidFill>
                <a:latin typeface="Times New Roman" panose="02020603050405020304" pitchFamily="18" charset="0"/>
                <a:ea typeface="Times New Roman" panose="02020603050405020304" pitchFamily="18" charset="0"/>
              </a:rPr>
              <a:t> Từ chân chỉ </a:t>
            </a:r>
            <a:r>
              <a:rPr lang="vi-VN" sz="2800" b="1" dirty="0">
                <a:solidFill>
                  <a:srgbClr val="363636"/>
                </a:solidFill>
                <a:latin typeface="Times New Roman" panose="02020603050405020304" pitchFamily="18" charset="0"/>
                <a:ea typeface="Times New Roman" panose="02020603050405020304" pitchFamily="18" charset="0"/>
              </a:rPr>
              <a:t>bộ phận của núi</a:t>
            </a:r>
            <a:r>
              <a:rPr lang="vi-VN" sz="2800" dirty="0">
                <a:solidFill>
                  <a:srgbClr val="4A4A4A"/>
                </a:solidFill>
                <a:latin typeface="Times New Roman" panose="02020603050405020304" pitchFamily="18" charset="0"/>
                <a:ea typeface="Times New Roman" panose="02020603050405020304" pitchFamily="18" charset="0"/>
              </a:rPr>
              <a:t> nối núi với đất liền.</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26571" y="3944141"/>
            <a:ext cx="1082348" cy="523220"/>
          </a:xfrm>
          <a:prstGeom prst="rect">
            <a:avLst/>
          </a:prstGeom>
        </p:spPr>
        <p:txBody>
          <a:bodyPr wrap="none">
            <a:spAutoFit/>
          </a:bodyPr>
          <a:lstStyle/>
          <a:p>
            <a:pPr>
              <a:spcAft>
                <a:spcPts val="1200"/>
              </a:spcAft>
            </a:pPr>
            <a:r>
              <a:rPr lang="vi-VN" sz="2800" b="1" i="1" dirty="0">
                <a:solidFill>
                  <a:srgbClr val="363636"/>
                </a:solidFill>
                <a:latin typeface="Times New Roman" panose="02020603050405020304" pitchFamily="18" charset="0"/>
                <a:ea typeface="Times New Roman" panose="02020603050405020304" pitchFamily="18" charset="0"/>
              </a:rPr>
              <a:t>Chạy</a:t>
            </a:r>
            <a:r>
              <a:rPr lang="vi-VN" sz="2800" b="1" dirty="0">
                <a:solidFill>
                  <a:srgbClr val="36363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444606" y="4467361"/>
            <a:ext cx="10646229" cy="2277547"/>
          </a:xfrm>
          <a:prstGeom prst="rect">
            <a:avLst/>
          </a:prstGeom>
        </p:spPr>
        <p:txBody>
          <a:bodyPr wrap="square">
            <a:spAutoFit/>
          </a:bodyP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a) </a:t>
            </a:r>
            <a:r>
              <a:rPr lang="vi-VN" sz="2800" i="1" dirty="0">
                <a:solidFill>
                  <a:srgbClr val="4A4A4A"/>
                </a:solidFill>
                <a:latin typeface="Times New Roman" panose="02020603050405020304" pitchFamily="18" charset="0"/>
                <a:ea typeface="Times New Roman" panose="02020603050405020304" pitchFamily="18" charset="0"/>
              </a:rPr>
              <a:t>Thằng Khìn </a:t>
            </a:r>
            <a:r>
              <a:rPr lang="vi-VN" sz="2800" i="1" dirty="0">
                <a:solidFill>
                  <a:srgbClr val="FF0000"/>
                </a:solidFill>
                <a:latin typeface="Times New Roman" panose="02020603050405020304" pitchFamily="18" charset="0"/>
                <a:ea typeface="Times New Roman" panose="02020603050405020304" pitchFamily="18" charset="0"/>
              </a:rPr>
              <a:t>chạy </a:t>
            </a:r>
            <a:r>
              <a:rPr lang="vi-VN" sz="2800" i="1" dirty="0">
                <a:solidFill>
                  <a:srgbClr val="4A4A4A"/>
                </a:solidFill>
                <a:latin typeface="Times New Roman" panose="02020603050405020304" pitchFamily="18" charset="0"/>
                <a:ea typeface="Times New Roman" panose="02020603050405020304" pitchFamily="18" charset="0"/>
              </a:rPr>
              <a:t>lon ton quanh sân... </a:t>
            </a:r>
            <a:r>
              <a:rPr lang="vi-VN" sz="2800" b="1" dirty="0">
                <a:solidFill>
                  <a:srgbClr val="363636"/>
                </a:solidFill>
                <a:latin typeface="Times New Roman" panose="02020603050405020304" pitchFamily="18" charset="0"/>
                <a:ea typeface="Times New Roman" panose="02020603050405020304" pitchFamily="18" charset="0"/>
              </a:rPr>
              <a:t>(Cao Duy Sơn</a:t>
            </a:r>
            <a:r>
              <a:rPr lang="vi-VN" sz="2800" b="1" dirty="0" smtClean="0">
                <a:solidFill>
                  <a:srgbClr val="363636"/>
                </a:solidFill>
                <a:latin typeface="Times New Roman" panose="02020603050405020304" pitchFamily="18" charset="0"/>
                <a:ea typeface="Times New Roman" panose="02020603050405020304" pitchFamily="18" charset="0"/>
              </a:rPr>
              <a:t>)</a:t>
            </a:r>
            <a:r>
              <a:rPr lang="en-US" sz="2800" dirty="0" smtClean="0">
                <a:latin typeface="Times New Roman" panose="02020603050405020304" pitchFamily="18" charset="0"/>
                <a:ea typeface="Times New Roman" panose="02020603050405020304" pitchFamily="18" charset="0"/>
              </a:rPr>
              <a:t> </a:t>
            </a:r>
          </a:p>
          <a:p>
            <a:pPr>
              <a:spcAft>
                <a:spcPts val="1200"/>
              </a:spcAft>
            </a:pPr>
            <a:r>
              <a:rPr lang="vi-VN" sz="2800" dirty="0" smtClean="0">
                <a:solidFill>
                  <a:srgbClr val="4A4A4A"/>
                </a:solidFill>
                <a:latin typeface="Times New Roman" panose="02020603050405020304" pitchFamily="18" charset="0"/>
                <a:ea typeface="Times New Roman" panose="02020603050405020304" pitchFamily="18" charset="0"/>
              </a:rPr>
              <a:t>→</a:t>
            </a:r>
            <a:r>
              <a:rPr lang="vi-VN" sz="2800" dirty="0">
                <a:solidFill>
                  <a:srgbClr val="4A4A4A"/>
                </a:solidFill>
                <a:latin typeface="Times New Roman" panose="02020603050405020304" pitchFamily="18" charset="0"/>
                <a:ea typeface="Times New Roman" panose="02020603050405020304" pitchFamily="18" charset="0"/>
              </a:rPr>
              <a:t> Từ chạy chỉ </a:t>
            </a:r>
            <a:r>
              <a:rPr lang="vi-VN" sz="2800" b="1" dirty="0">
                <a:solidFill>
                  <a:srgbClr val="363636"/>
                </a:solidFill>
                <a:latin typeface="Times New Roman" panose="02020603050405020304" pitchFamily="18" charset="0"/>
                <a:ea typeface="Times New Roman" panose="02020603050405020304" pitchFamily="18" charset="0"/>
              </a:rPr>
              <a:t>hành động con người.</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b) </a:t>
            </a:r>
            <a:r>
              <a:rPr lang="vi-VN" sz="2800" i="1" dirty="0">
                <a:solidFill>
                  <a:srgbClr val="4A4A4A"/>
                </a:solidFill>
                <a:latin typeface="Times New Roman" panose="02020603050405020304" pitchFamily="18" charset="0"/>
                <a:ea typeface="Times New Roman" panose="02020603050405020304" pitchFamily="18" charset="0"/>
              </a:rPr>
              <a:t>Xe </a:t>
            </a:r>
            <a:r>
              <a:rPr lang="vi-VN" sz="2800" i="1" dirty="0">
                <a:solidFill>
                  <a:srgbClr val="FF0000"/>
                </a:solidFill>
                <a:latin typeface="Times New Roman" panose="02020603050405020304" pitchFamily="18" charset="0"/>
                <a:ea typeface="Times New Roman" panose="02020603050405020304" pitchFamily="18" charset="0"/>
              </a:rPr>
              <a:t>chạy </a:t>
            </a:r>
            <a:r>
              <a:rPr lang="vi-VN" sz="2800" i="1" dirty="0">
                <a:solidFill>
                  <a:srgbClr val="4A4A4A"/>
                </a:solidFill>
                <a:latin typeface="Times New Roman" panose="02020603050405020304" pitchFamily="18" charset="0"/>
                <a:ea typeface="Times New Roman" panose="02020603050405020304" pitchFamily="18" charset="0"/>
              </a:rPr>
              <a:t>chậm chậm. </a:t>
            </a:r>
            <a:r>
              <a:rPr lang="vi-VN" sz="2800" b="1" dirty="0">
                <a:solidFill>
                  <a:srgbClr val="363636"/>
                </a:solidFill>
                <a:latin typeface="Times New Roman" panose="02020603050405020304" pitchFamily="18" charset="0"/>
                <a:ea typeface="Times New Roman" panose="02020603050405020304" pitchFamily="18" charset="0"/>
              </a:rPr>
              <a:t>(Nguyên Hồng</a:t>
            </a:r>
            <a:r>
              <a:rPr lang="vi-VN" sz="2800" b="1" dirty="0" smtClean="0">
                <a:solidFill>
                  <a:srgbClr val="363636"/>
                </a:solidFill>
                <a:latin typeface="Times New Roman" panose="02020603050405020304" pitchFamily="18" charset="0"/>
                <a:ea typeface="Times New Roman" panose="02020603050405020304" pitchFamily="18" charset="0"/>
              </a:rPr>
              <a:t>)</a:t>
            </a:r>
            <a:r>
              <a:rPr lang="en-US" sz="2800" dirty="0" smtClean="0">
                <a:latin typeface="Times New Roman" panose="02020603050405020304" pitchFamily="18" charset="0"/>
                <a:ea typeface="Times New Roman" panose="02020603050405020304" pitchFamily="18" charset="0"/>
              </a:rPr>
              <a:t> </a:t>
            </a:r>
          </a:p>
          <a:p>
            <a:pPr>
              <a:spcAft>
                <a:spcPts val="1200"/>
              </a:spcAft>
            </a:pPr>
            <a:r>
              <a:rPr lang="vi-VN" sz="2800" dirty="0" smtClean="0">
                <a:solidFill>
                  <a:srgbClr val="4A4A4A"/>
                </a:solidFill>
                <a:latin typeface="Times New Roman" panose="02020603050405020304" pitchFamily="18" charset="0"/>
                <a:ea typeface="Times New Roman" panose="02020603050405020304" pitchFamily="18" charset="0"/>
              </a:rPr>
              <a:t>→</a:t>
            </a:r>
            <a:r>
              <a:rPr lang="vi-VN" sz="2800" dirty="0">
                <a:solidFill>
                  <a:srgbClr val="4A4A4A"/>
                </a:solidFill>
                <a:latin typeface="Times New Roman" panose="02020603050405020304" pitchFamily="18" charset="0"/>
                <a:ea typeface="Times New Roman" panose="02020603050405020304" pitchFamily="18" charset="0"/>
              </a:rPr>
              <a:t> Từ chạy chỉ </a:t>
            </a:r>
            <a:r>
              <a:rPr lang="vi-VN" sz="2800" b="1" dirty="0">
                <a:solidFill>
                  <a:srgbClr val="363636"/>
                </a:solidFill>
                <a:latin typeface="Times New Roman" panose="02020603050405020304" pitchFamily="18" charset="0"/>
                <a:ea typeface="Times New Roman" panose="02020603050405020304" pitchFamily="18" charset="0"/>
              </a:rPr>
              <a:t>hoạt động của xe</a:t>
            </a:r>
            <a:r>
              <a:rPr lang="vi-VN" sz="2800" b="1" dirty="0" smtClean="0">
                <a:solidFill>
                  <a:srgbClr val="363636"/>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7050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1000"/>
                                        <p:tgtEl>
                                          <p:spTgt spid="9">
                                            <p:txEl>
                                              <p:pRg st="1" end="1"/>
                                            </p:txEl>
                                          </p:spTgt>
                                        </p:tgtEl>
                                      </p:cBhvr>
                                    </p:animEffect>
                                    <p:anim calcmode="lin" valueType="num">
                                      <p:cBhvr>
                                        <p:cTn id="27"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fade">
                                      <p:cBhvr>
                                        <p:cTn id="33" dur="1000"/>
                                        <p:tgtEl>
                                          <p:spTgt spid="9">
                                            <p:txEl>
                                              <p:pRg st="2" end="2"/>
                                            </p:txEl>
                                          </p:spTgt>
                                        </p:tgtEl>
                                      </p:cBhvr>
                                    </p:animEffect>
                                    <p:anim calcmode="lin" valueType="num">
                                      <p:cBhvr>
                                        <p:cTn id="34"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9">
                                            <p:txEl>
                                              <p:pRg st="3" end="3"/>
                                            </p:txEl>
                                          </p:spTgt>
                                        </p:tgtEl>
                                        <p:attrNameLst>
                                          <p:attrName>style.visibility</p:attrName>
                                        </p:attrNameLst>
                                      </p:cBhvr>
                                      <p:to>
                                        <p:strVal val="visible"/>
                                      </p:to>
                                    </p:set>
                                    <p:animEffect transition="in" filter="fade">
                                      <p:cBhvr>
                                        <p:cTn id="38" dur="1000"/>
                                        <p:tgtEl>
                                          <p:spTgt spid="9">
                                            <p:txEl>
                                              <p:pRg st="3" end="3"/>
                                            </p:txEl>
                                          </p:spTgt>
                                        </p:tgtEl>
                                      </p:cBhvr>
                                    </p:animEffect>
                                    <p:anim calcmode="lin" valueType="num">
                                      <p:cBhvr>
                                        <p:cTn id="3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2521" y="1070988"/>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52520" y="1539538"/>
            <a:ext cx="11486485" cy="954107"/>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1200"/>
              </a:spcAft>
              <a:buClrTx/>
              <a:buSzTx/>
              <a:buFontTx/>
              <a:buAutoNum type="arabicPeriod"/>
              <a:tabLst/>
              <a:defRPr/>
            </a:pPr>
            <a:r>
              <a:rPr kumimoji="0" lang="en-US" sz="2800" b="1" i="0" u="none" strike="noStrike" kern="1200" cap="none" spc="0" normalizeH="0" baseline="0" noProof="0" dirty="0" err="1" smtClean="0">
                <a:ln>
                  <a:noFill/>
                </a:ln>
                <a:solidFill>
                  <a:srgbClr val="363636"/>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smtClean="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Xác định nghĩa của các từ </a:t>
            </a:r>
            <a:r>
              <a:rPr kumimoji="0" lang="vi-VN"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chân, </a:t>
            </a:r>
            <a:r>
              <a:rPr kumimoji="0" lang="vi-VN" sz="2800" b="1" i="1"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chạy</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srgbClr val="363636"/>
                </a:solidFill>
                <a:effectLst/>
                <a:uLnTx/>
                <a:uFillTx/>
                <a:latin typeface="Times New Roman" panose="02020603050405020304" pitchFamily="18" charset="0"/>
                <a:ea typeface="Times New Roman" panose="02020603050405020304" pitchFamily="18" charset="0"/>
                <a:cs typeface="+mn-cs"/>
              </a:rPr>
              <a:t>trong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mỗi trường hợp dưới đây:</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444606" y="2419048"/>
            <a:ext cx="10823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1"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Chạy</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44606" y="3092823"/>
            <a:ext cx="11194399" cy="2277547"/>
          </a:xfrm>
          <a:prstGeom prst="rect">
            <a:avLst/>
          </a:prstGeom>
        </p:spPr>
        <p:txBody>
          <a:bodyPr wrap="square">
            <a:spAutoFit/>
          </a:bodyP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c) </a:t>
            </a:r>
            <a:r>
              <a:rPr lang="vi-VN" sz="2800" i="1" dirty="0">
                <a:solidFill>
                  <a:srgbClr val="4A4A4A"/>
                </a:solidFill>
                <a:latin typeface="Times New Roman" panose="02020603050405020304" pitchFamily="18" charset="0"/>
                <a:ea typeface="Times New Roman" panose="02020603050405020304" pitchFamily="18" charset="0"/>
              </a:rPr>
              <a:t>Vào Thanh Hóa đi, tao </a:t>
            </a:r>
            <a:r>
              <a:rPr lang="vi-VN" sz="2800" i="1" dirty="0">
                <a:solidFill>
                  <a:srgbClr val="FF0000"/>
                </a:solidFill>
                <a:latin typeface="Times New Roman" panose="02020603050405020304" pitchFamily="18" charset="0"/>
                <a:ea typeface="Times New Roman" panose="02020603050405020304" pitchFamily="18" charset="0"/>
              </a:rPr>
              <a:t>chạy </a:t>
            </a:r>
            <a:r>
              <a:rPr lang="vi-VN" sz="2800" i="1" dirty="0">
                <a:solidFill>
                  <a:srgbClr val="4A4A4A"/>
                </a:solidFill>
                <a:latin typeface="Times New Roman" panose="02020603050405020304" pitchFamily="18" charset="0"/>
                <a:ea typeface="Times New Roman" panose="02020603050405020304" pitchFamily="18" charset="0"/>
              </a:rPr>
              <a:t>cho tiền tàu. </a:t>
            </a:r>
            <a:r>
              <a:rPr lang="vi-VN" sz="2800" b="1" dirty="0">
                <a:solidFill>
                  <a:srgbClr val="363636"/>
                </a:solidFill>
                <a:latin typeface="Times New Roman" panose="02020603050405020304" pitchFamily="18" charset="0"/>
                <a:ea typeface="Times New Roman" panose="02020603050405020304" pitchFamily="18" charset="0"/>
              </a:rPr>
              <a:t>(Nguyên Hồng)</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4A4A4A"/>
                </a:solidFill>
                <a:latin typeface="Times New Roman" panose="02020603050405020304" pitchFamily="18" charset="0"/>
                <a:ea typeface="Times New Roman" panose="02020603050405020304" pitchFamily="18" charset="0"/>
              </a:rPr>
              <a:t>→ Từ chạy chỉ </a:t>
            </a:r>
            <a:r>
              <a:rPr lang="vi-VN" sz="2800" b="1" dirty="0">
                <a:solidFill>
                  <a:srgbClr val="363636"/>
                </a:solidFill>
                <a:latin typeface="Times New Roman" panose="02020603050405020304" pitchFamily="18" charset="0"/>
                <a:ea typeface="Times New Roman" panose="02020603050405020304" pitchFamily="18" charset="0"/>
              </a:rPr>
              <a:t>hành động lo (cho) </a:t>
            </a:r>
            <a:r>
              <a:rPr lang="vi-VN" sz="2800" dirty="0">
                <a:solidFill>
                  <a:srgbClr val="4A4A4A"/>
                </a:solidFill>
                <a:latin typeface="Times New Roman" panose="02020603050405020304" pitchFamily="18" charset="0"/>
                <a:ea typeface="Times New Roman" panose="02020603050405020304" pitchFamily="18" charset="0"/>
              </a:rPr>
              <a:t>tiền tàu.</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d) </a:t>
            </a:r>
            <a:r>
              <a:rPr lang="vi-VN" sz="2800" i="1" dirty="0">
                <a:solidFill>
                  <a:srgbClr val="4A4A4A"/>
                </a:solidFill>
                <a:latin typeface="Times New Roman" panose="02020603050405020304" pitchFamily="18" charset="0"/>
                <a:ea typeface="Times New Roman" panose="02020603050405020304" pitchFamily="18" charset="0"/>
              </a:rPr>
              <a:t>Bãi cát trắng phau, </a:t>
            </a:r>
            <a:r>
              <a:rPr lang="vi-VN" sz="2800" i="1" dirty="0">
                <a:solidFill>
                  <a:srgbClr val="FF0000"/>
                </a:solidFill>
                <a:latin typeface="Times New Roman" panose="02020603050405020304" pitchFamily="18" charset="0"/>
                <a:ea typeface="Times New Roman" panose="02020603050405020304" pitchFamily="18" charset="0"/>
              </a:rPr>
              <a:t>chạy </a:t>
            </a:r>
            <a:r>
              <a:rPr lang="vi-VN" sz="2800" i="1" dirty="0">
                <a:solidFill>
                  <a:srgbClr val="4A4A4A"/>
                </a:solidFill>
                <a:latin typeface="Times New Roman" panose="02020603050405020304" pitchFamily="18" charset="0"/>
                <a:ea typeface="Times New Roman" panose="02020603050405020304" pitchFamily="18" charset="0"/>
              </a:rPr>
              <a:t>dài hàng mấy nghìn thước. </a:t>
            </a:r>
            <a:r>
              <a:rPr lang="vi-VN" sz="2800" b="1" dirty="0">
                <a:solidFill>
                  <a:srgbClr val="363636"/>
                </a:solidFill>
                <a:latin typeface="Times New Roman" panose="02020603050405020304" pitchFamily="18" charset="0"/>
                <a:ea typeface="Times New Roman" panose="02020603050405020304" pitchFamily="18" charset="0"/>
              </a:rPr>
              <a:t>(Mộng Tuyết)</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4A4A4A"/>
                </a:solidFill>
                <a:latin typeface="Times New Roman" panose="02020603050405020304" pitchFamily="18" charset="0"/>
                <a:ea typeface="Times New Roman" panose="02020603050405020304" pitchFamily="18" charset="0"/>
              </a:rPr>
              <a:t>→ Từ chạy chỉ </a:t>
            </a:r>
            <a:r>
              <a:rPr lang="vi-VN" sz="2800" b="1" dirty="0">
                <a:solidFill>
                  <a:srgbClr val="363636"/>
                </a:solidFill>
                <a:latin typeface="Times New Roman" panose="02020603050405020304" pitchFamily="18" charset="0"/>
                <a:ea typeface="Times New Roman" panose="02020603050405020304" pitchFamily="18" charset="0"/>
              </a:rPr>
              <a:t>độ dài </a:t>
            </a:r>
            <a:r>
              <a:rPr lang="vi-VN" sz="2800" dirty="0">
                <a:solidFill>
                  <a:srgbClr val="4A4A4A"/>
                </a:solidFill>
                <a:latin typeface="Times New Roman" panose="02020603050405020304" pitchFamily="18" charset="0"/>
                <a:ea typeface="Times New Roman" panose="02020603050405020304" pitchFamily="18" charset="0"/>
              </a:rPr>
              <a:t>của bãi cát.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098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2521" y="1070988"/>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52520" y="1539538"/>
            <a:ext cx="11486485" cy="954107"/>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1200"/>
              </a:spcAft>
              <a:buClrTx/>
              <a:buSzTx/>
              <a:buFontTx/>
              <a:buAutoNum type="arabicPeriod"/>
              <a:tabLst/>
              <a:defRPr/>
            </a:pPr>
            <a:r>
              <a:rPr kumimoji="0" lang="en-US" sz="2800" b="1" i="0" u="none" strike="noStrike" kern="1200" cap="none" spc="0" normalizeH="0" baseline="0" noProof="0" dirty="0" err="1" smtClean="0">
                <a:ln>
                  <a:noFill/>
                </a:ln>
                <a:solidFill>
                  <a:srgbClr val="363636"/>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smtClean="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1: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Xác định nghĩa của các từ </a:t>
            </a:r>
            <a:r>
              <a:rPr kumimoji="0" lang="vi-VN"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chân, </a:t>
            </a:r>
            <a:r>
              <a:rPr kumimoji="0" lang="vi-VN" sz="2800" b="1" i="1"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chạy</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smtClean="0">
                <a:ln>
                  <a:noFill/>
                </a:ln>
                <a:solidFill>
                  <a:srgbClr val="363636"/>
                </a:solidFill>
                <a:effectLst/>
                <a:uLnTx/>
                <a:uFillTx/>
                <a:latin typeface="Times New Roman" panose="02020603050405020304" pitchFamily="18" charset="0"/>
                <a:ea typeface="Times New Roman" panose="02020603050405020304" pitchFamily="18" charset="0"/>
                <a:cs typeface="+mn-cs"/>
              </a:rPr>
              <a:t>trong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mỗi trường hợp dưới đây:</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519" y="2493645"/>
            <a:ext cx="11486485" cy="954107"/>
          </a:xfrm>
          <a:prstGeom prst="rect">
            <a:avLst/>
          </a:prstGeom>
        </p:spPr>
        <p:txBody>
          <a:bodyPr wrap="square">
            <a:spAutoFit/>
          </a:bodyP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2. </a:t>
            </a:r>
            <a:r>
              <a:rPr lang="en-US" sz="2800" b="1" dirty="0" err="1">
                <a:solidFill>
                  <a:srgbClr val="363636"/>
                </a:solidFill>
                <a:latin typeface="Times New Roman" panose="02020603050405020304" pitchFamily="18" charset="0"/>
                <a:ea typeface="Times New Roman" panose="02020603050405020304" pitchFamily="18" charset="0"/>
              </a:rPr>
              <a:t>Bài</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tập</a:t>
            </a:r>
            <a:r>
              <a:rPr lang="en-US" sz="2800" b="1" dirty="0">
                <a:solidFill>
                  <a:srgbClr val="363636"/>
                </a:solidFill>
                <a:latin typeface="Times New Roman" panose="02020603050405020304" pitchFamily="18" charset="0"/>
                <a:ea typeface="Times New Roman" panose="02020603050405020304" pitchFamily="18" charset="0"/>
              </a:rPr>
              <a:t> 2: </a:t>
            </a:r>
            <a:r>
              <a:rPr lang="vi-VN" sz="2800" b="1" dirty="0">
                <a:solidFill>
                  <a:srgbClr val="363636"/>
                </a:solidFill>
                <a:latin typeface="Times New Roman" panose="02020603050405020304" pitchFamily="18" charset="0"/>
                <a:ea typeface="Times New Roman" panose="02020603050405020304" pitchFamily="18" charset="0"/>
              </a:rPr>
              <a:t>Tìm thêm ba từ chỉ bộ phận cơ thể người và kể ra một số ví dụ về sự chuyển nghĩa của chúng (sang nghĩa chỉ bộ phận của vật).</a:t>
            </a:r>
            <a:endParaRPr lang="en-US" sz="2800" dirty="0">
              <a:effectLst/>
              <a:latin typeface="Times New Roman" panose="02020603050405020304" pitchFamily="18" charset="0"/>
              <a:ea typeface="Times New Roman" panose="02020603050405020304" pitchFamily="18" charset="0"/>
            </a:endParaRPr>
          </a:p>
        </p:txBody>
      </p:sp>
      <p:grpSp>
        <p:nvGrpSpPr>
          <p:cNvPr id="15" name="Group 14"/>
          <p:cNvGrpSpPr/>
          <p:nvPr/>
        </p:nvGrpSpPr>
        <p:grpSpPr>
          <a:xfrm>
            <a:off x="1209986" y="3794834"/>
            <a:ext cx="4295482" cy="1109067"/>
            <a:chOff x="1209986" y="3794834"/>
            <a:chExt cx="4295482" cy="1109067"/>
          </a:xfrm>
        </p:grpSpPr>
        <p:sp>
          <p:nvSpPr>
            <p:cNvPr id="8" name="Freeform 7"/>
            <p:cNvSpPr/>
            <p:nvPr/>
          </p:nvSpPr>
          <p:spPr>
            <a:xfrm>
              <a:off x="1741963" y="3899825"/>
              <a:ext cx="3763505" cy="1004076"/>
            </a:xfrm>
            <a:custGeom>
              <a:avLst/>
              <a:gdLst>
                <a:gd name="connsiteX0" fmla="*/ 0 w 3763505"/>
                <a:gd name="connsiteY0" fmla="*/ 0 h 1004076"/>
                <a:gd name="connsiteX1" fmla="*/ 3763505 w 3763505"/>
                <a:gd name="connsiteY1" fmla="*/ 0 h 1004076"/>
                <a:gd name="connsiteX2" fmla="*/ 3763505 w 3763505"/>
                <a:gd name="connsiteY2" fmla="*/ 1004076 h 1004076"/>
                <a:gd name="connsiteX3" fmla="*/ 0 w 3763505"/>
                <a:gd name="connsiteY3" fmla="*/ 1004076 h 1004076"/>
                <a:gd name="connsiteX4" fmla="*/ 0 w 3763505"/>
                <a:gd name="connsiteY4" fmla="*/ 0 h 1004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3505" h="1004076">
                  <a:moveTo>
                    <a:pt x="0" y="0"/>
                  </a:moveTo>
                  <a:lnTo>
                    <a:pt x="3763505" y="0"/>
                  </a:lnTo>
                  <a:lnTo>
                    <a:pt x="3763505" y="1004076"/>
                  </a:lnTo>
                  <a:lnTo>
                    <a:pt x="0" y="1004076"/>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80095" tIns="106680" rIns="106680" bIns="106680" numCol="1" spcCol="1270" anchor="ctr" anchorCtr="0">
              <a:noAutofit/>
            </a:bodyPr>
            <a:lstStyle/>
            <a:p>
              <a:pPr lvl="0" algn="l" defTabSz="1244600">
                <a:lnSpc>
                  <a:spcPct val="90000"/>
                </a:lnSpc>
                <a:spcBef>
                  <a:spcPct val="0"/>
                </a:spcBef>
                <a:spcAft>
                  <a:spcPct val="35000"/>
                </a:spcAft>
              </a:pPr>
              <a:r>
                <a:rPr lang="vi-VN" sz="2800" b="1" i="1" kern="1200" dirty="0" smtClean="0">
                  <a:latin typeface="Times New Roman" panose="02020603050405020304" pitchFamily="18" charset="0"/>
                  <a:cs typeface="Times New Roman" panose="02020603050405020304" pitchFamily="18" charset="0"/>
                </a:rPr>
                <a:t>Mặt: </a:t>
              </a:r>
              <a:r>
                <a:rPr lang="vi-VN" sz="2800" kern="1200" dirty="0" smtClean="0">
                  <a:latin typeface="Times New Roman" panose="02020603050405020304" pitchFamily="18" charset="0"/>
                  <a:cs typeface="Times New Roman" panose="02020603050405020304" pitchFamily="18" charset="0"/>
                </a:rPr>
                <a:t>mặt bàn, mặt ghế, mặt sàn,...</a:t>
              </a:r>
              <a:endParaRPr lang="en-US" sz="2800" kern="1200" dirty="0">
                <a:latin typeface="Times New Roman" panose="02020603050405020304" pitchFamily="18" charset="0"/>
                <a:cs typeface="Times New Roman" panose="02020603050405020304" pitchFamily="18" charset="0"/>
              </a:endParaRPr>
            </a:p>
          </p:txBody>
        </p:sp>
        <p:sp>
          <p:nvSpPr>
            <p:cNvPr id="10" name="Rectangle 9"/>
            <p:cNvSpPr/>
            <p:nvPr/>
          </p:nvSpPr>
          <p:spPr>
            <a:xfrm>
              <a:off x="1209986" y="3794834"/>
              <a:ext cx="1007150" cy="1054280"/>
            </a:xfrm>
            <a:prstGeom prst="rect">
              <a:avLst/>
            </a:prstGeom>
            <a:blipFill rotWithShape="1">
              <a:blip r:embed="rId2"/>
              <a:stretch>
                <a:fillRect/>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16" name="Group 15"/>
          <p:cNvGrpSpPr/>
          <p:nvPr/>
        </p:nvGrpSpPr>
        <p:grpSpPr>
          <a:xfrm>
            <a:off x="5895761" y="3795499"/>
            <a:ext cx="5184995" cy="1108081"/>
            <a:chOff x="5895761" y="3795499"/>
            <a:chExt cx="5184995" cy="1108081"/>
          </a:xfrm>
        </p:grpSpPr>
        <p:sp>
          <p:nvSpPr>
            <p:cNvPr id="11" name="Freeform 10"/>
            <p:cNvSpPr/>
            <p:nvPr/>
          </p:nvSpPr>
          <p:spPr>
            <a:xfrm>
              <a:off x="6508236" y="3900138"/>
              <a:ext cx="4572520" cy="1003442"/>
            </a:xfrm>
            <a:custGeom>
              <a:avLst/>
              <a:gdLst>
                <a:gd name="connsiteX0" fmla="*/ 0 w 4572520"/>
                <a:gd name="connsiteY0" fmla="*/ 0 h 1003442"/>
                <a:gd name="connsiteX1" fmla="*/ 4572520 w 4572520"/>
                <a:gd name="connsiteY1" fmla="*/ 0 h 1003442"/>
                <a:gd name="connsiteX2" fmla="*/ 4572520 w 4572520"/>
                <a:gd name="connsiteY2" fmla="*/ 1003442 h 1003442"/>
                <a:gd name="connsiteX3" fmla="*/ 0 w 4572520"/>
                <a:gd name="connsiteY3" fmla="*/ 1003442 h 1003442"/>
                <a:gd name="connsiteX4" fmla="*/ 0 w 4572520"/>
                <a:gd name="connsiteY4" fmla="*/ 0 h 100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520" h="1003442">
                  <a:moveTo>
                    <a:pt x="0" y="0"/>
                  </a:moveTo>
                  <a:lnTo>
                    <a:pt x="4572520" y="0"/>
                  </a:lnTo>
                  <a:lnTo>
                    <a:pt x="4572520" y="1003442"/>
                  </a:lnTo>
                  <a:lnTo>
                    <a:pt x="0" y="1003442"/>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79665" tIns="106680" rIns="106680" bIns="106680" numCol="1" spcCol="1270" anchor="ctr" anchorCtr="0">
              <a:noAutofit/>
            </a:bodyPr>
            <a:lstStyle/>
            <a:p>
              <a:pPr lvl="0" algn="l" defTabSz="1244600">
                <a:lnSpc>
                  <a:spcPct val="90000"/>
                </a:lnSpc>
                <a:spcBef>
                  <a:spcPct val="0"/>
                </a:spcBef>
                <a:spcAft>
                  <a:spcPct val="35000"/>
                </a:spcAft>
              </a:pPr>
              <a:r>
                <a:rPr lang="vi-VN" sz="2800" b="1" i="1" kern="1200" dirty="0" smtClean="0">
                  <a:latin typeface="Times New Roman" panose="02020603050405020304" pitchFamily="18" charset="0"/>
                  <a:cs typeface="Times New Roman" panose="02020603050405020304" pitchFamily="18" charset="0"/>
                </a:rPr>
                <a:t>Chân:</a:t>
              </a:r>
              <a:r>
                <a:rPr lang="vi-VN" sz="2800" kern="1200" dirty="0" smtClean="0">
                  <a:latin typeface="Times New Roman" panose="02020603050405020304" pitchFamily="18" charset="0"/>
                  <a:cs typeface="Times New Roman" panose="02020603050405020304" pitchFamily="18" charset="0"/>
                </a:rPr>
                <a:t> chân ghế, chân bàn, chân tủ,...</a:t>
              </a:r>
              <a:endParaRPr lang="en-US" sz="2800" kern="1200" dirty="0">
                <a:latin typeface="Times New Roman" panose="02020603050405020304" pitchFamily="18" charset="0"/>
                <a:cs typeface="Times New Roman" panose="02020603050405020304" pitchFamily="18" charset="0"/>
              </a:endParaRPr>
            </a:p>
          </p:txBody>
        </p:sp>
        <p:sp>
          <p:nvSpPr>
            <p:cNvPr id="12" name="Rectangle 11"/>
            <p:cNvSpPr/>
            <p:nvPr/>
          </p:nvSpPr>
          <p:spPr>
            <a:xfrm>
              <a:off x="5895761" y="3795499"/>
              <a:ext cx="988041" cy="1053615"/>
            </a:xfrm>
            <a:prstGeom prst="rect">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17" name="Group 16"/>
          <p:cNvGrpSpPr/>
          <p:nvPr/>
        </p:nvGrpSpPr>
        <p:grpSpPr>
          <a:xfrm>
            <a:off x="3186113" y="5044556"/>
            <a:ext cx="5108797" cy="1157101"/>
            <a:chOff x="3186113" y="5044556"/>
            <a:chExt cx="5108797" cy="1157101"/>
          </a:xfrm>
        </p:grpSpPr>
        <p:sp>
          <p:nvSpPr>
            <p:cNvPr id="13" name="Freeform 12"/>
            <p:cNvSpPr/>
            <p:nvPr/>
          </p:nvSpPr>
          <p:spPr>
            <a:xfrm>
              <a:off x="3722919" y="5202016"/>
              <a:ext cx="4571991" cy="999641"/>
            </a:xfrm>
            <a:custGeom>
              <a:avLst/>
              <a:gdLst>
                <a:gd name="connsiteX0" fmla="*/ 0 w 4571991"/>
                <a:gd name="connsiteY0" fmla="*/ 0 h 999641"/>
                <a:gd name="connsiteX1" fmla="*/ 4571991 w 4571991"/>
                <a:gd name="connsiteY1" fmla="*/ 0 h 999641"/>
                <a:gd name="connsiteX2" fmla="*/ 4571991 w 4571991"/>
                <a:gd name="connsiteY2" fmla="*/ 999641 h 999641"/>
                <a:gd name="connsiteX3" fmla="*/ 0 w 4571991"/>
                <a:gd name="connsiteY3" fmla="*/ 999641 h 999641"/>
                <a:gd name="connsiteX4" fmla="*/ 0 w 4571991"/>
                <a:gd name="connsiteY4" fmla="*/ 0 h 999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91" h="999641">
                  <a:moveTo>
                    <a:pt x="0" y="0"/>
                  </a:moveTo>
                  <a:lnTo>
                    <a:pt x="4571991" y="0"/>
                  </a:lnTo>
                  <a:lnTo>
                    <a:pt x="4571991" y="999641"/>
                  </a:lnTo>
                  <a:lnTo>
                    <a:pt x="0" y="999641"/>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77090" tIns="106680" rIns="106680" bIns="106680" numCol="1" spcCol="1270" anchor="ctr" anchorCtr="0">
              <a:noAutofit/>
            </a:bodyPr>
            <a:lstStyle/>
            <a:p>
              <a:pPr lvl="0" algn="l" defTabSz="1244600">
                <a:lnSpc>
                  <a:spcPct val="90000"/>
                </a:lnSpc>
                <a:spcBef>
                  <a:spcPct val="0"/>
                </a:spcBef>
                <a:spcAft>
                  <a:spcPct val="35000"/>
                </a:spcAft>
              </a:pPr>
              <a:r>
                <a:rPr lang="vi-VN" sz="2800" b="1" i="1" kern="1200" dirty="0" smtClean="0">
                  <a:latin typeface="Times New Roman" panose="02020603050405020304" pitchFamily="18" charset="0"/>
                  <a:cs typeface="Times New Roman" panose="02020603050405020304" pitchFamily="18" charset="0"/>
                </a:rPr>
                <a:t>Miệng: </a:t>
              </a:r>
              <a:r>
                <a:rPr lang="vi-VN" sz="2800" kern="1200" dirty="0" smtClean="0">
                  <a:latin typeface="Times New Roman" panose="02020603050405020304" pitchFamily="18" charset="0"/>
                  <a:cs typeface="Times New Roman" panose="02020603050405020304" pitchFamily="18" charset="0"/>
                </a:rPr>
                <a:t>miệng chén, miệng bát, miệng chum,...</a:t>
              </a:r>
              <a:endParaRPr lang="en-US" sz="2800" kern="1200" dirty="0">
                <a:latin typeface="Times New Roman" panose="02020603050405020304" pitchFamily="18" charset="0"/>
                <a:cs typeface="Times New Roman" panose="02020603050405020304" pitchFamily="18" charset="0"/>
              </a:endParaRPr>
            </a:p>
          </p:txBody>
        </p:sp>
        <p:sp>
          <p:nvSpPr>
            <p:cNvPr id="14" name="Rectangle 13"/>
            <p:cNvSpPr/>
            <p:nvPr/>
          </p:nvSpPr>
          <p:spPr>
            <a:xfrm>
              <a:off x="3186113" y="5044556"/>
              <a:ext cx="979941" cy="1049623"/>
            </a:xfrm>
            <a:prstGeom prst="rect">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24253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710" y="158843"/>
            <a:ext cx="502554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91710" y="627393"/>
            <a:ext cx="191110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2521" y="1070988"/>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52521" y="1644042"/>
            <a:ext cx="10746725" cy="523220"/>
          </a:xfrm>
          <a:prstGeom prst="rect">
            <a:avLst/>
          </a:prstGeom>
        </p:spPr>
        <p:txBody>
          <a:bodyPr wrap="none">
            <a:spAutoFit/>
          </a:bodyP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3. </a:t>
            </a:r>
            <a:r>
              <a:rPr lang="en-US" sz="2800" b="1" dirty="0" err="1">
                <a:solidFill>
                  <a:srgbClr val="363636"/>
                </a:solidFill>
                <a:latin typeface="Times New Roman" panose="02020603050405020304" pitchFamily="18" charset="0"/>
                <a:ea typeface="Times New Roman" panose="02020603050405020304" pitchFamily="18" charset="0"/>
              </a:rPr>
              <a:t>Bài</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tập</a:t>
            </a:r>
            <a:r>
              <a:rPr lang="en-US" sz="2800" b="1" dirty="0">
                <a:solidFill>
                  <a:srgbClr val="363636"/>
                </a:solidFill>
                <a:latin typeface="Times New Roman" panose="02020603050405020304" pitchFamily="18" charset="0"/>
                <a:ea typeface="Times New Roman" panose="02020603050405020304" pitchFamily="18" charset="0"/>
              </a:rPr>
              <a:t> 3: </a:t>
            </a:r>
            <a:r>
              <a:rPr lang="vi-VN" sz="2800" b="1" dirty="0">
                <a:solidFill>
                  <a:srgbClr val="363636"/>
                </a:solidFill>
                <a:latin typeface="Times New Roman" panose="02020603050405020304" pitchFamily="18" charset="0"/>
                <a:ea typeface="Times New Roman" panose="02020603050405020304" pitchFamily="18" charset="0"/>
              </a:rPr>
              <a:t>Tìm từ đa nghĩa, từ đồng âm trong những câu dưới đây:</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897105" y="2361248"/>
            <a:ext cx="10101821" cy="4339650"/>
          </a:xfrm>
          <a:prstGeom prst="rect">
            <a:avLst/>
          </a:prstGeom>
        </p:spPr>
        <p:txBody>
          <a:bodyPr wrap="square">
            <a:spAutoFit/>
          </a:bodyPr>
          <a:lstStyle/>
          <a:p>
            <a:pPr>
              <a:spcAft>
                <a:spcPts val="1200"/>
              </a:spcAft>
            </a:pPr>
            <a:r>
              <a:rPr lang="vi-VN" sz="2400" b="1" dirty="0">
                <a:solidFill>
                  <a:srgbClr val="363636"/>
                </a:solidFill>
                <a:latin typeface="Times New Roman" panose="02020603050405020304" pitchFamily="18" charset="0"/>
                <a:ea typeface="Times New Roman" panose="02020603050405020304" pitchFamily="18" charset="0"/>
              </a:rPr>
              <a:t>a) Chín:</a:t>
            </a:r>
            <a:endParaRPr lang="en-US" sz="2400" dirty="0">
              <a:latin typeface="Times New Roman" panose="02020603050405020304" pitchFamily="18" charset="0"/>
              <a:ea typeface="Times New Roman" panose="02020603050405020304" pitchFamily="18" charset="0"/>
            </a:endParaRPr>
          </a:p>
          <a:p>
            <a:pPr algn="ctr">
              <a:spcAft>
                <a:spcPts val="1200"/>
              </a:spcAft>
            </a:pPr>
            <a:r>
              <a:rPr lang="vi-VN" sz="2400" i="1" dirty="0">
                <a:solidFill>
                  <a:srgbClr val="4A4A4A"/>
                </a:solidFill>
                <a:latin typeface="Times New Roman" panose="02020603050405020304" pitchFamily="18" charset="0"/>
                <a:ea typeface="Times New Roman" panose="02020603050405020304" pitchFamily="18" charset="0"/>
              </a:rPr>
              <a:t>Quýt nhà ai </a:t>
            </a:r>
            <a:r>
              <a:rPr lang="vi-VN" sz="2400" i="1" dirty="0">
                <a:solidFill>
                  <a:srgbClr val="FF0000"/>
                </a:solidFill>
                <a:latin typeface="Times New Roman" panose="02020603050405020304" pitchFamily="18" charset="0"/>
                <a:ea typeface="Times New Roman" panose="02020603050405020304" pitchFamily="18" charset="0"/>
              </a:rPr>
              <a:t>chín </a:t>
            </a:r>
            <a:r>
              <a:rPr lang="vi-VN" sz="2400" i="1" dirty="0">
                <a:solidFill>
                  <a:srgbClr val="4A4A4A"/>
                </a:solidFill>
                <a:latin typeface="Times New Roman" panose="02020603050405020304" pitchFamily="18" charset="0"/>
                <a:ea typeface="Times New Roman" panose="02020603050405020304" pitchFamily="18" charset="0"/>
              </a:rPr>
              <a:t>đỏ cây</a:t>
            </a:r>
            <a:br>
              <a:rPr lang="vi-VN" sz="2400" i="1" dirty="0">
                <a:solidFill>
                  <a:srgbClr val="4A4A4A"/>
                </a:solidFill>
                <a:latin typeface="Times New Roman" panose="02020603050405020304" pitchFamily="18" charset="0"/>
                <a:ea typeface="Times New Roman" panose="02020603050405020304" pitchFamily="18" charset="0"/>
              </a:rPr>
            </a:br>
            <a:r>
              <a:rPr lang="vi-VN" sz="2400" i="1" dirty="0">
                <a:solidFill>
                  <a:srgbClr val="4A4A4A"/>
                </a:solidFill>
                <a:latin typeface="Times New Roman" panose="02020603050405020304" pitchFamily="18" charset="0"/>
                <a:ea typeface="Times New Roman" panose="02020603050405020304" pitchFamily="18" charset="0"/>
              </a:rPr>
              <a:t>Hỡi em đi học, hây hây má tròn.</a:t>
            </a:r>
            <a:endParaRPr lang="en-US" sz="2400" dirty="0">
              <a:latin typeface="Times New Roman" panose="02020603050405020304" pitchFamily="18" charset="0"/>
              <a:ea typeface="Times New Roman" panose="02020603050405020304" pitchFamily="18" charset="0"/>
            </a:endParaRPr>
          </a:p>
          <a:p>
            <a:pPr algn="ctr">
              <a:spcAft>
                <a:spcPts val="1200"/>
              </a:spcAft>
            </a:pPr>
            <a:r>
              <a:rPr lang="vi-VN" sz="2400" b="1" dirty="0">
                <a:solidFill>
                  <a:srgbClr val="363636"/>
                </a:solidFill>
                <a:latin typeface="Times New Roman" panose="02020603050405020304" pitchFamily="18" charset="0"/>
                <a:ea typeface="Times New Roman" panose="02020603050405020304" pitchFamily="18" charset="0"/>
              </a:rPr>
              <a:t>(Tố Hữu</a:t>
            </a:r>
            <a:r>
              <a:rPr lang="vi-VN" sz="2400" b="1" dirty="0" smtClean="0">
                <a:solidFill>
                  <a:srgbClr val="363636"/>
                </a:solidFill>
                <a:latin typeface="Times New Roman" panose="02020603050405020304" pitchFamily="18" charset="0"/>
                <a:ea typeface="Times New Roman" panose="02020603050405020304" pitchFamily="18" charset="0"/>
              </a:rPr>
              <a:t>)</a:t>
            </a:r>
            <a:endParaRPr lang="en-US" sz="2400" dirty="0" smtClean="0">
              <a:latin typeface="Times New Roman" panose="02020603050405020304" pitchFamily="18" charset="0"/>
              <a:ea typeface="Times New Roman" panose="02020603050405020304" pitchFamily="18" charset="0"/>
            </a:endParaRPr>
          </a:p>
          <a:p>
            <a:pPr>
              <a:spcAft>
                <a:spcPts val="1200"/>
              </a:spcAft>
            </a:pPr>
            <a:r>
              <a:rPr lang="vi-VN" sz="2400" dirty="0" smtClean="0">
                <a:solidFill>
                  <a:srgbClr val="4A4A4A"/>
                </a:solidFill>
                <a:latin typeface="Times New Roman" panose="02020603050405020304" pitchFamily="18" charset="0"/>
                <a:ea typeface="Times New Roman" panose="02020603050405020304" pitchFamily="18" charset="0"/>
              </a:rPr>
              <a:t>→</a:t>
            </a:r>
            <a:r>
              <a:rPr lang="vi-VN" sz="2400" dirty="0">
                <a:solidFill>
                  <a:srgbClr val="4A4A4A"/>
                </a:solidFill>
                <a:latin typeface="Times New Roman" panose="02020603050405020304" pitchFamily="18" charset="0"/>
                <a:ea typeface="Times New Roman" panose="02020603050405020304" pitchFamily="18" charset="0"/>
              </a:rPr>
              <a:t> Từ chín chỉ </a:t>
            </a:r>
            <a:r>
              <a:rPr lang="vi-VN" sz="2400" b="1" dirty="0">
                <a:solidFill>
                  <a:srgbClr val="363636"/>
                </a:solidFill>
                <a:latin typeface="Times New Roman" panose="02020603050405020304" pitchFamily="18" charset="0"/>
                <a:ea typeface="Times New Roman" panose="02020603050405020304" pitchFamily="18" charset="0"/>
              </a:rPr>
              <a:t>trạng thái </a:t>
            </a:r>
            <a:r>
              <a:rPr lang="vi-VN" sz="2400" dirty="0">
                <a:solidFill>
                  <a:srgbClr val="4A4A4A"/>
                </a:solidFill>
                <a:latin typeface="Times New Roman" panose="02020603050405020304" pitchFamily="18" charset="0"/>
                <a:ea typeface="Times New Roman" panose="02020603050405020304" pitchFamily="18" charset="0"/>
              </a:rPr>
              <a:t>đã sẵn sàng thu hoạch của quýt</a:t>
            </a:r>
            <a:r>
              <a:rPr lang="vi-VN" sz="2400" dirty="0" smtClean="0">
                <a:solidFill>
                  <a:srgbClr val="4A4A4A"/>
                </a:solidFill>
                <a:latin typeface="Times New Roman" panose="02020603050405020304" pitchFamily="18" charset="0"/>
                <a:ea typeface="Times New Roman" panose="02020603050405020304" pitchFamily="18" charset="0"/>
              </a:rPr>
              <a:t>.</a:t>
            </a:r>
            <a:endParaRPr lang="en-US" sz="2400" dirty="0" smtClean="0">
              <a:solidFill>
                <a:srgbClr val="4A4A4A"/>
              </a:solidFill>
              <a:latin typeface="Times New Roman" panose="02020603050405020304" pitchFamily="18" charset="0"/>
              <a:ea typeface="Times New Roman" panose="02020603050405020304" pitchFamily="18" charset="0"/>
            </a:endParaRPr>
          </a:p>
          <a:p>
            <a:pPr lvl="0">
              <a:spcAft>
                <a:spcPts val="1200"/>
              </a:spcAft>
            </a:pPr>
            <a:r>
              <a:rPr lang="en-US" sz="2400" i="1" dirty="0" smtClean="0">
                <a:solidFill>
                  <a:srgbClr val="4A4A4A"/>
                </a:solidFill>
                <a:latin typeface="Times New Roman" panose="02020603050405020304" pitchFamily="18" charset="0"/>
                <a:ea typeface="Times New Roman" panose="02020603050405020304" pitchFamily="18" charset="0"/>
              </a:rPr>
              <a:t>                                               </a:t>
            </a:r>
            <a:r>
              <a:rPr lang="vi-VN" sz="2400" i="1" dirty="0" smtClean="0">
                <a:solidFill>
                  <a:srgbClr val="4A4A4A"/>
                </a:solidFill>
                <a:latin typeface="Times New Roman" panose="02020603050405020304" pitchFamily="18" charset="0"/>
                <a:ea typeface="Times New Roman" panose="02020603050405020304" pitchFamily="18" charset="0"/>
              </a:rPr>
              <a:t>Một </a:t>
            </a:r>
            <a:r>
              <a:rPr lang="vi-VN" sz="2400" i="1" dirty="0">
                <a:solidFill>
                  <a:srgbClr val="4A4A4A"/>
                </a:solidFill>
                <a:latin typeface="Times New Roman" panose="02020603050405020304" pitchFamily="18" charset="0"/>
                <a:ea typeface="Times New Roman" panose="02020603050405020304" pitchFamily="18" charset="0"/>
              </a:rPr>
              <a:t>nghề cho </a:t>
            </a:r>
            <a:r>
              <a:rPr lang="vi-VN" sz="2400" i="1" dirty="0">
                <a:solidFill>
                  <a:srgbClr val="FF0000"/>
                </a:solidFill>
                <a:latin typeface="Times New Roman" panose="02020603050405020304" pitchFamily="18" charset="0"/>
                <a:ea typeface="Times New Roman" panose="02020603050405020304" pitchFamily="18" charset="0"/>
              </a:rPr>
              <a:t>chín </a:t>
            </a:r>
            <a:r>
              <a:rPr lang="vi-VN" sz="2400" i="1" dirty="0">
                <a:solidFill>
                  <a:srgbClr val="4A4A4A"/>
                </a:solidFill>
                <a:latin typeface="Times New Roman" panose="02020603050405020304" pitchFamily="18" charset="0"/>
                <a:ea typeface="Times New Roman" panose="02020603050405020304" pitchFamily="18" charset="0"/>
              </a:rPr>
              <a:t>còn hơn </a:t>
            </a:r>
            <a:r>
              <a:rPr lang="vi-VN" sz="2400" i="1" dirty="0">
                <a:solidFill>
                  <a:srgbClr val="FF0000"/>
                </a:solidFill>
                <a:latin typeface="Times New Roman" panose="02020603050405020304" pitchFamily="18" charset="0"/>
                <a:ea typeface="Times New Roman" panose="02020603050405020304" pitchFamily="18" charset="0"/>
              </a:rPr>
              <a:t>chín </a:t>
            </a:r>
            <a:r>
              <a:rPr lang="vi-VN" sz="2400" i="1" dirty="0">
                <a:solidFill>
                  <a:srgbClr val="4A4A4A"/>
                </a:solidFill>
                <a:latin typeface="Times New Roman" panose="02020603050405020304" pitchFamily="18" charset="0"/>
                <a:ea typeface="Times New Roman" panose="02020603050405020304" pitchFamily="18" charset="0"/>
              </a:rPr>
              <a:t>nghề.</a:t>
            </a:r>
            <a:endParaRPr lang="en-US" sz="2400" dirty="0">
              <a:solidFill>
                <a:prstClr val="black"/>
              </a:solidFill>
              <a:latin typeface="Times New Roman" panose="02020603050405020304" pitchFamily="18" charset="0"/>
              <a:ea typeface="Times New Roman" panose="02020603050405020304" pitchFamily="18" charset="0"/>
            </a:endParaRPr>
          </a:p>
          <a:p>
            <a:pPr lvl="0" algn="ctr">
              <a:spcAft>
                <a:spcPts val="1200"/>
              </a:spcAft>
            </a:pPr>
            <a:r>
              <a:rPr lang="vi-VN" sz="2400" b="1" dirty="0">
                <a:solidFill>
                  <a:srgbClr val="363636"/>
                </a:solidFill>
                <a:latin typeface="Times New Roman" panose="02020603050405020304" pitchFamily="18" charset="0"/>
                <a:ea typeface="Times New Roman" panose="02020603050405020304" pitchFamily="18" charset="0"/>
              </a:rPr>
              <a:t>(Tục ngữ</a:t>
            </a:r>
            <a:r>
              <a:rPr lang="vi-VN" sz="2400" b="1" dirty="0" smtClean="0">
                <a:solidFill>
                  <a:srgbClr val="363636"/>
                </a:solidFill>
                <a:latin typeface="Times New Roman" panose="02020603050405020304" pitchFamily="18" charset="0"/>
                <a:ea typeface="Times New Roman" panose="02020603050405020304" pitchFamily="18" charset="0"/>
              </a:rPr>
              <a:t>)</a:t>
            </a:r>
            <a:endParaRPr lang="en-US" sz="2400" dirty="0" smtClean="0">
              <a:solidFill>
                <a:srgbClr val="4A4A4A"/>
              </a:solidFill>
              <a:latin typeface="Times New Roman" panose="02020603050405020304" pitchFamily="18" charset="0"/>
              <a:ea typeface="Times New Roman" panose="02020603050405020304" pitchFamily="18" charset="0"/>
            </a:endParaRPr>
          </a:p>
          <a:p>
            <a:pPr lvl="0" algn="ctr">
              <a:spcAft>
                <a:spcPts val="1200"/>
              </a:spcAft>
            </a:pPr>
            <a:r>
              <a:rPr lang="vi-VN" sz="2400" dirty="0" smtClean="0">
                <a:solidFill>
                  <a:srgbClr val="4A4A4A"/>
                </a:solidFill>
                <a:latin typeface="Times New Roman" panose="02020603050405020304" pitchFamily="18" charset="0"/>
                <a:ea typeface="Times New Roman" panose="02020603050405020304" pitchFamily="18" charset="0"/>
              </a:rPr>
              <a:t>→</a:t>
            </a:r>
            <a:r>
              <a:rPr lang="vi-VN" sz="2400" dirty="0">
                <a:solidFill>
                  <a:srgbClr val="4A4A4A"/>
                </a:solidFill>
                <a:latin typeface="Times New Roman" panose="02020603050405020304" pitchFamily="18" charset="0"/>
                <a:ea typeface="Times New Roman" panose="02020603050405020304" pitchFamily="18" charset="0"/>
              </a:rPr>
              <a:t> Từ chín thứ nhất chỉ sự </a:t>
            </a:r>
            <a:r>
              <a:rPr lang="vi-VN" sz="2400" b="1" dirty="0">
                <a:solidFill>
                  <a:srgbClr val="363636"/>
                </a:solidFill>
                <a:latin typeface="Times New Roman" panose="02020603050405020304" pitchFamily="18" charset="0"/>
                <a:ea typeface="Times New Roman" panose="02020603050405020304" pitchFamily="18" charset="0"/>
              </a:rPr>
              <a:t>thành thạo, chuyên nghiệp, lành nghề</a:t>
            </a:r>
            <a:r>
              <a:rPr lang="vi-VN" sz="2400" dirty="0">
                <a:solidFill>
                  <a:srgbClr val="4A4A4A"/>
                </a:solidFill>
                <a:latin typeface="Times New Roman" panose="02020603050405020304" pitchFamily="18" charset="0"/>
                <a:ea typeface="Times New Roman" panose="02020603050405020304" pitchFamily="18" charset="0"/>
              </a:rPr>
              <a:t>. Từ chín thứ hai chỉ </a:t>
            </a:r>
            <a:r>
              <a:rPr lang="vi-VN" sz="2400" b="1" dirty="0">
                <a:solidFill>
                  <a:srgbClr val="363636"/>
                </a:solidFill>
                <a:latin typeface="Times New Roman" panose="02020603050405020304" pitchFamily="18" charset="0"/>
                <a:ea typeface="Times New Roman" panose="02020603050405020304" pitchFamily="18" charset="0"/>
              </a:rPr>
              <a:t>số đếm</a:t>
            </a:r>
            <a:r>
              <a:rPr lang="vi-VN" sz="2400" dirty="0">
                <a:solidFill>
                  <a:srgbClr val="4A4A4A"/>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237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3" end="3"/>
                                            </p:txEl>
                                          </p:spTgt>
                                        </p:tgtEl>
                                        <p:attrNameLst>
                                          <p:attrName>style.visibility</p:attrName>
                                        </p:attrNameLst>
                                      </p:cBhvr>
                                      <p:to>
                                        <p:strVal val="visible"/>
                                      </p:to>
                                    </p:set>
                                    <p:animEffect transition="in" filter="fade">
                                      <p:cBhvr>
                                        <p:cTn id="26" dur="1000"/>
                                        <p:tgtEl>
                                          <p:spTgt spid="8">
                                            <p:txEl>
                                              <p:pRg st="3" end="3"/>
                                            </p:txEl>
                                          </p:spTgt>
                                        </p:tgtEl>
                                      </p:cBhvr>
                                    </p:animEffect>
                                    <p:anim calcmode="lin" valueType="num">
                                      <p:cBhvr>
                                        <p:cTn id="27"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animEffect transition="in" filter="fade">
                                      <p:cBhvr>
                                        <p:cTn id="33" dur="1000"/>
                                        <p:tgtEl>
                                          <p:spTgt spid="8">
                                            <p:txEl>
                                              <p:pRg st="4" end="4"/>
                                            </p:txEl>
                                          </p:spTgt>
                                        </p:tgtEl>
                                      </p:cBhvr>
                                    </p:animEffect>
                                    <p:anim calcmode="lin" valueType="num">
                                      <p:cBhvr>
                                        <p:cTn id="3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
                                            <p:txEl>
                                              <p:pRg st="5" end="5"/>
                                            </p:txEl>
                                          </p:spTgt>
                                        </p:tgtEl>
                                        <p:attrNameLst>
                                          <p:attrName>style.visibility</p:attrName>
                                        </p:attrNameLst>
                                      </p:cBhvr>
                                      <p:to>
                                        <p:strVal val="visible"/>
                                      </p:to>
                                    </p:set>
                                    <p:animEffect transition="in" filter="fade">
                                      <p:cBhvr>
                                        <p:cTn id="40" dur="1000"/>
                                        <p:tgtEl>
                                          <p:spTgt spid="8">
                                            <p:txEl>
                                              <p:pRg st="5" end="5"/>
                                            </p:txEl>
                                          </p:spTgt>
                                        </p:tgtEl>
                                      </p:cBhvr>
                                    </p:animEffect>
                                    <p:anim calcmode="lin" valueType="num">
                                      <p:cBhvr>
                                        <p:cTn id="41"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8">
                                            <p:txEl>
                                              <p:pRg st="6" end="6"/>
                                            </p:txEl>
                                          </p:spTgt>
                                        </p:tgtEl>
                                        <p:attrNameLst>
                                          <p:attrName>style.visibility</p:attrName>
                                        </p:attrNameLst>
                                      </p:cBhvr>
                                      <p:to>
                                        <p:strVal val="visible"/>
                                      </p:to>
                                    </p:set>
                                    <p:animEffect transition="in" filter="fade">
                                      <p:cBhvr>
                                        <p:cTn id="47" dur="1000"/>
                                        <p:tgtEl>
                                          <p:spTgt spid="8">
                                            <p:txEl>
                                              <p:pRg st="6" end="6"/>
                                            </p:txEl>
                                          </p:spTgt>
                                        </p:tgtEl>
                                      </p:cBhvr>
                                    </p:animEffect>
                                    <p:anim calcmode="lin" valueType="num">
                                      <p:cBhvr>
                                        <p:cTn id="4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835" y="194065"/>
            <a:ext cx="1074672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3: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Tìm từ đa nghĩa, từ đồng âm trong những câu dưới đây:</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04948" y="717285"/>
            <a:ext cx="11338560" cy="5539978"/>
          </a:xfrm>
          <a:prstGeom prst="rect">
            <a:avLst/>
          </a:prstGeom>
        </p:spPr>
        <p:txBody>
          <a:bodyPr wrap="square">
            <a:spAutoFit/>
          </a:bodyPr>
          <a:lstStyle/>
          <a:p>
            <a:pPr>
              <a:spcAft>
                <a:spcPts val="1200"/>
              </a:spcAft>
            </a:pPr>
            <a:r>
              <a:rPr lang="vi-VN" sz="2400" b="1" dirty="0">
                <a:solidFill>
                  <a:srgbClr val="4A4A4A"/>
                </a:solidFill>
                <a:latin typeface="Times New Roman" panose="02020603050405020304" pitchFamily="18" charset="0"/>
                <a:ea typeface="Times New Roman" panose="02020603050405020304" pitchFamily="18" charset="0"/>
              </a:rPr>
              <a:t>b) Cắt:</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i="1" dirty="0">
                <a:solidFill>
                  <a:srgbClr val="4A4A4A"/>
                </a:solidFill>
                <a:latin typeface="Times New Roman" panose="02020603050405020304" pitchFamily="18" charset="0"/>
                <a:ea typeface="Times New Roman" panose="02020603050405020304" pitchFamily="18" charset="0"/>
              </a:rPr>
              <a:t>Nhanh như </a:t>
            </a:r>
            <a:r>
              <a:rPr lang="vi-VN" sz="2400" i="1" dirty="0">
                <a:solidFill>
                  <a:srgbClr val="FF0000"/>
                </a:solidFill>
                <a:latin typeface="Times New Roman" panose="02020603050405020304" pitchFamily="18" charset="0"/>
                <a:ea typeface="Times New Roman" panose="02020603050405020304" pitchFamily="18" charset="0"/>
              </a:rPr>
              <a:t>cắt</a:t>
            </a:r>
            <a:r>
              <a:rPr lang="vi-VN" sz="2400" i="1" dirty="0">
                <a:solidFill>
                  <a:srgbClr val="4A4A4A"/>
                </a:solidFill>
                <a:latin typeface="Times New Roman" panose="02020603050405020304" pitchFamily="18" charset="0"/>
                <a:ea typeface="Times New Roman" panose="02020603050405020304" pitchFamily="18" charset="0"/>
              </a:rPr>
              <a:t>, rùa há miệng đớp lấy thanh gươm rồi lặn xuống nước. (Sự tích Hồ Gươm)</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4A4A4A"/>
                </a:solidFill>
                <a:latin typeface="Times New Roman" panose="02020603050405020304" pitchFamily="18" charset="0"/>
                <a:ea typeface="Times New Roman" panose="02020603050405020304" pitchFamily="18" charset="0"/>
              </a:rPr>
              <a:t>→ Từ cắt chỉ </a:t>
            </a:r>
            <a:r>
              <a:rPr lang="vi-VN" sz="2400" b="1" dirty="0">
                <a:solidFill>
                  <a:srgbClr val="363636"/>
                </a:solidFill>
                <a:latin typeface="Times New Roman" panose="02020603050405020304" pitchFamily="18" charset="0"/>
                <a:ea typeface="Times New Roman" panose="02020603050405020304" pitchFamily="18" charset="0"/>
              </a:rPr>
              <a:t>loài chim</a:t>
            </a:r>
            <a:r>
              <a:rPr lang="vi-VN" sz="2400" dirty="0">
                <a:solidFill>
                  <a:srgbClr val="4A4A4A"/>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ctr">
              <a:spcAft>
                <a:spcPts val="1200"/>
              </a:spcAft>
            </a:pPr>
            <a:r>
              <a:rPr lang="vi-VN" sz="2400" i="1" dirty="0">
                <a:solidFill>
                  <a:srgbClr val="4A4A4A"/>
                </a:solidFill>
                <a:latin typeface="Times New Roman" panose="02020603050405020304" pitchFamily="18" charset="0"/>
                <a:ea typeface="Times New Roman" panose="02020603050405020304" pitchFamily="18" charset="0"/>
              </a:rPr>
              <a:t>Việc làm khắp chốn cùng nơi</a:t>
            </a:r>
            <a:br>
              <a:rPr lang="vi-VN" sz="2400" i="1" dirty="0">
                <a:solidFill>
                  <a:srgbClr val="4A4A4A"/>
                </a:solidFill>
                <a:latin typeface="Times New Roman" panose="02020603050405020304" pitchFamily="18" charset="0"/>
                <a:ea typeface="Times New Roman" panose="02020603050405020304" pitchFamily="18" charset="0"/>
              </a:rPr>
            </a:br>
            <a:r>
              <a:rPr lang="vi-VN" sz="2400" i="1" dirty="0">
                <a:solidFill>
                  <a:srgbClr val="4A4A4A"/>
                </a:solidFill>
                <a:latin typeface="Times New Roman" panose="02020603050405020304" pitchFamily="18" charset="0"/>
                <a:ea typeface="Times New Roman" panose="02020603050405020304" pitchFamily="18" charset="0"/>
              </a:rPr>
              <a:t>Giục đi </a:t>
            </a:r>
            <a:r>
              <a:rPr lang="vi-VN" sz="2400" i="1" dirty="0">
                <a:solidFill>
                  <a:srgbClr val="FF0000"/>
                </a:solidFill>
                <a:latin typeface="Times New Roman" panose="02020603050405020304" pitchFamily="18" charset="0"/>
                <a:ea typeface="Times New Roman" panose="02020603050405020304" pitchFamily="18" charset="0"/>
              </a:rPr>
              <a:t>cắt </a:t>
            </a:r>
            <a:r>
              <a:rPr lang="vi-VN" sz="2400" i="1" dirty="0">
                <a:solidFill>
                  <a:srgbClr val="4A4A4A"/>
                </a:solidFill>
                <a:latin typeface="Times New Roman" panose="02020603050405020304" pitchFamily="18" charset="0"/>
                <a:ea typeface="Times New Roman" panose="02020603050405020304" pitchFamily="18" charset="0"/>
              </a:rPr>
              <a:t>cỏ vai tôi đã mòn.</a:t>
            </a:r>
            <a:endParaRPr lang="en-US" sz="2400" dirty="0">
              <a:latin typeface="Times New Roman" panose="02020603050405020304" pitchFamily="18" charset="0"/>
              <a:ea typeface="Times New Roman" panose="02020603050405020304" pitchFamily="18" charset="0"/>
            </a:endParaRPr>
          </a:p>
          <a:p>
            <a:pPr algn="ctr">
              <a:spcAft>
                <a:spcPts val="1200"/>
              </a:spcAft>
            </a:pPr>
            <a:r>
              <a:rPr lang="vi-VN" sz="2400" b="1" dirty="0">
                <a:solidFill>
                  <a:srgbClr val="363636"/>
                </a:solidFill>
                <a:latin typeface="Times New Roman" panose="02020603050405020304" pitchFamily="18" charset="0"/>
                <a:ea typeface="Times New Roman" panose="02020603050405020304" pitchFamily="18" charset="0"/>
              </a:rPr>
              <a:t>(Ca dao)</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4A4A4A"/>
                </a:solidFill>
                <a:latin typeface="Times New Roman" panose="02020603050405020304" pitchFamily="18" charset="0"/>
                <a:ea typeface="Times New Roman" panose="02020603050405020304" pitchFamily="18" charset="0"/>
              </a:rPr>
              <a:t>→ Từ cắt chỉ một </a:t>
            </a:r>
            <a:r>
              <a:rPr lang="vi-VN" sz="2400" b="1" dirty="0">
                <a:solidFill>
                  <a:srgbClr val="363636"/>
                </a:solidFill>
                <a:latin typeface="Times New Roman" panose="02020603050405020304" pitchFamily="18" charset="0"/>
                <a:ea typeface="Times New Roman" panose="02020603050405020304" pitchFamily="18" charset="0"/>
              </a:rPr>
              <a:t>hành động dùng kéo/ liềm/...để dọn sạch</a:t>
            </a:r>
            <a:r>
              <a:rPr lang="vi-VN" sz="2400" dirty="0">
                <a:solidFill>
                  <a:srgbClr val="4A4A4A"/>
                </a:solidFill>
                <a:latin typeface="Times New Roman" panose="02020603050405020304" pitchFamily="18" charset="0"/>
                <a:ea typeface="Times New Roman" panose="02020603050405020304" pitchFamily="18" charset="0"/>
              </a:rPr>
              <a:t> cỏ.</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i="1" dirty="0">
                <a:solidFill>
                  <a:srgbClr val="4A4A4A"/>
                </a:solidFill>
                <a:latin typeface="Times New Roman" panose="02020603050405020304" pitchFamily="18" charset="0"/>
                <a:ea typeface="Times New Roman" panose="02020603050405020304" pitchFamily="18" charset="0"/>
              </a:rPr>
              <a:t>Bài viết bị </a:t>
            </a:r>
            <a:r>
              <a:rPr lang="vi-VN" sz="2400" i="1" dirty="0">
                <a:solidFill>
                  <a:srgbClr val="FF0000"/>
                </a:solidFill>
                <a:latin typeface="Times New Roman" panose="02020603050405020304" pitchFamily="18" charset="0"/>
                <a:ea typeface="Times New Roman" panose="02020603050405020304" pitchFamily="18" charset="0"/>
              </a:rPr>
              <a:t>cắt </a:t>
            </a:r>
            <a:r>
              <a:rPr lang="vi-VN" sz="2400" i="1" dirty="0">
                <a:solidFill>
                  <a:srgbClr val="4A4A4A"/>
                </a:solidFill>
                <a:latin typeface="Times New Roman" panose="02020603050405020304" pitchFamily="18" charset="0"/>
                <a:ea typeface="Times New Roman" panose="02020603050405020304" pitchFamily="18" charset="0"/>
              </a:rPr>
              <a:t>mất một đoạn.</a:t>
            </a:r>
            <a:r>
              <a:rPr lang="vi-VN" sz="2400" dirty="0">
                <a:solidFill>
                  <a:srgbClr val="4A4A4A"/>
                </a:solidFill>
                <a:latin typeface="Times New Roman" panose="02020603050405020304" pitchFamily="18" charset="0"/>
                <a:ea typeface="Times New Roman" panose="02020603050405020304" pitchFamily="18" charset="0"/>
              </a:rPr>
              <a:t> </a:t>
            </a:r>
            <a:r>
              <a:rPr lang="vi-VN" sz="2400" b="1" dirty="0">
                <a:solidFill>
                  <a:srgbClr val="363636"/>
                </a:solidFill>
                <a:latin typeface="Times New Roman" panose="02020603050405020304" pitchFamily="18" charset="0"/>
                <a:ea typeface="Times New Roman" panose="02020603050405020304" pitchFamily="18" charset="0"/>
              </a:rPr>
              <a:t>(Dẫn theo Hoàng Phê)</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4A4A4A"/>
                </a:solidFill>
                <a:latin typeface="Times New Roman" panose="02020603050405020304" pitchFamily="18" charset="0"/>
                <a:ea typeface="Times New Roman" panose="02020603050405020304" pitchFamily="18" charset="0"/>
              </a:rPr>
              <a:t>→ Từ cắt chỉ </a:t>
            </a:r>
            <a:r>
              <a:rPr lang="vi-VN" sz="2400" b="1" dirty="0">
                <a:solidFill>
                  <a:srgbClr val="363636"/>
                </a:solidFill>
                <a:latin typeface="Times New Roman" panose="02020603050405020304" pitchFamily="18" charset="0"/>
                <a:ea typeface="Times New Roman" panose="02020603050405020304" pitchFamily="18" charset="0"/>
              </a:rPr>
              <a:t>hành động lược bỏ ngôn từ</a:t>
            </a:r>
            <a:r>
              <a:rPr lang="vi-VN" sz="2400" dirty="0">
                <a:solidFill>
                  <a:srgbClr val="4A4A4A"/>
                </a:solidFill>
                <a:latin typeface="Times New Roman" panose="02020603050405020304" pitchFamily="18" charset="0"/>
                <a:ea typeface="Times New Roman" panose="02020603050405020304" pitchFamily="18" charset="0"/>
              </a:rPr>
              <a:t> cho ngắn gọn.</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i="1" dirty="0">
                <a:solidFill>
                  <a:srgbClr val="4A4A4A"/>
                </a:solidFill>
                <a:latin typeface="Times New Roman" panose="02020603050405020304" pitchFamily="18" charset="0"/>
                <a:ea typeface="Times New Roman" panose="02020603050405020304" pitchFamily="18" charset="0"/>
              </a:rPr>
              <a:t>Chúng </a:t>
            </a:r>
            <a:r>
              <a:rPr lang="vi-VN" sz="2400" i="1" dirty="0">
                <a:solidFill>
                  <a:srgbClr val="FF0000"/>
                </a:solidFill>
                <a:latin typeface="Times New Roman" panose="02020603050405020304" pitchFamily="18" charset="0"/>
                <a:ea typeface="Times New Roman" panose="02020603050405020304" pitchFamily="18" charset="0"/>
              </a:rPr>
              <a:t>cắt </a:t>
            </a:r>
            <a:r>
              <a:rPr lang="vi-VN" sz="2400" i="1" dirty="0">
                <a:solidFill>
                  <a:srgbClr val="4A4A4A"/>
                </a:solidFill>
                <a:latin typeface="Times New Roman" panose="02020603050405020304" pitchFamily="18" charset="0"/>
                <a:ea typeface="Times New Roman" panose="02020603050405020304" pitchFamily="18" charset="0"/>
              </a:rPr>
              <a:t>lượt nhau suốt ngày vào cà khịa làm cho Trũi không chịu được. </a:t>
            </a:r>
            <a:r>
              <a:rPr lang="vi-VN" sz="2400" b="1" dirty="0">
                <a:solidFill>
                  <a:srgbClr val="363636"/>
                </a:solidFill>
                <a:latin typeface="Times New Roman" panose="02020603050405020304" pitchFamily="18" charset="0"/>
                <a:ea typeface="Times New Roman" panose="02020603050405020304" pitchFamily="18" charset="0"/>
              </a:rPr>
              <a:t>(Tô Hoài)</a:t>
            </a:r>
            <a:endParaRPr lang="en-US" sz="2400" dirty="0">
              <a:latin typeface="Times New Roman" panose="02020603050405020304" pitchFamily="18" charset="0"/>
              <a:ea typeface="Times New Roman" panose="02020603050405020304" pitchFamily="18" charset="0"/>
            </a:endParaRPr>
          </a:p>
          <a:p>
            <a:r>
              <a:rPr lang="en-US" sz="2400" dirty="0">
                <a:solidFill>
                  <a:srgbClr val="4A4A4A"/>
                </a:solidFill>
                <a:latin typeface="Times New Roman" panose="02020603050405020304" pitchFamily="18" charset="0"/>
                <a:ea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rPr>
              <a:t>Từ</a:t>
            </a:r>
            <a:r>
              <a:rPr lang="en-US" sz="2400" dirty="0">
                <a:solidFill>
                  <a:srgbClr val="4A4A4A"/>
                </a:solidFill>
                <a:latin typeface="Times New Roman" panose="02020603050405020304" pitchFamily="18" charset="0"/>
                <a:ea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rPr>
              <a:t>cắt</a:t>
            </a:r>
            <a:r>
              <a:rPr lang="en-US" sz="2400" dirty="0">
                <a:solidFill>
                  <a:srgbClr val="4A4A4A"/>
                </a:solidFill>
                <a:latin typeface="Times New Roman" panose="02020603050405020304" pitchFamily="18" charset="0"/>
                <a:ea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rPr>
              <a:t>chỉ</a:t>
            </a:r>
            <a:r>
              <a:rPr lang="en-US" sz="2400" dirty="0">
                <a:solidFill>
                  <a:srgbClr val="4A4A4A"/>
                </a:solidFill>
                <a:latin typeface="Times New Roman" panose="02020603050405020304" pitchFamily="18" charset="0"/>
                <a:ea typeface="Times New Roman" panose="02020603050405020304" pitchFamily="18" charset="0"/>
              </a:rPr>
              <a:t> </a:t>
            </a:r>
            <a:r>
              <a:rPr lang="en-US" sz="2400" b="1" dirty="0" err="1">
                <a:solidFill>
                  <a:srgbClr val="363636"/>
                </a:solidFill>
                <a:ea typeface="Times New Roman" panose="02020603050405020304" pitchFamily="18" charset="0"/>
              </a:rPr>
              <a:t>sự</a:t>
            </a:r>
            <a:r>
              <a:rPr lang="en-US" sz="2400" b="1" dirty="0">
                <a:solidFill>
                  <a:srgbClr val="363636"/>
                </a:solidFill>
                <a:ea typeface="Times New Roman" panose="02020603050405020304" pitchFamily="18" charset="0"/>
              </a:rPr>
              <a:t> </a:t>
            </a:r>
            <a:r>
              <a:rPr lang="en-US" sz="2400" b="1" dirty="0" err="1">
                <a:solidFill>
                  <a:srgbClr val="363636"/>
                </a:solidFill>
                <a:ea typeface="Times New Roman" panose="02020603050405020304" pitchFamily="18" charset="0"/>
              </a:rPr>
              <a:t>phân</a:t>
            </a:r>
            <a:r>
              <a:rPr lang="en-US" sz="2400" b="1" dirty="0">
                <a:solidFill>
                  <a:srgbClr val="363636"/>
                </a:solidFill>
                <a:ea typeface="Times New Roman" panose="02020603050405020304" pitchFamily="18" charset="0"/>
              </a:rPr>
              <a:t> </a:t>
            </a:r>
            <a:r>
              <a:rPr lang="en-US" sz="2400" b="1" dirty="0" err="1">
                <a:solidFill>
                  <a:srgbClr val="363636"/>
                </a:solidFill>
                <a:ea typeface="Times New Roman" panose="02020603050405020304" pitchFamily="18" charset="0"/>
              </a:rPr>
              <a:t>công</a:t>
            </a:r>
            <a:r>
              <a:rPr lang="en-US" sz="2400" b="1" dirty="0">
                <a:solidFill>
                  <a:srgbClr val="363636"/>
                </a:solidFill>
                <a:ea typeface="Times New Roman" panose="02020603050405020304" pitchFamily="18" charset="0"/>
              </a:rPr>
              <a:t>, </a:t>
            </a:r>
            <a:r>
              <a:rPr lang="en-US" sz="2400" b="1" dirty="0" err="1">
                <a:solidFill>
                  <a:srgbClr val="363636"/>
                </a:solidFill>
                <a:ea typeface="Times New Roman" panose="02020603050405020304" pitchFamily="18" charset="0"/>
              </a:rPr>
              <a:t>phân</a:t>
            </a:r>
            <a:r>
              <a:rPr lang="en-US" sz="2400" b="1" dirty="0">
                <a:solidFill>
                  <a:srgbClr val="363636"/>
                </a:solidFill>
                <a:ea typeface="Times New Roman" panose="02020603050405020304" pitchFamily="18" charset="0"/>
              </a:rPr>
              <a:t> chia, </a:t>
            </a:r>
            <a:r>
              <a:rPr lang="en-US" sz="2400" b="1" dirty="0" err="1">
                <a:solidFill>
                  <a:srgbClr val="363636"/>
                </a:solidFill>
                <a:ea typeface="Times New Roman" panose="02020603050405020304" pitchFamily="18" charset="0"/>
              </a:rPr>
              <a:t>thay</a:t>
            </a:r>
            <a:r>
              <a:rPr lang="en-US" sz="2400" b="1" dirty="0">
                <a:solidFill>
                  <a:srgbClr val="363636"/>
                </a:solidFill>
                <a:ea typeface="Times New Roman" panose="02020603050405020304" pitchFamily="18" charset="0"/>
              </a:rPr>
              <a:t> </a:t>
            </a:r>
            <a:r>
              <a:rPr lang="en-US" sz="2400" b="1" dirty="0" err="1">
                <a:solidFill>
                  <a:srgbClr val="363636"/>
                </a:solidFill>
                <a:ea typeface="Times New Roman" panose="02020603050405020304" pitchFamily="18" charset="0"/>
              </a:rPr>
              <a:t>phiên</a:t>
            </a:r>
            <a:r>
              <a:rPr lang="en-US" sz="2400" b="1" dirty="0">
                <a:solidFill>
                  <a:srgbClr val="363636"/>
                </a:solidFill>
                <a:ea typeface="Times New Roman" panose="02020603050405020304" pitchFamily="18" charset="0"/>
              </a:rPr>
              <a:t>.</a:t>
            </a:r>
            <a:endParaRPr lang="en-US" sz="2400" dirty="0"/>
          </a:p>
        </p:txBody>
      </p:sp>
    </p:spTree>
    <p:extLst>
      <p:ext uri="{BB962C8B-B14F-4D97-AF65-F5344CB8AC3E}">
        <p14:creationId xmlns:p14="http://schemas.microsoft.com/office/powerpoint/2010/main" val="409526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Effect transition="in" filter="fade">
                                      <p:cBhvr>
                                        <p:cTn id="68" dur="1000"/>
                                        <p:tgtEl>
                                          <p:spTgt spid="3">
                                            <p:txEl>
                                              <p:pRg st="9" end="9"/>
                                            </p:txEl>
                                          </p:spTgt>
                                        </p:tgtEl>
                                      </p:cBhvr>
                                    </p:animEffect>
                                    <p:anim calcmode="lin" valueType="num">
                                      <p:cBhvr>
                                        <p:cTn id="6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7861" y="128397"/>
            <a:ext cx="11425647" cy="830997"/>
          </a:xfrm>
          <a:prstGeom prst="rect">
            <a:avLst/>
          </a:prstGeom>
        </p:spPr>
        <p:txBody>
          <a:bodyPr wrap="square">
            <a:spAutoFit/>
          </a:bodyPr>
          <a:lstStyle/>
          <a:p>
            <a:pPr>
              <a:spcAft>
                <a:spcPts val="1200"/>
              </a:spcAft>
            </a:pPr>
            <a:r>
              <a:rPr lang="vi-VN" sz="2400" b="1" dirty="0">
                <a:solidFill>
                  <a:srgbClr val="4A4A4A"/>
                </a:solidFill>
                <a:latin typeface="Times New Roman" panose="02020603050405020304" pitchFamily="18" charset="0"/>
                <a:ea typeface="Times New Roman" panose="02020603050405020304" pitchFamily="18" charset="0"/>
              </a:rPr>
              <a:t>4. </a:t>
            </a:r>
            <a:r>
              <a:rPr lang="en-US" sz="2400" b="1" dirty="0" err="1">
                <a:solidFill>
                  <a:srgbClr val="4A4A4A"/>
                </a:solidFill>
                <a:latin typeface="Times New Roman" panose="02020603050405020304" pitchFamily="18" charset="0"/>
                <a:ea typeface="Times New Roman" panose="02020603050405020304" pitchFamily="18" charset="0"/>
              </a:rPr>
              <a:t>Bài</a:t>
            </a:r>
            <a:r>
              <a:rPr lang="en-US" sz="2400" b="1" dirty="0">
                <a:solidFill>
                  <a:srgbClr val="4A4A4A"/>
                </a:solidFill>
                <a:latin typeface="Times New Roman" panose="02020603050405020304" pitchFamily="18" charset="0"/>
                <a:ea typeface="Times New Roman" panose="02020603050405020304" pitchFamily="18" charset="0"/>
              </a:rPr>
              <a:t> </a:t>
            </a:r>
            <a:r>
              <a:rPr lang="en-US" sz="2400" b="1" dirty="0" err="1">
                <a:solidFill>
                  <a:srgbClr val="4A4A4A"/>
                </a:solidFill>
                <a:latin typeface="Times New Roman" panose="02020603050405020304" pitchFamily="18" charset="0"/>
                <a:ea typeface="Times New Roman" panose="02020603050405020304" pitchFamily="18" charset="0"/>
              </a:rPr>
              <a:t>tập</a:t>
            </a:r>
            <a:r>
              <a:rPr lang="en-US" sz="2400" b="1" dirty="0">
                <a:solidFill>
                  <a:srgbClr val="4A4A4A"/>
                </a:solidFill>
                <a:latin typeface="Times New Roman" panose="02020603050405020304" pitchFamily="18" charset="0"/>
                <a:ea typeface="Times New Roman" panose="02020603050405020304" pitchFamily="18" charset="0"/>
              </a:rPr>
              <a:t> 4: </a:t>
            </a:r>
            <a:r>
              <a:rPr lang="vi-VN" sz="2400" b="1" dirty="0">
                <a:solidFill>
                  <a:srgbClr val="4A4A4A"/>
                </a:solidFill>
                <a:latin typeface="Times New Roman" panose="02020603050405020304" pitchFamily="18" charset="0"/>
                <a:ea typeface="Times New Roman" panose="02020603050405020304" pitchFamily="18" charset="0"/>
              </a:rPr>
              <a:t>Tìm các từ mượn trong những câu dưới đây. Đối chiếu với nguyên dạng trong tiếng Pháp, tiếng Anh để biết nguồn gốc của những từ đó.</a:t>
            </a:r>
            <a:endParaRPr lang="en-US" sz="24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522514" y="959394"/>
            <a:ext cx="11325497" cy="5478423"/>
          </a:xfrm>
          <a:prstGeom prst="rect">
            <a:avLst/>
          </a:prstGeom>
        </p:spPr>
        <p:txBody>
          <a:bodyPr wrap="square">
            <a:spAutoFit/>
          </a:bodyPr>
          <a:lstStyle/>
          <a:p>
            <a:pPr>
              <a:spcAft>
                <a:spcPts val="1200"/>
              </a:spcAft>
            </a:pPr>
            <a:r>
              <a:rPr lang="vi-VN" sz="2000" b="1" dirty="0">
                <a:solidFill>
                  <a:srgbClr val="4A4A4A"/>
                </a:solidFill>
                <a:latin typeface="Times New Roman" panose="02020603050405020304" pitchFamily="18" charset="0"/>
                <a:ea typeface="Times New Roman" panose="02020603050405020304" pitchFamily="18" charset="0"/>
              </a:rPr>
              <a:t>a) </a:t>
            </a:r>
            <a:r>
              <a:rPr lang="vi-VN" sz="2000" i="1" dirty="0">
                <a:solidFill>
                  <a:srgbClr val="4A4A4A"/>
                </a:solidFill>
                <a:latin typeface="Times New Roman" panose="02020603050405020304" pitchFamily="18" charset="0"/>
                <a:ea typeface="Times New Roman" panose="02020603050405020304" pitchFamily="18" charset="0"/>
              </a:rPr>
              <a:t>Đó là lần đầu tiên tôi thấy </a:t>
            </a:r>
            <a:r>
              <a:rPr lang="vi-VN" sz="2000" i="1" dirty="0">
                <a:solidFill>
                  <a:srgbClr val="FF0000"/>
                </a:solidFill>
                <a:latin typeface="Times New Roman" panose="02020603050405020304" pitchFamily="18" charset="0"/>
                <a:ea typeface="Times New Roman" panose="02020603050405020304" pitchFamily="18" charset="0"/>
              </a:rPr>
              <a:t>ô tô</a:t>
            </a:r>
            <a:r>
              <a:rPr lang="vi-VN" sz="2000" i="1" dirty="0">
                <a:solidFill>
                  <a:srgbClr val="4A4A4A"/>
                </a:solidFill>
                <a:latin typeface="Times New Roman" panose="02020603050405020304" pitchFamily="18" charset="0"/>
                <a:ea typeface="Times New Roman" panose="02020603050405020304" pitchFamily="18" charset="0"/>
              </a:rPr>
              <a:t>. </a:t>
            </a:r>
            <a:r>
              <a:rPr lang="vi-VN" sz="2000" b="1" dirty="0">
                <a:solidFill>
                  <a:srgbClr val="363636"/>
                </a:solidFill>
                <a:latin typeface="Times New Roman" panose="02020603050405020304" pitchFamily="18" charset="0"/>
                <a:ea typeface="Times New Roman" panose="02020603050405020304" pitchFamily="18" charset="0"/>
              </a:rPr>
              <a:t>(Hon-đa Sô-i-chi-rô) </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363636"/>
                </a:solidFill>
                <a:latin typeface="Times New Roman" panose="02020603050405020304" pitchFamily="18" charset="0"/>
                <a:ea typeface="Times New Roman" panose="02020603050405020304" pitchFamily="18" charset="0"/>
              </a:rPr>
              <a:t>→ </a:t>
            </a:r>
            <a:r>
              <a:rPr lang="vi-VN" sz="2000" dirty="0">
                <a:solidFill>
                  <a:srgbClr val="4A4A4A"/>
                </a:solidFill>
                <a:latin typeface="Times New Roman" panose="02020603050405020304" pitchFamily="18" charset="0"/>
                <a:ea typeface="Times New Roman" panose="02020603050405020304" pitchFamily="18" charset="0"/>
              </a:rPr>
              <a:t>Tiếng Pháp: auto.</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4A4A4A"/>
                </a:solidFill>
                <a:latin typeface="Times New Roman" panose="02020603050405020304" pitchFamily="18" charset="0"/>
                <a:ea typeface="Times New Roman" panose="02020603050405020304" pitchFamily="18" charset="0"/>
              </a:rPr>
              <a:t>b) </a:t>
            </a:r>
            <a:r>
              <a:rPr lang="vi-VN" sz="2000" i="1" dirty="0">
                <a:solidFill>
                  <a:srgbClr val="4A4A4A"/>
                </a:solidFill>
                <a:latin typeface="Times New Roman" panose="02020603050405020304" pitchFamily="18" charset="0"/>
                <a:ea typeface="Times New Roman" panose="02020603050405020304" pitchFamily="18" charset="0"/>
              </a:rPr>
              <a:t>Chọn lúc cả nhà không ai để ý, tôi lén lấy 2 </a:t>
            </a:r>
            <a:r>
              <a:rPr lang="vi-VN" sz="2000" i="1" dirty="0">
                <a:solidFill>
                  <a:srgbClr val="FF0000"/>
                </a:solidFill>
                <a:latin typeface="Times New Roman" panose="02020603050405020304" pitchFamily="18" charset="0"/>
                <a:ea typeface="Times New Roman" panose="02020603050405020304" pitchFamily="18" charset="0"/>
              </a:rPr>
              <a:t>xu</a:t>
            </a:r>
            <a:r>
              <a:rPr lang="vi-VN" sz="2000" i="1" dirty="0">
                <a:solidFill>
                  <a:srgbClr val="4A4A4A"/>
                </a:solidFill>
                <a:latin typeface="Times New Roman" panose="02020603050405020304" pitchFamily="18" charset="0"/>
                <a:ea typeface="Times New Roman" panose="02020603050405020304" pitchFamily="18" charset="0"/>
              </a:rPr>
              <a:t> để làm tiền lộ phí. </a:t>
            </a:r>
            <a:r>
              <a:rPr lang="vi-VN" sz="2000" b="1" dirty="0">
                <a:solidFill>
                  <a:srgbClr val="363636"/>
                </a:solidFill>
                <a:latin typeface="Times New Roman" panose="02020603050405020304" pitchFamily="18" charset="0"/>
                <a:ea typeface="Times New Roman" panose="02020603050405020304" pitchFamily="18" charset="0"/>
              </a:rPr>
              <a:t>(Hon-đa Sô-i-chi-rô) </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363636"/>
                </a:solidFill>
                <a:latin typeface="Times New Roman" panose="02020603050405020304" pitchFamily="18" charset="0"/>
                <a:ea typeface="Times New Roman" panose="02020603050405020304" pitchFamily="18" charset="0"/>
              </a:rPr>
              <a:t>→ </a:t>
            </a:r>
            <a:r>
              <a:rPr lang="vi-VN" sz="2000" dirty="0">
                <a:solidFill>
                  <a:srgbClr val="4A4A4A"/>
                </a:solidFill>
                <a:latin typeface="Times New Roman" panose="02020603050405020304" pitchFamily="18" charset="0"/>
                <a:ea typeface="Times New Roman" panose="02020603050405020304" pitchFamily="18" charset="0"/>
              </a:rPr>
              <a:t>Tiếng Anh: cent.</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4A4A4A"/>
                </a:solidFill>
                <a:latin typeface="Times New Roman" panose="02020603050405020304" pitchFamily="18" charset="0"/>
                <a:ea typeface="Times New Roman" panose="02020603050405020304" pitchFamily="18" charset="0"/>
              </a:rPr>
              <a:t>c) </a:t>
            </a:r>
            <a:r>
              <a:rPr lang="vi-VN" sz="2000" i="1" dirty="0">
                <a:solidFill>
                  <a:srgbClr val="4A4A4A"/>
                </a:solidFill>
                <a:latin typeface="Times New Roman" panose="02020603050405020304" pitchFamily="18" charset="0"/>
                <a:ea typeface="Times New Roman" panose="02020603050405020304" pitchFamily="18" charset="0"/>
              </a:rPr>
              <a:t>Lúc đó, tôi vô cùng cảm phục những chú thợ điện với túi đồ nghề gồm kìm, </a:t>
            </a:r>
            <a:r>
              <a:rPr lang="vi-VN" sz="2000" i="1" dirty="0">
                <a:solidFill>
                  <a:srgbClr val="FF0000"/>
                </a:solidFill>
                <a:latin typeface="Times New Roman" panose="02020603050405020304" pitchFamily="18" charset="0"/>
                <a:ea typeface="Times New Roman" panose="02020603050405020304" pitchFamily="18" charset="0"/>
              </a:rPr>
              <a:t>tuốc nơ vít</a:t>
            </a:r>
            <a:r>
              <a:rPr lang="vi-VN" sz="2000" i="1" dirty="0">
                <a:solidFill>
                  <a:srgbClr val="4A4A4A"/>
                </a:solidFill>
                <a:latin typeface="Times New Roman" panose="02020603050405020304" pitchFamily="18" charset="0"/>
                <a:ea typeface="Times New Roman" panose="02020603050405020304" pitchFamily="18" charset="0"/>
              </a:rPr>
              <a:t> cột ngang lưng trèo lên cột điện nối dây cáp. </a:t>
            </a:r>
            <a:r>
              <a:rPr lang="vi-VN" sz="2000" b="1" dirty="0">
                <a:solidFill>
                  <a:srgbClr val="363636"/>
                </a:solidFill>
                <a:latin typeface="Times New Roman" panose="02020603050405020304" pitchFamily="18" charset="0"/>
                <a:ea typeface="Times New Roman" panose="02020603050405020304" pitchFamily="18" charset="0"/>
              </a:rPr>
              <a:t>(Hon-đa Sô-i-chi-rô) </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363636"/>
                </a:solidFill>
                <a:latin typeface="Times New Roman" panose="02020603050405020304" pitchFamily="18" charset="0"/>
                <a:ea typeface="Times New Roman" panose="02020603050405020304" pitchFamily="18" charset="0"/>
              </a:rPr>
              <a:t>→ </a:t>
            </a:r>
            <a:r>
              <a:rPr lang="vi-VN" sz="2000" dirty="0">
                <a:solidFill>
                  <a:srgbClr val="4A4A4A"/>
                </a:solidFill>
                <a:latin typeface="Times New Roman" panose="02020603050405020304" pitchFamily="18" charset="0"/>
                <a:ea typeface="Times New Roman" panose="02020603050405020304" pitchFamily="18" charset="0"/>
              </a:rPr>
              <a:t>Tiếng Pháp: tournevis.</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4A4A4A"/>
                </a:solidFill>
                <a:latin typeface="Times New Roman" panose="02020603050405020304" pitchFamily="18" charset="0"/>
                <a:ea typeface="Times New Roman" panose="02020603050405020304" pitchFamily="18" charset="0"/>
              </a:rPr>
              <a:t>d) </a:t>
            </a:r>
            <a:r>
              <a:rPr lang="vi-VN" sz="2000" i="1" dirty="0">
                <a:solidFill>
                  <a:srgbClr val="4A4A4A"/>
                </a:solidFill>
                <a:latin typeface="Times New Roman" panose="02020603050405020304" pitchFamily="18" charset="0"/>
                <a:ea typeface="Times New Roman" panose="02020603050405020304" pitchFamily="18" charset="0"/>
              </a:rPr>
              <a:t>Khi tôi đọc sách, mọi thông tin vào đầu tôi rất chậm, những khi xem </a:t>
            </a:r>
            <a:r>
              <a:rPr lang="vi-VN" sz="2000" i="1" dirty="0">
                <a:solidFill>
                  <a:srgbClr val="FF0000"/>
                </a:solidFill>
                <a:latin typeface="Times New Roman" panose="02020603050405020304" pitchFamily="18" charset="0"/>
                <a:ea typeface="Times New Roman" panose="02020603050405020304" pitchFamily="18" charset="0"/>
              </a:rPr>
              <a:t>ti vi </a:t>
            </a:r>
            <a:r>
              <a:rPr lang="vi-VN" sz="2000" i="1" dirty="0">
                <a:solidFill>
                  <a:srgbClr val="4A4A4A"/>
                </a:solidFill>
                <a:latin typeface="Times New Roman" panose="02020603050405020304" pitchFamily="18" charset="0"/>
                <a:ea typeface="Times New Roman" panose="02020603050405020304" pitchFamily="18" charset="0"/>
              </a:rPr>
              <a:t>bằng tai và mắt thì tôi cảm nhận mọi việc nhạy bén hơn nhiều. </a:t>
            </a:r>
            <a:r>
              <a:rPr lang="vi-VN" sz="2000" b="1" dirty="0">
                <a:solidFill>
                  <a:srgbClr val="363636"/>
                </a:solidFill>
                <a:latin typeface="Times New Roman" panose="02020603050405020304" pitchFamily="18" charset="0"/>
                <a:ea typeface="Times New Roman" panose="02020603050405020304" pitchFamily="18" charset="0"/>
              </a:rPr>
              <a:t>(Hon-đa Sô-i-chi-rô) </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363636"/>
                </a:solidFill>
                <a:latin typeface="Times New Roman" panose="02020603050405020304" pitchFamily="18" charset="0"/>
                <a:ea typeface="Times New Roman" panose="02020603050405020304" pitchFamily="18" charset="0"/>
              </a:rPr>
              <a:t>→ </a:t>
            </a:r>
            <a:r>
              <a:rPr lang="vi-VN" sz="2000" dirty="0">
                <a:solidFill>
                  <a:srgbClr val="4A4A4A"/>
                </a:solidFill>
                <a:latin typeface="Times New Roman" panose="02020603050405020304" pitchFamily="18" charset="0"/>
                <a:ea typeface="Times New Roman" panose="02020603050405020304" pitchFamily="18" charset="0"/>
              </a:rPr>
              <a:t>Tiếng Anh: TV - television.</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4A4A4A"/>
                </a:solidFill>
                <a:latin typeface="Times New Roman" panose="02020603050405020304" pitchFamily="18" charset="0"/>
                <a:ea typeface="Times New Roman" panose="02020603050405020304" pitchFamily="18" charset="0"/>
              </a:rPr>
              <a:t>e) </a:t>
            </a:r>
            <a:r>
              <a:rPr lang="vi-VN" sz="2000" i="1" dirty="0">
                <a:solidFill>
                  <a:srgbClr val="4A4A4A"/>
                </a:solidFill>
                <a:latin typeface="Times New Roman" panose="02020603050405020304" pitchFamily="18" charset="0"/>
                <a:ea typeface="Times New Roman" panose="02020603050405020304" pitchFamily="18" charset="0"/>
              </a:rPr>
              <a:t>Tôi khẩn khoản xin cha mua cho tôi một chiếc mũ kết và tự tay tôi làm một cặp kính đeo mắt của phi công bằng bìa </a:t>
            </a:r>
            <a:r>
              <a:rPr lang="vi-VN" sz="2000" i="1" dirty="0">
                <a:solidFill>
                  <a:srgbClr val="FF0000"/>
                </a:solidFill>
                <a:latin typeface="Times New Roman" panose="02020603050405020304" pitchFamily="18" charset="0"/>
                <a:ea typeface="Times New Roman" panose="02020603050405020304" pitchFamily="18" charset="0"/>
              </a:rPr>
              <a:t>các tông</a:t>
            </a:r>
            <a:r>
              <a:rPr lang="vi-VN" sz="2000" i="1" dirty="0">
                <a:solidFill>
                  <a:srgbClr val="4A4A4A"/>
                </a:solidFill>
                <a:latin typeface="Times New Roman" panose="02020603050405020304" pitchFamily="18" charset="0"/>
                <a:ea typeface="Times New Roman" panose="02020603050405020304" pitchFamily="18" charset="0"/>
              </a:rPr>
              <a:t>. </a:t>
            </a:r>
            <a:r>
              <a:rPr lang="vi-VN" sz="2000" b="1" dirty="0">
                <a:solidFill>
                  <a:srgbClr val="363636"/>
                </a:solidFill>
                <a:latin typeface="Times New Roman" panose="02020603050405020304" pitchFamily="18" charset="0"/>
                <a:ea typeface="Times New Roman" panose="02020603050405020304" pitchFamily="18" charset="0"/>
              </a:rPr>
              <a:t>(Hon-đa Sô-i-chi-rô) </a:t>
            </a:r>
            <a:endParaRPr lang="en-US" sz="2000" dirty="0">
              <a:latin typeface="Times New Roman" panose="02020603050405020304" pitchFamily="18" charset="0"/>
              <a:ea typeface="Times New Roman" panose="02020603050405020304" pitchFamily="18" charset="0"/>
            </a:endParaRPr>
          </a:p>
          <a:p>
            <a:pPr>
              <a:spcAft>
                <a:spcPts val="1200"/>
              </a:spcAft>
            </a:pPr>
            <a:r>
              <a:rPr lang="vi-VN" sz="2000" b="1" dirty="0">
                <a:solidFill>
                  <a:srgbClr val="363636"/>
                </a:solidFill>
                <a:latin typeface="Times New Roman" panose="02020603050405020304" pitchFamily="18" charset="0"/>
                <a:ea typeface="Times New Roman" panose="02020603050405020304" pitchFamily="18" charset="0"/>
              </a:rPr>
              <a:t>→ </a:t>
            </a:r>
            <a:r>
              <a:rPr lang="vi-VN" sz="2000" dirty="0">
                <a:solidFill>
                  <a:srgbClr val="4A4A4A"/>
                </a:solidFill>
                <a:latin typeface="Times New Roman" panose="02020603050405020304" pitchFamily="18" charset="0"/>
                <a:ea typeface="Times New Roman" panose="02020603050405020304" pitchFamily="18" charset="0"/>
              </a:rPr>
              <a:t>Tiếng Anh: carton.</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8438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5">
                                            <p:txEl>
                                              <p:pRg st="9" end="9"/>
                                            </p:txEl>
                                          </p:spTgt>
                                        </p:tgtEl>
                                        <p:attrNameLst>
                                          <p:attrName>style.visibility</p:attrName>
                                        </p:attrNameLst>
                                      </p:cBhvr>
                                      <p:to>
                                        <p:strVal val="visible"/>
                                      </p:to>
                                    </p:set>
                                    <p:animEffect transition="in" filter="fade">
                                      <p:cBhvr>
                                        <p:cTn id="70" dur="1000"/>
                                        <p:tgtEl>
                                          <p:spTgt spid="5">
                                            <p:txEl>
                                              <p:pRg st="9" end="9"/>
                                            </p:txEl>
                                          </p:spTgt>
                                        </p:tgtEl>
                                      </p:cBhvr>
                                    </p:animEffect>
                                    <p:anim calcmode="lin" valueType="num">
                                      <p:cBhvr>
                                        <p:cTn id="7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1627" y="298754"/>
            <a:ext cx="11086011" cy="1538883"/>
          </a:xfrm>
          <a:prstGeom prst="rect">
            <a:avLst/>
          </a:prstGeom>
        </p:spPr>
        <p:txBody>
          <a:bodyPr wrap="squar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5.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tập</a:t>
            </a:r>
            <a:r>
              <a:rPr lang="en-US" sz="2800" b="1" dirty="0">
                <a:solidFill>
                  <a:srgbClr val="0D0D0D"/>
                </a:solidFill>
                <a:latin typeface="Times New Roman" panose="02020603050405020304" pitchFamily="18" charset="0"/>
                <a:ea typeface="Times New Roman" panose="02020603050405020304" pitchFamily="18" charset="0"/>
              </a:rPr>
              <a:t> 5:</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dirty="0">
                <a:solidFill>
                  <a:srgbClr val="0D0D0D"/>
                </a:solidFill>
                <a:latin typeface="Times New Roman" panose="02020603050405020304" pitchFamily="18" charset="0"/>
                <a:ea typeface="Times New Roman" panose="02020603050405020304" pitchFamily="18" charset="0"/>
              </a:rPr>
              <a:t> K</a:t>
            </a:r>
            <a:r>
              <a:rPr lang="vi-VN" sz="2800" dirty="0">
                <a:solidFill>
                  <a:srgbClr val="0D0D0D"/>
                </a:solidFill>
                <a:latin typeface="Times New Roman" panose="02020603050405020304" pitchFamily="18" charset="0"/>
                <a:ea typeface="Times New Roman" panose="02020603050405020304" pitchFamily="18" charset="0"/>
              </a:rPr>
              <a:t>hông thể thay thế các từ mượn ở bài 4 bằng các từ gốc Việt. Vì từ gốc Việt chưa có các từ phù hợp để diễn tả.</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70263" y="1837637"/>
            <a:ext cx="11220993" cy="4555093"/>
          </a:xfrm>
          <a:prstGeom prst="rect">
            <a:avLst/>
          </a:prstGeom>
        </p:spPr>
        <p:txBody>
          <a:bodyPr wrap="squar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6</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tập</a:t>
            </a:r>
            <a:r>
              <a:rPr lang="en-US" sz="2800" b="1" dirty="0">
                <a:solidFill>
                  <a:srgbClr val="0D0D0D"/>
                </a:solidFill>
                <a:latin typeface="Times New Roman" panose="02020603050405020304" pitchFamily="18" charset="0"/>
                <a:ea typeface="Times New Roman" panose="02020603050405020304" pitchFamily="18" charset="0"/>
              </a:rPr>
              <a:t> 6</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rPr>
              <a:t>Qua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Về</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từ</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ngọt</a:t>
            </a:r>
            <a:r>
              <a:rPr lang="en-US" sz="2800" i="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qua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cấp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bậc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khẳng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tầm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càng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thêm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qua </a:t>
            </a:r>
            <a:r>
              <a:rPr lang="en-US" sz="2800" dirty="0" err="1">
                <a:solidFill>
                  <a:srgbClr val="0D0D0D"/>
                </a:solidFill>
                <a:latin typeface="Times New Roman" panose="02020603050405020304" pitchFamily="18" charset="0"/>
                <a:ea typeface="Times New Roman" panose="02020603050405020304" pitchFamily="18" charset="0"/>
              </a:rPr>
              <a:t>lần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lượt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khứu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lối</a:t>
            </a:r>
            <a:r>
              <a:rPr lang="en-US" sz="2800" dirty="0">
                <a:solidFill>
                  <a:srgbClr val="0D0D0D"/>
                </a:solidFill>
                <a:latin typeface="Times New Roman" panose="02020603050405020304" pitchFamily="18" charset="0"/>
                <a:ea typeface="Times New Roman" panose="02020603050405020304" pitchFamily="18" charset="0"/>
              </a:rPr>
              <a:t> so </a:t>
            </a:r>
            <a:r>
              <a:rPr lang="en-US" sz="2800" dirty="0" err="1">
                <a:solidFill>
                  <a:srgbClr val="0D0D0D"/>
                </a:solidFill>
                <a:latin typeface="Times New Roman" panose="02020603050405020304" pitchFamily="18" charset="0"/>
                <a:ea typeface="Times New Roman" panose="02020603050405020304" pitchFamily="18" charset="0"/>
              </a:rPr>
              <a:t>sánh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dùng</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nói</a:t>
            </a:r>
            <a:r>
              <a:rPr lang="en-US" sz="2800" i="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lùi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
        <p:nvSpPr>
          <p:cNvPr id="6" name="Cloud Callout 5"/>
          <p:cNvSpPr/>
          <p:nvPr/>
        </p:nvSpPr>
        <p:spPr>
          <a:xfrm>
            <a:off x="2730137" y="2665206"/>
            <a:ext cx="6858000" cy="289995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Đọc văn bản </a:t>
            </a:r>
            <a:r>
              <a:rPr lang="vi-VN" sz="2400" i="1" dirty="0">
                <a:solidFill>
                  <a:srgbClr val="0D0D0D"/>
                </a:solidFill>
                <a:latin typeface="Times New Roman" panose="02020603050405020304" pitchFamily="18" charset="0"/>
                <a:ea typeface="Times New Roman" panose="02020603050405020304" pitchFamily="18" charset="0"/>
              </a:rPr>
              <a:t>Về từ "ngọt" </a:t>
            </a:r>
            <a:r>
              <a:rPr lang="vi-VN" sz="2400" dirty="0">
                <a:solidFill>
                  <a:srgbClr val="0D0D0D"/>
                </a:solidFill>
                <a:latin typeface="Times New Roman" panose="02020603050405020304" pitchFamily="18" charset="0"/>
                <a:ea typeface="Times New Roman" panose="02020603050405020304" pitchFamily="18" charset="0"/>
              </a:rPr>
              <a:t>và viết một đoạn văn ngắn (khoảng 4 - 5 dòng) cho biết: Theo tác giả, khái niệm "ngọt" trong tiếng Việt đã được nhận thức qua giác quan nào?</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156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1" nodeType="clickEffect">
                                  <p:stCondLst>
                                    <p:cond delay="0"/>
                                  </p:stCondLst>
                                  <p:childTnLst>
                                    <p:anim calcmode="lin" valueType="num">
                                      <p:cBhvr>
                                        <p:cTn id="34" dur="500"/>
                                        <p:tgtEl>
                                          <p:spTgt spid="6"/>
                                        </p:tgtEl>
                                        <p:attrNameLst>
                                          <p:attrName>ppt_w</p:attrName>
                                        </p:attrNameLst>
                                      </p:cBhvr>
                                      <p:tavLst>
                                        <p:tav tm="0">
                                          <p:val>
                                            <p:strVal val="ppt_w"/>
                                          </p:val>
                                        </p:tav>
                                        <p:tav tm="100000">
                                          <p:val>
                                            <p:fltVal val="0"/>
                                          </p:val>
                                        </p:tav>
                                      </p:tavLst>
                                    </p:anim>
                                    <p:anim calcmode="lin" valueType="num">
                                      <p:cBhvr>
                                        <p:cTn id="35" dur="500"/>
                                        <p:tgtEl>
                                          <p:spTgt spid="6"/>
                                        </p:tgtEl>
                                        <p:attrNameLst>
                                          <p:attrName>ppt_h</p:attrName>
                                        </p:attrNameLst>
                                      </p:cBhvr>
                                      <p:tavLst>
                                        <p:tav tm="0">
                                          <p:val>
                                            <p:strVal val="ppt_h"/>
                                          </p:val>
                                        </p:tav>
                                        <p:tav tm="100000">
                                          <p:val>
                                            <p:fltVal val="0"/>
                                          </p:val>
                                        </p:tav>
                                      </p:tavLst>
                                    </p:anim>
                                    <p:animEffect transition="out" filter="fade">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fade">
                                      <p:cBhvr>
                                        <p:cTn id="42" dur="1000"/>
                                        <p:tgtEl>
                                          <p:spTgt spid="5">
                                            <p:txEl>
                                              <p:pRg st="1" end="1"/>
                                            </p:txEl>
                                          </p:spTgt>
                                        </p:tgtEl>
                                      </p:cBhvr>
                                    </p:animEffect>
                                    <p:anim calcmode="lin" valueType="num">
                                      <p:cBhvr>
                                        <p:cTn id="4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9657" y="132716"/>
            <a:ext cx="4952253" cy="587853"/>
          </a:xfrm>
          <a:prstGeom prst="rect">
            <a:avLst/>
          </a:prstGeom>
        </p:spPr>
        <p:txBody>
          <a:bodyPr wrap="none">
            <a:spAutoFit/>
          </a:bodyPr>
          <a:lstStyle/>
          <a:p>
            <a:pPr marL="342900" marR="30480" lvl="0" indent="-342900" algn="just">
              <a:lnSpc>
                <a:spcPct val="115000"/>
              </a:lnSpc>
              <a:spcAft>
                <a:spcPts val="1200"/>
              </a:spcAft>
              <a:buFont typeface="+mj-lt"/>
              <a:buAutoNum type="alphaUcPeriod" startAt="3"/>
            </a:pPr>
            <a:r>
              <a:rPr lang="en-US" sz="2800" b="1" dirty="0" smtClean="0">
                <a:solidFill>
                  <a:srgbClr val="0D0D0D"/>
                </a:solidFill>
                <a:latin typeface="Times New Roman" panose="02020603050405020304" pitchFamily="18" charset="0"/>
                <a:ea typeface="Times New Roman" panose="02020603050405020304" pitchFamily="18" charset="0"/>
              </a:rPr>
              <a:t> THỰC </a:t>
            </a:r>
            <a:r>
              <a:rPr lang="en-US" sz="2800" b="1" dirty="0">
                <a:solidFill>
                  <a:srgbClr val="0D0D0D"/>
                </a:solidFill>
                <a:latin typeface="Times New Roman" panose="02020603050405020304" pitchFamily="18" charset="0"/>
                <a:ea typeface="Times New Roman" panose="02020603050405020304" pitchFamily="18" charset="0"/>
              </a:rPr>
              <a:t>HÀNH ĐỌC –HIỂU</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291302" y="680815"/>
            <a:ext cx="3033459" cy="587853"/>
          </a:xfrm>
          <a:prstGeom prst="rect">
            <a:avLst/>
          </a:prstGeom>
        </p:spPr>
        <p:txBody>
          <a:bodyPr wrap="none">
            <a:spAutoFit/>
          </a:bodyPr>
          <a:lstStyle/>
          <a:p>
            <a:pPr marR="30480" algn="just">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I . </a:t>
            </a:r>
            <a:r>
              <a:rPr lang="en-US" sz="2800" b="1" dirty="0" err="1">
                <a:solidFill>
                  <a:srgbClr val="0D0D0D"/>
                </a:solidFill>
                <a:latin typeface="Times New Roman" panose="02020603050405020304" pitchFamily="18" charset="0"/>
                <a:ea typeface="Times New Roman" panose="02020603050405020304" pitchFamily="18" charset="0"/>
              </a:rPr>
              <a:t>Tìm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chung</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17263" y="1228914"/>
            <a:ext cx="4937827" cy="587853"/>
          </a:xfrm>
          <a:prstGeom prst="rect">
            <a:avLst/>
          </a:prstGeom>
        </p:spPr>
        <p:txBody>
          <a:bodyPr wrap="none">
            <a:spAutoFit/>
          </a:bodyPr>
          <a:lstStyle/>
          <a:p>
            <a:pPr marR="30480"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smtClean="0">
                <a:solidFill>
                  <a:srgbClr val="0D0D0D"/>
                </a:solidFill>
                <a:latin typeface="Times New Roman" panose="02020603050405020304" pitchFamily="18" charset="0"/>
                <a:ea typeface="Times New Roman" panose="02020603050405020304" pitchFamily="18" charset="0"/>
              </a:rPr>
              <a:t>Tác</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giả</a:t>
            </a:r>
            <a:r>
              <a:rPr lang="en-US" sz="2800" b="1" dirty="0">
                <a:solidFill>
                  <a:srgbClr val="0D0D0D"/>
                </a:solidFill>
                <a:latin typeface="Times New Roman" panose="02020603050405020304" pitchFamily="18" charset="0"/>
                <a:ea typeface="Times New Roman" panose="02020603050405020304" pitchFamily="18" charset="0"/>
              </a:rPr>
              <a:t> Hon - </a:t>
            </a:r>
            <a:r>
              <a:rPr lang="en-US" sz="2800" b="1" dirty="0" err="1">
                <a:solidFill>
                  <a:srgbClr val="0D0D0D"/>
                </a:solidFill>
                <a:latin typeface="Times New Roman" panose="02020603050405020304" pitchFamily="18" charset="0"/>
                <a:ea typeface="Times New Roman" panose="02020603050405020304" pitchFamily="18" charset="0"/>
              </a:rPr>
              <a:t>đa</a:t>
            </a:r>
            <a:r>
              <a:rPr lang="vi-VN" sz="2800" b="1" dirty="0">
                <a:solidFill>
                  <a:srgbClr val="0D0D0D"/>
                </a:solidFill>
                <a:latin typeface="Times New Roman" panose="02020603050405020304" pitchFamily="18" charset="0"/>
                <a:ea typeface="Times New Roman" panose="02020603050405020304" pitchFamily="18" charset="0"/>
              </a:rPr>
              <a:t> Sô-i-chi-rô</a:t>
            </a:r>
            <a:r>
              <a:rPr lang="vi-VN"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8" name="Cloud Callout 7"/>
          <p:cNvSpPr/>
          <p:nvPr/>
        </p:nvSpPr>
        <p:spPr>
          <a:xfrm>
            <a:off x="966652" y="2063931"/>
            <a:ext cx="5695406" cy="259950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pt-BR" sz="2800" dirty="0">
                <a:solidFill>
                  <a:srgbClr val="0D0D0D"/>
                </a:solidFill>
                <a:latin typeface="Times New Roman" panose="02020603050405020304" pitchFamily="18" charset="0"/>
                <a:ea typeface="Times New Roman" panose="02020603050405020304" pitchFamily="18" charset="0"/>
              </a:rPr>
              <a:t>Qua tìm hiểu ở nhà, nêu những hiểu biết của em về tác giả </a:t>
            </a:r>
            <a:r>
              <a:rPr lang="en-US" sz="2800" dirty="0">
                <a:solidFill>
                  <a:srgbClr val="0D0D0D"/>
                </a:solidFill>
                <a:latin typeface="Times New Roman" panose="02020603050405020304" pitchFamily="18" charset="0"/>
                <a:ea typeface="Times New Roman" panose="02020603050405020304" pitchFamily="18" charset="0"/>
              </a:rPr>
              <a:t>Hon - </a:t>
            </a:r>
            <a:r>
              <a:rPr lang="en-US" sz="2800" dirty="0" err="1">
                <a:solidFill>
                  <a:srgbClr val="0D0D0D"/>
                </a:solidFill>
                <a:latin typeface="Times New Roman" panose="02020603050405020304" pitchFamily="18" charset="0"/>
                <a:ea typeface="Times New Roman" panose="02020603050405020304" pitchFamily="18" charset="0"/>
              </a:rPr>
              <a:t>đa</a:t>
            </a:r>
            <a:r>
              <a:rPr lang="vi-VN" sz="2800" dirty="0">
                <a:solidFill>
                  <a:srgbClr val="0D0D0D"/>
                </a:solidFill>
                <a:latin typeface="Times New Roman" panose="02020603050405020304" pitchFamily="18" charset="0"/>
                <a:ea typeface="Times New Roman" panose="02020603050405020304" pitchFamily="18" charset="0"/>
              </a:rPr>
              <a:t> Sô-i-chi-rô.</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6949442" y="2017586"/>
            <a:ext cx="3291838" cy="2645854"/>
          </a:xfrm>
          <a:prstGeom prst="rect">
            <a:avLst/>
          </a:prstGeom>
          <a:ln w="88900" cap="sq" cmpd="thickThin">
            <a:solidFill>
              <a:srgbClr val="000000"/>
            </a:solidFill>
            <a:prstDash val="solid"/>
            <a:miter lim="800000"/>
          </a:ln>
          <a:effectLst>
            <a:innerShdw blurRad="76200">
              <a:srgbClr val="000000"/>
            </a:innerShdw>
          </a:effectLst>
        </p:spPr>
      </p:pic>
      <p:sp>
        <p:nvSpPr>
          <p:cNvPr id="2" name="Rectangle 1"/>
          <p:cNvSpPr/>
          <p:nvPr/>
        </p:nvSpPr>
        <p:spPr>
          <a:xfrm>
            <a:off x="6991672" y="4967615"/>
            <a:ext cx="3249608"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Times New Roman" panose="02020603050405020304" pitchFamily="18" charset="0"/>
              </a:rPr>
              <a:t>Hon - </a:t>
            </a:r>
            <a:r>
              <a:rPr lang="en-US" sz="2800" b="1" dirty="0" err="1">
                <a:solidFill>
                  <a:srgbClr val="0D0D0D"/>
                </a:solidFill>
                <a:latin typeface="Times New Roman" panose="02020603050405020304" pitchFamily="18" charset="0"/>
                <a:ea typeface="Times New Roman" panose="02020603050405020304" pitchFamily="18" charset="0"/>
              </a:rPr>
              <a:t>đa</a:t>
            </a:r>
            <a:r>
              <a:rPr lang="vi-VN" sz="2800" b="1" dirty="0">
                <a:solidFill>
                  <a:srgbClr val="0D0D0D"/>
                </a:solidFill>
                <a:latin typeface="Times New Roman" panose="02020603050405020304" pitchFamily="18" charset="0"/>
                <a:ea typeface="Times New Roman" panose="02020603050405020304" pitchFamily="18" charset="0"/>
              </a:rPr>
              <a:t> Sô-i-chi-rô</a:t>
            </a:r>
            <a:endParaRPr lang="en-US" dirty="0"/>
          </a:p>
        </p:txBody>
      </p:sp>
    </p:spTree>
    <p:extLst>
      <p:ext uri="{BB962C8B-B14F-4D97-AF65-F5344CB8AC3E}">
        <p14:creationId xmlns:p14="http://schemas.microsoft.com/office/powerpoint/2010/main" val="270563103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1302" y="132716"/>
            <a:ext cx="4868962" cy="548099"/>
          </a:xfrm>
          <a:prstGeom prst="rect">
            <a:avLst/>
          </a:prstGeom>
        </p:spPr>
        <p:txBody>
          <a:bodyPr wrap="none">
            <a:spAutoFit/>
          </a:bodyP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lphaUcPeriod" startAt="3"/>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1302" y="680815"/>
            <a:ext cx="303345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58909" y="1228914"/>
            <a:ext cx="4854534"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1.Tác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Hon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đa</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Sô-i-chi-rô</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156071" y="2263990"/>
            <a:ext cx="7119148" cy="2554545"/>
          </a:xfrm>
          <a:prstGeom prst="rect">
            <a:avLst/>
          </a:prstGeom>
          <a:blipFill>
            <a:blip r:embed="rId2"/>
            <a:tile tx="0" ty="0" sx="100000" sy="100000" flip="none" algn="tl"/>
          </a:blipFill>
          <a:ln w="28575">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spcAft>
                <a:spcPts val="1200"/>
              </a:spcAft>
            </a:pP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Hon-đa Sô-i-chi-rô (1906 - 1991)</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 Quê quán</a:t>
            </a:r>
            <a:r>
              <a:rPr lang="vi-VN" sz="2800" b="1" dirty="0">
                <a:solidFill>
                  <a:schemeClr val="bg1"/>
                </a:solidFill>
                <a:latin typeface="Times New Roman" panose="02020603050405020304" pitchFamily="18" charset="0"/>
                <a:ea typeface="Times New Roman" panose="02020603050405020304" pitchFamily="18" charset="0"/>
              </a:rPr>
              <a:t>:</a:t>
            </a:r>
            <a:r>
              <a:rPr lang="vi-VN" sz="2800" dirty="0">
                <a:solidFill>
                  <a:schemeClr val="bg1"/>
                </a:solidFill>
                <a:latin typeface="Times New Roman" panose="02020603050405020304" pitchFamily="18" charset="0"/>
                <a:ea typeface="Times New Roman" panose="02020603050405020304" pitchFamily="18" charset="0"/>
              </a:rPr>
              <a:t> làng Komyo, quận Iwata, nay là thành Tenryu, thành phố Hamamatsu, tỉnh Shizouka, Nhật Bản.</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 Là người sáng lập ra hãng xe Honda.</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916781" y="2263990"/>
            <a:ext cx="2940367" cy="2493748"/>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5503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1302" y="132716"/>
            <a:ext cx="4868962" cy="548099"/>
          </a:xfrm>
          <a:prstGeom prst="rect">
            <a:avLst/>
          </a:prstGeom>
        </p:spPr>
        <p:txBody>
          <a:bodyPr wrap="none">
            <a:spAutoFit/>
          </a:bodyP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lphaUcPeriod" startAt="3"/>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1302" y="680815"/>
            <a:ext cx="303345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17263" y="1228914"/>
            <a:ext cx="4937827"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Hon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đa</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Sô-i-chi-rô</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17263" y="1841646"/>
            <a:ext cx="6587060" cy="523220"/>
          </a:xfrm>
          <a:prstGeom prst="rect">
            <a:avLst/>
          </a:prstGeom>
        </p:spPr>
        <p:txBody>
          <a:bodyPr wrap="non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2. </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Đoạn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trích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Thời</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thơ</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ấu</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của</a:t>
            </a:r>
            <a:r>
              <a:rPr lang="en-US" sz="2800" b="1" i="1" dirty="0">
                <a:solidFill>
                  <a:srgbClr val="0D0D0D"/>
                </a:solidFill>
                <a:latin typeface="Times New Roman" panose="02020603050405020304" pitchFamily="18" charset="0"/>
                <a:ea typeface="Times New Roman" panose="02020603050405020304" pitchFamily="18" charset="0"/>
              </a:rPr>
              <a:t> Hon – </a:t>
            </a:r>
            <a:r>
              <a:rPr lang="en-US" sz="2800" b="1" i="1" dirty="0" err="1">
                <a:solidFill>
                  <a:srgbClr val="0D0D0D"/>
                </a:solidFill>
                <a:latin typeface="Times New Roman" panose="02020603050405020304" pitchFamily="18" charset="0"/>
                <a:ea typeface="Times New Roman" panose="02020603050405020304" pitchFamily="18" charset="0"/>
              </a:rPr>
              <a:t>đa</a:t>
            </a:r>
            <a:r>
              <a:rPr lang="en-US" sz="2800" b="1" i="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394823" y="2454378"/>
            <a:ext cx="2826415" cy="523220"/>
          </a:xfrm>
          <a:prstGeom prst="rect">
            <a:avLst/>
          </a:prstGeom>
        </p:spPr>
        <p:txBody>
          <a:bodyPr wrap="non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Thể loại</a:t>
            </a:r>
            <a:r>
              <a:rPr lang="vi-VN" sz="2800" dirty="0">
                <a:solidFill>
                  <a:srgbClr val="0D0D0D"/>
                </a:solidFill>
                <a:latin typeface="Times New Roman" panose="02020603050405020304" pitchFamily="18" charset="0"/>
                <a:ea typeface="Times New Roman" panose="02020603050405020304" pitchFamily="18" charset="0"/>
              </a:rPr>
              <a:t>: Hồi kí.</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94823" y="2977598"/>
            <a:ext cx="11136510" cy="523220"/>
          </a:xfrm>
          <a:prstGeom prst="rect">
            <a:avLst/>
          </a:prstGeom>
        </p:spPr>
        <p:txBody>
          <a:bodyPr wrap="non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Xuất xứ</a:t>
            </a:r>
            <a:r>
              <a:rPr lang="vi-VN" sz="2800" dirty="0">
                <a:solidFill>
                  <a:srgbClr val="0D0D0D"/>
                </a:solidFill>
                <a:latin typeface="Times New Roman" panose="02020603050405020304" pitchFamily="18" charset="0"/>
                <a:ea typeface="Times New Roman" panose="02020603050405020304" pitchFamily="18" charset="0"/>
              </a:rPr>
              <a:t>: Trích từ </a:t>
            </a:r>
            <a:r>
              <a:rPr lang="vi-VN" sz="2800" i="1" dirty="0">
                <a:solidFill>
                  <a:srgbClr val="0D0D0D"/>
                </a:solidFill>
                <a:latin typeface="Times New Roman" panose="02020603050405020304" pitchFamily="18" charset="0"/>
                <a:ea typeface="Times New Roman" panose="02020603050405020304" pitchFamily="18" charset="0"/>
              </a:rPr>
              <a:t>Biển giấc mơ thành sức mạnh đi tới (Bản lí lịch đời tôi)</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394823" y="3590330"/>
            <a:ext cx="8980279" cy="523220"/>
          </a:xfrm>
          <a:prstGeom prst="rect">
            <a:avLst/>
          </a:prstGeom>
        </p:spPr>
        <p:txBody>
          <a:bodyPr wrap="non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Phương thức biểu đạt</a:t>
            </a:r>
            <a:r>
              <a:rPr lang="vi-VN" sz="2800" dirty="0">
                <a:solidFill>
                  <a:srgbClr val="0D0D0D"/>
                </a:solidFill>
                <a:latin typeface="Times New Roman" panose="02020603050405020304" pitchFamily="18" charset="0"/>
                <a:ea typeface="Times New Roman" panose="02020603050405020304" pitchFamily="18" charset="0"/>
              </a:rPr>
              <a:t>: Tự sự kết hợp miêu tả và biểu cảm.</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394823" y="4113550"/>
            <a:ext cx="2576346" cy="523220"/>
          </a:xfrm>
          <a:prstGeom prst="rect">
            <a:avLst/>
          </a:prstGeom>
        </p:spPr>
        <p:txBody>
          <a:bodyPr wrap="non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Bố cục</a:t>
            </a:r>
            <a:r>
              <a:rPr lang="vi-VN" sz="2800" dirty="0">
                <a:solidFill>
                  <a:srgbClr val="0D0D0D"/>
                </a:solidFill>
                <a:latin typeface="Times New Roman" panose="02020603050405020304" pitchFamily="18" charset="0"/>
                <a:ea typeface="Times New Roman" panose="02020603050405020304" pitchFamily="18" charset="0"/>
              </a:rPr>
              <a:t>: 3 phần</a:t>
            </a:r>
            <a:endParaRPr lang="en-US" sz="2800" dirty="0">
              <a:effectLst/>
              <a:latin typeface="Times New Roman" panose="02020603050405020304" pitchFamily="18" charset="0"/>
              <a:ea typeface="Times New Roman" panose="02020603050405020304" pitchFamily="18" charset="0"/>
            </a:endParaRPr>
          </a:p>
        </p:txBody>
      </p:sp>
      <p:sp>
        <p:nvSpPr>
          <p:cNvPr id="12" name="Right Arrow 11"/>
          <p:cNvSpPr/>
          <p:nvPr/>
        </p:nvSpPr>
        <p:spPr>
          <a:xfrm>
            <a:off x="1449466" y="4024038"/>
            <a:ext cx="9834531" cy="3226094"/>
          </a:xfrm>
          <a:prstGeom prst="rightArrow">
            <a:avLst/>
          </a:prstGeom>
          <a:blipFill>
            <a:blip r:embed="rId2"/>
            <a:tile tx="0" ty="0" sx="100000" sy="100000" flip="none" algn="tl"/>
          </a:blipFill>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496585" y="4769987"/>
            <a:ext cx="3308243" cy="1744751"/>
          </a:xfrm>
          <a:custGeom>
            <a:avLst/>
            <a:gdLst>
              <a:gd name="connsiteX0" fmla="*/ 0 w 3308243"/>
              <a:gd name="connsiteY0" fmla="*/ 275110 h 1650624"/>
              <a:gd name="connsiteX1" fmla="*/ 275110 w 3308243"/>
              <a:gd name="connsiteY1" fmla="*/ 0 h 1650624"/>
              <a:gd name="connsiteX2" fmla="*/ 3033133 w 3308243"/>
              <a:gd name="connsiteY2" fmla="*/ 0 h 1650624"/>
              <a:gd name="connsiteX3" fmla="*/ 3308243 w 3308243"/>
              <a:gd name="connsiteY3" fmla="*/ 275110 h 1650624"/>
              <a:gd name="connsiteX4" fmla="*/ 3308243 w 3308243"/>
              <a:gd name="connsiteY4" fmla="*/ 1375514 h 1650624"/>
              <a:gd name="connsiteX5" fmla="*/ 3033133 w 3308243"/>
              <a:gd name="connsiteY5" fmla="*/ 1650624 h 1650624"/>
              <a:gd name="connsiteX6" fmla="*/ 275110 w 3308243"/>
              <a:gd name="connsiteY6" fmla="*/ 1650624 h 1650624"/>
              <a:gd name="connsiteX7" fmla="*/ 0 w 3308243"/>
              <a:gd name="connsiteY7" fmla="*/ 1375514 h 1650624"/>
              <a:gd name="connsiteX8" fmla="*/ 0 w 3308243"/>
              <a:gd name="connsiteY8" fmla="*/ 275110 h 165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8243" h="1650624">
                <a:moveTo>
                  <a:pt x="0" y="275110"/>
                </a:moveTo>
                <a:cubicBezTo>
                  <a:pt x="0" y="123171"/>
                  <a:pt x="123171" y="0"/>
                  <a:pt x="275110" y="0"/>
                </a:cubicBezTo>
                <a:lnTo>
                  <a:pt x="3033133" y="0"/>
                </a:lnTo>
                <a:cubicBezTo>
                  <a:pt x="3185072" y="0"/>
                  <a:pt x="3308243" y="123171"/>
                  <a:pt x="3308243" y="275110"/>
                </a:cubicBezTo>
                <a:lnTo>
                  <a:pt x="3308243" y="1375514"/>
                </a:lnTo>
                <a:cubicBezTo>
                  <a:pt x="3308243" y="1527453"/>
                  <a:pt x="3185072" y="1650624"/>
                  <a:pt x="3033133" y="1650624"/>
                </a:cubicBezTo>
                <a:lnTo>
                  <a:pt x="275110" y="1650624"/>
                </a:lnTo>
                <a:cubicBezTo>
                  <a:pt x="123171" y="1650624"/>
                  <a:pt x="0" y="1527453"/>
                  <a:pt x="0" y="1375514"/>
                </a:cubicBezTo>
                <a:lnTo>
                  <a:pt x="0" y="27511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2017" tIns="172017" rIns="172017" bIns="172017" numCol="1" spcCol="1270" anchor="ctr" anchorCtr="0">
            <a:noAutofit/>
          </a:bodyPr>
          <a:lstStyle/>
          <a:p>
            <a:pPr lvl="0" algn="ctr"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 </a:t>
            </a:r>
            <a:r>
              <a:rPr lang="vi-VN" sz="2400" b="1" kern="1200" dirty="0" smtClean="0">
                <a:latin typeface="Times New Roman" panose="02020603050405020304" pitchFamily="18" charset="0"/>
                <a:cs typeface="Times New Roman" panose="02020603050405020304" pitchFamily="18" charset="0"/>
              </a:rPr>
              <a:t>Phần 1</a:t>
            </a:r>
            <a:r>
              <a:rPr lang="vi-VN" sz="2400" kern="1200" dirty="0" smtClean="0">
                <a:latin typeface="Times New Roman" panose="02020603050405020304" pitchFamily="18" charset="0"/>
                <a:cs typeface="Times New Roman" panose="02020603050405020304" pitchFamily="18" charset="0"/>
              </a:rPr>
              <a:t> (từ đầu đến </a:t>
            </a:r>
            <a:r>
              <a:rPr lang="vi-VN" sz="2400" i="1" kern="1200" dirty="0" smtClean="0">
                <a:latin typeface="Times New Roman" panose="02020603050405020304" pitchFamily="18" charset="0"/>
                <a:cs typeface="Times New Roman" panose="02020603050405020304" pitchFamily="18" charset="0"/>
              </a:rPr>
              <a:t>không diễn tả được</a:t>
            </a:r>
            <a:r>
              <a:rPr lang="vi-VN" sz="2400" kern="1200" dirty="0" smtClean="0">
                <a:latin typeface="Times New Roman" panose="02020603050405020304" pitchFamily="18" charset="0"/>
                <a:cs typeface="Times New Roman" panose="02020603050405020304" pitchFamily="18" charset="0"/>
              </a:rPr>
              <a:t>): Xuất thân và tuổi thơ của nhân vật tôi.</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4236170" y="4675861"/>
            <a:ext cx="3308243" cy="1838878"/>
          </a:xfrm>
          <a:custGeom>
            <a:avLst/>
            <a:gdLst>
              <a:gd name="connsiteX0" fmla="*/ 0 w 3308243"/>
              <a:gd name="connsiteY0" fmla="*/ 306486 h 1838878"/>
              <a:gd name="connsiteX1" fmla="*/ 306486 w 3308243"/>
              <a:gd name="connsiteY1" fmla="*/ 0 h 1838878"/>
              <a:gd name="connsiteX2" fmla="*/ 3001757 w 3308243"/>
              <a:gd name="connsiteY2" fmla="*/ 0 h 1838878"/>
              <a:gd name="connsiteX3" fmla="*/ 3308243 w 3308243"/>
              <a:gd name="connsiteY3" fmla="*/ 306486 h 1838878"/>
              <a:gd name="connsiteX4" fmla="*/ 3308243 w 3308243"/>
              <a:gd name="connsiteY4" fmla="*/ 1532392 h 1838878"/>
              <a:gd name="connsiteX5" fmla="*/ 3001757 w 3308243"/>
              <a:gd name="connsiteY5" fmla="*/ 1838878 h 1838878"/>
              <a:gd name="connsiteX6" fmla="*/ 306486 w 3308243"/>
              <a:gd name="connsiteY6" fmla="*/ 1838878 h 1838878"/>
              <a:gd name="connsiteX7" fmla="*/ 0 w 3308243"/>
              <a:gd name="connsiteY7" fmla="*/ 1532392 h 1838878"/>
              <a:gd name="connsiteX8" fmla="*/ 0 w 3308243"/>
              <a:gd name="connsiteY8" fmla="*/ 306486 h 183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8243" h="1838878">
                <a:moveTo>
                  <a:pt x="0" y="306486"/>
                </a:moveTo>
                <a:cubicBezTo>
                  <a:pt x="0" y="137218"/>
                  <a:pt x="137218" y="0"/>
                  <a:pt x="306486" y="0"/>
                </a:cubicBezTo>
                <a:lnTo>
                  <a:pt x="3001757" y="0"/>
                </a:lnTo>
                <a:cubicBezTo>
                  <a:pt x="3171025" y="0"/>
                  <a:pt x="3308243" y="137218"/>
                  <a:pt x="3308243" y="306486"/>
                </a:cubicBezTo>
                <a:lnTo>
                  <a:pt x="3308243" y="1532392"/>
                </a:lnTo>
                <a:cubicBezTo>
                  <a:pt x="3308243" y="1701660"/>
                  <a:pt x="3171025" y="1838878"/>
                  <a:pt x="3001757" y="1838878"/>
                </a:cubicBezTo>
                <a:lnTo>
                  <a:pt x="306486" y="1838878"/>
                </a:lnTo>
                <a:cubicBezTo>
                  <a:pt x="137218" y="1838878"/>
                  <a:pt x="0" y="1701660"/>
                  <a:pt x="0" y="1532392"/>
                </a:cubicBezTo>
                <a:lnTo>
                  <a:pt x="0" y="30648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77397" tIns="177397" rIns="177397" bIns="177397" numCol="1" spcCol="1270" anchor="ctr" anchorCtr="0">
            <a:noAutofit/>
          </a:bodyPr>
          <a:lstStyle/>
          <a:p>
            <a:pPr lvl="0" algn="l" defTabSz="1022350">
              <a:lnSpc>
                <a:spcPct val="90000"/>
              </a:lnSpc>
              <a:spcBef>
                <a:spcPct val="0"/>
              </a:spcBef>
              <a:spcAft>
                <a:spcPct val="35000"/>
              </a:spcAft>
            </a:pPr>
            <a:r>
              <a:rPr lang="vi-VN" sz="2300" kern="1200" dirty="0" smtClean="0">
                <a:latin typeface="Times New Roman" panose="02020603050405020304" pitchFamily="18" charset="0"/>
                <a:cs typeface="Times New Roman" panose="02020603050405020304" pitchFamily="18" charset="0"/>
              </a:rPr>
              <a:t>+ </a:t>
            </a:r>
            <a:r>
              <a:rPr lang="vi-VN" sz="2300" b="1" kern="1200" dirty="0" smtClean="0">
                <a:latin typeface="Times New Roman" panose="02020603050405020304" pitchFamily="18" charset="0"/>
                <a:cs typeface="Times New Roman" panose="02020603050405020304" pitchFamily="18" charset="0"/>
              </a:rPr>
              <a:t>Phần 2</a:t>
            </a:r>
            <a:r>
              <a:rPr lang="vi-VN" sz="2300" kern="1200" dirty="0" smtClean="0">
                <a:latin typeface="Times New Roman" panose="02020603050405020304" pitchFamily="18" charset="0"/>
                <a:cs typeface="Times New Roman" panose="02020603050405020304" pitchFamily="18" charset="0"/>
              </a:rPr>
              <a:t> (tiếp đến </a:t>
            </a:r>
            <a:r>
              <a:rPr lang="vi-VN" sz="2300" i="1" kern="1200" dirty="0" smtClean="0">
                <a:latin typeface="Times New Roman" panose="02020603050405020304" pitchFamily="18" charset="0"/>
                <a:cs typeface="Times New Roman" panose="02020603050405020304" pitchFamily="18" charset="0"/>
              </a:rPr>
              <a:t>cõng em chạy đi xem</a:t>
            </a:r>
            <a:r>
              <a:rPr lang="vi-VN" sz="2300" kern="1200" dirty="0" smtClean="0">
                <a:latin typeface="Times New Roman" panose="02020603050405020304" pitchFamily="18" charset="0"/>
                <a:cs typeface="Times New Roman" panose="02020603050405020304" pitchFamily="18" charset="0"/>
              </a:rPr>
              <a:t>): Quãng thời gian đi học và niềm hứng thú của nhân vật tôi với oto.</a:t>
            </a:r>
            <a:endParaRPr lang="en-US" sz="23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7975754" y="4675861"/>
            <a:ext cx="3308243" cy="1838877"/>
          </a:xfrm>
          <a:custGeom>
            <a:avLst/>
            <a:gdLst>
              <a:gd name="connsiteX0" fmla="*/ 0 w 3308243"/>
              <a:gd name="connsiteY0" fmla="*/ 270626 h 1623724"/>
              <a:gd name="connsiteX1" fmla="*/ 270626 w 3308243"/>
              <a:gd name="connsiteY1" fmla="*/ 0 h 1623724"/>
              <a:gd name="connsiteX2" fmla="*/ 3037617 w 3308243"/>
              <a:gd name="connsiteY2" fmla="*/ 0 h 1623724"/>
              <a:gd name="connsiteX3" fmla="*/ 3308243 w 3308243"/>
              <a:gd name="connsiteY3" fmla="*/ 270626 h 1623724"/>
              <a:gd name="connsiteX4" fmla="*/ 3308243 w 3308243"/>
              <a:gd name="connsiteY4" fmla="*/ 1353098 h 1623724"/>
              <a:gd name="connsiteX5" fmla="*/ 3037617 w 3308243"/>
              <a:gd name="connsiteY5" fmla="*/ 1623724 h 1623724"/>
              <a:gd name="connsiteX6" fmla="*/ 270626 w 3308243"/>
              <a:gd name="connsiteY6" fmla="*/ 1623724 h 1623724"/>
              <a:gd name="connsiteX7" fmla="*/ 0 w 3308243"/>
              <a:gd name="connsiteY7" fmla="*/ 1353098 h 1623724"/>
              <a:gd name="connsiteX8" fmla="*/ 0 w 3308243"/>
              <a:gd name="connsiteY8" fmla="*/ 270626 h 1623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8243" h="1623724">
                <a:moveTo>
                  <a:pt x="0" y="270626"/>
                </a:moveTo>
                <a:cubicBezTo>
                  <a:pt x="0" y="121163"/>
                  <a:pt x="121163" y="0"/>
                  <a:pt x="270626" y="0"/>
                </a:cubicBezTo>
                <a:lnTo>
                  <a:pt x="3037617" y="0"/>
                </a:lnTo>
                <a:cubicBezTo>
                  <a:pt x="3187080" y="0"/>
                  <a:pt x="3308243" y="121163"/>
                  <a:pt x="3308243" y="270626"/>
                </a:cubicBezTo>
                <a:lnTo>
                  <a:pt x="3308243" y="1353098"/>
                </a:lnTo>
                <a:cubicBezTo>
                  <a:pt x="3308243" y="1502561"/>
                  <a:pt x="3187080" y="1623724"/>
                  <a:pt x="3037617" y="1623724"/>
                </a:cubicBezTo>
                <a:lnTo>
                  <a:pt x="270626" y="1623724"/>
                </a:lnTo>
                <a:cubicBezTo>
                  <a:pt x="121163" y="1623724"/>
                  <a:pt x="0" y="1502561"/>
                  <a:pt x="0" y="1353098"/>
                </a:cubicBezTo>
                <a:lnTo>
                  <a:pt x="0" y="27062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70704" tIns="170704" rIns="170704" bIns="170704"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Phần</a:t>
            </a:r>
            <a:r>
              <a:rPr lang="en-US" sz="2400" b="1" kern="1200" dirty="0" smtClean="0">
                <a:latin typeface="Times New Roman" panose="02020603050405020304" pitchFamily="18" charset="0"/>
                <a:cs typeface="Times New Roman" panose="02020603050405020304" pitchFamily="18" charset="0"/>
              </a:rPr>
              <a:t> 3</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còn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niệm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xem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cuộc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diễn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máy</a:t>
            </a:r>
            <a:r>
              <a:rPr lang="en-US" sz="2400" kern="1200" dirty="0" smtClean="0">
                <a:latin typeface="Times New Roman" panose="02020603050405020304" pitchFamily="18" charset="0"/>
                <a:cs typeface="Times New Roman" panose="02020603050405020304" pitchFamily="18" charset="0"/>
              </a:rPr>
              <a:t> bay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tôi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17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0" y="818215"/>
            <a:ext cx="4870179" cy="548099"/>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50055" y="1366314"/>
            <a:ext cx="4299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thể</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kí</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Plaque 1"/>
          <p:cNvSpPr/>
          <p:nvPr/>
        </p:nvSpPr>
        <p:spPr>
          <a:xfrm>
            <a:off x="705394" y="2050869"/>
            <a:ext cx="10254343" cy="2351314"/>
          </a:xfrm>
          <a:prstGeom prst="plaque">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Tính xác thực</a:t>
            </a:r>
            <a:r>
              <a:rPr lang="vi-VN" sz="2800" dirty="0">
                <a:solidFill>
                  <a:srgbClr val="0D0D0D"/>
                </a:solidFill>
                <a:latin typeface="Times New Roman" panose="02020603050405020304" pitchFamily="18" charset="0"/>
                <a:ea typeface="Times New Roman" panose="02020603050405020304" pitchFamily="18" charset="0"/>
              </a:rPr>
              <a:t> của sự việc mà kí ghi chép được thể hiện qua một hoặc nhiều yếu tố cụ thể như thời gian (ngày, tháng, năm,...); địa điểm diễn ra sự việc; sự có mặt của người khác như người thân trong gia đình, bạn bè cùng tham gia vào một sự việc.</a:t>
            </a:r>
            <a:endParaRPr lang="en-US" sz="2800" dirty="0">
              <a:effectLst/>
              <a:latin typeface="Times New Roman" panose="02020603050405020304" pitchFamily="18" charset="0"/>
              <a:ea typeface="Times New Roman" panose="02020603050405020304" pitchFamily="18" charset="0"/>
            </a:endParaRPr>
          </a:p>
        </p:txBody>
      </p:sp>
      <p:sp>
        <p:nvSpPr>
          <p:cNvPr id="9" name="Plaque 8"/>
          <p:cNvSpPr/>
          <p:nvPr/>
        </p:nvSpPr>
        <p:spPr>
          <a:xfrm>
            <a:off x="862150" y="4498885"/>
            <a:ext cx="9980022" cy="1423851"/>
          </a:xfrm>
          <a:prstGeom prst="plaque">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smtClean="0">
                <a:solidFill>
                  <a:srgbClr val="0D0D0D"/>
                </a:solidFill>
                <a:effectLst/>
                <a:latin typeface="Times New Roman" panose="02020603050405020304" pitchFamily="18" charset="0"/>
                <a:ea typeface="Times New Roman" panose="02020603050405020304" pitchFamily="18" charset="0"/>
              </a:rPr>
              <a:t>Ngôi kể</a:t>
            </a:r>
            <a:r>
              <a:rPr lang="vi-VN" sz="2800" dirty="0" smtClean="0">
                <a:solidFill>
                  <a:srgbClr val="0D0D0D"/>
                </a:solidFill>
                <a:effectLst/>
                <a:latin typeface="Times New Roman" panose="02020603050405020304" pitchFamily="18" charset="0"/>
                <a:ea typeface="Times New Roman" panose="02020603050405020304" pitchFamily="18" charset="0"/>
              </a:rPr>
              <a:t>: Người k</a:t>
            </a:r>
            <a:r>
              <a:rPr lang="en-US" sz="2800" dirty="0" smtClean="0">
                <a:solidFill>
                  <a:srgbClr val="0D0D0D"/>
                </a:solidFill>
                <a:effectLst/>
                <a:latin typeface="Times New Roman" panose="02020603050405020304" pitchFamily="18" charset="0"/>
                <a:ea typeface="Times New Roman" panose="02020603050405020304" pitchFamily="18" charset="0"/>
              </a:rPr>
              <a:t>ể </a:t>
            </a:r>
            <a:r>
              <a:rPr lang="en-US" sz="2800" dirty="0" err="1" smtClean="0">
                <a:solidFill>
                  <a:srgbClr val="0D0D0D"/>
                </a:solidFill>
                <a:effectLst/>
                <a:latin typeface="Times New Roman" panose="02020603050405020304" pitchFamily="18" charset="0"/>
                <a:ea typeface="Times New Roman" panose="02020603050405020304" pitchFamily="18" charset="0"/>
              </a:rPr>
              <a:t>trong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kí</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thường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kể</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theo</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ngôi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thứ</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nhất</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người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kể</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xưng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i="1" dirty="0" err="1" smtClean="0">
                <a:solidFill>
                  <a:srgbClr val="0D0D0D"/>
                </a:solidFill>
                <a:effectLst/>
                <a:latin typeface="Times New Roman" panose="02020603050405020304" pitchFamily="18" charset="0"/>
                <a:ea typeface="Times New Roman" panose="02020603050405020304" pitchFamily="18" charset="0"/>
              </a:rPr>
              <a:t>tôi</a:t>
            </a:r>
            <a:r>
              <a:rPr lang="en-US" sz="2800" dirty="0" smtClean="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789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1302" y="132716"/>
            <a:ext cx="4868962" cy="548099"/>
          </a:xfrm>
          <a:prstGeom prst="rect">
            <a:avLst/>
          </a:prstGeom>
        </p:spPr>
        <p:txBody>
          <a:bodyPr wrap="none">
            <a:spAutoFit/>
          </a:bodyP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lphaUcPeriod" startAt="3"/>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91302" y="546344"/>
            <a:ext cx="303345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24004" y="959972"/>
            <a:ext cx="3729547" cy="587853"/>
          </a:xfrm>
          <a:prstGeom prst="rect">
            <a:avLst/>
          </a:prstGeom>
        </p:spPr>
        <p:txBody>
          <a:bodyPr wrap="none">
            <a:spAutoFit/>
          </a:bodyP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24004" y="1547825"/>
            <a:ext cx="7762709" cy="4924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Xuất thân, gia đình và thời thơ ấu của </a:t>
            </a:r>
            <a:r>
              <a:rPr kumimoji="0" lang="vi-VN" sz="2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Hon-đa</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Freeform 7"/>
          <p:cNvSpPr/>
          <p:nvPr/>
        </p:nvSpPr>
        <p:spPr>
          <a:xfrm>
            <a:off x="1485902" y="2701031"/>
            <a:ext cx="4380905" cy="965455"/>
          </a:xfrm>
          <a:custGeom>
            <a:avLst/>
            <a:gdLst>
              <a:gd name="connsiteX0" fmla="*/ 0 w 2175114"/>
              <a:gd name="connsiteY0" fmla="*/ 0 h 1450801"/>
              <a:gd name="connsiteX1" fmla="*/ 2175114 w 2175114"/>
              <a:gd name="connsiteY1" fmla="*/ 0 h 1450801"/>
              <a:gd name="connsiteX2" fmla="*/ 2175114 w 2175114"/>
              <a:gd name="connsiteY2" fmla="*/ 1450801 h 1450801"/>
              <a:gd name="connsiteX3" fmla="*/ 0 w 2175114"/>
              <a:gd name="connsiteY3" fmla="*/ 1450801 h 1450801"/>
              <a:gd name="connsiteX4" fmla="*/ 0 w 2175114"/>
              <a:gd name="connsiteY4" fmla="*/ 0 h 1450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114" h="1450801">
                <a:moveTo>
                  <a:pt x="0" y="0"/>
                </a:moveTo>
                <a:lnTo>
                  <a:pt x="2175114" y="0"/>
                </a:lnTo>
                <a:lnTo>
                  <a:pt x="2175114" y="1450801"/>
                </a:lnTo>
                <a:lnTo>
                  <a:pt x="0" y="1450801"/>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8018" tIns="170688" rIns="170688" bIns="170688" numCol="1" spcCol="1270" anchor="ctr" anchorCtr="0">
            <a:noAutofit/>
          </a:bodyPr>
          <a:lstStyle/>
          <a:p>
            <a:pPr lvl="0" algn="l" defTabSz="1066800">
              <a:lnSpc>
                <a:spcPct val="90000"/>
              </a:lnSpc>
              <a:spcBef>
                <a:spcPct val="0"/>
              </a:spcBef>
              <a:spcAft>
                <a:spcPct val="35000"/>
              </a:spcAft>
            </a:pPr>
            <a:r>
              <a:rPr lang="vi-VN" sz="2800" kern="1200" dirty="0" smtClean="0">
                <a:solidFill>
                  <a:srgbClr val="0D0D0D"/>
                </a:solidFill>
                <a:latin typeface="+mj-lt"/>
                <a:ea typeface="Times New Roman" panose="02020603050405020304" pitchFamily="18" charset="0"/>
              </a:rPr>
              <a:t>Sinh năm 1906.</a:t>
            </a:r>
            <a:endParaRPr lang="en-US" sz="2800" kern="1200" dirty="0">
              <a:latin typeface="+mj-lt"/>
            </a:endParaRPr>
          </a:p>
        </p:txBody>
      </p:sp>
      <p:sp>
        <p:nvSpPr>
          <p:cNvPr id="9" name="Freeform 8"/>
          <p:cNvSpPr/>
          <p:nvPr/>
        </p:nvSpPr>
        <p:spPr>
          <a:xfrm>
            <a:off x="1485900" y="3666486"/>
            <a:ext cx="4380905" cy="1862777"/>
          </a:xfrm>
          <a:custGeom>
            <a:avLst/>
            <a:gdLst>
              <a:gd name="connsiteX0" fmla="*/ 0 w 2175114"/>
              <a:gd name="connsiteY0" fmla="*/ 0 h 1450801"/>
              <a:gd name="connsiteX1" fmla="*/ 2175114 w 2175114"/>
              <a:gd name="connsiteY1" fmla="*/ 0 h 1450801"/>
              <a:gd name="connsiteX2" fmla="*/ 2175114 w 2175114"/>
              <a:gd name="connsiteY2" fmla="*/ 1450801 h 1450801"/>
              <a:gd name="connsiteX3" fmla="*/ 0 w 2175114"/>
              <a:gd name="connsiteY3" fmla="*/ 1450801 h 1450801"/>
              <a:gd name="connsiteX4" fmla="*/ 0 w 2175114"/>
              <a:gd name="connsiteY4" fmla="*/ 0 h 1450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114" h="1450801">
                <a:moveTo>
                  <a:pt x="0" y="0"/>
                </a:moveTo>
                <a:lnTo>
                  <a:pt x="2175114" y="0"/>
                </a:lnTo>
                <a:lnTo>
                  <a:pt x="2175114" y="1450801"/>
                </a:lnTo>
                <a:lnTo>
                  <a:pt x="0" y="1450801"/>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8018" tIns="170688" rIns="170688" bIns="170688" numCol="1" spcCol="1270" anchor="ctr" anchorCtr="0">
            <a:noAutofit/>
          </a:bodyPr>
          <a:lstStyle/>
          <a:p>
            <a:pPr lvl="0" defTabSz="1066800">
              <a:lnSpc>
                <a:spcPct val="90000"/>
              </a:lnSpc>
              <a:spcBef>
                <a:spcPct val="0"/>
              </a:spcBef>
              <a:spcAft>
                <a:spcPct val="35000"/>
              </a:spcAft>
            </a:pPr>
            <a:r>
              <a:rPr lang="vi-VN" sz="2800" kern="1200" dirty="0" smtClean="0">
                <a:solidFill>
                  <a:srgbClr val="0D0D0D"/>
                </a:solidFill>
                <a:latin typeface="+mj-lt"/>
                <a:ea typeface="Times New Roman" panose="02020603050405020304" pitchFamily="18" charset="0"/>
              </a:rPr>
              <a:t>Quê: Làng Komyo, quận Iwata, nay là</a:t>
            </a:r>
            <a:r>
              <a:rPr lang="en-US" sz="2800" kern="1200" dirty="0" smtClean="0">
                <a:solidFill>
                  <a:srgbClr val="0D0D0D"/>
                </a:solidFill>
                <a:latin typeface="+mj-lt"/>
                <a:ea typeface="Times New Roman" panose="02020603050405020304" pitchFamily="18" charset="0"/>
              </a:rPr>
              <a:t> </a:t>
            </a:r>
            <a:r>
              <a:rPr lang="vi-VN" sz="2800" kern="1200" dirty="0" smtClean="0">
                <a:solidFill>
                  <a:srgbClr val="0D0D0D"/>
                </a:solidFill>
                <a:latin typeface="+mj-lt"/>
                <a:ea typeface="Times New Roman" panose="02020603050405020304" pitchFamily="18" charset="0"/>
              </a:rPr>
              <a:t>thành Tenryu, thành phố Hamamatsu, tỉnh Shizouka.</a:t>
            </a:r>
            <a:endParaRPr lang="en-US" sz="2800" kern="1200" dirty="0">
              <a:latin typeface="+mj-lt"/>
            </a:endParaRPr>
          </a:p>
        </p:txBody>
      </p:sp>
      <p:sp>
        <p:nvSpPr>
          <p:cNvPr id="10" name="Freeform 9"/>
          <p:cNvSpPr/>
          <p:nvPr/>
        </p:nvSpPr>
        <p:spPr>
          <a:xfrm>
            <a:off x="436192" y="2008536"/>
            <a:ext cx="1466849" cy="1450076"/>
          </a:xfrm>
          <a:custGeom>
            <a:avLst/>
            <a:gdLst>
              <a:gd name="connsiteX0" fmla="*/ 0 w 1450076"/>
              <a:gd name="connsiteY0" fmla="*/ 725038 h 1450076"/>
              <a:gd name="connsiteX1" fmla="*/ 725038 w 1450076"/>
              <a:gd name="connsiteY1" fmla="*/ 0 h 1450076"/>
              <a:gd name="connsiteX2" fmla="*/ 1450076 w 1450076"/>
              <a:gd name="connsiteY2" fmla="*/ 725038 h 1450076"/>
              <a:gd name="connsiteX3" fmla="*/ 725038 w 1450076"/>
              <a:gd name="connsiteY3" fmla="*/ 1450076 h 1450076"/>
              <a:gd name="connsiteX4" fmla="*/ 0 w 1450076"/>
              <a:gd name="connsiteY4" fmla="*/ 725038 h 1450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076" h="1450076">
                <a:moveTo>
                  <a:pt x="0" y="725038"/>
                </a:moveTo>
                <a:cubicBezTo>
                  <a:pt x="0" y="324611"/>
                  <a:pt x="324611" y="0"/>
                  <a:pt x="725038" y="0"/>
                </a:cubicBezTo>
                <a:cubicBezTo>
                  <a:pt x="1125465" y="0"/>
                  <a:pt x="1450076" y="324611"/>
                  <a:pt x="1450076" y="725038"/>
                </a:cubicBezTo>
                <a:cubicBezTo>
                  <a:pt x="1450076" y="1125465"/>
                  <a:pt x="1125465" y="1450076"/>
                  <a:pt x="725038" y="1450076"/>
                </a:cubicBezTo>
                <a:cubicBezTo>
                  <a:pt x="324611" y="1450076"/>
                  <a:pt x="0" y="1125465"/>
                  <a:pt x="0" y="725038"/>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2359" tIns="212359" rIns="212359" bIns="212359" numCol="1" spcCol="1270" anchor="ctr" anchorCtr="0">
            <a:noAutofit/>
          </a:bodyPr>
          <a:lstStyle/>
          <a:p>
            <a:pPr lvl="0" algn="ctr" defTabSz="1066800">
              <a:lnSpc>
                <a:spcPct val="90000"/>
              </a:lnSpc>
              <a:spcBef>
                <a:spcPct val="0"/>
              </a:spcBef>
              <a:spcAft>
                <a:spcPct val="35000"/>
              </a:spcAft>
            </a:pPr>
            <a:r>
              <a:rPr lang="vi-VN" sz="2800" b="1" kern="1200" dirty="0" smtClean="0">
                <a:solidFill>
                  <a:schemeClr val="bg1"/>
                </a:solidFill>
                <a:latin typeface="+mj-lt"/>
                <a:ea typeface="Times New Roman" panose="02020603050405020304" pitchFamily="18" charset="0"/>
              </a:rPr>
              <a:t>Xuất thân</a:t>
            </a:r>
            <a:r>
              <a:rPr lang="vi-VN" sz="2400" kern="1200" dirty="0" smtClean="0">
                <a:solidFill>
                  <a:srgbClr val="0D0D0D"/>
                </a:solidFill>
                <a:latin typeface="+mj-lt"/>
                <a:ea typeface="Times New Roman" panose="02020603050405020304" pitchFamily="18" charset="0"/>
              </a:rPr>
              <a:t>:</a:t>
            </a:r>
            <a:endParaRPr lang="en-US" sz="2400" kern="1200" dirty="0">
              <a:latin typeface="+mj-lt"/>
            </a:endParaRPr>
          </a:p>
        </p:txBody>
      </p:sp>
      <p:sp>
        <p:nvSpPr>
          <p:cNvPr id="11" name="Freeform 10"/>
          <p:cNvSpPr/>
          <p:nvPr/>
        </p:nvSpPr>
        <p:spPr>
          <a:xfrm>
            <a:off x="7482485" y="2619943"/>
            <a:ext cx="4238029" cy="1046543"/>
          </a:xfrm>
          <a:custGeom>
            <a:avLst/>
            <a:gdLst>
              <a:gd name="connsiteX0" fmla="*/ 0 w 2175114"/>
              <a:gd name="connsiteY0" fmla="*/ 0 h 1450801"/>
              <a:gd name="connsiteX1" fmla="*/ 2175114 w 2175114"/>
              <a:gd name="connsiteY1" fmla="*/ 0 h 1450801"/>
              <a:gd name="connsiteX2" fmla="*/ 2175114 w 2175114"/>
              <a:gd name="connsiteY2" fmla="*/ 1450801 h 1450801"/>
              <a:gd name="connsiteX3" fmla="*/ 0 w 2175114"/>
              <a:gd name="connsiteY3" fmla="*/ 1450801 h 1450801"/>
              <a:gd name="connsiteX4" fmla="*/ 0 w 2175114"/>
              <a:gd name="connsiteY4" fmla="*/ 0 h 1450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114" h="1450801">
                <a:moveTo>
                  <a:pt x="0" y="0"/>
                </a:moveTo>
                <a:lnTo>
                  <a:pt x="2175114" y="0"/>
                </a:lnTo>
                <a:lnTo>
                  <a:pt x="2175114" y="1450801"/>
                </a:lnTo>
                <a:lnTo>
                  <a:pt x="0" y="1450801"/>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8018" tIns="113792" rIns="113792" bIns="113792" numCol="1" spcCol="1270" anchor="ctr" anchorCtr="0">
            <a:noAutofit/>
          </a:bodyPr>
          <a:lstStyle/>
          <a:p>
            <a:pPr lvl="0" algn="l" defTabSz="711200">
              <a:lnSpc>
                <a:spcPct val="90000"/>
              </a:lnSpc>
              <a:spcBef>
                <a:spcPct val="0"/>
              </a:spcBef>
              <a:spcAft>
                <a:spcPct val="35000"/>
              </a:spcAft>
            </a:pPr>
            <a:r>
              <a:rPr lang="vi-VN" sz="2800" kern="1200" dirty="0" smtClean="0">
                <a:solidFill>
                  <a:srgbClr val="0D0D0D"/>
                </a:solidFill>
                <a:latin typeface="+mj-lt"/>
                <a:ea typeface="Times New Roman" panose="02020603050405020304" pitchFamily="18" charset="0"/>
              </a:rPr>
              <a:t>Cha là Gihei, làm nghề thợ rèn.</a:t>
            </a:r>
            <a:endParaRPr lang="en-US" sz="2800" kern="1200" dirty="0">
              <a:latin typeface="+mj-lt"/>
            </a:endParaRPr>
          </a:p>
        </p:txBody>
      </p:sp>
      <p:sp>
        <p:nvSpPr>
          <p:cNvPr id="12" name="Freeform 11"/>
          <p:cNvSpPr/>
          <p:nvPr/>
        </p:nvSpPr>
        <p:spPr>
          <a:xfrm>
            <a:off x="7482481" y="3717524"/>
            <a:ext cx="4238031" cy="1057274"/>
          </a:xfrm>
          <a:custGeom>
            <a:avLst/>
            <a:gdLst>
              <a:gd name="connsiteX0" fmla="*/ 0 w 2175114"/>
              <a:gd name="connsiteY0" fmla="*/ 0 h 1450801"/>
              <a:gd name="connsiteX1" fmla="*/ 2175114 w 2175114"/>
              <a:gd name="connsiteY1" fmla="*/ 0 h 1450801"/>
              <a:gd name="connsiteX2" fmla="*/ 2175114 w 2175114"/>
              <a:gd name="connsiteY2" fmla="*/ 1450801 h 1450801"/>
              <a:gd name="connsiteX3" fmla="*/ 0 w 2175114"/>
              <a:gd name="connsiteY3" fmla="*/ 1450801 h 1450801"/>
              <a:gd name="connsiteX4" fmla="*/ 0 w 2175114"/>
              <a:gd name="connsiteY4" fmla="*/ 0 h 1450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114" h="1450801">
                <a:moveTo>
                  <a:pt x="0" y="0"/>
                </a:moveTo>
                <a:lnTo>
                  <a:pt x="2175114" y="0"/>
                </a:lnTo>
                <a:lnTo>
                  <a:pt x="2175114" y="1450801"/>
                </a:lnTo>
                <a:lnTo>
                  <a:pt x="0" y="1450801"/>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8018" tIns="113792" rIns="113792" bIns="113792" numCol="1" spcCol="1270" anchor="ctr" anchorCtr="0">
            <a:noAutofit/>
          </a:bodyPr>
          <a:lstStyle/>
          <a:p>
            <a:pPr lvl="0" algn="l" defTabSz="711200">
              <a:lnSpc>
                <a:spcPct val="90000"/>
              </a:lnSpc>
              <a:spcBef>
                <a:spcPct val="0"/>
              </a:spcBef>
              <a:spcAft>
                <a:spcPct val="35000"/>
              </a:spcAft>
            </a:pPr>
            <a:r>
              <a:rPr lang="vi-VN" sz="2800" kern="1200" dirty="0" smtClean="0">
                <a:solidFill>
                  <a:srgbClr val="0D0D0D"/>
                </a:solidFill>
                <a:latin typeface="+mj-lt"/>
                <a:ea typeface="Times New Roman" panose="02020603050405020304" pitchFamily="18" charset="0"/>
              </a:rPr>
              <a:t>Nhà rất nghèo, đời ông làm nông.</a:t>
            </a:r>
            <a:endParaRPr lang="en-US" sz="2800" kern="1200" dirty="0">
              <a:latin typeface="+mj-lt"/>
            </a:endParaRPr>
          </a:p>
        </p:txBody>
      </p:sp>
      <p:sp>
        <p:nvSpPr>
          <p:cNvPr id="13" name="Freeform 12"/>
          <p:cNvSpPr/>
          <p:nvPr/>
        </p:nvSpPr>
        <p:spPr>
          <a:xfrm>
            <a:off x="7482483" y="4774797"/>
            <a:ext cx="4238031" cy="1623765"/>
          </a:xfrm>
          <a:custGeom>
            <a:avLst/>
            <a:gdLst>
              <a:gd name="connsiteX0" fmla="*/ 0 w 2175114"/>
              <a:gd name="connsiteY0" fmla="*/ 0 h 1450801"/>
              <a:gd name="connsiteX1" fmla="*/ 2175114 w 2175114"/>
              <a:gd name="connsiteY1" fmla="*/ 0 h 1450801"/>
              <a:gd name="connsiteX2" fmla="*/ 2175114 w 2175114"/>
              <a:gd name="connsiteY2" fmla="*/ 1450801 h 1450801"/>
              <a:gd name="connsiteX3" fmla="*/ 0 w 2175114"/>
              <a:gd name="connsiteY3" fmla="*/ 1450801 h 1450801"/>
              <a:gd name="connsiteX4" fmla="*/ 0 w 2175114"/>
              <a:gd name="connsiteY4" fmla="*/ 0 h 1450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114" h="1450801">
                <a:moveTo>
                  <a:pt x="0" y="0"/>
                </a:moveTo>
                <a:lnTo>
                  <a:pt x="2175114" y="0"/>
                </a:lnTo>
                <a:lnTo>
                  <a:pt x="2175114" y="1450801"/>
                </a:lnTo>
                <a:lnTo>
                  <a:pt x="0" y="1450801"/>
                </a:lnTo>
                <a:lnTo>
                  <a:pt x="0"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8018" tIns="113792" rIns="113792" bIns="113792" numCol="1" spcCol="1270" anchor="ctr" anchorCtr="0">
            <a:noAutofit/>
          </a:bodyPr>
          <a:lstStyle/>
          <a:p>
            <a:pPr lvl="0" algn="l" defTabSz="711200">
              <a:lnSpc>
                <a:spcPct val="90000"/>
              </a:lnSpc>
              <a:spcBef>
                <a:spcPct val="0"/>
              </a:spcBef>
              <a:spcAft>
                <a:spcPct val="35000"/>
              </a:spcAft>
            </a:pPr>
            <a:r>
              <a:rPr lang="vi-VN" sz="2600" kern="1200" dirty="0" smtClean="0">
                <a:solidFill>
                  <a:srgbClr val="0D0D0D"/>
                </a:solidFill>
                <a:latin typeface="+mj-lt"/>
                <a:ea typeface="Times New Roman" panose="02020603050405020304" pitchFamily="18" charset="0"/>
              </a:rPr>
              <a:t>Là trưởng nam trong gia đình, hàng ngày phải cõng em gái đến trường, giúp cha đạp ống thổi lửa.</a:t>
            </a:r>
            <a:endParaRPr lang="en-US" sz="2600" kern="1200" dirty="0">
              <a:latin typeface="+mj-lt"/>
            </a:endParaRPr>
          </a:p>
        </p:txBody>
      </p:sp>
      <p:sp>
        <p:nvSpPr>
          <p:cNvPr id="14" name="Freeform 13"/>
          <p:cNvSpPr/>
          <p:nvPr/>
        </p:nvSpPr>
        <p:spPr>
          <a:xfrm>
            <a:off x="6247913" y="2023517"/>
            <a:ext cx="1510689" cy="1387967"/>
          </a:xfrm>
          <a:custGeom>
            <a:avLst/>
            <a:gdLst>
              <a:gd name="connsiteX0" fmla="*/ 0 w 1450076"/>
              <a:gd name="connsiteY0" fmla="*/ 725038 h 1450076"/>
              <a:gd name="connsiteX1" fmla="*/ 725038 w 1450076"/>
              <a:gd name="connsiteY1" fmla="*/ 0 h 1450076"/>
              <a:gd name="connsiteX2" fmla="*/ 1450076 w 1450076"/>
              <a:gd name="connsiteY2" fmla="*/ 725038 h 1450076"/>
              <a:gd name="connsiteX3" fmla="*/ 725038 w 1450076"/>
              <a:gd name="connsiteY3" fmla="*/ 1450076 h 1450076"/>
              <a:gd name="connsiteX4" fmla="*/ 0 w 1450076"/>
              <a:gd name="connsiteY4" fmla="*/ 725038 h 1450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076" h="1450076">
                <a:moveTo>
                  <a:pt x="0" y="725038"/>
                </a:moveTo>
                <a:cubicBezTo>
                  <a:pt x="0" y="324611"/>
                  <a:pt x="324611" y="0"/>
                  <a:pt x="725038" y="0"/>
                </a:cubicBezTo>
                <a:cubicBezTo>
                  <a:pt x="1125465" y="0"/>
                  <a:pt x="1450076" y="324611"/>
                  <a:pt x="1450076" y="725038"/>
                </a:cubicBezTo>
                <a:cubicBezTo>
                  <a:pt x="1450076" y="1125465"/>
                  <a:pt x="1125465" y="1450076"/>
                  <a:pt x="725038" y="1450076"/>
                </a:cubicBezTo>
                <a:cubicBezTo>
                  <a:pt x="324611" y="1450076"/>
                  <a:pt x="0" y="1125465"/>
                  <a:pt x="0" y="725038"/>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2359" tIns="212359" rIns="212359" bIns="212359" numCol="1" spcCol="1270" anchor="ctr" anchorCtr="0">
            <a:noAutofit/>
          </a:bodyPr>
          <a:lstStyle/>
          <a:p>
            <a:pPr lvl="0" algn="ctr" defTabSz="1600200">
              <a:lnSpc>
                <a:spcPct val="90000"/>
              </a:lnSpc>
              <a:spcBef>
                <a:spcPct val="0"/>
              </a:spcBef>
              <a:spcAft>
                <a:spcPct val="35000"/>
              </a:spcAft>
            </a:pPr>
            <a:r>
              <a:rPr lang="vi-VN" sz="2800" b="1" kern="1200" dirty="0" smtClean="0">
                <a:solidFill>
                  <a:schemeClr val="bg1"/>
                </a:solidFill>
                <a:latin typeface="+mj-lt"/>
                <a:ea typeface="Times New Roman" panose="02020603050405020304" pitchFamily="18" charset="0"/>
              </a:rPr>
              <a:t>Gia đình</a:t>
            </a:r>
            <a:r>
              <a:rPr lang="vi-VN" sz="2800" kern="1200" dirty="0" smtClean="0">
                <a:solidFill>
                  <a:schemeClr val="bg1"/>
                </a:solidFill>
                <a:latin typeface="+mj-lt"/>
                <a:ea typeface="Times New Roman" panose="02020603050405020304" pitchFamily="18" charset="0"/>
              </a:rPr>
              <a:t>:</a:t>
            </a:r>
            <a:endParaRPr lang="en-US" sz="2800" kern="1200" dirty="0">
              <a:solidFill>
                <a:schemeClr val="bg1"/>
              </a:solidFill>
              <a:latin typeface="+mj-lt"/>
            </a:endParaRPr>
          </a:p>
        </p:txBody>
      </p:sp>
    </p:spTree>
    <p:extLst>
      <p:ext uri="{BB962C8B-B14F-4D97-AF65-F5344CB8AC3E}">
        <p14:creationId xmlns:p14="http://schemas.microsoft.com/office/powerpoint/2010/main" val="252714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4004" y="159872"/>
            <a:ext cx="3729547" cy="587853"/>
          </a:xfrm>
          <a:prstGeom prst="rect">
            <a:avLst/>
          </a:prstGeom>
        </p:spPr>
        <p:txBody>
          <a:bodyPr wrap="none">
            <a:spAutoFit/>
          </a:bodyP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24004" y="747725"/>
            <a:ext cx="10596282" cy="4924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Xuất thân, gia đình và thời thơ ấu của </a:t>
            </a:r>
            <a:r>
              <a:rPr kumimoji="0" lang="vi-VN" sz="2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Hon-đa</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2" name="Group 11"/>
          <p:cNvGrpSpPr/>
          <p:nvPr/>
        </p:nvGrpSpPr>
        <p:grpSpPr>
          <a:xfrm>
            <a:off x="559593" y="1953764"/>
            <a:ext cx="11072813" cy="3385890"/>
            <a:chOff x="1830813" y="2454670"/>
            <a:chExt cx="5983051" cy="1938941"/>
          </a:xfrm>
        </p:grpSpPr>
        <p:sp>
          <p:nvSpPr>
            <p:cNvPr id="13" name="Rounded Rectangle 12"/>
            <p:cNvSpPr/>
            <p:nvPr/>
          </p:nvSpPr>
          <p:spPr>
            <a:xfrm>
              <a:off x="1960303" y="2454670"/>
              <a:ext cx="1829189" cy="1260311"/>
            </a:xfrm>
            <a:prstGeom prst="roundRect">
              <a:avLst/>
            </a:prstGeom>
            <a:blipFill>
              <a:blip r:embed="rId2"/>
              <a:srcRect/>
              <a:stretch>
                <a:fillRect l="-5000" r="-5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Freeform 13"/>
            <p:cNvSpPr/>
            <p:nvPr/>
          </p:nvSpPr>
          <p:spPr>
            <a:xfrm>
              <a:off x="1830813" y="3714982"/>
              <a:ext cx="2141676" cy="678629"/>
            </a:xfrm>
            <a:custGeom>
              <a:avLst/>
              <a:gdLst>
                <a:gd name="connsiteX0" fmla="*/ 0 w 1829189"/>
                <a:gd name="connsiteY0" fmla="*/ 0 h 678629"/>
                <a:gd name="connsiteX1" fmla="*/ 1829189 w 1829189"/>
                <a:gd name="connsiteY1" fmla="*/ 0 h 678629"/>
                <a:gd name="connsiteX2" fmla="*/ 1829189 w 1829189"/>
                <a:gd name="connsiteY2" fmla="*/ 678629 h 678629"/>
                <a:gd name="connsiteX3" fmla="*/ 0 w 1829189"/>
                <a:gd name="connsiteY3" fmla="*/ 678629 h 678629"/>
                <a:gd name="connsiteX4" fmla="*/ 0 w 1829189"/>
                <a:gd name="connsiteY4" fmla="*/ 0 h 67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9189" h="678629">
                  <a:moveTo>
                    <a:pt x="0" y="0"/>
                  </a:moveTo>
                  <a:lnTo>
                    <a:pt x="1829189" y="0"/>
                  </a:lnTo>
                  <a:lnTo>
                    <a:pt x="1829189" y="678629"/>
                  </a:lnTo>
                  <a:lnTo>
                    <a:pt x="0" y="6786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0" numCol="1" spcCol="1270" anchor="t" anchorCtr="0">
              <a:noAutofit/>
            </a:bodyPr>
            <a:lstStyle/>
            <a:p>
              <a:pPr lvl="0" algn="ctr" defTabSz="488950">
                <a:lnSpc>
                  <a:spcPct val="90000"/>
                </a:lnSpc>
                <a:spcBef>
                  <a:spcPct val="0"/>
                </a:spcBef>
                <a:spcAft>
                  <a:spcPct val="35000"/>
                </a:spcAft>
              </a:pPr>
              <a:r>
                <a:rPr lang="vi-VN" sz="2400" kern="1200" dirty="0" smtClean="0">
                  <a:solidFill>
                    <a:srgbClr val="0D0D0D"/>
                  </a:solidFill>
                  <a:latin typeface="Times New Roman" panose="02020603050405020304" pitchFamily="18" charset="0"/>
                  <a:ea typeface="Times New Roman" panose="02020603050405020304" pitchFamily="18" charset="0"/>
                </a:rPr>
                <a:t>Lớn lên trong tiếng phì phò thổi của ống thổi lò, với âm thanh chan chát của tiếng đe, tiếng búa. </a:t>
              </a:r>
              <a:endParaRPr lang="en-US" sz="2400" kern="1200" dirty="0"/>
            </a:p>
          </p:txBody>
        </p:sp>
        <p:sp>
          <p:nvSpPr>
            <p:cNvPr id="15" name="Rounded Rectangle 14"/>
            <p:cNvSpPr/>
            <p:nvPr/>
          </p:nvSpPr>
          <p:spPr>
            <a:xfrm>
              <a:off x="3972489" y="2454670"/>
              <a:ext cx="1829189" cy="1260311"/>
            </a:xfrm>
            <a:prstGeom prst="roundRect">
              <a:avLst/>
            </a:prstGeom>
            <a:blipFill>
              <a:blip r:embed="rId3"/>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reeform 15"/>
            <p:cNvSpPr/>
            <p:nvPr/>
          </p:nvSpPr>
          <p:spPr>
            <a:xfrm>
              <a:off x="3972489" y="3714982"/>
              <a:ext cx="1829189" cy="678629"/>
            </a:xfrm>
            <a:custGeom>
              <a:avLst/>
              <a:gdLst>
                <a:gd name="connsiteX0" fmla="*/ 0 w 1829189"/>
                <a:gd name="connsiteY0" fmla="*/ 0 h 678629"/>
                <a:gd name="connsiteX1" fmla="*/ 1829189 w 1829189"/>
                <a:gd name="connsiteY1" fmla="*/ 0 h 678629"/>
                <a:gd name="connsiteX2" fmla="*/ 1829189 w 1829189"/>
                <a:gd name="connsiteY2" fmla="*/ 678629 h 678629"/>
                <a:gd name="connsiteX3" fmla="*/ 0 w 1829189"/>
                <a:gd name="connsiteY3" fmla="*/ 678629 h 678629"/>
                <a:gd name="connsiteX4" fmla="*/ 0 w 1829189"/>
                <a:gd name="connsiteY4" fmla="*/ 0 h 67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9189" h="678629">
                  <a:moveTo>
                    <a:pt x="0" y="0"/>
                  </a:moveTo>
                  <a:lnTo>
                    <a:pt x="1829189" y="0"/>
                  </a:lnTo>
                  <a:lnTo>
                    <a:pt x="1829189" y="678629"/>
                  </a:lnTo>
                  <a:lnTo>
                    <a:pt x="0" y="6786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0" numCol="1" spcCol="1270" anchor="t" anchorCtr="0">
              <a:noAutofit/>
            </a:bodyPr>
            <a:lstStyle/>
            <a:p>
              <a:pPr lvl="0" algn="ctr" defTabSz="488950">
                <a:lnSpc>
                  <a:spcPct val="90000"/>
                </a:lnSpc>
                <a:spcBef>
                  <a:spcPct val="0"/>
                </a:spcBef>
                <a:spcAft>
                  <a:spcPct val="35000"/>
                </a:spcAft>
              </a:pPr>
              <a:r>
                <a:rPr lang="vi-VN" sz="2800" kern="1200" dirty="0" smtClean="0">
                  <a:solidFill>
                    <a:srgbClr val="0D0D0D"/>
                  </a:solidFill>
                  <a:latin typeface="Times New Roman" panose="02020603050405020304" pitchFamily="18" charset="0"/>
                  <a:ea typeface="Times New Roman" panose="02020603050405020304" pitchFamily="18" charset="0"/>
                </a:rPr>
                <a:t>Hay được ông cõng đến tiệm xay lúa chơi.</a:t>
              </a:r>
              <a:endParaRPr lang="en-US" sz="2800" kern="1200" dirty="0"/>
            </a:p>
          </p:txBody>
        </p:sp>
        <p:sp>
          <p:nvSpPr>
            <p:cNvPr id="17" name="Rounded Rectangle 16"/>
            <p:cNvSpPr/>
            <p:nvPr/>
          </p:nvSpPr>
          <p:spPr>
            <a:xfrm>
              <a:off x="5984675" y="2454670"/>
              <a:ext cx="1829189" cy="1260311"/>
            </a:xfrm>
            <a:prstGeom prst="roundRect">
              <a:avLst/>
            </a:prstGeom>
            <a:blipFill>
              <a:blip r:embed="rId4"/>
              <a:srcRect/>
              <a:stretch>
                <a:fillRect l="-11000" r="-1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Freeform 17"/>
            <p:cNvSpPr/>
            <p:nvPr/>
          </p:nvSpPr>
          <p:spPr>
            <a:xfrm>
              <a:off x="5984675" y="3714982"/>
              <a:ext cx="1829189" cy="678629"/>
            </a:xfrm>
            <a:custGeom>
              <a:avLst/>
              <a:gdLst>
                <a:gd name="connsiteX0" fmla="*/ 0 w 1829189"/>
                <a:gd name="connsiteY0" fmla="*/ 0 h 678629"/>
                <a:gd name="connsiteX1" fmla="*/ 1829189 w 1829189"/>
                <a:gd name="connsiteY1" fmla="*/ 0 h 678629"/>
                <a:gd name="connsiteX2" fmla="*/ 1829189 w 1829189"/>
                <a:gd name="connsiteY2" fmla="*/ 678629 h 678629"/>
                <a:gd name="connsiteX3" fmla="*/ 0 w 1829189"/>
                <a:gd name="connsiteY3" fmla="*/ 678629 h 678629"/>
                <a:gd name="connsiteX4" fmla="*/ 0 w 1829189"/>
                <a:gd name="connsiteY4" fmla="*/ 0 h 67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9189" h="678629">
                  <a:moveTo>
                    <a:pt x="0" y="0"/>
                  </a:moveTo>
                  <a:lnTo>
                    <a:pt x="1829189" y="0"/>
                  </a:lnTo>
                  <a:lnTo>
                    <a:pt x="1829189" y="678629"/>
                  </a:lnTo>
                  <a:lnTo>
                    <a:pt x="0" y="6786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8232" tIns="78232" rIns="78232" bIns="0" numCol="1" spcCol="1270" anchor="t" anchorCtr="0">
              <a:noAutofit/>
            </a:bodyPr>
            <a:lstStyle/>
            <a:p>
              <a:pPr lvl="0" algn="ctr" defTabSz="488950">
                <a:lnSpc>
                  <a:spcPct val="90000"/>
                </a:lnSpc>
                <a:spcBef>
                  <a:spcPct val="0"/>
                </a:spcBef>
                <a:spcAft>
                  <a:spcPct val="35000"/>
                </a:spcAft>
              </a:pPr>
              <a:r>
                <a:rPr lang="vi-VN" sz="2400" kern="1200" dirty="0" smtClean="0">
                  <a:solidFill>
                    <a:srgbClr val="0D0D0D"/>
                  </a:solidFill>
                  <a:latin typeface="Times New Roman" panose="02020603050405020304" pitchFamily="18" charset="0"/>
                  <a:ea typeface="Times New Roman" panose="02020603050405020304" pitchFamily="18" charset="0"/>
                </a:rPr>
                <a:t>Thể hiện sự hứng thú với kĩ thuật, máy móc từ rất sớm.</a:t>
              </a:r>
              <a:endParaRPr lang="en-US" sz="2400" kern="1200" dirty="0"/>
            </a:p>
          </p:txBody>
        </p:sp>
      </p:grpSp>
      <p:sp>
        <p:nvSpPr>
          <p:cNvPr id="19" name="Rectangle 18"/>
          <p:cNvSpPr/>
          <p:nvPr/>
        </p:nvSpPr>
        <p:spPr>
          <a:xfrm>
            <a:off x="4435080" y="1304801"/>
            <a:ext cx="3116559"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none">
            <a:spAutoFit/>
          </a:bodyPr>
          <a:lstStyle/>
          <a:p>
            <a:pPr lvl="0">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b="1" dirty="0" err="1" smtClean="0">
                <a:solidFill>
                  <a:srgbClr val="0D0D0D"/>
                </a:solidFill>
                <a:latin typeface="Times New Roman" panose="02020603050405020304" pitchFamily="18" charset="0"/>
                <a:ea typeface="Times New Roman" panose="02020603050405020304" pitchFamily="18" charset="0"/>
              </a:rPr>
              <a:t>Sở</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thích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từ</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nhỏ</a:t>
            </a:r>
            <a:r>
              <a:rPr lang="en-US" sz="2800" b="1" dirty="0" smtClean="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 </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20" name="Right Arrow 19"/>
          <p:cNvSpPr/>
          <p:nvPr/>
        </p:nvSpPr>
        <p:spPr>
          <a:xfrm>
            <a:off x="1112072" y="5503215"/>
            <a:ext cx="915260" cy="1214437"/>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2217030" y="5572126"/>
            <a:ext cx="8862898" cy="1076616"/>
          </a:xfrm>
          <a:prstGeom prst="round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dirty="0" err="1" smtClean="0">
                <a:solidFill>
                  <a:schemeClr val="bg1"/>
                </a:solidFill>
                <a:latin typeface="Times New Roman" panose="02020603050405020304" pitchFamily="18" charset="0"/>
                <a:ea typeface="Times New Roman" panose="02020603050405020304" pitchFamily="18" charset="0"/>
              </a:rPr>
              <a:t>Từ</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nhỏ</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được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tiếp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xúc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với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máy</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móc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kĩ</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thuật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có</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hứng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thú</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từ</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sớm</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ndParaRPr>
          </a:p>
        </p:txBody>
      </p:sp>
    </p:spTree>
    <p:extLst>
      <p:ext uri="{BB962C8B-B14F-4D97-AF65-F5344CB8AC3E}">
        <p14:creationId xmlns:p14="http://schemas.microsoft.com/office/powerpoint/2010/main" val="156299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1302" y="132716"/>
            <a:ext cx="4868962" cy="548099"/>
          </a:xfrm>
          <a:prstGeom prst="rect">
            <a:avLst/>
          </a:prstGeom>
        </p:spPr>
        <p:txBody>
          <a:bodyPr wrap="none">
            <a:spAutoFit/>
          </a:bodyPr>
          <a:lstStyle/>
          <a:p>
            <a:pPr marL="342900" marR="30480" lvl="0" indent="-342900" algn="just" defTabSz="914400" rtl="0" eaLnBrk="1" fontAlgn="auto" latinLnBrk="0" hangingPunct="1">
              <a:lnSpc>
                <a:spcPct val="115000"/>
              </a:lnSpc>
              <a:spcBef>
                <a:spcPts val="0"/>
              </a:spcBef>
              <a:spcAft>
                <a:spcPts val="1200"/>
              </a:spcAft>
              <a:buClrTx/>
              <a:buSzTx/>
              <a:buFont typeface="+mj-lt"/>
              <a:buAutoNum type="alphaUcPeriod" startAt="3"/>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91302" y="546344"/>
            <a:ext cx="303345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24004" y="959972"/>
            <a:ext cx="3729547" cy="587853"/>
          </a:xfrm>
          <a:prstGeom prst="rect">
            <a:avLst/>
          </a:prstGeom>
        </p:spPr>
        <p:txBody>
          <a:bodyPr wrap="none">
            <a:spAutoFit/>
          </a:bodyP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24004" y="1547825"/>
            <a:ext cx="10596282" cy="4924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Xuất thân, gia đình và thời thơ ấu của </a:t>
            </a:r>
            <a:r>
              <a:rPr kumimoji="0" lang="vi-VN" sz="2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Hon-đa</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24004" y="1961453"/>
            <a:ext cx="7848623" cy="523220"/>
          </a:xfrm>
          <a:prstGeom prst="rect">
            <a:avLst/>
          </a:prstGeom>
        </p:spPr>
        <p:txBody>
          <a:bodyPr wrap="non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2. Sự quan tâm, hứng thú của Hon-đa với kĩ thuật</a:t>
            </a:r>
            <a:endParaRPr lang="en-US" sz="2800" dirty="0">
              <a:effectLst/>
              <a:latin typeface="Times New Roman" panose="02020603050405020304" pitchFamily="18" charset="0"/>
              <a:ea typeface="Times New Roman" panose="02020603050405020304" pitchFamily="18" charset="0"/>
            </a:endParaRPr>
          </a:p>
        </p:txBody>
      </p:sp>
      <p:sp>
        <p:nvSpPr>
          <p:cNvPr id="8" name="Cloud Callout 7"/>
          <p:cNvSpPr/>
          <p:nvPr/>
        </p:nvSpPr>
        <p:spPr>
          <a:xfrm>
            <a:off x="291302" y="2907278"/>
            <a:ext cx="6048103" cy="249500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000" dirty="0" err="1">
                <a:solidFill>
                  <a:srgbClr val="0D0D0D"/>
                </a:solidFill>
                <a:latin typeface="Times New Roman" panose="02020603050405020304" pitchFamily="18" charset="0"/>
                <a:ea typeface="Times New Roman" panose="02020603050405020304" pitchFamily="18" charset="0"/>
              </a:rPr>
              <a:t>Hoàn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thành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phiếu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học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tập</a:t>
            </a:r>
            <a:r>
              <a:rPr lang="en-US" sz="2000" dirty="0">
                <a:solidFill>
                  <a:srgbClr val="0D0D0D"/>
                </a:solidFill>
                <a:latin typeface="Times New Roman" panose="02020603050405020304" pitchFamily="18" charset="0"/>
                <a:ea typeface="Times New Roman" panose="02020603050405020304" pitchFamily="18" charset="0"/>
              </a:rPr>
              <a:t> 05: </a:t>
            </a:r>
            <a:r>
              <a:rPr lang="en-US" sz="2000" b="1" dirty="0" err="1">
                <a:solidFill>
                  <a:srgbClr val="0070C0"/>
                </a:solidFill>
                <a:latin typeface="Times New Roman" panose="02020603050405020304" pitchFamily="18" charset="0"/>
                <a:ea typeface="Times New Roman" panose="02020603050405020304" pitchFamily="18" charset="0"/>
              </a:rPr>
              <a:t>Tìm</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hiểu</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sự</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quan</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tâm</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hứng</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thú</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với</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kĩ</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thuật</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của</a:t>
            </a:r>
            <a:r>
              <a:rPr lang="en-US" sz="2000" b="1" dirty="0">
                <a:solidFill>
                  <a:srgbClr val="0070C0"/>
                </a:solidFill>
                <a:latin typeface="Times New Roman" panose="02020603050405020304" pitchFamily="18" charset="0"/>
                <a:ea typeface="Times New Roman" panose="02020603050405020304" pitchFamily="18" charset="0"/>
              </a:rPr>
              <a:t> Hon - </a:t>
            </a:r>
            <a:r>
              <a:rPr lang="en-US" sz="2000" b="1" dirty="0" err="1">
                <a:solidFill>
                  <a:srgbClr val="0070C0"/>
                </a:solidFill>
                <a:latin typeface="Times New Roman" panose="02020603050405020304" pitchFamily="18" charset="0"/>
                <a:ea typeface="Times New Roman" panose="02020603050405020304" pitchFamily="18" charset="0"/>
              </a:rPr>
              <a:t>đa</a:t>
            </a:r>
            <a:endParaRPr lang="en-US" sz="2000" dirty="0">
              <a:latin typeface="Times New Roman" panose="02020603050405020304" pitchFamily="18" charset="0"/>
              <a:ea typeface="Times New Roman" panose="02020603050405020304" pitchFamily="18" charset="0"/>
            </a:endParaRPr>
          </a:p>
          <a:p>
            <a:pPr marL="30480" marR="30480" algn="just">
              <a:lnSpc>
                <a:spcPct val="115000"/>
              </a:lnSpc>
              <a:spcAft>
                <a:spcPts val="1200"/>
              </a:spcAft>
            </a:pPr>
            <a:r>
              <a:rPr lang="en-US" sz="2000" b="1" dirty="0" err="1">
                <a:solidFill>
                  <a:srgbClr val="0D0D0D"/>
                </a:solidFill>
                <a:latin typeface="Times New Roman" panose="02020603050405020304" pitchFamily="18" charset="0"/>
                <a:ea typeface="Times New Roman" panose="02020603050405020304" pitchFamily="18" charset="0"/>
              </a:rPr>
              <a:t>Thời</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gian</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thảo</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luận</a:t>
            </a:r>
            <a:r>
              <a:rPr lang="en-US" sz="2000" b="1" dirty="0">
                <a:solidFill>
                  <a:srgbClr val="0D0D0D"/>
                </a:solidFill>
                <a:latin typeface="Times New Roman" panose="02020603050405020304" pitchFamily="18" charset="0"/>
                <a:ea typeface="Times New Roman" panose="02020603050405020304" pitchFamily="18" charset="0"/>
              </a:rPr>
              <a:t>: 5 </a:t>
            </a:r>
            <a:r>
              <a:rPr lang="en-US" sz="2000" b="1" dirty="0" err="1">
                <a:solidFill>
                  <a:srgbClr val="0D0D0D"/>
                </a:solidFill>
                <a:latin typeface="Times New Roman" panose="02020603050405020304" pitchFamily="18" charset="0"/>
                <a:ea typeface="Times New Roman" panose="02020603050405020304" pitchFamily="18" charset="0"/>
              </a:rPr>
              <a:t>phút</a:t>
            </a:r>
            <a:r>
              <a:rPr lang="en-US" sz="2000" b="1" dirty="0">
                <a:solidFill>
                  <a:srgbClr val="0D0D0D"/>
                </a:solidFill>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
        <p:nvSpPr>
          <p:cNvPr id="9" name="Flowchart: Stored Data 8"/>
          <p:cNvSpPr/>
          <p:nvPr/>
        </p:nvSpPr>
        <p:spPr>
          <a:xfrm>
            <a:off x="6466114" y="2628121"/>
            <a:ext cx="5355772" cy="3200400"/>
          </a:xfrm>
          <a:prstGeom prst="flowChartOnlineStorag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15000"/>
              </a:lnSpc>
              <a:spcAft>
                <a:spcPts val="1200"/>
              </a:spcAft>
            </a:pPr>
            <a:r>
              <a:rPr lang="en-US" sz="2600" b="1" dirty="0" err="1">
                <a:solidFill>
                  <a:srgbClr val="FF0000"/>
                </a:solidFill>
                <a:latin typeface="Times New Roman" panose="02020603050405020304" pitchFamily="18" charset="0"/>
                <a:ea typeface="Times New Roman" panose="02020603050405020304" pitchFamily="18" charset="0"/>
              </a:rPr>
              <a:t>Nhóm</a:t>
            </a:r>
            <a:r>
              <a:rPr lang="en-US" sz="2600" b="1" dirty="0">
                <a:solidFill>
                  <a:srgbClr val="FF0000"/>
                </a:solidFill>
                <a:latin typeface="Times New Roman" panose="02020603050405020304" pitchFamily="18" charset="0"/>
                <a:ea typeface="Times New Roman" panose="02020603050405020304" pitchFamily="18" charset="0"/>
              </a:rPr>
              <a:t> 1: </a:t>
            </a:r>
            <a:r>
              <a:rPr lang="en-US" sz="2600" dirty="0" err="1">
                <a:solidFill>
                  <a:srgbClr val="0D0D0D"/>
                </a:solidFill>
                <a:latin typeface="Times New Roman" panose="02020603050405020304" pitchFamily="18" charset="0"/>
                <a:ea typeface="Times New Roman" panose="02020603050405020304" pitchFamily="18" charset="0"/>
              </a:rPr>
              <a:t>Khi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chưa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học</a:t>
            </a:r>
            <a:r>
              <a:rPr lang="en-US" sz="2600" b="1" dirty="0">
                <a:solidFill>
                  <a:srgbClr val="FF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marR="30480">
              <a:lnSpc>
                <a:spcPct val="115000"/>
              </a:lnSpc>
              <a:spcAft>
                <a:spcPts val="1200"/>
              </a:spcAft>
            </a:pPr>
            <a:r>
              <a:rPr lang="en-US" sz="2600" b="1" dirty="0" err="1">
                <a:solidFill>
                  <a:srgbClr val="FF0000"/>
                </a:solidFill>
                <a:latin typeface="Times New Roman" panose="02020603050405020304" pitchFamily="18" charset="0"/>
                <a:ea typeface="Times New Roman" panose="02020603050405020304" pitchFamily="18" charset="0"/>
              </a:rPr>
              <a:t>Nhóm</a:t>
            </a:r>
            <a:r>
              <a:rPr lang="en-US" sz="2600" b="1" dirty="0">
                <a:solidFill>
                  <a:srgbClr val="FF0000"/>
                </a:solidFill>
                <a:latin typeface="Times New Roman" panose="02020603050405020304" pitchFamily="18" charset="0"/>
                <a:ea typeface="Times New Roman" panose="02020603050405020304" pitchFamily="18" charset="0"/>
              </a:rPr>
              <a:t> 2: </a:t>
            </a:r>
            <a:r>
              <a:rPr lang="en-US" sz="2600" dirty="0" err="1">
                <a:solidFill>
                  <a:srgbClr val="0D0D0D"/>
                </a:solidFill>
                <a:latin typeface="Times New Roman" panose="02020603050405020304" pitchFamily="18" charset="0"/>
                <a:ea typeface="Times New Roman" panose="02020603050405020304" pitchFamily="18" charset="0"/>
              </a:rPr>
              <a:t>Khi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học</a:t>
            </a:r>
            <a:endParaRPr lang="en-US" sz="2600" dirty="0">
              <a:latin typeface="Times New Roman" panose="02020603050405020304" pitchFamily="18" charset="0"/>
              <a:ea typeface="Times New Roman" panose="02020603050405020304" pitchFamily="18" charset="0"/>
            </a:endParaRPr>
          </a:p>
          <a:p>
            <a:pPr>
              <a:lnSpc>
                <a:spcPct val="115000"/>
              </a:lnSpc>
              <a:spcAft>
                <a:spcPts val="0"/>
              </a:spcAft>
            </a:pPr>
            <a:r>
              <a:rPr lang="en-US" sz="2600" b="1" dirty="0" err="1">
                <a:solidFill>
                  <a:srgbClr val="FF0000"/>
                </a:solidFill>
                <a:latin typeface="Times New Roman" panose="02020603050405020304" pitchFamily="18" charset="0"/>
                <a:ea typeface="Times New Roman" panose="02020603050405020304" pitchFamily="18" charset="0"/>
              </a:rPr>
              <a:t>Nhóm</a:t>
            </a:r>
            <a:r>
              <a:rPr lang="en-US" sz="2600" b="1" dirty="0">
                <a:solidFill>
                  <a:srgbClr val="FF0000"/>
                </a:solidFill>
                <a:latin typeface="Times New Roman" panose="02020603050405020304" pitchFamily="18" charset="0"/>
                <a:ea typeface="Times New Roman" panose="02020603050405020304" pitchFamily="18" charset="0"/>
              </a:rPr>
              <a:t> 3, 4: </a:t>
            </a:r>
            <a:r>
              <a:rPr lang="en-US" sz="2600" dirty="0" err="1">
                <a:solidFill>
                  <a:srgbClr val="0D0D0D"/>
                </a:solidFill>
                <a:latin typeface="Times New Roman" panose="02020603050405020304" pitchFamily="18" charset="0"/>
                <a:ea typeface="Times New Roman" panose="02020603050405020304" pitchFamily="18" charset="0"/>
              </a:rPr>
              <a:t>Kỉ</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niệm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biểu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diễn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má</a:t>
            </a:r>
            <a:r>
              <a:rPr lang="en-US" sz="2800" dirty="0" err="1">
                <a:solidFill>
                  <a:srgbClr val="0D0D0D"/>
                </a:solidFill>
                <a:latin typeface="Times New Roman" panose="02020603050405020304" pitchFamily="18" charset="0"/>
                <a:ea typeface="Times New Roman" panose="02020603050405020304" pitchFamily="18" charset="0"/>
              </a:rPr>
              <a:t>y</a:t>
            </a:r>
            <a:r>
              <a:rPr lang="en-US" sz="2800" dirty="0">
                <a:solidFill>
                  <a:srgbClr val="0D0D0D"/>
                </a:solidFill>
                <a:latin typeface="Times New Roman" panose="02020603050405020304" pitchFamily="18" charset="0"/>
                <a:ea typeface="Times New Roman" panose="02020603050405020304" pitchFamily="18" charset="0"/>
              </a:rPr>
              <a:t> bay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pt-BR" sz="2800" b="1"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3443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0942" y="228452"/>
            <a:ext cx="3729547" cy="587853"/>
          </a:xfrm>
          <a:prstGeom prst="rect">
            <a:avLst/>
          </a:prstGeom>
        </p:spPr>
        <p:txBody>
          <a:bodyPr wrap="none">
            <a:spAutoFit/>
          </a:bodyP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10942" y="724864"/>
            <a:ext cx="10596282" cy="4924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Xuất thân, gia đình và thời thơ ấu của </a:t>
            </a:r>
            <a:r>
              <a:rPr kumimoji="0" lang="vi-VN" sz="2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Hon-đa</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10942" y="1116422"/>
            <a:ext cx="7848623" cy="523220"/>
          </a:xfrm>
          <a:prstGeom prst="rect">
            <a:avLst/>
          </a:prstGeom>
        </p:spPr>
        <p:txBody>
          <a:bodyPr wrap="non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2. Sự quan tâm, hứng thú của Hon-đa với kĩ thuật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231141080"/>
              </p:ext>
            </p:extLst>
          </p:nvPr>
        </p:nvGraphicFramePr>
        <p:xfrm>
          <a:off x="862149" y="2828009"/>
          <a:ext cx="10306595" cy="3517392"/>
        </p:xfrm>
        <a:graphic>
          <a:graphicData uri="http://schemas.openxmlformats.org/drawingml/2006/table">
            <a:tbl>
              <a:tblPr firstRow="1" firstCol="1" bandRow="1"/>
              <a:tblGrid>
                <a:gridCol w="1861523">
                  <a:extLst>
                    <a:ext uri="{9D8B030D-6E8A-4147-A177-3AD203B41FA5}">
                      <a16:colId xmlns:a16="http://schemas.microsoft.com/office/drawing/2014/main" val="569228697"/>
                    </a:ext>
                  </a:extLst>
                </a:gridCol>
                <a:gridCol w="2726969">
                  <a:extLst>
                    <a:ext uri="{9D8B030D-6E8A-4147-A177-3AD203B41FA5}">
                      <a16:colId xmlns:a16="http://schemas.microsoft.com/office/drawing/2014/main" val="2066150426"/>
                    </a:ext>
                  </a:extLst>
                </a:gridCol>
                <a:gridCol w="2687194">
                  <a:extLst>
                    <a:ext uri="{9D8B030D-6E8A-4147-A177-3AD203B41FA5}">
                      <a16:colId xmlns:a16="http://schemas.microsoft.com/office/drawing/2014/main" val="4084201191"/>
                    </a:ext>
                  </a:extLst>
                </a:gridCol>
                <a:gridCol w="3030909">
                  <a:extLst>
                    <a:ext uri="{9D8B030D-6E8A-4147-A177-3AD203B41FA5}">
                      <a16:colId xmlns:a16="http://schemas.microsoft.com/office/drawing/2014/main" val="430176780"/>
                    </a:ext>
                  </a:extLst>
                </a:gridCol>
              </a:tblGrid>
              <a:tr h="513715">
                <a:tc>
                  <a:txBody>
                    <a:bodyPr/>
                    <a:lstStyle/>
                    <a:p>
                      <a:pPr marR="30480" algn="ctr">
                        <a:lnSpc>
                          <a:spcPct val="115000"/>
                        </a:lnSpc>
                        <a:spcAft>
                          <a:spcPts val="1200"/>
                        </a:spcAft>
                      </a:pP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hứng</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Hon -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24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4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Kỉ </a:t>
                      </a:r>
                      <a:r>
                        <a:rPr lang="vi-VN"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niệm đi xem biểu diễn máy bay đáng nhớ</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140901"/>
                  </a:ext>
                </a:extLst>
              </a:tr>
              <a:tr h="513715">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b="1" dirty="0" smtClean="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2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3, 4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731075"/>
                  </a:ext>
                </a:extLst>
              </a:tr>
            </a:tbl>
          </a:graphicData>
        </a:graphic>
      </p:graphicFrame>
      <p:sp>
        <p:nvSpPr>
          <p:cNvPr id="8" name="Rectangle 7"/>
          <p:cNvSpPr/>
          <p:nvPr/>
        </p:nvSpPr>
        <p:spPr>
          <a:xfrm>
            <a:off x="2059525" y="1639642"/>
            <a:ext cx="7279557" cy="954107"/>
          </a:xfrm>
          <a:prstGeom prst="rect">
            <a:avLst/>
          </a:prstGeom>
        </p:spPr>
        <p:txBody>
          <a:bodyPr wrap="none">
            <a:spAutoFit/>
          </a:bodyPr>
          <a:lstStyle/>
          <a:p>
            <a:pPr algn="ct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05</a:t>
            </a: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ct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hứng</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thú</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Hon-</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đa</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kĩ</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thu</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402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0942" y="228452"/>
            <a:ext cx="3729547" cy="587853"/>
          </a:xfrm>
          <a:prstGeom prst="rect">
            <a:avLst/>
          </a:prstGeom>
        </p:spPr>
        <p:txBody>
          <a:bodyPr wrap="none">
            <a:spAutoFit/>
          </a:bodyP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10942" y="724864"/>
            <a:ext cx="10596282" cy="4924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Xuất thân, gia đình và thời thơ ấu của </a:t>
            </a:r>
            <a:r>
              <a:rPr kumimoji="0" lang="vi-VN" sz="2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Hon-đa</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10942" y="1116422"/>
            <a:ext cx="78486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 Sự quan tâm, hứng thú của Hon-đa với kĩ thuật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57200" y="1639642"/>
            <a:ext cx="11181805" cy="5016758"/>
          </a:xfrm>
          <a:prstGeom prst="rect">
            <a:avLst/>
          </a:prstGeom>
        </p:spPr>
        <p:txBody>
          <a:bodyPr wrap="square">
            <a:spAutoFit/>
          </a:bodyPr>
          <a:lstStyle/>
          <a:p>
            <a:pPr>
              <a:spcAft>
                <a:spcPts val="1200"/>
              </a:spcAft>
            </a:pPr>
            <a:r>
              <a:rPr lang="en-US" sz="2800" b="1" dirty="0">
                <a:solidFill>
                  <a:srgbClr val="0D0D0D"/>
                </a:solidFill>
                <a:latin typeface="Times New Roman" panose="02020603050405020304" pitchFamily="18" charset="0"/>
                <a:ea typeface="Times New Roman" panose="02020603050405020304" pitchFamily="18" charset="0"/>
              </a:rPr>
              <a:t>a</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Khi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chưa</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học</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Tuy còn nhỏ, chưa hiểu việc rèn những miếng sắt vụn làm gì những tôi rất thích thú với công việc đập búa "chùm cheng", sửa chữa đồ dùng và làm ra công cụ làm nông.</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Chưa được đi học, nhưng tôi rất thích chơi đùa với máy móc và động cơ.</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Bị lôi cuốn bởi âm thanh "bùm chát" của máy nổ và luồng khói xanh có mùi dầu cháy. </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Cách đó không xa có một tiệm xẻ gỗ, ở đó có tiếng máy nổ "bùm bùm" và bánh răng cưa quay tít, tôi vẫn lân la sang ngắm nhìn và thích thú vô cùng [...] tôi cũng thấy sung sướng không diễn tả được.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208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fade">
                                      <p:cBhvr>
                                        <p:cTn id="21" dur="1000"/>
                                        <p:tgtEl>
                                          <p:spTgt spid="2">
                                            <p:txEl>
                                              <p:pRg st="0" end="0"/>
                                            </p:txEl>
                                          </p:spTgt>
                                        </p:tgtEl>
                                      </p:cBhvr>
                                    </p:animEffect>
                                    <p:anim calcmode="lin" valueType="num">
                                      <p:cBhvr>
                                        <p:cTn id="2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fade">
                                      <p:cBhvr>
                                        <p:cTn id="28" dur="1000"/>
                                        <p:tgtEl>
                                          <p:spTgt spid="2">
                                            <p:txEl>
                                              <p:pRg st="1" end="1"/>
                                            </p:txEl>
                                          </p:spTgt>
                                        </p:tgtEl>
                                      </p:cBhvr>
                                    </p:animEffect>
                                    <p:anim calcmode="lin" valueType="num">
                                      <p:cBhvr>
                                        <p:cTn id="2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Effect transition="in" filter="fade">
                                      <p:cBhvr>
                                        <p:cTn id="35" dur="1000"/>
                                        <p:tgtEl>
                                          <p:spTgt spid="2">
                                            <p:txEl>
                                              <p:pRg st="2" end="2"/>
                                            </p:txEl>
                                          </p:spTgt>
                                        </p:tgtEl>
                                      </p:cBhvr>
                                    </p:animEffect>
                                    <p:anim calcmode="lin" valueType="num">
                                      <p:cBhvr>
                                        <p:cTn id="3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Effect transition="in" filter="fade">
                                      <p:cBhvr>
                                        <p:cTn id="42" dur="1000"/>
                                        <p:tgtEl>
                                          <p:spTgt spid="2">
                                            <p:txEl>
                                              <p:pRg st="3" end="3"/>
                                            </p:txEl>
                                          </p:spTgt>
                                        </p:tgtEl>
                                      </p:cBhvr>
                                    </p:animEffect>
                                    <p:anim calcmode="lin" valueType="num">
                                      <p:cBhvr>
                                        <p:cTn id="4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4" end="4"/>
                                            </p:txEl>
                                          </p:spTgt>
                                        </p:tgtEl>
                                        <p:attrNameLst>
                                          <p:attrName>style.visibility</p:attrName>
                                        </p:attrNameLst>
                                      </p:cBhvr>
                                      <p:to>
                                        <p:strVal val="visible"/>
                                      </p:to>
                                    </p:set>
                                    <p:animEffect transition="in" filter="fade">
                                      <p:cBhvr>
                                        <p:cTn id="49" dur="1000"/>
                                        <p:tgtEl>
                                          <p:spTgt spid="2">
                                            <p:txEl>
                                              <p:pRg st="4" end="4"/>
                                            </p:txEl>
                                          </p:spTgt>
                                        </p:tgtEl>
                                      </p:cBhvr>
                                    </p:animEffect>
                                    <p:anim calcmode="lin" valueType="num">
                                      <p:cBhvr>
                                        <p:cTn id="5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131" y="149771"/>
            <a:ext cx="78486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 Sự quan tâm, hứng thú của Hon-đa với kĩ thuật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59227" y="672991"/>
            <a:ext cx="1118180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a:t>
            </a:r>
            <a:r>
              <a:rPr kumimoji="0" lang="en-US" sz="2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chưa</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227" y="1196211"/>
            <a:ext cx="1109036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a:t>
            </a:r>
            <a:r>
              <a:rPr kumimoji="0" lang="en-US" sz="2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Khi đi học</a:t>
            </a:r>
            <a:r>
              <a:rPr kumimoji="0" lang="vi-VN" sz="24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1857375" y="805289"/>
            <a:ext cx="10181858" cy="5975270"/>
            <a:chOff x="4559748" y="1626760"/>
            <a:chExt cx="3551162" cy="3368012"/>
          </a:xfrm>
        </p:grpSpPr>
        <p:sp>
          <p:nvSpPr>
            <p:cNvPr id="10" name="Oval 9"/>
            <p:cNvSpPr/>
            <p:nvPr/>
          </p:nvSpPr>
          <p:spPr>
            <a:xfrm>
              <a:off x="5599283" y="4205004"/>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Oval 10"/>
            <p:cNvSpPr/>
            <p:nvPr/>
          </p:nvSpPr>
          <p:spPr>
            <a:xfrm>
              <a:off x="5453300" y="4271570"/>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Oval 11"/>
            <p:cNvSpPr/>
            <p:nvPr/>
          </p:nvSpPr>
          <p:spPr>
            <a:xfrm>
              <a:off x="5303002" y="4326370"/>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Oval 12"/>
            <p:cNvSpPr/>
            <p:nvPr/>
          </p:nvSpPr>
          <p:spPr>
            <a:xfrm>
              <a:off x="5148386" y="4369095"/>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 13"/>
            <p:cNvSpPr/>
            <p:nvPr/>
          </p:nvSpPr>
          <p:spPr>
            <a:xfrm>
              <a:off x="6281710" y="3648953"/>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Oval 14"/>
            <p:cNvSpPr/>
            <p:nvPr/>
          </p:nvSpPr>
          <p:spPr>
            <a:xfrm>
              <a:off x="6670995" y="2833142"/>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Oval 15"/>
            <p:cNvSpPr/>
            <p:nvPr/>
          </p:nvSpPr>
          <p:spPr>
            <a:xfrm>
              <a:off x="6565825" y="1815159"/>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Oval 16"/>
            <p:cNvSpPr/>
            <p:nvPr/>
          </p:nvSpPr>
          <p:spPr>
            <a:xfrm>
              <a:off x="6659223" y="1748904"/>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Oval 17"/>
            <p:cNvSpPr/>
            <p:nvPr/>
          </p:nvSpPr>
          <p:spPr>
            <a:xfrm>
              <a:off x="6752620" y="1682648"/>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Oval 18"/>
            <p:cNvSpPr/>
            <p:nvPr/>
          </p:nvSpPr>
          <p:spPr>
            <a:xfrm>
              <a:off x="6846017" y="1748904"/>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Oval 19"/>
            <p:cNvSpPr/>
            <p:nvPr/>
          </p:nvSpPr>
          <p:spPr>
            <a:xfrm>
              <a:off x="6939806" y="1815159"/>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20"/>
            <p:cNvSpPr/>
            <p:nvPr/>
          </p:nvSpPr>
          <p:spPr>
            <a:xfrm>
              <a:off x="6752620" y="1822590"/>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Oval 21"/>
            <p:cNvSpPr/>
            <p:nvPr/>
          </p:nvSpPr>
          <p:spPr>
            <a:xfrm>
              <a:off x="6752620" y="1962531"/>
              <a:ext cx="65534" cy="65534"/>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5092670" y="4438731"/>
              <a:ext cx="2293742" cy="556041"/>
            </a:xfrm>
            <a:custGeom>
              <a:avLst/>
              <a:gdLst>
                <a:gd name="connsiteX0" fmla="*/ 0 w 1410768"/>
                <a:gd name="connsiteY0" fmla="*/ 63057 h 378337"/>
                <a:gd name="connsiteX1" fmla="*/ 63057 w 1410768"/>
                <a:gd name="connsiteY1" fmla="*/ 0 h 378337"/>
                <a:gd name="connsiteX2" fmla="*/ 1347711 w 1410768"/>
                <a:gd name="connsiteY2" fmla="*/ 0 h 378337"/>
                <a:gd name="connsiteX3" fmla="*/ 1410768 w 1410768"/>
                <a:gd name="connsiteY3" fmla="*/ 63057 h 378337"/>
                <a:gd name="connsiteX4" fmla="*/ 1410768 w 1410768"/>
                <a:gd name="connsiteY4" fmla="*/ 315280 h 378337"/>
                <a:gd name="connsiteX5" fmla="*/ 1347711 w 1410768"/>
                <a:gd name="connsiteY5" fmla="*/ 378337 h 378337"/>
                <a:gd name="connsiteX6" fmla="*/ 63057 w 1410768"/>
                <a:gd name="connsiteY6" fmla="*/ 378337 h 378337"/>
                <a:gd name="connsiteX7" fmla="*/ 0 w 1410768"/>
                <a:gd name="connsiteY7" fmla="*/ 315280 h 378337"/>
                <a:gd name="connsiteX8" fmla="*/ 0 w 1410768"/>
                <a:gd name="connsiteY8" fmla="*/ 63057 h 37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0768" h="378337">
                  <a:moveTo>
                    <a:pt x="0" y="63057"/>
                  </a:moveTo>
                  <a:cubicBezTo>
                    <a:pt x="0" y="28232"/>
                    <a:pt x="28232" y="0"/>
                    <a:pt x="63057" y="0"/>
                  </a:cubicBezTo>
                  <a:lnTo>
                    <a:pt x="1347711" y="0"/>
                  </a:lnTo>
                  <a:cubicBezTo>
                    <a:pt x="1382536" y="0"/>
                    <a:pt x="1410768" y="28232"/>
                    <a:pt x="1410768" y="63057"/>
                  </a:cubicBezTo>
                  <a:lnTo>
                    <a:pt x="1410768" y="315280"/>
                  </a:lnTo>
                  <a:cubicBezTo>
                    <a:pt x="1410768" y="350105"/>
                    <a:pt x="1382536" y="378337"/>
                    <a:pt x="1347711" y="378337"/>
                  </a:cubicBezTo>
                  <a:lnTo>
                    <a:pt x="63057" y="378337"/>
                  </a:lnTo>
                  <a:cubicBezTo>
                    <a:pt x="28232" y="378337"/>
                    <a:pt x="0" y="350105"/>
                    <a:pt x="0" y="315280"/>
                  </a:cubicBezTo>
                  <a:lnTo>
                    <a:pt x="0" y="63057"/>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082" tIns="37519" rIns="37519" bIns="37519" numCol="1" spcCol="1270" anchor="ctr" anchorCtr="0">
              <a:noAutofit/>
            </a:bodyPr>
            <a:lstStyle/>
            <a:p>
              <a:pPr lvl="0" algn="l" defTabSz="222250">
                <a:lnSpc>
                  <a:spcPct val="90000"/>
                </a:lnSpc>
                <a:spcBef>
                  <a:spcPct val="0"/>
                </a:spcBef>
                <a:spcAft>
                  <a:spcPct val="35000"/>
                </a:spcAft>
              </a:pPr>
              <a:r>
                <a:rPr lang="vi-VN" sz="2400" kern="1200" dirty="0" smtClean="0">
                  <a:solidFill>
                    <a:schemeClr val="bg1"/>
                  </a:solidFill>
                  <a:latin typeface="Times New Roman" panose="02020603050405020304" pitchFamily="18" charset="0"/>
                  <a:ea typeface="Times New Roman" panose="02020603050405020304" pitchFamily="18" charset="0"/>
                </a:rPr>
                <a:t>Thời gian đi học, lên lớp 6 thích thú khi bắt đầu thấy xuất hiện pin, cân, ống nghiệm, máy móc.</a:t>
              </a:r>
              <a:endParaRPr lang="en-US" sz="2400" kern="1200" dirty="0">
                <a:solidFill>
                  <a:schemeClr val="bg1"/>
                </a:solidFill>
              </a:endParaRPr>
            </a:p>
          </p:txBody>
        </p:sp>
        <p:sp>
          <p:nvSpPr>
            <p:cNvPr id="24" name="Oval 23"/>
            <p:cNvSpPr/>
            <p:nvPr/>
          </p:nvSpPr>
          <p:spPr>
            <a:xfrm>
              <a:off x="4559748" y="3931245"/>
              <a:ext cx="654172" cy="919509"/>
            </a:xfrm>
            <a:prstGeom prst="ellipse">
              <a:avLst/>
            </a:prstGeom>
            <a:blipFill>
              <a:blip r:embed="rId3"/>
              <a:srcRect/>
              <a:stretch>
                <a:fillRect l="-30000" r="-3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Freeform 24"/>
            <p:cNvSpPr/>
            <p:nvPr/>
          </p:nvSpPr>
          <p:spPr>
            <a:xfrm>
              <a:off x="5664817" y="3567999"/>
              <a:ext cx="2306035" cy="800509"/>
            </a:xfrm>
            <a:custGeom>
              <a:avLst/>
              <a:gdLst>
                <a:gd name="connsiteX0" fmla="*/ 0 w 1410768"/>
                <a:gd name="connsiteY0" fmla="*/ 63057 h 378337"/>
                <a:gd name="connsiteX1" fmla="*/ 63057 w 1410768"/>
                <a:gd name="connsiteY1" fmla="*/ 0 h 378337"/>
                <a:gd name="connsiteX2" fmla="*/ 1347711 w 1410768"/>
                <a:gd name="connsiteY2" fmla="*/ 0 h 378337"/>
                <a:gd name="connsiteX3" fmla="*/ 1410768 w 1410768"/>
                <a:gd name="connsiteY3" fmla="*/ 63057 h 378337"/>
                <a:gd name="connsiteX4" fmla="*/ 1410768 w 1410768"/>
                <a:gd name="connsiteY4" fmla="*/ 315280 h 378337"/>
                <a:gd name="connsiteX5" fmla="*/ 1347711 w 1410768"/>
                <a:gd name="connsiteY5" fmla="*/ 378337 h 378337"/>
                <a:gd name="connsiteX6" fmla="*/ 63057 w 1410768"/>
                <a:gd name="connsiteY6" fmla="*/ 378337 h 378337"/>
                <a:gd name="connsiteX7" fmla="*/ 0 w 1410768"/>
                <a:gd name="connsiteY7" fmla="*/ 315280 h 378337"/>
                <a:gd name="connsiteX8" fmla="*/ 0 w 1410768"/>
                <a:gd name="connsiteY8" fmla="*/ 63057 h 37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0768" h="378337">
                  <a:moveTo>
                    <a:pt x="0" y="63057"/>
                  </a:moveTo>
                  <a:cubicBezTo>
                    <a:pt x="0" y="28232"/>
                    <a:pt x="28232" y="0"/>
                    <a:pt x="63057" y="0"/>
                  </a:cubicBezTo>
                  <a:lnTo>
                    <a:pt x="1347711" y="0"/>
                  </a:lnTo>
                  <a:cubicBezTo>
                    <a:pt x="1382536" y="0"/>
                    <a:pt x="1410768" y="28232"/>
                    <a:pt x="1410768" y="63057"/>
                  </a:cubicBezTo>
                  <a:lnTo>
                    <a:pt x="1410768" y="315280"/>
                  </a:lnTo>
                  <a:cubicBezTo>
                    <a:pt x="1410768" y="350105"/>
                    <a:pt x="1382536" y="378337"/>
                    <a:pt x="1347711" y="378337"/>
                  </a:cubicBezTo>
                  <a:lnTo>
                    <a:pt x="63057" y="378337"/>
                  </a:lnTo>
                  <a:cubicBezTo>
                    <a:pt x="28232" y="378337"/>
                    <a:pt x="0" y="350105"/>
                    <a:pt x="0" y="315280"/>
                  </a:cubicBezTo>
                  <a:lnTo>
                    <a:pt x="0" y="63057"/>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082" tIns="37519" rIns="37519" bIns="37519" numCol="1" spcCol="1270" anchor="ctr" anchorCtr="0">
              <a:noAutofit/>
            </a:bodyPr>
            <a:lstStyle/>
            <a:p>
              <a:pPr lvl="0" algn="l" defTabSz="222250">
                <a:lnSpc>
                  <a:spcPct val="90000"/>
                </a:lnSpc>
                <a:spcBef>
                  <a:spcPct val="0"/>
                </a:spcBef>
                <a:spcAft>
                  <a:spcPct val="35000"/>
                </a:spcAft>
              </a:pPr>
              <a:r>
                <a:rPr lang="vi-VN" sz="2400" kern="1200" dirty="0" smtClean="0">
                  <a:solidFill>
                    <a:schemeClr val="bg1"/>
                  </a:solidFill>
                  <a:latin typeface="Times New Roman" panose="02020603050405020304" pitchFamily="18" charset="0"/>
                  <a:ea typeface="Times New Roman" panose="02020603050405020304" pitchFamily="18" charset="0"/>
                </a:rPr>
                <a:t>Khi xem ti vi bằng tai và mắt thì cảm nhận mọi việc nhạy bén hơn. Còn nhỏ khi làng có điện, cảm ph</a:t>
              </a:r>
              <a:r>
                <a:rPr lang="en-US" sz="2400" kern="1200" dirty="0" err="1" smtClean="0">
                  <a:solidFill>
                    <a:schemeClr val="bg1"/>
                  </a:solidFill>
                  <a:latin typeface="Times New Roman" panose="02020603050405020304" pitchFamily="18" charset="0"/>
                  <a:ea typeface="Times New Roman" panose="02020603050405020304" pitchFamily="18" charset="0"/>
                </a:rPr>
                <a:t>ục</a:t>
              </a:r>
              <a:r>
                <a:rPr lang="vi-VN" sz="2400" kern="1200" dirty="0" smtClean="0">
                  <a:solidFill>
                    <a:schemeClr val="bg1"/>
                  </a:solidFill>
                  <a:latin typeface="Times New Roman" panose="02020603050405020304" pitchFamily="18" charset="0"/>
                  <a:ea typeface="Times New Roman" panose="02020603050405020304" pitchFamily="18" charset="0"/>
                </a:rPr>
                <a:t> những chú thợ điện với túi đồ nghề trèo lên cột điện nối dây cáp.</a:t>
              </a:r>
              <a:endParaRPr lang="en-US" sz="2400" kern="1200" dirty="0">
                <a:solidFill>
                  <a:schemeClr val="bg1"/>
                </a:solidFill>
              </a:endParaRPr>
            </a:p>
          </p:txBody>
        </p:sp>
        <p:sp>
          <p:nvSpPr>
            <p:cNvPr id="26" name="Oval 25"/>
            <p:cNvSpPr/>
            <p:nvPr/>
          </p:nvSpPr>
          <p:spPr>
            <a:xfrm>
              <a:off x="5069786" y="2962236"/>
              <a:ext cx="704794" cy="1003276"/>
            </a:xfrm>
            <a:prstGeom prst="ellipse">
              <a:avLst/>
            </a:prstGeom>
            <a: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a:fillRect l="-50000" r="-5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6004975" y="2709001"/>
              <a:ext cx="2046138" cy="788774"/>
            </a:xfrm>
            <a:custGeom>
              <a:avLst/>
              <a:gdLst>
                <a:gd name="connsiteX0" fmla="*/ 0 w 1410768"/>
                <a:gd name="connsiteY0" fmla="*/ 63057 h 378337"/>
                <a:gd name="connsiteX1" fmla="*/ 63057 w 1410768"/>
                <a:gd name="connsiteY1" fmla="*/ 0 h 378337"/>
                <a:gd name="connsiteX2" fmla="*/ 1347711 w 1410768"/>
                <a:gd name="connsiteY2" fmla="*/ 0 h 378337"/>
                <a:gd name="connsiteX3" fmla="*/ 1410768 w 1410768"/>
                <a:gd name="connsiteY3" fmla="*/ 63057 h 378337"/>
                <a:gd name="connsiteX4" fmla="*/ 1410768 w 1410768"/>
                <a:gd name="connsiteY4" fmla="*/ 315280 h 378337"/>
                <a:gd name="connsiteX5" fmla="*/ 1347711 w 1410768"/>
                <a:gd name="connsiteY5" fmla="*/ 378337 h 378337"/>
                <a:gd name="connsiteX6" fmla="*/ 63057 w 1410768"/>
                <a:gd name="connsiteY6" fmla="*/ 378337 h 378337"/>
                <a:gd name="connsiteX7" fmla="*/ 0 w 1410768"/>
                <a:gd name="connsiteY7" fmla="*/ 315280 h 378337"/>
                <a:gd name="connsiteX8" fmla="*/ 0 w 1410768"/>
                <a:gd name="connsiteY8" fmla="*/ 63057 h 37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0768" h="378337">
                  <a:moveTo>
                    <a:pt x="0" y="63057"/>
                  </a:moveTo>
                  <a:cubicBezTo>
                    <a:pt x="0" y="28232"/>
                    <a:pt x="28232" y="0"/>
                    <a:pt x="63057" y="0"/>
                  </a:cubicBezTo>
                  <a:lnTo>
                    <a:pt x="1347711" y="0"/>
                  </a:lnTo>
                  <a:cubicBezTo>
                    <a:pt x="1382536" y="0"/>
                    <a:pt x="1410768" y="28232"/>
                    <a:pt x="1410768" y="63057"/>
                  </a:cubicBezTo>
                  <a:lnTo>
                    <a:pt x="1410768" y="315280"/>
                  </a:lnTo>
                  <a:cubicBezTo>
                    <a:pt x="1410768" y="350105"/>
                    <a:pt x="1382536" y="378337"/>
                    <a:pt x="1347711" y="378337"/>
                  </a:cubicBezTo>
                  <a:lnTo>
                    <a:pt x="63057" y="378337"/>
                  </a:lnTo>
                  <a:cubicBezTo>
                    <a:pt x="28232" y="378337"/>
                    <a:pt x="0" y="350105"/>
                    <a:pt x="0" y="315280"/>
                  </a:cubicBezTo>
                  <a:lnTo>
                    <a:pt x="0" y="63057"/>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082" tIns="37519" rIns="37519" bIns="37519" numCol="1" spcCol="1270" anchor="ctr" anchorCtr="0">
              <a:noAutofit/>
            </a:bodyPr>
            <a:lstStyle/>
            <a:p>
              <a:pPr lvl="0" algn="l" defTabSz="222250">
                <a:lnSpc>
                  <a:spcPct val="90000"/>
                </a:lnSpc>
                <a:spcBef>
                  <a:spcPct val="0"/>
                </a:spcBef>
                <a:spcAft>
                  <a:spcPct val="35000"/>
                </a:spcAft>
              </a:pPr>
              <a:r>
                <a:rPr lang="vi-VN" kern="1200" dirty="0" smtClean="0">
                  <a:solidFill>
                    <a:schemeClr val="bg1"/>
                  </a:solidFill>
                  <a:latin typeface="Times New Roman" panose="02020603050405020304" pitchFamily="18" charset="0"/>
                  <a:ea typeface="Times New Roman" panose="02020603050405020304" pitchFamily="18" charset="0"/>
                </a:rPr>
                <a:t>Năm lớp 2 hoặc lớp 3, khi thấy oto liền bám theo, phần khích. Dí mũi xuống mặt đất, ngửi khịt khịt như chó ngửi, lấy tay quệt dầu rồi đưa lên mũi hít vào đầy lồng ngực. Nảy ra ước mơ sau này làm một chiếc xe. Sau đó, cứ đi học lại cõng em đi xem oto.</a:t>
              </a:r>
              <a:endParaRPr lang="en-US" kern="1200" dirty="0">
                <a:solidFill>
                  <a:schemeClr val="bg1"/>
                </a:solidFill>
              </a:endParaRPr>
            </a:p>
          </p:txBody>
        </p:sp>
        <p:sp>
          <p:nvSpPr>
            <p:cNvPr id="28" name="Oval 27"/>
            <p:cNvSpPr/>
            <p:nvPr/>
          </p:nvSpPr>
          <p:spPr>
            <a:xfrm>
              <a:off x="5385403" y="2177351"/>
              <a:ext cx="715634" cy="1006115"/>
            </a:xfrm>
            <a:prstGeom prst="ellipse">
              <a:avLst/>
            </a:prstGeom>
            <a: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rcRect/>
              <a:stretch>
                <a:fillRect l="-30000" r="-3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Freeform 28"/>
            <p:cNvSpPr/>
            <p:nvPr/>
          </p:nvSpPr>
          <p:spPr>
            <a:xfrm>
              <a:off x="6418711" y="1967864"/>
              <a:ext cx="1692199" cy="670914"/>
            </a:xfrm>
            <a:custGeom>
              <a:avLst/>
              <a:gdLst>
                <a:gd name="connsiteX0" fmla="*/ 0 w 1410768"/>
                <a:gd name="connsiteY0" fmla="*/ 63057 h 378337"/>
                <a:gd name="connsiteX1" fmla="*/ 63057 w 1410768"/>
                <a:gd name="connsiteY1" fmla="*/ 0 h 378337"/>
                <a:gd name="connsiteX2" fmla="*/ 1347711 w 1410768"/>
                <a:gd name="connsiteY2" fmla="*/ 0 h 378337"/>
                <a:gd name="connsiteX3" fmla="*/ 1410768 w 1410768"/>
                <a:gd name="connsiteY3" fmla="*/ 63057 h 378337"/>
                <a:gd name="connsiteX4" fmla="*/ 1410768 w 1410768"/>
                <a:gd name="connsiteY4" fmla="*/ 315280 h 378337"/>
                <a:gd name="connsiteX5" fmla="*/ 1347711 w 1410768"/>
                <a:gd name="connsiteY5" fmla="*/ 378337 h 378337"/>
                <a:gd name="connsiteX6" fmla="*/ 63057 w 1410768"/>
                <a:gd name="connsiteY6" fmla="*/ 378337 h 378337"/>
                <a:gd name="connsiteX7" fmla="*/ 0 w 1410768"/>
                <a:gd name="connsiteY7" fmla="*/ 315280 h 378337"/>
                <a:gd name="connsiteX8" fmla="*/ 0 w 1410768"/>
                <a:gd name="connsiteY8" fmla="*/ 63057 h 37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0768" h="378337">
                  <a:moveTo>
                    <a:pt x="0" y="63057"/>
                  </a:moveTo>
                  <a:cubicBezTo>
                    <a:pt x="0" y="28232"/>
                    <a:pt x="28232" y="0"/>
                    <a:pt x="63057" y="0"/>
                  </a:cubicBezTo>
                  <a:lnTo>
                    <a:pt x="1347711" y="0"/>
                  </a:lnTo>
                  <a:cubicBezTo>
                    <a:pt x="1382536" y="0"/>
                    <a:pt x="1410768" y="28232"/>
                    <a:pt x="1410768" y="63057"/>
                  </a:cubicBezTo>
                  <a:lnTo>
                    <a:pt x="1410768" y="315280"/>
                  </a:lnTo>
                  <a:cubicBezTo>
                    <a:pt x="1410768" y="350105"/>
                    <a:pt x="1382536" y="378337"/>
                    <a:pt x="1347711" y="378337"/>
                  </a:cubicBezTo>
                  <a:lnTo>
                    <a:pt x="63057" y="378337"/>
                  </a:lnTo>
                  <a:cubicBezTo>
                    <a:pt x="28232" y="378337"/>
                    <a:pt x="0" y="350105"/>
                    <a:pt x="0" y="315280"/>
                  </a:cubicBezTo>
                  <a:lnTo>
                    <a:pt x="0" y="63057"/>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082" tIns="37519" rIns="37519" bIns="37519" numCol="1" spcCol="1270" anchor="ctr" anchorCtr="0">
              <a:noAutofit/>
            </a:bodyPr>
            <a:lstStyle/>
            <a:p>
              <a:pPr lvl="0" algn="l" defTabSz="222250">
                <a:lnSpc>
                  <a:spcPct val="90000"/>
                </a:lnSpc>
                <a:spcBef>
                  <a:spcPct val="0"/>
                </a:spcBef>
                <a:spcAft>
                  <a:spcPct val="35000"/>
                </a:spcAft>
              </a:pPr>
              <a:r>
                <a:rPr lang="vi-VN" sz="2400" kern="1200" dirty="0" smtClean="0">
                  <a:solidFill>
                    <a:schemeClr val="bg1"/>
                  </a:solidFill>
                  <a:latin typeface="Times New Roman" panose="02020603050405020304" pitchFamily="18" charset="0"/>
                  <a:ea typeface="Times New Roman" panose="02020603050405020304" pitchFamily="18" charset="0"/>
                </a:rPr>
                <a:t>Khi học lớp 2, đi 20</a:t>
              </a:r>
              <a:r>
                <a:rPr lang="en-US" sz="2400" kern="1200" dirty="0" smtClean="0">
                  <a:solidFill>
                    <a:schemeClr val="bg1"/>
                  </a:solidFill>
                  <a:latin typeface="Times New Roman" panose="02020603050405020304" pitchFamily="18" charset="0"/>
                  <a:ea typeface="Times New Roman" panose="02020603050405020304" pitchFamily="18" charset="0"/>
                </a:rPr>
                <a:t> </a:t>
              </a:r>
              <a:r>
                <a:rPr lang="vi-VN" sz="2400" kern="1200" dirty="0" smtClean="0">
                  <a:solidFill>
                    <a:schemeClr val="bg1"/>
                  </a:solidFill>
                  <a:latin typeface="Times New Roman" panose="02020603050405020304" pitchFamily="18" charset="0"/>
                  <a:ea typeface="Times New Roman" panose="02020603050405020304" pitchFamily="18" charset="0"/>
                </a:rPr>
                <a:t>km xem biểu diễn máy bay ở Liên đội Bộ binh Ha-ma-mát-su.</a:t>
              </a:r>
              <a:endParaRPr lang="en-US" sz="2400" kern="1200" dirty="0">
                <a:solidFill>
                  <a:schemeClr val="bg1"/>
                </a:solidFill>
              </a:endParaRPr>
            </a:p>
          </p:txBody>
        </p:sp>
        <p:sp>
          <p:nvSpPr>
            <p:cNvPr id="30" name="Oval 29"/>
            <p:cNvSpPr/>
            <p:nvPr/>
          </p:nvSpPr>
          <p:spPr>
            <a:xfrm>
              <a:off x="5963257" y="1626760"/>
              <a:ext cx="541741" cy="796565"/>
            </a:xfrm>
            <a:prstGeom prst="ellipse">
              <a:avLst/>
            </a:prstGeom>
            <a:blipFill rotWithShape="1">
              <a:blip r:embed="rId8"/>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31" name="Rounded Rectangle 30"/>
          <p:cNvSpPr/>
          <p:nvPr/>
        </p:nvSpPr>
        <p:spPr>
          <a:xfrm>
            <a:off x="240439" y="1701371"/>
            <a:ext cx="3069620" cy="31116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spcAft>
                <a:spcPts val="1200"/>
              </a:spcAft>
            </a:pPr>
            <a:r>
              <a:rPr lang="vi-VN" sz="2400" dirty="0">
                <a:solidFill>
                  <a:srgbClr val="FF0000"/>
                </a:solidFill>
                <a:latin typeface="Times New Roman" panose="02020603050405020304" pitchFamily="18" charset="0"/>
                <a:ea typeface="Times New Roman" panose="02020603050405020304" pitchFamily="18" charset="0"/>
              </a:rPr>
              <a:t>Càng trưởng thành thì đam mê, hứng thú với máy móc, kĩ thuật càng lớn. Có ước mơ mong muốn sau này có thể tự làm một chiếc xe.</a:t>
            </a:r>
            <a:endParaRPr lang="en-US" sz="2400" dirty="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578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1000"/>
                                        <p:tgtEl>
                                          <p:spTgt spid="31"/>
                                        </p:tgtEl>
                                      </p:cBhvr>
                                    </p:animEffect>
                                    <p:anim calcmode="lin" valueType="num">
                                      <p:cBhvr>
                                        <p:cTn id="29" dur="1000" fill="hold"/>
                                        <p:tgtEl>
                                          <p:spTgt spid="31"/>
                                        </p:tgtEl>
                                        <p:attrNameLst>
                                          <p:attrName>ppt_x</p:attrName>
                                        </p:attrNameLst>
                                      </p:cBhvr>
                                      <p:tavLst>
                                        <p:tav tm="0">
                                          <p:val>
                                            <p:strVal val="#ppt_x"/>
                                          </p:val>
                                        </p:tav>
                                        <p:tav tm="100000">
                                          <p:val>
                                            <p:strVal val="#ppt_x"/>
                                          </p:val>
                                        </p:tav>
                                      </p:tavLst>
                                    </p:anim>
                                    <p:anim calcmode="lin" valueType="num">
                                      <p:cBhvr>
                                        <p:cTn id="3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131" y="149771"/>
            <a:ext cx="78486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 Sự quan tâm, hứng thú của Hon-đa với kĩ thuật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59227" y="672991"/>
            <a:ext cx="1118180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a:t>
            </a:r>
            <a:r>
              <a:rPr kumimoji="0" lang="en-US" sz="2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chưa</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227" y="1196211"/>
            <a:ext cx="11090365" cy="4924425"/>
          </a:xfrm>
          <a:prstGeom prst="rect">
            <a:avLst/>
          </a:prstGeom>
        </p:spPr>
        <p:txBody>
          <a:bodyPr wrap="square">
            <a:spAutoFit/>
          </a:bodyPr>
          <a:lstStyle/>
          <a:p>
            <a:pPr>
              <a:spcAft>
                <a:spcPts val="1200"/>
              </a:spcAft>
            </a:pPr>
            <a:r>
              <a:rPr lang="en-US" sz="2400" b="1" dirty="0">
                <a:solidFill>
                  <a:srgbClr val="0D0D0D"/>
                </a:solidFill>
                <a:latin typeface="Times New Roman" panose="02020603050405020304" pitchFamily="18" charset="0"/>
                <a:ea typeface="Times New Roman" panose="02020603050405020304" pitchFamily="18" charset="0"/>
              </a:rPr>
              <a:t>b</a:t>
            </a:r>
            <a:r>
              <a:rPr lang="en-US" sz="2400" b="1" dirty="0" smtClean="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Khi đi học</a:t>
            </a:r>
            <a:r>
              <a:rPr lang="vi-VN"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Thời gian đi học, lên lớp 6 thích thú khi bắt đầu thấy xuất hiện pin, cân, ống nghiệm, máy móc.</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a:t>
            </a:r>
            <a:r>
              <a:rPr lang="vi-VN" sz="2400" dirty="0">
                <a:solidFill>
                  <a:srgbClr val="0D0D0D"/>
                </a:solidFill>
                <a:latin typeface="Times New Roman" panose="02020603050405020304" pitchFamily="18" charset="0"/>
                <a:ea typeface="Times New Roman" panose="02020603050405020304" pitchFamily="18" charset="0"/>
              </a:rPr>
              <a:t> Khi xem ti vi bằng tai và mắt thì cảm nhận mọi việc nhạy bén hơn. Còn nhỏ khi làng có điện, cảm </a:t>
            </a:r>
            <a:r>
              <a:rPr lang="vi-VN" sz="2400" dirty="0" smtClean="0">
                <a:solidFill>
                  <a:srgbClr val="0D0D0D"/>
                </a:solidFill>
                <a:latin typeface="Times New Roman" panose="02020603050405020304" pitchFamily="18" charset="0"/>
                <a:ea typeface="Times New Roman" panose="02020603050405020304" pitchFamily="18" charset="0"/>
              </a:rPr>
              <a:t>ph</a:t>
            </a:r>
            <a:r>
              <a:rPr lang="en-US" sz="2400" dirty="0" err="1" smtClean="0">
                <a:solidFill>
                  <a:srgbClr val="0D0D0D"/>
                </a:solidFill>
                <a:latin typeface="Times New Roman" panose="02020603050405020304" pitchFamily="18" charset="0"/>
                <a:ea typeface="Times New Roman" panose="02020603050405020304" pitchFamily="18" charset="0"/>
              </a:rPr>
              <a:t>ục</a:t>
            </a:r>
            <a:r>
              <a:rPr lang="vi-VN" sz="2400" dirty="0" smtClean="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những chú thợ điện với túi đồ nghề trèo lên cột điện nối dây cáp.</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Năm lớp 2 hoặc lớp 3, khi thấy oto liền bám theo, phần khích. Dí mũi xuống mặt đất, ngửi khịt khịt như chó ngửi, lấy tay quệt dầu rồi đưa lên mũi hít vào đầy lồng ngực. Nảy ra ước mơ sau này làm một chiếc xe. Sau đó, cứ đi học lại cõng em đi xem oto.</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Khi học lớp 2, đi 20km xem biểu diễn máy bay ở Liên đội Bộ binh Ha-ma-mát-su.</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FF0000"/>
                </a:solidFill>
                <a:latin typeface="Segoe UI Symbol" panose="020B0502040204020203" pitchFamily="34" charset="0"/>
                <a:ea typeface="MS Gothic" panose="020B0609070205080204" pitchFamily="49" charset="-128"/>
                <a:cs typeface="Segoe UI Symbol" panose="020B0502040204020203" pitchFamily="34" charset="0"/>
              </a:rPr>
              <a:t>➩</a:t>
            </a:r>
            <a:r>
              <a:rPr lang="vi-VN" sz="2400" dirty="0">
                <a:solidFill>
                  <a:srgbClr val="FF0000"/>
                </a:solidFill>
                <a:latin typeface="Times New Roman" panose="02020603050405020304" pitchFamily="18" charset="0"/>
                <a:ea typeface="Times New Roman" panose="02020603050405020304" pitchFamily="18" charset="0"/>
              </a:rPr>
              <a:t> Càng trưởng thành thì đam mê, hứng thú với máy móc, kĩ thuật càng lớn. Có ước mơ mong muốn sau này có thể tự làm một chiếc xe.</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181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131" y="149771"/>
            <a:ext cx="78486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 Sự quan tâm, hứng thú của Hon-đa với kĩ thuật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22365" y="1545723"/>
            <a:ext cx="11086012" cy="4708981"/>
          </a:xfrm>
          <a:prstGeom prst="rect">
            <a:avLst/>
          </a:prstGeom>
        </p:spPr>
        <p:txBody>
          <a:bodyPr wrap="square">
            <a:spAutoFit/>
          </a:bodyPr>
          <a:lstStyle/>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Thời gian</a:t>
            </a:r>
            <a:r>
              <a:rPr lang="vi-VN" sz="2400" dirty="0">
                <a:solidFill>
                  <a:srgbClr val="0D0D0D"/>
                </a:solidFill>
                <a:latin typeface="Times New Roman" panose="02020603050405020304" pitchFamily="18" charset="0"/>
                <a:ea typeface="Times New Roman" panose="02020603050405020304" pitchFamily="18" charset="0"/>
              </a:rPr>
              <a:t>: mùa thu 1914.</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Sự kiện</a:t>
            </a:r>
            <a:r>
              <a:rPr lang="vi-VN" sz="2400" dirty="0">
                <a:solidFill>
                  <a:srgbClr val="0D0D0D"/>
                </a:solidFill>
                <a:latin typeface="Times New Roman" panose="02020603050405020304" pitchFamily="18" charset="0"/>
                <a:ea typeface="Times New Roman" panose="02020603050405020304" pitchFamily="18" charset="0"/>
              </a:rPr>
              <a:t>: cách nhà 20 ki-lô-mét có cuộc biểu diễn máy bay ở Liên đội Bộ binh Ha-ma-mát-su.</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Diễn biến</a:t>
            </a:r>
            <a:r>
              <a:rPr lang="vi-VN"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Chuẩn bị: trước đó vài ngày, lén lúc cả nhà không để ý, lấy 2 xu làm tiền lộ phí.</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Lén gia đình đi: Đến ngày đó, lấy xe đạp cha đạp đến, trốn học, đạp xe không dễ dàng. </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Khi gặp khó khăn: không đủ tiền vé vào cửa, trèo lên cây thông lớn, bẻ cành để ngụy trang phía dưới.</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Khi về, vì quá ấn tượng nên xin cha mua cho chiếc mũ kết, tự tay làm cặp kính, gắn quạt gió lên xe đạp, bắt chước phi công.</a:t>
            </a:r>
            <a:endParaRPr lang="en-US" sz="24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250131" y="847747"/>
            <a:ext cx="9297738" cy="523220"/>
          </a:xfrm>
          <a:prstGeom prst="rect">
            <a:avLst/>
          </a:prstGeom>
        </p:spPr>
        <p:txBody>
          <a:bodyPr wrap="none">
            <a:spAutoFit/>
          </a:bodyPr>
          <a:lstStyle/>
          <a:p>
            <a:pPr>
              <a:spcAft>
                <a:spcPts val="1200"/>
              </a:spcAft>
            </a:pPr>
            <a:r>
              <a:rPr lang="en-US" sz="2800" b="1" dirty="0">
                <a:solidFill>
                  <a:srgbClr val="0D0D0D"/>
                </a:solidFill>
                <a:latin typeface="Times New Roman" panose="02020603050405020304" pitchFamily="18" charset="0"/>
                <a:ea typeface="Times New Roman" panose="02020603050405020304" pitchFamily="18" charset="0"/>
              </a:rPr>
              <a:t>c</a:t>
            </a:r>
            <a:r>
              <a:rPr lang="en-US" sz="2800" b="1" dirty="0" smtClean="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Kỉ niệm đi xem biểu diễn máy bay đáng nhớ của Hon-đa</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7647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131" y="149771"/>
            <a:ext cx="78486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 Sự quan tâm, hứng thú của Hon-đa với kĩ thuật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50131" y="847747"/>
            <a:ext cx="929773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Kỉ niệm đi xem biểu diễn máy bay đáng nhớ của Hon-đa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78823" y="1545723"/>
            <a:ext cx="11247120" cy="4308872"/>
          </a:xfrm>
          <a:prstGeom prst="rect">
            <a:avLst/>
          </a:prstGeom>
        </p:spPr>
        <p:txBody>
          <a:bodyPr wrap="squar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Cảm xúc</a:t>
            </a:r>
            <a:r>
              <a:rPr lang="vi-VN" sz="2800" dirty="0">
                <a:solidFill>
                  <a:srgbClr val="0D0D0D"/>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Khi nhìn thấy doanh trại Liên đội thì tim đập liên hồi không ngừng.</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Vô cùng cảm kích khi thấy chiếc Neils Smith bay lên.</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Trên đường về đạp xe không biết mệt. Ấn tượng với hình ảnh người phi công hùng dũng.</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Segoe UI Symbol" panose="020B0502040204020203" pitchFamily="34" charset="0"/>
                <a:ea typeface="MS Gothic" panose="020B0609070205080204" pitchFamily="49" charset="-128"/>
                <a:cs typeface="Segoe UI Symbol" panose="020B0502040204020203" pitchFamily="34" charset="0"/>
              </a:rPr>
              <a:t>➩</a:t>
            </a:r>
            <a:r>
              <a:rPr lang="vi-VN" sz="2800" dirty="0">
                <a:solidFill>
                  <a:srgbClr val="0D0D0D"/>
                </a:solidFill>
                <a:latin typeface="Times New Roman" panose="02020603050405020304" pitchFamily="18" charset="0"/>
                <a:ea typeface="Times New Roman" panose="02020603050405020304" pitchFamily="18" charset="0"/>
              </a:rPr>
              <a:t> Sự hứng thú đã dần trở thành đam mê, ước mơ.</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srgbClr val="0D0D0D"/>
                </a:solidFill>
                <a:latin typeface="Times New Roman" panose="02020603050405020304" pitchFamily="18" charset="0"/>
                <a:ea typeface="Times New Roman" panose="02020603050405020304" pitchFamily="18" charset="0"/>
              </a:rPr>
              <a:t> Hon-</a:t>
            </a:r>
            <a:r>
              <a:rPr lang="en-US" sz="2800" dirty="0" err="1">
                <a:solidFill>
                  <a:srgbClr val="0D0D0D"/>
                </a:solidFill>
                <a:latin typeface="Times New Roman" panose="02020603050405020304" pitchFamily="18" charset="0"/>
                <a:ea typeface="Times New Roman" panose="02020603050405020304" pitchFamily="18" charset="0"/>
              </a:rPr>
              <a:t>đa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cậu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nỗ</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chịu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khuất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bởi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ông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400551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7400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0" y="818215"/>
            <a:ext cx="4870179" cy="548099"/>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83479" y="1400142"/>
            <a:ext cx="6653809" cy="548099"/>
          </a:xfrm>
          <a:prstGeom prst="rect">
            <a:avLst/>
          </a:prstGeom>
        </p:spPr>
        <p:txBody>
          <a:bodyPr wrap="none">
            <a:spAutoFit/>
          </a:bodyPr>
          <a:lstStyle/>
          <a:p>
            <a:pPr algn="ctr">
              <a:lnSpc>
                <a:spcPct val="115000"/>
              </a:lnSpc>
              <a:spcAft>
                <a:spcPts val="0"/>
              </a:spcAft>
            </a:pPr>
            <a:r>
              <a:rPr lang="en-US" sz="2800" b="1" dirty="0" smtClean="0">
                <a:effectLst/>
                <a:latin typeface="Times New Roman" panose="02020603050405020304" pitchFamily="18" charset="0"/>
                <a:ea typeface="Times New Roman" panose="02020603050405020304" pitchFamily="18" charset="0"/>
              </a:rPr>
              <a:t>II. </a:t>
            </a:r>
            <a:r>
              <a:rPr lang="en-US" sz="2800" b="1" dirty="0" err="1" smtClean="0">
                <a:effectLst/>
                <a:latin typeface="Times New Roman" panose="02020603050405020304" pitchFamily="18" charset="0"/>
                <a:ea typeface="Times New Roman" panose="02020603050405020304" pitchFamily="18" charset="0"/>
              </a:rPr>
              <a:t>Văn</a:t>
            </a:r>
            <a:r>
              <a:rPr lang="en-US" sz="2800" b="1" dirty="0" smtClean="0">
                <a:effectLst/>
                <a:latin typeface="Times New Roman" panose="02020603050405020304" pitchFamily="18" charset="0"/>
                <a:ea typeface="Times New Roman" panose="02020603050405020304" pitchFamily="18" charset="0"/>
              </a:rPr>
              <a:t> </a:t>
            </a:r>
            <a:r>
              <a:rPr lang="en-US" sz="2800" b="1" dirty="0" err="1" smtClean="0">
                <a:effectLst/>
                <a:latin typeface="Times New Roman" panose="02020603050405020304" pitchFamily="18" charset="0"/>
                <a:ea typeface="Times New Roman" panose="02020603050405020304" pitchFamily="18" charset="0"/>
              </a:rPr>
              <a:t>bản</a:t>
            </a:r>
            <a:r>
              <a:rPr lang="en-US" sz="2800" b="1" dirty="0" smtClean="0">
                <a:effectLst/>
                <a:latin typeface="Times New Roman" panose="02020603050405020304" pitchFamily="18" charset="0"/>
                <a:ea typeface="Times New Roman" panose="02020603050405020304" pitchFamily="18" charset="0"/>
              </a:rPr>
              <a:t> </a:t>
            </a:r>
            <a:r>
              <a:rPr lang="pt-BR" sz="2800" b="1" i="1" dirty="0" smtClean="0">
                <a:effectLst/>
                <a:latin typeface="Times New Roman" panose="02020603050405020304" pitchFamily="18" charset="0"/>
                <a:ea typeface="Times New Roman" panose="02020603050405020304" pitchFamily="18" charset="0"/>
              </a:rPr>
              <a:t>Trong lòng mẹ </a:t>
            </a:r>
            <a:r>
              <a:rPr lang="pt-BR" sz="2800" b="1" dirty="0" smtClean="0">
                <a:effectLst/>
                <a:latin typeface="Times New Roman" panose="02020603050405020304" pitchFamily="18" charset="0"/>
                <a:ea typeface="Times New Roman" panose="02020603050405020304" pitchFamily="18" charset="0"/>
              </a:rPr>
              <a:t>(Nguyên Hồng)</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5756786" y="2086791"/>
            <a:ext cx="5790056" cy="2133626"/>
            <a:chOff x="326341" y="2816854"/>
            <a:chExt cx="5790056" cy="2133626"/>
          </a:xfrm>
        </p:grpSpPr>
        <p:sp>
          <p:nvSpPr>
            <p:cNvPr id="8" name="Freeform 7"/>
            <p:cNvSpPr/>
            <p:nvPr/>
          </p:nvSpPr>
          <p:spPr>
            <a:xfrm>
              <a:off x="915498" y="3325199"/>
              <a:ext cx="5200899" cy="1625281"/>
            </a:xfrm>
            <a:custGeom>
              <a:avLst/>
              <a:gdLst>
                <a:gd name="connsiteX0" fmla="*/ 0 w 5200899"/>
                <a:gd name="connsiteY0" fmla="*/ 0 h 1625281"/>
                <a:gd name="connsiteX1" fmla="*/ 5200899 w 5200899"/>
                <a:gd name="connsiteY1" fmla="*/ 0 h 1625281"/>
                <a:gd name="connsiteX2" fmla="*/ 5200899 w 5200899"/>
                <a:gd name="connsiteY2" fmla="*/ 1625281 h 1625281"/>
                <a:gd name="connsiteX3" fmla="*/ 0 w 5200899"/>
                <a:gd name="connsiteY3" fmla="*/ 1625281 h 1625281"/>
                <a:gd name="connsiteX4" fmla="*/ 0 w 5200899"/>
                <a:gd name="connsiteY4" fmla="*/ 0 h 162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0899" h="1625281">
                  <a:moveTo>
                    <a:pt x="0" y="0"/>
                  </a:moveTo>
                  <a:lnTo>
                    <a:pt x="5200899" y="0"/>
                  </a:lnTo>
                  <a:lnTo>
                    <a:pt x="5200899" y="1625281"/>
                  </a:lnTo>
                  <a:lnTo>
                    <a:pt x="0" y="1625281"/>
                  </a:lnTo>
                  <a:lnTo>
                    <a:pt x="0" y="0"/>
                  </a:lnTo>
                  <a:close/>
                </a:path>
              </a:pathLst>
            </a:custGeom>
            <a:ln w="28575"/>
          </p:spPr>
          <p:style>
            <a:lnRef idx="1">
              <a:schemeClr val="accent5">
                <a:hueOff val="0"/>
                <a:satOff val="0"/>
                <a:lumOff val="0"/>
                <a:alphaOff val="0"/>
              </a:schemeClr>
            </a:lnRef>
            <a:fillRef idx="1">
              <a:schemeClr val="accent5">
                <a:alpha val="40000"/>
                <a:tint val="40000"/>
                <a:hueOff val="0"/>
                <a:satOff val="0"/>
                <a:lumOff val="0"/>
                <a:alphaOff val="0"/>
              </a:schemeClr>
            </a:fillRef>
            <a:effectRef idx="0">
              <a:schemeClr val="accent5">
                <a:alpha val="40000"/>
                <a:tint val="40000"/>
                <a:hueOff val="0"/>
                <a:satOff val="0"/>
                <a:lumOff val="0"/>
                <a:alphaOff val="0"/>
              </a:schemeClr>
            </a:effectRef>
            <a:fontRef idx="minor">
              <a:schemeClr val="dk1">
                <a:hueOff val="0"/>
                <a:satOff val="0"/>
                <a:lumOff val="0"/>
                <a:alphaOff val="0"/>
              </a:schemeClr>
            </a:fontRef>
          </p:style>
          <p:txBody>
            <a:bodyPr spcFirstLastPara="0" vert="horz" wrap="square" lIns="1100857" tIns="91440" rIns="91440" bIns="91440"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Về</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thăm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Đinh</a:t>
              </a:r>
              <a:r>
                <a:rPr lang="en-US" sz="2400" kern="1200" dirty="0" smtClean="0">
                  <a:latin typeface="Times New Roman" panose="02020603050405020304" pitchFamily="18" charset="0"/>
                  <a:cs typeface="Times New Roman" panose="02020603050405020304" pitchFamily="18" charset="0"/>
                </a:rPr>
                <a:t> Nam </a:t>
              </a:r>
              <a:r>
                <a:rPr lang="en-US" sz="2400" kern="1200" dirty="0" err="1" smtClean="0">
                  <a:latin typeface="Times New Roman" panose="02020603050405020304" pitchFamily="18" charset="0"/>
                  <a:cs typeface="Times New Roman" panose="02020603050405020304" pitchFamily="18" charset="0"/>
                </a:rPr>
                <a:t>Khương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bồi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hồi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xa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9" name="Rectangle 8"/>
            <p:cNvSpPr/>
            <p:nvPr/>
          </p:nvSpPr>
          <p:spPr>
            <a:xfrm>
              <a:off x="326341" y="2816854"/>
              <a:ext cx="1510149" cy="1980127"/>
            </a:xfrm>
            <a:prstGeom prst="rect">
              <a:avLst/>
            </a:prstGeom>
            <a:blipFill rotWithShape="1">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80000"/>
                <a:hueOff val="0"/>
                <a:satOff val="0"/>
                <a:lumOff val="0"/>
                <a:alphaOff val="0"/>
              </a:schemeClr>
            </a:lnRef>
            <a:fillRef idx="1">
              <a:scrgbClr r="0" g="0" b="0"/>
            </a:fillRef>
            <a:effectRef idx="0">
              <a:schemeClr val="accent5">
                <a:tint val="40000"/>
                <a:hueOff val="0"/>
                <a:satOff val="0"/>
                <a:lumOff val="0"/>
                <a:alphaOff val="0"/>
              </a:schemeClr>
            </a:effectRef>
            <a:fontRef idx="minor">
              <a:schemeClr val="lt1">
                <a:hueOff val="0"/>
                <a:satOff val="0"/>
                <a:lumOff val="0"/>
                <a:alphaOff val="0"/>
              </a:schemeClr>
            </a:fontRef>
          </p:style>
        </p:sp>
      </p:grpSp>
      <p:grpSp>
        <p:nvGrpSpPr>
          <p:cNvPr id="13" name="Group 12"/>
          <p:cNvGrpSpPr/>
          <p:nvPr/>
        </p:nvGrpSpPr>
        <p:grpSpPr>
          <a:xfrm>
            <a:off x="616337" y="4058235"/>
            <a:ext cx="6484551" cy="2135209"/>
            <a:chOff x="600075" y="4789294"/>
            <a:chExt cx="6484551" cy="2135209"/>
          </a:xfrm>
        </p:grpSpPr>
        <p:sp>
          <p:nvSpPr>
            <p:cNvPr id="10" name="Freeform 9"/>
            <p:cNvSpPr/>
            <p:nvPr/>
          </p:nvSpPr>
          <p:spPr>
            <a:xfrm>
              <a:off x="1132066" y="5133876"/>
              <a:ext cx="5952560" cy="1790627"/>
            </a:xfrm>
            <a:custGeom>
              <a:avLst/>
              <a:gdLst>
                <a:gd name="connsiteX0" fmla="*/ 0 w 5197615"/>
                <a:gd name="connsiteY0" fmla="*/ 0 h 1790627"/>
                <a:gd name="connsiteX1" fmla="*/ 5197615 w 5197615"/>
                <a:gd name="connsiteY1" fmla="*/ 0 h 1790627"/>
                <a:gd name="connsiteX2" fmla="*/ 5197615 w 5197615"/>
                <a:gd name="connsiteY2" fmla="*/ 1790627 h 1790627"/>
                <a:gd name="connsiteX3" fmla="*/ 0 w 5197615"/>
                <a:gd name="connsiteY3" fmla="*/ 1790627 h 1790627"/>
                <a:gd name="connsiteX4" fmla="*/ 0 w 5197615"/>
                <a:gd name="connsiteY4" fmla="*/ 0 h 1790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7615" h="1790627">
                  <a:moveTo>
                    <a:pt x="0" y="0"/>
                  </a:moveTo>
                  <a:lnTo>
                    <a:pt x="5197615" y="0"/>
                  </a:lnTo>
                  <a:lnTo>
                    <a:pt x="5197615" y="1790627"/>
                  </a:lnTo>
                  <a:lnTo>
                    <a:pt x="0" y="1790627"/>
                  </a:lnTo>
                  <a:lnTo>
                    <a:pt x="0" y="0"/>
                  </a:lnTo>
                  <a:close/>
                </a:path>
              </a:pathLst>
            </a:custGeom>
            <a:ln w="28575"/>
          </p:spPr>
          <p:style>
            <a:lnRef idx="1">
              <a:schemeClr val="accent5">
                <a:hueOff val="0"/>
                <a:satOff val="0"/>
                <a:lumOff val="0"/>
                <a:alphaOff val="0"/>
              </a:schemeClr>
            </a:lnRef>
            <a:fillRef idx="1">
              <a:schemeClr val="accent5">
                <a:alpha val="40000"/>
                <a:tint val="40000"/>
                <a:hueOff val="0"/>
                <a:satOff val="0"/>
                <a:lumOff val="0"/>
                <a:alphaOff val="0"/>
              </a:schemeClr>
            </a:fillRef>
            <a:effectRef idx="0">
              <a:schemeClr val="accent5">
                <a:alpha val="40000"/>
                <a:tint val="40000"/>
                <a:hueOff val="0"/>
                <a:satOff val="0"/>
                <a:lumOff val="0"/>
                <a:alphaOff val="0"/>
              </a:schemeClr>
            </a:effectRef>
            <a:fontRef idx="minor">
              <a:schemeClr val="dk1">
                <a:hueOff val="0"/>
                <a:satOff val="0"/>
                <a:lumOff val="0"/>
                <a:alphaOff val="0"/>
              </a:schemeClr>
            </a:fontRef>
          </p:style>
          <p:txBody>
            <a:bodyPr spcFirstLastPara="0" vert="horz" wrap="square" lIns="1100162" tIns="76200" rIns="76200" bIns="76200" numCol="1" spcCol="1270" anchor="ctr" anchorCtr="0">
              <a:noAutofit/>
            </a:bodyPr>
            <a:lstStyle/>
            <a:p>
              <a:pPr lvl="0" algn="l" defTabSz="889000">
                <a:lnSpc>
                  <a:spcPct val="90000"/>
                </a:lnSpc>
                <a:spcBef>
                  <a:spcPct val="0"/>
                </a:spcBef>
                <a:spcAft>
                  <a:spcPct val="35000"/>
                </a:spcAft>
              </a:pPr>
              <a:r>
                <a:rPr lang="en-US" sz="2400" dirty="0" err="1">
                  <a:latin typeface="Times New Roman" panose="02020603050405020304" pitchFamily="18" charset="0"/>
                  <a:cs typeface="Times New Roman" panose="02020603050405020304" pitchFamily="18" charset="0"/>
                </a:rPr>
                <a:t>N</a:t>
              </a:r>
              <a:r>
                <a:rPr lang="en-US" sz="2400" kern="1200" dirty="0" err="1" smtClean="0">
                  <a:latin typeface="Times New Roman" panose="02020603050405020304" pitchFamily="18" charset="0"/>
                  <a:cs typeface="Times New Roman" panose="02020603050405020304" pitchFamily="18" charset="0"/>
                </a:rPr>
                <a:t>ếu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em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do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em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gặp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tỏ</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suy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1" name="Rectangle 10"/>
            <p:cNvSpPr/>
            <p:nvPr/>
          </p:nvSpPr>
          <p:spPr>
            <a:xfrm>
              <a:off x="600075" y="4789294"/>
              <a:ext cx="1452401" cy="1898622"/>
            </a:xfrm>
            <a:prstGeom prst="rect">
              <a:avLst/>
            </a:prstGeom>
            <a:blipFill rotWithShape="1">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80000"/>
                <a:hueOff val="0"/>
                <a:satOff val="0"/>
                <a:lumOff val="0"/>
                <a:alphaOff val="0"/>
              </a:schemeClr>
            </a:lnRef>
            <a:fillRef idx="1">
              <a:scrgbClr r="0" g="0" b="0"/>
            </a:fillRef>
            <a:effectRef idx="0">
              <a:schemeClr val="accent5">
                <a:tint val="40000"/>
                <a:hueOff val="0"/>
                <a:satOff val="0"/>
                <a:lumOff val="0"/>
                <a:alphaOff val="0"/>
              </a:schemeClr>
            </a:effectRef>
            <a:fontRef idx="minor">
              <a:schemeClr val="lt1">
                <a:hueOff val="0"/>
                <a:satOff val="0"/>
                <a:lumOff val="0"/>
                <a:alphaOff val="0"/>
              </a:schemeClr>
            </a:fontRef>
          </p:style>
        </p:sp>
      </p:grpSp>
      <p:pic>
        <p:nvPicPr>
          <p:cNvPr id="14" name="Picture 13"/>
          <p:cNvPicPr>
            <a:picLocks noChangeAspect="1"/>
          </p:cNvPicPr>
          <p:nvPr/>
        </p:nvPicPr>
        <p:blipFill>
          <a:blip r:embed="rId4"/>
          <a:stretch>
            <a:fillRect/>
          </a:stretch>
        </p:blipFill>
        <p:spPr>
          <a:xfrm>
            <a:off x="2502519" y="2098577"/>
            <a:ext cx="2231329" cy="2213040"/>
          </a:xfrm>
          <a:prstGeom prst="ellipse">
            <a:avLst/>
          </a:prstGeom>
          <a:ln>
            <a:noFill/>
          </a:ln>
          <a:effectLst>
            <a:softEdge rad="112500"/>
          </a:effectLst>
        </p:spPr>
      </p:pic>
    </p:spTree>
    <p:extLst>
      <p:ext uri="{BB962C8B-B14F-4D97-AF65-F5344CB8AC3E}">
        <p14:creationId xmlns:p14="http://schemas.microsoft.com/office/powerpoint/2010/main" val="29901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10000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D. KĨ NĂNG VIẾT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I. </a:t>
            </a:r>
            <a:r>
              <a:rPr lang="en-US" sz="2800" b="1" dirty="0" err="1">
                <a:solidFill>
                  <a:srgbClr val="0D0D0D"/>
                </a:solidFill>
                <a:latin typeface="Times New Roman" panose="02020603050405020304" pitchFamily="18" charset="0"/>
                <a:ea typeface="MS Mincho"/>
              </a:rPr>
              <a:t>Định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hướng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viết</a:t>
            </a:r>
            <a:endParaRPr lang="en-US" sz="2800" dirty="0">
              <a:effectLst/>
              <a:latin typeface="Times New Roman" panose="02020603050405020304" pitchFamily="18" charset="0"/>
              <a:ea typeface="Times New Roman" panose="02020603050405020304" pitchFamily="18" charset="0"/>
            </a:endParaRPr>
          </a:p>
        </p:txBody>
      </p:sp>
      <p:sp>
        <p:nvSpPr>
          <p:cNvPr id="5" name="Flowchart: Display 4"/>
          <p:cNvSpPr/>
          <p:nvPr/>
        </p:nvSpPr>
        <p:spPr>
          <a:xfrm>
            <a:off x="5470887" y="1436913"/>
            <a:ext cx="5225144" cy="4767943"/>
          </a:xfrm>
          <a:prstGeom prst="flowChartDisplay">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r>
              <a:rPr lang="en-US" sz="2400" dirty="0" err="1">
                <a:solidFill>
                  <a:schemeClr val="bg1"/>
                </a:solidFill>
                <a:latin typeface="Times New Roman" panose="02020603050405020304" pitchFamily="18" charset="0"/>
                <a:ea typeface="MS Mincho"/>
              </a:rPr>
              <a:t>Đọc</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nội</a:t>
            </a:r>
            <a:r>
              <a:rPr lang="en-US" sz="2400" dirty="0">
                <a:solidFill>
                  <a:schemeClr val="bg1"/>
                </a:solidFill>
                <a:latin typeface="Times New Roman" panose="02020603050405020304" pitchFamily="18" charset="0"/>
                <a:ea typeface="MS Mincho"/>
              </a:rPr>
              <a:t> dung </a:t>
            </a:r>
            <a:r>
              <a:rPr lang="en-US" sz="2400" dirty="0" err="1">
                <a:solidFill>
                  <a:schemeClr val="bg1"/>
                </a:solidFill>
                <a:latin typeface="Times New Roman" panose="02020603050405020304" pitchFamily="18" charset="0"/>
                <a:ea typeface="MS Mincho"/>
              </a:rPr>
              <a:t>mục</a:t>
            </a:r>
            <a:r>
              <a:rPr lang="en-US" sz="2400" dirty="0">
                <a:solidFill>
                  <a:schemeClr val="bg1"/>
                </a:solidFill>
                <a:latin typeface="Times New Roman" panose="02020603050405020304" pitchFamily="18" charset="0"/>
                <a:ea typeface="MS Mincho"/>
              </a:rPr>
              <a:t> 1. </a:t>
            </a:r>
            <a:r>
              <a:rPr lang="en-US" sz="2400" b="1" dirty="0" err="1">
                <a:solidFill>
                  <a:schemeClr val="bg1"/>
                </a:solidFill>
                <a:latin typeface="Times New Roman" panose="02020603050405020304" pitchFamily="18" charset="0"/>
                <a:ea typeface="MS Mincho"/>
              </a:rPr>
              <a:t>Định</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hướng</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Tr</a:t>
            </a:r>
            <a:r>
              <a:rPr lang="en-US" sz="2400" dirty="0">
                <a:solidFill>
                  <a:schemeClr val="bg1"/>
                </a:solidFill>
                <a:latin typeface="Times New Roman" panose="02020603050405020304" pitchFamily="18" charset="0"/>
                <a:ea typeface="MS Mincho"/>
              </a:rPr>
              <a:t> 64 – 65 - 66), </a:t>
            </a:r>
            <a:r>
              <a:rPr lang="en-US" sz="2400" dirty="0" err="1">
                <a:solidFill>
                  <a:schemeClr val="bg1"/>
                </a:solidFill>
                <a:latin typeface="Times New Roman" panose="02020603050405020304" pitchFamily="18" charset="0"/>
                <a:ea typeface="MS Mincho"/>
              </a:rPr>
              <a:t>trả</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lời</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câu</a:t>
            </a:r>
            <a:r>
              <a:rPr lang="en-US" sz="2400" dirty="0">
                <a:solidFill>
                  <a:schemeClr val="bg1"/>
                </a:solidFill>
                <a:latin typeface="Times New Roman" panose="02020603050405020304" pitchFamily="18" charset="0"/>
                <a:ea typeface="MS Mincho"/>
              </a:rPr>
              <a:t> </a:t>
            </a:r>
            <a:r>
              <a:rPr lang="en-US" sz="2400" dirty="0" err="1">
                <a:solidFill>
                  <a:schemeClr val="bg1"/>
                </a:solidFill>
                <a:latin typeface="Times New Roman" panose="02020603050405020304" pitchFamily="18" charset="0"/>
                <a:ea typeface="MS Mincho"/>
              </a:rPr>
              <a:t>hỏi</a:t>
            </a:r>
            <a:r>
              <a:rPr lang="en-US" sz="2400" dirty="0">
                <a:solidFill>
                  <a:schemeClr val="bg1"/>
                </a:solidFill>
                <a:latin typeface="Times New Roman" panose="02020603050405020304" pitchFamily="18" charset="0"/>
                <a:ea typeface="MS Mincho"/>
              </a:rPr>
              <a:t>:</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Em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hiểu</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kỉ</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niệm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là</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gì</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Có</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thể</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kể</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nhanh</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điểm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lại</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một</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số</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kỉ</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niệm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mà</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em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ấn</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tượng</a:t>
            </a:r>
            <a:r>
              <a:rPr lang="en-US" sz="2400" i="1" dirty="0">
                <a:solidFill>
                  <a:schemeClr val="bg1"/>
                </a:solidFill>
                <a:latin typeface="Times New Roman" panose="02020603050405020304" pitchFamily="18" charset="0"/>
                <a:ea typeface="MS Mincho"/>
              </a:rPr>
              <a:t>.</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Viết</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bài</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văn</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kể</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về</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một</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kỉ</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niệm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của</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bản</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thân</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tức</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nghĩa</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là</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em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làm</a:t>
            </a:r>
            <a:r>
              <a:rPr lang="en-US" sz="2400" i="1" dirty="0">
                <a:solidFill>
                  <a:schemeClr val="bg1"/>
                </a:solidFill>
                <a:latin typeface="Times New Roman" panose="02020603050405020304" pitchFamily="18" charset="0"/>
                <a:ea typeface="MS Mincho"/>
              </a:rPr>
              <a:t> </a:t>
            </a:r>
            <a:r>
              <a:rPr lang="en-US" sz="2400" i="1" dirty="0" err="1">
                <a:solidFill>
                  <a:schemeClr val="bg1"/>
                </a:solidFill>
                <a:latin typeface="Times New Roman" panose="02020603050405020304" pitchFamily="18" charset="0"/>
                <a:ea typeface="MS Mincho"/>
              </a:rPr>
              <a:t>gì</a:t>
            </a:r>
            <a:r>
              <a:rPr lang="en-US" sz="2400" i="1" dirty="0">
                <a:solidFill>
                  <a:schemeClr val="bg1"/>
                </a:solidFill>
                <a:latin typeface="Times New Roman" panose="02020603050405020304" pitchFamily="18" charset="0"/>
                <a:ea typeface="MS Mincho"/>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770709" y="1436913"/>
            <a:ext cx="4598125" cy="49246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735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1143724" y="1637502"/>
            <a:ext cx="9971951" cy="4459143"/>
            <a:chOff x="1143724" y="1637502"/>
            <a:chExt cx="9319625" cy="4459143"/>
          </a:xfrm>
        </p:grpSpPr>
        <p:sp>
          <p:nvSpPr>
            <p:cNvPr id="6" name="Freeform 5"/>
            <p:cNvSpPr/>
            <p:nvPr/>
          </p:nvSpPr>
          <p:spPr>
            <a:xfrm>
              <a:off x="1143724" y="1637502"/>
              <a:ext cx="6128291" cy="1199521"/>
            </a:xfrm>
            <a:custGeom>
              <a:avLst/>
              <a:gdLst>
                <a:gd name="connsiteX0" fmla="*/ 0 w 7201710"/>
                <a:gd name="connsiteY0" fmla="*/ 138427 h 1384273"/>
                <a:gd name="connsiteX1" fmla="*/ 138427 w 7201710"/>
                <a:gd name="connsiteY1" fmla="*/ 0 h 1384273"/>
                <a:gd name="connsiteX2" fmla="*/ 7063283 w 7201710"/>
                <a:gd name="connsiteY2" fmla="*/ 0 h 1384273"/>
                <a:gd name="connsiteX3" fmla="*/ 7201710 w 7201710"/>
                <a:gd name="connsiteY3" fmla="*/ 138427 h 1384273"/>
                <a:gd name="connsiteX4" fmla="*/ 7201710 w 7201710"/>
                <a:gd name="connsiteY4" fmla="*/ 1245846 h 1384273"/>
                <a:gd name="connsiteX5" fmla="*/ 7063283 w 7201710"/>
                <a:gd name="connsiteY5" fmla="*/ 1384273 h 1384273"/>
                <a:gd name="connsiteX6" fmla="*/ 138427 w 7201710"/>
                <a:gd name="connsiteY6" fmla="*/ 1384273 h 1384273"/>
                <a:gd name="connsiteX7" fmla="*/ 0 w 7201710"/>
                <a:gd name="connsiteY7" fmla="*/ 1245846 h 1384273"/>
                <a:gd name="connsiteX8" fmla="*/ 0 w 7201710"/>
                <a:gd name="connsiteY8" fmla="*/ 138427 h 138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1710" h="1384273">
                  <a:moveTo>
                    <a:pt x="0" y="138427"/>
                  </a:moveTo>
                  <a:cubicBezTo>
                    <a:pt x="0" y="61976"/>
                    <a:pt x="61976" y="0"/>
                    <a:pt x="138427" y="0"/>
                  </a:cubicBezTo>
                  <a:lnTo>
                    <a:pt x="7063283" y="0"/>
                  </a:lnTo>
                  <a:cubicBezTo>
                    <a:pt x="7139734" y="0"/>
                    <a:pt x="7201710" y="61976"/>
                    <a:pt x="7201710" y="138427"/>
                  </a:cubicBezTo>
                  <a:lnTo>
                    <a:pt x="7201710" y="1245846"/>
                  </a:lnTo>
                  <a:cubicBezTo>
                    <a:pt x="7201710" y="1322297"/>
                    <a:pt x="7139734" y="1384273"/>
                    <a:pt x="7063283" y="1384273"/>
                  </a:cubicBezTo>
                  <a:lnTo>
                    <a:pt x="138427" y="1384273"/>
                  </a:lnTo>
                  <a:cubicBezTo>
                    <a:pt x="61976" y="1384273"/>
                    <a:pt x="0" y="1322297"/>
                    <a:pt x="0" y="1245846"/>
                  </a:cubicBezTo>
                  <a:lnTo>
                    <a:pt x="0" y="138427"/>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3409" tIns="82454" rIns="103409" bIns="82454" numCol="1" spcCol="1270" anchor="ctr" anchorCtr="0">
              <a:noAutofit/>
            </a:bodyPr>
            <a:lstStyle/>
            <a:p>
              <a:pPr lvl="0" algn="ctr" defTabSz="1466850">
                <a:lnSpc>
                  <a:spcPct val="90000"/>
                </a:lnSpc>
                <a:spcBef>
                  <a:spcPct val="0"/>
                </a:spcBef>
                <a:spcAft>
                  <a:spcPct val="35000"/>
                </a:spcAft>
              </a:pPr>
              <a:r>
                <a:rPr lang="en-US" sz="3300" b="1" kern="1200" dirty="0" smtClean="0">
                  <a:solidFill>
                    <a:schemeClr val="bg1"/>
                  </a:solidFill>
                  <a:latin typeface="Times New Roman" panose="02020603050405020304" pitchFamily="18" charset="0"/>
                  <a:cs typeface="Times New Roman" panose="02020603050405020304" pitchFamily="18" charset="0"/>
                </a:rPr>
                <a:t>1. </a:t>
              </a:r>
              <a:r>
                <a:rPr lang="vi-VN" sz="2800" b="1" kern="1200" dirty="0" smtClean="0">
                  <a:solidFill>
                    <a:schemeClr val="bg1"/>
                  </a:solidFill>
                  <a:latin typeface="Times New Roman" panose="02020603050405020304" pitchFamily="18" charset="0"/>
                  <a:cs typeface="Times New Roman" panose="02020603050405020304" pitchFamily="18" charset="0"/>
                </a:rPr>
                <a:t>Kỉ niệm</a:t>
              </a:r>
              <a:r>
                <a:rPr lang="vi-VN" sz="2800" kern="1200" dirty="0" smtClean="0">
                  <a:solidFill>
                    <a:schemeClr val="bg1"/>
                  </a:solidFill>
                  <a:latin typeface="Times New Roman" panose="02020603050405020304" pitchFamily="18" charset="0"/>
                  <a:cs typeface="Times New Roman" panose="02020603050405020304" pitchFamily="18" charset="0"/>
                </a:rPr>
                <a:t> là những câu chuyện còn giữ lại được trong trí nhớ của mỗi người</a:t>
              </a:r>
              <a:r>
                <a:rPr lang="vi-VN" sz="3300" kern="1200" dirty="0" smtClean="0">
                  <a:latin typeface="Times New Roman" panose="02020603050405020304" pitchFamily="18" charset="0"/>
                  <a:cs typeface="Times New Roman" panose="02020603050405020304" pitchFamily="18" charset="0"/>
                </a:rPr>
                <a:t>.</a:t>
              </a:r>
              <a:endParaRPr lang="en-US" sz="3300" kern="1200" dirty="0">
                <a:latin typeface="Times New Roman" panose="02020603050405020304" pitchFamily="18" charset="0"/>
                <a:cs typeface="Times New Roman" panose="02020603050405020304" pitchFamily="18" charset="0"/>
              </a:endParaRPr>
            </a:p>
          </p:txBody>
        </p:sp>
        <p:sp>
          <p:nvSpPr>
            <p:cNvPr id="7" name="Freeform 6"/>
            <p:cNvSpPr/>
            <p:nvPr/>
          </p:nvSpPr>
          <p:spPr>
            <a:xfrm>
              <a:off x="1863894" y="2929400"/>
              <a:ext cx="720171" cy="1038205"/>
            </a:xfrm>
            <a:custGeom>
              <a:avLst/>
              <a:gdLst/>
              <a:ahLst/>
              <a:cxnLst/>
              <a:rect l="0" t="0" r="0" b="0"/>
              <a:pathLst>
                <a:path>
                  <a:moveTo>
                    <a:pt x="0" y="0"/>
                  </a:moveTo>
                  <a:lnTo>
                    <a:pt x="0" y="1038205"/>
                  </a:lnTo>
                  <a:lnTo>
                    <a:pt x="720171" y="1038205"/>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8" name="Freeform 7"/>
            <p:cNvSpPr/>
            <p:nvPr/>
          </p:nvSpPr>
          <p:spPr>
            <a:xfrm>
              <a:off x="2584065" y="2929400"/>
              <a:ext cx="7879284" cy="1730341"/>
            </a:xfrm>
            <a:custGeom>
              <a:avLst/>
              <a:gdLst>
                <a:gd name="connsiteX0" fmla="*/ 0 w 7879284"/>
                <a:gd name="connsiteY0" fmla="*/ 138427 h 1384273"/>
                <a:gd name="connsiteX1" fmla="*/ 138427 w 7879284"/>
                <a:gd name="connsiteY1" fmla="*/ 0 h 1384273"/>
                <a:gd name="connsiteX2" fmla="*/ 7740857 w 7879284"/>
                <a:gd name="connsiteY2" fmla="*/ 0 h 1384273"/>
                <a:gd name="connsiteX3" fmla="*/ 7879284 w 7879284"/>
                <a:gd name="connsiteY3" fmla="*/ 138427 h 1384273"/>
                <a:gd name="connsiteX4" fmla="*/ 7879284 w 7879284"/>
                <a:gd name="connsiteY4" fmla="*/ 1245846 h 1384273"/>
                <a:gd name="connsiteX5" fmla="*/ 7740857 w 7879284"/>
                <a:gd name="connsiteY5" fmla="*/ 1384273 h 1384273"/>
                <a:gd name="connsiteX6" fmla="*/ 138427 w 7879284"/>
                <a:gd name="connsiteY6" fmla="*/ 1384273 h 1384273"/>
                <a:gd name="connsiteX7" fmla="*/ 0 w 7879284"/>
                <a:gd name="connsiteY7" fmla="*/ 1245846 h 1384273"/>
                <a:gd name="connsiteX8" fmla="*/ 0 w 7879284"/>
                <a:gd name="connsiteY8" fmla="*/ 138427 h 138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9284" h="1384273">
                  <a:moveTo>
                    <a:pt x="0" y="138427"/>
                  </a:moveTo>
                  <a:cubicBezTo>
                    <a:pt x="0" y="61976"/>
                    <a:pt x="61976" y="0"/>
                    <a:pt x="138427" y="0"/>
                  </a:cubicBezTo>
                  <a:lnTo>
                    <a:pt x="7740857" y="0"/>
                  </a:lnTo>
                  <a:cubicBezTo>
                    <a:pt x="7817308" y="0"/>
                    <a:pt x="7879284" y="61976"/>
                    <a:pt x="7879284" y="138427"/>
                  </a:cubicBezTo>
                  <a:lnTo>
                    <a:pt x="7879284" y="1245846"/>
                  </a:lnTo>
                  <a:cubicBezTo>
                    <a:pt x="7879284" y="1322297"/>
                    <a:pt x="7817308" y="1384273"/>
                    <a:pt x="7740857" y="1384273"/>
                  </a:cubicBezTo>
                  <a:lnTo>
                    <a:pt x="138427" y="1384273"/>
                  </a:lnTo>
                  <a:cubicBezTo>
                    <a:pt x="61976" y="1384273"/>
                    <a:pt x="0" y="1322297"/>
                    <a:pt x="0" y="1245846"/>
                  </a:cubicBezTo>
                  <a:lnTo>
                    <a:pt x="0" y="138427"/>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4359" tIns="69754" rIns="84359" bIns="69754" numCol="1" spcCol="1270" anchor="ctr" anchorCtr="0">
              <a:noAutofit/>
            </a:bodyPr>
            <a:lstStyle/>
            <a:p>
              <a:pPr lvl="0" algn="l" defTabSz="10223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r>
                <a:rPr lang="vi-VN" sz="2800" b="1" kern="1200" dirty="0" smtClean="0">
                  <a:solidFill>
                    <a:schemeClr val="bg1"/>
                  </a:solidFill>
                  <a:latin typeface="Times New Roman" panose="02020603050405020304" pitchFamily="18" charset="0"/>
                  <a:cs typeface="Times New Roman" panose="02020603050405020304" pitchFamily="18" charset="0"/>
                </a:rPr>
                <a:t>Viết bài văn kể về một kỉ niệm </a:t>
              </a:r>
              <a:r>
                <a:rPr lang="vi-VN" sz="2800" kern="1200" dirty="0" smtClean="0">
                  <a:solidFill>
                    <a:schemeClr val="bg1"/>
                  </a:solidFill>
                  <a:latin typeface="Times New Roman" panose="02020603050405020304" pitchFamily="18" charset="0"/>
                  <a:cs typeface="Times New Roman" panose="02020603050405020304" pitchFamily="18" charset="0"/>
                </a:rPr>
                <a:t>là ghi lại những điều thú vị, có ấn tượng sâu sắc về một sự việc trong quá khứ mà em đã chứng kiến và trải nghiệm. Trong bài viết, người kể sử dụng ngôi thứ nhất, thường xưng "tôi".</a:t>
              </a:r>
              <a:endParaRPr lang="en-US" sz="2800" kern="1200" dirty="0">
                <a:solidFill>
                  <a:schemeClr val="bg1"/>
                </a:solidFill>
                <a:latin typeface="Times New Roman" panose="02020603050405020304" pitchFamily="18" charset="0"/>
                <a:cs typeface="Times New Roman" panose="02020603050405020304" pitchFamily="18" charset="0"/>
              </a:endParaRPr>
            </a:p>
          </p:txBody>
        </p:sp>
        <p:sp>
          <p:nvSpPr>
            <p:cNvPr id="9" name="Freeform 8"/>
            <p:cNvSpPr/>
            <p:nvPr/>
          </p:nvSpPr>
          <p:spPr>
            <a:xfrm>
              <a:off x="1863894" y="2837024"/>
              <a:ext cx="720171" cy="2714204"/>
            </a:xfrm>
            <a:custGeom>
              <a:avLst/>
              <a:gdLst/>
              <a:ahLst/>
              <a:cxnLst/>
              <a:rect l="0" t="0" r="0" b="0"/>
              <a:pathLst>
                <a:path>
                  <a:moveTo>
                    <a:pt x="0" y="0"/>
                  </a:moveTo>
                  <a:lnTo>
                    <a:pt x="0" y="2621827"/>
                  </a:lnTo>
                  <a:lnTo>
                    <a:pt x="720171" y="2621827"/>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0" name="Freeform 9"/>
            <p:cNvSpPr/>
            <p:nvPr/>
          </p:nvSpPr>
          <p:spPr>
            <a:xfrm>
              <a:off x="2584065" y="4844494"/>
              <a:ext cx="7879284" cy="1252151"/>
            </a:xfrm>
            <a:custGeom>
              <a:avLst/>
              <a:gdLst>
                <a:gd name="connsiteX0" fmla="*/ 0 w 4500084"/>
                <a:gd name="connsiteY0" fmla="*/ 109084 h 1090835"/>
                <a:gd name="connsiteX1" fmla="*/ 109084 w 4500084"/>
                <a:gd name="connsiteY1" fmla="*/ 0 h 1090835"/>
                <a:gd name="connsiteX2" fmla="*/ 4391001 w 4500084"/>
                <a:gd name="connsiteY2" fmla="*/ 0 h 1090835"/>
                <a:gd name="connsiteX3" fmla="*/ 4500085 w 4500084"/>
                <a:gd name="connsiteY3" fmla="*/ 109084 h 1090835"/>
                <a:gd name="connsiteX4" fmla="*/ 4500084 w 4500084"/>
                <a:gd name="connsiteY4" fmla="*/ 981752 h 1090835"/>
                <a:gd name="connsiteX5" fmla="*/ 4391000 w 4500084"/>
                <a:gd name="connsiteY5" fmla="*/ 1090836 h 1090835"/>
                <a:gd name="connsiteX6" fmla="*/ 109084 w 4500084"/>
                <a:gd name="connsiteY6" fmla="*/ 1090835 h 1090835"/>
                <a:gd name="connsiteX7" fmla="*/ 0 w 4500084"/>
                <a:gd name="connsiteY7" fmla="*/ 981751 h 1090835"/>
                <a:gd name="connsiteX8" fmla="*/ 0 w 4500084"/>
                <a:gd name="connsiteY8" fmla="*/ 109084 h 109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0084" h="1090835">
                  <a:moveTo>
                    <a:pt x="0" y="109084"/>
                  </a:moveTo>
                  <a:cubicBezTo>
                    <a:pt x="0" y="48839"/>
                    <a:pt x="48839" y="0"/>
                    <a:pt x="109084" y="0"/>
                  </a:cubicBezTo>
                  <a:lnTo>
                    <a:pt x="4391001" y="0"/>
                  </a:lnTo>
                  <a:cubicBezTo>
                    <a:pt x="4451246" y="0"/>
                    <a:pt x="4500085" y="48839"/>
                    <a:pt x="4500085" y="109084"/>
                  </a:cubicBezTo>
                  <a:cubicBezTo>
                    <a:pt x="4500085" y="399973"/>
                    <a:pt x="4500084" y="690863"/>
                    <a:pt x="4500084" y="981752"/>
                  </a:cubicBezTo>
                  <a:cubicBezTo>
                    <a:pt x="4500084" y="1041997"/>
                    <a:pt x="4451245" y="1090836"/>
                    <a:pt x="4391000" y="1090836"/>
                  </a:cubicBezTo>
                  <a:lnTo>
                    <a:pt x="109084" y="1090835"/>
                  </a:lnTo>
                  <a:cubicBezTo>
                    <a:pt x="48839" y="1090835"/>
                    <a:pt x="0" y="1041996"/>
                    <a:pt x="0" y="981751"/>
                  </a:cubicBezTo>
                  <a:lnTo>
                    <a:pt x="0" y="109084"/>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5764" tIns="61159" rIns="75764" bIns="61159" numCol="1" spcCol="1270" anchor="ctr" anchorCtr="0">
              <a:noAutofit/>
            </a:bodyPr>
            <a:lstStyle/>
            <a:p>
              <a:pPr lvl="0" defTabSz="1022350">
                <a:lnSpc>
                  <a:spcPct val="90000"/>
                </a:lnSpc>
                <a:spcBef>
                  <a:spcPct val="0"/>
                </a:spcBef>
                <a:spcAft>
                  <a:spcPct val="35000"/>
                </a:spcAft>
              </a:pPr>
              <a:r>
                <a:rPr lang="en-US" sz="2800" kern="1200" dirty="0" err="1" smtClean="0">
                  <a:solidFill>
                    <a:schemeClr val="bg1"/>
                  </a:solidFill>
                  <a:latin typeface="Times New Roman" panose="02020603050405020304" pitchFamily="18" charset="0"/>
                  <a:cs typeface="Times New Roman" panose="02020603050405020304" pitchFamily="18" charset="0"/>
                </a:rPr>
                <a:t>Ví</a:t>
              </a:r>
              <a:r>
                <a:rPr lang="en-US" sz="2800" kern="1200" dirty="0" smtClean="0">
                  <a:solidFill>
                    <a:schemeClr val="bg1"/>
                  </a:solidFill>
                  <a:latin typeface="Times New Roman" panose="02020603050405020304" pitchFamily="18" charset="0"/>
                  <a:cs typeface="Times New Roman" panose="02020603050405020304" pitchFamily="18" charset="0"/>
                </a:rPr>
                <a:t> </a:t>
              </a:r>
              <a:r>
                <a:rPr lang="en-US" sz="2800" kern="1200" dirty="0" err="1" smtClean="0">
                  <a:solidFill>
                    <a:schemeClr val="bg1"/>
                  </a:solidFill>
                  <a:latin typeface="Times New Roman" panose="02020603050405020304" pitchFamily="18" charset="0"/>
                  <a:cs typeface="Times New Roman" panose="02020603050405020304" pitchFamily="18" charset="0"/>
                </a:rPr>
                <a:t>dụ</a:t>
              </a:r>
              <a:r>
                <a:rPr lang="en-US" sz="2800"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văn</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bản</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Người</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thủ</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thư</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thời</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thơ</a:t>
              </a:r>
              <a:r>
                <a:rPr lang="en-US" sz="2800" b="1" kern="1200" dirty="0" smtClean="0">
                  <a:solidFill>
                    <a:schemeClr val="bg1"/>
                  </a:solidFill>
                  <a:latin typeface="Times New Roman" panose="02020603050405020304" pitchFamily="18" charset="0"/>
                  <a:cs typeface="Times New Roman" panose="02020603050405020304" pitchFamily="18" charset="0"/>
                </a:rPr>
                <a:t> </a:t>
              </a:r>
              <a:r>
                <a:rPr lang="en-US" sz="2800" b="1" kern="1200" dirty="0" err="1" smtClean="0">
                  <a:solidFill>
                    <a:schemeClr val="bg1"/>
                  </a:solidFill>
                  <a:latin typeface="Times New Roman" panose="02020603050405020304" pitchFamily="18" charset="0"/>
                  <a:cs typeface="Times New Roman" panose="02020603050405020304" pitchFamily="18" charset="0"/>
                </a:rPr>
                <a:t>ấu</a:t>
              </a:r>
              <a:r>
                <a:rPr lang="en-US" sz="2800" b="1" kern="1200" dirty="0" smtClean="0">
                  <a:solidFill>
                    <a:schemeClr val="bg1"/>
                  </a:solidFill>
                  <a:latin typeface="Times New Roman" panose="02020603050405020304" pitchFamily="18" charset="0"/>
                  <a:cs typeface="Times New Roman" panose="02020603050405020304" pitchFamily="18" charset="0"/>
                </a:rPr>
                <a:t>”</a:t>
              </a:r>
              <a:r>
                <a:rPr lang="en-US" sz="2800" kern="1200" dirty="0" smtClean="0">
                  <a:solidFill>
                    <a:schemeClr val="bg1"/>
                  </a:solidFill>
                  <a:latin typeface="Times New Roman" panose="02020603050405020304" pitchFamily="18" charset="0"/>
                  <a:cs typeface="Times New Roman" panose="02020603050405020304" pitchFamily="18" charset="0"/>
                </a:rPr>
                <a:t> </a:t>
              </a:r>
            </a:p>
            <a:p>
              <a:pPr lvl="0" algn="ctr" defTabSz="1022350">
                <a:lnSpc>
                  <a:spcPct val="90000"/>
                </a:lnSpc>
                <a:spcBef>
                  <a:spcPct val="0"/>
                </a:spcBef>
                <a:spcAft>
                  <a:spcPct val="35000"/>
                </a:spcAft>
              </a:pPr>
              <a:r>
                <a:rPr lang="en-US" sz="2800" kern="1200" dirty="0" smtClean="0">
                  <a:solidFill>
                    <a:schemeClr val="bg1"/>
                  </a:solidFill>
                  <a:latin typeface="Times New Roman" panose="02020603050405020304" pitchFamily="18" charset="0"/>
                  <a:cs typeface="Times New Roman" panose="02020603050405020304" pitchFamily="18" charset="0"/>
                </a:rPr>
                <a:t>(</a:t>
              </a:r>
              <a:r>
                <a:rPr lang="en-US" sz="2800" kern="1200" dirty="0" err="1" smtClean="0">
                  <a:solidFill>
                    <a:schemeClr val="bg1"/>
                  </a:solidFill>
                  <a:latin typeface="Times New Roman" panose="02020603050405020304" pitchFamily="18" charset="0"/>
                  <a:cs typeface="Times New Roman" panose="02020603050405020304" pitchFamily="18" charset="0"/>
                </a:rPr>
                <a:t>Nguyễn</a:t>
              </a:r>
              <a:r>
                <a:rPr lang="en-US" sz="2800" kern="1200" dirty="0" smtClean="0">
                  <a:solidFill>
                    <a:schemeClr val="bg1"/>
                  </a:solidFill>
                  <a:latin typeface="Times New Roman" panose="02020603050405020304" pitchFamily="18" charset="0"/>
                  <a:cs typeface="Times New Roman" panose="02020603050405020304" pitchFamily="18" charset="0"/>
                </a:rPr>
                <a:t> </a:t>
              </a:r>
              <a:r>
                <a:rPr lang="en-US" sz="2800" kern="1200" dirty="0" err="1" smtClean="0">
                  <a:solidFill>
                    <a:schemeClr val="bg1"/>
                  </a:solidFill>
                  <a:latin typeface="Times New Roman" panose="02020603050405020304" pitchFamily="18" charset="0"/>
                  <a:cs typeface="Times New Roman" panose="02020603050405020304" pitchFamily="18" charset="0"/>
                </a:rPr>
                <a:t>Thuỵ</a:t>
              </a:r>
              <a:r>
                <a:rPr lang="en-US" sz="2800" kern="1200" dirty="0" smtClean="0">
                  <a:solidFill>
                    <a:schemeClr val="bg1"/>
                  </a:solidFill>
                  <a:latin typeface="Times New Roman" panose="02020603050405020304" pitchFamily="18" charset="0"/>
                  <a:cs typeface="Times New Roman" panose="02020603050405020304" pitchFamily="18" charset="0"/>
                </a:rPr>
                <a:t> </a:t>
              </a:r>
              <a:r>
                <a:rPr lang="en-US" sz="2800" kern="1200" dirty="0" err="1" smtClean="0">
                  <a:solidFill>
                    <a:schemeClr val="bg1"/>
                  </a:solidFill>
                  <a:latin typeface="Times New Roman" panose="02020603050405020304" pitchFamily="18" charset="0"/>
                  <a:cs typeface="Times New Roman" panose="02020603050405020304" pitchFamily="18" charset="0"/>
                </a:rPr>
                <a:t>Anh</a:t>
              </a:r>
              <a:r>
                <a:rPr lang="en-US" sz="2800" kern="1200" dirty="0" smtClean="0">
                  <a:solidFill>
                    <a:schemeClr val="bg1"/>
                  </a:solidFill>
                  <a:latin typeface="Times New Roman" panose="02020603050405020304" pitchFamily="18" charset="0"/>
                  <a:cs typeface="Times New Roman" panose="02020603050405020304" pitchFamily="18" charset="0"/>
                </a:rPr>
                <a:t>) </a:t>
              </a:r>
              <a:endParaRPr lang="en-US" sz="2800" kern="1200" dirty="0">
                <a:solidFill>
                  <a:schemeClr val="bg1"/>
                </a:solidFill>
                <a:latin typeface="Times New Roman" panose="02020603050405020304" pitchFamily="18" charset="0"/>
                <a:cs typeface="Times New Roman" panose="02020603050405020304" pitchFamily="18" charset="0"/>
              </a:endParaRPr>
            </a:p>
          </p:txBody>
        </p:sp>
      </p:grpSp>
      <p:pic>
        <p:nvPicPr>
          <p:cNvPr id="3" name="Picture 2"/>
          <p:cNvPicPr>
            <a:picLocks noChangeAspect="1"/>
          </p:cNvPicPr>
          <p:nvPr/>
        </p:nvPicPr>
        <p:blipFill>
          <a:blip r:embed="rId3"/>
          <a:stretch>
            <a:fillRect/>
          </a:stretch>
        </p:blipFill>
        <p:spPr>
          <a:xfrm>
            <a:off x="8150814" y="1001572"/>
            <a:ext cx="2619375" cy="174307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85009737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8" name="Group 17"/>
          <p:cNvGrpSpPr/>
          <p:nvPr/>
        </p:nvGrpSpPr>
        <p:grpSpPr>
          <a:xfrm>
            <a:off x="520133" y="1187310"/>
            <a:ext cx="11151734" cy="5094702"/>
            <a:chOff x="635453" y="1291812"/>
            <a:chExt cx="11151734" cy="4684598"/>
          </a:xfrm>
        </p:grpSpPr>
        <p:grpSp>
          <p:nvGrpSpPr>
            <p:cNvPr id="3" name="Group 2"/>
            <p:cNvGrpSpPr/>
            <p:nvPr/>
          </p:nvGrpSpPr>
          <p:grpSpPr>
            <a:xfrm>
              <a:off x="2937007" y="1291812"/>
              <a:ext cx="8850180" cy="4684598"/>
              <a:chOff x="2894145" y="1478587"/>
              <a:chExt cx="8457479" cy="4684598"/>
            </a:xfrm>
          </p:grpSpPr>
          <p:sp>
            <p:nvSpPr>
              <p:cNvPr id="7" name="Freeform 6"/>
              <p:cNvSpPr/>
              <p:nvPr/>
            </p:nvSpPr>
            <p:spPr>
              <a:xfrm>
                <a:off x="2894145" y="1478587"/>
                <a:ext cx="7970239" cy="646151"/>
              </a:xfrm>
              <a:custGeom>
                <a:avLst/>
                <a:gdLst>
                  <a:gd name="connsiteX0" fmla="*/ 0 w 7970239"/>
                  <a:gd name="connsiteY0" fmla="*/ 64615 h 646151"/>
                  <a:gd name="connsiteX1" fmla="*/ 64615 w 7970239"/>
                  <a:gd name="connsiteY1" fmla="*/ 0 h 646151"/>
                  <a:gd name="connsiteX2" fmla="*/ 7905624 w 7970239"/>
                  <a:gd name="connsiteY2" fmla="*/ 0 h 646151"/>
                  <a:gd name="connsiteX3" fmla="*/ 7970239 w 7970239"/>
                  <a:gd name="connsiteY3" fmla="*/ 64615 h 646151"/>
                  <a:gd name="connsiteX4" fmla="*/ 7970239 w 7970239"/>
                  <a:gd name="connsiteY4" fmla="*/ 581536 h 646151"/>
                  <a:gd name="connsiteX5" fmla="*/ 7905624 w 7970239"/>
                  <a:gd name="connsiteY5" fmla="*/ 646151 h 646151"/>
                  <a:gd name="connsiteX6" fmla="*/ 64615 w 7970239"/>
                  <a:gd name="connsiteY6" fmla="*/ 646151 h 646151"/>
                  <a:gd name="connsiteX7" fmla="*/ 0 w 7970239"/>
                  <a:gd name="connsiteY7" fmla="*/ 581536 h 646151"/>
                  <a:gd name="connsiteX8" fmla="*/ 0 w 7970239"/>
                  <a:gd name="connsiteY8" fmla="*/ 64615 h 64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0239" h="646151">
                    <a:moveTo>
                      <a:pt x="0" y="64615"/>
                    </a:moveTo>
                    <a:cubicBezTo>
                      <a:pt x="0" y="28929"/>
                      <a:pt x="28929" y="0"/>
                      <a:pt x="64615" y="0"/>
                    </a:cubicBezTo>
                    <a:lnTo>
                      <a:pt x="7905624" y="0"/>
                    </a:lnTo>
                    <a:cubicBezTo>
                      <a:pt x="7941310" y="0"/>
                      <a:pt x="7970239" y="28929"/>
                      <a:pt x="7970239" y="64615"/>
                    </a:cubicBezTo>
                    <a:lnTo>
                      <a:pt x="7970239" y="581536"/>
                    </a:lnTo>
                    <a:cubicBezTo>
                      <a:pt x="7970239" y="617222"/>
                      <a:pt x="7941310" y="646151"/>
                      <a:pt x="7905624" y="646151"/>
                    </a:cubicBezTo>
                    <a:lnTo>
                      <a:pt x="64615" y="646151"/>
                    </a:lnTo>
                    <a:cubicBezTo>
                      <a:pt x="28929" y="646151"/>
                      <a:pt x="0" y="617222"/>
                      <a:pt x="0" y="581536"/>
                    </a:cubicBezTo>
                    <a:lnTo>
                      <a:pt x="0" y="64615"/>
                    </a:lnTo>
                    <a:close/>
                  </a:path>
                </a:pathLst>
              </a:custGeom>
              <a:blipFill>
                <a:blip r:embed="rId2"/>
                <a:tile tx="0" ty="0" sx="100000" sy="100000" flip="none" algn="tl"/>
              </a:blipFill>
              <a:scene3d>
                <a:camera prst="orthographicFront"/>
                <a:lightRig rig="threePt" dir="t"/>
              </a:scene3d>
              <a:sp3d>
                <a:bevelT prst="convex"/>
              </a:sp3d>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4645" tIns="49405" rIns="64645" bIns="49405"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2. </a:t>
                </a:r>
                <a:r>
                  <a:rPr lang="vi-VN" sz="2400" b="1" kern="1200" dirty="0" smtClean="0">
                    <a:latin typeface="Times New Roman" panose="02020603050405020304" pitchFamily="18" charset="0"/>
                    <a:cs typeface="Times New Roman" panose="02020603050405020304" pitchFamily="18" charset="0"/>
                  </a:rPr>
                  <a:t>Cách viết bài văn kể về một kỉ niệm của bản thân</a:t>
                </a:r>
                <a:endParaRPr lang="en-US" sz="24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3691169" y="2124738"/>
                <a:ext cx="797023" cy="484613"/>
              </a:xfrm>
              <a:custGeom>
                <a:avLst/>
                <a:gdLst/>
                <a:ahLst/>
                <a:cxnLst/>
                <a:rect l="0" t="0" r="0" b="0"/>
                <a:pathLst>
                  <a:path>
                    <a:moveTo>
                      <a:pt x="0" y="0"/>
                    </a:moveTo>
                    <a:lnTo>
                      <a:pt x="0" y="484613"/>
                    </a:lnTo>
                    <a:lnTo>
                      <a:pt x="797023" y="484613"/>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9" name="Freeform 8"/>
              <p:cNvSpPr/>
              <p:nvPr/>
            </p:nvSpPr>
            <p:spPr>
              <a:xfrm>
                <a:off x="4488193" y="2286276"/>
                <a:ext cx="6856721" cy="646151"/>
              </a:xfrm>
              <a:custGeom>
                <a:avLst/>
                <a:gdLst>
                  <a:gd name="connsiteX0" fmla="*/ 0 w 6856721"/>
                  <a:gd name="connsiteY0" fmla="*/ 64615 h 646151"/>
                  <a:gd name="connsiteX1" fmla="*/ 64615 w 6856721"/>
                  <a:gd name="connsiteY1" fmla="*/ 0 h 646151"/>
                  <a:gd name="connsiteX2" fmla="*/ 6792106 w 6856721"/>
                  <a:gd name="connsiteY2" fmla="*/ 0 h 646151"/>
                  <a:gd name="connsiteX3" fmla="*/ 6856721 w 6856721"/>
                  <a:gd name="connsiteY3" fmla="*/ 64615 h 646151"/>
                  <a:gd name="connsiteX4" fmla="*/ 6856721 w 6856721"/>
                  <a:gd name="connsiteY4" fmla="*/ 581536 h 646151"/>
                  <a:gd name="connsiteX5" fmla="*/ 6792106 w 6856721"/>
                  <a:gd name="connsiteY5" fmla="*/ 646151 h 646151"/>
                  <a:gd name="connsiteX6" fmla="*/ 64615 w 6856721"/>
                  <a:gd name="connsiteY6" fmla="*/ 646151 h 646151"/>
                  <a:gd name="connsiteX7" fmla="*/ 0 w 6856721"/>
                  <a:gd name="connsiteY7" fmla="*/ 581536 h 646151"/>
                  <a:gd name="connsiteX8" fmla="*/ 0 w 6856721"/>
                  <a:gd name="connsiteY8" fmla="*/ 64615 h 64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6721" h="646151">
                    <a:moveTo>
                      <a:pt x="0" y="64615"/>
                    </a:moveTo>
                    <a:cubicBezTo>
                      <a:pt x="0" y="28929"/>
                      <a:pt x="28929" y="0"/>
                      <a:pt x="64615" y="0"/>
                    </a:cubicBezTo>
                    <a:lnTo>
                      <a:pt x="6792106" y="0"/>
                    </a:lnTo>
                    <a:cubicBezTo>
                      <a:pt x="6827792" y="0"/>
                      <a:pt x="6856721" y="28929"/>
                      <a:pt x="6856721" y="64615"/>
                    </a:cubicBezTo>
                    <a:lnTo>
                      <a:pt x="6856721" y="581536"/>
                    </a:lnTo>
                    <a:cubicBezTo>
                      <a:pt x="6856721" y="617222"/>
                      <a:pt x="6827792" y="646151"/>
                      <a:pt x="6792106" y="646151"/>
                    </a:cubicBezTo>
                    <a:lnTo>
                      <a:pt x="64615" y="646151"/>
                    </a:lnTo>
                    <a:cubicBezTo>
                      <a:pt x="28929" y="646151"/>
                      <a:pt x="0" y="617222"/>
                      <a:pt x="0" y="581536"/>
                    </a:cubicBezTo>
                    <a:lnTo>
                      <a:pt x="0" y="64615"/>
                    </a:lnTo>
                    <a:close/>
                  </a:path>
                </a:pathLst>
              </a:custGeom>
              <a:blipFill>
                <a:blip r:embed="rId3"/>
                <a:tile tx="0" ty="0" sx="100000" sy="100000" flip="none" algn="tl"/>
              </a:blipFill>
              <a:scene3d>
                <a:camera prst="orthographicFront"/>
                <a:lightRig rig="threePt" dir="t"/>
              </a:scene3d>
              <a:sp3d>
                <a:bevelT prst="convex"/>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645" tIns="49405" rIns="64645" bIns="49405"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Xác định kỉ niệm được kể lại và nêu tên kỉ niệm đó ở nhan đề của bài viết.</a:t>
                </a:r>
                <a:endParaRPr lang="en-US" sz="24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3691169" y="2124738"/>
                <a:ext cx="797023" cy="1292302"/>
              </a:xfrm>
              <a:custGeom>
                <a:avLst/>
                <a:gdLst/>
                <a:ahLst/>
                <a:cxnLst/>
                <a:rect l="0" t="0" r="0" b="0"/>
                <a:pathLst>
                  <a:path>
                    <a:moveTo>
                      <a:pt x="0" y="0"/>
                    </a:moveTo>
                    <a:lnTo>
                      <a:pt x="0" y="1292302"/>
                    </a:lnTo>
                    <a:lnTo>
                      <a:pt x="797023" y="1292302"/>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4488193" y="3093966"/>
                <a:ext cx="6835806" cy="646151"/>
              </a:xfrm>
              <a:custGeom>
                <a:avLst/>
                <a:gdLst>
                  <a:gd name="connsiteX0" fmla="*/ 0 w 6835806"/>
                  <a:gd name="connsiteY0" fmla="*/ 64615 h 646151"/>
                  <a:gd name="connsiteX1" fmla="*/ 64615 w 6835806"/>
                  <a:gd name="connsiteY1" fmla="*/ 0 h 646151"/>
                  <a:gd name="connsiteX2" fmla="*/ 6771191 w 6835806"/>
                  <a:gd name="connsiteY2" fmla="*/ 0 h 646151"/>
                  <a:gd name="connsiteX3" fmla="*/ 6835806 w 6835806"/>
                  <a:gd name="connsiteY3" fmla="*/ 64615 h 646151"/>
                  <a:gd name="connsiteX4" fmla="*/ 6835806 w 6835806"/>
                  <a:gd name="connsiteY4" fmla="*/ 581536 h 646151"/>
                  <a:gd name="connsiteX5" fmla="*/ 6771191 w 6835806"/>
                  <a:gd name="connsiteY5" fmla="*/ 646151 h 646151"/>
                  <a:gd name="connsiteX6" fmla="*/ 64615 w 6835806"/>
                  <a:gd name="connsiteY6" fmla="*/ 646151 h 646151"/>
                  <a:gd name="connsiteX7" fmla="*/ 0 w 6835806"/>
                  <a:gd name="connsiteY7" fmla="*/ 581536 h 646151"/>
                  <a:gd name="connsiteX8" fmla="*/ 0 w 6835806"/>
                  <a:gd name="connsiteY8" fmla="*/ 64615 h 64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35806" h="646151">
                    <a:moveTo>
                      <a:pt x="0" y="64615"/>
                    </a:moveTo>
                    <a:cubicBezTo>
                      <a:pt x="0" y="28929"/>
                      <a:pt x="28929" y="0"/>
                      <a:pt x="64615" y="0"/>
                    </a:cubicBezTo>
                    <a:lnTo>
                      <a:pt x="6771191" y="0"/>
                    </a:lnTo>
                    <a:cubicBezTo>
                      <a:pt x="6806877" y="0"/>
                      <a:pt x="6835806" y="28929"/>
                      <a:pt x="6835806" y="64615"/>
                    </a:cubicBezTo>
                    <a:lnTo>
                      <a:pt x="6835806" y="581536"/>
                    </a:lnTo>
                    <a:cubicBezTo>
                      <a:pt x="6835806" y="617222"/>
                      <a:pt x="6806877" y="646151"/>
                      <a:pt x="6771191" y="646151"/>
                    </a:cubicBezTo>
                    <a:lnTo>
                      <a:pt x="64615" y="646151"/>
                    </a:lnTo>
                    <a:cubicBezTo>
                      <a:pt x="28929" y="646151"/>
                      <a:pt x="0" y="617222"/>
                      <a:pt x="0" y="581536"/>
                    </a:cubicBezTo>
                    <a:lnTo>
                      <a:pt x="0" y="64615"/>
                    </a:lnTo>
                    <a:close/>
                  </a:path>
                </a:pathLst>
              </a:custGeom>
              <a:blipFill>
                <a:blip r:embed="rId3"/>
                <a:tile tx="0" ty="0" sx="100000" sy="100000" flip="none" algn="tl"/>
              </a:blipFill>
              <a:scene3d>
                <a:camera prst="orthographicFront"/>
                <a:lightRig rig="threePt" dir="t"/>
              </a:scene3d>
              <a:sp3d>
                <a:bevelT prst="convex"/>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645" tIns="49405" rIns="64645" bIns="49405"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Kể về kỉ niệm đã xảy ra như thế nào? Có gì đặc sắc và đáng nhớ?</a:t>
                </a:r>
                <a:endParaRPr lang="en-US" sz="24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3691169" y="2124738"/>
                <a:ext cx="797023" cy="2099992"/>
              </a:xfrm>
              <a:custGeom>
                <a:avLst/>
                <a:gdLst/>
                <a:ahLst/>
                <a:cxnLst/>
                <a:rect l="0" t="0" r="0" b="0"/>
                <a:pathLst>
                  <a:path>
                    <a:moveTo>
                      <a:pt x="0" y="0"/>
                    </a:moveTo>
                    <a:lnTo>
                      <a:pt x="0" y="2099992"/>
                    </a:lnTo>
                    <a:lnTo>
                      <a:pt x="797023" y="2099992"/>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4488193" y="3901655"/>
                <a:ext cx="6859699" cy="646151"/>
              </a:xfrm>
              <a:custGeom>
                <a:avLst/>
                <a:gdLst>
                  <a:gd name="connsiteX0" fmla="*/ 0 w 6859699"/>
                  <a:gd name="connsiteY0" fmla="*/ 64615 h 646151"/>
                  <a:gd name="connsiteX1" fmla="*/ 64615 w 6859699"/>
                  <a:gd name="connsiteY1" fmla="*/ 0 h 646151"/>
                  <a:gd name="connsiteX2" fmla="*/ 6795084 w 6859699"/>
                  <a:gd name="connsiteY2" fmla="*/ 0 h 646151"/>
                  <a:gd name="connsiteX3" fmla="*/ 6859699 w 6859699"/>
                  <a:gd name="connsiteY3" fmla="*/ 64615 h 646151"/>
                  <a:gd name="connsiteX4" fmla="*/ 6859699 w 6859699"/>
                  <a:gd name="connsiteY4" fmla="*/ 581536 h 646151"/>
                  <a:gd name="connsiteX5" fmla="*/ 6795084 w 6859699"/>
                  <a:gd name="connsiteY5" fmla="*/ 646151 h 646151"/>
                  <a:gd name="connsiteX6" fmla="*/ 64615 w 6859699"/>
                  <a:gd name="connsiteY6" fmla="*/ 646151 h 646151"/>
                  <a:gd name="connsiteX7" fmla="*/ 0 w 6859699"/>
                  <a:gd name="connsiteY7" fmla="*/ 581536 h 646151"/>
                  <a:gd name="connsiteX8" fmla="*/ 0 w 6859699"/>
                  <a:gd name="connsiteY8" fmla="*/ 64615 h 64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9699" h="646151">
                    <a:moveTo>
                      <a:pt x="0" y="64615"/>
                    </a:moveTo>
                    <a:cubicBezTo>
                      <a:pt x="0" y="28929"/>
                      <a:pt x="28929" y="0"/>
                      <a:pt x="64615" y="0"/>
                    </a:cubicBezTo>
                    <a:lnTo>
                      <a:pt x="6795084" y="0"/>
                    </a:lnTo>
                    <a:cubicBezTo>
                      <a:pt x="6830770" y="0"/>
                      <a:pt x="6859699" y="28929"/>
                      <a:pt x="6859699" y="64615"/>
                    </a:cubicBezTo>
                    <a:lnTo>
                      <a:pt x="6859699" y="581536"/>
                    </a:lnTo>
                    <a:cubicBezTo>
                      <a:pt x="6859699" y="617222"/>
                      <a:pt x="6830770" y="646151"/>
                      <a:pt x="6795084" y="646151"/>
                    </a:cubicBezTo>
                    <a:lnTo>
                      <a:pt x="64615" y="646151"/>
                    </a:lnTo>
                    <a:cubicBezTo>
                      <a:pt x="28929" y="646151"/>
                      <a:pt x="0" y="617222"/>
                      <a:pt x="0" y="581536"/>
                    </a:cubicBezTo>
                    <a:lnTo>
                      <a:pt x="0" y="64615"/>
                    </a:lnTo>
                    <a:close/>
                  </a:path>
                </a:pathLst>
              </a:custGeom>
              <a:blipFill>
                <a:blip r:embed="rId3"/>
                <a:tile tx="0" ty="0" sx="100000" sy="100000" flip="none" algn="tl"/>
              </a:blipFill>
              <a:scene3d>
                <a:camera prst="orthographicFront"/>
                <a:lightRig rig="threePt" dir="t"/>
              </a:scene3d>
              <a:sp3d>
                <a:bevelT prst="convex"/>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645" tIns="49405" rIns="64645" bIns="49405"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Sử dụng ngôi kể thứ nhất, xưng "tôi" để dễ dàng trình bày những quan sát, suy nghĩ, cảm xúc của bản thân.</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3691169" y="2124738"/>
                <a:ext cx="837312" cy="2907681"/>
              </a:xfrm>
              <a:custGeom>
                <a:avLst/>
                <a:gdLst/>
                <a:ahLst/>
                <a:cxnLst/>
                <a:rect l="0" t="0" r="0" b="0"/>
                <a:pathLst>
                  <a:path>
                    <a:moveTo>
                      <a:pt x="0" y="0"/>
                    </a:moveTo>
                    <a:lnTo>
                      <a:pt x="0" y="2907681"/>
                    </a:lnTo>
                    <a:lnTo>
                      <a:pt x="837312" y="2907681"/>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4528482" y="4709344"/>
                <a:ext cx="6809723" cy="646151"/>
              </a:xfrm>
              <a:custGeom>
                <a:avLst/>
                <a:gdLst>
                  <a:gd name="connsiteX0" fmla="*/ 0 w 6809723"/>
                  <a:gd name="connsiteY0" fmla="*/ 64615 h 646151"/>
                  <a:gd name="connsiteX1" fmla="*/ 64615 w 6809723"/>
                  <a:gd name="connsiteY1" fmla="*/ 0 h 646151"/>
                  <a:gd name="connsiteX2" fmla="*/ 6745108 w 6809723"/>
                  <a:gd name="connsiteY2" fmla="*/ 0 h 646151"/>
                  <a:gd name="connsiteX3" fmla="*/ 6809723 w 6809723"/>
                  <a:gd name="connsiteY3" fmla="*/ 64615 h 646151"/>
                  <a:gd name="connsiteX4" fmla="*/ 6809723 w 6809723"/>
                  <a:gd name="connsiteY4" fmla="*/ 581536 h 646151"/>
                  <a:gd name="connsiteX5" fmla="*/ 6745108 w 6809723"/>
                  <a:gd name="connsiteY5" fmla="*/ 646151 h 646151"/>
                  <a:gd name="connsiteX6" fmla="*/ 64615 w 6809723"/>
                  <a:gd name="connsiteY6" fmla="*/ 646151 h 646151"/>
                  <a:gd name="connsiteX7" fmla="*/ 0 w 6809723"/>
                  <a:gd name="connsiteY7" fmla="*/ 581536 h 646151"/>
                  <a:gd name="connsiteX8" fmla="*/ 0 w 6809723"/>
                  <a:gd name="connsiteY8" fmla="*/ 64615 h 64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9723" h="646151">
                    <a:moveTo>
                      <a:pt x="0" y="64615"/>
                    </a:moveTo>
                    <a:cubicBezTo>
                      <a:pt x="0" y="28929"/>
                      <a:pt x="28929" y="0"/>
                      <a:pt x="64615" y="0"/>
                    </a:cubicBezTo>
                    <a:lnTo>
                      <a:pt x="6745108" y="0"/>
                    </a:lnTo>
                    <a:cubicBezTo>
                      <a:pt x="6780794" y="0"/>
                      <a:pt x="6809723" y="28929"/>
                      <a:pt x="6809723" y="64615"/>
                    </a:cubicBezTo>
                    <a:lnTo>
                      <a:pt x="6809723" y="581536"/>
                    </a:lnTo>
                    <a:cubicBezTo>
                      <a:pt x="6809723" y="617222"/>
                      <a:pt x="6780794" y="646151"/>
                      <a:pt x="6745108" y="646151"/>
                    </a:cubicBezTo>
                    <a:lnTo>
                      <a:pt x="64615" y="646151"/>
                    </a:lnTo>
                    <a:cubicBezTo>
                      <a:pt x="28929" y="646151"/>
                      <a:pt x="0" y="617222"/>
                      <a:pt x="0" y="581536"/>
                    </a:cubicBezTo>
                    <a:lnTo>
                      <a:pt x="0" y="64615"/>
                    </a:lnTo>
                    <a:close/>
                  </a:path>
                </a:pathLst>
              </a:custGeom>
              <a:blipFill>
                <a:blip r:embed="rId3"/>
                <a:tile tx="0" ty="0" sx="100000" sy="100000" flip="none" algn="tl"/>
              </a:blipFill>
              <a:scene3d>
                <a:camera prst="orthographicFront"/>
                <a:lightRig rig="threePt" dir="t"/>
              </a:scene3d>
              <a:sp3d>
                <a:bevelT prst="convex"/>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645" tIns="49405" rIns="64645" bIns="49405"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Suy nghĩ về những ảnh hưởng, tác động của kỉ niệm ấy.</a:t>
                </a:r>
                <a:endParaRPr lang="en-US" sz="24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3691169" y="2124738"/>
                <a:ext cx="797023" cy="3715370"/>
              </a:xfrm>
              <a:custGeom>
                <a:avLst/>
                <a:gdLst/>
                <a:ahLst/>
                <a:cxnLst/>
                <a:rect l="0" t="0" r="0" b="0"/>
                <a:pathLst>
                  <a:path>
                    <a:moveTo>
                      <a:pt x="0" y="0"/>
                    </a:moveTo>
                    <a:lnTo>
                      <a:pt x="0" y="3715370"/>
                    </a:lnTo>
                    <a:lnTo>
                      <a:pt x="797023" y="3715370"/>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4488193" y="5517034"/>
                <a:ext cx="6863431" cy="646151"/>
              </a:xfrm>
              <a:custGeom>
                <a:avLst/>
                <a:gdLst>
                  <a:gd name="connsiteX0" fmla="*/ 0 w 6863431"/>
                  <a:gd name="connsiteY0" fmla="*/ 64615 h 646151"/>
                  <a:gd name="connsiteX1" fmla="*/ 64615 w 6863431"/>
                  <a:gd name="connsiteY1" fmla="*/ 0 h 646151"/>
                  <a:gd name="connsiteX2" fmla="*/ 6798816 w 6863431"/>
                  <a:gd name="connsiteY2" fmla="*/ 0 h 646151"/>
                  <a:gd name="connsiteX3" fmla="*/ 6863431 w 6863431"/>
                  <a:gd name="connsiteY3" fmla="*/ 64615 h 646151"/>
                  <a:gd name="connsiteX4" fmla="*/ 6863431 w 6863431"/>
                  <a:gd name="connsiteY4" fmla="*/ 581536 h 646151"/>
                  <a:gd name="connsiteX5" fmla="*/ 6798816 w 6863431"/>
                  <a:gd name="connsiteY5" fmla="*/ 646151 h 646151"/>
                  <a:gd name="connsiteX6" fmla="*/ 64615 w 6863431"/>
                  <a:gd name="connsiteY6" fmla="*/ 646151 h 646151"/>
                  <a:gd name="connsiteX7" fmla="*/ 0 w 6863431"/>
                  <a:gd name="connsiteY7" fmla="*/ 581536 h 646151"/>
                  <a:gd name="connsiteX8" fmla="*/ 0 w 6863431"/>
                  <a:gd name="connsiteY8" fmla="*/ 64615 h 64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3431" h="646151">
                    <a:moveTo>
                      <a:pt x="0" y="64615"/>
                    </a:moveTo>
                    <a:cubicBezTo>
                      <a:pt x="0" y="28929"/>
                      <a:pt x="28929" y="0"/>
                      <a:pt x="64615" y="0"/>
                    </a:cubicBezTo>
                    <a:lnTo>
                      <a:pt x="6798816" y="0"/>
                    </a:lnTo>
                    <a:cubicBezTo>
                      <a:pt x="6834502" y="0"/>
                      <a:pt x="6863431" y="28929"/>
                      <a:pt x="6863431" y="64615"/>
                    </a:cubicBezTo>
                    <a:lnTo>
                      <a:pt x="6863431" y="581536"/>
                    </a:lnTo>
                    <a:cubicBezTo>
                      <a:pt x="6863431" y="617222"/>
                      <a:pt x="6834502" y="646151"/>
                      <a:pt x="6798816" y="646151"/>
                    </a:cubicBezTo>
                    <a:lnTo>
                      <a:pt x="64615" y="646151"/>
                    </a:lnTo>
                    <a:cubicBezTo>
                      <a:pt x="28929" y="646151"/>
                      <a:pt x="0" y="617222"/>
                      <a:pt x="0" y="581536"/>
                    </a:cubicBezTo>
                    <a:lnTo>
                      <a:pt x="0" y="64615"/>
                    </a:lnTo>
                    <a:close/>
                  </a:path>
                </a:pathLst>
              </a:custGeom>
              <a:blipFill>
                <a:blip r:embed="rId3"/>
                <a:tile tx="0" ty="0" sx="100000" sy="100000" flip="none" algn="tl"/>
              </a:blipFill>
              <a:scene3d>
                <a:camera prst="orthographicFront"/>
                <a:lightRig rig="threePt" dir="t"/>
              </a:scene3d>
              <a:sp3d>
                <a:bevelT prst="convex"/>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645" tIns="49405" rIns="64645" bIns="49405"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Kết thúc: Nói lên mong ước và cảm nghĩ của người viết.</a:t>
                </a:r>
                <a:endParaRPr lang="en-US" sz="2400" kern="1200" dirty="0">
                  <a:latin typeface="Times New Roman" panose="02020603050405020304" pitchFamily="18" charset="0"/>
                  <a:cs typeface="Times New Roman" panose="02020603050405020304" pitchFamily="18" charset="0"/>
                </a:endParaRPr>
              </a:p>
            </p:txBody>
          </p:sp>
        </p:grpSp>
        <p:pic>
          <p:nvPicPr>
            <p:cNvPr id="5" name="Picture 4"/>
            <p:cNvPicPr>
              <a:picLocks noChangeAspect="1"/>
            </p:cNvPicPr>
            <p:nvPr/>
          </p:nvPicPr>
          <p:blipFill>
            <a:blip r:embed="rId4"/>
            <a:stretch>
              <a:fillRect/>
            </a:stretch>
          </p:blipFill>
          <p:spPr>
            <a:xfrm>
              <a:off x="635453" y="1997631"/>
              <a:ext cx="2952750" cy="1980656"/>
            </a:xfrm>
            <a:prstGeom prst="rect">
              <a:avLst/>
            </a:prstGeom>
          </p:spPr>
        </p:pic>
        <p:pic>
          <p:nvPicPr>
            <p:cNvPr id="6" name="Picture 5"/>
            <p:cNvPicPr>
              <a:picLocks noChangeAspect="1"/>
            </p:cNvPicPr>
            <p:nvPr/>
          </p:nvPicPr>
          <p:blipFill>
            <a:blip r:embed="rId5"/>
            <a:stretch>
              <a:fillRect/>
            </a:stretch>
          </p:blipFill>
          <p:spPr>
            <a:xfrm>
              <a:off x="635453" y="4076988"/>
              <a:ext cx="2952750" cy="1881051"/>
            </a:xfrm>
            <a:prstGeom prst="rect">
              <a:avLst/>
            </a:prstGeom>
          </p:spPr>
        </p:pic>
      </p:grpSp>
    </p:spTree>
    <p:extLst>
      <p:ext uri="{BB962C8B-B14F-4D97-AF65-F5344CB8AC3E}">
        <p14:creationId xmlns:p14="http://schemas.microsoft.com/office/powerpoint/2010/main" val="230659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1920" y="1047116"/>
            <a:ext cx="2319802"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II. </a:t>
            </a:r>
            <a:r>
              <a:rPr lang="en-US" sz="2800" b="1" dirty="0" err="1">
                <a:solidFill>
                  <a:srgbClr val="0D0D0D"/>
                </a:solidFill>
                <a:latin typeface="Times New Roman" panose="02020603050405020304" pitchFamily="18" charset="0"/>
                <a:ea typeface="Times New Roman" panose="02020603050405020304" pitchFamily="18" charset="0"/>
              </a:rPr>
              <a:t>Thực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Diagram 7"/>
          <p:cNvGraphicFramePr/>
          <p:nvPr>
            <p:extLst>
              <p:ext uri="{D42A27DB-BD31-4B8C-83A1-F6EECF244321}">
                <p14:modId xmlns:p14="http://schemas.microsoft.com/office/powerpoint/2010/main" val="263909194"/>
              </p:ext>
            </p:extLst>
          </p:nvPr>
        </p:nvGraphicFramePr>
        <p:xfrm>
          <a:off x="1500097" y="1906225"/>
          <a:ext cx="9019177" cy="4034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5503024" y="1644615"/>
            <a:ext cx="1723549" cy="646331"/>
          </a:xfrm>
          <a:prstGeom prst="rect">
            <a:avLst/>
          </a:prstGeom>
          <a:scene3d>
            <a:camera prst="orthographicFront"/>
            <a:lightRig rig="threePt" dir="t"/>
          </a:scene3d>
          <a:sp3d>
            <a:bevelT w="139700" prst="cross"/>
          </a:sp3d>
        </p:spPr>
        <p:style>
          <a:lnRef idx="0">
            <a:schemeClr val="accent2"/>
          </a:lnRef>
          <a:fillRef idx="3">
            <a:schemeClr val="accent2"/>
          </a:fillRef>
          <a:effectRef idx="3">
            <a:schemeClr val="accent2"/>
          </a:effectRef>
          <a:fontRef idx="minor">
            <a:schemeClr val="lt1"/>
          </a:fontRef>
        </p:style>
        <p:txBody>
          <a:bodyPr wrap="none">
            <a:spAutoFit/>
          </a:bodyPr>
          <a:lstStyle/>
          <a:p>
            <a:r>
              <a:rPr lang="en-US" sz="36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3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056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1920" y="1047116"/>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8" name="Diagram 7"/>
          <p:cNvGraphicFramePr/>
          <p:nvPr>
            <p:extLst>
              <p:ext uri="{D42A27DB-BD31-4B8C-83A1-F6EECF244321}">
                <p14:modId xmlns:p14="http://schemas.microsoft.com/office/powerpoint/2010/main" val="2406790965"/>
              </p:ext>
            </p:extLst>
          </p:nvPr>
        </p:nvGraphicFramePr>
        <p:xfrm>
          <a:off x="2835003" y="1542472"/>
          <a:ext cx="9019177" cy="4034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lowchart: Display 1"/>
          <p:cNvSpPr/>
          <p:nvPr/>
        </p:nvSpPr>
        <p:spPr>
          <a:xfrm>
            <a:off x="337820" y="2860766"/>
            <a:ext cx="2497184" cy="1397725"/>
          </a:xfrm>
          <a:prstGeom prst="flowChartDisplay">
            <a:avLst/>
          </a:prstGeom>
          <a:blipFill>
            <a:blip r:embed="rId7"/>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97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1920" y="1047116"/>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Flowchart: Display 1"/>
          <p:cNvSpPr/>
          <p:nvPr/>
        </p:nvSpPr>
        <p:spPr>
          <a:xfrm>
            <a:off x="1281821" y="3121318"/>
            <a:ext cx="2497184" cy="1583860"/>
          </a:xfrm>
          <a:prstGeom prst="flowChartDisplay">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dirty="0" err="1">
                <a:solidFill>
                  <a:srgbClr val="FF0000"/>
                </a:solidFill>
                <a:latin typeface="Times New Roman" panose="02020603050405020304" pitchFamily="18" charset="0"/>
                <a:ea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ý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dàn</a:t>
            </a:r>
            <a:r>
              <a:rPr lang="en-US" sz="2800" b="1" dirty="0">
                <a:solidFill>
                  <a:srgbClr val="FF0000"/>
                </a:solidFill>
                <a:latin typeface="Times New Roman" panose="02020603050405020304" pitchFamily="18" charset="0"/>
                <a:ea typeface="Times New Roman" panose="02020603050405020304" pitchFamily="18" charset="0"/>
              </a:rPr>
              <a:t> ý</a:t>
            </a:r>
            <a:endParaRPr lang="en-US" sz="2400" dirty="0">
              <a:effectLst/>
              <a:latin typeface="Times New Roman" panose="02020603050405020304" pitchFamily="18" charset="0"/>
              <a:ea typeface="Times New Roman" panose="02020603050405020304" pitchFamily="18" charset="0"/>
            </a:endParaRPr>
          </a:p>
        </p:txBody>
      </p:sp>
      <p:grpSp>
        <p:nvGrpSpPr>
          <p:cNvPr id="6" name="Group 5"/>
          <p:cNvGrpSpPr/>
          <p:nvPr/>
        </p:nvGrpSpPr>
        <p:grpSpPr>
          <a:xfrm>
            <a:off x="3424118" y="1190273"/>
            <a:ext cx="7079046" cy="4811131"/>
            <a:chOff x="3424118" y="1190273"/>
            <a:chExt cx="7079046" cy="4811131"/>
          </a:xfrm>
        </p:grpSpPr>
        <p:sp>
          <p:nvSpPr>
            <p:cNvPr id="7" name="Freeform 6"/>
            <p:cNvSpPr/>
            <p:nvPr/>
          </p:nvSpPr>
          <p:spPr>
            <a:xfrm>
              <a:off x="3424118" y="1190273"/>
              <a:ext cx="6969080" cy="1000889"/>
            </a:xfrm>
            <a:custGeom>
              <a:avLst/>
              <a:gdLst>
                <a:gd name="connsiteX0" fmla="*/ 0 w 6969080"/>
                <a:gd name="connsiteY0" fmla="*/ 100089 h 1000889"/>
                <a:gd name="connsiteX1" fmla="*/ 100089 w 6969080"/>
                <a:gd name="connsiteY1" fmla="*/ 0 h 1000889"/>
                <a:gd name="connsiteX2" fmla="*/ 6868991 w 6969080"/>
                <a:gd name="connsiteY2" fmla="*/ 0 h 1000889"/>
                <a:gd name="connsiteX3" fmla="*/ 6969080 w 6969080"/>
                <a:gd name="connsiteY3" fmla="*/ 100089 h 1000889"/>
                <a:gd name="connsiteX4" fmla="*/ 6969080 w 6969080"/>
                <a:gd name="connsiteY4" fmla="*/ 900800 h 1000889"/>
                <a:gd name="connsiteX5" fmla="*/ 6868991 w 6969080"/>
                <a:gd name="connsiteY5" fmla="*/ 1000889 h 1000889"/>
                <a:gd name="connsiteX6" fmla="*/ 100089 w 6969080"/>
                <a:gd name="connsiteY6" fmla="*/ 1000889 h 1000889"/>
                <a:gd name="connsiteX7" fmla="*/ 0 w 6969080"/>
                <a:gd name="connsiteY7" fmla="*/ 900800 h 1000889"/>
                <a:gd name="connsiteX8" fmla="*/ 0 w 6969080"/>
                <a:gd name="connsiteY8" fmla="*/ 100089 h 1000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9080" h="1000889">
                  <a:moveTo>
                    <a:pt x="0" y="100089"/>
                  </a:moveTo>
                  <a:cubicBezTo>
                    <a:pt x="0" y="44811"/>
                    <a:pt x="44811" y="0"/>
                    <a:pt x="100089" y="0"/>
                  </a:cubicBezTo>
                  <a:lnTo>
                    <a:pt x="6868991" y="0"/>
                  </a:lnTo>
                  <a:cubicBezTo>
                    <a:pt x="6924269" y="0"/>
                    <a:pt x="6969080" y="44811"/>
                    <a:pt x="6969080" y="100089"/>
                  </a:cubicBezTo>
                  <a:lnTo>
                    <a:pt x="6969080" y="900800"/>
                  </a:lnTo>
                  <a:cubicBezTo>
                    <a:pt x="6969080" y="956078"/>
                    <a:pt x="6924269" y="1000889"/>
                    <a:pt x="6868991" y="1000889"/>
                  </a:cubicBezTo>
                  <a:lnTo>
                    <a:pt x="100089" y="1000889"/>
                  </a:lnTo>
                  <a:cubicBezTo>
                    <a:pt x="44811" y="1000889"/>
                    <a:pt x="0" y="956078"/>
                    <a:pt x="0" y="900800"/>
                  </a:cubicBezTo>
                  <a:lnTo>
                    <a:pt x="0" y="100089"/>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655" tIns="64875" rIns="82655" bIns="64875" numCol="1" spcCol="1270" anchor="ctr" anchorCtr="0">
              <a:noAutofit/>
            </a:bodyPr>
            <a:lstStyle/>
            <a:p>
              <a:pPr lvl="0" algn="ctr" defTabSz="1244600">
                <a:lnSpc>
                  <a:spcPct val="90000"/>
                </a:lnSpc>
                <a:spcBef>
                  <a:spcPct val="0"/>
                </a:spcBef>
                <a:spcAft>
                  <a:spcPct val="35000"/>
                </a:spcAft>
              </a:pPr>
              <a:r>
                <a:rPr lang="vi-VN" sz="2800" b="1" kern="1200" dirty="0" smtClean="0">
                  <a:latin typeface="Times New Roman" panose="02020603050405020304" pitchFamily="18" charset="0"/>
                  <a:cs typeface="Times New Roman" panose="02020603050405020304" pitchFamily="18" charset="0"/>
                </a:rPr>
                <a:t>Tìm ý</a:t>
              </a:r>
              <a:r>
                <a:rPr lang="vi-VN" sz="2800" kern="1200" dirty="0" smtClean="0">
                  <a:latin typeface="Times New Roman" panose="02020603050405020304" pitchFamily="18" charset="0"/>
                  <a:cs typeface="Times New Roman" panose="02020603050405020304" pitchFamily="18" charset="0"/>
                </a:rPr>
                <a:t> dựa vào mục a) nêu trên, đặt ra và trả lời các câu hỏi như:</a:t>
              </a:r>
              <a:endParaRPr lang="en-US" sz="28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4121026" y="2191163"/>
              <a:ext cx="400232" cy="781862"/>
            </a:xfrm>
            <a:custGeom>
              <a:avLst/>
              <a:gdLst/>
              <a:ahLst/>
              <a:cxnLst/>
              <a:rect l="0" t="0" r="0" b="0"/>
              <a:pathLst>
                <a:path>
                  <a:moveTo>
                    <a:pt x="0" y="0"/>
                  </a:moveTo>
                  <a:lnTo>
                    <a:pt x="0" y="781862"/>
                  </a:lnTo>
                  <a:lnTo>
                    <a:pt x="400232" y="78186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4521258" y="2507960"/>
              <a:ext cx="5871940" cy="930131"/>
            </a:xfrm>
            <a:custGeom>
              <a:avLst/>
              <a:gdLst>
                <a:gd name="connsiteX0" fmla="*/ 0 w 4538798"/>
                <a:gd name="connsiteY0" fmla="*/ 93013 h 930131"/>
                <a:gd name="connsiteX1" fmla="*/ 93013 w 4538798"/>
                <a:gd name="connsiteY1" fmla="*/ 0 h 930131"/>
                <a:gd name="connsiteX2" fmla="*/ 4445785 w 4538798"/>
                <a:gd name="connsiteY2" fmla="*/ 0 h 930131"/>
                <a:gd name="connsiteX3" fmla="*/ 4538798 w 4538798"/>
                <a:gd name="connsiteY3" fmla="*/ 93013 h 930131"/>
                <a:gd name="connsiteX4" fmla="*/ 4538798 w 4538798"/>
                <a:gd name="connsiteY4" fmla="*/ 837118 h 930131"/>
                <a:gd name="connsiteX5" fmla="*/ 4445785 w 4538798"/>
                <a:gd name="connsiteY5" fmla="*/ 930131 h 930131"/>
                <a:gd name="connsiteX6" fmla="*/ 93013 w 4538798"/>
                <a:gd name="connsiteY6" fmla="*/ 930131 h 930131"/>
                <a:gd name="connsiteX7" fmla="*/ 0 w 4538798"/>
                <a:gd name="connsiteY7" fmla="*/ 837118 h 930131"/>
                <a:gd name="connsiteX8" fmla="*/ 0 w 4538798"/>
                <a:gd name="connsiteY8" fmla="*/ 93013 h 93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8798" h="930131">
                  <a:moveTo>
                    <a:pt x="0" y="93013"/>
                  </a:moveTo>
                  <a:cubicBezTo>
                    <a:pt x="0" y="41643"/>
                    <a:pt x="41643" y="0"/>
                    <a:pt x="93013" y="0"/>
                  </a:cubicBezTo>
                  <a:lnTo>
                    <a:pt x="4445785" y="0"/>
                  </a:lnTo>
                  <a:cubicBezTo>
                    <a:pt x="4497155" y="0"/>
                    <a:pt x="4538798" y="41643"/>
                    <a:pt x="4538798" y="93013"/>
                  </a:cubicBezTo>
                  <a:lnTo>
                    <a:pt x="4538798" y="837118"/>
                  </a:lnTo>
                  <a:cubicBezTo>
                    <a:pt x="4538798" y="888488"/>
                    <a:pt x="4497155" y="930131"/>
                    <a:pt x="4445785" y="930131"/>
                  </a:cubicBezTo>
                  <a:lnTo>
                    <a:pt x="93013" y="930131"/>
                  </a:lnTo>
                  <a:cubicBezTo>
                    <a:pt x="41643" y="930131"/>
                    <a:pt x="0" y="888488"/>
                    <a:pt x="0" y="837118"/>
                  </a:cubicBezTo>
                  <a:lnTo>
                    <a:pt x="0" y="93013"/>
                  </a:lnTo>
                  <a:close/>
                </a:path>
              </a:pathLst>
            </a:custGeom>
            <a:blipFill>
              <a:blip r:embed="rId3"/>
              <a:tile tx="0" ty="0" sx="100000" sy="100000" flip="none" algn="tl"/>
            </a:bli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583" tIns="62803" rIns="80583" bIns="62803"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 Em nhớ và định kể lại kỉ niệm gì?</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4121026" y="2191163"/>
              <a:ext cx="400232" cy="2038358"/>
            </a:xfrm>
            <a:custGeom>
              <a:avLst/>
              <a:gdLst/>
              <a:ahLst/>
              <a:cxnLst/>
              <a:rect l="0" t="0" r="0" b="0"/>
              <a:pathLst>
                <a:path>
                  <a:moveTo>
                    <a:pt x="0" y="0"/>
                  </a:moveTo>
                  <a:lnTo>
                    <a:pt x="0" y="2038358"/>
                  </a:lnTo>
                  <a:lnTo>
                    <a:pt x="400232" y="203835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4521258" y="3753865"/>
              <a:ext cx="5911053" cy="951313"/>
            </a:xfrm>
            <a:custGeom>
              <a:avLst/>
              <a:gdLst>
                <a:gd name="connsiteX0" fmla="*/ 0 w 4569031"/>
                <a:gd name="connsiteY0" fmla="*/ 95131 h 951313"/>
                <a:gd name="connsiteX1" fmla="*/ 95131 w 4569031"/>
                <a:gd name="connsiteY1" fmla="*/ 0 h 951313"/>
                <a:gd name="connsiteX2" fmla="*/ 4473900 w 4569031"/>
                <a:gd name="connsiteY2" fmla="*/ 0 h 951313"/>
                <a:gd name="connsiteX3" fmla="*/ 4569031 w 4569031"/>
                <a:gd name="connsiteY3" fmla="*/ 95131 h 951313"/>
                <a:gd name="connsiteX4" fmla="*/ 4569031 w 4569031"/>
                <a:gd name="connsiteY4" fmla="*/ 856182 h 951313"/>
                <a:gd name="connsiteX5" fmla="*/ 4473900 w 4569031"/>
                <a:gd name="connsiteY5" fmla="*/ 951313 h 951313"/>
                <a:gd name="connsiteX6" fmla="*/ 95131 w 4569031"/>
                <a:gd name="connsiteY6" fmla="*/ 951313 h 951313"/>
                <a:gd name="connsiteX7" fmla="*/ 0 w 4569031"/>
                <a:gd name="connsiteY7" fmla="*/ 856182 h 951313"/>
                <a:gd name="connsiteX8" fmla="*/ 0 w 4569031"/>
                <a:gd name="connsiteY8" fmla="*/ 95131 h 95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9031" h="951313">
                  <a:moveTo>
                    <a:pt x="0" y="95131"/>
                  </a:moveTo>
                  <a:cubicBezTo>
                    <a:pt x="0" y="42592"/>
                    <a:pt x="42592" y="0"/>
                    <a:pt x="95131" y="0"/>
                  </a:cubicBezTo>
                  <a:lnTo>
                    <a:pt x="4473900" y="0"/>
                  </a:lnTo>
                  <a:cubicBezTo>
                    <a:pt x="4526439" y="0"/>
                    <a:pt x="4569031" y="42592"/>
                    <a:pt x="4569031" y="95131"/>
                  </a:cubicBezTo>
                  <a:lnTo>
                    <a:pt x="4569031" y="856182"/>
                  </a:lnTo>
                  <a:cubicBezTo>
                    <a:pt x="4569031" y="908721"/>
                    <a:pt x="4526439" y="951313"/>
                    <a:pt x="4473900" y="951313"/>
                  </a:cubicBezTo>
                  <a:lnTo>
                    <a:pt x="95131" y="951313"/>
                  </a:lnTo>
                  <a:cubicBezTo>
                    <a:pt x="42592" y="951313"/>
                    <a:pt x="0" y="908721"/>
                    <a:pt x="0" y="856182"/>
                  </a:cubicBezTo>
                  <a:lnTo>
                    <a:pt x="0" y="95131"/>
                  </a:lnTo>
                  <a:close/>
                </a:path>
              </a:pathLst>
            </a:custGeom>
            <a:blipFill>
              <a:blip r:embed="rId3"/>
              <a:tile tx="0" ty="0" sx="100000" sy="100000" flip="none" algn="tl"/>
            </a:bli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203" tIns="63423" rIns="81203" bIns="63423"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 Câu chuyện xảy ra như thế nào?</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4121026" y="2191163"/>
              <a:ext cx="400232" cy="3320015"/>
            </a:xfrm>
            <a:custGeom>
              <a:avLst/>
              <a:gdLst/>
              <a:ahLst/>
              <a:cxnLst/>
              <a:rect l="0" t="0" r="0" b="0"/>
              <a:pathLst>
                <a:path>
                  <a:moveTo>
                    <a:pt x="0" y="0"/>
                  </a:moveTo>
                  <a:lnTo>
                    <a:pt x="0" y="3320015"/>
                  </a:lnTo>
                  <a:lnTo>
                    <a:pt x="400232" y="332001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4521257" y="5020952"/>
              <a:ext cx="5981907" cy="980452"/>
            </a:xfrm>
            <a:custGeom>
              <a:avLst/>
              <a:gdLst>
                <a:gd name="connsiteX0" fmla="*/ 0 w 4623799"/>
                <a:gd name="connsiteY0" fmla="*/ 98045 h 980452"/>
                <a:gd name="connsiteX1" fmla="*/ 98045 w 4623799"/>
                <a:gd name="connsiteY1" fmla="*/ 0 h 980452"/>
                <a:gd name="connsiteX2" fmla="*/ 4525754 w 4623799"/>
                <a:gd name="connsiteY2" fmla="*/ 0 h 980452"/>
                <a:gd name="connsiteX3" fmla="*/ 4623799 w 4623799"/>
                <a:gd name="connsiteY3" fmla="*/ 98045 h 980452"/>
                <a:gd name="connsiteX4" fmla="*/ 4623799 w 4623799"/>
                <a:gd name="connsiteY4" fmla="*/ 882407 h 980452"/>
                <a:gd name="connsiteX5" fmla="*/ 4525754 w 4623799"/>
                <a:gd name="connsiteY5" fmla="*/ 980452 h 980452"/>
                <a:gd name="connsiteX6" fmla="*/ 98045 w 4623799"/>
                <a:gd name="connsiteY6" fmla="*/ 980452 h 980452"/>
                <a:gd name="connsiteX7" fmla="*/ 0 w 4623799"/>
                <a:gd name="connsiteY7" fmla="*/ 882407 h 980452"/>
                <a:gd name="connsiteX8" fmla="*/ 0 w 4623799"/>
                <a:gd name="connsiteY8" fmla="*/ 98045 h 98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3799" h="980452">
                  <a:moveTo>
                    <a:pt x="0" y="98045"/>
                  </a:moveTo>
                  <a:cubicBezTo>
                    <a:pt x="0" y="43896"/>
                    <a:pt x="43896" y="0"/>
                    <a:pt x="98045" y="0"/>
                  </a:cubicBezTo>
                  <a:lnTo>
                    <a:pt x="4525754" y="0"/>
                  </a:lnTo>
                  <a:cubicBezTo>
                    <a:pt x="4579903" y="0"/>
                    <a:pt x="4623799" y="43896"/>
                    <a:pt x="4623799" y="98045"/>
                  </a:cubicBezTo>
                  <a:lnTo>
                    <a:pt x="4623799" y="882407"/>
                  </a:lnTo>
                  <a:cubicBezTo>
                    <a:pt x="4623799" y="936556"/>
                    <a:pt x="4579903" y="980452"/>
                    <a:pt x="4525754" y="980452"/>
                  </a:cubicBezTo>
                  <a:lnTo>
                    <a:pt x="98045" y="980452"/>
                  </a:lnTo>
                  <a:cubicBezTo>
                    <a:pt x="43896" y="980452"/>
                    <a:pt x="0" y="936556"/>
                    <a:pt x="0" y="882407"/>
                  </a:cubicBezTo>
                  <a:lnTo>
                    <a:pt x="0" y="98045"/>
                  </a:lnTo>
                  <a:close/>
                </a:path>
              </a:pathLst>
            </a:custGeom>
            <a:blipFill>
              <a:blip r:embed="rId3"/>
              <a:tile tx="0" ty="0" sx="100000" sy="100000" flip="none" algn="tl"/>
            </a:blip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056" tIns="64276" rIns="82056" bIns="64276"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 Vì sao kỉ niệm ấy sâu sắc, đáng nhớ?</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3372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1920" y="1047116"/>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Flowchart: Display 1"/>
          <p:cNvSpPr/>
          <p:nvPr/>
        </p:nvSpPr>
        <p:spPr>
          <a:xfrm>
            <a:off x="464820" y="1677167"/>
            <a:ext cx="2497184" cy="1397725"/>
          </a:xfrm>
          <a:prstGeom prst="flowChartDisplay">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ý</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ounded Rectangle 8"/>
          <p:cNvSpPr/>
          <p:nvPr/>
        </p:nvSpPr>
        <p:spPr>
          <a:xfrm>
            <a:off x="3104604" y="1187310"/>
            <a:ext cx="8477795" cy="979714"/>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dirty="0">
                <a:solidFill>
                  <a:schemeClr val="accent6">
                    <a:lumMod val="50000"/>
                  </a:schemeClr>
                </a:solidFill>
                <a:latin typeface="Times New Roman" panose="02020603050405020304" pitchFamily="18" charset="0"/>
                <a:ea typeface="Times New Roman" panose="02020603050405020304" pitchFamily="18" charset="0"/>
              </a:rPr>
              <a:t>-</a:t>
            </a: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Lập dàn ý</a:t>
            </a:r>
            <a:r>
              <a:rPr lang="vi-VN" sz="2800" dirty="0">
                <a:solidFill>
                  <a:schemeClr val="accent6">
                    <a:lumMod val="50000"/>
                  </a:schemeClr>
                </a:solidFill>
                <a:latin typeface="Times New Roman" panose="02020603050405020304" pitchFamily="18" charset="0"/>
                <a:ea typeface="Times New Roman" panose="02020603050405020304" pitchFamily="18" charset="0"/>
              </a:rPr>
              <a:t> bằng cách dựa vào các ý đã tìm được, sắp xếp lại theo ba phần lớn của bài văn, gồm:</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p:txBody>
      </p:sp>
      <p:sp>
        <p:nvSpPr>
          <p:cNvPr id="10" name="Rounded Rectangle 9"/>
          <p:cNvSpPr/>
          <p:nvPr/>
        </p:nvSpPr>
        <p:spPr>
          <a:xfrm>
            <a:off x="3600994" y="2436413"/>
            <a:ext cx="6496596" cy="644435"/>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400" dirty="0">
                <a:solidFill>
                  <a:schemeClr val="accent6">
                    <a:lumMod val="50000"/>
                  </a:schemeClr>
                </a:solidFill>
                <a:latin typeface="Times New Roman" panose="02020603050405020304" pitchFamily="18" charset="0"/>
                <a:ea typeface="Times New Roman" panose="02020603050405020304" pitchFamily="18" charset="0"/>
              </a:rPr>
              <a:t>+ </a:t>
            </a:r>
            <a:r>
              <a:rPr lang="vi-VN" sz="2400" b="1" dirty="0">
                <a:solidFill>
                  <a:schemeClr val="accent6">
                    <a:lumMod val="50000"/>
                  </a:schemeClr>
                </a:solidFill>
                <a:latin typeface="Times New Roman" panose="02020603050405020304" pitchFamily="18" charset="0"/>
                <a:ea typeface="Times New Roman" panose="02020603050405020304" pitchFamily="18" charset="0"/>
              </a:rPr>
              <a:t>Mở bài</a:t>
            </a:r>
            <a:r>
              <a:rPr lang="vi-VN" sz="2400" dirty="0">
                <a:solidFill>
                  <a:schemeClr val="accent6">
                    <a:lumMod val="50000"/>
                  </a:schemeClr>
                </a:solidFill>
                <a:latin typeface="Times New Roman" panose="02020603050405020304" pitchFamily="18" charset="0"/>
                <a:ea typeface="Times New Roman" panose="02020603050405020304" pitchFamily="18" charset="0"/>
              </a:rPr>
              <a:t>: Nêu khái quát về kỉ niệm em định kể.</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pSp>
        <p:nvGrpSpPr>
          <p:cNvPr id="5" name="Group 4"/>
          <p:cNvGrpSpPr/>
          <p:nvPr/>
        </p:nvGrpSpPr>
        <p:grpSpPr>
          <a:xfrm>
            <a:off x="1281821" y="3302083"/>
            <a:ext cx="10018484" cy="3219499"/>
            <a:chOff x="1281821" y="3302083"/>
            <a:chExt cx="10018484" cy="3219499"/>
          </a:xfrm>
        </p:grpSpPr>
        <p:sp>
          <p:nvSpPr>
            <p:cNvPr id="6" name="Freeform 5"/>
            <p:cNvSpPr/>
            <p:nvPr/>
          </p:nvSpPr>
          <p:spPr>
            <a:xfrm>
              <a:off x="1281821" y="3302084"/>
              <a:ext cx="4577300" cy="689844"/>
            </a:xfrm>
            <a:custGeom>
              <a:avLst/>
              <a:gdLst>
                <a:gd name="connsiteX0" fmla="*/ 0 w 4577300"/>
                <a:gd name="connsiteY0" fmla="*/ 68984 h 689844"/>
                <a:gd name="connsiteX1" fmla="*/ 68984 w 4577300"/>
                <a:gd name="connsiteY1" fmla="*/ 0 h 689844"/>
                <a:gd name="connsiteX2" fmla="*/ 4508316 w 4577300"/>
                <a:gd name="connsiteY2" fmla="*/ 0 h 689844"/>
                <a:gd name="connsiteX3" fmla="*/ 4577300 w 4577300"/>
                <a:gd name="connsiteY3" fmla="*/ 68984 h 689844"/>
                <a:gd name="connsiteX4" fmla="*/ 4577300 w 4577300"/>
                <a:gd name="connsiteY4" fmla="*/ 620860 h 689844"/>
                <a:gd name="connsiteX5" fmla="*/ 4508316 w 4577300"/>
                <a:gd name="connsiteY5" fmla="*/ 689844 h 689844"/>
                <a:gd name="connsiteX6" fmla="*/ 68984 w 4577300"/>
                <a:gd name="connsiteY6" fmla="*/ 689844 h 689844"/>
                <a:gd name="connsiteX7" fmla="*/ 0 w 4577300"/>
                <a:gd name="connsiteY7" fmla="*/ 620860 h 689844"/>
                <a:gd name="connsiteX8" fmla="*/ 0 w 4577300"/>
                <a:gd name="connsiteY8" fmla="*/ 68984 h 68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7300" h="689844">
                  <a:moveTo>
                    <a:pt x="0" y="68984"/>
                  </a:moveTo>
                  <a:cubicBezTo>
                    <a:pt x="0" y="30885"/>
                    <a:pt x="30885" y="0"/>
                    <a:pt x="68984" y="0"/>
                  </a:cubicBezTo>
                  <a:lnTo>
                    <a:pt x="4508316" y="0"/>
                  </a:lnTo>
                  <a:cubicBezTo>
                    <a:pt x="4546415" y="0"/>
                    <a:pt x="4577300" y="30885"/>
                    <a:pt x="4577300" y="68984"/>
                  </a:cubicBezTo>
                  <a:lnTo>
                    <a:pt x="4577300" y="620860"/>
                  </a:lnTo>
                  <a:cubicBezTo>
                    <a:pt x="4577300" y="658959"/>
                    <a:pt x="4546415" y="689844"/>
                    <a:pt x="4508316" y="689844"/>
                  </a:cubicBezTo>
                  <a:lnTo>
                    <a:pt x="68984" y="689844"/>
                  </a:lnTo>
                  <a:cubicBezTo>
                    <a:pt x="30885" y="689844"/>
                    <a:pt x="0" y="658959"/>
                    <a:pt x="0" y="620860"/>
                  </a:cubicBezTo>
                  <a:lnTo>
                    <a:pt x="0" y="6898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8305" tIns="45605" rIns="58305" bIns="45605" numCol="1" spcCol="1270" anchor="ctr" anchorCtr="0">
              <a:noAutofit/>
            </a:bodyPr>
            <a:lstStyle/>
            <a:p>
              <a:pPr lvl="0" algn="l" defTabSz="889000">
                <a:lnSpc>
                  <a:spcPct val="90000"/>
                </a:lnSpc>
                <a:spcBef>
                  <a:spcPct val="0"/>
                </a:spcBef>
                <a:spcAft>
                  <a:spcPct val="35000"/>
                </a:spcAft>
              </a:pPr>
              <a:r>
                <a:rPr lang="vi-VN"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000" b="1" kern="1200" dirty="0" smtClean="0">
                  <a:solidFill>
                    <a:schemeClr val="accent6">
                      <a:lumMod val="50000"/>
                    </a:schemeClr>
                  </a:solidFill>
                  <a:latin typeface="Times New Roman" panose="02020603050405020304" pitchFamily="18" charset="0"/>
                  <a:cs typeface="Times New Roman" panose="02020603050405020304" pitchFamily="18" charset="0"/>
                </a:rPr>
                <a:t>Thân bài</a:t>
              </a:r>
              <a:r>
                <a:rPr lang="vi-VN" sz="2000" kern="1200" dirty="0" smtClean="0">
                  <a:solidFill>
                    <a:schemeClr val="accent6">
                      <a:lumMod val="50000"/>
                    </a:schemeClr>
                  </a:solidFill>
                  <a:latin typeface="Times New Roman" panose="02020603050405020304" pitchFamily="18" charset="0"/>
                  <a:cs typeface="Times New Roman" panose="02020603050405020304" pitchFamily="18" charset="0"/>
                </a:rPr>
                <a:t>: Kể chi tiết, cụ thể về kỉ niệm ấy bằng cách làm rõ các nội dung sau:</a:t>
              </a:r>
              <a:endParaRPr lang="en-US" sz="20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7" name="Freeform 6"/>
            <p:cNvSpPr/>
            <p:nvPr/>
          </p:nvSpPr>
          <p:spPr>
            <a:xfrm>
              <a:off x="1705104" y="3991929"/>
              <a:ext cx="197768" cy="549744"/>
            </a:xfrm>
            <a:custGeom>
              <a:avLst/>
              <a:gdLst/>
              <a:ahLst/>
              <a:cxnLst/>
              <a:rect l="0" t="0" r="0" b="0"/>
              <a:pathLst>
                <a:path>
                  <a:moveTo>
                    <a:pt x="0" y="0"/>
                  </a:moveTo>
                  <a:lnTo>
                    <a:pt x="0" y="549744"/>
                  </a:lnTo>
                  <a:lnTo>
                    <a:pt x="197768" y="54974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8" name="Freeform 7"/>
            <p:cNvSpPr/>
            <p:nvPr/>
          </p:nvSpPr>
          <p:spPr>
            <a:xfrm>
              <a:off x="1937320" y="4196750"/>
              <a:ext cx="4917104" cy="689844"/>
            </a:xfrm>
            <a:custGeom>
              <a:avLst/>
              <a:gdLst>
                <a:gd name="connsiteX0" fmla="*/ 0 w 4917104"/>
                <a:gd name="connsiteY0" fmla="*/ 68984 h 689844"/>
                <a:gd name="connsiteX1" fmla="*/ 68984 w 4917104"/>
                <a:gd name="connsiteY1" fmla="*/ 0 h 689844"/>
                <a:gd name="connsiteX2" fmla="*/ 4848120 w 4917104"/>
                <a:gd name="connsiteY2" fmla="*/ 0 h 689844"/>
                <a:gd name="connsiteX3" fmla="*/ 4917104 w 4917104"/>
                <a:gd name="connsiteY3" fmla="*/ 68984 h 689844"/>
                <a:gd name="connsiteX4" fmla="*/ 4917104 w 4917104"/>
                <a:gd name="connsiteY4" fmla="*/ 620860 h 689844"/>
                <a:gd name="connsiteX5" fmla="*/ 4848120 w 4917104"/>
                <a:gd name="connsiteY5" fmla="*/ 689844 h 689844"/>
                <a:gd name="connsiteX6" fmla="*/ 68984 w 4917104"/>
                <a:gd name="connsiteY6" fmla="*/ 689844 h 689844"/>
                <a:gd name="connsiteX7" fmla="*/ 0 w 4917104"/>
                <a:gd name="connsiteY7" fmla="*/ 620860 h 689844"/>
                <a:gd name="connsiteX8" fmla="*/ 0 w 4917104"/>
                <a:gd name="connsiteY8" fmla="*/ 68984 h 68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7104" h="689844">
                  <a:moveTo>
                    <a:pt x="0" y="68984"/>
                  </a:moveTo>
                  <a:cubicBezTo>
                    <a:pt x="0" y="30885"/>
                    <a:pt x="30885" y="0"/>
                    <a:pt x="68984" y="0"/>
                  </a:cubicBezTo>
                  <a:lnTo>
                    <a:pt x="4848120" y="0"/>
                  </a:lnTo>
                  <a:cubicBezTo>
                    <a:pt x="4886219" y="0"/>
                    <a:pt x="4917104" y="30885"/>
                    <a:pt x="4917104" y="68984"/>
                  </a:cubicBezTo>
                  <a:lnTo>
                    <a:pt x="4917104" y="620860"/>
                  </a:lnTo>
                  <a:cubicBezTo>
                    <a:pt x="4917104" y="658959"/>
                    <a:pt x="4886219" y="689844"/>
                    <a:pt x="4848120" y="689844"/>
                  </a:cubicBezTo>
                  <a:lnTo>
                    <a:pt x="68984" y="689844"/>
                  </a:lnTo>
                  <a:cubicBezTo>
                    <a:pt x="30885" y="689844"/>
                    <a:pt x="0" y="658959"/>
                    <a:pt x="0" y="620860"/>
                  </a:cubicBezTo>
                  <a:lnTo>
                    <a:pt x="0" y="6898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305" tIns="45605" rIns="58305" bIns="45605"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Nêu</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địa</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điểm</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thời</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gian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xảy</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ra</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câu</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chuyện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các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nhân</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vật</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liên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quan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0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2" name="Freeform 11"/>
            <p:cNvSpPr/>
            <p:nvPr/>
          </p:nvSpPr>
          <p:spPr>
            <a:xfrm>
              <a:off x="1705104" y="3991929"/>
              <a:ext cx="242757" cy="1360546"/>
            </a:xfrm>
            <a:custGeom>
              <a:avLst/>
              <a:gdLst/>
              <a:ahLst/>
              <a:cxnLst/>
              <a:rect l="0" t="0" r="0" b="0"/>
              <a:pathLst>
                <a:path>
                  <a:moveTo>
                    <a:pt x="0" y="0"/>
                  </a:moveTo>
                  <a:lnTo>
                    <a:pt x="0" y="1360546"/>
                  </a:lnTo>
                  <a:lnTo>
                    <a:pt x="242757" y="1360546"/>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1982309" y="4959326"/>
              <a:ext cx="4969124" cy="786299"/>
            </a:xfrm>
            <a:custGeom>
              <a:avLst/>
              <a:gdLst>
                <a:gd name="connsiteX0" fmla="*/ 0 w 4969124"/>
                <a:gd name="connsiteY0" fmla="*/ 78630 h 786299"/>
                <a:gd name="connsiteX1" fmla="*/ 78630 w 4969124"/>
                <a:gd name="connsiteY1" fmla="*/ 0 h 786299"/>
                <a:gd name="connsiteX2" fmla="*/ 4890494 w 4969124"/>
                <a:gd name="connsiteY2" fmla="*/ 0 h 786299"/>
                <a:gd name="connsiteX3" fmla="*/ 4969124 w 4969124"/>
                <a:gd name="connsiteY3" fmla="*/ 78630 h 786299"/>
                <a:gd name="connsiteX4" fmla="*/ 4969124 w 4969124"/>
                <a:gd name="connsiteY4" fmla="*/ 707669 h 786299"/>
                <a:gd name="connsiteX5" fmla="*/ 4890494 w 4969124"/>
                <a:gd name="connsiteY5" fmla="*/ 786299 h 786299"/>
                <a:gd name="connsiteX6" fmla="*/ 78630 w 4969124"/>
                <a:gd name="connsiteY6" fmla="*/ 786299 h 786299"/>
                <a:gd name="connsiteX7" fmla="*/ 0 w 4969124"/>
                <a:gd name="connsiteY7" fmla="*/ 707669 h 786299"/>
                <a:gd name="connsiteX8" fmla="*/ 0 w 4969124"/>
                <a:gd name="connsiteY8" fmla="*/ 78630 h 78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9124" h="786299">
                  <a:moveTo>
                    <a:pt x="0" y="78630"/>
                  </a:moveTo>
                  <a:cubicBezTo>
                    <a:pt x="0" y="35204"/>
                    <a:pt x="35204" y="0"/>
                    <a:pt x="78630" y="0"/>
                  </a:cubicBezTo>
                  <a:lnTo>
                    <a:pt x="4890494" y="0"/>
                  </a:lnTo>
                  <a:cubicBezTo>
                    <a:pt x="4933920" y="0"/>
                    <a:pt x="4969124" y="35204"/>
                    <a:pt x="4969124" y="78630"/>
                  </a:cubicBezTo>
                  <a:lnTo>
                    <a:pt x="4969124" y="707669"/>
                  </a:lnTo>
                  <a:cubicBezTo>
                    <a:pt x="4969124" y="751095"/>
                    <a:pt x="4933920" y="786299"/>
                    <a:pt x="4890494" y="786299"/>
                  </a:cubicBezTo>
                  <a:lnTo>
                    <a:pt x="78630" y="786299"/>
                  </a:lnTo>
                  <a:cubicBezTo>
                    <a:pt x="35204" y="786299"/>
                    <a:pt x="0" y="751095"/>
                    <a:pt x="0" y="707669"/>
                  </a:cubicBezTo>
                  <a:lnTo>
                    <a:pt x="0" y="7863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1130" tIns="48430" rIns="61130" bIns="48430"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Kể</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lại</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diễn</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biến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câu</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chuyện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từ</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bắt</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đầu</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đến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kết</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thúc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chú</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ý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các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sự</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việc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hành</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động</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ngôn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ngữ</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đặc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sắc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đáng</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nhớ</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0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4" name="Freeform 13"/>
            <p:cNvSpPr/>
            <p:nvPr/>
          </p:nvSpPr>
          <p:spPr>
            <a:xfrm>
              <a:off x="1705104" y="3991929"/>
              <a:ext cx="218320" cy="2184732"/>
            </a:xfrm>
            <a:custGeom>
              <a:avLst/>
              <a:gdLst/>
              <a:ahLst/>
              <a:cxnLst/>
              <a:rect l="0" t="0" r="0" b="0"/>
              <a:pathLst>
                <a:path>
                  <a:moveTo>
                    <a:pt x="0" y="0"/>
                  </a:moveTo>
                  <a:lnTo>
                    <a:pt x="0" y="2184732"/>
                  </a:lnTo>
                  <a:lnTo>
                    <a:pt x="218320" y="2184732"/>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1957872" y="5831738"/>
              <a:ext cx="5000338" cy="689844"/>
            </a:xfrm>
            <a:custGeom>
              <a:avLst/>
              <a:gdLst>
                <a:gd name="connsiteX0" fmla="*/ 0 w 5000338"/>
                <a:gd name="connsiteY0" fmla="*/ 68984 h 689844"/>
                <a:gd name="connsiteX1" fmla="*/ 68984 w 5000338"/>
                <a:gd name="connsiteY1" fmla="*/ 0 h 689844"/>
                <a:gd name="connsiteX2" fmla="*/ 4931354 w 5000338"/>
                <a:gd name="connsiteY2" fmla="*/ 0 h 689844"/>
                <a:gd name="connsiteX3" fmla="*/ 5000338 w 5000338"/>
                <a:gd name="connsiteY3" fmla="*/ 68984 h 689844"/>
                <a:gd name="connsiteX4" fmla="*/ 5000338 w 5000338"/>
                <a:gd name="connsiteY4" fmla="*/ 620860 h 689844"/>
                <a:gd name="connsiteX5" fmla="*/ 4931354 w 5000338"/>
                <a:gd name="connsiteY5" fmla="*/ 689844 h 689844"/>
                <a:gd name="connsiteX6" fmla="*/ 68984 w 5000338"/>
                <a:gd name="connsiteY6" fmla="*/ 689844 h 689844"/>
                <a:gd name="connsiteX7" fmla="*/ 0 w 5000338"/>
                <a:gd name="connsiteY7" fmla="*/ 620860 h 689844"/>
                <a:gd name="connsiteX8" fmla="*/ 0 w 5000338"/>
                <a:gd name="connsiteY8" fmla="*/ 68984 h 68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338" h="689844">
                  <a:moveTo>
                    <a:pt x="0" y="68984"/>
                  </a:moveTo>
                  <a:cubicBezTo>
                    <a:pt x="0" y="30885"/>
                    <a:pt x="30885" y="0"/>
                    <a:pt x="68984" y="0"/>
                  </a:cubicBezTo>
                  <a:lnTo>
                    <a:pt x="4931354" y="0"/>
                  </a:lnTo>
                  <a:cubicBezTo>
                    <a:pt x="4969453" y="0"/>
                    <a:pt x="5000338" y="30885"/>
                    <a:pt x="5000338" y="68984"/>
                  </a:cubicBezTo>
                  <a:lnTo>
                    <a:pt x="5000338" y="620860"/>
                  </a:lnTo>
                  <a:cubicBezTo>
                    <a:pt x="5000338" y="658959"/>
                    <a:pt x="4969453" y="689844"/>
                    <a:pt x="4931354" y="689844"/>
                  </a:cubicBezTo>
                  <a:lnTo>
                    <a:pt x="68984" y="689844"/>
                  </a:lnTo>
                  <a:cubicBezTo>
                    <a:pt x="30885" y="689844"/>
                    <a:pt x="0" y="658959"/>
                    <a:pt x="0" y="620860"/>
                  </a:cubicBezTo>
                  <a:lnTo>
                    <a:pt x="0" y="6898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305" tIns="45605" rIns="58305" bIns="45605"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Nêu</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điều</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đặc</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biệt</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làm</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em</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nhớ</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hay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vui</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buồn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xúc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động</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0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6" name="Freeform 15"/>
            <p:cNvSpPr/>
            <p:nvPr/>
          </p:nvSpPr>
          <p:spPr>
            <a:xfrm>
              <a:off x="6946988" y="3302083"/>
              <a:ext cx="3255888" cy="689844"/>
            </a:xfrm>
            <a:custGeom>
              <a:avLst/>
              <a:gdLst>
                <a:gd name="connsiteX0" fmla="*/ 0 w 3255888"/>
                <a:gd name="connsiteY0" fmla="*/ 68984 h 689844"/>
                <a:gd name="connsiteX1" fmla="*/ 68984 w 3255888"/>
                <a:gd name="connsiteY1" fmla="*/ 0 h 689844"/>
                <a:gd name="connsiteX2" fmla="*/ 3186904 w 3255888"/>
                <a:gd name="connsiteY2" fmla="*/ 0 h 689844"/>
                <a:gd name="connsiteX3" fmla="*/ 3255888 w 3255888"/>
                <a:gd name="connsiteY3" fmla="*/ 68984 h 689844"/>
                <a:gd name="connsiteX4" fmla="*/ 3255888 w 3255888"/>
                <a:gd name="connsiteY4" fmla="*/ 620860 h 689844"/>
                <a:gd name="connsiteX5" fmla="*/ 3186904 w 3255888"/>
                <a:gd name="connsiteY5" fmla="*/ 689844 h 689844"/>
                <a:gd name="connsiteX6" fmla="*/ 68984 w 3255888"/>
                <a:gd name="connsiteY6" fmla="*/ 689844 h 689844"/>
                <a:gd name="connsiteX7" fmla="*/ 0 w 3255888"/>
                <a:gd name="connsiteY7" fmla="*/ 620860 h 689844"/>
                <a:gd name="connsiteX8" fmla="*/ 0 w 3255888"/>
                <a:gd name="connsiteY8" fmla="*/ 68984 h 68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5888" h="689844">
                  <a:moveTo>
                    <a:pt x="0" y="68984"/>
                  </a:moveTo>
                  <a:cubicBezTo>
                    <a:pt x="0" y="30885"/>
                    <a:pt x="30885" y="0"/>
                    <a:pt x="68984" y="0"/>
                  </a:cubicBezTo>
                  <a:lnTo>
                    <a:pt x="3186904" y="0"/>
                  </a:lnTo>
                  <a:cubicBezTo>
                    <a:pt x="3225003" y="0"/>
                    <a:pt x="3255888" y="30885"/>
                    <a:pt x="3255888" y="68984"/>
                  </a:cubicBezTo>
                  <a:lnTo>
                    <a:pt x="3255888" y="620860"/>
                  </a:lnTo>
                  <a:cubicBezTo>
                    <a:pt x="3255888" y="658959"/>
                    <a:pt x="3225003" y="689844"/>
                    <a:pt x="3186904" y="689844"/>
                  </a:cubicBezTo>
                  <a:lnTo>
                    <a:pt x="68984" y="689844"/>
                  </a:lnTo>
                  <a:cubicBezTo>
                    <a:pt x="30885" y="689844"/>
                    <a:pt x="0" y="658959"/>
                    <a:pt x="0" y="620860"/>
                  </a:cubicBezTo>
                  <a:lnTo>
                    <a:pt x="0" y="6898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8305" tIns="45605" rIns="58305" bIns="45605" numCol="1" spcCol="1270" anchor="ctr" anchorCtr="0">
              <a:noAutofit/>
            </a:bodyPr>
            <a:lstStyle/>
            <a:p>
              <a:pPr lvl="0" algn="l" defTabSz="889000">
                <a:lnSpc>
                  <a:spcPct val="90000"/>
                </a:lnSpc>
                <a:spcBef>
                  <a:spcPct val="0"/>
                </a:spcBef>
                <a:spcAft>
                  <a:spcPct val="35000"/>
                </a:spcAft>
              </a:pPr>
              <a:r>
                <a:rPr lang="vi-VN"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000" b="1" kern="1200" dirty="0" smtClean="0">
                  <a:solidFill>
                    <a:schemeClr val="accent6">
                      <a:lumMod val="50000"/>
                    </a:schemeClr>
                  </a:solidFill>
                  <a:latin typeface="Times New Roman" panose="02020603050405020304" pitchFamily="18" charset="0"/>
                  <a:cs typeface="Times New Roman" panose="02020603050405020304" pitchFamily="18" charset="0"/>
                </a:rPr>
                <a:t>Kết bài</a:t>
              </a:r>
              <a:r>
                <a:rPr lang="vi-VN" sz="20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0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7" name="Freeform 16"/>
            <p:cNvSpPr/>
            <p:nvPr/>
          </p:nvSpPr>
          <p:spPr>
            <a:xfrm>
              <a:off x="7238130" y="3991927"/>
              <a:ext cx="259694" cy="486576"/>
            </a:xfrm>
            <a:custGeom>
              <a:avLst/>
              <a:gdLst/>
              <a:ahLst/>
              <a:cxnLst/>
              <a:rect l="0" t="0" r="0" b="0"/>
              <a:pathLst>
                <a:path>
                  <a:moveTo>
                    <a:pt x="0" y="0"/>
                  </a:moveTo>
                  <a:lnTo>
                    <a:pt x="0" y="486576"/>
                  </a:lnTo>
                  <a:lnTo>
                    <a:pt x="259694" y="486576"/>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7497825" y="4133581"/>
              <a:ext cx="3802480" cy="689844"/>
            </a:xfrm>
            <a:custGeom>
              <a:avLst/>
              <a:gdLst>
                <a:gd name="connsiteX0" fmla="*/ 0 w 3802480"/>
                <a:gd name="connsiteY0" fmla="*/ 68984 h 689844"/>
                <a:gd name="connsiteX1" fmla="*/ 68984 w 3802480"/>
                <a:gd name="connsiteY1" fmla="*/ 0 h 689844"/>
                <a:gd name="connsiteX2" fmla="*/ 3733496 w 3802480"/>
                <a:gd name="connsiteY2" fmla="*/ 0 h 689844"/>
                <a:gd name="connsiteX3" fmla="*/ 3802480 w 3802480"/>
                <a:gd name="connsiteY3" fmla="*/ 68984 h 689844"/>
                <a:gd name="connsiteX4" fmla="*/ 3802480 w 3802480"/>
                <a:gd name="connsiteY4" fmla="*/ 620860 h 689844"/>
                <a:gd name="connsiteX5" fmla="*/ 3733496 w 3802480"/>
                <a:gd name="connsiteY5" fmla="*/ 689844 h 689844"/>
                <a:gd name="connsiteX6" fmla="*/ 68984 w 3802480"/>
                <a:gd name="connsiteY6" fmla="*/ 689844 h 689844"/>
                <a:gd name="connsiteX7" fmla="*/ 0 w 3802480"/>
                <a:gd name="connsiteY7" fmla="*/ 620860 h 689844"/>
                <a:gd name="connsiteX8" fmla="*/ 0 w 3802480"/>
                <a:gd name="connsiteY8" fmla="*/ 68984 h 68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2480" h="689844">
                  <a:moveTo>
                    <a:pt x="0" y="68984"/>
                  </a:moveTo>
                  <a:cubicBezTo>
                    <a:pt x="0" y="30885"/>
                    <a:pt x="30885" y="0"/>
                    <a:pt x="68984" y="0"/>
                  </a:cubicBezTo>
                  <a:lnTo>
                    <a:pt x="3733496" y="0"/>
                  </a:lnTo>
                  <a:cubicBezTo>
                    <a:pt x="3771595" y="0"/>
                    <a:pt x="3802480" y="30885"/>
                    <a:pt x="3802480" y="68984"/>
                  </a:cubicBezTo>
                  <a:lnTo>
                    <a:pt x="3802480" y="620860"/>
                  </a:lnTo>
                  <a:cubicBezTo>
                    <a:pt x="3802480" y="658959"/>
                    <a:pt x="3771595" y="689844"/>
                    <a:pt x="3733496" y="689844"/>
                  </a:cubicBezTo>
                  <a:lnTo>
                    <a:pt x="68984" y="689844"/>
                  </a:lnTo>
                  <a:cubicBezTo>
                    <a:pt x="30885" y="689844"/>
                    <a:pt x="0" y="658959"/>
                    <a:pt x="0" y="620860"/>
                  </a:cubicBezTo>
                  <a:lnTo>
                    <a:pt x="0" y="6898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305" tIns="45605" rIns="58305" bIns="45605"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Nêu</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cảm</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nghĩ</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của</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em</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về</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kỉ</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niệm</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hoặc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bài</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học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rút</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ra</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từ</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kỉ</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niệm</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ấy</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0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9" name="Freeform 18"/>
            <p:cNvSpPr/>
            <p:nvPr/>
          </p:nvSpPr>
          <p:spPr>
            <a:xfrm>
              <a:off x="7238130" y="3991927"/>
              <a:ext cx="287697" cy="1330180"/>
            </a:xfrm>
            <a:custGeom>
              <a:avLst/>
              <a:gdLst/>
              <a:ahLst/>
              <a:cxnLst/>
              <a:rect l="0" t="0" r="0" b="0"/>
              <a:pathLst>
                <a:path>
                  <a:moveTo>
                    <a:pt x="0" y="0"/>
                  </a:moveTo>
                  <a:lnTo>
                    <a:pt x="0" y="1330180"/>
                  </a:lnTo>
                  <a:lnTo>
                    <a:pt x="287697" y="1330180"/>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7525827" y="4977186"/>
              <a:ext cx="3721597" cy="689844"/>
            </a:xfrm>
            <a:custGeom>
              <a:avLst/>
              <a:gdLst>
                <a:gd name="connsiteX0" fmla="*/ 0 w 3721597"/>
                <a:gd name="connsiteY0" fmla="*/ 68984 h 689844"/>
                <a:gd name="connsiteX1" fmla="*/ 68984 w 3721597"/>
                <a:gd name="connsiteY1" fmla="*/ 0 h 689844"/>
                <a:gd name="connsiteX2" fmla="*/ 3652613 w 3721597"/>
                <a:gd name="connsiteY2" fmla="*/ 0 h 689844"/>
                <a:gd name="connsiteX3" fmla="*/ 3721597 w 3721597"/>
                <a:gd name="connsiteY3" fmla="*/ 68984 h 689844"/>
                <a:gd name="connsiteX4" fmla="*/ 3721597 w 3721597"/>
                <a:gd name="connsiteY4" fmla="*/ 620860 h 689844"/>
                <a:gd name="connsiteX5" fmla="*/ 3652613 w 3721597"/>
                <a:gd name="connsiteY5" fmla="*/ 689844 h 689844"/>
                <a:gd name="connsiteX6" fmla="*/ 68984 w 3721597"/>
                <a:gd name="connsiteY6" fmla="*/ 689844 h 689844"/>
                <a:gd name="connsiteX7" fmla="*/ 0 w 3721597"/>
                <a:gd name="connsiteY7" fmla="*/ 620860 h 689844"/>
                <a:gd name="connsiteX8" fmla="*/ 0 w 3721597"/>
                <a:gd name="connsiteY8" fmla="*/ 68984 h 68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1597" h="689844">
                  <a:moveTo>
                    <a:pt x="0" y="68984"/>
                  </a:moveTo>
                  <a:cubicBezTo>
                    <a:pt x="0" y="30885"/>
                    <a:pt x="30885" y="0"/>
                    <a:pt x="68984" y="0"/>
                  </a:cubicBezTo>
                  <a:lnTo>
                    <a:pt x="3652613" y="0"/>
                  </a:lnTo>
                  <a:cubicBezTo>
                    <a:pt x="3690712" y="0"/>
                    <a:pt x="3721597" y="30885"/>
                    <a:pt x="3721597" y="68984"/>
                  </a:cubicBezTo>
                  <a:lnTo>
                    <a:pt x="3721597" y="620860"/>
                  </a:lnTo>
                  <a:cubicBezTo>
                    <a:pt x="3721597" y="658959"/>
                    <a:pt x="3690712" y="689844"/>
                    <a:pt x="3652613" y="689844"/>
                  </a:cubicBezTo>
                  <a:lnTo>
                    <a:pt x="68984" y="689844"/>
                  </a:lnTo>
                  <a:cubicBezTo>
                    <a:pt x="30885" y="689844"/>
                    <a:pt x="0" y="658959"/>
                    <a:pt x="0" y="620860"/>
                  </a:cubicBezTo>
                  <a:lnTo>
                    <a:pt x="0" y="68984"/>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305" tIns="45605" rIns="58305" bIns="45605"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Nói</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lên</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mong</a:t>
              </a:r>
              <a:r>
                <a:rPr lang="en-US" sz="20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b="1" kern="1200" dirty="0" err="1" smtClean="0">
                  <a:solidFill>
                    <a:schemeClr val="accent6">
                      <a:lumMod val="50000"/>
                    </a:schemeClr>
                  </a:solidFill>
                  <a:latin typeface="Times New Roman" panose="02020603050405020304" pitchFamily="18" charset="0"/>
                  <a:cs typeface="Times New Roman" panose="02020603050405020304" pitchFamily="18" charset="0"/>
                </a:rPr>
                <a:t>ước</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từ</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kỉ</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niệm</a:t>
              </a:r>
              <a:r>
                <a:rPr lang="en-US" sz="20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50000"/>
                    </a:schemeClr>
                  </a:solidFill>
                  <a:latin typeface="Times New Roman" panose="02020603050405020304" pitchFamily="18" charset="0"/>
                  <a:cs typeface="Times New Roman" panose="02020603050405020304" pitchFamily="18" charset="0"/>
                </a:rPr>
                <a:t>ấy</a:t>
              </a:r>
              <a:endParaRPr lang="en-US" sz="2000" kern="1200" dirty="0">
                <a:solidFill>
                  <a:schemeClr val="accent6">
                    <a:lumMod val="50000"/>
                  </a:schemeClr>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68900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 y="143691"/>
            <a:ext cx="5246914" cy="104361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D. KĨ NĂNG 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1920" y="1047116"/>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Flowchart: Display 1"/>
          <p:cNvSpPr/>
          <p:nvPr/>
        </p:nvSpPr>
        <p:spPr>
          <a:xfrm>
            <a:off x="498047" y="1712613"/>
            <a:ext cx="2497184" cy="1397725"/>
          </a:xfrm>
          <a:prstGeom prst="flowChartDisplay">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Bước</a:t>
            </a:r>
            <a:r>
              <a:rPr lang="en-US" sz="2800" b="1" dirty="0" smtClean="0">
                <a:solidFill>
                  <a:srgbClr val="FF0000"/>
                </a:solidFill>
                <a:latin typeface="Times New Roman" panose="02020603050405020304" pitchFamily="18" charset="0"/>
                <a:ea typeface="Times New Roman" panose="02020603050405020304" pitchFamily="18" charset="0"/>
              </a:rPr>
              <a:t> 3: </a:t>
            </a:r>
            <a:r>
              <a:rPr lang="vi-VN" sz="2800" b="1" dirty="0" smtClean="0">
                <a:solidFill>
                  <a:srgbClr val="FF0000"/>
                </a:solidFill>
                <a:latin typeface="Times New Roman" panose="02020603050405020304" pitchFamily="18" charset="0"/>
                <a:ea typeface="Times New Roman" panose="02020603050405020304" pitchFamily="18" charset="0"/>
              </a:rPr>
              <a:t>Viết </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3196044" y="1715370"/>
            <a:ext cx="8477795" cy="1396347"/>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Từ dàn ý đã làm, viết thành bài văn theo yêu cầu của đề.</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8" name="Flowchart: Display 7"/>
          <p:cNvSpPr/>
          <p:nvPr/>
        </p:nvSpPr>
        <p:spPr>
          <a:xfrm>
            <a:off x="175204" y="3635641"/>
            <a:ext cx="2820027" cy="1814470"/>
          </a:xfrm>
          <a:prstGeom prst="flowChartDisplay">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6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4: </a:t>
            </a:r>
            <a:r>
              <a:rPr lang="en-US" sz="26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Kiểm</a:t>
            </a:r>
            <a:r>
              <a:rPr lang="en-US" sz="2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tra</a:t>
            </a:r>
            <a:r>
              <a:rPr lang="en-US" sz="2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chỉnh</a:t>
            </a:r>
            <a:r>
              <a:rPr lang="en-US" sz="2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sửa</a:t>
            </a:r>
            <a:r>
              <a:rPr lang="en-US" sz="2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ounded Rectangle 11"/>
          <p:cNvSpPr/>
          <p:nvPr/>
        </p:nvSpPr>
        <p:spPr>
          <a:xfrm>
            <a:off x="3196044" y="3388791"/>
            <a:ext cx="8477795" cy="2460392"/>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Kiểm tra dàn ý</a:t>
            </a:r>
            <a:r>
              <a:rPr lang="vi-VN" sz="2800" dirty="0">
                <a:solidFill>
                  <a:schemeClr val="accent6">
                    <a:lumMod val="50000"/>
                  </a:schemeClr>
                </a:solidFill>
                <a:latin typeface="Times New Roman" panose="02020603050405020304" pitchFamily="18" charset="0"/>
                <a:ea typeface="Times New Roman" panose="02020603050405020304" pitchFamily="18" charset="0"/>
              </a:rPr>
              <a:t> đã xây dựng và xác định các lỗi về nội dung cần chỉnh sửa.</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Kiểm tra đoạn văn, bài văn</a:t>
            </a:r>
            <a:r>
              <a:rPr lang="vi-VN" sz="2800" dirty="0">
                <a:solidFill>
                  <a:schemeClr val="accent6">
                    <a:lumMod val="50000"/>
                  </a:schemeClr>
                </a:solidFill>
                <a:latin typeface="Times New Roman" panose="02020603050405020304" pitchFamily="18" charset="0"/>
                <a:ea typeface="Times New Roman" panose="02020603050405020304" pitchFamily="18" charset="0"/>
              </a:rPr>
              <a:t> đã viết, phát hiện và tìm cách sửa các lỗi về viết: dùng từ, chính tả, ngữ pháp, trình bày,...</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31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8" grpId="0" animBg="1"/>
      <p:bldP spid="12"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897647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a:stretch>
            <a:fillRect/>
          </a:stretch>
        </p:blipFill>
        <p:spPr>
          <a:xfrm>
            <a:off x="-1" y="0"/>
            <a:ext cx="12192000" cy="6858000"/>
          </a:xfrm>
          <a:prstGeom prst="rect">
            <a:avLst/>
          </a:prstGeom>
        </p:spPr>
      </p:pic>
      <p:sp>
        <p:nvSpPr>
          <p:cNvPr id="4" name="Rectangle 3"/>
          <p:cNvSpPr/>
          <p:nvPr/>
        </p:nvSpPr>
        <p:spPr>
          <a:xfrm>
            <a:off x="3260736" y="203201"/>
            <a:ext cx="5670528"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rPr>
              <a:t>NÓI VÀ NGHE</a:t>
            </a:r>
            <a:endParaRPr kumimoji="0" lang="en-US" sz="54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endParaRPr>
          </a:p>
        </p:txBody>
      </p:sp>
      <p:sp>
        <p:nvSpPr>
          <p:cNvPr id="7" name="Rectangle 6"/>
          <p:cNvSpPr/>
          <p:nvPr/>
        </p:nvSpPr>
        <p:spPr>
          <a:xfrm>
            <a:off x="879091" y="3660551"/>
            <a:ext cx="10433818"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KỂ</a:t>
            </a:r>
            <a:r>
              <a:rPr kumimoji="0" lang="en-US" sz="5400" b="1" i="0" u="none" strike="noStrike" kern="1200" cap="none" spc="0" normalizeH="0" noProof="0" dirty="0"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 VỀ MỘT KỈ NIỆM CỦA BẢN THÂN</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549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423" y="171884"/>
            <a:ext cx="84988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0" y="818215"/>
            <a:ext cx="4870179" cy="548099"/>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A. ĐỌC –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1615" y="1366313"/>
            <a:ext cx="665380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pt-BR" sz="2800" b="1" i="1"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Trong lòng mẹ </a:t>
            </a:r>
            <a:r>
              <a:rPr kumimoji="0" lang="pt-BR"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(Nguyên Hồng)</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81615" y="2017705"/>
            <a:ext cx="5675208" cy="548099"/>
          </a:xfrm>
          <a:prstGeom prst="rect">
            <a:avLst/>
          </a:prstGeom>
        </p:spPr>
        <p:txBody>
          <a:bodyPr wrap="none">
            <a:spAutoFit/>
          </a:bodyPr>
          <a:lstStyle/>
          <a:p>
            <a:pPr marR="30480" algn="just">
              <a:lnSpc>
                <a:spcPct val="115000"/>
              </a:lnSpc>
              <a:spcAft>
                <a:spcPts val="1200"/>
              </a:spcAft>
            </a:pPr>
            <a:r>
              <a:rPr lang="en-US" sz="2800" b="1" dirty="0" smtClean="0">
                <a:solidFill>
                  <a:srgbClr val="0D0D0D"/>
                </a:solidFill>
                <a:effectLst/>
                <a:latin typeface="Times New Roman" panose="02020603050405020304" pitchFamily="18" charset="0"/>
                <a:ea typeface="Times New Roman" panose="02020603050405020304" pitchFamily="18" charset="0"/>
              </a:rPr>
              <a:t>1. </a:t>
            </a:r>
            <a:r>
              <a:rPr lang="en-US" sz="2800" b="1" dirty="0" err="1" smtClean="0">
                <a:solidFill>
                  <a:srgbClr val="0D0D0D"/>
                </a:solidFill>
                <a:effectLst/>
                <a:latin typeface="Times New Roman" panose="02020603050405020304" pitchFamily="18" charset="0"/>
                <a:ea typeface="Times New Roman" panose="02020603050405020304" pitchFamily="18" charset="0"/>
              </a:rPr>
              <a:t>Tìm</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hiểu</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về</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tác</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giả</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Nguyên</a:t>
            </a:r>
            <a:r>
              <a:rPr lang="en-US" sz="2800" b="1" dirty="0" smtClean="0">
                <a:solidFill>
                  <a:srgbClr val="0D0D0D"/>
                </a:solidFill>
                <a:effectLst/>
                <a:latin typeface="Times New Roman" panose="02020603050405020304" pitchFamily="18" charset="0"/>
                <a:ea typeface="Times New Roman" panose="02020603050405020304" pitchFamily="18" charset="0"/>
              </a:rPr>
              <a:t> </a:t>
            </a:r>
            <a:r>
              <a:rPr lang="en-US" sz="2800" b="1" dirty="0" err="1" smtClean="0">
                <a:solidFill>
                  <a:srgbClr val="0D0D0D"/>
                </a:solidFill>
                <a:effectLst/>
                <a:latin typeface="Times New Roman" panose="02020603050405020304" pitchFamily="18" charset="0"/>
                <a:ea typeface="Times New Roman" panose="02020603050405020304" pitchFamily="18" charset="0"/>
              </a:rPr>
              <a:t>Hồng</a:t>
            </a:r>
            <a:endParaRPr lang="en-US" sz="2800" dirty="0">
              <a:effectLst/>
              <a:latin typeface="Times New Roman" panose="02020603050405020304" pitchFamily="18" charset="0"/>
              <a:ea typeface="Times New Roman" panose="02020603050405020304" pitchFamily="18" charset="0"/>
            </a:endParaRPr>
          </a:p>
        </p:txBody>
      </p:sp>
      <p:sp>
        <p:nvSpPr>
          <p:cNvPr id="10" name="Right Arrow Callout 9"/>
          <p:cNvSpPr/>
          <p:nvPr/>
        </p:nvSpPr>
        <p:spPr>
          <a:xfrm>
            <a:off x="1807423" y="3206810"/>
            <a:ext cx="3892733" cy="3344091"/>
          </a:xfrm>
          <a:prstGeom prst="rightArrowCallou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2800" b="1" dirty="0">
                <a:solidFill>
                  <a:srgbClr val="0D0D0D"/>
                </a:solidFill>
                <a:latin typeface="Times New Roman" panose="02020603050405020304" pitchFamily="18" charset="0"/>
                <a:ea typeface="Times New Roman" panose="02020603050405020304" pitchFamily="18" charset="0"/>
              </a:rPr>
              <a:t>Qua tìm hiểu ở nhà, nêu những hiểu biết của em về tác giả Nguyên Hồng.</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6056823" y="3339010"/>
            <a:ext cx="3285003" cy="307969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3409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7234" y="187503"/>
            <a:ext cx="6096000" cy="1083374"/>
          </a:xfrm>
          <a:prstGeom prst="rect">
            <a:avLst/>
          </a:prstGeom>
        </p:spPr>
        <p:txBody>
          <a:bodyPr>
            <a:spAutoFit/>
          </a:bodyPr>
          <a:lstStyle/>
          <a:p>
            <a:pPr>
              <a:lnSpc>
                <a:spcPct val="115000"/>
              </a:lnSpc>
              <a:spcAft>
                <a:spcPts val="0"/>
              </a:spcAft>
            </a:pPr>
            <a:r>
              <a:rPr lang="en-US" sz="2800" b="1" dirty="0">
                <a:solidFill>
                  <a:srgbClr val="0D0D0D"/>
                </a:solidFill>
                <a:latin typeface="Times New Roman" panose="02020603050405020304" pitchFamily="18" charset="0"/>
                <a:ea typeface="MS Mincho"/>
              </a:rPr>
              <a:t>E. KĨ NĂNG NÓI VÀ NGHE</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romanUcPeriod"/>
            </a:pPr>
            <a:r>
              <a:rPr lang="en-US" sz="2800" b="1" dirty="0" err="1">
                <a:solidFill>
                  <a:srgbClr val="0D0D0D"/>
                </a:solidFill>
                <a:latin typeface="Times New Roman" panose="02020603050405020304" pitchFamily="18" charset="0"/>
                <a:ea typeface="MS Mincho"/>
              </a:rPr>
              <a:t>Định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hướng</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587238" y="1204141"/>
            <a:ext cx="4349139" cy="548099"/>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HOẠT ĐỘNG THEO CẶP</a:t>
            </a:r>
            <a:endParaRPr lang="en-US" sz="2800" b="1"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7140621" y="406629"/>
            <a:ext cx="2143125" cy="2143125"/>
          </a:xfrm>
          <a:prstGeom prst="rect">
            <a:avLst/>
          </a:prstGeom>
        </p:spPr>
      </p:pic>
      <p:sp>
        <p:nvSpPr>
          <p:cNvPr id="9" name="Rectangle 8"/>
          <p:cNvSpPr/>
          <p:nvPr/>
        </p:nvSpPr>
        <p:spPr>
          <a:xfrm>
            <a:off x="848826" y="1769524"/>
            <a:ext cx="5107488" cy="587853"/>
          </a:xfrm>
          <a:prstGeom prst="rect">
            <a:avLst/>
          </a:prstGeom>
        </p:spPr>
        <p:txBody>
          <a:bodyPr wrap="none">
            <a:spAutoFit/>
          </a:bodyPr>
          <a:lstStyle/>
          <a:p>
            <a:pPr>
              <a:lnSpc>
                <a:spcPct val="115000"/>
              </a:lnSpc>
              <a:spcAft>
                <a:spcPts val="0"/>
              </a:spcAft>
            </a:pPr>
            <a:r>
              <a:rPr lang="en-US" sz="2800" dirty="0" err="1">
                <a:solidFill>
                  <a:srgbClr val="0D0D0D"/>
                </a:solidFill>
                <a:latin typeface="Times New Roman" panose="02020603050405020304" pitchFamily="18" charset="0"/>
                <a:ea typeface="MS Mincho"/>
              </a:rPr>
              <a:t>Thảo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luận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02 </a:t>
            </a:r>
            <a:r>
              <a:rPr lang="en-US" sz="2800" dirty="0" err="1">
                <a:solidFill>
                  <a:srgbClr val="0D0D0D"/>
                </a:solidFill>
                <a:latin typeface="Times New Roman" panose="02020603050405020304" pitchFamily="18" charset="0"/>
                <a:ea typeface="MS Mincho"/>
              </a:rPr>
              <a:t>phút</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0" name="Cloud Callout 9"/>
          <p:cNvSpPr/>
          <p:nvPr/>
        </p:nvSpPr>
        <p:spPr>
          <a:xfrm>
            <a:off x="953589" y="2549755"/>
            <a:ext cx="8046720" cy="3602852"/>
          </a:xfrm>
          <a:prstGeom prst="cloudCallout">
            <a:avLst/>
          </a:prstGeom>
          <a:ln/>
          <a:scene3d>
            <a:camera prst="orthographicFront"/>
            <a:lightRig rig="threePt" dir="t"/>
          </a:scene3d>
          <a:sp3d>
            <a:bevelT w="139700" prst="cross"/>
          </a:sp3d>
        </p:spPr>
        <p:style>
          <a:lnRef idx="2">
            <a:schemeClr val="accent1"/>
          </a:lnRef>
          <a:fillRef idx="1">
            <a:schemeClr val="lt1"/>
          </a:fillRef>
          <a:effectRef idx="0">
            <a:schemeClr val="accent1"/>
          </a:effectRef>
          <a:fontRef idx="minor">
            <a:schemeClr val="dk1"/>
          </a:fontRef>
        </p:style>
        <p:txBody>
          <a:bodyPr rtlCol="0" anchor="ctr"/>
          <a:lstStyle/>
          <a:p>
            <a:pPr>
              <a:lnSpc>
                <a:spcPct val="115000"/>
              </a:lnSpc>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hướng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dẫn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thân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MS Mincho"/>
              </a:rPr>
              <a:t>- Theo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nói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cần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nói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thân</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0103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7234" y="18750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747667" y="1416802"/>
            <a:ext cx="6873998"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none">
            <a:spAutoFit/>
          </a:bodyPr>
          <a:lstStyle/>
          <a:p>
            <a:pPr>
              <a:spcAft>
                <a:spcPts val="1200"/>
              </a:spcAft>
            </a:pPr>
            <a:r>
              <a:rPr lang="vi-VN" sz="3200" dirty="0">
                <a:solidFill>
                  <a:schemeClr val="bg1"/>
                </a:solidFill>
                <a:latin typeface="Times New Roman" panose="02020603050405020304" pitchFamily="18" charset="0"/>
                <a:ea typeface="Times New Roman" panose="02020603050405020304" pitchFamily="18" charset="0"/>
              </a:rPr>
              <a:t>Để kể về một kỉ niệm, các em cần </a:t>
            </a:r>
            <a:r>
              <a:rPr lang="vi-VN" sz="3200" b="1" dirty="0">
                <a:solidFill>
                  <a:schemeClr val="bg1"/>
                </a:solidFill>
                <a:latin typeface="Times New Roman" panose="02020603050405020304" pitchFamily="18" charset="0"/>
                <a:ea typeface="Times New Roman" panose="02020603050405020304" pitchFamily="18" charset="0"/>
              </a:rPr>
              <a:t>lưu ý</a:t>
            </a:r>
            <a:r>
              <a:rPr lang="vi-VN"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5" name="Right Arrow 4"/>
          <p:cNvSpPr/>
          <p:nvPr/>
        </p:nvSpPr>
        <p:spPr>
          <a:xfrm>
            <a:off x="1308862" y="1833286"/>
            <a:ext cx="8724326" cy="3644538"/>
          </a:xfrm>
          <a:prstGeom prst="rightArrow">
            <a:avLst/>
          </a:prstGeom>
          <a:blipFill>
            <a:blip r:embed="rId2"/>
            <a:tile tx="0" ty="0" sx="100000" sy="100000" flip="none" algn="tl"/>
          </a:blip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7" name="Freeform 6"/>
          <p:cNvSpPr/>
          <p:nvPr/>
        </p:nvSpPr>
        <p:spPr>
          <a:xfrm>
            <a:off x="624743" y="2551741"/>
            <a:ext cx="2972368" cy="2207627"/>
          </a:xfrm>
          <a:custGeom>
            <a:avLst/>
            <a:gdLst>
              <a:gd name="connsiteX0" fmla="*/ 0 w 2972368"/>
              <a:gd name="connsiteY0" fmla="*/ 367945 h 2207627"/>
              <a:gd name="connsiteX1" fmla="*/ 367945 w 2972368"/>
              <a:gd name="connsiteY1" fmla="*/ 0 h 2207627"/>
              <a:gd name="connsiteX2" fmla="*/ 2604423 w 2972368"/>
              <a:gd name="connsiteY2" fmla="*/ 0 h 2207627"/>
              <a:gd name="connsiteX3" fmla="*/ 2972368 w 2972368"/>
              <a:gd name="connsiteY3" fmla="*/ 367945 h 2207627"/>
              <a:gd name="connsiteX4" fmla="*/ 2972368 w 2972368"/>
              <a:gd name="connsiteY4" fmla="*/ 1839682 h 2207627"/>
              <a:gd name="connsiteX5" fmla="*/ 2604423 w 2972368"/>
              <a:gd name="connsiteY5" fmla="*/ 2207627 h 2207627"/>
              <a:gd name="connsiteX6" fmla="*/ 367945 w 2972368"/>
              <a:gd name="connsiteY6" fmla="*/ 2207627 h 2207627"/>
              <a:gd name="connsiteX7" fmla="*/ 0 w 2972368"/>
              <a:gd name="connsiteY7" fmla="*/ 1839682 h 2207627"/>
              <a:gd name="connsiteX8" fmla="*/ 0 w 2972368"/>
              <a:gd name="connsiteY8" fmla="*/ 367945 h 220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2368" h="2207627">
                <a:moveTo>
                  <a:pt x="0" y="367945"/>
                </a:moveTo>
                <a:cubicBezTo>
                  <a:pt x="0" y="164735"/>
                  <a:pt x="164735" y="0"/>
                  <a:pt x="367945" y="0"/>
                </a:cubicBezTo>
                <a:lnTo>
                  <a:pt x="2604423" y="0"/>
                </a:lnTo>
                <a:cubicBezTo>
                  <a:pt x="2807633" y="0"/>
                  <a:pt x="2972368" y="164735"/>
                  <a:pt x="2972368" y="367945"/>
                </a:cubicBezTo>
                <a:lnTo>
                  <a:pt x="2972368" y="1839682"/>
                </a:lnTo>
                <a:cubicBezTo>
                  <a:pt x="2972368" y="2042892"/>
                  <a:pt x="2807633" y="2207627"/>
                  <a:pt x="2604423" y="2207627"/>
                </a:cubicBezTo>
                <a:lnTo>
                  <a:pt x="367945" y="2207627"/>
                </a:lnTo>
                <a:cubicBezTo>
                  <a:pt x="164735" y="2207627"/>
                  <a:pt x="0" y="2042892"/>
                  <a:pt x="0" y="1839682"/>
                </a:cubicBezTo>
                <a:lnTo>
                  <a:pt x="0" y="36794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207" tIns="199207" rIns="199207" bIns="199207" numCol="1" spcCol="1270" anchor="ctr" anchorCtr="0">
            <a:noAutofit/>
          </a:bodyPr>
          <a:lstStyle/>
          <a:p>
            <a:pPr lvl="0" algn="ctr" defTabSz="1066800">
              <a:lnSpc>
                <a:spcPct val="90000"/>
              </a:lnSpc>
              <a:spcBef>
                <a:spcPct val="0"/>
              </a:spcBef>
              <a:spcAft>
                <a:spcPct val="35000"/>
              </a:spcAft>
            </a:pPr>
            <a:r>
              <a:rPr lang="vi-VN" sz="2400" b="1" kern="1200" dirty="0" smtClean="0">
                <a:latin typeface="Times New Roman" panose="02020603050405020304" pitchFamily="18" charset="0"/>
                <a:cs typeface="Times New Roman" panose="02020603050405020304" pitchFamily="18" charset="0"/>
              </a:rPr>
              <a:t>Xác định kỉ niệm</a:t>
            </a:r>
            <a:r>
              <a:rPr lang="vi-VN" sz="2400" kern="1200" dirty="0" smtClean="0">
                <a:latin typeface="Times New Roman" panose="02020603050405020304" pitchFamily="18" charset="0"/>
                <a:cs typeface="Times New Roman" panose="02020603050405020304" pitchFamily="18" charset="0"/>
              </a:rPr>
              <a:t> mình sẽ kể. </a:t>
            </a:r>
            <a:endParaRPr lang="en-US" sz="2400" kern="1200" dirty="0" smtClean="0">
              <a:latin typeface="Times New Roman" panose="02020603050405020304" pitchFamily="18" charset="0"/>
              <a:cs typeface="Times New Roman" panose="02020603050405020304" pitchFamily="18" charset="0"/>
            </a:endParaRPr>
          </a:p>
          <a:p>
            <a:pPr lvl="0" algn="ctr"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Ví dụ: Chuyện cô giáo giúp em trong học tập.</a:t>
            </a:r>
            <a:endParaRPr lang="en-US" sz="24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3984013" y="2926646"/>
            <a:ext cx="2972368" cy="1457815"/>
          </a:xfrm>
          <a:custGeom>
            <a:avLst/>
            <a:gdLst>
              <a:gd name="connsiteX0" fmla="*/ 0 w 2972368"/>
              <a:gd name="connsiteY0" fmla="*/ 242974 h 1457815"/>
              <a:gd name="connsiteX1" fmla="*/ 242974 w 2972368"/>
              <a:gd name="connsiteY1" fmla="*/ 0 h 1457815"/>
              <a:gd name="connsiteX2" fmla="*/ 2729394 w 2972368"/>
              <a:gd name="connsiteY2" fmla="*/ 0 h 1457815"/>
              <a:gd name="connsiteX3" fmla="*/ 2972368 w 2972368"/>
              <a:gd name="connsiteY3" fmla="*/ 242974 h 1457815"/>
              <a:gd name="connsiteX4" fmla="*/ 2972368 w 2972368"/>
              <a:gd name="connsiteY4" fmla="*/ 1214841 h 1457815"/>
              <a:gd name="connsiteX5" fmla="*/ 2729394 w 2972368"/>
              <a:gd name="connsiteY5" fmla="*/ 1457815 h 1457815"/>
              <a:gd name="connsiteX6" fmla="*/ 242974 w 2972368"/>
              <a:gd name="connsiteY6" fmla="*/ 1457815 h 1457815"/>
              <a:gd name="connsiteX7" fmla="*/ 0 w 2972368"/>
              <a:gd name="connsiteY7" fmla="*/ 1214841 h 1457815"/>
              <a:gd name="connsiteX8" fmla="*/ 0 w 2972368"/>
              <a:gd name="connsiteY8" fmla="*/ 242974 h 1457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2368" h="1457815">
                <a:moveTo>
                  <a:pt x="0" y="242974"/>
                </a:moveTo>
                <a:cubicBezTo>
                  <a:pt x="0" y="108783"/>
                  <a:pt x="108783" y="0"/>
                  <a:pt x="242974" y="0"/>
                </a:cubicBezTo>
                <a:lnTo>
                  <a:pt x="2729394" y="0"/>
                </a:lnTo>
                <a:cubicBezTo>
                  <a:pt x="2863585" y="0"/>
                  <a:pt x="2972368" y="108783"/>
                  <a:pt x="2972368" y="242974"/>
                </a:cubicBezTo>
                <a:lnTo>
                  <a:pt x="2972368" y="1214841"/>
                </a:lnTo>
                <a:cubicBezTo>
                  <a:pt x="2972368" y="1349032"/>
                  <a:pt x="2863585" y="1457815"/>
                  <a:pt x="2729394" y="1457815"/>
                </a:cubicBezTo>
                <a:lnTo>
                  <a:pt x="242974" y="1457815"/>
                </a:lnTo>
                <a:cubicBezTo>
                  <a:pt x="108783" y="1457815"/>
                  <a:pt x="0" y="1349032"/>
                  <a:pt x="0" y="1214841"/>
                </a:cubicBezTo>
                <a:lnTo>
                  <a:pt x="0" y="24297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39745" tIns="139745" rIns="139745" bIns="139745" numCol="1" spcCol="1270" anchor="ctr" anchorCtr="0">
            <a:noAutofit/>
          </a:bodyPr>
          <a:lstStyle/>
          <a:p>
            <a:pPr lvl="0" algn="ctr" defTabSz="800100">
              <a:lnSpc>
                <a:spcPct val="90000"/>
              </a:lnSpc>
              <a:spcBef>
                <a:spcPct val="0"/>
              </a:spcBef>
              <a:spcAft>
                <a:spcPct val="35000"/>
              </a:spcAft>
            </a:pPr>
            <a:r>
              <a:rPr lang="vi-VN" sz="2800" b="1" kern="1200" dirty="0" smtClean="0">
                <a:latin typeface="Times New Roman" panose="02020603050405020304" pitchFamily="18" charset="0"/>
                <a:cs typeface="Times New Roman" panose="02020603050405020304" pitchFamily="18" charset="0"/>
              </a:rPr>
              <a:t>Xây dựng dàn ý</a:t>
            </a:r>
            <a:r>
              <a:rPr lang="vi-VN" sz="2800" kern="1200" dirty="0" smtClean="0">
                <a:latin typeface="Times New Roman" panose="02020603050405020304" pitchFamily="18" charset="0"/>
                <a:cs typeface="Times New Roman" panose="02020603050405020304" pitchFamily="18" charset="0"/>
              </a:rPr>
              <a:t> cho bài kể miệng.</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7343282" y="2068417"/>
            <a:ext cx="3700955" cy="3174275"/>
          </a:xfrm>
          <a:custGeom>
            <a:avLst/>
            <a:gdLst>
              <a:gd name="connsiteX0" fmla="*/ 0 w 3374024"/>
              <a:gd name="connsiteY0" fmla="*/ 529056 h 3174275"/>
              <a:gd name="connsiteX1" fmla="*/ 529056 w 3374024"/>
              <a:gd name="connsiteY1" fmla="*/ 0 h 3174275"/>
              <a:gd name="connsiteX2" fmla="*/ 2844968 w 3374024"/>
              <a:gd name="connsiteY2" fmla="*/ 0 h 3174275"/>
              <a:gd name="connsiteX3" fmla="*/ 3374024 w 3374024"/>
              <a:gd name="connsiteY3" fmla="*/ 529056 h 3174275"/>
              <a:gd name="connsiteX4" fmla="*/ 3374024 w 3374024"/>
              <a:gd name="connsiteY4" fmla="*/ 2645219 h 3174275"/>
              <a:gd name="connsiteX5" fmla="*/ 2844968 w 3374024"/>
              <a:gd name="connsiteY5" fmla="*/ 3174275 h 3174275"/>
              <a:gd name="connsiteX6" fmla="*/ 529056 w 3374024"/>
              <a:gd name="connsiteY6" fmla="*/ 3174275 h 3174275"/>
              <a:gd name="connsiteX7" fmla="*/ 0 w 3374024"/>
              <a:gd name="connsiteY7" fmla="*/ 2645219 h 3174275"/>
              <a:gd name="connsiteX8" fmla="*/ 0 w 3374024"/>
              <a:gd name="connsiteY8" fmla="*/ 529056 h 317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4024" h="3174275">
                <a:moveTo>
                  <a:pt x="0" y="529056"/>
                </a:moveTo>
                <a:cubicBezTo>
                  <a:pt x="0" y="236866"/>
                  <a:pt x="236866" y="0"/>
                  <a:pt x="529056" y="0"/>
                </a:cubicBezTo>
                <a:lnTo>
                  <a:pt x="2844968" y="0"/>
                </a:lnTo>
                <a:cubicBezTo>
                  <a:pt x="3137158" y="0"/>
                  <a:pt x="3374024" y="236866"/>
                  <a:pt x="3374024" y="529056"/>
                </a:cubicBezTo>
                <a:lnTo>
                  <a:pt x="3374024" y="2645219"/>
                </a:lnTo>
                <a:cubicBezTo>
                  <a:pt x="3374024" y="2937409"/>
                  <a:pt x="3137158" y="3174275"/>
                  <a:pt x="2844968" y="3174275"/>
                </a:cubicBezTo>
                <a:lnTo>
                  <a:pt x="529056" y="3174275"/>
                </a:lnTo>
                <a:cubicBezTo>
                  <a:pt x="236866" y="3174275"/>
                  <a:pt x="0" y="2937409"/>
                  <a:pt x="0" y="2645219"/>
                </a:cubicBezTo>
                <a:lnTo>
                  <a:pt x="0" y="52905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246395" tIns="246395" rIns="246395" bIns="246395"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hút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nghe</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thì</a:t>
            </a:r>
            <a:r>
              <a:rPr lang="en-US" sz="2400" kern="1200" dirty="0" smtClean="0">
                <a:latin typeface="Times New Roman" panose="02020603050405020304" pitchFamily="18" charset="0"/>
                <a:cs typeface="Times New Roman" panose="02020603050405020304" pitchFamily="18" charset="0"/>
              </a:rPr>
              <a:t> HS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thêm</a:t>
            </a:r>
            <a:r>
              <a:rPr lang="en-US" sz="2400"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các</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phương</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tiện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hỗ</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trợ</a:t>
            </a:r>
            <a:r>
              <a:rPr lang="en-US" sz="2400" kern="1200" dirty="0" smtClean="0">
                <a:latin typeface="Times New Roman" panose="02020603050405020304" pitchFamily="18" charset="0"/>
                <a:cs typeface="Times New Roman" panose="02020603050405020304" pitchFamily="18" charset="0"/>
              </a:rPr>
              <a:t> </a:t>
            </a:r>
            <a:r>
              <a:rPr lang="vi-VN" sz="2400" b="1" kern="1200" dirty="0" smtClean="0">
                <a:latin typeface="Times New Roman" panose="02020603050405020304" pitchFamily="18" charset="0"/>
                <a:cs typeface="Times New Roman" panose="02020603050405020304" pitchFamily="18" charset="0"/>
              </a:rPr>
              <a:t> </a:t>
            </a:r>
            <a:r>
              <a:rPr lang="vi-VN" sz="2400" kern="1200" dirty="0" smtClean="0">
                <a:latin typeface="Times New Roman" panose="02020603050405020304" pitchFamily="18" charset="0"/>
                <a:cs typeface="Times New Roman" panose="02020603050405020304" pitchFamily="18" charset="0"/>
              </a:rPr>
              <a:t>(</a:t>
            </a:r>
            <a:r>
              <a:rPr lang="vi-VN" sz="2400" i="1" kern="1200" dirty="0" smtClean="0">
                <a:latin typeface="Times New Roman" panose="02020603050405020304" pitchFamily="18" charset="0"/>
                <a:cs typeface="Times New Roman" panose="02020603050405020304" pitchFamily="18" charset="0"/>
              </a:rPr>
              <a:t>tranh, ảnh, video,..</a:t>
            </a:r>
            <a:r>
              <a:rPr lang="vi-VN" sz="2400" kern="1200" dirty="0" smtClean="0">
                <a:latin typeface="Times New Roman" panose="02020603050405020304" pitchFamily="18" charset="0"/>
                <a:cs typeface="Times New Roman" panose="02020603050405020304" pitchFamily="18" charset="0"/>
              </a:rPr>
              <a:t>.) cho việc kể (nếu có) </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hợp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điệu</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bộ</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cử</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chỉ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nói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40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7234" y="18750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87234" y="1099368"/>
            <a:ext cx="2319802" cy="556434"/>
          </a:xfrm>
          <a:prstGeom prst="rect">
            <a:avLst/>
          </a:prstGeom>
        </p:spPr>
        <p:txBody>
          <a:bodyPr wrap="none">
            <a:spAutoFit/>
          </a:bodyPr>
          <a:lstStyle/>
          <a:p>
            <a:pPr>
              <a:lnSpc>
                <a:spcPct val="115000"/>
              </a:lnSpc>
              <a:spcBef>
                <a:spcPts val="1600"/>
              </a:spcBef>
              <a:spcAft>
                <a:spcPts val="800"/>
              </a:spcAft>
            </a:pP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II.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hành</a:t>
            </a:r>
            <a:endParaRPr lang="en-US" sz="2800" b="1" dirty="0">
              <a:solidFill>
                <a:srgbClr val="94C6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Freeform 2"/>
          <p:cNvSpPr/>
          <p:nvPr/>
        </p:nvSpPr>
        <p:spPr>
          <a:xfrm>
            <a:off x="3731628" y="1822899"/>
            <a:ext cx="7365360" cy="1828596"/>
          </a:xfrm>
          <a:custGeom>
            <a:avLst/>
            <a:gdLst>
              <a:gd name="connsiteX0" fmla="*/ 304772 w 1828596"/>
              <a:gd name="connsiteY0" fmla="*/ 0 h 7365360"/>
              <a:gd name="connsiteX1" fmla="*/ 1523824 w 1828596"/>
              <a:gd name="connsiteY1" fmla="*/ 0 h 7365360"/>
              <a:gd name="connsiteX2" fmla="*/ 1828596 w 1828596"/>
              <a:gd name="connsiteY2" fmla="*/ 304772 h 7365360"/>
              <a:gd name="connsiteX3" fmla="*/ 1828596 w 1828596"/>
              <a:gd name="connsiteY3" fmla="*/ 7365360 h 7365360"/>
              <a:gd name="connsiteX4" fmla="*/ 1828596 w 1828596"/>
              <a:gd name="connsiteY4" fmla="*/ 7365360 h 7365360"/>
              <a:gd name="connsiteX5" fmla="*/ 0 w 1828596"/>
              <a:gd name="connsiteY5" fmla="*/ 7365360 h 7365360"/>
              <a:gd name="connsiteX6" fmla="*/ 0 w 1828596"/>
              <a:gd name="connsiteY6" fmla="*/ 7365360 h 7365360"/>
              <a:gd name="connsiteX7" fmla="*/ 0 w 1828596"/>
              <a:gd name="connsiteY7" fmla="*/ 304772 h 7365360"/>
              <a:gd name="connsiteX8" fmla="*/ 304772 w 1828596"/>
              <a:gd name="connsiteY8" fmla="*/ 0 h 736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596" h="7365360">
                <a:moveTo>
                  <a:pt x="1828596" y="1227584"/>
                </a:moveTo>
                <a:lnTo>
                  <a:pt x="1828596" y="6137776"/>
                </a:lnTo>
                <a:cubicBezTo>
                  <a:pt x="1828596" y="6815752"/>
                  <a:pt x="1794719" y="7365360"/>
                  <a:pt x="1752930" y="7365360"/>
                </a:cubicBezTo>
                <a:lnTo>
                  <a:pt x="0" y="7365360"/>
                </a:lnTo>
                <a:lnTo>
                  <a:pt x="0" y="7365360"/>
                </a:lnTo>
                <a:lnTo>
                  <a:pt x="0" y="0"/>
                </a:lnTo>
                <a:lnTo>
                  <a:pt x="0" y="0"/>
                </a:lnTo>
                <a:lnTo>
                  <a:pt x="1752930" y="0"/>
                </a:lnTo>
                <a:cubicBezTo>
                  <a:pt x="1794719" y="0"/>
                  <a:pt x="1828596" y="549608"/>
                  <a:pt x="1828596" y="1227584"/>
                </a:cubicBezTo>
                <a:close/>
              </a:path>
            </a:pathLst>
          </a:custGeom>
          <a:blipFill>
            <a:blip r:embed="rId3"/>
            <a:tile tx="0" ty="0" sx="100000" sy="100000" flip="none" algn="tl"/>
          </a:blipFill>
          <a:ln w="28575"/>
          <a:scene3d>
            <a:camera prst="orthographicFront"/>
            <a:lightRig rig="threePt" dir="t"/>
          </a:scene3d>
          <a:sp3d>
            <a:bevelT prst="convex"/>
          </a:sp3d>
        </p:spPr>
        <p:style>
          <a:lnRef idx="2">
            <a:scrgbClr r="0" g="0" b="0"/>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213089" rIns="336914" bIns="213091" numCol="1" spcCol="1270" anchor="ctr" anchorCtr="0">
            <a:noAutofit/>
          </a:bodyPr>
          <a:lstStyle/>
          <a:p>
            <a:pPr marL="228600" lvl="1" indent="-228600" algn="l" defTabSz="1066800">
              <a:lnSpc>
                <a:spcPct val="90000"/>
              </a:lnSpc>
              <a:spcBef>
                <a:spcPct val="0"/>
              </a:spcBef>
              <a:spcAft>
                <a:spcPct val="15000"/>
              </a:spcAft>
              <a:buChar char="••"/>
            </a:pPr>
            <a:r>
              <a:rPr lang="vi-VN" sz="2400" b="0" kern="1200" dirty="0" smtClean="0">
                <a:solidFill>
                  <a:schemeClr val="accent6">
                    <a:lumMod val="50000"/>
                  </a:schemeClr>
                </a:solidFill>
                <a:latin typeface="Times New Roman" panose="02020603050405020304" pitchFamily="18" charset="0"/>
                <a:cs typeface="Times New Roman" panose="02020603050405020304" pitchFamily="18" charset="0"/>
              </a:rPr>
              <a:t>Xem lại bài viết</a:t>
            </a:r>
            <a:r>
              <a:rPr lang="vi-VN" sz="2400" kern="1200" dirty="0" smtClean="0">
                <a:solidFill>
                  <a:schemeClr val="accent6">
                    <a:lumMod val="50000"/>
                  </a:schemeClr>
                </a:solidFill>
                <a:latin typeface="Times New Roman" panose="02020603050405020304" pitchFamily="18" charset="0"/>
                <a:cs typeface="Times New Roman" panose="02020603050405020304" pitchFamily="18" charset="0"/>
              </a:rPr>
              <a:t> kể lại một kỉ niệm sâu sắc của em với thầy cô, bạn bè,...ở phần </a:t>
            </a:r>
            <a:r>
              <a:rPr lang="vi-VN" sz="2400" i="1" kern="1200" dirty="0" smtClean="0">
                <a:solidFill>
                  <a:schemeClr val="accent6">
                    <a:lumMod val="50000"/>
                  </a:schemeClr>
                </a:solidFill>
                <a:latin typeface="Times New Roman" panose="02020603050405020304" pitchFamily="18" charset="0"/>
                <a:cs typeface="Times New Roman" panose="02020603050405020304" pitchFamily="18" charset="0"/>
              </a:rPr>
              <a:t>Viết</a:t>
            </a:r>
            <a:r>
              <a:rPr lang="vi-VN" sz="2400"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400" kern="1200" dirty="0">
              <a:solidFill>
                <a:schemeClr val="accent6">
                  <a:lumMod val="50000"/>
                </a:schemeClr>
              </a:solidFill>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vi-VN" sz="2400" b="0" kern="1200" dirty="0" smtClean="0">
                <a:solidFill>
                  <a:schemeClr val="accent6">
                    <a:lumMod val="50000"/>
                  </a:schemeClr>
                </a:solidFill>
                <a:latin typeface="Times New Roman" panose="02020603050405020304" pitchFamily="18" charset="0"/>
                <a:cs typeface="Times New Roman" panose="02020603050405020304" pitchFamily="18" charset="0"/>
              </a:rPr>
              <a:t>Dự kiến các phương tiện hỗ trợ </a:t>
            </a:r>
            <a:r>
              <a:rPr lang="vi-VN" sz="2400" kern="1200" dirty="0" smtClean="0">
                <a:solidFill>
                  <a:schemeClr val="accent6">
                    <a:lumMod val="50000"/>
                  </a:schemeClr>
                </a:solidFill>
                <a:latin typeface="Times New Roman" panose="02020603050405020304" pitchFamily="18" charset="0"/>
                <a:cs typeface="Times New Roman" panose="02020603050405020304" pitchFamily="18" charset="0"/>
              </a:rPr>
              <a:t>(tranh, ảnh, video,...) cho việc kể (nếu có).</a:t>
            </a:r>
            <a:endParaRPr lang="en-US" sz="24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7" name="Freeform 6"/>
          <p:cNvSpPr/>
          <p:nvPr/>
        </p:nvSpPr>
        <p:spPr>
          <a:xfrm>
            <a:off x="1095013" y="1824532"/>
            <a:ext cx="2636614" cy="1825327"/>
          </a:xfrm>
          <a:custGeom>
            <a:avLst/>
            <a:gdLst>
              <a:gd name="connsiteX0" fmla="*/ 0 w 2636614"/>
              <a:gd name="connsiteY0" fmla="*/ 304227 h 1825327"/>
              <a:gd name="connsiteX1" fmla="*/ 304227 w 2636614"/>
              <a:gd name="connsiteY1" fmla="*/ 0 h 1825327"/>
              <a:gd name="connsiteX2" fmla="*/ 2332387 w 2636614"/>
              <a:gd name="connsiteY2" fmla="*/ 0 h 1825327"/>
              <a:gd name="connsiteX3" fmla="*/ 2636614 w 2636614"/>
              <a:gd name="connsiteY3" fmla="*/ 304227 h 1825327"/>
              <a:gd name="connsiteX4" fmla="*/ 2636614 w 2636614"/>
              <a:gd name="connsiteY4" fmla="*/ 1521100 h 1825327"/>
              <a:gd name="connsiteX5" fmla="*/ 2332387 w 2636614"/>
              <a:gd name="connsiteY5" fmla="*/ 1825327 h 1825327"/>
              <a:gd name="connsiteX6" fmla="*/ 304227 w 2636614"/>
              <a:gd name="connsiteY6" fmla="*/ 1825327 h 1825327"/>
              <a:gd name="connsiteX7" fmla="*/ 0 w 2636614"/>
              <a:gd name="connsiteY7" fmla="*/ 1521100 h 1825327"/>
              <a:gd name="connsiteX8" fmla="*/ 0 w 2636614"/>
              <a:gd name="connsiteY8" fmla="*/ 304227 h 182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6614" h="1825327">
                <a:moveTo>
                  <a:pt x="0" y="304227"/>
                </a:moveTo>
                <a:cubicBezTo>
                  <a:pt x="0" y="136207"/>
                  <a:pt x="136207" y="0"/>
                  <a:pt x="304227" y="0"/>
                </a:cubicBezTo>
                <a:lnTo>
                  <a:pt x="2332387" y="0"/>
                </a:lnTo>
                <a:cubicBezTo>
                  <a:pt x="2500407" y="0"/>
                  <a:pt x="2636614" y="136207"/>
                  <a:pt x="2636614" y="304227"/>
                </a:cubicBezTo>
                <a:lnTo>
                  <a:pt x="2636614" y="1521100"/>
                </a:lnTo>
                <a:cubicBezTo>
                  <a:pt x="2636614" y="1689120"/>
                  <a:pt x="2500407" y="1825327"/>
                  <a:pt x="2332387" y="1825327"/>
                </a:cubicBezTo>
                <a:lnTo>
                  <a:pt x="304227" y="1825327"/>
                </a:lnTo>
                <a:cubicBezTo>
                  <a:pt x="136207" y="1825327"/>
                  <a:pt x="0" y="1689120"/>
                  <a:pt x="0" y="1521100"/>
                </a:cubicBezTo>
                <a:lnTo>
                  <a:pt x="0" y="304227"/>
                </a:lnTo>
                <a:close/>
              </a:path>
            </a:pathLst>
          </a:custGeom>
          <a:blipFill>
            <a:blip r:embed="rId4"/>
            <a:tile tx="0" ty="0" sx="100000" sy="100000" flip="none" algn="tl"/>
          </a:blipFill>
          <a:ln w="28575"/>
          <a:scene3d>
            <a:camera prst="orthographicFront"/>
            <a:lightRig rig="threePt" dir="t"/>
          </a:scene3d>
          <a:sp3d>
            <a:bevelT prst="convex"/>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1025" tIns="150065" rIns="211025" bIns="150065" numCol="1" spcCol="1270" anchor="ctr" anchorCtr="0">
            <a:noAutofit/>
          </a:bodyPr>
          <a:lstStyle/>
          <a:p>
            <a:pPr lvl="0" algn="ctr" defTabSz="1422400">
              <a:lnSpc>
                <a:spcPct val="90000"/>
              </a:lnSpc>
              <a:spcBef>
                <a:spcPct val="0"/>
              </a:spcBef>
              <a:spcAft>
                <a:spcPct val="35000"/>
              </a:spcAft>
            </a:pPr>
            <a:r>
              <a:rPr lang="en-US" sz="3200" b="1" u="none" kern="1200" dirty="0" err="1" smtClean="0">
                <a:solidFill>
                  <a:schemeClr val="accent6">
                    <a:lumMod val="50000"/>
                  </a:schemeClr>
                </a:solidFill>
                <a:latin typeface="Times New Roman" panose="02020603050405020304" pitchFamily="18" charset="0"/>
                <a:cs typeface="Times New Roman" panose="02020603050405020304" pitchFamily="18" charset="0"/>
              </a:rPr>
              <a:t>Bước</a:t>
            </a:r>
            <a:r>
              <a:rPr lang="en-US" sz="3200" b="1" u="none" kern="1200" dirty="0" smtClean="0">
                <a:solidFill>
                  <a:schemeClr val="accent6">
                    <a:lumMod val="50000"/>
                  </a:schemeClr>
                </a:solidFill>
                <a:latin typeface="Times New Roman" panose="02020603050405020304" pitchFamily="18" charset="0"/>
                <a:cs typeface="Times New Roman" panose="02020603050405020304" pitchFamily="18" charset="0"/>
              </a:rPr>
              <a:t> 1: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Chuẩn</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bị</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8" name="Freeform 7"/>
          <p:cNvSpPr/>
          <p:nvPr/>
        </p:nvSpPr>
        <p:spPr>
          <a:xfrm>
            <a:off x="3757750" y="3982534"/>
            <a:ext cx="7365360" cy="1828596"/>
          </a:xfrm>
          <a:custGeom>
            <a:avLst/>
            <a:gdLst>
              <a:gd name="connsiteX0" fmla="*/ 304772 w 1828596"/>
              <a:gd name="connsiteY0" fmla="*/ 0 h 7365360"/>
              <a:gd name="connsiteX1" fmla="*/ 1523824 w 1828596"/>
              <a:gd name="connsiteY1" fmla="*/ 0 h 7365360"/>
              <a:gd name="connsiteX2" fmla="*/ 1828596 w 1828596"/>
              <a:gd name="connsiteY2" fmla="*/ 304772 h 7365360"/>
              <a:gd name="connsiteX3" fmla="*/ 1828596 w 1828596"/>
              <a:gd name="connsiteY3" fmla="*/ 7365360 h 7365360"/>
              <a:gd name="connsiteX4" fmla="*/ 1828596 w 1828596"/>
              <a:gd name="connsiteY4" fmla="*/ 7365360 h 7365360"/>
              <a:gd name="connsiteX5" fmla="*/ 0 w 1828596"/>
              <a:gd name="connsiteY5" fmla="*/ 7365360 h 7365360"/>
              <a:gd name="connsiteX6" fmla="*/ 0 w 1828596"/>
              <a:gd name="connsiteY6" fmla="*/ 7365360 h 7365360"/>
              <a:gd name="connsiteX7" fmla="*/ 0 w 1828596"/>
              <a:gd name="connsiteY7" fmla="*/ 304772 h 7365360"/>
              <a:gd name="connsiteX8" fmla="*/ 304772 w 1828596"/>
              <a:gd name="connsiteY8" fmla="*/ 0 h 736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596" h="7365360">
                <a:moveTo>
                  <a:pt x="1828596" y="1227584"/>
                </a:moveTo>
                <a:lnTo>
                  <a:pt x="1828596" y="6137776"/>
                </a:lnTo>
                <a:cubicBezTo>
                  <a:pt x="1828596" y="6815752"/>
                  <a:pt x="1794719" y="7365360"/>
                  <a:pt x="1752930" y="7365360"/>
                </a:cubicBezTo>
                <a:lnTo>
                  <a:pt x="0" y="7365360"/>
                </a:lnTo>
                <a:lnTo>
                  <a:pt x="0" y="7365360"/>
                </a:lnTo>
                <a:lnTo>
                  <a:pt x="0" y="0"/>
                </a:lnTo>
                <a:lnTo>
                  <a:pt x="0" y="0"/>
                </a:lnTo>
                <a:lnTo>
                  <a:pt x="1752930" y="0"/>
                </a:lnTo>
                <a:cubicBezTo>
                  <a:pt x="1794719" y="0"/>
                  <a:pt x="1828596" y="549608"/>
                  <a:pt x="1828596" y="1227584"/>
                </a:cubicBezTo>
                <a:close/>
              </a:path>
            </a:pathLst>
          </a:custGeom>
          <a:blipFill>
            <a:blip r:embed="rId3"/>
            <a:tile tx="0" ty="0" sx="100000" sy="100000" flip="none" algn="tl"/>
          </a:blipFill>
          <a:ln w="28575"/>
          <a:scene3d>
            <a:camera prst="orthographicFront"/>
            <a:lightRig rig="threePt" dir="t"/>
          </a:scene3d>
          <a:sp3d>
            <a:bevelT prst="convex"/>
          </a:sp3d>
        </p:spPr>
        <p:style>
          <a:lnRef idx="2">
            <a:scrgbClr r="0" g="0" b="0"/>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213089" rIns="336914" bIns="213091"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Dựa</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vào</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dàn</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ý</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đã</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làm</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ở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phần</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i="1" kern="1200" dirty="0" err="1" smtClean="0">
                <a:solidFill>
                  <a:schemeClr val="accent6">
                    <a:lumMod val="50000"/>
                  </a:schemeClr>
                </a:solidFill>
                <a:latin typeface="Times New Roman" panose="02020603050405020304" pitchFamily="18" charset="0"/>
                <a:cs typeface="Times New Roman" panose="02020603050405020304" pitchFamily="18" charset="0"/>
              </a:rPr>
              <a:t>Viết</a:t>
            </a:r>
            <a:r>
              <a:rPr lang="en-US" sz="2400" b="1" i="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có</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thể</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bổ</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sung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hoặc</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thêm</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bớt</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cho</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nội</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dung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kể</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về</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kỉ</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niệm</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của</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bản</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thân</a:t>
            </a:r>
            <a:endParaRPr lang="en-US" sz="24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 name="Freeform 8"/>
          <p:cNvSpPr/>
          <p:nvPr/>
        </p:nvSpPr>
        <p:spPr>
          <a:xfrm>
            <a:off x="1068891" y="4036420"/>
            <a:ext cx="2688858" cy="1720823"/>
          </a:xfrm>
          <a:custGeom>
            <a:avLst/>
            <a:gdLst>
              <a:gd name="connsiteX0" fmla="*/ 0 w 2688858"/>
              <a:gd name="connsiteY0" fmla="*/ 286810 h 1720823"/>
              <a:gd name="connsiteX1" fmla="*/ 286810 w 2688858"/>
              <a:gd name="connsiteY1" fmla="*/ 0 h 1720823"/>
              <a:gd name="connsiteX2" fmla="*/ 2402048 w 2688858"/>
              <a:gd name="connsiteY2" fmla="*/ 0 h 1720823"/>
              <a:gd name="connsiteX3" fmla="*/ 2688858 w 2688858"/>
              <a:gd name="connsiteY3" fmla="*/ 286810 h 1720823"/>
              <a:gd name="connsiteX4" fmla="*/ 2688858 w 2688858"/>
              <a:gd name="connsiteY4" fmla="*/ 1434013 h 1720823"/>
              <a:gd name="connsiteX5" fmla="*/ 2402048 w 2688858"/>
              <a:gd name="connsiteY5" fmla="*/ 1720823 h 1720823"/>
              <a:gd name="connsiteX6" fmla="*/ 286810 w 2688858"/>
              <a:gd name="connsiteY6" fmla="*/ 1720823 h 1720823"/>
              <a:gd name="connsiteX7" fmla="*/ 0 w 2688858"/>
              <a:gd name="connsiteY7" fmla="*/ 1434013 h 1720823"/>
              <a:gd name="connsiteX8" fmla="*/ 0 w 2688858"/>
              <a:gd name="connsiteY8" fmla="*/ 286810 h 172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858" h="1720823">
                <a:moveTo>
                  <a:pt x="0" y="286810"/>
                </a:moveTo>
                <a:cubicBezTo>
                  <a:pt x="0" y="128409"/>
                  <a:pt x="128409" y="0"/>
                  <a:pt x="286810" y="0"/>
                </a:cubicBezTo>
                <a:lnTo>
                  <a:pt x="2402048" y="0"/>
                </a:lnTo>
                <a:cubicBezTo>
                  <a:pt x="2560449" y="0"/>
                  <a:pt x="2688858" y="128409"/>
                  <a:pt x="2688858" y="286810"/>
                </a:cubicBezTo>
                <a:lnTo>
                  <a:pt x="2688858" y="1434013"/>
                </a:lnTo>
                <a:cubicBezTo>
                  <a:pt x="2688858" y="1592414"/>
                  <a:pt x="2560449" y="1720823"/>
                  <a:pt x="2402048" y="1720823"/>
                </a:cubicBezTo>
                <a:lnTo>
                  <a:pt x="286810" y="1720823"/>
                </a:lnTo>
                <a:cubicBezTo>
                  <a:pt x="128409" y="1720823"/>
                  <a:pt x="0" y="1592414"/>
                  <a:pt x="0" y="1434013"/>
                </a:cubicBezTo>
                <a:lnTo>
                  <a:pt x="0" y="286810"/>
                </a:lnTo>
                <a:close/>
              </a:path>
            </a:pathLst>
          </a:custGeom>
          <a:blipFill>
            <a:blip r:embed="rId4"/>
            <a:tile tx="0" ty="0" sx="100000" sy="100000" flip="none" algn="tl"/>
          </a:blipFill>
          <a:ln w="28575"/>
          <a:scene3d>
            <a:camera prst="orthographicFront"/>
            <a:lightRig rig="threePt" dir="t"/>
          </a:scene3d>
          <a:sp3d>
            <a:bevelT prst="convex"/>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5924" tIns="144964" rIns="205924" bIns="144964" numCol="1" spcCol="1270" anchor="ctr" anchorCtr="0">
            <a:noAutofit/>
          </a:bodyPr>
          <a:lstStyle/>
          <a:p>
            <a:pPr lvl="0" algn="ctr" defTabSz="1422400">
              <a:lnSpc>
                <a:spcPct val="90000"/>
              </a:lnSpc>
              <a:spcBef>
                <a:spcPct val="0"/>
              </a:spcBef>
              <a:spcAft>
                <a:spcPct val="35000"/>
              </a:spcAft>
            </a:pPr>
            <a:r>
              <a:rPr lang="en-US" sz="3200" b="1" u="none" kern="1200" dirty="0" err="1" smtClean="0">
                <a:solidFill>
                  <a:schemeClr val="accent6">
                    <a:lumMod val="50000"/>
                  </a:schemeClr>
                </a:solidFill>
                <a:latin typeface="Times New Roman" panose="02020603050405020304" pitchFamily="18" charset="0"/>
                <a:cs typeface="Times New Roman" panose="02020603050405020304" pitchFamily="18" charset="0"/>
              </a:rPr>
              <a:t>Bước</a:t>
            </a:r>
            <a:r>
              <a:rPr lang="en-US" sz="3200" b="1" u="none" kern="1200" dirty="0" smtClean="0">
                <a:solidFill>
                  <a:schemeClr val="accent6">
                    <a:lumMod val="50000"/>
                  </a:schemeClr>
                </a:solidFill>
                <a:latin typeface="Times New Roman" panose="02020603050405020304" pitchFamily="18" charset="0"/>
                <a:cs typeface="Times New Roman" panose="02020603050405020304" pitchFamily="18" charset="0"/>
              </a:rPr>
              <a:t> 2:</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Tìm</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ý,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lập</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dàn</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ý.</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512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10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decel="10000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arrow.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decel="10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arrow.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2" decel="10000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7234" y="18750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87234" y="1099368"/>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Freeform 2"/>
          <p:cNvSpPr/>
          <p:nvPr/>
        </p:nvSpPr>
        <p:spPr>
          <a:xfrm>
            <a:off x="3705506" y="1825339"/>
            <a:ext cx="7365360" cy="1828596"/>
          </a:xfrm>
          <a:custGeom>
            <a:avLst/>
            <a:gdLst>
              <a:gd name="connsiteX0" fmla="*/ 304772 w 1828596"/>
              <a:gd name="connsiteY0" fmla="*/ 0 h 7365360"/>
              <a:gd name="connsiteX1" fmla="*/ 1523824 w 1828596"/>
              <a:gd name="connsiteY1" fmla="*/ 0 h 7365360"/>
              <a:gd name="connsiteX2" fmla="*/ 1828596 w 1828596"/>
              <a:gd name="connsiteY2" fmla="*/ 304772 h 7365360"/>
              <a:gd name="connsiteX3" fmla="*/ 1828596 w 1828596"/>
              <a:gd name="connsiteY3" fmla="*/ 7365360 h 7365360"/>
              <a:gd name="connsiteX4" fmla="*/ 1828596 w 1828596"/>
              <a:gd name="connsiteY4" fmla="*/ 7365360 h 7365360"/>
              <a:gd name="connsiteX5" fmla="*/ 0 w 1828596"/>
              <a:gd name="connsiteY5" fmla="*/ 7365360 h 7365360"/>
              <a:gd name="connsiteX6" fmla="*/ 0 w 1828596"/>
              <a:gd name="connsiteY6" fmla="*/ 7365360 h 7365360"/>
              <a:gd name="connsiteX7" fmla="*/ 0 w 1828596"/>
              <a:gd name="connsiteY7" fmla="*/ 304772 h 7365360"/>
              <a:gd name="connsiteX8" fmla="*/ 304772 w 1828596"/>
              <a:gd name="connsiteY8" fmla="*/ 0 h 736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596" h="7365360">
                <a:moveTo>
                  <a:pt x="1828596" y="1227584"/>
                </a:moveTo>
                <a:lnTo>
                  <a:pt x="1828596" y="6137776"/>
                </a:lnTo>
                <a:cubicBezTo>
                  <a:pt x="1828596" y="6815752"/>
                  <a:pt x="1794719" y="7365360"/>
                  <a:pt x="1752930" y="7365360"/>
                </a:cubicBezTo>
                <a:lnTo>
                  <a:pt x="0" y="7365360"/>
                </a:lnTo>
                <a:lnTo>
                  <a:pt x="0" y="7365360"/>
                </a:lnTo>
                <a:lnTo>
                  <a:pt x="0" y="0"/>
                </a:lnTo>
                <a:lnTo>
                  <a:pt x="0" y="0"/>
                </a:lnTo>
                <a:lnTo>
                  <a:pt x="1752930" y="0"/>
                </a:lnTo>
                <a:cubicBezTo>
                  <a:pt x="1794719" y="0"/>
                  <a:pt x="1828596" y="549608"/>
                  <a:pt x="1828596" y="1227584"/>
                </a:cubicBezTo>
                <a:close/>
              </a:path>
            </a:pathLst>
          </a:custGeom>
          <a:solidFill>
            <a:schemeClr val="accent2">
              <a:lumMod val="20000"/>
              <a:lumOff val="80000"/>
            </a:schemeClr>
          </a:solidFill>
          <a:ln w="28575"/>
          <a:scene3d>
            <a:camera prst="orthographicFront"/>
            <a:lightRig rig="threePt" dir="t"/>
          </a:scene3d>
          <a:sp3d>
            <a:bevelT prst="convex"/>
          </a:sp3d>
        </p:spPr>
        <p:style>
          <a:lnRef idx="2">
            <a:scrgbClr r="0" g="0" b="0"/>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213089" rIns="336914" bIns="213091"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400" b="0" kern="1200" dirty="0" smtClean="0">
                <a:solidFill>
                  <a:schemeClr val="accent6">
                    <a:lumMod val="50000"/>
                  </a:schemeClr>
                </a:solidFill>
                <a:latin typeface="Times New Roman" panose="02020603050405020304" pitchFamily="18" charset="0"/>
                <a:cs typeface="Times New Roman" panose="02020603050405020304" pitchFamily="18" charset="0"/>
              </a:rPr>
              <a:t>Dựa vào dàn ý để kể lại</a:t>
            </a:r>
            <a:r>
              <a:rPr lang="vi-VN" sz="2400" b="1" kern="1200" dirty="0" smtClean="0">
                <a:solidFill>
                  <a:schemeClr val="accent6">
                    <a:lumMod val="50000"/>
                  </a:schemeClr>
                </a:solidFill>
                <a:latin typeface="Times New Roman" panose="02020603050405020304" pitchFamily="18" charset="0"/>
                <a:cs typeface="Times New Roman" panose="02020603050405020304" pitchFamily="18" charset="0"/>
              </a:rPr>
              <a:t> kỉ niệm của bản thân.</a:t>
            </a:r>
            <a:endParaRPr lang="en-US" sz="2400" kern="1200" dirty="0">
              <a:solidFill>
                <a:schemeClr val="accent6">
                  <a:lumMod val="50000"/>
                </a:schemeClr>
              </a:solidFill>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vi-VN" sz="24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400" b="1" kern="1200" dirty="0" smtClean="0">
                <a:solidFill>
                  <a:schemeClr val="accent6">
                    <a:lumMod val="50000"/>
                  </a:schemeClr>
                </a:solidFill>
                <a:latin typeface="Times New Roman" panose="02020603050405020304" pitchFamily="18" charset="0"/>
                <a:cs typeface="Times New Roman" panose="02020603050405020304" pitchFamily="18" charset="0"/>
              </a:rPr>
              <a:t>Lưu ý</a:t>
            </a:r>
            <a:r>
              <a:rPr lang="vi-VN" sz="24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vi-VN" sz="2400" b="1" kern="1200" dirty="0" smtClean="0">
                <a:solidFill>
                  <a:schemeClr val="accent6">
                    <a:lumMod val="50000"/>
                  </a:schemeClr>
                </a:solidFill>
                <a:latin typeface="Times New Roman" panose="02020603050405020304" pitchFamily="18" charset="0"/>
                <a:cs typeface="Times New Roman" panose="02020603050405020304" pitchFamily="18" charset="0"/>
              </a:rPr>
              <a:t>kể lại kỉ niệm theo </a:t>
            </a:r>
            <a:r>
              <a:rPr lang="vi-VN" sz="2400" b="0" kern="1200" dirty="0" smtClean="0">
                <a:solidFill>
                  <a:schemeClr val="accent6">
                    <a:lumMod val="50000"/>
                  </a:schemeClr>
                </a:solidFill>
                <a:latin typeface="Times New Roman" panose="02020603050405020304" pitchFamily="18" charset="0"/>
                <a:cs typeface="Times New Roman" panose="02020603050405020304" pitchFamily="18" charset="0"/>
              </a:rPr>
              <a:t>trật tự thời gian</a:t>
            </a:r>
            <a:r>
              <a:rPr lang="vi-VN" sz="2400" b="1" kern="1200" dirty="0" smtClean="0">
                <a:solidFill>
                  <a:schemeClr val="accent6">
                    <a:lumMod val="50000"/>
                  </a:schemeClr>
                </a:solidFill>
                <a:latin typeface="Times New Roman" panose="02020603050405020304" pitchFamily="18" charset="0"/>
                <a:cs typeface="Times New Roman" panose="02020603050405020304" pitchFamily="18" charset="0"/>
              </a:rPr>
              <a:t>; tập trung vào </a:t>
            </a:r>
            <a:r>
              <a:rPr lang="vi-VN" sz="2400" b="0" kern="1200" dirty="0" smtClean="0">
                <a:solidFill>
                  <a:schemeClr val="accent6">
                    <a:lumMod val="50000"/>
                  </a:schemeClr>
                </a:solidFill>
                <a:latin typeface="Times New Roman" panose="02020603050405020304" pitchFamily="18" charset="0"/>
                <a:cs typeface="Times New Roman" panose="02020603050405020304" pitchFamily="18" charset="0"/>
              </a:rPr>
              <a:t>sự việc quan trọng</a:t>
            </a:r>
            <a:r>
              <a:rPr lang="vi-VN" sz="2400" b="1" kern="1200" dirty="0" smtClean="0">
                <a:solidFill>
                  <a:schemeClr val="accent6">
                    <a:lumMod val="50000"/>
                  </a:schemeClr>
                </a:solidFill>
                <a:latin typeface="Times New Roman" panose="02020603050405020304" pitchFamily="18" charset="0"/>
                <a:cs typeface="Times New Roman" panose="02020603050405020304" pitchFamily="18" charset="0"/>
              </a:rPr>
              <a:t>; sử dụng </a:t>
            </a:r>
            <a:r>
              <a:rPr lang="vi-VN" sz="2400" b="0" kern="1200" dirty="0" smtClean="0">
                <a:solidFill>
                  <a:schemeClr val="accent6">
                    <a:lumMod val="50000"/>
                  </a:schemeClr>
                </a:solidFill>
                <a:latin typeface="Times New Roman" panose="02020603050405020304" pitchFamily="18" charset="0"/>
                <a:cs typeface="Times New Roman" panose="02020603050405020304" pitchFamily="18" charset="0"/>
              </a:rPr>
              <a:t>điệu bộ, cử chỉ và các phương tiện hỗ trợ</a:t>
            </a:r>
            <a:r>
              <a:rPr lang="vi-VN" sz="2400" b="1" kern="1200" dirty="0" smtClean="0">
                <a:solidFill>
                  <a:schemeClr val="accent6">
                    <a:lumMod val="50000"/>
                  </a:schemeClr>
                </a:solidFill>
                <a:latin typeface="Times New Roman" panose="02020603050405020304" pitchFamily="18" charset="0"/>
                <a:cs typeface="Times New Roman" panose="02020603050405020304" pitchFamily="18" charset="0"/>
              </a:rPr>
              <a:t> phù hợp.</a:t>
            </a:r>
            <a:endParaRPr lang="en-US" sz="24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7" name="Freeform 6"/>
          <p:cNvSpPr/>
          <p:nvPr/>
        </p:nvSpPr>
        <p:spPr>
          <a:xfrm>
            <a:off x="1068891" y="1826972"/>
            <a:ext cx="2636614" cy="1825327"/>
          </a:xfrm>
          <a:custGeom>
            <a:avLst/>
            <a:gdLst>
              <a:gd name="connsiteX0" fmla="*/ 0 w 2636614"/>
              <a:gd name="connsiteY0" fmla="*/ 304227 h 1825327"/>
              <a:gd name="connsiteX1" fmla="*/ 304227 w 2636614"/>
              <a:gd name="connsiteY1" fmla="*/ 0 h 1825327"/>
              <a:gd name="connsiteX2" fmla="*/ 2332387 w 2636614"/>
              <a:gd name="connsiteY2" fmla="*/ 0 h 1825327"/>
              <a:gd name="connsiteX3" fmla="*/ 2636614 w 2636614"/>
              <a:gd name="connsiteY3" fmla="*/ 304227 h 1825327"/>
              <a:gd name="connsiteX4" fmla="*/ 2636614 w 2636614"/>
              <a:gd name="connsiteY4" fmla="*/ 1521100 h 1825327"/>
              <a:gd name="connsiteX5" fmla="*/ 2332387 w 2636614"/>
              <a:gd name="connsiteY5" fmla="*/ 1825327 h 1825327"/>
              <a:gd name="connsiteX6" fmla="*/ 304227 w 2636614"/>
              <a:gd name="connsiteY6" fmla="*/ 1825327 h 1825327"/>
              <a:gd name="connsiteX7" fmla="*/ 0 w 2636614"/>
              <a:gd name="connsiteY7" fmla="*/ 1521100 h 1825327"/>
              <a:gd name="connsiteX8" fmla="*/ 0 w 2636614"/>
              <a:gd name="connsiteY8" fmla="*/ 304227 h 182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6614" h="1825327">
                <a:moveTo>
                  <a:pt x="0" y="304227"/>
                </a:moveTo>
                <a:cubicBezTo>
                  <a:pt x="0" y="136207"/>
                  <a:pt x="136207" y="0"/>
                  <a:pt x="304227" y="0"/>
                </a:cubicBezTo>
                <a:lnTo>
                  <a:pt x="2332387" y="0"/>
                </a:lnTo>
                <a:cubicBezTo>
                  <a:pt x="2500407" y="0"/>
                  <a:pt x="2636614" y="136207"/>
                  <a:pt x="2636614" y="304227"/>
                </a:cubicBezTo>
                <a:lnTo>
                  <a:pt x="2636614" y="1521100"/>
                </a:lnTo>
                <a:cubicBezTo>
                  <a:pt x="2636614" y="1689120"/>
                  <a:pt x="2500407" y="1825327"/>
                  <a:pt x="2332387" y="1825327"/>
                </a:cubicBezTo>
                <a:lnTo>
                  <a:pt x="304227" y="1825327"/>
                </a:lnTo>
                <a:cubicBezTo>
                  <a:pt x="136207" y="1825327"/>
                  <a:pt x="0" y="1689120"/>
                  <a:pt x="0" y="1521100"/>
                </a:cubicBezTo>
                <a:lnTo>
                  <a:pt x="0" y="304227"/>
                </a:lnTo>
                <a:close/>
              </a:path>
            </a:pathLst>
          </a:custGeom>
          <a:solidFill>
            <a:schemeClr val="accent2">
              <a:lumMod val="20000"/>
              <a:lumOff val="80000"/>
            </a:schemeClr>
          </a:solidFill>
          <a:ln w="28575"/>
          <a:scene3d>
            <a:camera prst="orthographicFront"/>
            <a:lightRig rig="threePt" dir="t"/>
          </a:scene3d>
          <a:sp3d>
            <a:bevelT prst="convex"/>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1025" tIns="150065" rIns="211025" bIns="150065" numCol="1" spcCol="1270" anchor="ctr" anchorCtr="0">
            <a:noAutofit/>
          </a:bodyPr>
          <a:lstStyle/>
          <a:p>
            <a:pPr lvl="0" algn="ctr" defTabSz="1422400">
              <a:lnSpc>
                <a:spcPct val="90000"/>
              </a:lnSpc>
              <a:spcBef>
                <a:spcPct val="0"/>
              </a:spcBef>
              <a:spcAft>
                <a:spcPct val="35000"/>
              </a:spcAft>
            </a:pPr>
            <a:r>
              <a:rPr lang="en-US" sz="3200" b="1" u="none" kern="1200" dirty="0" err="1" smtClean="0">
                <a:solidFill>
                  <a:schemeClr val="accent6">
                    <a:lumMod val="50000"/>
                  </a:schemeClr>
                </a:solidFill>
                <a:latin typeface="Times New Roman" panose="02020603050405020304" pitchFamily="18" charset="0"/>
                <a:cs typeface="Times New Roman" panose="02020603050405020304" pitchFamily="18" charset="0"/>
              </a:rPr>
              <a:t>Bước</a:t>
            </a:r>
            <a:r>
              <a:rPr lang="en-US" sz="3200" b="1" u="none" kern="1200" dirty="0" smtClean="0">
                <a:solidFill>
                  <a:schemeClr val="accent6">
                    <a:lumMod val="50000"/>
                  </a:schemeClr>
                </a:solidFill>
                <a:latin typeface="Times New Roman" panose="02020603050405020304" pitchFamily="18" charset="0"/>
                <a:cs typeface="Times New Roman" panose="02020603050405020304" pitchFamily="18" charset="0"/>
              </a:rPr>
              <a:t> 3: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Thực</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hành</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nói</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nghe</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8" name="Freeform 7"/>
          <p:cNvSpPr/>
          <p:nvPr/>
        </p:nvSpPr>
        <p:spPr>
          <a:xfrm>
            <a:off x="3757750" y="3768222"/>
            <a:ext cx="7365360" cy="1828596"/>
          </a:xfrm>
          <a:custGeom>
            <a:avLst/>
            <a:gdLst>
              <a:gd name="connsiteX0" fmla="*/ 304772 w 1828596"/>
              <a:gd name="connsiteY0" fmla="*/ 0 h 7365360"/>
              <a:gd name="connsiteX1" fmla="*/ 1523824 w 1828596"/>
              <a:gd name="connsiteY1" fmla="*/ 0 h 7365360"/>
              <a:gd name="connsiteX2" fmla="*/ 1828596 w 1828596"/>
              <a:gd name="connsiteY2" fmla="*/ 304772 h 7365360"/>
              <a:gd name="connsiteX3" fmla="*/ 1828596 w 1828596"/>
              <a:gd name="connsiteY3" fmla="*/ 7365360 h 7365360"/>
              <a:gd name="connsiteX4" fmla="*/ 1828596 w 1828596"/>
              <a:gd name="connsiteY4" fmla="*/ 7365360 h 7365360"/>
              <a:gd name="connsiteX5" fmla="*/ 0 w 1828596"/>
              <a:gd name="connsiteY5" fmla="*/ 7365360 h 7365360"/>
              <a:gd name="connsiteX6" fmla="*/ 0 w 1828596"/>
              <a:gd name="connsiteY6" fmla="*/ 7365360 h 7365360"/>
              <a:gd name="connsiteX7" fmla="*/ 0 w 1828596"/>
              <a:gd name="connsiteY7" fmla="*/ 304772 h 7365360"/>
              <a:gd name="connsiteX8" fmla="*/ 304772 w 1828596"/>
              <a:gd name="connsiteY8" fmla="*/ 0 h 736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596" h="7365360">
                <a:moveTo>
                  <a:pt x="1828596" y="1227584"/>
                </a:moveTo>
                <a:lnTo>
                  <a:pt x="1828596" y="6137776"/>
                </a:lnTo>
                <a:cubicBezTo>
                  <a:pt x="1828596" y="6815752"/>
                  <a:pt x="1794719" y="7365360"/>
                  <a:pt x="1752930" y="7365360"/>
                </a:cubicBezTo>
                <a:lnTo>
                  <a:pt x="0" y="7365360"/>
                </a:lnTo>
                <a:lnTo>
                  <a:pt x="0" y="7365360"/>
                </a:lnTo>
                <a:lnTo>
                  <a:pt x="0" y="0"/>
                </a:lnTo>
                <a:lnTo>
                  <a:pt x="0" y="0"/>
                </a:lnTo>
                <a:lnTo>
                  <a:pt x="1752930" y="0"/>
                </a:lnTo>
                <a:cubicBezTo>
                  <a:pt x="1794719" y="0"/>
                  <a:pt x="1828596" y="549608"/>
                  <a:pt x="1828596" y="1227584"/>
                </a:cubicBezTo>
                <a:close/>
              </a:path>
            </a:pathLst>
          </a:custGeom>
          <a:solidFill>
            <a:schemeClr val="accent2">
              <a:lumMod val="20000"/>
              <a:lumOff val="80000"/>
            </a:schemeClr>
          </a:solidFill>
          <a:ln w="28575"/>
          <a:scene3d>
            <a:camera prst="orthographicFront"/>
            <a:lightRig rig="threePt" dir="t"/>
          </a:scene3d>
          <a:sp3d>
            <a:bevelT prst="convex"/>
          </a:sp3d>
        </p:spPr>
        <p:style>
          <a:lnRef idx="2">
            <a:scrgbClr r="0" g="0" b="0"/>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213089" rIns="336914" bIns="213091"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Rút</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kinh</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nghiệm</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về</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nội</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dung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cách</a:t>
            </a:r>
            <a:r>
              <a:rPr lang="en-US" sz="2400" b="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0" kern="1200" dirty="0" err="1" smtClean="0">
                <a:solidFill>
                  <a:schemeClr val="accent6">
                    <a:lumMod val="50000"/>
                  </a:schemeClr>
                </a:solidFill>
                <a:latin typeface="Times New Roman" panose="02020603050405020304" pitchFamily="18" charset="0"/>
                <a:cs typeface="Times New Roman" panose="02020603050405020304" pitchFamily="18" charset="0"/>
              </a:rPr>
              <a:t>thức</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kể</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lại</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một</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kỉ</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niệm</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của</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bản</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50000"/>
                  </a:schemeClr>
                </a:solidFill>
                <a:latin typeface="Times New Roman" panose="02020603050405020304" pitchFamily="18" charset="0"/>
                <a:cs typeface="Times New Roman" panose="02020603050405020304" pitchFamily="18" charset="0"/>
              </a:rPr>
              <a:t>thân</a:t>
            </a:r>
            <a:r>
              <a:rPr lang="en-US" sz="2400" b="1"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4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 name="Freeform 8"/>
          <p:cNvSpPr/>
          <p:nvPr/>
        </p:nvSpPr>
        <p:spPr>
          <a:xfrm>
            <a:off x="1068891" y="3822108"/>
            <a:ext cx="2688858" cy="1720823"/>
          </a:xfrm>
          <a:custGeom>
            <a:avLst/>
            <a:gdLst>
              <a:gd name="connsiteX0" fmla="*/ 0 w 2688858"/>
              <a:gd name="connsiteY0" fmla="*/ 286810 h 1720823"/>
              <a:gd name="connsiteX1" fmla="*/ 286810 w 2688858"/>
              <a:gd name="connsiteY1" fmla="*/ 0 h 1720823"/>
              <a:gd name="connsiteX2" fmla="*/ 2402048 w 2688858"/>
              <a:gd name="connsiteY2" fmla="*/ 0 h 1720823"/>
              <a:gd name="connsiteX3" fmla="*/ 2688858 w 2688858"/>
              <a:gd name="connsiteY3" fmla="*/ 286810 h 1720823"/>
              <a:gd name="connsiteX4" fmla="*/ 2688858 w 2688858"/>
              <a:gd name="connsiteY4" fmla="*/ 1434013 h 1720823"/>
              <a:gd name="connsiteX5" fmla="*/ 2402048 w 2688858"/>
              <a:gd name="connsiteY5" fmla="*/ 1720823 h 1720823"/>
              <a:gd name="connsiteX6" fmla="*/ 286810 w 2688858"/>
              <a:gd name="connsiteY6" fmla="*/ 1720823 h 1720823"/>
              <a:gd name="connsiteX7" fmla="*/ 0 w 2688858"/>
              <a:gd name="connsiteY7" fmla="*/ 1434013 h 1720823"/>
              <a:gd name="connsiteX8" fmla="*/ 0 w 2688858"/>
              <a:gd name="connsiteY8" fmla="*/ 286810 h 172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858" h="1720823">
                <a:moveTo>
                  <a:pt x="0" y="286810"/>
                </a:moveTo>
                <a:cubicBezTo>
                  <a:pt x="0" y="128409"/>
                  <a:pt x="128409" y="0"/>
                  <a:pt x="286810" y="0"/>
                </a:cubicBezTo>
                <a:lnTo>
                  <a:pt x="2402048" y="0"/>
                </a:lnTo>
                <a:cubicBezTo>
                  <a:pt x="2560449" y="0"/>
                  <a:pt x="2688858" y="128409"/>
                  <a:pt x="2688858" y="286810"/>
                </a:cubicBezTo>
                <a:lnTo>
                  <a:pt x="2688858" y="1434013"/>
                </a:lnTo>
                <a:cubicBezTo>
                  <a:pt x="2688858" y="1592414"/>
                  <a:pt x="2560449" y="1720823"/>
                  <a:pt x="2402048" y="1720823"/>
                </a:cubicBezTo>
                <a:lnTo>
                  <a:pt x="286810" y="1720823"/>
                </a:lnTo>
                <a:cubicBezTo>
                  <a:pt x="128409" y="1720823"/>
                  <a:pt x="0" y="1592414"/>
                  <a:pt x="0" y="1434013"/>
                </a:cubicBezTo>
                <a:lnTo>
                  <a:pt x="0" y="286810"/>
                </a:lnTo>
                <a:close/>
              </a:path>
            </a:pathLst>
          </a:custGeom>
          <a:solidFill>
            <a:schemeClr val="accent2">
              <a:lumMod val="20000"/>
              <a:lumOff val="80000"/>
            </a:schemeClr>
          </a:solidFill>
          <a:ln w="28575"/>
          <a:scene3d>
            <a:camera prst="orthographicFront"/>
            <a:lightRig rig="threePt" dir="t"/>
          </a:scene3d>
          <a:sp3d>
            <a:bevelT prst="convex"/>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5924" tIns="144964" rIns="205924" bIns="144964" numCol="1" spcCol="1270" anchor="ctr" anchorCtr="0">
            <a:noAutofit/>
          </a:bodyPr>
          <a:lstStyle/>
          <a:p>
            <a:pPr lvl="0" algn="ctr" defTabSz="1422400">
              <a:lnSpc>
                <a:spcPct val="90000"/>
              </a:lnSpc>
              <a:spcBef>
                <a:spcPct val="0"/>
              </a:spcBef>
              <a:spcAft>
                <a:spcPct val="35000"/>
              </a:spcAft>
            </a:pPr>
            <a:r>
              <a:rPr lang="en-US" sz="3200" b="1" u="none" kern="1200" dirty="0" err="1" smtClean="0">
                <a:solidFill>
                  <a:schemeClr val="accent6">
                    <a:lumMod val="50000"/>
                  </a:schemeClr>
                </a:solidFill>
                <a:latin typeface="Times New Roman" panose="02020603050405020304" pitchFamily="18" charset="0"/>
                <a:cs typeface="Times New Roman" panose="02020603050405020304" pitchFamily="18" charset="0"/>
              </a:rPr>
              <a:t>Bước</a:t>
            </a:r>
            <a:r>
              <a:rPr lang="en-US" sz="3200" b="1" u="none" kern="1200" dirty="0" smtClean="0">
                <a:solidFill>
                  <a:schemeClr val="accent6">
                    <a:lumMod val="50000"/>
                  </a:schemeClr>
                </a:solidFill>
                <a:latin typeface="Times New Roman" panose="02020603050405020304" pitchFamily="18" charset="0"/>
                <a:cs typeface="Times New Roman" panose="02020603050405020304" pitchFamily="18" charset="0"/>
              </a:rPr>
              <a:t> 4: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Kiểm</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tra</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và</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chỉnh</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kern="1200" dirty="0" err="1" smtClean="0">
                <a:solidFill>
                  <a:schemeClr val="accent6">
                    <a:lumMod val="50000"/>
                  </a:schemeClr>
                </a:solidFill>
                <a:latin typeface="Times New Roman" panose="02020603050405020304" pitchFamily="18" charset="0"/>
                <a:cs typeface="Times New Roman" panose="02020603050405020304" pitchFamily="18" charset="0"/>
              </a:rPr>
              <a:t>sửa</a:t>
            </a:r>
            <a:r>
              <a:rPr lang="en-US" sz="3200" b="1" kern="12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72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7234" y="18750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87234" y="1099368"/>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tangle 1"/>
          <p:cNvSpPr/>
          <p:nvPr/>
        </p:nvSpPr>
        <p:spPr>
          <a:xfrm>
            <a:off x="187234" y="1594889"/>
            <a:ext cx="5001690" cy="587853"/>
          </a:xfrm>
          <a:prstGeom prst="rect">
            <a:avLst/>
          </a:prstGeom>
        </p:spPr>
        <p:txBody>
          <a:bodyPr wrap="none">
            <a:spAutoFit/>
          </a:bodyPr>
          <a:lstStyle/>
          <a:p>
            <a:pPr>
              <a:lnSpc>
                <a:spcPct val="115000"/>
              </a:lnSpc>
              <a:spcAft>
                <a:spcPts val="0"/>
              </a:spcAft>
            </a:pPr>
            <a:r>
              <a:rPr lang="en-US" sz="2800" b="1" u="sng" dirty="0" err="1">
                <a:solidFill>
                  <a:srgbClr val="0D0D0D"/>
                </a:solidFill>
                <a:latin typeface="Times New Roman" panose="02020603050405020304" pitchFamily="18" charset="0"/>
                <a:ea typeface="MS Mincho"/>
              </a:rPr>
              <a:t>Bước</a:t>
            </a:r>
            <a:r>
              <a:rPr lang="en-US" sz="2800" b="1" u="sng" dirty="0">
                <a:solidFill>
                  <a:srgbClr val="0D0D0D"/>
                </a:solidFill>
                <a:latin typeface="Times New Roman" panose="02020603050405020304" pitchFamily="18" charset="0"/>
                <a:ea typeface="MS Mincho"/>
              </a:rPr>
              <a:t> 4</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Kiểm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chỉnh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sửa</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01332200"/>
              </p:ext>
            </p:extLst>
          </p:nvPr>
        </p:nvGraphicFramePr>
        <p:xfrm>
          <a:off x="825138" y="2770570"/>
          <a:ext cx="10541725" cy="3843215"/>
        </p:xfrm>
        <a:graphic>
          <a:graphicData uri="http://schemas.openxmlformats.org/drawingml/2006/table">
            <a:tbl>
              <a:tblPr firstRow="1" firstCol="1" bandRow="1"/>
              <a:tblGrid>
                <a:gridCol w="8007532">
                  <a:extLst>
                    <a:ext uri="{9D8B030D-6E8A-4147-A177-3AD203B41FA5}">
                      <a16:colId xmlns:a16="http://schemas.microsoft.com/office/drawing/2014/main" val="4081405917"/>
                    </a:ext>
                  </a:extLst>
                </a:gridCol>
                <a:gridCol w="2534193">
                  <a:extLst>
                    <a:ext uri="{9D8B030D-6E8A-4147-A177-3AD203B41FA5}">
                      <a16:colId xmlns:a16="http://schemas.microsoft.com/office/drawing/2014/main" val="3644334389"/>
                    </a:ext>
                  </a:extLst>
                </a:gridCol>
              </a:tblGrid>
              <a:tr h="469018">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06750348"/>
                  </a:ext>
                </a:extLst>
              </a:tr>
              <a:tr h="376712">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43104161"/>
                  </a:ext>
                </a:extLst>
              </a:tr>
              <a:tr h="1271077">
                <a:tc>
                  <a:txBody>
                    <a:bodyPr/>
                    <a:lstStyle/>
                    <a:p>
                      <a:pPr>
                        <a:lnSpc>
                          <a:spcPct val="115000"/>
                        </a:lnSpc>
                        <a:spcAft>
                          <a:spcPts val="0"/>
                        </a:spcAft>
                      </a:pPr>
                      <a:r>
                        <a:rPr lang="en-US" sz="2400"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400" baseline="0"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97198843"/>
                  </a:ext>
                </a:extLst>
              </a:tr>
              <a:tr h="1130137">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điệu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26746333"/>
                  </a:ext>
                </a:extLst>
              </a:tr>
              <a:tr h="376712">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8855159"/>
                  </a:ext>
                </a:extLst>
              </a:tr>
            </a:tbl>
          </a:graphicData>
        </a:graphic>
      </p:graphicFrame>
      <p:sp>
        <p:nvSpPr>
          <p:cNvPr id="7" name="Rectangle 6"/>
          <p:cNvSpPr/>
          <p:nvPr/>
        </p:nvSpPr>
        <p:spPr>
          <a:xfrm>
            <a:off x="3595155" y="2091301"/>
            <a:ext cx="5001690" cy="548099"/>
          </a:xfrm>
          <a:prstGeom prst="rect">
            <a:avLst/>
          </a:prstGeom>
        </p:spPr>
        <p:txBody>
          <a:bodyPr wrap="none">
            <a:spAutoFit/>
          </a:bodyPr>
          <a:lstStyle/>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tự</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kiểm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kĩ</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năng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670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7234" y="18750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E. KĨ NĂNG NÓI VÀ 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87234" y="1099368"/>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tangle 1"/>
          <p:cNvSpPr/>
          <p:nvPr/>
        </p:nvSpPr>
        <p:spPr>
          <a:xfrm>
            <a:off x="187234" y="1594889"/>
            <a:ext cx="500169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4</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chỉnh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sửa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465312" y="2157460"/>
            <a:ext cx="5261377" cy="548099"/>
          </a:xfrm>
          <a:prstGeom prst="rect">
            <a:avLst/>
          </a:prstGeom>
        </p:spPr>
        <p:txBody>
          <a:bodyPr wrap="none">
            <a:spAutoFit/>
          </a:bodyPr>
          <a:lstStyle/>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tự</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kiểm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kĩ</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năng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nghe</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509389707"/>
              </p:ext>
            </p:extLst>
          </p:nvPr>
        </p:nvGraphicFramePr>
        <p:xfrm>
          <a:off x="2493237" y="2860318"/>
          <a:ext cx="7205526" cy="3364992"/>
        </p:xfrm>
        <a:graphic>
          <a:graphicData uri="http://schemas.openxmlformats.org/drawingml/2006/table">
            <a:tbl>
              <a:tblPr firstRow="1" firstCol="1" bandRow="1"/>
              <a:tblGrid>
                <a:gridCol w="5025918">
                  <a:extLst>
                    <a:ext uri="{9D8B030D-6E8A-4147-A177-3AD203B41FA5}">
                      <a16:colId xmlns:a16="http://schemas.microsoft.com/office/drawing/2014/main" val="1898453545"/>
                    </a:ext>
                  </a:extLst>
                </a:gridCol>
                <a:gridCol w="2179608">
                  <a:extLst>
                    <a:ext uri="{9D8B030D-6E8A-4147-A177-3AD203B41FA5}">
                      <a16:colId xmlns:a16="http://schemas.microsoft.com/office/drawing/2014/main" val="2509024325"/>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38113158"/>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08735987"/>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0956945"/>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chú ý tôn trọng, nghiêm túc, động viên khi nghe bạn kể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57056980"/>
                  </a:ext>
                </a:extLst>
              </a:tr>
            </a:tbl>
          </a:graphicData>
        </a:graphic>
      </p:graphicFrame>
    </p:spTree>
    <p:extLst>
      <p:ext uri="{BB962C8B-B14F-4D97-AF65-F5344CB8AC3E}">
        <p14:creationId xmlns:p14="http://schemas.microsoft.com/office/powerpoint/2010/main" val="135882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26148" y="120663"/>
            <a:ext cx="6417783" cy="707886"/>
          </a:xfrm>
          <a:prstGeom prst="rect">
            <a:avLst/>
          </a:prstGeom>
          <a:noFill/>
        </p:spPr>
        <p:txBody>
          <a:bodyPr wrap="none" lIns="91440" tIns="45720" rIns="91440" bIns="45720">
            <a:spAutoFit/>
          </a:bodyPr>
          <a:lstStyle/>
          <a:p>
            <a:pPr algn="ctr"/>
            <a:r>
              <a:rPr lang="en-US" sz="40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LUYỆN TẬP</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737114" y="1448690"/>
            <a:ext cx="4416530" cy="587853"/>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THẢO LUẬN THEO CẶP:</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74666" y="1978878"/>
            <a:ext cx="6414064" cy="548099"/>
          </a:xfrm>
          <a:prstGeom prst="rect">
            <a:avLst/>
          </a:prstGeom>
        </p:spPr>
        <p:txBody>
          <a:bodyPr wrap="none">
            <a:spAutoFit/>
          </a:bodyPr>
          <a:lstStyle/>
          <a:p>
            <a:pPr>
              <a:lnSpc>
                <a:spcPct val="115000"/>
              </a:lnSpc>
              <a:spcAft>
                <a:spcPts val="0"/>
              </a:spcAft>
            </a:pPr>
            <a:r>
              <a:rPr lang="en-US" sz="2800" dirty="0" err="1">
                <a:solidFill>
                  <a:srgbClr val="0D0D0D"/>
                </a:solidFill>
                <a:latin typeface="Times New Roman" panose="02020603050405020304" pitchFamily="18" charset="0"/>
                <a:ea typeface="MS Mincho"/>
              </a:rPr>
              <a:t>T</a:t>
            </a:r>
            <a:r>
              <a:rPr lang="en-US" sz="2800" dirty="0" err="1" smtClean="0">
                <a:solidFill>
                  <a:srgbClr val="0D0D0D"/>
                </a:solidFill>
                <a:latin typeface="Times New Roman" panose="02020603050405020304" pitchFamily="18" charset="0"/>
                <a:ea typeface="MS Mincho"/>
              </a:rPr>
              <a:t>rả</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hỏi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giá</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0" y="2532823"/>
            <a:ext cx="11420114" cy="587853"/>
          </a:xfrm>
          <a:prstGeom prst="rect">
            <a:avLst/>
          </a:prstGeom>
        </p:spPr>
        <p:txBody>
          <a:bodyPr wrap="none">
            <a:spAutoFit/>
          </a:bodyPr>
          <a:lstStyle/>
          <a:p>
            <a:pPr marL="457200">
              <a:lnSpc>
                <a:spcPct val="115000"/>
              </a:lnSpc>
              <a:spcAft>
                <a:spcPts val="0"/>
              </a:spcAft>
            </a:pPr>
            <a:r>
              <a:rPr lang="en-US" sz="2800" dirty="0" err="1">
                <a:solidFill>
                  <a:srgbClr val="0D0D0D"/>
                </a:solidFill>
                <a:latin typeface="Times New Roman" panose="02020603050405020304" pitchFamily="18" charset="0"/>
                <a:ea typeface="MS Mincho"/>
              </a:rPr>
              <a:t>Tìm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Thẳm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sâu</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Hồng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Ngài</a:t>
            </a:r>
            <a:r>
              <a:rPr lang="en-US" sz="2800" b="1" dirty="0">
                <a:solidFill>
                  <a:srgbClr val="0D0D0D"/>
                </a:solidFill>
                <a:latin typeface="Times New Roman" panose="02020603050405020304" pitchFamily="18" charset="0"/>
                <a:ea typeface="MS Mincho"/>
              </a:rPr>
              <a:t>” (Lam </a:t>
            </a:r>
            <a:r>
              <a:rPr lang="en-US" sz="2800" b="1" dirty="0" err="1">
                <a:solidFill>
                  <a:srgbClr val="0D0D0D"/>
                </a:solidFill>
                <a:latin typeface="Times New Roman" panose="02020603050405020304" pitchFamily="18" charset="0"/>
                <a:ea typeface="MS Mincho"/>
              </a:rPr>
              <a:t>Linh</a:t>
            </a:r>
            <a:r>
              <a:rPr lang="en-US" sz="2800" b="1" dirty="0">
                <a:solidFill>
                  <a:srgbClr val="0D0D0D"/>
                </a:solidFill>
                <a:latin typeface="Times New Roman" panose="02020603050405020304" pitchFamily="18" charset="0"/>
                <a:ea typeface="MS Mincho"/>
              </a:rPr>
              <a:t>) - </a:t>
            </a:r>
            <a:r>
              <a:rPr lang="en-US" sz="2800" b="1" dirty="0" err="1">
                <a:solidFill>
                  <a:srgbClr val="0D0D0D"/>
                </a:solidFill>
                <a:latin typeface="Times New Roman" panose="02020603050405020304" pitchFamily="18" charset="0"/>
                <a:ea typeface="MS Mincho"/>
              </a:rPr>
              <a:t>trang</a:t>
            </a:r>
            <a:r>
              <a:rPr lang="en-US" sz="2800" b="1" dirty="0">
                <a:solidFill>
                  <a:srgbClr val="0D0D0D"/>
                </a:solidFill>
                <a:latin typeface="Times New Roman" panose="02020603050405020304" pitchFamily="18" charset="0"/>
                <a:ea typeface="MS Mincho"/>
              </a:rPr>
              <a:t> 68 – SGK</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421760348"/>
              </p:ext>
            </p:extLst>
          </p:nvPr>
        </p:nvGraphicFramePr>
        <p:xfrm>
          <a:off x="1050855" y="3160155"/>
          <a:ext cx="5061686" cy="3505200"/>
        </p:xfrm>
        <a:graphic>
          <a:graphicData uri="http://schemas.openxmlformats.org/drawingml/2006/table">
            <a:tbl>
              <a:tblPr firstRow="1" firstCol="1" bandRow="1"/>
              <a:tblGrid>
                <a:gridCol w="2684246">
                  <a:extLst>
                    <a:ext uri="{9D8B030D-6E8A-4147-A177-3AD203B41FA5}">
                      <a16:colId xmlns:a16="http://schemas.microsoft.com/office/drawing/2014/main" val="585661641"/>
                    </a:ext>
                  </a:extLst>
                </a:gridCol>
                <a:gridCol w="2377440">
                  <a:extLst>
                    <a:ext uri="{9D8B030D-6E8A-4147-A177-3AD203B41FA5}">
                      <a16:colId xmlns:a16="http://schemas.microsoft.com/office/drawing/2014/main" val="3251912122"/>
                    </a:ext>
                  </a:extLst>
                </a:gridCol>
              </a:tblGrid>
              <a:tr h="0">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021127"/>
                  </a:ext>
                </a:extLst>
              </a:tr>
              <a:tr h="0">
                <a:tc>
                  <a:txBody>
                    <a:bodyPr/>
                    <a:lstStyle/>
                    <a:p>
                      <a:pPr algn="ctr">
                        <a:lnSpc>
                          <a:spcPct val="115000"/>
                        </a:lnSpc>
                        <a:spcAft>
                          <a:spcPts val="0"/>
                        </a:spcAft>
                      </a:pPr>
                      <a:r>
                        <a:rPr lang="en-US" sz="2000">
                          <a:solidFill>
                            <a:srgbClr val="0D0D0D"/>
                          </a:solidFill>
                          <a:effectLst/>
                          <a:latin typeface="Times New Roman" panose="02020603050405020304" pitchFamily="18" charset="0"/>
                          <a:ea typeface="MS Mincho"/>
                          <a:cs typeface="Times New Roman" panose="02020603050405020304" pitchFamily="18" charset="0"/>
                        </a:rPr>
                        <a:t>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8312728"/>
                  </a:ext>
                </a:extLst>
              </a:tr>
              <a:tr h="0">
                <a:tc>
                  <a:txBody>
                    <a:bodyPr/>
                    <a:lstStyle/>
                    <a:p>
                      <a:pPr algn="ctr">
                        <a:lnSpc>
                          <a:spcPct val="115000"/>
                        </a:lnSpc>
                        <a:spcAft>
                          <a:spcPts val="0"/>
                        </a:spcAft>
                      </a:pPr>
                      <a:r>
                        <a:rPr lang="en-US" sz="2000" dirty="0">
                          <a:solidFill>
                            <a:srgbClr val="0D0D0D"/>
                          </a:solidFill>
                          <a:effectLst/>
                          <a:latin typeface="Times New Roman" panose="02020603050405020304" pitchFamily="18" charset="0"/>
                          <a:ea typeface="MS Mincho"/>
                          <a:cs typeface="Times New Roman" panose="02020603050405020304" pitchFamily="18" charset="0"/>
                        </a:rPr>
                        <a:t>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6196252"/>
                  </a:ext>
                </a:extLst>
              </a:tr>
              <a:tr h="0">
                <a:tc>
                  <a:txBody>
                    <a:bodyPr/>
                    <a:lstStyle/>
                    <a:p>
                      <a:pPr algn="ctr">
                        <a:lnSpc>
                          <a:spcPct val="115000"/>
                        </a:lnSpc>
                        <a:spcAft>
                          <a:spcPts val="0"/>
                        </a:spcAft>
                      </a:pPr>
                      <a:r>
                        <a:rPr lang="en-US" sz="2000">
                          <a:solidFill>
                            <a:srgbClr val="0D0D0D"/>
                          </a:solidFill>
                          <a:effectLst/>
                          <a:latin typeface="Times New Roman" panose="02020603050405020304" pitchFamily="18" charset="0"/>
                          <a:ea typeface="MS Mincho"/>
                          <a:cs typeface="Times New Roman" panose="02020603050405020304" pitchFamily="18" charset="0"/>
                        </a:rPr>
                        <a:t>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479458"/>
                  </a:ext>
                </a:extLst>
              </a:tr>
              <a:tr h="0">
                <a:tc>
                  <a:txBody>
                    <a:bodyPr/>
                    <a:lstStyle/>
                    <a:p>
                      <a:pPr algn="ctr">
                        <a:lnSpc>
                          <a:spcPct val="115000"/>
                        </a:lnSpc>
                        <a:spcAft>
                          <a:spcPts val="0"/>
                        </a:spcAft>
                      </a:pPr>
                      <a:r>
                        <a:rPr lang="en-US" sz="2000" dirty="0">
                          <a:solidFill>
                            <a:srgbClr val="0D0D0D"/>
                          </a:solidFill>
                          <a:effectLst/>
                          <a:latin typeface="Times New Roman" panose="02020603050405020304" pitchFamily="18" charset="0"/>
                          <a:ea typeface="MS Mincho"/>
                          <a:cs typeface="Times New Roman" panose="02020603050405020304" pitchFamily="18" charset="0"/>
                        </a:rPr>
                        <a:t>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66708"/>
                  </a:ext>
                </a:extLst>
              </a:tr>
              <a:tr h="0">
                <a:tc>
                  <a:txBody>
                    <a:bodyPr/>
                    <a:lstStyle/>
                    <a:p>
                      <a:pPr algn="ctr">
                        <a:lnSpc>
                          <a:spcPct val="115000"/>
                        </a:lnSpc>
                        <a:spcAft>
                          <a:spcPts val="0"/>
                        </a:spcAft>
                      </a:pPr>
                      <a:r>
                        <a:rPr lang="en-US" sz="2000">
                          <a:solidFill>
                            <a:srgbClr val="0D0D0D"/>
                          </a:solidFill>
                          <a:effectLst/>
                          <a:latin typeface="Times New Roman" panose="02020603050405020304" pitchFamily="18" charset="0"/>
                          <a:ea typeface="MS Mincho"/>
                          <a:cs typeface="Times New Roman" panose="02020603050405020304" pitchFamily="18" charset="0"/>
                        </a:rPr>
                        <a:t>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189769"/>
                  </a:ext>
                </a:extLst>
              </a:tr>
              <a:tr h="0">
                <a:tc>
                  <a:txBody>
                    <a:bodyPr/>
                    <a:lstStyle/>
                    <a:p>
                      <a:pPr algn="ctr">
                        <a:lnSpc>
                          <a:spcPct val="115000"/>
                        </a:lnSpc>
                        <a:spcAft>
                          <a:spcPts val="0"/>
                        </a:spcAft>
                      </a:pPr>
                      <a:r>
                        <a:rPr lang="en-US" sz="2000">
                          <a:solidFill>
                            <a:srgbClr val="0D0D0D"/>
                          </a:solidFill>
                          <a:effectLst/>
                          <a:latin typeface="Times New Roman" panose="02020603050405020304" pitchFamily="18" charset="0"/>
                          <a:ea typeface="MS Mincho"/>
                          <a:cs typeface="Times New Roman" panose="02020603050405020304" pitchFamily="18" charset="0"/>
                        </a:rPr>
                        <a:t>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9262251"/>
                  </a:ext>
                </a:extLst>
              </a:tr>
              <a:tr h="0">
                <a:tc>
                  <a:txBody>
                    <a:bodyPr/>
                    <a:lstStyle/>
                    <a:p>
                      <a:pPr algn="ctr">
                        <a:lnSpc>
                          <a:spcPct val="115000"/>
                        </a:lnSpc>
                        <a:spcAft>
                          <a:spcPts val="0"/>
                        </a:spcAft>
                      </a:pPr>
                      <a:r>
                        <a:rPr lang="en-US" sz="2000">
                          <a:solidFill>
                            <a:srgbClr val="0D0D0D"/>
                          </a:solidFill>
                          <a:effectLst/>
                          <a:latin typeface="Times New Roman" panose="02020603050405020304" pitchFamily="18" charset="0"/>
                          <a:ea typeface="MS Mincho"/>
                          <a:cs typeface="Times New Roman" panose="02020603050405020304" pitchFamily="18" charset="0"/>
                        </a:rPr>
                        <a:t>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1890702"/>
                  </a:ext>
                </a:extLst>
              </a:tr>
              <a:tr h="0">
                <a:tc>
                  <a:txBody>
                    <a:bodyPr/>
                    <a:lstStyle/>
                    <a:p>
                      <a:pPr algn="ctr">
                        <a:lnSpc>
                          <a:spcPct val="115000"/>
                        </a:lnSpc>
                        <a:spcAft>
                          <a:spcPts val="0"/>
                        </a:spcAft>
                      </a:pPr>
                      <a:r>
                        <a:rPr lang="en-US" sz="2000">
                          <a:solidFill>
                            <a:srgbClr val="0D0D0D"/>
                          </a:solidFill>
                          <a:effectLst/>
                          <a:latin typeface="Times New Roman" panose="02020603050405020304" pitchFamily="18" charset="0"/>
                          <a:ea typeface="MS Mincho"/>
                          <a:cs typeface="Times New Roman" panose="02020603050405020304" pitchFamily="18" charset="0"/>
                        </a:rPr>
                        <a:t>8</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599828"/>
                  </a:ext>
                </a:extLst>
              </a:tr>
              <a:tr h="0">
                <a:tc>
                  <a:txBody>
                    <a:bodyPr/>
                    <a:lstStyle/>
                    <a:p>
                      <a:pPr algn="ctr">
                        <a:lnSpc>
                          <a:spcPct val="115000"/>
                        </a:lnSpc>
                        <a:spcAft>
                          <a:spcPts val="0"/>
                        </a:spcAft>
                      </a:pPr>
                      <a:r>
                        <a:rPr lang="en-US" sz="2000" dirty="0">
                          <a:solidFill>
                            <a:srgbClr val="0D0D0D"/>
                          </a:solidFill>
                          <a:effectLst/>
                          <a:latin typeface="Times New Roman" panose="02020603050405020304" pitchFamily="18" charset="0"/>
                          <a:ea typeface="MS Mincho"/>
                          <a:cs typeface="Times New Roman" panose="02020603050405020304" pitchFamily="18" charset="0"/>
                        </a:rPr>
                        <a:t>9</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943228"/>
                  </a:ext>
                </a:extLst>
              </a:tr>
            </a:tbl>
          </a:graphicData>
        </a:graphic>
      </p:graphicFrame>
      <p:sp>
        <p:nvSpPr>
          <p:cNvPr id="11" name="Rectangle 10"/>
          <p:cNvSpPr/>
          <p:nvPr/>
        </p:nvSpPr>
        <p:spPr>
          <a:xfrm>
            <a:off x="6607902" y="3859584"/>
            <a:ext cx="4652236" cy="1539139"/>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minor">
            <a:schemeClr val="lt1"/>
          </a:fontRef>
        </p:style>
        <p:txBody>
          <a:bodyPr wrap="none">
            <a:spAutoFit/>
          </a:bodyPr>
          <a:lstStyle/>
          <a:p>
            <a:pPr>
              <a:lnSpc>
                <a:spcPct val="115000"/>
              </a:lnSpc>
              <a:spcAft>
                <a:spcPts val="0"/>
              </a:spcAft>
              <a:tabLst>
                <a:tab pos="1386840" algn="l"/>
              </a:tabLst>
            </a:pPr>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10:</a:t>
            </a:r>
            <a:r>
              <a:rPr lang="en-US" sz="2800" dirty="0">
                <a:solidFill>
                  <a:srgbClr val="0D0D0D"/>
                </a:solidFill>
                <a:latin typeface="Times New Roman" panose="02020603050405020304" pitchFamily="18" charset="0"/>
                <a:ea typeface="Times New Roman" panose="02020603050405020304" pitchFamily="18" charset="0"/>
              </a:rPr>
              <a:t> HS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MS Mincho"/>
              </a:rPr>
              <a:t>nhận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xét</a:t>
            </a:r>
            <a:r>
              <a:rPr lang="en-US" sz="2800" dirty="0">
                <a:solidFill>
                  <a:srgbClr val="0D0D0D"/>
                </a:solidFill>
                <a:latin typeface="Times New Roman" panose="02020603050405020304" pitchFamily="18" charset="0"/>
                <a:ea typeface="MS Mincho"/>
              </a:rPr>
              <a:t> con </a:t>
            </a:r>
            <a:endParaRPr lang="en-US" sz="2800" dirty="0" smtClean="0">
              <a:solidFill>
                <a:srgbClr val="0D0D0D"/>
              </a:solidFill>
              <a:latin typeface="Times New Roman" panose="02020603050405020304" pitchFamily="18" charset="0"/>
              <a:ea typeface="MS Mincho"/>
            </a:endParaRPr>
          </a:p>
          <a:p>
            <a:pPr>
              <a:lnSpc>
                <a:spcPct val="115000"/>
              </a:lnSpc>
              <a:spcAft>
                <a:spcPts val="0"/>
              </a:spcAft>
              <a:tabLst>
                <a:tab pos="1386840" algn="l"/>
              </a:tabLst>
            </a:pPr>
            <a:r>
              <a:rPr lang="en-US" sz="2800" dirty="0" err="1" smtClean="0">
                <a:solidFill>
                  <a:srgbClr val="0D0D0D"/>
                </a:solidFill>
                <a:latin typeface="Times New Roman" panose="02020603050405020304" pitchFamily="18" charset="0"/>
                <a:ea typeface="MS Mincho"/>
              </a:rPr>
              <a:t>đường</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đến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Hồng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Ngài</a:t>
            </a:r>
            <a:r>
              <a:rPr lang="en-US" sz="2800" dirty="0">
                <a:solidFill>
                  <a:srgbClr val="0D0D0D"/>
                </a:solidFill>
                <a:latin typeface="Times New Roman" panose="02020603050405020304" pitchFamily="18" charset="0"/>
                <a:ea typeface="MS Mincho"/>
              </a:rPr>
              <a:t> </a:t>
            </a:r>
            <a:endParaRPr lang="en-US" sz="2800" dirty="0" smtClean="0">
              <a:solidFill>
                <a:srgbClr val="0D0D0D"/>
              </a:solidFill>
              <a:latin typeface="Times New Roman" panose="02020603050405020304" pitchFamily="18" charset="0"/>
              <a:ea typeface="MS Mincho"/>
            </a:endParaRPr>
          </a:p>
          <a:p>
            <a:pPr>
              <a:lnSpc>
                <a:spcPct val="115000"/>
              </a:lnSpc>
              <a:spcAft>
                <a:spcPts val="0"/>
              </a:spcAft>
              <a:tabLst>
                <a:tab pos="1386840" algn="l"/>
              </a:tabLst>
            </a:pPr>
            <a:r>
              <a:rPr lang="en-US" sz="2800" dirty="0" smtClean="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1 – 2 </a:t>
            </a:r>
            <a:r>
              <a:rPr lang="en-US" sz="2800" dirty="0" err="1">
                <a:solidFill>
                  <a:srgbClr val="0D0D0D"/>
                </a:solidFill>
                <a:latin typeface="Times New Roman" panose="02020603050405020304" pitchFamily="18" charset="0"/>
                <a:ea typeface="MS Mincho"/>
              </a:rPr>
              <a:t>dòng</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515109" y="861112"/>
            <a:ext cx="10389896" cy="548099"/>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err="1">
                <a:latin typeface="Times New Roman" panose="02020603050405020304" pitchFamily="18" charset="0"/>
                <a:ea typeface="Times New Roman" panose="02020603050405020304" pitchFamily="18" charset="0"/>
              </a:rPr>
              <a:t>Thực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phần</a:t>
            </a:r>
            <a:r>
              <a:rPr lang="en-US" sz="2800" b="1" dirty="0">
                <a:latin typeface="Times New Roman" panose="02020603050405020304" pitchFamily="18" charset="0"/>
                <a:ea typeface="Times New Roman" panose="02020603050405020304" pitchFamily="18" charset="0"/>
              </a:rPr>
              <a:t> TỰ ĐÁNH GIÁ (</a:t>
            </a:r>
            <a:r>
              <a:rPr lang="en-US" sz="2800" b="1" dirty="0" err="1">
                <a:latin typeface="Times New Roman" panose="02020603050405020304" pitchFamily="18" charset="0"/>
                <a:ea typeface="Times New Roman" panose="02020603050405020304" pitchFamily="18" charset="0"/>
              </a:rPr>
              <a:t>Trang</a:t>
            </a:r>
            <a:r>
              <a:rPr lang="en-US" sz="2800" b="1" dirty="0">
                <a:latin typeface="Times New Roman" panose="02020603050405020304" pitchFamily="18" charset="0"/>
                <a:ea typeface="Times New Roman" panose="02020603050405020304" pitchFamily="18" charset="0"/>
              </a:rPr>
              <a:t> 68 – 69 – 70 - 71/SGK):</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3441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animBg="1"/>
      <p:bldP spid="1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4048" y="34347"/>
            <a:ext cx="6417783"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endParaRPr kumimoji="0" lang="en-US" sz="40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842332924"/>
              </p:ext>
            </p:extLst>
          </p:nvPr>
        </p:nvGraphicFramePr>
        <p:xfrm>
          <a:off x="916750" y="1749287"/>
          <a:ext cx="5061686" cy="4907280"/>
        </p:xfrm>
        <a:graphic>
          <a:graphicData uri="http://schemas.openxmlformats.org/drawingml/2006/table">
            <a:tbl>
              <a:tblPr firstRow="1" firstCol="1" bandRow="1"/>
              <a:tblGrid>
                <a:gridCol w="2684246">
                  <a:extLst>
                    <a:ext uri="{9D8B030D-6E8A-4147-A177-3AD203B41FA5}">
                      <a16:colId xmlns:a16="http://schemas.microsoft.com/office/drawing/2014/main" val="585661641"/>
                    </a:ext>
                  </a:extLst>
                </a:gridCol>
                <a:gridCol w="2377440">
                  <a:extLst>
                    <a:ext uri="{9D8B030D-6E8A-4147-A177-3AD203B41FA5}">
                      <a16:colId xmlns:a16="http://schemas.microsoft.com/office/drawing/2014/main" val="3251912122"/>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021127"/>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8312728"/>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6196252"/>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479458"/>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66708"/>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189769"/>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9262251"/>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1890702"/>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599828"/>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943228"/>
                  </a:ext>
                </a:extLst>
              </a:tr>
            </a:tbl>
          </a:graphicData>
        </a:graphic>
      </p:graphicFrame>
      <p:sp>
        <p:nvSpPr>
          <p:cNvPr id="11" name="Rectangle 10"/>
          <p:cNvSpPr/>
          <p:nvPr/>
        </p:nvSpPr>
        <p:spPr>
          <a:xfrm>
            <a:off x="6500951" y="2354855"/>
            <a:ext cx="4680856" cy="3302443"/>
          </a:xfrm>
          <a:prstGeom prst="rect">
            <a:avLst/>
          </a:prstGeom>
          <a:ln w="19050">
            <a:solidFill>
              <a:schemeClr val="tx1"/>
            </a:solidFill>
          </a:ln>
        </p:spPr>
        <p:txBody>
          <a:bodyPr wrap="square">
            <a:spAutoFit/>
          </a:bodyPr>
          <a:lstStyle/>
          <a:p>
            <a:pPr lvl="0">
              <a:lnSpc>
                <a:spcPct val="115000"/>
              </a:lnSpc>
              <a:buSzPts val="1050"/>
            </a:pPr>
            <a:r>
              <a:rPr lang="en-US" sz="2800" dirty="0" smtClean="0">
                <a:solidFill>
                  <a:srgbClr val="4A4A4A"/>
                </a:solidFill>
                <a:latin typeface="Times New Roman" panose="02020603050405020304" pitchFamily="18" charset="0"/>
                <a:ea typeface="Calibri" panose="020F0502020204030204" pitchFamily="34" charset="0"/>
              </a:rPr>
              <a:t>- </a:t>
            </a:r>
            <a:r>
              <a:rPr lang="vi-VN" sz="2800" dirty="0" smtClean="0">
                <a:solidFill>
                  <a:srgbClr val="4A4A4A"/>
                </a:solidFill>
                <a:latin typeface="Times New Roman" panose="02020603050405020304" pitchFamily="18" charset="0"/>
                <a:ea typeface="Calibri" panose="020F0502020204030204" pitchFamily="34" charset="0"/>
              </a:rPr>
              <a:t>Con </a:t>
            </a:r>
            <a:r>
              <a:rPr lang="vi-VN" sz="2800" dirty="0">
                <a:solidFill>
                  <a:srgbClr val="4A4A4A"/>
                </a:solidFill>
                <a:latin typeface="Times New Roman" panose="02020603050405020304" pitchFamily="18" charset="0"/>
                <a:ea typeface="Calibri" panose="020F0502020204030204" pitchFamily="34" charset="0"/>
              </a:rPr>
              <a:t>đường đến Hồng Ngài là một con đường vô cùng xa xôi, trắc trở.</a:t>
            </a:r>
            <a:endParaRPr lang="en-US" sz="2800" dirty="0">
              <a:latin typeface="Times New Roman" panose="02020603050405020304" pitchFamily="18" charset="0"/>
              <a:ea typeface="Calibri" panose="020F0502020204030204" pitchFamily="34" charset="0"/>
            </a:endParaRPr>
          </a:p>
          <a:p>
            <a:r>
              <a:rPr lang="en-US" sz="2800" dirty="0" smtClean="0">
                <a:solidFill>
                  <a:srgbClr val="4A4A4A"/>
                </a:solidFill>
                <a:latin typeface="Times New Roman" panose="02020603050405020304" pitchFamily="18" charset="0"/>
                <a:ea typeface="Times New Roman" panose="02020603050405020304" pitchFamily="18" charset="0"/>
              </a:rPr>
              <a:t>- Con </a:t>
            </a:r>
            <a:r>
              <a:rPr lang="en-US" sz="2800" dirty="0" err="1">
                <a:solidFill>
                  <a:srgbClr val="4A4A4A"/>
                </a:solidFill>
                <a:latin typeface="Times New Roman" panose="02020603050405020304" pitchFamily="18" charset="0"/>
                <a:ea typeface="Times New Roman" panose="02020603050405020304" pitchFamily="18" charset="0"/>
              </a:rPr>
              <a:t>đường</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đến</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Hồng</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Ngài</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là</a:t>
            </a:r>
            <a:r>
              <a:rPr lang="en-US" sz="2800" dirty="0">
                <a:solidFill>
                  <a:srgbClr val="4A4A4A"/>
                </a:solidFill>
                <a:latin typeface="Times New Roman" panose="02020603050405020304" pitchFamily="18" charset="0"/>
                <a:ea typeface="Times New Roman" panose="02020603050405020304" pitchFamily="18" charset="0"/>
              </a:rPr>
              <a:t> con </a:t>
            </a:r>
            <a:r>
              <a:rPr lang="en-US" sz="2800" dirty="0" err="1">
                <a:solidFill>
                  <a:srgbClr val="4A4A4A"/>
                </a:solidFill>
                <a:latin typeface="Times New Roman" panose="02020603050405020304" pitchFamily="18" charset="0"/>
                <a:ea typeface="Times New Roman" panose="02020603050405020304" pitchFamily="18" charset="0"/>
              </a:rPr>
              <a:t>đường</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gập</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ghềnh</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địa</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hình</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khó</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đi</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vô</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cùng</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gian</a:t>
            </a:r>
            <a:r>
              <a:rPr lang="en-US" sz="2800" dirty="0">
                <a:solidFill>
                  <a:srgbClr val="4A4A4A"/>
                </a:solidFill>
                <a:latin typeface="Times New Roman" panose="02020603050405020304" pitchFamily="18" charset="0"/>
                <a:ea typeface="Times New Roman" panose="02020603050405020304" pitchFamily="18" charset="0"/>
              </a:rPr>
              <a:t> nan </a:t>
            </a:r>
            <a:r>
              <a:rPr lang="en-US" sz="2800" dirty="0" err="1">
                <a:solidFill>
                  <a:srgbClr val="4A4A4A"/>
                </a:solidFill>
                <a:latin typeface="Times New Roman" panose="02020603050405020304" pitchFamily="18" charset="0"/>
                <a:ea typeface="Times New Roman" panose="02020603050405020304" pitchFamily="18" charset="0"/>
              </a:rPr>
              <a:t>với</a:t>
            </a:r>
            <a:r>
              <a:rPr lang="en-US" sz="2800" dirty="0">
                <a:solidFill>
                  <a:srgbClr val="4A4A4A"/>
                </a:solidFill>
                <a:latin typeface="Times New Roman" panose="02020603050405020304" pitchFamily="18" charset="0"/>
                <a:ea typeface="Times New Roman" panose="02020603050405020304" pitchFamily="18" charset="0"/>
              </a:rPr>
              <a:t> du </a:t>
            </a:r>
            <a:r>
              <a:rPr lang="en-US" sz="2800" dirty="0" err="1">
                <a:solidFill>
                  <a:srgbClr val="4A4A4A"/>
                </a:solidFill>
                <a:latin typeface="Times New Roman" panose="02020603050405020304" pitchFamily="18" charset="0"/>
                <a:ea typeface="Times New Roman" panose="02020603050405020304" pitchFamily="18" charset="0"/>
              </a:rPr>
              <a:t>khách</a:t>
            </a:r>
            <a:r>
              <a:rPr lang="en-US" sz="2800" dirty="0" smtClean="0">
                <a:solidFill>
                  <a:srgbClr val="4A4A4A"/>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515109" y="861112"/>
            <a:ext cx="10389896" cy="548099"/>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err="1">
                <a:latin typeface="Times New Roman" panose="02020603050405020304" pitchFamily="18" charset="0"/>
                <a:ea typeface="Times New Roman" panose="02020603050405020304" pitchFamily="18" charset="0"/>
              </a:rPr>
              <a:t>Thực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phần</a:t>
            </a:r>
            <a:r>
              <a:rPr lang="en-US" sz="2800" b="1" dirty="0">
                <a:latin typeface="Times New Roman" panose="02020603050405020304" pitchFamily="18" charset="0"/>
                <a:ea typeface="Times New Roman" panose="02020603050405020304" pitchFamily="18" charset="0"/>
              </a:rPr>
              <a:t> TỰ ĐÁNH GIÁ (</a:t>
            </a:r>
            <a:r>
              <a:rPr lang="en-US" sz="2800" b="1" dirty="0" err="1">
                <a:latin typeface="Times New Roman" panose="02020603050405020304" pitchFamily="18" charset="0"/>
                <a:ea typeface="Times New Roman" panose="02020603050405020304" pitchFamily="18" charset="0"/>
              </a:rPr>
              <a:t>Trang</a:t>
            </a:r>
            <a:r>
              <a:rPr lang="en-US" sz="2800" b="1" dirty="0">
                <a:latin typeface="Times New Roman" panose="02020603050405020304" pitchFamily="18" charset="0"/>
                <a:ea typeface="Times New Roman" panose="02020603050405020304" pitchFamily="18" charset="0"/>
              </a:rPr>
              <a:t> 68 – 69 – 70 - 71/SGK):</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828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4048" y="34347"/>
            <a:ext cx="6417783"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endParaRPr kumimoji="0" lang="en-US" sz="40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289560" y="742233"/>
            <a:ext cx="11612880" cy="1578894"/>
          </a:xfrm>
          <a:prstGeom prst="rect">
            <a:avLst/>
          </a:prstGeom>
        </p:spPr>
        <p:txBody>
          <a:bodyPr wrap="square">
            <a:spAutoFit/>
          </a:bodyPr>
          <a:lstStyle/>
          <a:p>
            <a:pPr lvl="0">
              <a:lnSpc>
                <a:spcPct val="115000"/>
              </a:lnSpc>
              <a:spcAft>
                <a:spcPts val="0"/>
              </a:spcAft>
            </a:pPr>
            <a:r>
              <a:rPr lang="en-US" sz="2800" b="1" dirty="0" smtClean="0">
                <a:solidFill>
                  <a:srgbClr val="0D0D0D"/>
                </a:solidFill>
                <a:latin typeface="Times New Roman" panose="02020603050405020304" pitchFamily="18" charset="0"/>
                <a:ea typeface="Times New Roman" panose="02020603050405020304" pitchFamily="18" charset="0"/>
              </a:rPr>
              <a:t>2. </a:t>
            </a:r>
            <a:r>
              <a:rPr lang="en-US" sz="2800" b="1" dirty="0" err="1" smtClean="0">
                <a:solidFill>
                  <a:srgbClr val="0D0D0D"/>
                </a:solidFill>
                <a:latin typeface="Times New Roman" panose="02020603050405020304" pitchFamily="18" charset="0"/>
                <a:ea typeface="Times New Roman" panose="02020603050405020304" pitchFamily="18" charset="0"/>
              </a:rPr>
              <a:t>Nêu</a:t>
            </a:r>
            <a:r>
              <a:rPr lang="en-US" sz="2800" b="1" dirty="0" smtClean="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cảm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nhận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của</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em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một</a:t>
            </a:r>
            <a:r>
              <a:rPr lang="en-US" sz="2800" b="1" dirty="0">
                <a:solidFill>
                  <a:srgbClr val="0D0D0D"/>
                </a:solidFill>
                <a:latin typeface="Times New Roman" panose="02020603050405020304" pitchFamily="18" charset="0"/>
                <a:ea typeface="Times New Roman" panose="02020603050405020304" pitchFamily="18" charset="0"/>
              </a:rPr>
              <a:t> chi </a:t>
            </a:r>
            <a:r>
              <a:rPr lang="en-US" sz="2800" b="1" dirty="0" err="1">
                <a:solidFill>
                  <a:srgbClr val="0D0D0D"/>
                </a:solidFill>
                <a:latin typeface="Times New Roman" panose="02020603050405020304" pitchFamily="18" charset="0"/>
                <a:ea typeface="Times New Roman" panose="02020603050405020304" pitchFamily="18" charset="0"/>
              </a:rPr>
              <a:t>tiết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a:t>
            </a:r>
            <a:r>
              <a:rPr lang="en-US" sz="2800" b="1" dirty="0" err="1">
                <a:solidFill>
                  <a:srgbClr val="0D0D0D"/>
                </a:solidFill>
                <a:latin typeface="Times New Roman" panose="02020603050405020304" pitchFamily="18" charset="0"/>
                <a:ea typeface="Times New Roman" panose="02020603050405020304" pitchFamily="18" charset="0"/>
              </a:rPr>
              <a:t>hình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ảnh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mà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em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ấn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tượng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nhất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trong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có</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trong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học</a:t>
            </a:r>
            <a:r>
              <a:rPr lang="en-US" sz="2800" b="1" dirty="0">
                <a:solidFill>
                  <a:srgbClr val="0D0D0D"/>
                </a:solidFill>
                <a:latin typeface="Times New Roman" panose="02020603050405020304" pitchFamily="18" charset="0"/>
                <a:ea typeface="Times New Roman" panose="02020603050405020304" pitchFamily="18" charset="0"/>
              </a:rPr>
              <a:t> </a:t>
            </a:r>
            <a:r>
              <a:rPr lang="en-US" sz="2800" i="1" dirty="0">
                <a:solidFill>
                  <a:srgbClr val="0D0D0D"/>
                </a:solidFill>
                <a:latin typeface="Times New Roman" panose="02020603050405020304" pitchFamily="18" charset="0"/>
                <a:ea typeface="Times New Roman" panose="02020603050405020304" pitchFamily="18" charset="0"/>
              </a:rPr>
              <a:t>(</a:t>
            </a:r>
            <a:r>
              <a:rPr lang="en-US" sz="2800" i="1" dirty="0" err="1">
                <a:solidFill>
                  <a:srgbClr val="0D0D0D"/>
                </a:solidFill>
                <a:latin typeface="Times New Roman" panose="02020603050405020304" pitchFamily="18" charset="0"/>
                <a:ea typeface="Times New Roman" panose="02020603050405020304" pitchFamily="18" charset="0"/>
              </a:rPr>
              <a:t>Trong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lòng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mẹ</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Đồng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Tháp</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Mười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mùa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nước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nổi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Thời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thơ</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ấu</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của</a:t>
            </a:r>
            <a:r>
              <a:rPr lang="en-US" sz="2800" i="1" dirty="0">
                <a:solidFill>
                  <a:srgbClr val="0D0D0D"/>
                </a:solidFill>
                <a:latin typeface="Times New Roman" panose="02020603050405020304" pitchFamily="18" charset="0"/>
                <a:ea typeface="Times New Roman" panose="02020603050405020304" pitchFamily="18" charset="0"/>
              </a:rPr>
              <a:t> Hon – </a:t>
            </a:r>
            <a:r>
              <a:rPr lang="en-US" sz="2800" i="1" dirty="0" err="1">
                <a:solidFill>
                  <a:srgbClr val="0D0D0D"/>
                </a:solidFill>
                <a:latin typeface="Times New Roman" panose="02020603050405020304" pitchFamily="18" charset="0"/>
                <a:ea typeface="Times New Roman" panose="02020603050405020304" pitchFamily="18" charset="0"/>
              </a:rPr>
              <a:t>đa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Thẳm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sâu</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Hồng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Ngài</a:t>
            </a:r>
            <a:r>
              <a:rPr lang="en-US" sz="2800" i="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3" name="Rounded Rectangle 2"/>
          <p:cNvSpPr/>
          <p:nvPr/>
        </p:nvSpPr>
        <p:spPr>
          <a:xfrm>
            <a:off x="289560" y="2321127"/>
            <a:ext cx="11612880" cy="4408286"/>
          </a:xfrm>
          <a:prstGeom prst="roundRect">
            <a:avLst/>
          </a:prstGeom>
          <a:scene3d>
            <a:camera prst="orthographicFront"/>
            <a:lightRig rig="threePt" dir="t"/>
          </a:scene3d>
          <a:sp3d>
            <a:bevelT prst="convex"/>
          </a:sp3d>
        </p:spPr>
        <p:style>
          <a:lnRef idx="1">
            <a:schemeClr val="accent4"/>
          </a:lnRef>
          <a:fillRef idx="2">
            <a:schemeClr val="accent4"/>
          </a:fillRef>
          <a:effectRef idx="1">
            <a:schemeClr val="accent4"/>
          </a:effectRef>
          <a:fontRef idx="minor">
            <a:schemeClr val="dk1"/>
          </a:fontRef>
        </p:style>
        <p:txBody>
          <a:bodyPr rtlCol="0" anchor="ctr"/>
          <a:lstStyle/>
          <a:p>
            <a:r>
              <a:rPr lang="vi-VN" sz="2400" b="1" dirty="0">
                <a:solidFill>
                  <a:srgbClr val="0D0D0D"/>
                </a:solidFill>
                <a:latin typeface="Times New Roman" panose="02020603050405020304" pitchFamily="18" charset="0"/>
                <a:ea typeface="Times New Roman" panose="02020603050405020304" pitchFamily="18" charset="0"/>
              </a:rPr>
              <a:t>Ví dụ:</a:t>
            </a:r>
            <a:r>
              <a:rPr lang="vi-VN"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ấu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Hon – </a:t>
            </a:r>
            <a:r>
              <a:rPr lang="en-US" sz="2400" dirty="0" err="1">
                <a:solidFill>
                  <a:srgbClr val="0D0D0D"/>
                </a:solidFill>
                <a:latin typeface="Times New Roman" panose="02020603050405020304" pitchFamily="18" charset="0"/>
                <a:ea typeface="Times New Roman" panose="02020603050405020304" pitchFamily="18" charset="0"/>
              </a:rPr>
              <a:t>đa</a:t>
            </a:r>
            <a:r>
              <a:rPr lang="en-US" sz="2400" dirty="0">
                <a:solidFill>
                  <a:srgbClr val="0D0D0D"/>
                </a:solidFill>
                <a:latin typeface="Times New Roman" panose="02020603050405020304" pitchFamily="18" charset="0"/>
                <a:ea typeface="Times New Roman" panose="02020603050405020304" pitchFamily="18" charset="0"/>
              </a:rPr>
              <a:t>(</a:t>
            </a:r>
            <a:r>
              <a:rPr lang="vi-VN" sz="2400" dirty="0">
                <a:solidFill>
                  <a:srgbClr val="0D0D0D"/>
                </a:solidFill>
                <a:latin typeface="Times New Roman" panose="02020603050405020304" pitchFamily="18" charset="0"/>
                <a:ea typeface="Times New Roman" panose="02020603050405020304" pitchFamily="18" charset="0"/>
              </a:rPr>
              <a:t>(Hon – đa  Sô-i-chi-rô)</a:t>
            </a:r>
            <a:endParaRPr lang="en-US" sz="2400" dirty="0">
              <a:latin typeface="Times New Roman" panose="02020603050405020304" pitchFamily="18" charset="0"/>
              <a:ea typeface="Times New Roman" panose="02020603050405020304" pitchFamily="18" charset="0"/>
            </a:endParaRPr>
          </a:p>
          <a:p>
            <a:pPr lvl="0">
              <a:buSzPts val="1050"/>
            </a:pPr>
            <a:r>
              <a:rPr lang="vi-VN" sz="2400" b="1" dirty="0" smtClean="0">
                <a:solidFill>
                  <a:srgbClr val="0070C0"/>
                </a:solidFill>
                <a:latin typeface="Times New Roman" panose="02020603050405020304" pitchFamily="18" charset="0"/>
                <a:ea typeface="Calibri" panose="020F0502020204030204" pitchFamily="34" charset="0"/>
              </a:rPr>
              <a:t>Chi </a:t>
            </a:r>
            <a:r>
              <a:rPr lang="vi-VN" sz="2400" b="1" dirty="0">
                <a:solidFill>
                  <a:srgbClr val="0070C0"/>
                </a:solidFill>
                <a:latin typeface="Times New Roman" panose="02020603050405020304" pitchFamily="18" charset="0"/>
                <a:ea typeface="Calibri" panose="020F0502020204030204" pitchFamily="34" charset="0"/>
              </a:rPr>
              <a:t>ti</a:t>
            </a:r>
            <a:r>
              <a:rPr lang="en-US" sz="2400" b="1" dirty="0" err="1">
                <a:solidFill>
                  <a:srgbClr val="0070C0"/>
                </a:solidFill>
                <a:latin typeface="Times New Roman" panose="02020603050405020304" pitchFamily="18" charset="0"/>
                <a:ea typeface="Calibri" panose="020F0502020204030204" pitchFamily="34" charset="0"/>
              </a:rPr>
              <a:t>ết</a:t>
            </a:r>
            <a:r>
              <a:rPr lang="en-US" sz="2400" b="1" dirty="0">
                <a:solidFill>
                  <a:srgbClr val="0070C0"/>
                </a:solidFill>
                <a:latin typeface="Times New Roman" panose="02020603050405020304" pitchFamily="18" charset="0"/>
                <a:ea typeface="Calibri" panose="020F0502020204030204" pitchFamily="34" charset="0"/>
              </a:rPr>
              <a:t> </a:t>
            </a:r>
            <a:r>
              <a:rPr lang="en-US" sz="2400" b="1" dirty="0" err="1">
                <a:solidFill>
                  <a:srgbClr val="0070C0"/>
                </a:solidFill>
                <a:latin typeface="Times New Roman" panose="02020603050405020304" pitchFamily="18" charset="0"/>
                <a:ea typeface="Calibri" panose="020F0502020204030204" pitchFamily="34" charset="0"/>
              </a:rPr>
              <a:t>nhân</a:t>
            </a:r>
            <a:r>
              <a:rPr lang="en-US" sz="2400" b="1" dirty="0">
                <a:solidFill>
                  <a:srgbClr val="0070C0"/>
                </a:solidFill>
                <a:latin typeface="Times New Roman" panose="02020603050405020304" pitchFamily="18" charset="0"/>
                <a:ea typeface="Calibri" panose="020F0502020204030204" pitchFamily="34" charset="0"/>
              </a:rPr>
              <a:t> </a:t>
            </a:r>
            <a:r>
              <a:rPr lang="en-US" sz="2400" b="1" dirty="0" err="1">
                <a:solidFill>
                  <a:srgbClr val="0070C0"/>
                </a:solidFill>
                <a:latin typeface="Times New Roman" panose="02020603050405020304" pitchFamily="18" charset="0"/>
                <a:ea typeface="Calibri" panose="020F0502020204030204" pitchFamily="34" charset="0"/>
              </a:rPr>
              <a:t>vật</a:t>
            </a:r>
            <a:r>
              <a:rPr lang="en-US" sz="2400" b="1" dirty="0">
                <a:solidFill>
                  <a:srgbClr val="0070C0"/>
                </a:solidFill>
                <a:latin typeface="Times New Roman" panose="02020603050405020304" pitchFamily="18" charset="0"/>
                <a:ea typeface="Calibri" panose="020F0502020204030204" pitchFamily="34" charset="0"/>
              </a:rPr>
              <a:t> </a:t>
            </a:r>
            <a:r>
              <a:rPr lang="vi-VN" sz="2400" b="1" dirty="0">
                <a:solidFill>
                  <a:srgbClr val="0070C0"/>
                </a:solidFill>
                <a:latin typeface="Times New Roman" panose="02020603050405020304" pitchFamily="18" charset="0"/>
                <a:ea typeface="Calibri" panose="020F0502020204030204" pitchFamily="34" charset="0"/>
              </a:rPr>
              <a:t>"tôi" gí mũi xuống đất ngửi mùi dầu máy</a:t>
            </a:r>
            <a:r>
              <a:rPr lang="en-US" sz="2400" b="1" dirty="0">
                <a:solidFill>
                  <a:srgbClr val="0070C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marL="342900" lvl="0" indent="-342900">
              <a:buFont typeface="Wingdings" panose="05000000000000000000" pitchFamily="2" charset="2"/>
              <a:buChar char=""/>
            </a:pPr>
            <a:r>
              <a:rPr lang="en-US" sz="2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Chi </a:t>
            </a:r>
            <a:r>
              <a:rPr lang="en-US" sz="2400" dirty="0" err="1">
                <a:solidFill>
                  <a:srgbClr val="000000"/>
                </a:solidFill>
                <a:latin typeface="Times New Roman" panose="02020603050405020304" pitchFamily="18" charset="0"/>
                <a:ea typeface="Times New Roman" panose="02020603050405020304" pitchFamily="18" charset="0"/>
                <a:cs typeface="Arial" panose="020B0604020202020204" pitchFamily="34" charset="0"/>
              </a:rPr>
              <a:t>tiết</a:t>
            </a:r>
            <a:r>
              <a:rPr lang="en-US" sz="2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n</a:t>
            </a:r>
            <a:r>
              <a:rPr lang="vi-VN" sz="2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ói lên sự tò mò, thích thú, muốn khám phá những điều mới lạ của </a:t>
            </a:r>
            <a:r>
              <a:rPr lang="en-US" sz="2400" dirty="0" err="1">
                <a:solidFill>
                  <a:srgbClr val="000000"/>
                </a:solidFill>
                <a:latin typeface="Times New Roman" panose="02020603050405020304" pitchFamily="18" charset="0"/>
                <a:ea typeface="Times New Roman" panose="02020603050405020304" pitchFamily="18" charset="0"/>
                <a:cs typeface="Arial" panose="020B0604020202020204" pitchFamily="34" charset="0"/>
              </a:rPr>
              <a:t>nhân</a:t>
            </a:r>
            <a:r>
              <a:rPr lang="en-US" sz="2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00000"/>
                </a:solidFill>
                <a:latin typeface="Times New Roman" panose="02020603050405020304" pitchFamily="18" charset="0"/>
                <a:ea typeface="Times New Roman" panose="02020603050405020304" pitchFamily="18" charset="0"/>
                <a:cs typeface="Arial" panose="020B0604020202020204" pitchFamily="34" charset="0"/>
              </a:rPr>
              <a:t>vật</a:t>
            </a:r>
            <a:r>
              <a:rPr lang="en-US" sz="2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tôi</a:t>
            </a:r>
            <a:r>
              <a:rPr lang="en-US" sz="2400"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endParaRPr lang="en-US" sz="2400" dirty="0" smtClean="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
            </a:pPr>
            <a:r>
              <a:rPr lang="en-US" sz="2400" dirty="0" smtClean="0">
                <a:solidFill>
                  <a:srgbClr val="0070C0"/>
                </a:solidFill>
                <a:latin typeface="Times New Roman" panose="02020603050405020304" pitchFamily="18" charset="0"/>
                <a:ea typeface="Calibri" panose="020F0502020204030204" pitchFamily="34" charset="0"/>
              </a:rPr>
              <a:t>Chi </a:t>
            </a:r>
            <a:r>
              <a:rPr lang="en-US" sz="2400" dirty="0" err="1">
                <a:solidFill>
                  <a:srgbClr val="0070C0"/>
                </a:solidFill>
                <a:latin typeface="Times New Roman" panose="02020603050405020304" pitchFamily="18" charset="0"/>
                <a:ea typeface="Calibri" panose="020F0502020204030204" pitchFamily="34" charset="0"/>
              </a:rPr>
              <a:t>tiết</a:t>
            </a:r>
            <a:r>
              <a:rPr lang="en-US" sz="2400" dirty="0">
                <a:solidFill>
                  <a:srgbClr val="0070C0"/>
                </a:solidFill>
                <a:latin typeface="Times New Roman" panose="02020603050405020304" pitchFamily="18" charset="0"/>
                <a:ea typeface="Calibri" panose="020F0502020204030204" pitchFamily="34" charset="0"/>
              </a:rPr>
              <a:t> </a:t>
            </a:r>
            <a:r>
              <a:rPr lang="en-US" sz="2400" b="1" dirty="0">
                <a:solidFill>
                  <a:srgbClr val="0070C0"/>
                </a:solidFill>
                <a:latin typeface="Times New Roman" panose="02020603050405020304" pitchFamily="18" charset="0"/>
                <a:ea typeface="Calibri" panose="020F0502020204030204" pitchFamily="34" charset="0"/>
              </a:rPr>
              <a:t>c</a:t>
            </a:r>
            <a:r>
              <a:rPr lang="vi-VN" sz="2400" b="1" dirty="0">
                <a:solidFill>
                  <a:srgbClr val="0070C0"/>
                </a:solidFill>
                <a:latin typeface="Times New Roman" panose="02020603050405020304" pitchFamily="18" charset="0"/>
                <a:ea typeface="Calibri" panose="020F0502020204030204" pitchFamily="34" charset="0"/>
              </a:rPr>
              <a:t>âu bé Hon da đã làm những việc </a:t>
            </a:r>
            <a:r>
              <a:rPr lang="en-US" sz="2400" b="1" dirty="0" err="1">
                <a:solidFill>
                  <a:srgbClr val="0070C0"/>
                </a:solidFill>
                <a:latin typeface="Times New Roman" panose="02020603050405020304" pitchFamily="18" charset="0"/>
                <a:ea typeface="Calibri" panose="020F0502020204030204" pitchFamily="34" charset="0"/>
              </a:rPr>
              <a:t>bất</a:t>
            </a:r>
            <a:r>
              <a:rPr lang="en-US" sz="2400" b="1" dirty="0">
                <a:solidFill>
                  <a:srgbClr val="0070C0"/>
                </a:solidFill>
                <a:latin typeface="Times New Roman" panose="02020603050405020304" pitchFamily="18" charset="0"/>
                <a:ea typeface="Calibri" panose="020F0502020204030204" pitchFamily="34" charset="0"/>
              </a:rPr>
              <a:t> </a:t>
            </a:r>
            <a:r>
              <a:rPr lang="en-US" sz="2400" b="1" dirty="0" err="1">
                <a:solidFill>
                  <a:srgbClr val="0070C0"/>
                </a:solidFill>
                <a:latin typeface="Times New Roman" panose="02020603050405020304" pitchFamily="18" charset="0"/>
                <a:ea typeface="Calibri" panose="020F0502020204030204" pitchFamily="34" charset="0"/>
              </a:rPr>
              <a:t>ngờ</a:t>
            </a:r>
            <a:r>
              <a:rPr lang="en-US" sz="2400" b="1" dirty="0">
                <a:solidFill>
                  <a:srgbClr val="0070C0"/>
                </a:solidFill>
                <a:latin typeface="Times New Roman" panose="02020603050405020304" pitchFamily="18" charset="0"/>
                <a:ea typeface="Calibri" panose="020F0502020204030204" pitchFamily="34" charset="0"/>
              </a:rPr>
              <a:t> </a:t>
            </a:r>
            <a:r>
              <a:rPr lang="vi-VN" sz="2400" b="1" dirty="0">
                <a:solidFill>
                  <a:srgbClr val="0070C0"/>
                </a:solidFill>
                <a:latin typeface="Times New Roman" panose="02020603050405020304" pitchFamily="18" charset="0"/>
                <a:ea typeface="Calibri" panose="020F0502020204030204" pitchFamily="34" charset="0"/>
              </a:rPr>
              <a:t>để được </a:t>
            </a:r>
            <a:r>
              <a:rPr lang="en-US" sz="2400" b="1" dirty="0" err="1">
                <a:solidFill>
                  <a:srgbClr val="0070C0"/>
                </a:solidFill>
                <a:latin typeface="Times New Roman" panose="02020603050405020304" pitchFamily="18" charset="0"/>
                <a:ea typeface="Calibri" panose="020F0502020204030204" pitchFamily="34" charset="0"/>
              </a:rPr>
              <a:t>xem</a:t>
            </a:r>
            <a:r>
              <a:rPr lang="en-US" sz="2400" b="1" dirty="0">
                <a:solidFill>
                  <a:srgbClr val="0070C0"/>
                </a:solidFill>
                <a:latin typeface="Times New Roman" panose="02020603050405020304" pitchFamily="18" charset="0"/>
                <a:ea typeface="Calibri" panose="020F0502020204030204" pitchFamily="34" charset="0"/>
              </a:rPr>
              <a:t> </a:t>
            </a:r>
            <a:r>
              <a:rPr lang="vi-VN" sz="2400" b="1" dirty="0">
                <a:solidFill>
                  <a:srgbClr val="0070C0"/>
                </a:solidFill>
                <a:latin typeface="Times New Roman" panose="02020603050405020304" pitchFamily="18" charset="0"/>
                <a:ea typeface="Calibri" panose="020F0502020204030204" pitchFamily="34" charset="0"/>
              </a:rPr>
              <a:t>máy bay thật biểu diễn</a:t>
            </a:r>
            <a:endParaRPr lang="en-US" sz="2400" dirty="0">
              <a:latin typeface="Times New Roman" panose="02020603050405020304" pitchFamily="18" charset="0"/>
              <a:ea typeface="Calibri" panose="020F0502020204030204" pitchFamily="34" charset="0"/>
            </a:endParaRPr>
          </a:p>
          <a:p>
            <a:pPr lvl="0">
              <a:spcAft>
                <a:spcPts val="0"/>
              </a:spcAft>
              <a:buSzPts val="1000"/>
              <a:tabLst>
                <a:tab pos="457200" algn="l"/>
              </a:tabLst>
            </a:pPr>
            <a:r>
              <a:rPr lang="en-US" sz="2400" dirty="0" err="1">
                <a:solidFill>
                  <a:srgbClr val="000000"/>
                </a:solidFill>
                <a:latin typeface="Times New Roman" panose="02020603050405020304" pitchFamily="18" charset="0"/>
                <a:ea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lén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lấy</a:t>
            </a:r>
            <a:r>
              <a:rPr lang="en-US" sz="2400" dirty="0">
                <a:solidFill>
                  <a:srgbClr val="000000"/>
                </a:solidFill>
                <a:latin typeface="Times New Roman" panose="02020603050405020304" pitchFamily="18" charset="0"/>
                <a:ea typeface="Times New Roman" panose="02020603050405020304" pitchFamily="18" charset="0"/>
              </a:rPr>
              <a:t> 2 </a:t>
            </a:r>
            <a:r>
              <a:rPr lang="en-US" sz="2400" dirty="0" err="1">
                <a:solidFill>
                  <a:srgbClr val="000000"/>
                </a:solidFill>
                <a:latin typeface="Times New Roman" panose="02020603050405020304" pitchFamily="18" charset="0"/>
                <a:ea typeface="Times New Roman" panose="02020603050405020304" pitchFamily="18" charset="0"/>
              </a:rPr>
              <a:t>xu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tiền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lộ</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trốn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đạp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đạp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ngừng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nghỉ</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tới</a:t>
            </a:r>
            <a:r>
              <a:rPr lang="en-US" sz="2400" dirty="0">
                <a:solidFill>
                  <a:srgbClr val="000000"/>
                </a:solidFill>
                <a:latin typeface="Times New Roman" panose="02020603050405020304" pitchFamily="18" charset="0"/>
                <a:ea typeface="Times New Roman" panose="02020603050405020304" pitchFamily="18" charset="0"/>
              </a:rPr>
              <a:t> Ha-ma-mat-</a:t>
            </a:r>
            <a:r>
              <a:rPr lang="en-US" sz="2400" dirty="0" err="1">
                <a:solidFill>
                  <a:srgbClr val="000000"/>
                </a:solidFill>
                <a:latin typeface="Times New Roman" panose="02020603050405020304" pitchFamily="18" charset="0"/>
                <a:ea typeface="Times New Roman" panose="02020603050405020304" pitchFamily="18" charset="0"/>
              </a:rPr>
              <a:t>su</a:t>
            </a:r>
            <a:r>
              <a:rPr lang="en-US" sz="2400" dirty="0">
                <a:solidFill>
                  <a:srgbClr val="000000"/>
                </a:solidFill>
                <a:latin typeface="Times New Roman" panose="02020603050405020304" pitchFamily="18" charset="0"/>
                <a:ea typeface="Times New Roman" panose="02020603050405020304" pitchFamily="18" charset="0"/>
              </a:rPr>
              <a:t>. </a:t>
            </a:r>
          </a:p>
          <a:p>
            <a:pPr lvl="0">
              <a:spcAft>
                <a:spcPts val="0"/>
              </a:spcAft>
              <a:buSzPts val="1000"/>
              <a:tabLst>
                <a:tab pos="457200" algn="l"/>
              </a:tabLst>
            </a:pPr>
            <a:r>
              <a:rPr lang="en-US" sz="2400" dirty="0" err="1">
                <a:solidFill>
                  <a:srgbClr val="000000"/>
                </a:solidFill>
                <a:latin typeface="Times New Roman" panose="02020603050405020304" pitchFamily="18" charset="0"/>
                <a:ea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nơi</a:t>
            </a:r>
            <a:r>
              <a:rPr lang="en-US" sz="2400" dirty="0">
                <a:solidFill>
                  <a:srgbClr val="000000"/>
                </a:solidFill>
                <a:latin typeface="Times New Roman" panose="02020603050405020304" pitchFamily="18" charset="0"/>
                <a:ea typeface="Times New Roman" panose="02020603050405020304" pitchFamily="18" charset="0"/>
              </a:rPr>
              <a:t> do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đủ</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tiền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leo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nhìn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tận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mắt</a:t>
            </a:r>
            <a:r>
              <a:rPr lang="en-US" sz="2400" i="1" dirty="0" err="1" smtClean="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i="1" dirty="0" err="1">
                <a:solidFill>
                  <a:srgbClr val="0D0D0D"/>
                </a:solidFill>
                <a:latin typeface="Times New Roman" panose="02020603050405020304" pitchFamily="18" charset="0"/>
                <a:ea typeface="Times New Roman" panose="02020603050405020304" pitchFamily="18" charset="0"/>
              </a:rPr>
              <a:t>Chi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tiết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này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thấy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ngay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từ</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còn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nhỏ</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cậu</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bé</a:t>
            </a:r>
            <a:r>
              <a:rPr lang="en-US" sz="2400" i="1" dirty="0">
                <a:solidFill>
                  <a:srgbClr val="0D0D0D"/>
                </a:solidFill>
                <a:latin typeface="Times New Roman" panose="02020603050405020304" pitchFamily="18" charset="0"/>
                <a:ea typeface="Times New Roman" panose="02020603050405020304" pitchFamily="18" charset="0"/>
              </a:rPr>
              <a:t> Hon – </a:t>
            </a:r>
            <a:r>
              <a:rPr lang="en-US" sz="2400" i="1" dirty="0" err="1">
                <a:solidFill>
                  <a:srgbClr val="0D0D0D"/>
                </a:solidFill>
                <a:latin typeface="Times New Roman" panose="02020603050405020304" pitchFamily="18" charset="0"/>
                <a:ea typeface="Times New Roman" panose="02020603050405020304" pitchFamily="18" charset="0"/>
              </a:rPr>
              <a:t>đa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đã</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vô</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cùng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yêu</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thích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khoa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học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kĩ</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thuật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là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người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bản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lĩnh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biết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vượt</a:t>
            </a:r>
            <a:r>
              <a:rPr lang="en-US" sz="2400" i="1" dirty="0">
                <a:solidFill>
                  <a:srgbClr val="0D0D0D"/>
                </a:solidFill>
                <a:latin typeface="Times New Roman" panose="02020603050405020304" pitchFamily="18" charset="0"/>
                <a:ea typeface="Times New Roman" panose="02020603050405020304" pitchFamily="18" charset="0"/>
              </a:rPr>
              <a:t> qua </a:t>
            </a:r>
            <a:r>
              <a:rPr lang="en-US" sz="2400" i="1" dirty="0" err="1">
                <a:solidFill>
                  <a:srgbClr val="0D0D0D"/>
                </a:solidFill>
                <a:latin typeface="Times New Roman" panose="02020603050405020304" pitchFamily="18" charset="0"/>
                <a:ea typeface="Times New Roman" panose="02020603050405020304" pitchFamily="18" charset="0"/>
              </a:rPr>
              <a:t>hoàn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cảnh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khó</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khăn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để</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theo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đuổi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niềm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đam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mê</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của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mình</a:t>
            </a:r>
            <a:r>
              <a:rPr lang="en-US" sz="2400" i="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337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87108" y="34347"/>
            <a:ext cx="6417783"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endParaRPr kumimoji="0" lang="en-US" sz="40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208425" y="742233"/>
            <a:ext cx="7484741" cy="548099"/>
          </a:xfrm>
          <a:prstGeom prst="rect">
            <a:avLst/>
          </a:prstGeom>
        </p:spPr>
        <p:txBody>
          <a:bodyPr wrap="none">
            <a:spAutoFit/>
          </a:bodyPr>
          <a:lstStyle/>
          <a:p>
            <a:pPr lvl="0">
              <a:lnSpc>
                <a:spcPct val="115000"/>
              </a:lnSpc>
              <a:spcAft>
                <a:spcPts val="0"/>
              </a:spcAft>
            </a:pPr>
            <a:r>
              <a:rPr lang="en-US" sz="2800" b="1" dirty="0" smtClean="0">
                <a:latin typeface="Times New Roman" panose="02020603050405020304" pitchFamily="18" charset="0"/>
                <a:ea typeface="Times New Roman" panose="02020603050405020304" pitchFamily="18" charset="0"/>
              </a:rPr>
              <a:t>3. </a:t>
            </a:r>
            <a:r>
              <a:rPr lang="en-US" sz="2800" b="1" dirty="0" err="1" smtClean="0">
                <a:latin typeface="Times New Roman" panose="02020603050405020304" pitchFamily="18" charset="0"/>
                <a:ea typeface="Times New Roman" panose="02020603050405020304" pitchFamily="18" charset="0"/>
              </a:rPr>
              <a:t>Bài</a:t>
            </a:r>
            <a:r>
              <a:rPr lang="en-US" sz="2800" b="1" dirty="0" smtClean="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thống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kê</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theo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mẫu</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783577393"/>
              </p:ext>
            </p:extLst>
          </p:nvPr>
        </p:nvGraphicFramePr>
        <p:xfrm>
          <a:off x="785951" y="1653028"/>
          <a:ext cx="10593975" cy="3364992"/>
        </p:xfrm>
        <a:graphic>
          <a:graphicData uri="http://schemas.openxmlformats.org/drawingml/2006/table">
            <a:tbl>
              <a:tblPr firstRow="1" firstCol="1" bandRow="1"/>
              <a:tblGrid>
                <a:gridCol w="4261145">
                  <a:extLst>
                    <a:ext uri="{9D8B030D-6E8A-4147-A177-3AD203B41FA5}">
                      <a16:colId xmlns:a16="http://schemas.microsoft.com/office/drawing/2014/main" val="358903210"/>
                    </a:ext>
                  </a:extLst>
                </a:gridCol>
                <a:gridCol w="3285958">
                  <a:extLst>
                    <a:ext uri="{9D8B030D-6E8A-4147-A177-3AD203B41FA5}">
                      <a16:colId xmlns:a16="http://schemas.microsoft.com/office/drawing/2014/main" val="3735684449"/>
                    </a:ext>
                  </a:extLst>
                </a:gridCol>
                <a:gridCol w="3046872">
                  <a:extLst>
                    <a:ext uri="{9D8B030D-6E8A-4147-A177-3AD203B41FA5}">
                      <a16:colId xmlns:a16="http://schemas.microsoft.com/office/drawing/2014/main" val="3889181373"/>
                    </a:ext>
                  </a:extLst>
                </a:gridCol>
              </a:tblGrid>
              <a:tr h="0">
                <a:tc>
                  <a:txBody>
                    <a:bodyPr/>
                    <a:lstStyle/>
                    <a:p>
                      <a:pPr algn="ctr">
                        <a:lnSpc>
                          <a:spcPct val="115000"/>
                        </a:lnSpc>
                        <a:spcAft>
                          <a:spcPts val="0"/>
                        </a:spcAft>
                      </a:pPr>
                      <a:r>
                        <a:rPr lang="en-US" sz="2400" b="1" dirty="0" err="1">
                          <a:solidFill>
                            <a:srgbClr val="C00000"/>
                          </a:solidFill>
                          <a:effectLst/>
                          <a:latin typeface="Times New Roman" panose="02020603050405020304" pitchFamily="18" charset="0"/>
                          <a:ea typeface="MS Mincho"/>
                          <a:cs typeface="Times New Roman" panose="02020603050405020304" pitchFamily="18" charset="0"/>
                        </a:rPr>
                        <a:t>Tên</a:t>
                      </a:r>
                      <a:r>
                        <a:rPr lang="en-US" sz="24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C00000"/>
                          </a:solidFill>
                          <a:effectLst/>
                          <a:latin typeface="Times New Roman" panose="02020603050405020304" pitchFamily="18" charset="0"/>
                          <a:ea typeface="MS Mincho"/>
                          <a:cs typeface="Times New Roman" panose="02020603050405020304" pitchFamily="18" charset="0"/>
                        </a:rPr>
                        <a:t>văn</a:t>
                      </a:r>
                      <a:r>
                        <a:rPr lang="en-US" sz="24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C00000"/>
                          </a:solidFill>
                          <a:effectLst/>
                          <a:latin typeface="Times New Roman" panose="02020603050405020304" pitchFamily="18" charset="0"/>
                          <a:ea typeface="MS Mincho"/>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a:solidFill>
                            <a:srgbClr val="C00000"/>
                          </a:solidFill>
                          <a:effectLst/>
                          <a:latin typeface="Times New Roman" panose="02020603050405020304" pitchFamily="18" charset="0"/>
                          <a:ea typeface="MS Mincho"/>
                          <a:cs typeface="Times New Roman" panose="02020603050405020304" pitchFamily="18" charset="0"/>
                        </a:rPr>
                        <a:t>Đặc sắc nội dung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8650091"/>
                  </a:ext>
                </a:extLst>
              </a:tr>
              <a:tr h="0">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i="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a:solidFill>
                            <a:srgbClr val="0D0D0D"/>
                          </a:solidFill>
                          <a:effectLst/>
                          <a:latin typeface="Times New Roman" panose="02020603050405020304" pitchFamily="18" charset="0"/>
                          <a:ea typeface="MS Mincho"/>
                          <a:cs typeface="Times New Roman" panose="02020603050405020304" pitchFamily="18" charset="0"/>
                        </a:rPr>
                        <a:t>(</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Nguyên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Hồng</a:t>
                      </a:r>
                      <a:r>
                        <a:rPr lang="en-US" sz="24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469662"/>
                  </a:ext>
                </a:extLst>
              </a:tr>
              <a:tr h="0">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Tháp</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nổi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Hùng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37593"/>
                  </a:ext>
                </a:extLst>
              </a:tr>
              <a:tr h="0">
                <a:tc>
                  <a:txBody>
                    <a:bodyPr/>
                    <a:lstStyle/>
                    <a:p>
                      <a:pPr>
                        <a:lnSpc>
                          <a:spcPct val="115000"/>
                        </a:lnSpc>
                        <a:spcAft>
                          <a:spcPts val="0"/>
                        </a:spcAft>
                      </a:pP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 thơ ấu của Hon – đa </a:t>
                      </a: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(Hon – đa  Sô-i-chi-rô)</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9727531"/>
                  </a:ext>
                </a:extLst>
              </a:tr>
              <a:tr h="0">
                <a:tc>
                  <a:txBody>
                    <a:bodyPr/>
                    <a:lstStyle/>
                    <a:p>
                      <a:pPr>
                        <a:lnSpc>
                          <a:spcPct val="115000"/>
                        </a:lnSpc>
                        <a:spcAft>
                          <a:spcPts val="0"/>
                        </a:spcAft>
                      </a:pP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Thẳm sâu Hồng Ngài </a:t>
                      </a: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(Lam Linh)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9072746"/>
                  </a:ext>
                </a:extLst>
              </a:tr>
            </a:tbl>
          </a:graphicData>
        </a:graphic>
      </p:graphicFrame>
    </p:spTree>
    <p:extLst>
      <p:ext uri="{BB962C8B-B14F-4D97-AF65-F5344CB8AC3E}">
        <p14:creationId xmlns:p14="http://schemas.microsoft.com/office/powerpoint/2010/main" val="604743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1359</TotalTime>
  <Words>6611</Words>
  <Application>Microsoft Office PowerPoint</Application>
  <PresentationFormat>Widescreen</PresentationFormat>
  <Paragraphs>815</Paragraphs>
  <Slides>103</Slides>
  <Notes>0</Notes>
  <HiddenSlides>0</HiddenSlides>
  <MMClips>1</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103</vt:i4>
      </vt:variant>
    </vt:vector>
  </HeadingPairs>
  <TitlesOfParts>
    <vt:vector size="115" baseType="lpstr">
      <vt:lpstr>MS Gothic</vt:lpstr>
      <vt:lpstr>Arial</vt:lpstr>
      <vt:lpstr>Calibri</vt:lpstr>
      <vt:lpstr>Calibri Light</vt:lpstr>
      <vt:lpstr>MS Mincho</vt:lpstr>
      <vt:lpstr>Segoe UI Symbol</vt:lpstr>
      <vt:lpstr>Times New Roman</vt:lpstr>
      <vt:lpstr>Wingdings</vt:lpstr>
      <vt:lpstr>Office Theme</vt:lpstr>
      <vt:lpstr>5_Office Theme</vt:lpstr>
      <vt:lpstr>4_Office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102</cp:revision>
  <dcterms:created xsi:type="dcterms:W3CDTF">2021-06-21T13:44:28Z</dcterms:created>
  <dcterms:modified xsi:type="dcterms:W3CDTF">2021-08-11T14:15:56Z</dcterms:modified>
</cp:coreProperties>
</file>