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5" r:id="rId1"/>
  </p:sldMasterIdLst>
  <p:notesMasterIdLst>
    <p:notesMasterId r:id="rId18"/>
  </p:notesMasterIdLst>
  <p:sldIdLst>
    <p:sldId id="281" r:id="rId2"/>
    <p:sldId id="275" r:id="rId3"/>
    <p:sldId id="256" r:id="rId4"/>
    <p:sldId id="268" r:id="rId5"/>
    <p:sldId id="257" r:id="rId6"/>
    <p:sldId id="277" r:id="rId7"/>
    <p:sldId id="259" r:id="rId8"/>
    <p:sldId id="276" r:id="rId9"/>
    <p:sldId id="278" r:id="rId10"/>
    <p:sldId id="264" r:id="rId11"/>
    <p:sldId id="279" r:id="rId12"/>
    <p:sldId id="280" r:id="rId13"/>
    <p:sldId id="267" r:id="rId14"/>
    <p:sldId id="271" r:id="rId15"/>
    <p:sldId id="272" r:id="rId16"/>
    <p:sldId id="274"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54">
          <p15:clr>
            <a:srgbClr val="A4A3A4"/>
          </p15:clr>
        </p15:guide>
        <p15:guide id="2" pos="285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FFFF"/>
    <a:srgbClr val="00CC00"/>
    <a:srgbClr val="3333CC"/>
    <a:srgbClr val="0000FF"/>
    <a:srgbClr val="000099"/>
    <a:srgbClr val="006600"/>
    <a:srgbClr val="FF0000"/>
    <a:srgbClr val="660066"/>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22" y="58"/>
      </p:cViewPr>
      <p:guideLst>
        <p:guide orient="horz" pos="2154"/>
        <p:guide pos="285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34D2B1A3-DD1C-4896-9769-89827F088290}" type="datetimeFigureOut">
              <a:rPr lang="vi-VN"/>
              <a:pPr>
                <a:defRPr/>
              </a:pPr>
              <a:t>09/09/2021</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vi-VN"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vi-VN"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A785F709-7E11-48F6-93B7-65B6AFC703BE}" type="slidenum">
              <a:rPr lang="vi-VN"/>
              <a:pPr>
                <a:defRPr/>
              </a:pPr>
              <a:t>‹#›</a:t>
            </a:fld>
            <a:endParaRPr lang="vi-VN"/>
          </a:p>
        </p:txBody>
      </p:sp>
    </p:spTree>
    <p:extLst>
      <p:ext uri="{BB962C8B-B14F-4D97-AF65-F5344CB8AC3E}">
        <p14:creationId xmlns:p14="http://schemas.microsoft.com/office/powerpoint/2010/main" val="33278578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F374F3B-C54F-4A52-8EC4-50EB72E31A9B}" type="slidenum">
              <a:rPr lang="en-US" smtClean="0"/>
              <a:pPr eaLnBrk="1" hangingPunct="1"/>
              <a:t>1</a:t>
            </a:fld>
            <a:endParaRPr lang="en-US"/>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vi-VN"/>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6CBFEDE-938F-401C-84F4-6F09447E4C9E}" type="slidenum">
              <a:rPr lang="vi-VN"/>
              <a:pPr eaLnBrk="1" hangingPunct="1"/>
              <a:t>5</a:t>
            </a:fld>
            <a:endParaRPr lang="vi-V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A7C1700-0B61-4F0A-AC33-BA49A83BED64}" type="slidenum">
              <a:rPr lang="en-US"/>
              <a:pPr>
                <a:defRPr/>
              </a:pPr>
              <a:t>‹#›</a:t>
            </a:fld>
            <a:endParaRPr lang="en-US"/>
          </a:p>
        </p:txBody>
      </p:sp>
    </p:spTree>
    <p:extLst>
      <p:ext uri="{BB962C8B-B14F-4D97-AF65-F5344CB8AC3E}">
        <p14:creationId xmlns:p14="http://schemas.microsoft.com/office/powerpoint/2010/main" val="517835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C8F1EE6-4D7C-482B-8374-5304ECBA24A4}" type="slidenum">
              <a:rPr lang="en-US"/>
              <a:pPr>
                <a:defRPr/>
              </a:pPr>
              <a:t>‹#›</a:t>
            </a:fld>
            <a:endParaRPr lang="en-US"/>
          </a:p>
        </p:txBody>
      </p:sp>
    </p:spTree>
    <p:extLst>
      <p:ext uri="{BB962C8B-B14F-4D97-AF65-F5344CB8AC3E}">
        <p14:creationId xmlns:p14="http://schemas.microsoft.com/office/powerpoint/2010/main" val="609788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9AF3034-5CD6-451C-A914-6AD6AAB55618}" type="slidenum">
              <a:rPr lang="en-US"/>
              <a:pPr>
                <a:defRPr/>
              </a:pPr>
              <a:t>‹#›</a:t>
            </a:fld>
            <a:endParaRPr lang="en-US"/>
          </a:p>
        </p:txBody>
      </p:sp>
    </p:spTree>
    <p:extLst>
      <p:ext uri="{BB962C8B-B14F-4D97-AF65-F5344CB8AC3E}">
        <p14:creationId xmlns:p14="http://schemas.microsoft.com/office/powerpoint/2010/main" val="599103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vi-VN"/>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1CAE042-679D-47B8-9E60-1825B0112941}" type="slidenum">
              <a:rPr lang="en-US"/>
              <a:pPr>
                <a:defRPr/>
              </a:pPr>
              <a:t>‹#›</a:t>
            </a:fld>
            <a:endParaRPr lang="en-US"/>
          </a:p>
        </p:txBody>
      </p:sp>
    </p:spTree>
    <p:extLst>
      <p:ext uri="{BB962C8B-B14F-4D97-AF65-F5344CB8AC3E}">
        <p14:creationId xmlns:p14="http://schemas.microsoft.com/office/powerpoint/2010/main" val="400749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vi-VN"/>
          </a:p>
        </p:txBody>
      </p:sp>
      <p:sp>
        <p:nvSpPr>
          <p:cNvPr id="3" name="Table Placeholder 2"/>
          <p:cNvSpPr>
            <a:spLocks noGrp="1"/>
          </p:cNvSpPr>
          <p:nvPr>
            <p:ph type="tbl" idx="1"/>
          </p:nvPr>
        </p:nvSpPr>
        <p:spPr>
          <a:xfrm>
            <a:off x="457200" y="1600200"/>
            <a:ext cx="8229600" cy="4525963"/>
          </a:xfrm>
        </p:spPr>
        <p:txBody>
          <a:bodyPr/>
          <a:lstStyle/>
          <a:p>
            <a:pPr lvl="0"/>
            <a:endParaRPr lang="vi-VN"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4BA37E-7641-453F-B5CE-BF8EA6D89A06}" type="slidenum">
              <a:rPr lang="en-US"/>
              <a:pPr>
                <a:defRPr/>
              </a:pPr>
              <a:t>‹#›</a:t>
            </a:fld>
            <a:endParaRPr lang="en-US"/>
          </a:p>
        </p:txBody>
      </p:sp>
    </p:spTree>
    <p:extLst>
      <p:ext uri="{BB962C8B-B14F-4D97-AF65-F5344CB8AC3E}">
        <p14:creationId xmlns:p14="http://schemas.microsoft.com/office/powerpoint/2010/main" val="2917491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63D5B65-3A4C-4A9B-A869-B6B8772E12E7}" type="slidenum">
              <a:rPr lang="en-US"/>
              <a:pPr>
                <a:defRPr/>
              </a:pPr>
              <a:t>‹#›</a:t>
            </a:fld>
            <a:endParaRPr lang="en-US"/>
          </a:p>
        </p:txBody>
      </p:sp>
    </p:spTree>
    <p:extLst>
      <p:ext uri="{BB962C8B-B14F-4D97-AF65-F5344CB8AC3E}">
        <p14:creationId xmlns:p14="http://schemas.microsoft.com/office/powerpoint/2010/main" val="2963349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3D0A9C0-83E0-4906-B8D5-DBD8FB90FB8A}" type="slidenum">
              <a:rPr lang="en-US"/>
              <a:pPr>
                <a:defRPr/>
              </a:pPr>
              <a:t>‹#›</a:t>
            </a:fld>
            <a:endParaRPr lang="en-US"/>
          </a:p>
        </p:txBody>
      </p:sp>
    </p:spTree>
    <p:extLst>
      <p:ext uri="{BB962C8B-B14F-4D97-AF65-F5344CB8AC3E}">
        <p14:creationId xmlns:p14="http://schemas.microsoft.com/office/powerpoint/2010/main" val="1501280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2F5F85F-4B31-4AC3-8C50-C81E83173A4E}" type="slidenum">
              <a:rPr lang="en-US"/>
              <a:pPr>
                <a:defRPr/>
              </a:pPr>
              <a:t>‹#›</a:t>
            </a:fld>
            <a:endParaRPr lang="en-US"/>
          </a:p>
        </p:txBody>
      </p:sp>
    </p:spTree>
    <p:extLst>
      <p:ext uri="{BB962C8B-B14F-4D97-AF65-F5344CB8AC3E}">
        <p14:creationId xmlns:p14="http://schemas.microsoft.com/office/powerpoint/2010/main" val="633789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2F70142-665C-4059-9CDE-11F19C19B4B5}" type="slidenum">
              <a:rPr lang="en-US"/>
              <a:pPr>
                <a:defRPr/>
              </a:pPr>
              <a:t>‹#›</a:t>
            </a:fld>
            <a:endParaRPr lang="en-US"/>
          </a:p>
        </p:txBody>
      </p:sp>
    </p:spTree>
    <p:extLst>
      <p:ext uri="{BB962C8B-B14F-4D97-AF65-F5344CB8AC3E}">
        <p14:creationId xmlns:p14="http://schemas.microsoft.com/office/powerpoint/2010/main" val="3798863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FF1EE7B-8705-4D65-B5F5-52B4FBC5CA16}" type="slidenum">
              <a:rPr lang="en-US"/>
              <a:pPr>
                <a:defRPr/>
              </a:pPr>
              <a:t>‹#›</a:t>
            </a:fld>
            <a:endParaRPr lang="en-US"/>
          </a:p>
        </p:txBody>
      </p:sp>
    </p:spTree>
    <p:extLst>
      <p:ext uri="{BB962C8B-B14F-4D97-AF65-F5344CB8AC3E}">
        <p14:creationId xmlns:p14="http://schemas.microsoft.com/office/powerpoint/2010/main" val="2960671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BD372DB-6BB7-444B-ADEE-89D3B0A2B7DE}" type="slidenum">
              <a:rPr lang="en-US"/>
              <a:pPr>
                <a:defRPr/>
              </a:pPr>
              <a:t>‹#›</a:t>
            </a:fld>
            <a:endParaRPr lang="en-US"/>
          </a:p>
        </p:txBody>
      </p:sp>
    </p:spTree>
    <p:extLst>
      <p:ext uri="{BB962C8B-B14F-4D97-AF65-F5344CB8AC3E}">
        <p14:creationId xmlns:p14="http://schemas.microsoft.com/office/powerpoint/2010/main" val="3467917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E566F7B-03EF-4890-8B8E-7A478C06F2D4}" type="slidenum">
              <a:rPr lang="en-US"/>
              <a:pPr>
                <a:defRPr/>
              </a:pPr>
              <a:t>‹#›</a:t>
            </a:fld>
            <a:endParaRPr lang="en-US"/>
          </a:p>
        </p:txBody>
      </p:sp>
    </p:spTree>
    <p:extLst>
      <p:ext uri="{BB962C8B-B14F-4D97-AF65-F5344CB8AC3E}">
        <p14:creationId xmlns:p14="http://schemas.microsoft.com/office/powerpoint/2010/main" val="366359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0715326-601E-4DCA-954F-3F6BA6C317EC}" type="slidenum">
              <a:rPr lang="en-US"/>
              <a:pPr>
                <a:defRPr/>
              </a:pPr>
              <a:t>‹#›</a:t>
            </a:fld>
            <a:endParaRPr lang="en-US"/>
          </a:p>
        </p:txBody>
      </p:sp>
    </p:spTree>
    <p:extLst>
      <p:ext uri="{BB962C8B-B14F-4D97-AF65-F5344CB8AC3E}">
        <p14:creationId xmlns:p14="http://schemas.microsoft.com/office/powerpoint/2010/main" val="454194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a:defRPr/>
            </a:pPr>
            <a:fld id="{FF5C97C0-6245-4F16-88BF-8D7B18AA670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4191DA6-A8EC-45B5-B0EB-708391F520C7}" type="slidenum">
              <a:rPr lang="en-US" smtClean="0"/>
              <a:pPr eaLnBrk="1" hangingPunct="1"/>
              <a:t>1</a:t>
            </a:fld>
            <a:endParaRPr lang="en-US"/>
          </a:p>
        </p:txBody>
      </p:sp>
      <p:sp>
        <p:nvSpPr>
          <p:cNvPr id="16" name="Rectangle 2"/>
          <p:cNvSpPr txBox="1">
            <a:spLocks noChangeArrowheads="1"/>
          </p:cNvSpPr>
          <p:nvPr/>
        </p:nvSpPr>
        <p:spPr bwMode="auto">
          <a:xfrm>
            <a:off x="114300" y="115888"/>
            <a:ext cx="8850313"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3200" b="1" dirty="0">
                <a:solidFill>
                  <a:srgbClr val="000099"/>
                </a:solidFill>
                <a:latin typeface="Times New Roman" pitchFamily="18" charset="0"/>
                <a:cs typeface="Times New Roman" pitchFamily="18" charset="0"/>
              </a:rPr>
              <a:t>CHỦ ĐỀ: LAI MỘT CẶP TÍNH TRẠNG </a:t>
            </a:r>
          </a:p>
          <a:p>
            <a:pPr algn="ctr" eaLnBrk="1" hangingPunct="1"/>
            <a:r>
              <a:rPr lang="en-US" sz="3200" b="1" dirty="0">
                <a:solidFill>
                  <a:srgbClr val="000099"/>
                </a:solidFill>
                <a:latin typeface="Times New Roman" pitchFamily="18" charset="0"/>
                <a:cs typeface="Times New Roman" pitchFamily="18" charset="0"/>
              </a:rPr>
              <a:t>(TIẾT 1)</a:t>
            </a:r>
            <a:r>
              <a:rPr lang="en-US" sz="3200" b="1" dirty="0">
                <a:solidFill>
                  <a:srgbClr val="3333CC"/>
                </a:solidFill>
                <a:latin typeface="Times New Roman" pitchFamily="18" charset="0"/>
                <a:cs typeface="Times New Roman" pitchFamily="18" charset="0"/>
              </a:rPr>
              <a:t> </a:t>
            </a:r>
          </a:p>
        </p:txBody>
      </p:sp>
      <p:pic>
        <p:nvPicPr>
          <p:cNvPr id="44044"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341438"/>
            <a:ext cx="8016875"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588798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4044"/>
                                        </p:tgtEl>
                                        <p:attrNameLst>
                                          <p:attrName>style.visibility</p:attrName>
                                        </p:attrNameLst>
                                      </p:cBhvr>
                                      <p:to>
                                        <p:strVal val="visible"/>
                                      </p:to>
                                    </p:set>
                                    <p:animEffect transition="in" filter="barn(inVertical)">
                                      <p:cBhvr>
                                        <p:cTn id="7" dur="500"/>
                                        <p:tgtEl>
                                          <p:spTgt spid="440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Text Box 6"/>
          <p:cNvSpPr txBox="1">
            <a:spLocks noChangeArrowheads="1"/>
          </p:cNvSpPr>
          <p:nvPr/>
        </p:nvSpPr>
        <p:spPr bwMode="auto">
          <a:xfrm>
            <a:off x="256729" y="1484784"/>
            <a:ext cx="8887271"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3000" dirty="0">
                <a:solidFill>
                  <a:srgbClr val="FF0000"/>
                </a:solidFill>
                <a:latin typeface="Times New Roman" pitchFamily="18" charset="0"/>
                <a:cs typeface="Times New Roman" pitchFamily="18" charset="0"/>
              </a:rPr>
              <a:t>- Bước 1: Quy định nhân tố di truyền:</a:t>
            </a:r>
            <a:endParaRPr lang="vi-VN" sz="3000" dirty="0">
              <a:solidFill>
                <a:srgbClr val="FF0000"/>
              </a:solidFill>
              <a:latin typeface="Times New Roman" pitchFamily="18" charset="0"/>
              <a:cs typeface="Times New Roman" pitchFamily="18" charset="0"/>
            </a:endParaRPr>
          </a:p>
          <a:p>
            <a:r>
              <a:rPr lang="en-US" sz="3000" dirty="0">
                <a:latin typeface="Times New Roman" pitchFamily="18" charset="0"/>
                <a:cs typeface="Times New Roman" pitchFamily="18" charset="0"/>
              </a:rPr>
              <a:t>  +Gọi A là nhân tố di truyền quy định tính trạng </a:t>
            </a:r>
            <a:r>
              <a:rPr lang="en-US" sz="3000" u="sng" dirty="0">
                <a:solidFill>
                  <a:srgbClr val="00FFFF"/>
                </a:solidFill>
                <a:latin typeface="Times New Roman" pitchFamily="18" charset="0"/>
                <a:cs typeface="Times New Roman" pitchFamily="18" charset="0"/>
              </a:rPr>
              <a:t>màu đỏ của hoa</a:t>
            </a:r>
            <a:r>
              <a:rPr lang="en-US" sz="3000" u="sng" dirty="0">
                <a:solidFill>
                  <a:srgbClr val="FFC000"/>
                </a:solidFill>
                <a:latin typeface="Times New Roman" pitchFamily="18" charset="0"/>
                <a:cs typeface="Times New Roman" pitchFamily="18" charset="0"/>
              </a:rPr>
              <a:t> </a:t>
            </a:r>
            <a:r>
              <a:rPr lang="en-US" sz="3000" dirty="0">
                <a:latin typeface="Times New Roman" pitchFamily="18" charset="0"/>
                <a:cs typeface="Times New Roman" pitchFamily="18" charset="0"/>
              </a:rPr>
              <a:t>là trội hoàn toàn</a:t>
            </a:r>
            <a:endParaRPr lang="vi-VN"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   +Gọi a là nhân tố di truyền quy định tính trạng </a:t>
            </a:r>
            <a:r>
              <a:rPr lang="en-US" sz="3000" u="sng" dirty="0">
                <a:solidFill>
                  <a:srgbClr val="00FFFF"/>
                </a:solidFill>
                <a:latin typeface="Times New Roman" pitchFamily="18" charset="0"/>
                <a:cs typeface="Times New Roman" pitchFamily="18" charset="0"/>
              </a:rPr>
              <a:t>màu trắng của hoa</a:t>
            </a:r>
            <a:r>
              <a:rPr lang="en-US" sz="3000" u="sng" dirty="0">
                <a:solidFill>
                  <a:srgbClr val="FFC000"/>
                </a:solidFill>
                <a:latin typeface="Times New Roman" pitchFamily="18" charset="0"/>
                <a:cs typeface="Times New Roman" pitchFamily="18" charset="0"/>
              </a:rPr>
              <a:t> </a:t>
            </a:r>
            <a:r>
              <a:rPr lang="en-US" sz="3000" dirty="0">
                <a:latin typeface="Times New Roman" pitchFamily="18" charset="0"/>
                <a:cs typeface="Times New Roman" pitchFamily="18" charset="0"/>
              </a:rPr>
              <a:t>là lặn</a:t>
            </a:r>
            <a:endParaRPr lang="vi-VN" sz="3000" dirty="0">
              <a:latin typeface="Times New Roman" pitchFamily="18" charset="0"/>
              <a:cs typeface="Times New Roman" pitchFamily="18" charset="0"/>
            </a:endParaRPr>
          </a:p>
          <a:p>
            <a:r>
              <a:rPr lang="en-US" sz="3000" dirty="0">
                <a:solidFill>
                  <a:srgbClr val="FF0000"/>
                </a:solidFill>
                <a:latin typeface="Times New Roman" pitchFamily="18" charset="0"/>
                <a:cs typeface="Times New Roman" pitchFamily="18" charset="0"/>
              </a:rPr>
              <a:t>-  Bước 2: Xác định kiểu gen:</a:t>
            </a:r>
            <a:endParaRPr lang="vi-VN" sz="3000" dirty="0">
              <a:solidFill>
                <a:srgbClr val="FF0000"/>
              </a:solidFill>
              <a:latin typeface="Times New Roman" pitchFamily="18" charset="0"/>
              <a:cs typeface="Times New Roman" pitchFamily="18" charset="0"/>
            </a:endParaRPr>
          </a:p>
          <a:p>
            <a:r>
              <a:rPr lang="en-US" sz="3000" dirty="0">
                <a:latin typeface="Times New Roman" pitchFamily="18" charset="0"/>
                <a:cs typeface="Times New Roman" pitchFamily="18" charset="0"/>
              </a:rPr>
              <a:t>Do P thuần chủng nên kiểu gen ở thể đồng hợp</a:t>
            </a:r>
            <a:endParaRPr lang="vi-VN"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   +Kiểu gen của </a:t>
            </a:r>
            <a:r>
              <a:rPr lang="en-US" sz="3000" u="sng" dirty="0">
                <a:solidFill>
                  <a:srgbClr val="00FFFF"/>
                </a:solidFill>
                <a:latin typeface="Times New Roman" pitchFamily="18" charset="0"/>
                <a:cs typeface="Times New Roman" pitchFamily="18" charset="0"/>
              </a:rPr>
              <a:t>cây hoa đỏ</a:t>
            </a:r>
            <a:r>
              <a:rPr lang="en-US" sz="3000" dirty="0">
                <a:latin typeface="Times New Roman" pitchFamily="18" charset="0"/>
                <a:cs typeface="Times New Roman" pitchFamily="18" charset="0"/>
              </a:rPr>
              <a:t>: AA</a:t>
            </a:r>
            <a:endParaRPr lang="vi-VN"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   +Kiểu gen của </a:t>
            </a:r>
            <a:r>
              <a:rPr lang="en-US" sz="3000" u="sng" dirty="0">
                <a:solidFill>
                  <a:srgbClr val="00FFFF"/>
                </a:solidFill>
                <a:latin typeface="Times New Roman" pitchFamily="18" charset="0"/>
                <a:cs typeface="Times New Roman" pitchFamily="18" charset="0"/>
              </a:rPr>
              <a:t>cây hoa trắng</a:t>
            </a:r>
            <a:r>
              <a:rPr lang="en-US" sz="3000" dirty="0">
                <a:latin typeface="Times New Roman" pitchFamily="18" charset="0"/>
                <a:cs typeface="Times New Roman" pitchFamily="18" charset="0"/>
              </a:rPr>
              <a:t>: aa</a:t>
            </a:r>
            <a:endParaRPr lang="vi-VN" sz="3000" dirty="0">
              <a:latin typeface="Times New Roman" pitchFamily="18" charset="0"/>
              <a:cs typeface="Times New Roman" pitchFamily="18" charset="0"/>
            </a:endParaRPr>
          </a:p>
        </p:txBody>
      </p:sp>
      <p:pic>
        <p:nvPicPr>
          <p:cNvPr id="10247" name="Picture 7" descr="viet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366952" y="667142"/>
            <a:ext cx="6096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611560" y="354458"/>
            <a:ext cx="6060192" cy="553998"/>
          </a:xfrm>
          <a:prstGeom prst="rect">
            <a:avLst/>
          </a:prstGeom>
          <a:noFill/>
        </p:spPr>
        <p:txBody>
          <a:bodyPr wrap="square" rtlCol="0">
            <a:spAutoFit/>
          </a:bodyPr>
          <a:lstStyle/>
          <a:p>
            <a:r>
              <a:rPr lang="en-US" sz="3000" b="1" dirty="0">
                <a:solidFill>
                  <a:srgbClr val="FF0000"/>
                </a:solidFill>
                <a:latin typeface="Times New Roman" pitchFamily="18" charset="0"/>
                <a:cs typeface="Times New Roman" pitchFamily="18" charset="0"/>
              </a:rPr>
              <a:t> Các bước giải bài tạp di truyền</a:t>
            </a:r>
            <a:endParaRPr lang="vi-VN" sz="3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7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270">
                                            <p:txEl>
                                              <p:pRg st="3" end="3"/>
                                            </p:txEl>
                                          </p:spTgt>
                                        </p:tgtEl>
                                        <p:attrNameLst>
                                          <p:attrName>style.visibility</p:attrName>
                                        </p:attrNameLst>
                                      </p:cBhvr>
                                      <p:to>
                                        <p:strVal val="visible"/>
                                      </p:to>
                                    </p:set>
                                    <p:animEffect transition="in" filter="fade">
                                      <p:cBhvr>
                                        <p:cTn id="19" dur="500"/>
                                        <p:tgtEl>
                                          <p:spTgt spid="11270">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1270">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1270">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127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43445" y="44624"/>
            <a:ext cx="6264696" cy="6555641"/>
          </a:xfrm>
          <a:prstGeom prst="rect">
            <a:avLst/>
          </a:prstGeom>
        </p:spPr>
        <p:txBody>
          <a:bodyPr wrap="square">
            <a:spAutoFit/>
          </a:bodyPr>
          <a:lstStyle/>
          <a:p>
            <a:r>
              <a:rPr lang="en-US" sz="3000" dirty="0">
                <a:solidFill>
                  <a:srgbClr val="FF0000"/>
                </a:solidFill>
                <a:latin typeface="Times New Roman" pitchFamily="18" charset="0"/>
                <a:cs typeface="Times New Roman" pitchFamily="18" charset="0"/>
              </a:rPr>
              <a:t>- Bước 3: Sơ đồ lai:</a:t>
            </a:r>
            <a:endParaRPr lang="vi-VN" sz="3000" dirty="0">
              <a:solidFill>
                <a:srgbClr val="FF0000"/>
              </a:solidFill>
              <a:latin typeface="Times New Roman" pitchFamily="18" charset="0"/>
              <a:cs typeface="Times New Roman" pitchFamily="18" charset="0"/>
            </a:endParaRPr>
          </a:p>
          <a:p>
            <a:r>
              <a:rPr lang="en-US" sz="3000" dirty="0">
                <a:latin typeface="Times New Roman" pitchFamily="18" charset="0"/>
                <a:cs typeface="Times New Roman" pitchFamily="18" charset="0"/>
              </a:rPr>
              <a:t>P</a:t>
            </a:r>
            <a:r>
              <a:rPr lang="en-US" sz="3000" baseline="-25000" dirty="0">
                <a:latin typeface="Times New Roman" pitchFamily="18" charset="0"/>
                <a:cs typeface="Times New Roman" pitchFamily="18" charset="0"/>
              </a:rPr>
              <a:t>tc</a:t>
            </a:r>
            <a:r>
              <a:rPr lang="en-US" sz="3000" dirty="0">
                <a:latin typeface="Times New Roman" pitchFamily="18" charset="0"/>
                <a:cs typeface="Times New Roman" pitchFamily="18" charset="0"/>
              </a:rPr>
              <a:t>: </a:t>
            </a:r>
            <a:r>
              <a:rPr lang="en-US" sz="3000" u="sng" dirty="0">
                <a:solidFill>
                  <a:srgbClr val="00FFFF"/>
                </a:solidFill>
                <a:latin typeface="Times New Roman" pitchFamily="18" charset="0"/>
                <a:cs typeface="Times New Roman" pitchFamily="18" charset="0"/>
              </a:rPr>
              <a:t>cây hoa đỏ</a:t>
            </a:r>
            <a:r>
              <a:rPr lang="en-US" sz="3000" dirty="0">
                <a:latin typeface="Times New Roman" pitchFamily="18" charset="0"/>
                <a:cs typeface="Times New Roman" pitchFamily="18" charset="0"/>
              </a:rPr>
              <a:t>  x  </a:t>
            </a:r>
            <a:r>
              <a:rPr lang="en-US" sz="3000" u="sng" dirty="0">
                <a:solidFill>
                  <a:srgbClr val="00FFFF"/>
                </a:solidFill>
                <a:latin typeface="Times New Roman" pitchFamily="18" charset="0"/>
                <a:cs typeface="Times New Roman" pitchFamily="18" charset="0"/>
              </a:rPr>
              <a:t>cây hoa trắng</a:t>
            </a:r>
            <a:endParaRPr lang="vi-VN" sz="3000" u="sng" dirty="0">
              <a:solidFill>
                <a:srgbClr val="00FFFF"/>
              </a:solidFill>
              <a:latin typeface="Times New Roman" pitchFamily="18" charset="0"/>
              <a:cs typeface="Times New Roman" pitchFamily="18" charset="0"/>
            </a:endParaRPr>
          </a:p>
          <a:p>
            <a:r>
              <a:rPr lang="en-US" sz="3000" dirty="0">
                <a:latin typeface="Times New Roman" pitchFamily="18" charset="0"/>
                <a:cs typeface="Times New Roman" pitchFamily="18" charset="0"/>
              </a:rPr>
              <a:t>	</a:t>
            </a:r>
            <a:r>
              <a:rPr lang="pt-BR" sz="3000" dirty="0">
                <a:latin typeface="Times New Roman" pitchFamily="18" charset="0"/>
                <a:cs typeface="Times New Roman" pitchFamily="18" charset="0"/>
              </a:rPr>
              <a:t>		         </a:t>
            </a:r>
            <a:endParaRPr lang="vi-VN" sz="3000" dirty="0">
              <a:latin typeface="Times New Roman" pitchFamily="18" charset="0"/>
              <a:cs typeface="Times New Roman" pitchFamily="18" charset="0"/>
            </a:endParaRPr>
          </a:p>
          <a:p>
            <a:r>
              <a:rPr lang="pt-BR" sz="3000" dirty="0">
                <a:latin typeface="Times New Roman" pitchFamily="18" charset="0"/>
                <a:cs typeface="Times New Roman" pitchFamily="18" charset="0"/>
              </a:rPr>
              <a:t>G</a:t>
            </a:r>
            <a:r>
              <a:rPr lang="pt-BR" sz="3000" baseline="-25000" dirty="0">
                <a:latin typeface="Times New Roman" pitchFamily="18" charset="0"/>
                <a:cs typeface="Times New Roman" pitchFamily="18" charset="0"/>
              </a:rPr>
              <a:t>p</a:t>
            </a:r>
            <a:r>
              <a:rPr lang="pt-BR" sz="3000" dirty="0">
                <a:latin typeface="Times New Roman" pitchFamily="18" charset="0"/>
                <a:cs typeface="Times New Roman" pitchFamily="18" charset="0"/>
              </a:rPr>
              <a:t>:                               </a:t>
            </a:r>
            <a:endParaRPr lang="vi-VN" sz="3000" dirty="0">
              <a:latin typeface="Times New Roman" pitchFamily="18" charset="0"/>
              <a:cs typeface="Times New Roman" pitchFamily="18" charset="0"/>
            </a:endParaRPr>
          </a:p>
          <a:p>
            <a:r>
              <a:rPr lang="pt-BR" sz="3000" dirty="0">
                <a:latin typeface="Times New Roman" pitchFamily="18" charset="0"/>
                <a:cs typeface="Times New Roman" pitchFamily="18" charset="0"/>
              </a:rPr>
              <a:t>		     </a:t>
            </a:r>
          </a:p>
          <a:p>
            <a:r>
              <a:rPr lang="pt-BR" sz="3000" dirty="0">
                <a:latin typeface="Times New Roman" pitchFamily="18" charset="0"/>
                <a:cs typeface="Times New Roman" pitchFamily="18" charset="0"/>
              </a:rPr>
              <a:t>Kiểu gen:      100% Aa </a:t>
            </a:r>
            <a:endParaRPr lang="vi-VN" sz="3000" dirty="0">
              <a:latin typeface="Times New Roman" pitchFamily="18" charset="0"/>
              <a:cs typeface="Times New Roman" pitchFamily="18" charset="0"/>
            </a:endParaRPr>
          </a:p>
          <a:p>
            <a:r>
              <a:rPr lang="pt-BR" sz="3000" dirty="0">
                <a:latin typeface="Times New Roman" pitchFamily="18" charset="0"/>
                <a:cs typeface="Times New Roman" pitchFamily="18" charset="0"/>
              </a:rPr>
              <a:t>Kiểu hình:      100% </a:t>
            </a:r>
            <a:r>
              <a:rPr lang="pt-BR" sz="3000" u="sng" dirty="0">
                <a:solidFill>
                  <a:srgbClr val="00FFFF"/>
                </a:solidFill>
                <a:latin typeface="Times New Roman" pitchFamily="18" charset="0"/>
                <a:cs typeface="Times New Roman" pitchFamily="18" charset="0"/>
              </a:rPr>
              <a:t>hoa đỏ</a:t>
            </a:r>
            <a:endParaRPr lang="vi-VN" sz="3000" u="sng" dirty="0">
              <a:solidFill>
                <a:srgbClr val="00FFFF"/>
              </a:solidFill>
              <a:latin typeface="Times New Roman" pitchFamily="18" charset="0"/>
              <a:cs typeface="Times New Roman" pitchFamily="18" charset="0"/>
            </a:endParaRPr>
          </a:p>
          <a:p>
            <a:endParaRPr lang="pt-BR" sz="3000" dirty="0">
              <a:latin typeface="Times New Roman" pitchFamily="18" charset="0"/>
              <a:cs typeface="Times New Roman" pitchFamily="18" charset="0"/>
            </a:endParaRPr>
          </a:p>
          <a:p>
            <a:r>
              <a:rPr lang="pt-BR" sz="3000" dirty="0">
                <a:latin typeface="Times New Roman" pitchFamily="18" charset="0"/>
                <a:cs typeface="Times New Roman" pitchFamily="18" charset="0"/>
              </a:rPr>
              <a:t>F</a:t>
            </a:r>
            <a:r>
              <a:rPr lang="pt-BR" sz="3000" baseline="-25000" dirty="0">
                <a:latin typeface="Times New Roman" pitchFamily="18" charset="0"/>
                <a:cs typeface="Times New Roman" pitchFamily="18" charset="0"/>
              </a:rPr>
              <a:t>1 </a:t>
            </a:r>
            <a:r>
              <a:rPr lang="pt-BR" sz="3000" dirty="0">
                <a:latin typeface="Times New Roman" pitchFamily="18" charset="0"/>
                <a:cs typeface="Times New Roman" pitchFamily="18" charset="0"/>
              </a:rPr>
              <a:t>x F</a:t>
            </a:r>
            <a:r>
              <a:rPr lang="pt-BR" sz="3000" baseline="-25000" dirty="0">
                <a:latin typeface="Times New Roman" pitchFamily="18" charset="0"/>
                <a:cs typeface="Times New Roman" pitchFamily="18" charset="0"/>
              </a:rPr>
              <a:t>1</a:t>
            </a:r>
            <a:r>
              <a:rPr lang="pt-BR" sz="3000" dirty="0">
                <a:latin typeface="Times New Roman" pitchFamily="18" charset="0"/>
                <a:cs typeface="Times New Roman" pitchFamily="18" charset="0"/>
              </a:rPr>
              <a:t>­:Aa (</a:t>
            </a:r>
            <a:r>
              <a:rPr lang="pt-BR" sz="3000" u="sng" dirty="0">
                <a:solidFill>
                  <a:srgbClr val="00FFFF"/>
                </a:solidFill>
                <a:latin typeface="Times New Roman" pitchFamily="18" charset="0"/>
                <a:cs typeface="Times New Roman" pitchFamily="18" charset="0"/>
              </a:rPr>
              <a:t>hoa đỏ</a:t>
            </a:r>
            <a:r>
              <a:rPr lang="pt-BR" sz="3000" dirty="0">
                <a:latin typeface="Times New Roman" pitchFamily="18" charset="0"/>
                <a:cs typeface="Times New Roman" pitchFamily="18" charset="0"/>
              </a:rPr>
              <a:t>) x Aa (</a:t>
            </a:r>
            <a:r>
              <a:rPr lang="pt-BR" sz="3000" u="sng" dirty="0">
                <a:solidFill>
                  <a:srgbClr val="00FFFF"/>
                </a:solidFill>
                <a:latin typeface="Times New Roman" pitchFamily="18" charset="0"/>
                <a:cs typeface="Times New Roman" pitchFamily="18" charset="0"/>
              </a:rPr>
              <a:t>hoa đỏ</a:t>
            </a:r>
            <a:r>
              <a:rPr lang="pt-BR" sz="3000" dirty="0">
                <a:latin typeface="Times New Roman" pitchFamily="18" charset="0"/>
                <a:cs typeface="Times New Roman" pitchFamily="18" charset="0"/>
              </a:rPr>
              <a:t>)</a:t>
            </a:r>
            <a:endParaRPr lang="vi-VN" sz="3000" dirty="0">
              <a:latin typeface="Times New Roman" pitchFamily="18" charset="0"/>
              <a:cs typeface="Times New Roman" pitchFamily="18" charset="0"/>
            </a:endParaRPr>
          </a:p>
          <a:p>
            <a:r>
              <a:rPr lang="pt-BR" sz="3000" dirty="0">
                <a:latin typeface="Times New Roman" pitchFamily="18" charset="0"/>
                <a:cs typeface="Times New Roman" pitchFamily="18" charset="0"/>
              </a:rPr>
              <a:t>G</a:t>
            </a:r>
            <a:r>
              <a:rPr lang="pt-BR" sz="3000" baseline="-25000" dirty="0">
                <a:latin typeface="Times New Roman" pitchFamily="18" charset="0"/>
                <a:cs typeface="Times New Roman" pitchFamily="18" charset="0"/>
              </a:rPr>
              <a:t>F1</a:t>
            </a:r>
            <a:r>
              <a:rPr lang="pt-BR" sz="3000" dirty="0">
                <a:latin typeface="Times New Roman" pitchFamily="18" charset="0"/>
                <a:cs typeface="Times New Roman" pitchFamily="18" charset="0"/>
              </a:rPr>
              <a:t>:        ;</a:t>
            </a:r>
          </a:p>
          <a:p>
            <a:endParaRPr lang="vi-VN" sz="3000" dirty="0">
              <a:latin typeface="Times New Roman" pitchFamily="18" charset="0"/>
              <a:cs typeface="Times New Roman" pitchFamily="18" charset="0"/>
            </a:endParaRPr>
          </a:p>
          <a:p>
            <a:r>
              <a:rPr lang="pt-BR" sz="3000" dirty="0">
                <a:latin typeface="Times New Roman" pitchFamily="18" charset="0"/>
                <a:cs typeface="Times New Roman" pitchFamily="18" charset="0"/>
              </a:rPr>
              <a:t>	</a:t>
            </a:r>
          </a:p>
          <a:p>
            <a:r>
              <a:rPr lang="pt-BR" sz="3000" dirty="0">
                <a:latin typeface="Times New Roman" pitchFamily="18" charset="0"/>
                <a:cs typeface="Times New Roman" pitchFamily="18" charset="0"/>
              </a:rPr>
              <a:t>Kiểu gen: 1AA: 2Aa: 1aa</a:t>
            </a:r>
            <a:endParaRPr lang="vi-VN" sz="3000" dirty="0">
              <a:latin typeface="Times New Roman" pitchFamily="18" charset="0"/>
              <a:cs typeface="Times New Roman" pitchFamily="18" charset="0"/>
            </a:endParaRPr>
          </a:p>
          <a:p>
            <a:r>
              <a:rPr lang="pt-BR" sz="3000" dirty="0">
                <a:latin typeface="Times New Roman" pitchFamily="18" charset="0"/>
                <a:cs typeface="Times New Roman" pitchFamily="18" charset="0"/>
              </a:rPr>
              <a:t>Kiểu hình: 3 </a:t>
            </a:r>
            <a:r>
              <a:rPr lang="pt-BR" sz="3000" u="sng" dirty="0">
                <a:solidFill>
                  <a:srgbClr val="00FFFF"/>
                </a:solidFill>
                <a:latin typeface="Times New Roman" pitchFamily="18" charset="0"/>
                <a:cs typeface="Times New Roman" pitchFamily="18" charset="0"/>
              </a:rPr>
              <a:t>hoa đỏ</a:t>
            </a:r>
            <a:r>
              <a:rPr lang="pt-BR" sz="3000" dirty="0">
                <a:latin typeface="Times New Roman" pitchFamily="18" charset="0"/>
                <a:cs typeface="Times New Roman" pitchFamily="18" charset="0"/>
              </a:rPr>
              <a:t>: 1 </a:t>
            </a:r>
            <a:r>
              <a:rPr lang="pt-BR" sz="3000" u="sng" dirty="0">
                <a:solidFill>
                  <a:srgbClr val="00FFFF"/>
                </a:solidFill>
                <a:latin typeface="Times New Roman" pitchFamily="18" charset="0"/>
                <a:cs typeface="Times New Roman" pitchFamily="18" charset="0"/>
              </a:rPr>
              <a:t>hoa trắng</a:t>
            </a:r>
            <a:endParaRPr lang="vi-VN" sz="3000" u="sng" dirty="0">
              <a:solidFill>
                <a:srgbClr val="00FFFF"/>
              </a:solidFill>
              <a:latin typeface="Times New Roman" pitchFamily="18" charset="0"/>
              <a:cs typeface="Times New Roman" pitchFamily="18" charset="0"/>
            </a:endParaRPr>
          </a:p>
        </p:txBody>
      </p:sp>
      <p:cxnSp>
        <p:nvCxnSpPr>
          <p:cNvPr id="7" name="Straight Arrow Connector 6"/>
          <p:cNvCxnSpPr/>
          <p:nvPr/>
        </p:nvCxnSpPr>
        <p:spPr>
          <a:xfrm>
            <a:off x="2771800" y="1916832"/>
            <a:ext cx="1008112" cy="21602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4139952" y="1916832"/>
            <a:ext cx="936104" cy="21602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2" idx="2"/>
          </p:cNvCxnSpPr>
          <p:nvPr/>
        </p:nvCxnSpPr>
        <p:spPr>
          <a:xfrm>
            <a:off x="2771800" y="4681012"/>
            <a:ext cx="0" cy="4761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2843808" y="4581128"/>
            <a:ext cx="1951374" cy="57606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843808" y="4581128"/>
            <a:ext cx="720080" cy="576064"/>
          </a:xfrm>
          <a:prstGeom prst="straightConnector1">
            <a:avLst/>
          </a:prstGeom>
          <a:ln>
            <a:solidFill>
              <a:srgbClr val="0000CC"/>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563888" y="4581128"/>
            <a:ext cx="1951374" cy="576064"/>
          </a:xfrm>
          <a:prstGeom prst="straightConnector1">
            <a:avLst/>
          </a:prstGeom>
          <a:ln>
            <a:solidFill>
              <a:srgbClr val="0000CC"/>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419872" y="4581128"/>
            <a:ext cx="720080" cy="576064"/>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193958" y="4581128"/>
            <a:ext cx="601224" cy="576064"/>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419872" y="4581128"/>
            <a:ext cx="1296144" cy="720080"/>
          </a:xfrm>
          <a:prstGeom prst="straightConnector1">
            <a:avLst/>
          </a:prstGeom>
          <a:ln>
            <a:solidFill>
              <a:srgbClr val="00CC0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4716016" y="4581128"/>
            <a:ext cx="864096" cy="720080"/>
          </a:xfrm>
          <a:prstGeom prst="straightConnector1">
            <a:avLst/>
          </a:prstGeom>
          <a:ln>
            <a:solidFill>
              <a:srgbClr val="00CC00"/>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375756" y="980728"/>
            <a:ext cx="936104" cy="553998"/>
          </a:xfrm>
          <a:prstGeom prst="rect">
            <a:avLst/>
          </a:prstGeom>
          <a:noFill/>
        </p:spPr>
        <p:txBody>
          <a:bodyPr wrap="square" rtlCol="0">
            <a:spAutoFit/>
          </a:bodyPr>
          <a:lstStyle/>
          <a:p>
            <a:r>
              <a:rPr lang="en-US" sz="3000" dirty="0">
                <a:latin typeface="Times New Roman" pitchFamily="18" charset="0"/>
                <a:cs typeface="Times New Roman" pitchFamily="18" charset="0"/>
              </a:rPr>
              <a:t>AA</a:t>
            </a:r>
            <a:endParaRPr lang="vi-VN" sz="3000" dirty="0">
              <a:latin typeface="Times New Roman" pitchFamily="18" charset="0"/>
              <a:cs typeface="Times New Roman" pitchFamily="18" charset="0"/>
            </a:endParaRPr>
          </a:p>
        </p:txBody>
      </p:sp>
      <p:sp>
        <p:nvSpPr>
          <p:cNvPr id="28" name="TextBox 27"/>
          <p:cNvSpPr txBox="1"/>
          <p:nvPr/>
        </p:nvSpPr>
        <p:spPr>
          <a:xfrm>
            <a:off x="4860032" y="980728"/>
            <a:ext cx="720080" cy="553998"/>
          </a:xfrm>
          <a:prstGeom prst="rect">
            <a:avLst/>
          </a:prstGeom>
          <a:noFill/>
        </p:spPr>
        <p:txBody>
          <a:bodyPr wrap="square" rtlCol="0">
            <a:spAutoFit/>
          </a:bodyPr>
          <a:lstStyle/>
          <a:p>
            <a:r>
              <a:rPr lang="en-US" sz="3000" dirty="0">
                <a:latin typeface="Times New Roman" pitchFamily="18" charset="0"/>
                <a:cs typeface="Times New Roman" pitchFamily="18" charset="0"/>
              </a:rPr>
              <a:t>aa</a:t>
            </a:r>
            <a:endParaRPr lang="vi-VN" sz="3000" dirty="0">
              <a:latin typeface="Times New Roman" pitchFamily="18" charset="0"/>
              <a:cs typeface="Times New Roman" pitchFamily="18" charset="0"/>
            </a:endParaRPr>
          </a:p>
        </p:txBody>
      </p:sp>
      <p:sp>
        <p:nvSpPr>
          <p:cNvPr id="29" name="TextBox 28"/>
          <p:cNvSpPr txBox="1"/>
          <p:nvPr/>
        </p:nvSpPr>
        <p:spPr>
          <a:xfrm>
            <a:off x="5364088" y="4145484"/>
            <a:ext cx="720080" cy="553998"/>
          </a:xfrm>
          <a:prstGeom prst="rect">
            <a:avLst/>
          </a:prstGeom>
          <a:noFill/>
        </p:spPr>
        <p:txBody>
          <a:bodyPr wrap="square" rtlCol="0">
            <a:spAutoFit/>
          </a:bodyPr>
          <a:lstStyle/>
          <a:p>
            <a:r>
              <a:rPr lang="en-US" sz="3000" dirty="0">
                <a:latin typeface="Times New Roman" pitchFamily="18" charset="0"/>
                <a:cs typeface="Times New Roman" pitchFamily="18" charset="0"/>
              </a:rPr>
              <a:t>a</a:t>
            </a:r>
            <a:endParaRPr lang="vi-VN" sz="3000" dirty="0">
              <a:latin typeface="Times New Roman" pitchFamily="18" charset="0"/>
              <a:cs typeface="Times New Roman" pitchFamily="18" charset="0"/>
            </a:endParaRPr>
          </a:p>
        </p:txBody>
      </p:sp>
      <p:sp>
        <p:nvSpPr>
          <p:cNvPr id="30" name="TextBox 29"/>
          <p:cNvSpPr txBox="1"/>
          <p:nvPr/>
        </p:nvSpPr>
        <p:spPr>
          <a:xfrm>
            <a:off x="3635896" y="1855857"/>
            <a:ext cx="648072" cy="553998"/>
          </a:xfrm>
          <a:prstGeom prst="rect">
            <a:avLst/>
          </a:prstGeom>
          <a:noFill/>
        </p:spPr>
        <p:txBody>
          <a:bodyPr wrap="square" rtlCol="0">
            <a:spAutoFit/>
          </a:bodyPr>
          <a:lstStyle/>
          <a:p>
            <a:r>
              <a:rPr lang="en-US" sz="3000" dirty="0">
                <a:latin typeface="Times New Roman" pitchFamily="18" charset="0"/>
                <a:cs typeface="Times New Roman" pitchFamily="18" charset="0"/>
              </a:rPr>
              <a:t>Aa</a:t>
            </a:r>
            <a:endParaRPr lang="vi-VN" sz="3000" dirty="0">
              <a:latin typeface="Times New Roman" pitchFamily="18" charset="0"/>
              <a:cs typeface="Times New Roman" pitchFamily="18" charset="0"/>
            </a:endParaRPr>
          </a:p>
        </p:txBody>
      </p:sp>
      <p:sp>
        <p:nvSpPr>
          <p:cNvPr id="31" name="TextBox 30"/>
          <p:cNvSpPr txBox="1"/>
          <p:nvPr/>
        </p:nvSpPr>
        <p:spPr>
          <a:xfrm>
            <a:off x="2375756" y="1362834"/>
            <a:ext cx="648072" cy="553998"/>
          </a:xfrm>
          <a:prstGeom prst="rect">
            <a:avLst/>
          </a:prstGeom>
          <a:noFill/>
        </p:spPr>
        <p:txBody>
          <a:bodyPr wrap="square" rtlCol="0">
            <a:spAutoFit/>
          </a:bodyPr>
          <a:lstStyle/>
          <a:p>
            <a:r>
              <a:rPr lang="en-US" sz="3000" dirty="0">
                <a:latin typeface="Times New Roman" pitchFamily="18" charset="0"/>
                <a:cs typeface="Times New Roman" pitchFamily="18" charset="0"/>
              </a:rPr>
              <a:t>A</a:t>
            </a:r>
            <a:endParaRPr lang="vi-VN" sz="3000" dirty="0">
              <a:latin typeface="Times New Roman" pitchFamily="18" charset="0"/>
              <a:cs typeface="Times New Roman" pitchFamily="18" charset="0"/>
            </a:endParaRPr>
          </a:p>
        </p:txBody>
      </p:sp>
      <p:sp>
        <p:nvSpPr>
          <p:cNvPr id="32" name="TextBox 31"/>
          <p:cNvSpPr txBox="1"/>
          <p:nvPr/>
        </p:nvSpPr>
        <p:spPr>
          <a:xfrm>
            <a:off x="2447764" y="4127014"/>
            <a:ext cx="648072" cy="553998"/>
          </a:xfrm>
          <a:prstGeom prst="rect">
            <a:avLst/>
          </a:prstGeom>
          <a:noFill/>
        </p:spPr>
        <p:txBody>
          <a:bodyPr wrap="square" rtlCol="0">
            <a:spAutoFit/>
          </a:bodyPr>
          <a:lstStyle/>
          <a:p>
            <a:r>
              <a:rPr lang="en-US" sz="3000" dirty="0">
                <a:latin typeface="Times New Roman" pitchFamily="18" charset="0"/>
                <a:cs typeface="Times New Roman" pitchFamily="18" charset="0"/>
              </a:rPr>
              <a:t>A</a:t>
            </a:r>
            <a:endParaRPr lang="vi-VN" sz="3000" dirty="0">
              <a:latin typeface="Times New Roman" pitchFamily="18" charset="0"/>
              <a:cs typeface="Times New Roman" pitchFamily="18" charset="0"/>
            </a:endParaRPr>
          </a:p>
        </p:txBody>
      </p:sp>
      <p:sp>
        <p:nvSpPr>
          <p:cNvPr id="35" name="TextBox 34"/>
          <p:cNvSpPr txBox="1"/>
          <p:nvPr/>
        </p:nvSpPr>
        <p:spPr>
          <a:xfrm>
            <a:off x="3106343" y="4127014"/>
            <a:ext cx="720080" cy="553998"/>
          </a:xfrm>
          <a:prstGeom prst="rect">
            <a:avLst/>
          </a:prstGeom>
          <a:noFill/>
        </p:spPr>
        <p:txBody>
          <a:bodyPr wrap="square" rtlCol="0">
            <a:spAutoFit/>
          </a:bodyPr>
          <a:lstStyle/>
          <a:p>
            <a:r>
              <a:rPr lang="en-US" sz="3000" dirty="0">
                <a:latin typeface="Times New Roman" pitchFamily="18" charset="0"/>
                <a:cs typeface="Times New Roman" pitchFamily="18" charset="0"/>
              </a:rPr>
              <a:t>a</a:t>
            </a:r>
            <a:endParaRPr lang="vi-VN" sz="3000" dirty="0">
              <a:latin typeface="Times New Roman" pitchFamily="18" charset="0"/>
              <a:cs typeface="Times New Roman" pitchFamily="18" charset="0"/>
            </a:endParaRPr>
          </a:p>
        </p:txBody>
      </p:sp>
      <p:sp>
        <p:nvSpPr>
          <p:cNvPr id="36" name="TextBox 35"/>
          <p:cNvSpPr txBox="1"/>
          <p:nvPr/>
        </p:nvSpPr>
        <p:spPr>
          <a:xfrm>
            <a:off x="4716016" y="4127014"/>
            <a:ext cx="648072" cy="553998"/>
          </a:xfrm>
          <a:prstGeom prst="rect">
            <a:avLst/>
          </a:prstGeom>
          <a:noFill/>
        </p:spPr>
        <p:txBody>
          <a:bodyPr wrap="square" rtlCol="0">
            <a:spAutoFit/>
          </a:bodyPr>
          <a:lstStyle/>
          <a:p>
            <a:r>
              <a:rPr lang="en-US" sz="3000" dirty="0">
                <a:latin typeface="Times New Roman" pitchFamily="18" charset="0"/>
                <a:cs typeface="Times New Roman" pitchFamily="18" charset="0"/>
              </a:rPr>
              <a:t>A;</a:t>
            </a:r>
            <a:endParaRPr lang="vi-VN" sz="3000" dirty="0">
              <a:latin typeface="Times New Roman" pitchFamily="18" charset="0"/>
              <a:cs typeface="Times New Roman" pitchFamily="18" charset="0"/>
            </a:endParaRPr>
          </a:p>
        </p:txBody>
      </p:sp>
      <p:sp>
        <p:nvSpPr>
          <p:cNvPr id="41" name="TextBox 40"/>
          <p:cNvSpPr txBox="1"/>
          <p:nvPr/>
        </p:nvSpPr>
        <p:spPr>
          <a:xfrm>
            <a:off x="4795182" y="1455741"/>
            <a:ext cx="720080" cy="553998"/>
          </a:xfrm>
          <a:prstGeom prst="rect">
            <a:avLst/>
          </a:prstGeom>
          <a:noFill/>
        </p:spPr>
        <p:txBody>
          <a:bodyPr wrap="square" rtlCol="0">
            <a:spAutoFit/>
          </a:bodyPr>
          <a:lstStyle/>
          <a:p>
            <a:r>
              <a:rPr lang="en-US" sz="3000" dirty="0">
                <a:latin typeface="Times New Roman" pitchFamily="18" charset="0"/>
                <a:cs typeface="Times New Roman" pitchFamily="18" charset="0"/>
              </a:rPr>
              <a:t>a</a:t>
            </a:r>
            <a:endParaRPr lang="vi-VN" sz="3000" dirty="0">
              <a:latin typeface="Times New Roman" pitchFamily="18" charset="0"/>
              <a:cs typeface="Times New Roman" pitchFamily="18" charset="0"/>
            </a:endParaRPr>
          </a:p>
        </p:txBody>
      </p:sp>
      <p:sp>
        <p:nvSpPr>
          <p:cNvPr id="47" name="TextBox 46"/>
          <p:cNvSpPr txBox="1"/>
          <p:nvPr/>
        </p:nvSpPr>
        <p:spPr>
          <a:xfrm>
            <a:off x="2411760" y="5107250"/>
            <a:ext cx="936104" cy="553998"/>
          </a:xfrm>
          <a:prstGeom prst="rect">
            <a:avLst/>
          </a:prstGeom>
          <a:noFill/>
        </p:spPr>
        <p:txBody>
          <a:bodyPr wrap="square" rtlCol="0">
            <a:spAutoFit/>
          </a:bodyPr>
          <a:lstStyle/>
          <a:p>
            <a:r>
              <a:rPr lang="en-US" sz="3000" dirty="0">
                <a:latin typeface="Times New Roman" pitchFamily="18" charset="0"/>
                <a:cs typeface="Times New Roman" pitchFamily="18" charset="0"/>
              </a:rPr>
              <a:t>AA</a:t>
            </a:r>
            <a:endParaRPr lang="vi-VN" sz="3000" dirty="0">
              <a:latin typeface="Times New Roman" pitchFamily="18" charset="0"/>
              <a:cs typeface="Times New Roman" pitchFamily="18" charset="0"/>
            </a:endParaRPr>
          </a:p>
        </p:txBody>
      </p:sp>
      <p:sp>
        <p:nvSpPr>
          <p:cNvPr id="48" name="TextBox 47"/>
          <p:cNvSpPr txBox="1"/>
          <p:nvPr/>
        </p:nvSpPr>
        <p:spPr>
          <a:xfrm>
            <a:off x="3167844" y="5158944"/>
            <a:ext cx="936104" cy="553998"/>
          </a:xfrm>
          <a:prstGeom prst="rect">
            <a:avLst/>
          </a:prstGeom>
          <a:noFill/>
        </p:spPr>
        <p:txBody>
          <a:bodyPr wrap="square" rtlCol="0">
            <a:spAutoFit/>
          </a:bodyPr>
          <a:lstStyle/>
          <a:p>
            <a:r>
              <a:rPr lang="en-US" sz="3000" dirty="0">
                <a:latin typeface="Times New Roman" pitchFamily="18" charset="0"/>
                <a:cs typeface="Times New Roman" pitchFamily="18" charset="0"/>
              </a:rPr>
              <a:t>Aa</a:t>
            </a:r>
            <a:endParaRPr lang="vi-VN" sz="3000" dirty="0">
              <a:latin typeface="Times New Roman" pitchFamily="18" charset="0"/>
              <a:cs typeface="Times New Roman" pitchFamily="18" charset="0"/>
            </a:endParaRPr>
          </a:p>
        </p:txBody>
      </p:sp>
      <p:sp>
        <p:nvSpPr>
          <p:cNvPr id="49" name="TextBox 48"/>
          <p:cNvSpPr txBox="1"/>
          <p:nvPr/>
        </p:nvSpPr>
        <p:spPr>
          <a:xfrm>
            <a:off x="3779912" y="5107250"/>
            <a:ext cx="714658" cy="553998"/>
          </a:xfrm>
          <a:prstGeom prst="rect">
            <a:avLst/>
          </a:prstGeom>
          <a:noFill/>
        </p:spPr>
        <p:txBody>
          <a:bodyPr wrap="square" rtlCol="0">
            <a:spAutoFit/>
          </a:bodyPr>
          <a:lstStyle/>
          <a:p>
            <a:r>
              <a:rPr lang="en-US" sz="3000" dirty="0">
                <a:latin typeface="Times New Roman" pitchFamily="18" charset="0"/>
                <a:cs typeface="Times New Roman" pitchFamily="18" charset="0"/>
              </a:rPr>
              <a:t>Aa</a:t>
            </a:r>
            <a:endParaRPr lang="vi-VN" sz="3000" dirty="0">
              <a:latin typeface="Times New Roman" pitchFamily="18" charset="0"/>
              <a:cs typeface="Times New Roman" pitchFamily="18" charset="0"/>
            </a:endParaRPr>
          </a:p>
        </p:txBody>
      </p:sp>
      <p:sp>
        <p:nvSpPr>
          <p:cNvPr id="50" name="TextBox 49"/>
          <p:cNvSpPr txBox="1"/>
          <p:nvPr/>
        </p:nvSpPr>
        <p:spPr>
          <a:xfrm>
            <a:off x="4499992" y="5107250"/>
            <a:ext cx="936104" cy="553998"/>
          </a:xfrm>
          <a:prstGeom prst="rect">
            <a:avLst/>
          </a:prstGeom>
          <a:noFill/>
        </p:spPr>
        <p:txBody>
          <a:bodyPr wrap="square" rtlCol="0">
            <a:spAutoFit/>
          </a:bodyPr>
          <a:lstStyle/>
          <a:p>
            <a:r>
              <a:rPr lang="en-US" sz="3000" dirty="0">
                <a:latin typeface="Times New Roman" pitchFamily="18" charset="0"/>
                <a:cs typeface="Times New Roman" pitchFamily="18" charset="0"/>
              </a:rPr>
              <a:t>aa</a:t>
            </a:r>
            <a:endParaRPr lang="vi-VN" sz="3000" dirty="0">
              <a:latin typeface="Times New Roman" pitchFamily="18" charset="0"/>
              <a:cs typeface="Times New Roman" pitchFamily="18" charset="0"/>
            </a:endParaRPr>
          </a:p>
        </p:txBody>
      </p:sp>
      <p:sp>
        <p:nvSpPr>
          <p:cNvPr id="51" name="Rectangle 50"/>
          <p:cNvSpPr/>
          <p:nvPr/>
        </p:nvSpPr>
        <p:spPr>
          <a:xfrm>
            <a:off x="1259632" y="5024209"/>
            <a:ext cx="729687" cy="553998"/>
          </a:xfrm>
          <a:prstGeom prst="rect">
            <a:avLst/>
          </a:prstGeom>
        </p:spPr>
        <p:txBody>
          <a:bodyPr wrap="none">
            <a:spAutoFit/>
          </a:bodyPr>
          <a:lstStyle/>
          <a:p>
            <a:r>
              <a:rPr lang="pt-BR" sz="3000" dirty="0">
                <a:latin typeface="Times New Roman" pitchFamily="18" charset="0"/>
                <a:cs typeface="Times New Roman" pitchFamily="18" charset="0"/>
              </a:rPr>
              <a:t>F</a:t>
            </a:r>
            <a:r>
              <a:rPr lang="pt-BR" sz="3000" baseline="-25000" dirty="0">
                <a:latin typeface="Times New Roman" pitchFamily="18" charset="0"/>
                <a:cs typeface="Times New Roman" pitchFamily="18" charset="0"/>
              </a:rPr>
              <a:t>2</a:t>
            </a:r>
            <a:r>
              <a:rPr lang="pt-BR" sz="3000" dirty="0">
                <a:latin typeface="Times New Roman" pitchFamily="18" charset="0"/>
                <a:cs typeface="Times New Roman" pitchFamily="18" charset="0"/>
              </a:rPr>
              <a:t>: </a:t>
            </a:r>
            <a:endParaRPr lang="vi-VN" sz="3000" dirty="0"/>
          </a:p>
        </p:txBody>
      </p:sp>
      <p:sp>
        <p:nvSpPr>
          <p:cNvPr id="52" name="Rectangle 51"/>
          <p:cNvSpPr/>
          <p:nvPr/>
        </p:nvSpPr>
        <p:spPr>
          <a:xfrm>
            <a:off x="894788" y="1916832"/>
            <a:ext cx="729687" cy="553998"/>
          </a:xfrm>
          <a:prstGeom prst="rect">
            <a:avLst/>
          </a:prstGeom>
        </p:spPr>
        <p:txBody>
          <a:bodyPr wrap="none">
            <a:spAutoFit/>
          </a:bodyPr>
          <a:lstStyle/>
          <a:p>
            <a:r>
              <a:rPr lang="pt-BR" sz="3000" dirty="0">
                <a:latin typeface="Times New Roman" pitchFamily="18" charset="0"/>
                <a:cs typeface="Times New Roman" pitchFamily="18" charset="0"/>
              </a:rPr>
              <a:t>F</a:t>
            </a:r>
            <a:r>
              <a:rPr lang="pt-BR" sz="3000" baseline="-25000" dirty="0">
                <a:latin typeface="Times New Roman" pitchFamily="18" charset="0"/>
                <a:cs typeface="Times New Roman" pitchFamily="18" charset="0"/>
              </a:rPr>
              <a:t>1</a:t>
            </a:r>
            <a:r>
              <a:rPr lang="pt-BR" sz="3000" dirty="0">
                <a:latin typeface="Times New Roman" pitchFamily="18" charset="0"/>
                <a:cs typeface="Times New Roman" pitchFamily="18" charset="0"/>
              </a:rPr>
              <a:t>: </a:t>
            </a:r>
            <a:endParaRPr lang="vi-VN" sz="3000" dirty="0"/>
          </a:p>
        </p:txBody>
      </p:sp>
    </p:spTree>
    <p:extLst>
      <p:ext uri="{BB962C8B-B14F-4D97-AF65-F5344CB8AC3E}">
        <p14:creationId xmlns:p14="http://schemas.microsoft.com/office/powerpoint/2010/main" val="258050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additive="base">
                                        <p:cTn id="16" dur="500" fill="hold"/>
                                        <p:tgtEl>
                                          <p:spTgt spid="28"/>
                                        </p:tgtEl>
                                        <p:attrNameLst>
                                          <p:attrName>ppt_x</p:attrName>
                                        </p:attrNameLst>
                                      </p:cBhvr>
                                      <p:tavLst>
                                        <p:tav tm="0">
                                          <p:val>
                                            <p:strVal val="#ppt_x"/>
                                          </p:val>
                                        </p:tav>
                                        <p:tav tm="100000">
                                          <p:val>
                                            <p:strVal val="#ppt_x"/>
                                          </p:val>
                                        </p:tav>
                                      </p:tavLst>
                                    </p:anim>
                                    <p:anim calcmode="lin" valueType="num">
                                      <p:cBhvr additive="base">
                                        <p:cTn id="17"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calcmode="lin" valueType="num">
                                      <p:cBhvr additive="base">
                                        <p:cTn id="2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 calcmode="lin" valueType="num">
                                      <p:cBhvr additive="base">
                                        <p:cTn id="28" dur="500" fill="hold"/>
                                        <p:tgtEl>
                                          <p:spTgt spid="31"/>
                                        </p:tgtEl>
                                        <p:attrNameLst>
                                          <p:attrName>ppt_x</p:attrName>
                                        </p:attrNameLst>
                                      </p:cBhvr>
                                      <p:tavLst>
                                        <p:tav tm="0">
                                          <p:val>
                                            <p:strVal val="#ppt_x"/>
                                          </p:val>
                                        </p:tav>
                                        <p:tav tm="100000">
                                          <p:val>
                                            <p:strVal val="#ppt_x"/>
                                          </p:val>
                                        </p:tav>
                                      </p:tavLst>
                                    </p:anim>
                                    <p:anim calcmode="lin" valueType="num">
                                      <p:cBhvr additive="base">
                                        <p:cTn id="29"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1"/>
                                        </p:tgtEl>
                                        <p:attrNameLst>
                                          <p:attrName>style.visibility</p:attrName>
                                        </p:attrNameLst>
                                      </p:cBhvr>
                                      <p:to>
                                        <p:strVal val="visible"/>
                                      </p:to>
                                    </p:set>
                                    <p:anim calcmode="lin" valueType="num">
                                      <p:cBhvr additive="base">
                                        <p:cTn id="34" dur="500" fill="hold"/>
                                        <p:tgtEl>
                                          <p:spTgt spid="41"/>
                                        </p:tgtEl>
                                        <p:attrNameLst>
                                          <p:attrName>ppt_x</p:attrName>
                                        </p:attrNameLst>
                                      </p:cBhvr>
                                      <p:tavLst>
                                        <p:tav tm="0">
                                          <p:val>
                                            <p:strVal val="#ppt_x"/>
                                          </p:val>
                                        </p:tav>
                                        <p:tav tm="100000">
                                          <p:val>
                                            <p:strVal val="#ppt_x"/>
                                          </p:val>
                                        </p:tav>
                                      </p:tavLst>
                                    </p:anim>
                                    <p:anim calcmode="lin" valueType="num">
                                      <p:cBhvr additive="base">
                                        <p:cTn id="35"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52"/>
                                        </p:tgtEl>
                                        <p:attrNameLst>
                                          <p:attrName>style.visibility</p:attrName>
                                        </p:attrNameLst>
                                      </p:cBhvr>
                                      <p:to>
                                        <p:strVal val="visible"/>
                                      </p:to>
                                    </p:set>
                                    <p:anim calcmode="lin" valueType="num">
                                      <p:cBhvr additive="base">
                                        <p:cTn id="40" dur="500" fill="hold"/>
                                        <p:tgtEl>
                                          <p:spTgt spid="52"/>
                                        </p:tgtEl>
                                        <p:attrNameLst>
                                          <p:attrName>ppt_x</p:attrName>
                                        </p:attrNameLst>
                                      </p:cBhvr>
                                      <p:tavLst>
                                        <p:tav tm="0">
                                          <p:val>
                                            <p:strVal val="#ppt_x"/>
                                          </p:val>
                                        </p:tav>
                                        <p:tav tm="100000">
                                          <p:val>
                                            <p:strVal val="#ppt_x"/>
                                          </p:val>
                                        </p:tav>
                                      </p:tavLst>
                                    </p:anim>
                                    <p:anim calcmode="lin" valueType="num">
                                      <p:cBhvr additive="base">
                                        <p:cTn id="41"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1000"/>
                                        <p:tgtEl>
                                          <p:spTgt spid="9"/>
                                        </p:tgtEl>
                                      </p:cBhvr>
                                    </p:animEffect>
                                    <p:anim calcmode="lin" valueType="num">
                                      <p:cBhvr>
                                        <p:cTn id="54" dur="1000" fill="hold"/>
                                        <p:tgtEl>
                                          <p:spTgt spid="9"/>
                                        </p:tgtEl>
                                        <p:attrNameLst>
                                          <p:attrName>ppt_x</p:attrName>
                                        </p:attrNameLst>
                                      </p:cBhvr>
                                      <p:tavLst>
                                        <p:tav tm="0">
                                          <p:val>
                                            <p:strVal val="#ppt_x"/>
                                          </p:val>
                                        </p:tav>
                                        <p:tav tm="100000">
                                          <p:val>
                                            <p:strVal val="#ppt_x"/>
                                          </p:val>
                                        </p:tav>
                                      </p:tavLst>
                                    </p:anim>
                                    <p:anim calcmode="lin" valueType="num">
                                      <p:cBhvr>
                                        <p:cTn id="5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1000"/>
                                        <p:tgtEl>
                                          <p:spTgt spid="30"/>
                                        </p:tgtEl>
                                      </p:cBhvr>
                                    </p:animEffect>
                                    <p:anim calcmode="lin" valueType="num">
                                      <p:cBhvr>
                                        <p:cTn id="61" dur="1000" fill="hold"/>
                                        <p:tgtEl>
                                          <p:spTgt spid="30"/>
                                        </p:tgtEl>
                                        <p:attrNameLst>
                                          <p:attrName>ppt_x</p:attrName>
                                        </p:attrNameLst>
                                      </p:cBhvr>
                                      <p:tavLst>
                                        <p:tav tm="0">
                                          <p:val>
                                            <p:strVal val="#ppt_x"/>
                                          </p:val>
                                        </p:tav>
                                        <p:tav tm="100000">
                                          <p:val>
                                            <p:strVal val="#ppt_x"/>
                                          </p:val>
                                        </p:tav>
                                      </p:tavLst>
                                    </p:anim>
                                    <p:anim calcmode="lin" valueType="num">
                                      <p:cBhvr>
                                        <p:cTn id="6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5">
                                            <p:txEl>
                                              <p:pRg st="5" end="5"/>
                                            </p:txEl>
                                          </p:spTgt>
                                        </p:tgtEl>
                                        <p:attrNameLst>
                                          <p:attrName>style.visibility</p:attrName>
                                        </p:attrNameLst>
                                      </p:cBhvr>
                                      <p:to>
                                        <p:strVal val="visible"/>
                                      </p:to>
                                    </p:set>
                                    <p:animEffect transition="in" filter="fade">
                                      <p:cBhvr>
                                        <p:cTn id="67" dur="1000"/>
                                        <p:tgtEl>
                                          <p:spTgt spid="5">
                                            <p:txEl>
                                              <p:pRg st="5" end="5"/>
                                            </p:txEl>
                                          </p:spTgt>
                                        </p:tgtEl>
                                      </p:cBhvr>
                                    </p:animEffect>
                                    <p:anim calcmode="lin" valueType="num">
                                      <p:cBhvr>
                                        <p:cTn id="68"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69"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5">
                                            <p:txEl>
                                              <p:pRg st="6" end="6"/>
                                            </p:txEl>
                                          </p:spTgt>
                                        </p:tgtEl>
                                        <p:attrNameLst>
                                          <p:attrName>style.visibility</p:attrName>
                                        </p:attrNameLst>
                                      </p:cBhvr>
                                      <p:to>
                                        <p:strVal val="visible"/>
                                      </p:to>
                                    </p:set>
                                    <p:anim calcmode="lin" valueType="num">
                                      <p:cBhvr additive="base">
                                        <p:cTn id="74"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5">
                                            <p:txEl>
                                              <p:pRg st="8" end="8"/>
                                            </p:txEl>
                                          </p:spTgt>
                                        </p:tgtEl>
                                        <p:attrNameLst>
                                          <p:attrName>style.visibility</p:attrName>
                                        </p:attrNameLst>
                                      </p:cBhvr>
                                      <p:to>
                                        <p:strVal val="visible"/>
                                      </p:to>
                                    </p:set>
                                    <p:anim calcmode="lin" valueType="num">
                                      <p:cBhvr additive="base">
                                        <p:cTn id="80"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5">
                                            <p:txEl>
                                              <p:pRg st="9" end="9"/>
                                            </p:txEl>
                                          </p:spTgt>
                                        </p:tgtEl>
                                        <p:attrNameLst>
                                          <p:attrName>style.visibility</p:attrName>
                                        </p:attrNameLst>
                                      </p:cBhvr>
                                      <p:to>
                                        <p:strVal val="visible"/>
                                      </p:to>
                                    </p:set>
                                    <p:animEffect transition="in" filter="fade">
                                      <p:cBhvr>
                                        <p:cTn id="86" dur="500"/>
                                        <p:tgtEl>
                                          <p:spTgt spid="5">
                                            <p:txEl>
                                              <p:pRg st="9" end="9"/>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2"/>
                                        </p:tgtEl>
                                        <p:attrNameLst>
                                          <p:attrName>style.visibility</p:attrName>
                                        </p:attrNameLst>
                                      </p:cBhvr>
                                      <p:to>
                                        <p:strVal val="visible"/>
                                      </p:to>
                                    </p:set>
                                    <p:anim calcmode="lin" valueType="num">
                                      <p:cBhvr additive="base">
                                        <p:cTn id="91" dur="500" fill="hold"/>
                                        <p:tgtEl>
                                          <p:spTgt spid="32"/>
                                        </p:tgtEl>
                                        <p:attrNameLst>
                                          <p:attrName>ppt_x</p:attrName>
                                        </p:attrNameLst>
                                      </p:cBhvr>
                                      <p:tavLst>
                                        <p:tav tm="0">
                                          <p:val>
                                            <p:strVal val="#ppt_x"/>
                                          </p:val>
                                        </p:tav>
                                        <p:tav tm="100000">
                                          <p:val>
                                            <p:strVal val="#ppt_x"/>
                                          </p:val>
                                        </p:tav>
                                      </p:tavLst>
                                    </p:anim>
                                    <p:anim calcmode="lin" valueType="num">
                                      <p:cBhvr additive="base">
                                        <p:cTn id="9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5"/>
                                        </p:tgtEl>
                                        <p:attrNameLst>
                                          <p:attrName>style.visibility</p:attrName>
                                        </p:attrNameLst>
                                      </p:cBhvr>
                                      <p:to>
                                        <p:strVal val="visible"/>
                                      </p:to>
                                    </p:set>
                                    <p:anim calcmode="lin" valueType="num">
                                      <p:cBhvr additive="base">
                                        <p:cTn id="97" dur="500" fill="hold"/>
                                        <p:tgtEl>
                                          <p:spTgt spid="35"/>
                                        </p:tgtEl>
                                        <p:attrNameLst>
                                          <p:attrName>ppt_x</p:attrName>
                                        </p:attrNameLst>
                                      </p:cBhvr>
                                      <p:tavLst>
                                        <p:tav tm="0">
                                          <p:val>
                                            <p:strVal val="#ppt_x"/>
                                          </p:val>
                                        </p:tav>
                                        <p:tav tm="100000">
                                          <p:val>
                                            <p:strVal val="#ppt_x"/>
                                          </p:val>
                                        </p:tav>
                                      </p:tavLst>
                                    </p:anim>
                                    <p:anim calcmode="lin" valueType="num">
                                      <p:cBhvr additive="base">
                                        <p:cTn id="9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36"/>
                                        </p:tgtEl>
                                        <p:attrNameLst>
                                          <p:attrName>style.visibility</p:attrName>
                                        </p:attrNameLst>
                                      </p:cBhvr>
                                      <p:to>
                                        <p:strVal val="visible"/>
                                      </p:to>
                                    </p:set>
                                    <p:animEffect transition="in" filter="fade">
                                      <p:cBhvr>
                                        <p:cTn id="103" dur="1000"/>
                                        <p:tgtEl>
                                          <p:spTgt spid="36"/>
                                        </p:tgtEl>
                                      </p:cBhvr>
                                    </p:animEffect>
                                    <p:anim calcmode="lin" valueType="num">
                                      <p:cBhvr>
                                        <p:cTn id="104" dur="1000" fill="hold"/>
                                        <p:tgtEl>
                                          <p:spTgt spid="36"/>
                                        </p:tgtEl>
                                        <p:attrNameLst>
                                          <p:attrName>ppt_x</p:attrName>
                                        </p:attrNameLst>
                                      </p:cBhvr>
                                      <p:tavLst>
                                        <p:tav tm="0">
                                          <p:val>
                                            <p:strVal val="#ppt_x"/>
                                          </p:val>
                                        </p:tav>
                                        <p:tav tm="100000">
                                          <p:val>
                                            <p:strVal val="#ppt_x"/>
                                          </p:val>
                                        </p:tav>
                                      </p:tavLst>
                                    </p:anim>
                                    <p:anim calcmode="lin" valueType="num">
                                      <p:cBhvr>
                                        <p:cTn id="10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29"/>
                                        </p:tgtEl>
                                        <p:attrNameLst>
                                          <p:attrName>style.visibility</p:attrName>
                                        </p:attrNameLst>
                                      </p:cBhvr>
                                      <p:to>
                                        <p:strVal val="visible"/>
                                      </p:to>
                                    </p:set>
                                    <p:animEffect transition="in" filter="fade">
                                      <p:cBhvr>
                                        <p:cTn id="110" dur="1000"/>
                                        <p:tgtEl>
                                          <p:spTgt spid="29"/>
                                        </p:tgtEl>
                                      </p:cBhvr>
                                    </p:animEffect>
                                    <p:anim calcmode="lin" valueType="num">
                                      <p:cBhvr>
                                        <p:cTn id="111" dur="1000" fill="hold"/>
                                        <p:tgtEl>
                                          <p:spTgt spid="29"/>
                                        </p:tgtEl>
                                        <p:attrNameLst>
                                          <p:attrName>ppt_x</p:attrName>
                                        </p:attrNameLst>
                                      </p:cBhvr>
                                      <p:tavLst>
                                        <p:tav tm="0">
                                          <p:val>
                                            <p:strVal val="#ppt_x"/>
                                          </p:val>
                                        </p:tav>
                                        <p:tav tm="100000">
                                          <p:val>
                                            <p:strVal val="#ppt_x"/>
                                          </p:val>
                                        </p:tav>
                                      </p:tavLst>
                                    </p:anim>
                                    <p:anim calcmode="lin" valueType="num">
                                      <p:cBhvr>
                                        <p:cTn id="11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51"/>
                                        </p:tgtEl>
                                        <p:attrNameLst>
                                          <p:attrName>style.visibility</p:attrName>
                                        </p:attrNameLst>
                                      </p:cBhvr>
                                      <p:to>
                                        <p:strVal val="visible"/>
                                      </p:to>
                                    </p:set>
                                    <p:anim calcmode="lin" valueType="num">
                                      <p:cBhvr additive="base">
                                        <p:cTn id="117" dur="500" fill="hold"/>
                                        <p:tgtEl>
                                          <p:spTgt spid="51"/>
                                        </p:tgtEl>
                                        <p:attrNameLst>
                                          <p:attrName>ppt_x</p:attrName>
                                        </p:attrNameLst>
                                      </p:cBhvr>
                                      <p:tavLst>
                                        <p:tav tm="0">
                                          <p:val>
                                            <p:strVal val="#ppt_x"/>
                                          </p:val>
                                        </p:tav>
                                        <p:tav tm="100000">
                                          <p:val>
                                            <p:strVal val="#ppt_x"/>
                                          </p:val>
                                        </p:tav>
                                      </p:tavLst>
                                    </p:anim>
                                    <p:anim calcmode="lin" valueType="num">
                                      <p:cBhvr additive="base">
                                        <p:cTn id="118"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nodeType="clickEffect">
                                  <p:stCondLst>
                                    <p:cond delay="0"/>
                                  </p:stCondLst>
                                  <p:childTnLst>
                                    <p:set>
                                      <p:cBhvr>
                                        <p:cTn id="122" dur="1" fill="hold">
                                          <p:stCondLst>
                                            <p:cond delay="0"/>
                                          </p:stCondLst>
                                        </p:cTn>
                                        <p:tgtEl>
                                          <p:spTgt spid="11"/>
                                        </p:tgtEl>
                                        <p:attrNameLst>
                                          <p:attrName>style.visibility</p:attrName>
                                        </p:attrNameLst>
                                      </p:cBhvr>
                                      <p:to>
                                        <p:strVal val="visible"/>
                                      </p:to>
                                    </p:set>
                                    <p:anim calcmode="lin" valueType="num">
                                      <p:cBhvr additive="base">
                                        <p:cTn id="123" dur="500" fill="hold"/>
                                        <p:tgtEl>
                                          <p:spTgt spid="11"/>
                                        </p:tgtEl>
                                        <p:attrNameLst>
                                          <p:attrName>ppt_x</p:attrName>
                                        </p:attrNameLst>
                                      </p:cBhvr>
                                      <p:tavLst>
                                        <p:tav tm="0">
                                          <p:val>
                                            <p:strVal val="#ppt_x"/>
                                          </p:val>
                                        </p:tav>
                                        <p:tav tm="100000">
                                          <p:val>
                                            <p:strVal val="#ppt_x"/>
                                          </p:val>
                                        </p:tav>
                                      </p:tavLst>
                                    </p:anim>
                                    <p:anim calcmode="lin" valueType="num">
                                      <p:cBhvr additive="base">
                                        <p:cTn id="1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4" fill="hold" nodeType="clickEffect">
                                  <p:stCondLst>
                                    <p:cond delay="0"/>
                                  </p:stCondLst>
                                  <p:childTnLst>
                                    <p:set>
                                      <p:cBhvr>
                                        <p:cTn id="128" dur="1" fill="hold">
                                          <p:stCondLst>
                                            <p:cond delay="0"/>
                                          </p:stCondLst>
                                        </p:cTn>
                                        <p:tgtEl>
                                          <p:spTgt spid="13"/>
                                        </p:tgtEl>
                                        <p:attrNameLst>
                                          <p:attrName>style.visibility</p:attrName>
                                        </p:attrNameLst>
                                      </p:cBhvr>
                                      <p:to>
                                        <p:strVal val="visible"/>
                                      </p:to>
                                    </p:set>
                                    <p:anim calcmode="lin" valueType="num">
                                      <p:cBhvr additive="base">
                                        <p:cTn id="129" dur="500" fill="hold"/>
                                        <p:tgtEl>
                                          <p:spTgt spid="13"/>
                                        </p:tgtEl>
                                        <p:attrNameLst>
                                          <p:attrName>ppt_x</p:attrName>
                                        </p:attrNameLst>
                                      </p:cBhvr>
                                      <p:tavLst>
                                        <p:tav tm="0">
                                          <p:val>
                                            <p:strVal val="#ppt_x"/>
                                          </p:val>
                                        </p:tav>
                                        <p:tav tm="100000">
                                          <p:val>
                                            <p:strVal val="#ppt_x"/>
                                          </p:val>
                                        </p:tav>
                                      </p:tavLst>
                                    </p:anim>
                                    <p:anim calcmode="lin" valueType="num">
                                      <p:cBhvr additive="base">
                                        <p:cTn id="1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47"/>
                                        </p:tgtEl>
                                        <p:attrNameLst>
                                          <p:attrName>style.visibility</p:attrName>
                                        </p:attrNameLst>
                                      </p:cBhvr>
                                      <p:to>
                                        <p:strVal val="visible"/>
                                      </p:to>
                                    </p:set>
                                    <p:anim calcmode="lin" valueType="num">
                                      <p:cBhvr additive="base">
                                        <p:cTn id="135" dur="500" fill="hold"/>
                                        <p:tgtEl>
                                          <p:spTgt spid="47"/>
                                        </p:tgtEl>
                                        <p:attrNameLst>
                                          <p:attrName>ppt_x</p:attrName>
                                        </p:attrNameLst>
                                      </p:cBhvr>
                                      <p:tavLst>
                                        <p:tav tm="0">
                                          <p:val>
                                            <p:strVal val="#ppt_x"/>
                                          </p:val>
                                        </p:tav>
                                        <p:tav tm="100000">
                                          <p:val>
                                            <p:strVal val="#ppt_x"/>
                                          </p:val>
                                        </p:tav>
                                      </p:tavLst>
                                    </p:anim>
                                    <p:anim calcmode="lin" valueType="num">
                                      <p:cBhvr additive="base">
                                        <p:cTn id="136"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nodeType="clickEffect">
                                  <p:stCondLst>
                                    <p:cond delay="0"/>
                                  </p:stCondLst>
                                  <p:childTnLst>
                                    <p:set>
                                      <p:cBhvr>
                                        <p:cTn id="140" dur="1" fill="hold">
                                          <p:stCondLst>
                                            <p:cond delay="0"/>
                                          </p:stCondLst>
                                        </p:cTn>
                                        <p:tgtEl>
                                          <p:spTgt spid="15"/>
                                        </p:tgtEl>
                                        <p:attrNameLst>
                                          <p:attrName>style.visibility</p:attrName>
                                        </p:attrNameLst>
                                      </p:cBhvr>
                                      <p:to>
                                        <p:strVal val="visible"/>
                                      </p:to>
                                    </p:set>
                                    <p:anim calcmode="lin" valueType="num">
                                      <p:cBhvr additive="base">
                                        <p:cTn id="141" dur="500" fill="hold"/>
                                        <p:tgtEl>
                                          <p:spTgt spid="15"/>
                                        </p:tgtEl>
                                        <p:attrNameLst>
                                          <p:attrName>ppt_x</p:attrName>
                                        </p:attrNameLst>
                                      </p:cBhvr>
                                      <p:tavLst>
                                        <p:tav tm="0">
                                          <p:val>
                                            <p:strVal val="#ppt_x"/>
                                          </p:val>
                                        </p:tav>
                                        <p:tav tm="100000">
                                          <p:val>
                                            <p:strVal val="#ppt_x"/>
                                          </p:val>
                                        </p:tav>
                                      </p:tavLst>
                                    </p:anim>
                                    <p:anim calcmode="lin" valueType="num">
                                      <p:cBhvr additive="base">
                                        <p:cTn id="1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nodeType="clickEffect">
                                  <p:stCondLst>
                                    <p:cond delay="0"/>
                                  </p:stCondLst>
                                  <p:childTnLst>
                                    <p:set>
                                      <p:cBhvr>
                                        <p:cTn id="146" dur="1" fill="hold">
                                          <p:stCondLst>
                                            <p:cond delay="0"/>
                                          </p:stCondLst>
                                        </p:cTn>
                                        <p:tgtEl>
                                          <p:spTgt spid="17"/>
                                        </p:tgtEl>
                                        <p:attrNameLst>
                                          <p:attrName>style.visibility</p:attrName>
                                        </p:attrNameLst>
                                      </p:cBhvr>
                                      <p:to>
                                        <p:strVal val="visible"/>
                                      </p:to>
                                    </p:set>
                                    <p:anim calcmode="lin" valueType="num">
                                      <p:cBhvr additive="base">
                                        <p:cTn id="147" dur="500" fill="hold"/>
                                        <p:tgtEl>
                                          <p:spTgt spid="17"/>
                                        </p:tgtEl>
                                        <p:attrNameLst>
                                          <p:attrName>ppt_x</p:attrName>
                                        </p:attrNameLst>
                                      </p:cBhvr>
                                      <p:tavLst>
                                        <p:tav tm="0">
                                          <p:val>
                                            <p:strVal val="#ppt_x"/>
                                          </p:val>
                                        </p:tav>
                                        <p:tav tm="100000">
                                          <p:val>
                                            <p:strVal val="#ppt_x"/>
                                          </p:val>
                                        </p:tav>
                                      </p:tavLst>
                                    </p:anim>
                                    <p:anim calcmode="lin" valueType="num">
                                      <p:cBhvr additive="base">
                                        <p:cTn id="14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2" presetClass="entr" presetSubtype="4" fill="hold" grpId="0" nodeType="clickEffect">
                                  <p:stCondLst>
                                    <p:cond delay="0"/>
                                  </p:stCondLst>
                                  <p:childTnLst>
                                    <p:set>
                                      <p:cBhvr>
                                        <p:cTn id="152" dur="1" fill="hold">
                                          <p:stCondLst>
                                            <p:cond delay="0"/>
                                          </p:stCondLst>
                                        </p:cTn>
                                        <p:tgtEl>
                                          <p:spTgt spid="48"/>
                                        </p:tgtEl>
                                        <p:attrNameLst>
                                          <p:attrName>style.visibility</p:attrName>
                                        </p:attrNameLst>
                                      </p:cBhvr>
                                      <p:to>
                                        <p:strVal val="visible"/>
                                      </p:to>
                                    </p:set>
                                    <p:anim calcmode="lin" valueType="num">
                                      <p:cBhvr additive="base">
                                        <p:cTn id="153" dur="500" fill="hold"/>
                                        <p:tgtEl>
                                          <p:spTgt spid="48"/>
                                        </p:tgtEl>
                                        <p:attrNameLst>
                                          <p:attrName>ppt_x</p:attrName>
                                        </p:attrNameLst>
                                      </p:cBhvr>
                                      <p:tavLst>
                                        <p:tav tm="0">
                                          <p:val>
                                            <p:strVal val="#ppt_x"/>
                                          </p:val>
                                        </p:tav>
                                        <p:tav tm="100000">
                                          <p:val>
                                            <p:strVal val="#ppt_x"/>
                                          </p:val>
                                        </p:tav>
                                      </p:tavLst>
                                    </p:anim>
                                    <p:anim calcmode="lin" valueType="num">
                                      <p:cBhvr additive="base">
                                        <p:cTn id="15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55" fill="hold">
                      <p:stCondLst>
                        <p:cond delay="indefinite"/>
                      </p:stCondLst>
                      <p:childTnLst>
                        <p:par>
                          <p:cTn id="156" fill="hold">
                            <p:stCondLst>
                              <p:cond delay="0"/>
                            </p:stCondLst>
                            <p:childTnLst>
                              <p:par>
                                <p:cTn id="157" presetID="2" presetClass="entr" presetSubtype="4" fill="hold" nodeType="clickEffect">
                                  <p:stCondLst>
                                    <p:cond delay="0"/>
                                  </p:stCondLst>
                                  <p:childTnLst>
                                    <p:set>
                                      <p:cBhvr>
                                        <p:cTn id="158" dur="1" fill="hold">
                                          <p:stCondLst>
                                            <p:cond delay="0"/>
                                          </p:stCondLst>
                                        </p:cTn>
                                        <p:tgtEl>
                                          <p:spTgt spid="19"/>
                                        </p:tgtEl>
                                        <p:attrNameLst>
                                          <p:attrName>style.visibility</p:attrName>
                                        </p:attrNameLst>
                                      </p:cBhvr>
                                      <p:to>
                                        <p:strVal val="visible"/>
                                      </p:to>
                                    </p:set>
                                    <p:anim calcmode="lin" valueType="num">
                                      <p:cBhvr additive="base">
                                        <p:cTn id="159" dur="500" fill="hold"/>
                                        <p:tgtEl>
                                          <p:spTgt spid="19"/>
                                        </p:tgtEl>
                                        <p:attrNameLst>
                                          <p:attrName>ppt_x</p:attrName>
                                        </p:attrNameLst>
                                      </p:cBhvr>
                                      <p:tavLst>
                                        <p:tav tm="0">
                                          <p:val>
                                            <p:strVal val="#ppt_x"/>
                                          </p:val>
                                        </p:tav>
                                        <p:tav tm="100000">
                                          <p:val>
                                            <p:strVal val="#ppt_x"/>
                                          </p:val>
                                        </p:tav>
                                      </p:tavLst>
                                    </p:anim>
                                    <p:anim calcmode="lin" valueType="num">
                                      <p:cBhvr additive="base">
                                        <p:cTn id="16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2" presetClass="entr" presetSubtype="4" fill="hold" nodeType="clickEffect">
                                  <p:stCondLst>
                                    <p:cond delay="0"/>
                                  </p:stCondLst>
                                  <p:childTnLst>
                                    <p:set>
                                      <p:cBhvr>
                                        <p:cTn id="164" dur="1" fill="hold">
                                          <p:stCondLst>
                                            <p:cond delay="0"/>
                                          </p:stCondLst>
                                        </p:cTn>
                                        <p:tgtEl>
                                          <p:spTgt spid="21"/>
                                        </p:tgtEl>
                                        <p:attrNameLst>
                                          <p:attrName>style.visibility</p:attrName>
                                        </p:attrNameLst>
                                      </p:cBhvr>
                                      <p:to>
                                        <p:strVal val="visible"/>
                                      </p:to>
                                    </p:set>
                                    <p:anim calcmode="lin" valueType="num">
                                      <p:cBhvr additive="base">
                                        <p:cTn id="165" dur="500" fill="hold"/>
                                        <p:tgtEl>
                                          <p:spTgt spid="21"/>
                                        </p:tgtEl>
                                        <p:attrNameLst>
                                          <p:attrName>ppt_x</p:attrName>
                                        </p:attrNameLst>
                                      </p:cBhvr>
                                      <p:tavLst>
                                        <p:tav tm="0">
                                          <p:val>
                                            <p:strVal val="#ppt_x"/>
                                          </p:val>
                                        </p:tav>
                                        <p:tav tm="100000">
                                          <p:val>
                                            <p:strVal val="#ppt_x"/>
                                          </p:val>
                                        </p:tav>
                                      </p:tavLst>
                                    </p:anim>
                                    <p:anim calcmode="lin" valueType="num">
                                      <p:cBhvr additive="base">
                                        <p:cTn id="16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67" fill="hold">
                      <p:stCondLst>
                        <p:cond delay="indefinite"/>
                      </p:stCondLst>
                      <p:childTnLst>
                        <p:par>
                          <p:cTn id="168" fill="hold">
                            <p:stCondLst>
                              <p:cond delay="0"/>
                            </p:stCondLst>
                            <p:childTnLst>
                              <p:par>
                                <p:cTn id="169" presetID="2" presetClass="entr" presetSubtype="4" fill="hold" grpId="0" nodeType="clickEffect">
                                  <p:stCondLst>
                                    <p:cond delay="0"/>
                                  </p:stCondLst>
                                  <p:childTnLst>
                                    <p:set>
                                      <p:cBhvr>
                                        <p:cTn id="170" dur="1" fill="hold">
                                          <p:stCondLst>
                                            <p:cond delay="0"/>
                                          </p:stCondLst>
                                        </p:cTn>
                                        <p:tgtEl>
                                          <p:spTgt spid="49"/>
                                        </p:tgtEl>
                                        <p:attrNameLst>
                                          <p:attrName>style.visibility</p:attrName>
                                        </p:attrNameLst>
                                      </p:cBhvr>
                                      <p:to>
                                        <p:strVal val="visible"/>
                                      </p:to>
                                    </p:set>
                                    <p:anim calcmode="lin" valueType="num">
                                      <p:cBhvr additive="base">
                                        <p:cTn id="171" dur="500" fill="hold"/>
                                        <p:tgtEl>
                                          <p:spTgt spid="49"/>
                                        </p:tgtEl>
                                        <p:attrNameLst>
                                          <p:attrName>ppt_x</p:attrName>
                                        </p:attrNameLst>
                                      </p:cBhvr>
                                      <p:tavLst>
                                        <p:tav tm="0">
                                          <p:val>
                                            <p:strVal val="#ppt_x"/>
                                          </p:val>
                                        </p:tav>
                                        <p:tav tm="100000">
                                          <p:val>
                                            <p:strVal val="#ppt_x"/>
                                          </p:val>
                                        </p:tav>
                                      </p:tavLst>
                                    </p:anim>
                                    <p:anim calcmode="lin" valueType="num">
                                      <p:cBhvr additive="base">
                                        <p:cTn id="17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173" fill="hold">
                      <p:stCondLst>
                        <p:cond delay="indefinite"/>
                      </p:stCondLst>
                      <p:childTnLst>
                        <p:par>
                          <p:cTn id="174" fill="hold">
                            <p:stCondLst>
                              <p:cond delay="0"/>
                            </p:stCondLst>
                            <p:childTnLst>
                              <p:par>
                                <p:cTn id="175" presetID="2" presetClass="entr" presetSubtype="4" fill="hold" nodeType="clickEffect">
                                  <p:stCondLst>
                                    <p:cond delay="0"/>
                                  </p:stCondLst>
                                  <p:childTnLst>
                                    <p:set>
                                      <p:cBhvr>
                                        <p:cTn id="176" dur="1" fill="hold">
                                          <p:stCondLst>
                                            <p:cond delay="0"/>
                                          </p:stCondLst>
                                        </p:cTn>
                                        <p:tgtEl>
                                          <p:spTgt spid="24"/>
                                        </p:tgtEl>
                                        <p:attrNameLst>
                                          <p:attrName>style.visibility</p:attrName>
                                        </p:attrNameLst>
                                      </p:cBhvr>
                                      <p:to>
                                        <p:strVal val="visible"/>
                                      </p:to>
                                    </p:set>
                                    <p:anim calcmode="lin" valueType="num">
                                      <p:cBhvr additive="base">
                                        <p:cTn id="177" dur="500" fill="hold"/>
                                        <p:tgtEl>
                                          <p:spTgt spid="24"/>
                                        </p:tgtEl>
                                        <p:attrNameLst>
                                          <p:attrName>ppt_x</p:attrName>
                                        </p:attrNameLst>
                                      </p:cBhvr>
                                      <p:tavLst>
                                        <p:tav tm="0">
                                          <p:val>
                                            <p:strVal val="#ppt_x"/>
                                          </p:val>
                                        </p:tav>
                                        <p:tav tm="100000">
                                          <p:val>
                                            <p:strVal val="#ppt_x"/>
                                          </p:val>
                                        </p:tav>
                                      </p:tavLst>
                                    </p:anim>
                                    <p:anim calcmode="lin" valueType="num">
                                      <p:cBhvr additive="base">
                                        <p:cTn id="17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79" fill="hold">
                      <p:stCondLst>
                        <p:cond delay="indefinite"/>
                      </p:stCondLst>
                      <p:childTnLst>
                        <p:par>
                          <p:cTn id="180" fill="hold">
                            <p:stCondLst>
                              <p:cond delay="0"/>
                            </p:stCondLst>
                            <p:childTnLst>
                              <p:par>
                                <p:cTn id="181" presetID="2" presetClass="entr" presetSubtype="4" fill="hold" nodeType="clickEffect">
                                  <p:stCondLst>
                                    <p:cond delay="0"/>
                                  </p:stCondLst>
                                  <p:childTnLst>
                                    <p:set>
                                      <p:cBhvr>
                                        <p:cTn id="182" dur="1" fill="hold">
                                          <p:stCondLst>
                                            <p:cond delay="0"/>
                                          </p:stCondLst>
                                        </p:cTn>
                                        <p:tgtEl>
                                          <p:spTgt spid="26"/>
                                        </p:tgtEl>
                                        <p:attrNameLst>
                                          <p:attrName>style.visibility</p:attrName>
                                        </p:attrNameLst>
                                      </p:cBhvr>
                                      <p:to>
                                        <p:strVal val="visible"/>
                                      </p:to>
                                    </p:set>
                                    <p:anim calcmode="lin" valueType="num">
                                      <p:cBhvr additive="base">
                                        <p:cTn id="183" dur="500" fill="hold"/>
                                        <p:tgtEl>
                                          <p:spTgt spid="26"/>
                                        </p:tgtEl>
                                        <p:attrNameLst>
                                          <p:attrName>ppt_x</p:attrName>
                                        </p:attrNameLst>
                                      </p:cBhvr>
                                      <p:tavLst>
                                        <p:tav tm="0">
                                          <p:val>
                                            <p:strVal val="#ppt_x"/>
                                          </p:val>
                                        </p:tav>
                                        <p:tav tm="100000">
                                          <p:val>
                                            <p:strVal val="#ppt_x"/>
                                          </p:val>
                                        </p:tav>
                                      </p:tavLst>
                                    </p:anim>
                                    <p:anim calcmode="lin" valueType="num">
                                      <p:cBhvr additive="base">
                                        <p:cTn id="18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85" fill="hold">
                      <p:stCondLst>
                        <p:cond delay="indefinite"/>
                      </p:stCondLst>
                      <p:childTnLst>
                        <p:par>
                          <p:cTn id="186" fill="hold">
                            <p:stCondLst>
                              <p:cond delay="0"/>
                            </p:stCondLst>
                            <p:childTnLst>
                              <p:par>
                                <p:cTn id="187" presetID="2" presetClass="entr" presetSubtype="4" fill="hold" grpId="0" nodeType="clickEffect">
                                  <p:stCondLst>
                                    <p:cond delay="0"/>
                                  </p:stCondLst>
                                  <p:childTnLst>
                                    <p:set>
                                      <p:cBhvr>
                                        <p:cTn id="188" dur="1" fill="hold">
                                          <p:stCondLst>
                                            <p:cond delay="0"/>
                                          </p:stCondLst>
                                        </p:cTn>
                                        <p:tgtEl>
                                          <p:spTgt spid="50"/>
                                        </p:tgtEl>
                                        <p:attrNameLst>
                                          <p:attrName>style.visibility</p:attrName>
                                        </p:attrNameLst>
                                      </p:cBhvr>
                                      <p:to>
                                        <p:strVal val="visible"/>
                                      </p:to>
                                    </p:set>
                                    <p:anim calcmode="lin" valueType="num">
                                      <p:cBhvr additive="base">
                                        <p:cTn id="189" dur="500" fill="hold"/>
                                        <p:tgtEl>
                                          <p:spTgt spid="50"/>
                                        </p:tgtEl>
                                        <p:attrNameLst>
                                          <p:attrName>ppt_x</p:attrName>
                                        </p:attrNameLst>
                                      </p:cBhvr>
                                      <p:tavLst>
                                        <p:tav tm="0">
                                          <p:val>
                                            <p:strVal val="#ppt_x"/>
                                          </p:val>
                                        </p:tav>
                                        <p:tav tm="100000">
                                          <p:val>
                                            <p:strVal val="#ppt_x"/>
                                          </p:val>
                                        </p:tav>
                                      </p:tavLst>
                                    </p:anim>
                                    <p:anim calcmode="lin" valueType="num">
                                      <p:cBhvr additive="base">
                                        <p:cTn id="190"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191" fill="hold">
                      <p:stCondLst>
                        <p:cond delay="indefinite"/>
                      </p:stCondLst>
                      <p:childTnLst>
                        <p:par>
                          <p:cTn id="192" fill="hold">
                            <p:stCondLst>
                              <p:cond delay="0"/>
                            </p:stCondLst>
                            <p:childTnLst>
                              <p:par>
                                <p:cTn id="193" presetID="2" presetClass="entr" presetSubtype="4" fill="hold" nodeType="clickEffect">
                                  <p:stCondLst>
                                    <p:cond delay="0"/>
                                  </p:stCondLst>
                                  <p:childTnLst>
                                    <p:set>
                                      <p:cBhvr>
                                        <p:cTn id="194" dur="1" fill="hold">
                                          <p:stCondLst>
                                            <p:cond delay="0"/>
                                          </p:stCondLst>
                                        </p:cTn>
                                        <p:tgtEl>
                                          <p:spTgt spid="5">
                                            <p:txEl>
                                              <p:pRg st="12" end="12"/>
                                            </p:txEl>
                                          </p:spTgt>
                                        </p:tgtEl>
                                        <p:attrNameLst>
                                          <p:attrName>style.visibility</p:attrName>
                                        </p:attrNameLst>
                                      </p:cBhvr>
                                      <p:to>
                                        <p:strVal val="visible"/>
                                      </p:to>
                                    </p:set>
                                    <p:anim calcmode="lin" valueType="num">
                                      <p:cBhvr additive="base">
                                        <p:cTn id="195"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196" dur="500" fill="hold"/>
                                        <p:tgtEl>
                                          <p:spTgt spid="5">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197" fill="hold">
                      <p:stCondLst>
                        <p:cond delay="indefinite"/>
                      </p:stCondLst>
                      <p:childTnLst>
                        <p:par>
                          <p:cTn id="198" fill="hold">
                            <p:stCondLst>
                              <p:cond delay="0"/>
                            </p:stCondLst>
                            <p:childTnLst>
                              <p:par>
                                <p:cTn id="199" presetID="10" presetClass="entr" presetSubtype="0" fill="hold" nodeType="clickEffect">
                                  <p:stCondLst>
                                    <p:cond delay="0"/>
                                  </p:stCondLst>
                                  <p:childTnLst>
                                    <p:set>
                                      <p:cBhvr>
                                        <p:cTn id="200" dur="1" fill="hold">
                                          <p:stCondLst>
                                            <p:cond delay="0"/>
                                          </p:stCondLst>
                                        </p:cTn>
                                        <p:tgtEl>
                                          <p:spTgt spid="5">
                                            <p:txEl>
                                              <p:pRg st="13" end="13"/>
                                            </p:txEl>
                                          </p:spTgt>
                                        </p:tgtEl>
                                        <p:attrNameLst>
                                          <p:attrName>style.visibility</p:attrName>
                                        </p:attrNameLst>
                                      </p:cBhvr>
                                      <p:to>
                                        <p:strVal val="visible"/>
                                      </p:to>
                                    </p:set>
                                    <p:animEffect transition="in" filter="fade">
                                      <p:cBhvr>
                                        <p:cTn id="201"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P spid="32" grpId="0"/>
      <p:bldP spid="35" grpId="0"/>
      <p:bldP spid="36" grpId="0"/>
      <p:bldP spid="41" grpId="0"/>
      <p:bldP spid="47" grpId="0"/>
      <p:bldP spid="48" grpId="0"/>
      <p:bldP spid="49" grpId="0"/>
      <p:bldP spid="50" grpId="0"/>
      <p:bldP spid="51" grpId="0"/>
      <p:bldP spid="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31640" y="908720"/>
            <a:ext cx="6048672" cy="3323987"/>
          </a:xfrm>
          <a:prstGeom prst="rect">
            <a:avLst/>
          </a:prstGeom>
          <a:noFill/>
        </p:spPr>
        <p:txBody>
          <a:bodyPr wrap="square" rtlCol="0">
            <a:spAutoFit/>
          </a:bodyPr>
          <a:lstStyle/>
          <a:p>
            <a:pPr marL="285750" indent="-285750">
              <a:buFontTx/>
              <a:buChar char="-"/>
            </a:pPr>
            <a:r>
              <a:rPr lang="en-US" sz="3000" dirty="0">
                <a:solidFill>
                  <a:srgbClr val="FF0000"/>
                </a:solidFill>
                <a:latin typeface="Times New Roman" pitchFamily="18" charset="0"/>
                <a:cs typeface="Times New Roman" pitchFamily="18" charset="0"/>
              </a:rPr>
              <a:t>Bước 4: Nhận xét</a:t>
            </a:r>
          </a:p>
          <a:p>
            <a:r>
              <a:rPr lang="pt-BR" sz="3000" dirty="0">
                <a:latin typeface="Times New Roman" pitchFamily="18" charset="0"/>
                <a:cs typeface="Times New Roman" pitchFamily="18" charset="0"/>
              </a:rPr>
              <a:t>F</a:t>
            </a:r>
            <a:r>
              <a:rPr lang="pt-BR" sz="3000" baseline="-25000" dirty="0">
                <a:latin typeface="Times New Roman" pitchFamily="18" charset="0"/>
                <a:cs typeface="Times New Roman" pitchFamily="18" charset="0"/>
              </a:rPr>
              <a:t>1</a:t>
            </a:r>
            <a:r>
              <a:rPr lang="pt-BR" sz="3000" dirty="0">
                <a:latin typeface="Times New Roman" pitchFamily="18" charset="0"/>
                <a:cs typeface="Times New Roman" pitchFamily="18" charset="0"/>
              </a:rPr>
              <a:t>:Kiểu gen:      100% Aa </a:t>
            </a:r>
            <a:endParaRPr lang="vi-VN" sz="3000" dirty="0">
              <a:latin typeface="Times New Roman" pitchFamily="18" charset="0"/>
              <a:cs typeface="Times New Roman" pitchFamily="18" charset="0"/>
            </a:endParaRPr>
          </a:p>
          <a:p>
            <a:r>
              <a:rPr lang="pt-BR" sz="3000" dirty="0">
                <a:latin typeface="Times New Roman" pitchFamily="18" charset="0"/>
                <a:cs typeface="Times New Roman" pitchFamily="18" charset="0"/>
              </a:rPr>
              <a:t>    Kiểu hình:      100% </a:t>
            </a:r>
            <a:r>
              <a:rPr lang="pt-BR" sz="3000" u="sng" dirty="0">
                <a:solidFill>
                  <a:srgbClr val="00FFFF"/>
                </a:solidFill>
                <a:latin typeface="Times New Roman" pitchFamily="18" charset="0"/>
                <a:cs typeface="Times New Roman" pitchFamily="18" charset="0"/>
              </a:rPr>
              <a:t>hoa đỏ</a:t>
            </a:r>
          </a:p>
          <a:p>
            <a:endParaRPr lang="pt-BR" sz="3000" u="sng" dirty="0">
              <a:solidFill>
                <a:srgbClr val="00FFFF"/>
              </a:solidFill>
              <a:latin typeface="Times New Roman" pitchFamily="18" charset="0"/>
              <a:cs typeface="Times New Roman" pitchFamily="18" charset="0"/>
            </a:endParaRPr>
          </a:p>
          <a:p>
            <a:r>
              <a:rPr lang="pt-BR" sz="3000" dirty="0">
                <a:latin typeface="Times New Roman" pitchFamily="18" charset="0"/>
                <a:cs typeface="Times New Roman" pitchFamily="18" charset="0"/>
              </a:rPr>
              <a:t>F</a:t>
            </a:r>
            <a:r>
              <a:rPr lang="pt-BR" sz="3000" baseline="-25000" dirty="0">
                <a:latin typeface="Times New Roman" pitchFamily="18" charset="0"/>
                <a:cs typeface="Times New Roman" pitchFamily="18" charset="0"/>
              </a:rPr>
              <a:t>2</a:t>
            </a:r>
            <a:r>
              <a:rPr lang="pt-BR" sz="3000" dirty="0">
                <a:latin typeface="Times New Roman" pitchFamily="18" charset="0"/>
                <a:cs typeface="Times New Roman" pitchFamily="18" charset="0"/>
              </a:rPr>
              <a:t>:    Kiểu gen: 1AA: 2Aa: 1aa</a:t>
            </a:r>
            <a:endParaRPr lang="vi-VN" sz="3000" dirty="0">
              <a:latin typeface="Times New Roman" pitchFamily="18" charset="0"/>
              <a:cs typeface="Times New Roman" pitchFamily="18" charset="0"/>
            </a:endParaRPr>
          </a:p>
          <a:p>
            <a:r>
              <a:rPr lang="pt-BR" sz="3000" dirty="0">
                <a:latin typeface="Times New Roman" pitchFamily="18" charset="0"/>
                <a:cs typeface="Times New Roman" pitchFamily="18" charset="0"/>
              </a:rPr>
              <a:t>   Kiểu hình: 3 </a:t>
            </a:r>
            <a:r>
              <a:rPr lang="pt-BR" sz="3000" u="sng" dirty="0">
                <a:solidFill>
                  <a:srgbClr val="00FFFF"/>
                </a:solidFill>
                <a:latin typeface="Times New Roman" pitchFamily="18" charset="0"/>
                <a:cs typeface="Times New Roman" pitchFamily="18" charset="0"/>
              </a:rPr>
              <a:t>hoa đỏ</a:t>
            </a:r>
            <a:r>
              <a:rPr lang="pt-BR" sz="3000" dirty="0">
                <a:latin typeface="Times New Roman" pitchFamily="18" charset="0"/>
                <a:cs typeface="Times New Roman" pitchFamily="18" charset="0"/>
              </a:rPr>
              <a:t>: 1 </a:t>
            </a:r>
            <a:r>
              <a:rPr lang="pt-BR" sz="3000" u="sng" dirty="0">
                <a:solidFill>
                  <a:srgbClr val="00FFFF"/>
                </a:solidFill>
                <a:latin typeface="Times New Roman" pitchFamily="18" charset="0"/>
                <a:cs typeface="Times New Roman" pitchFamily="18" charset="0"/>
              </a:rPr>
              <a:t>hoa trắng</a:t>
            </a:r>
            <a:endParaRPr lang="vi-VN" sz="3000" u="sng" dirty="0">
              <a:solidFill>
                <a:srgbClr val="00FFFF"/>
              </a:solidFill>
              <a:latin typeface="Times New Roman" pitchFamily="18" charset="0"/>
              <a:cs typeface="Times New Roman" pitchFamily="18" charset="0"/>
            </a:endParaRPr>
          </a:p>
          <a:p>
            <a:endParaRPr lang="vi-VN" sz="3000" u="sng" dirty="0">
              <a:solidFill>
                <a:srgbClr val="00FFFF"/>
              </a:solidFill>
              <a:latin typeface="Times New Roman" pitchFamily="18" charset="0"/>
              <a:cs typeface="Times New Roman" pitchFamily="18" charset="0"/>
            </a:endParaRPr>
          </a:p>
        </p:txBody>
      </p:sp>
    </p:spTree>
    <p:extLst>
      <p:ext uri="{BB962C8B-B14F-4D97-AF65-F5344CB8AC3E}">
        <p14:creationId xmlns:p14="http://schemas.microsoft.com/office/powerpoint/2010/main" val="116654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 calcmode="lin" valueType="num">
                                      <p:cBhvr additive="base">
                                        <p:cTn id="1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 calcmode="lin" valueType="num">
                                      <p:cBhvr additive="base">
                                        <p:cTn id="1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 calcmode="lin" valueType="num">
                                      <p:cBhvr additive="base">
                                        <p:cTn id="2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nvSpPr>
        <p:spPr bwMode="auto">
          <a:xfrm>
            <a:off x="101600" y="430866"/>
            <a:ext cx="7572375"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US" sz="2800" b="1">
                <a:solidFill>
                  <a:srgbClr val="A50021"/>
                </a:solidFill>
                <a:latin typeface="Times New Roman" pitchFamily="18" charset="0"/>
                <a:cs typeface="Times New Roman" pitchFamily="18" charset="0"/>
              </a:rPr>
              <a:t>II- Menđen giải thích kết quả thí nghiệm:</a:t>
            </a:r>
            <a:endParaRPr lang="en-US" sz="2800"/>
          </a:p>
        </p:txBody>
      </p:sp>
      <p:pic>
        <p:nvPicPr>
          <p:cNvPr id="12295" name="Picture 7" descr="viet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064375" y="332656"/>
            <a:ext cx="6096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1600" y="976142"/>
            <a:ext cx="8574856" cy="4247317"/>
          </a:xfrm>
          <a:prstGeom prst="rect">
            <a:avLst/>
          </a:prstGeom>
        </p:spPr>
        <p:txBody>
          <a:bodyPr wrap="square">
            <a:spAutoFit/>
          </a:bodyPr>
          <a:lstStyle/>
          <a:p>
            <a:r>
              <a:rPr lang="pt-BR" sz="3000" dirty="0">
                <a:solidFill>
                  <a:srgbClr val="0000CC"/>
                </a:solidFill>
                <a:latin typeface="Times New Roman" pitchFamily="18" charset="0"/>
                <a:cs typeface="Times New Roman" pitchFamily="18" charset="0"/>
              </a:rPr>
              <a:t>- Cơ chế di truyền của các tính trạng:</a:t>
            </a:r>
            <a:endParaRPr lang="vi-VN" sz="3000" dirty="0">
              <a:solidFill>
                <a:srgbClr val="0000CC"/>
              </a:solidFill>
              <a:latin typeface="Times New Roman" pitchFamily="18" charset="0"/>
              <a:cs typeface="Times New Roman" pitchFamily="18" charset="0"/>
            </a:endParaRPr>
          </a:p>
          <a:p>
            <a:r>
              <a:rPr lang="pt-BR" sz="3000" dirty="0">
                <a:solidFill>
                  <a:srgbClr val="0000CC"/>
                </a:solidFill>
                <a:latin typeface="Times New Roman" pitchFamily="18" charset="0"/>
                <a:cs typeface="Times New Roman" pitchFamily="18" charset="0"/>
              </a:rPr>
              <a:t>Sự phân li và tổ hợp của cặp nhân tố di truyền (gen) quy định cặp tính trạng tương phản thông qua các quá trình phát sinh giao tử và thụ tinh.</a:t>
            </a:r>
            <a:endParaRPr lang="vi-VN" sz="3000" dirty="0">
              <a:solidFill>
                <a:srgbClr val="0000CC"/>
              </a:solidFill>
              <a:latin typeface="Times New Roman" pitchFamily="18" charset="0"/>
              <a:cs typeface="Times New Roman" pitchFamily="18" charset="0"/>
            </a:endParaRPr>
          </a:p>
          <a:p>
            <a:r>
              <a:rPr lang="pt-BR" sz="3000" dirty="0">
                <a:solidFill>
                  <a:srgbClr val="0000CC"/>
                </a:solidFill>
                <a:latin typeface="Times New Roman" pitchFamily="18" charset="0"/>
                <a:cs typeface="Times New Roman" pitchFamily="18" charset="0"/>
              </a:rPr>
              <a:t>**</a:t>
            </a:r>
            <a:r>
              <a:rPr lang="pt-BR" sz="3000" b="1" i="1" dirty="0">
                <a:solidFill>
                  <a:srgbClr val="0000CC"/>
                </a:solidFill>
                <a:latin typeface="Times New Roman" pitchFamily="18" charset="0"/>
                <a:cs typeface="Times New Roman" pitchFamily="18" charset="0"/>
              </a:rPr>
              <a:t>Nội dung quy luật phân li</a:t>
            </a:r>
            <a:r>
              <a:rPr lang="pt-BR" sz="3000" dirty="0">
                <a:solidFill>
                  <a:srgbClr val="0000CC"/>
                </a:solidFill>
                <a:latin typeface="Times New Roman" pitchFamily="18" charset="0"/>
                <a:cs typeface="Times New Roman" pitchFamily="18" charset="0"/>
              </a:rPr>
              <a:t>: </a:t>
            </a:r>
            <a:endParaRPr lang="vi-VN" sz="3000" dirty="0">
              <a:solidFill>
                <a:srgbClr val="0000CC"/>
              </a:solidFill>
              <a:latin typeface="Times New Roman" pitchFamily="18" charset="0"/>
              <a:cs typeface="Times New Roman" pitchFamily="18" charset="0"/>
            </a:endParaRPr>
          </a:p>
          <a:p>
            <a:r>
              <a:rPr lang="pt-BR" sz="3000" dirty="0">
                <a:solidFill>
                  <a:srgbClr val="0000CC"/>
                </a:solidFill>
                <a:latin typeface="Times New Roman" pitchFamily="18" charset="0"/>
                <a:cs typeface="Times New Roman" pitchFamily="18" charset="0"/>
              </a:rPr>
              <a:t>Trong quá trình phát sinh giao tử, mỗi nhân tố di truyền trong cặp nhân tố di truyền phân li về một giao tử và giữ nguyên bản chất như ở cơ thể thuần chủng của P</a:t>
            </a:r>
            <a:endParaRPr lang="vi-VN" sz="3000" dirty="0">
              <a:solidFill>
                <a:srgbClr val="0000CC"/>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4"/>
          <p:cNvSpPr txBox="1">
            <a:spLocks noChangeArrowheads="1"/>
          </p:cNvSpPr>
          <p:nvPr/>
        </p:nvSpPr>
        <p:spPr bwMode="auto">
          <a:xfrm>
            <a:off x="3013075" y="714375"/>
            <a:ext cx="33131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4800" b="1">
                <a:solidFill>
                  <a:srgbClr val="FF0000"/>
                </a:solidFill>
              </a:rPr>
              <a:t>CỦNG CỐ</a:t>
            </a:r>
            <a:endParaRPr lang="vi-VN" sz="4800" b="1">
              <a:solidFill>
                <a:srgbClr val="FF0000"/>
              </a:solidFill>
            </a:endParaRPr>
          </a:p>
        </p:txBody>
      </p:sp>
      <p:sp>
        <p:nvSpPr>
          <p:cNvPr id="6" name="TextBox 5"/>
          <p:cNvSpPr txBox="1">
            <a:spLocks noChangeArrowheads="1"/>
          </p:cNvSpPr>
          <p:nvPr/>
        </p:nvSpPr>
        <p:spPr bwMode="auto">
          <a:xfrm>
            <a:off x="107950" y="1844675"/>
            <a:ext cx="892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t>Câu 1: Nêu khái niệm kiểu hình và cho ví dụ minh họa.</a:t>
            </a:r>
            <a:endParaRPr lang="vi-VN" sz="2800"/>
          </a:p>
        </p:txBody>
      </p:sp>
      <p:sp>
        <p:nvSpPr>
          <p:cNvPr id="7" name="TextBox 6"/>
          <p:cNvSpPr txBox="1">
            <a:spLocks noChangeArrowheads="1"/>
          </p:cNvSpPr>
          <p:nvPr/>
        </p:nvSpPr>
        <p:spPr bwMode="auto">
          <a:xfrm>
            <a:off x="146050" y="3284538"/>
            <a:ext cx="8280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t>Câu 2: Phát biểu nội dung của quy luật phân li?</a:t>
            </a:r>
            <a:endParaRPr lang="vi-VN" sz="2800"/>
          </a:p>
        </p:txBody>
      </p:sp>
      <p:sp>
        <p:nvSpPr>
          <p:cNvPr id="8" name="Rectangle 7"/>
          <p:cNvSpPr>
            <a:spLocks noChangeArrowheads="1"/>
          </p:cNvSpPr>
          <p:nvPr/>
        </p:nvSpPr>
        <p:spPr bwMode="auto">
          <a:xfrm>
            <a:off x="250825" y="2492375"/>
            <a:ext cx="8424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800" b="1">
                <a:solidFill>
                  <a:srgbClr val="000099"/>
                </a:solidFill>
                <a:latin typeface="Times New Roman" pitchFamily="18" charset="0"/>
                <a:cs typeface="Times New Roman" pitchFamily="18" charset="0"/>
                <a:sym typeface="Times New Roman" pitchFamily="18" charset="0"/>
              </a:rPr>
              <a:t>* Kiểu hình: Là tổ hợp các tính trạng của cơ thể</a:t>
            </a:r>
          </a:p>
        </p:txBody>
      </p:sp>
      <p:sp>
        <p:nvSpPr>
          <p:cNvPr id="9" name="Text Box 5"/>
          <p:cNvSpPr txBox="1">
            <a:spLocks noChangeArrowheads="1"/>
          </p:cNvSpPr>
          <p:nvPr/>
        </p:nvSpPr>
        <p:spPr bwMode="auto">
          <a:xfrm>
            <a:off x="50800" y="4005263"/>
            <a:ext cx="9042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solidFill>
                  <a:srgbClr val="000099"/>
                </a:solidFill>
                <a:latin typeface="Times New Roman" pitchFamily="18" charset="0"/>
                <a:cs typeface="Times New Roman" pitchFamily="18" charset="0"/>
                <a:sym typeface="Times New Roman" pitchFamily="18" charset="0"/>
              </a:rPr>
              <a:t>*Quy luật phân li: </a:t>
            </a:r>
          </a:p>
          <a:p>
            <a:pPr eaLnBrk="1" hangingPunct="1"/>
            <a:r>
              <a:rPr lang="en-US" sz="2800" b="1">
                <a:solidFill>
                  <a:srgbClr val="000099"/>
                </a:solidFill>
                <a:latin typeface="Times New Roman" pitchFamily="18" charset="0"/>
                <a:cs typeface="Times New Roman" pitchFamily="18" charset="0"/>
                <a:sym typeface="Times New Roman" pitchFamily="18" charset="0"/>
              </a:rPr>
              <a:t>  Trong quá trình phát sinh giao tử mỗi nhân tố di truyền trong cặp nhân tố di truyền phân li về một giao tử và giữ nguyên bản chất như ở cơ thể thuần chủng của P.</a:t>
            </a:r>
            <a:endParaRPr lang="en-US" sz="280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215900" y="549275"/>
            <a:ext cx="8712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a:t>Câu 3: Menđen đã giải thích kết quả thí nghiệm trên đậu Hà Lan như thế nào?</a:t>
            </a:r>
            <a:endParaRPr lang="vi-VN" sz="2800"/>
          </a:p>
        </p:txBody>
      </p:sp>
      <p:sp>
        <p:nvSpPr>
          <p:cNvPr id="7" name="Text Box 5"/>
          <p:cNvSpPr txBox="1">
            <a:spLocks noChangeArrowheads="1"/>
          </p:cNvSpPr>
          <p:nvPr/>
        </p:nvSpPr>
        <p:spPr bwMode="auto">
          <a:xfrm>
            <a:off x="76200" y="1628775"/>
            <a:ext cx="90424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b="1">
                <a:solidFill>
                  <a:srgbClr val="000099"/>
                </a:solidFill>
                <a:latin typeface="Times New Roman" pitchFamily="18" charset="0"/>
                <a:cs typeface="Times New Roman" pitchFamily="18" charset="0"/>
                <a:sym typeface="Times New Roman" pitchFamily="18" charset="0"/>
              </a:rPr>
              <a:t>      Menđen đã giải thích kết quả thí nghiệm của mình bằng sự phân li và tổ hợp của cặp nhân tố di truyền (gen) quy định cặp tính trạng tương phản thông qua các quá trình phát sinh giao tử và thụ tinh. Đó là cơ chế di truyền các tính trạng.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ldLvl="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395288" y="188913"/>
            <a:ext cx="85693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4000" b="1">
                <a:solidFill>
                  <a:srgbClr val="FF0000"/>
                </a:solidFill>
              </a:rPr>
              <a:t>HƯỚNG DẪN TỰ HỌC</a:t>
            </a:r>
            <a:endParaRPr lang="vi-VN" sz="4000" b="1">
              <a:solidFill>
                <a:srgbClr val="FF0000"/>
              </a:solidFill>
            </a:endParaRPr>
          </a:p>
        </p:txBody>
      </p:sp>
      <p:sp>
        <p:nvSpPr>
          <p:cNvPr id="8" name="TextBox 7"/>
          <p:cNvSpPr txBox="1">
            <a:spLocks noChangeArrowheads="1"/>
          </p:cNvSpPr>
          <p:nvPr/>
        </p:nvSpPr>
        <p:spPr bwMode="auto">
          <a:xfrm>
            <a:off x="107950" y="1125538"/>
            <a:ext cx="8856663"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sz="2800" b="1">
                <a:solidFill>
                  <a:srgbClr val="3333CC"/>
                </a:solidFill>
              </a:rPr>
              <a:t>a. Bài vừa học: </a:t>
            </a:r>
            <a:r>
              <a:rPr lang="fr-FR" sz="2800">
                <a:solidFill>
                  <a:srgbClr val="3333CC"/>
                </a:solidFill>
              </a:rPr>
              <a:t>Học bài, trả lời câu hỏi 1,2, 3 trang 10 SGK.</a:t>
            </a:r>
          </a:p>
          <a:p>
            <a:pPr algn="just" eaLnBrk="1" hangingPunct="1"/>
            <a:r>
              <a:rPr lang="fr-FR" sz="2800" b="1">
                <a:solidFill>
                  <a:srgbClr val="3333CC"/>
                </a:solidFill>
              </a:rPr>
              <a:t>b. Bài sắp học : </a:t>
            </a:r>
            <a:r>
              <a:rPr lang="vi-VN" sz="2800" b="1">
                <a:solidFill>
                  <a:srgbClr val="3333CC"/>
                </a:solidFill>
              </a:rPr>
              <a:t>LAI MỘT CẶP TÍNH TRẠNG (Tiếp theo)</a:t>
            </a:r>
            <a:endParaRPr lang="en-US" sz="2800">
              <a:solidFill>
                <a:srgbClr val="3333CC"/>
              </a:solidFill>
            </a:endParaRPr>
          </a:p>
          <a:p>
            <a:pPr algn="just" eaLnBrk="1" hangingPunct="1"/>
            <a:r>
              <a:rPr lang="fr-FR" sz="2800">
                <a:solidFill>
                  <a:srgbClr val="3333CC"/>
                </a:solidFill>
              </a:rPr>
              <a:t>- Tìm hiểu lai phân tích và ý nghĩa của tương quan trội lặn. </a:t>
            </a:r>
            <a:endParaRPr lang="en-US" sz="2800">
              <a:solidFill>
                <a:srgbClr val="3333CC"/>
              </a:solidFill>
            </a:endParaRPr>
          </a:p>
          <a:p>
            <a:pPr algn="just" eaLnBrk="1" hangingPunct="1"/>
            <a:r>
              <a:rPr lang="fr-FR" sz="2800">
                <a:solidFill>
                  <a:srgbClr val="3333CC"/>
                </a:solidFill>
              </a:rPr>
              <a:t>- Hãy xác định kết quả của những phép lai sau .</a:t>
            </a:r>
            <a:endParaRPr lang="en-US" sz="2800">
              <a:solidFill>
                <a:srgbClr val="3333CC"/>
              </a:solidFill>
            </a:endParaRPr>
          </a:p>
          <a:p>
            <a:pPr algn="just" eaLnBrk="1" hangingPunct="1"/>
            <a:r>
              <a:rPr lang="fr-FR" sz="2800">
                <a:solidFill>
                  <a:srgbClr val="3333CC"/>
                </a:solidFill>
              </a:rPr>
              <a:t>P : Hoa đỏ (</a:t>
            </a:r>
            <a:r>
              <a:rPr lang="en-US" sz="2800">
                <a:solidFill>
                  <a:srgbClr val="3333CC"/>
                </a:solidFill>
              </a:rPr>
              <a:t>AA</a:t>
            </a:r>
            <a:r>
              <a:rPr lang="fr-FR" sz="2800">
                <a:solidFill>
                  <a:srgbClr val="3333CC"/>
                </a:solidFill>
              </a:rPr>
              <a:t>) x Hoa trắng (aa)</a:t>
            </a:r>
            <a:endParaRPr lang="en-US" sz="2800">
              <a:solidFill>
                <a:srgbClr val="3333CC"/>
              </a:solidFill>
            </a:endParaRPr>
          </a:p>
          <a:p>
            <a:pPr algn="just" eaLnBrk="1" hangingPunct="1"/>
            <a:r>
              <a:rPr lang="en-US" sz="2800">
                <a:solidFill>
                  <a:srgbClr val="3333CC"/>
                </a:solidFill>
              </a:rPr>
              <a:t>P : Hoa đỏ (Aa)  x Hoa trắng </a:t>
            </a:r>
            <a:r>
              <a:rPr lang="fr-FR" sz="2800">
                <a:solidFill>
                  <a:srgbClr val="3333CC"/>
                </a:solidFill>
              </a:rPr>
              <a:t>(aa)</a:t>
            </a:r>
            <a:endParaRPr lang="en-US" sz="2800">
              <a:solidFill>
                <a:srgbClr val="3333CC"/>
              </a:solidFill>
            </a:endParaRPr>
          </a:p>
          <a:p>
            <a:pPr algn="just" eaLnBrk="1" hangingPunct="1"/>
            <a:r>
              <a:rPr lang="en-US" sz="2800">
                <a:solidFill>
                  <a:srgbClr val="3333CC"/>
                </a:solidFill>
              </a:rPr>
              <a:t>                Aa             aa</a:t>
            </a:r>
          </a:p>
          <a:p>
            <a:pPr lvl="1" algn="just" eaLnBrk="1" hangingPunct="1"/>
            <a:endParaRPr lang="vi-VN" sz="2800">
              <a:solidFill>
                <a:srgbClr val="33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idx="4294967295"/>
          </p:nvPr>
        </p:nvSpPr>
        <p:spPr>
          <a:xfrm>
            <a:off x="539750" y="1125538"/>
            <a:ext cx="8229600" cy="582612"/>
          </a:xfrm>
        </p:spPr>
        <p:txBody>
          <a:bodyPr/>
          <a:lstStyle/>
          <a:p>
            <a:pPr eaLnBrk="1" hangingPunct="1"/>
            <a:r>
              <a:rPr lang="en-US" sz="3600" b="1" dirty="0">
                <a:solidFill>
                  <a:srgbClr val="008000"/>
                </a:solidFill>
                <a:latin typeface="Times New Roman" pitchFamily="18" charset="0"/>
                <a:cs typeface="Times New Roman" pitchFamily="18" charset="0"/>
              </a:rPr>
              <a:t>Bài 2.  </a:t>
            </a:r>
            <a:r>
              <a:rPr lang="en-US" sz="3600" b="1">
                <a:solidFill>
                  <a:srgbClr val="008000"/>
                </a:solidFill>
                <a:latin typeface="Times New Roman" pitchFamily="18" charset="0"/>
                <a:cs typeface="Times New Roman" pitchFamily="18" charset="0"/>
              </a:rPr>
              <a:t>LAI MỘT CẶP TÍNH TRẠNG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sz="half" idx="4294967295"/>
          </p:nvPr>
        </p:nvSpPr>
        <p:spPr>
          <a:xfrm>
            <a:off x="107950" y="692150"/>
            <a:ext cx="7572375" cy="669925"/>
          </a:xfrm>
        </p:spPr>
        <p:txBody>
          <a:bodyPr/>
          <a:lstStyle/>
          <a:p>
            <a:pPr eaLnBrk="1" hangingPunct="1">
              <a:buFontTx/>
              <a:buNone/>
            </a:pPr>
            <a:r>
              <a:rPr lang="en-US" sz="2800" b="1">
                <a:solidFill>
                  <a:srgbClr val="A50021"/>
                </a:solidFill>
                <a:latin typeface="Times New Roman" pitchFamily="18" charset="0"/>
                <a:cs typeface="Times New Roman" pitchFamily="18" charset="0"/>
              </a:rPr>
              <a:t>I- Thí nghiệm của Menđen</a:t>
            </a:r>
          </a:p>
        </p:txBody>
      </p:sp>
      <p:pic>
        <p:nvPicPr>
          <p:cNvPr id="3076" name="Picture 4" descr="So do thu phan nhan tao tren hoa dau Ha Lan"/>
          <p:cNvPicPr>
            <a:picLocks noGrp="1" noChangeAspect="1" noChangeArrowheads="1"/>
          </p:cNvPicPr>
          <p:nvPr>
            <p:ph idx="4294967295"/>
          </p:nvPr>
        </p:nvPicPr>
        <p:blipFill>
          <a:blip r:embed="rId2">
            <a:lum bright="-10000"/>
            <a:extLst>
              <a:ext uri="{28A0092B-C50C-407E-A947-70E740481C1C}">
                <a14:useLocalDpi xmlns:a14="http://schemas.microsoft.com/office/drawing/2010/main" val="0"/>
              </a:ext>
            </a:extLst>
          </a:blip>
          <a:srcRect/>
          <a:stretch>
            <a:fillRect/>
          </a:stretch>
        </p:blipFill>
        <p:spPr>
          <a:xfrm>
            <a:off x="1042988" y="1341438"/>
            <a:ext cx="6748462" cy="4176712"/>
          </a:xfrm>
          <a:noFill/>
        </p:spPr>
      </p:pic>
      <p:sp>
        <p:nvSpPr>
          <p:cNvPr id="2" name="TextBox 1"/>
          <p:cNvSpPr txBox="1">
            <a:spLocks noChangeArrowheads="1"/>
          </p:cNvSpPr>
          <p:nvPr/>
        </p:nvSpPr>
        <p:spPr bwMode="auto">
          <a:xfrm>
            <a:off x="395288" y="5732463"/>
            <a:ext cx="741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solidFill>
                  <a:srgbClr val="FF0000"/>
                </a:solidFill>
              </a:rPr>
              <a:t>Mô tả thí nghiệm của Menđen</a:t>
            </a:r>
            <a:endParaRPr lang="vi-VN" sz="28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blinds(horizontal)">
                                      <p:cBhvr>
                                        <p:cTn id="7" dur="500"/>
                                        <p:tgtEl>
                                          <p:spTgt spid="30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3338" y="9525"/>
            <a:ext cx="8229601" cy="466725"/>
          </a:xfrm>
        </p:spPr>
        <p:txBody>
          <a:bodyPr/>
          <a:lstStyle/>
          <a:p>
            <a:pPr eaLnBrk="1" hangingPunct="1"/>
            <a:r>
              <a:rPr lang="en-US" sz="3200" b="1">
                <a:solidFill>
                  <a:srgbClr val="000099"/>
                </a:solidFill>
                <a:latin typeface="Times New Roman" pitchFamily="18" charset="0"/>
                <a:cs typeface="Times New Roman" pitchFamily="18" charset="0"/>
              </a:rPr>
              <a:t>Kết quả thí nghiệm của Menđen</a:t>
            </a:r>
          </a:p>
        </p:txBody>
      </p:sp>
      <p:graphicFrame>
        <p:nvGraphicFramePr>
          <p:cNvPr id="6147" name="Group 3"/>
          <p:cNvGraphicFramePr>
            <a:graphicFrameLocks noGrp="1"/>
          </p:cNvGraphicFramePr>
          <p:nvPr>
            <p:ph type="tbl" idx="1"/>
            <p:extLst>
              <p:ext uri="{D42A27DB-BD31-4B8C-83A1-F6EECF244321}">
                <p14:modId xmlns:p14="http://schemas.microsoft.com/office/powerpoint/2010/main" val="742900453"/>
              </p:ext>
            </p:extLst>
          </p:nvPr>
        </p:nvGraphicFramePr>
        <p:xfrm>
          <a:off x="0" y="692150"/>
          <a:ext cx="9036050" cy="3852863"/>
        </p:xfrm>
        <a:graphic>
          <a:graphicData uri="http://schemas.openxmlformats.org/drawingml/2006/table">
            <a:tbl>
              <a:tblPr/>
              <a:tblGrid>
                <a:gridCol w="2123624">
                  <a:extLst>
                    <a:ext uri="{9D8B030D-6E8A-4147-A177-3AD203B41FA5}">
                      <a16:colId xmlns:a16="http://schemas.microsoft.com/office/drawing/2014/main" val="20000"/>
                    </a:ext>
                  </a:extLst>
                </a:gridCol>
                <a:gridCol w="1368084">
                  <a:extLst>
                    <a:ext uri="{9D8B030D-6E8A-4147-A177-3AD203B41FA5}">
                      <a16:colId xmlns:a16="http://schemas.microsoft.com/office/drawing/2014/main" val="20001"/>
                    </a:ext>
                  </a:extLst>
                </a:gridCol>
                <a:gridCol w="2859384">
                  <a:extLst>
                    <a:ext uri="{9D8B030D-6E8A-4147-A177-3AD203B41FA5}">
                      <a16:colId xmlns:a16="http://schemas.microsoft.com/office/drawing/2014/main" val="20002"/>
                    </a:ext>
                  </a:extLst>
                </a:gridCol>
                <a:gridCol w="2684958">
                  <a:extLst>
                    <a:ext uri="{9D8B030D-6E8A-4147-A177-3AD203B41FA5}">
                      <a16:colId xmlns:a16="http://schemas.microsoft.com/office/drawing/2014/main" val="20003"/>
                    </a:ext>
                  </a:extLst>
                </a:gridCol>
              </a:tblGrid>
              <a:tr h="518276">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0" i="0" u="none" strike="noStrike" cap="none" normalizeH="0" baseline="0" dirty="0">
                          <a:ln>
                            <a:noFill/>
                          </a:ln>
                          <a:solidFill>
                            <a:srgbClr val="0000FF"/>
                          </a:solidFill>
                          <a:effectLst/>
                          <a:latin typeface="Times New Roman" pitchFamily="18" charset="0"/>
                          <a:cs typeface="Arial" pitchFamily="34" charset="0"/>
                        </a:rPr>
                        <a:t>P</a:t>
                      </a:r>
                    </a:p>
                  </a:txBody>
                  <a:tcPr marL="91435" marR="91435" marT="45730" marB="457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0" i="0" u="none" strike="noStrike" cap="none" normalizeH="0" baseline="0" dirty="0">
                          <a:ln>
                            <a:noFill/>
                          </a:ln>
                          <a:solidFill>
                            <a:srgbClr val="0000FF"/>
                          </a:solidFill>
                          <a:effectLst/>
                          <a:latin typeface="Times New Roman" pitchFamily="18" charset="0"/>
                          <a:cs typeface="Arial" pitchFamily="34" charset="0"/>
                        </a:rPr>
                        <a:t>F</a:t>
                      </a:r>
                      <a:r>
                        <a:rPr kumimoji="0" lang="en-US" sz="2800" b="0" i="0" u="none" strike="noStrike" cap="none" normalizeH="0" baseline="-25000" dirty="0">
                          <a:ln>
                            <a:noFill/>
                          </a:ln>
                          <a:solidFill>
                            <a:srgbClr val="0000FF"/>
                          </a:solidFill>
                          <a:effectLst/>
                          <a:latin typeface="Times New Roman" pitchFamily="18" charset="0"/>
                          <a:cs typeface="Arial" pitchFamily="34" charset="0"/>
                        </a:rPr>
                        <a:t>1</a:t>
                      </a:r>
                      <a:endParaRPr kumimoji="0" lang="en-US" sz="2800" b="0" i="0" u="none" strike="noStrike" cap="none" normalizeH="0" baseline="0" dirty="0">
                        <a:ln>
                          <a:noFill/>
                        </a:ln>
                        <a:solidFill>
                          <a:srgbClr val="0000FF"/>
                        </a:solidFill>
                        <a:effectLst/>
                        <a:latin typeface="Times New Roman" pitchFamily="18" charset="0"/>
                        <a:cs typeface="Arial" pitchFamily="34" charset="0"/>
                      </a:endParaRPr>
                    </a:p>
                  </a:txBody>
                  <a:tcPr marL="91435" marR="91435"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0" i="0" u="none" strike="noStrike" cap="none" normalizeH="0" baseline="0">
                          <a:ln>
                            <a:noFill/>
                          </a:ln>
                          <a:solidFill>
                            <a:srgbClr val="0000FF"/>
                          </a:solidFill>
                          <a:effectLst/>
                          <a:latin typeface="Times New Roman" pitchFamily="18" charset="0"/>
                          <a:cs typeface="Arial" pitchFamily="34" charset="0"/>
                        </a:rPr>
                        <a:t>F</a:t>
                      </a:r>
                      <a:r>
                        <a:rPr kumimoji="0" lang="en-US" sz="2800" b="0" i="0" u="none" strike="noStrike" cap="none" normalizeH="0" baseline="-25000">
                          <a:ln>
                            <a:noFill/>
                          </a:ln>
                          <a:solidFill>
                            <a:srgbClr val="0000FF"/>
                          </a:solidFill>
                          <a:effectLst/>
                          <a:latin typeface="Times New Roman" pitchFamily="18" charset="0"/>
                          <a:cs typeface="Arial" pitchFamily="34" charset="0"/>
                        </a:rPr>
                        <a:t>2</a:t>
                      </a:r>
                      <a:endParaRPr kumimoji="0" lang="en-US" sz="2800" b="0" i="0" u="none" strike="noStrike" cap="none" normalizeH="0" baseline="0">
                        <a:ln>
                          <a:noFill/>
                        </a:ln>
                        <a:solidFill>
                          <a:srgbClr val="0000FF"/>
                        </a:solidFill>
                        <a:effectLst/>
                        <a:latin typeface="Times New Roman" pitchFamily="18" charset="0"/>
                        <a:cs typeface="Arial" pitchFamily="34" charset="0"/>
                      </a:endParaRPr>
                    </a:p>
                  </a:txBody>
                  <a:tcPr marL="91435" marR="91435"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0" i="0" u="none" strike="noStrike" cap="none" normalizeH="0" baseline="0" dirty="0" err="1">
                          <a:ln>
                            <a:noFill/>
                          </a:ln>
                          <a:solidFill>
                            <a:srgbClr val="0000FF"/>
                          </a:solidFill>
                          <a:effectLst/>
                          <a:latin typeface="Times New Roman" pitchFamily="18" charset="0"/>
                          <a:cs typeface="Times New Roman" pitchFamily="18" charset="0"/>
                        </a:rPr>
                        <a:t>Tỉ</a:t>
                      </a:r>
                      <a:r>
                        <a:rPr kumimoji="0" lang="en-US" sz="28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00FF"/>
                          </a:solidFill>
                          <a:effectLst/>
                          <a:latin typeface="Times New Roman" pitchFamily="18" charset="0"/>
                          <a:cs typeface="Times New Roman" pitchFamily="18" charset="0"/>
                        </a:rPr>
                        <a:t>lệ</a:t>
                      </a:r>
                      <a:r>
                        <a:rPr kumimoji="0" lang="en-US" sz="28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00FF"/>
                          </a:solidFill>
                          <a:effectLst/>
                          <a:latin typeface="Times New Roman" pitchFamily="18" charset="0"/>
                          <a:cs typeface="Times New Roman" pitchFamily="18" charset="0"/>
                        </a:rPr>
                        <a:t>kiểu</a:t>
                      </a:r>
                      <a:r>
                        <a:rPr kumimoji="0" lang="en-US" sz="28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00FF"/>
                          </a:solidFill>
                          <a:effectLst/>
                          <a:latin typeface="Times New Roman" pitchFamily="18" charset="0"/>
                          <a:cs typeface="Times New Roman" pitchFamily="18" charset="0"/>
                        </a:rPr>
                        <a:t>hình</a:t>
                      </a:r>
                      <a:r>
                        <a:rPr kumimoji="0" lang="en-US" sz="2800" b="0" i="0" u="none" strike="noStrike" cap="none" normalizeH="0" baseline="0" dirty="0">
                          <a:ln>
                            <a:noFill/>
                          </a:ln>
                          <a:solidFill>
                            <a:srgbClr val="0000FF"/>
                          </a:solidFill>
                          <a:effectLst/>
                          <a:latin typeface="Times New Roman" pitchFamily="18" charset="0"/>
                          <a:cs typeface="Times New Roman" pitchFamily="18" charset="0"/>
                        </a:rPr>
                        <a:t> F</a:t>
                      </a:r>
                      <a:r>
                        <a:rPr kumimoji="0" lang="en-US" sz="2800" b="0" i="0" u="none" strike="noStrike" cap="none" normalizeH="0" baseline="-25000" dirty="0">
                          <a:ln>
                            <a:noFill/>
                          </a:ln>
                          <a:solidFill>
                            <a:srgbClr val="0000FF"/>
                          </a:solidFill>
                          <a:effectLst/>
                          <a:latin typeface="Times New Roman" pitchFamily="18" charset="0"/>
                          <a:cs typeface="Times New Roman" pitchFamily="18" charset="0"/>
                        </a:rPr>
                        <a:t>2</a:t>
                      </a:r>
                      <a:endParaRPr kumimoji="0" lang="en-US" sz="2800" b="0" i="0" u="none" strike="noStrike" cap="none" normalizeH="0" baseline="0" dirty="0">
                        <a:ln>
                          <a:noFill/>
                        </a:ln>
                        <a:solidFill>
                          <a:srgbClr val="0000FF"/>
                        </a:solidFill>
                        <a:effectLst/>
                        <a:latin typeface="Times New Roman" pitchFamily="18" charset="0"/>
                        <a:cs typeface="Times New Roman" pitchFamily="18" charset="0"/>
                      </a:endParaRPr>
                    </a:p>
                  </a:txBody>
                  <a:tcPr marL="91435" marR="91435" marT="45730" marB="457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34587">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0000FF"/>
                          </a:solidFill>
                          <a:effectLst/>
                          <a:latin typeface="+mj-lt"/>
                          <a:cs typeface="Times New Roman" pitchFamily="18" charset="0"/>
                        </a:rPr>
                        <a:t>Hoa đỏ x hoa trắng</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0000FF"/>
                          </a:solidFill>
                          <a:effectLst/>
                          <a:latin typeface="+mj-lt"/>
                          <a:cs typeface="Times New Roman" pitchFamily="18" charset="0"/>
                        </a:rPr>
                        <a:t>Thân cao x Thân lùn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0000FF"/>
                          </a:solidFill>
                          <a:effectLst/>
                          <a:latin typeface="+mj-lt"/>
                          <a:cs typeface="Times New Roman" pitchFamily="18" charset="0"/>
                        </a:rPr>
                        <a:t>Quả lục x quả vàng</a:t>
                      </a:r>
                    </a:p>
                  </a:txBody>
                  <a:tcPr marL="91435" marR="91435" marT="45730" marB="457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0000FF"/>
                          </a:solidFill>
                          <a:effectLst/>
                          <a:latin typeface="+mj-lt"/>
                          <a:cs typeface="Times New Roman" pitchFamily="18" charset="0"/>
                        </a:rPr>
                        <a:t>Hoa đỏ</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0000FF"/>
                          </a:solidFill>
                          <a:effectLst/>
                          <a:latin typeface="+mj-lt"/>
                          <a:cs typeface="Times New Roman" pitchFamily="18" charset="0"/>
                        </a:rPr>
                        <a:t>Thân cao</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0000FF"/>
                          </a:solidFill>
                          <a:effectLst/>
                          <a:latin typeface="+mj-lt"/>
                          <a:cs typeface="Times New Roman" pitchFamily="18" charset="0"/>
                        </a:rPr>
                        <a:t>Quả lục</a:t>
                      </a:r>
                    </a:p>
                  </a:txBody>
                  <a:tcPr marL="91435" marR="91435"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0000FF"/>
                          </a:solidFill>
                          <a:effectLst/>
                          <a:latin typeface="+mj-lt"/>
                          <a:cs typeface="Times New Roman" pitchFamily="18" charset="0"/>
                        </a:rPr>
                        <a:t>705 hoa đỏ : 224 </a:t>
                      </a:r>
                      <a:r>
                        <a:rPr kumimoji="0" lang="en-US" sz="2800" b="1" i="0" u="none" strike="noStrike" cap="none" normalizeH="0" baseline="0" dirty="0" err="1">
                          <a:ln>
                            <a:noFill/>
                          </a:ln>
                          <a:solidFill>
                            <a:srgbClr val="0000FF"/>
                          </a:solidFill>
                          <a:effectLst/>
                          <a:latin typeface="+mj-lt"/>
                          <a:cs typeface="Times New Roman" pitchFamily="18" charset="0"/>
                        </a:rPr>
                        <a:t>hoa</a:t>
                      </a:r>
                      <a:r>
                        <a:rPr kumimoji="0" lang="en-US" sz="2800" b="1" i="0" u="none" strike="noStrike" cap="none" normalizeH="0" baseline="0" dirty="0">
                          <a:ln>
                            <a:noFill/>
                          </a:ln>
                          <a:solidFill>
                            <a:srgbClr val="0000FF"/>
                          </a:solidFill>
                          <a:effectLst/>
                          <a:latin typeface="+mj-lt"/>
                          <a:cs typeface="Times New Roman" pitchFamily="18" charset="0"/>
                        </a:rPr>
                        <a:t> </a:t>
                      </a:r>
                      <a:r>
                        <a:rPr kumimoji="0" lang="en-US" sz="2800" b="1" i="0" u="none" strike="noStrike" cap="none" normalizeH="0" baseline="0" dirty="0" err="1">
                          <a:ln>
                            <a:noFill/>
                          </a:ln>
                          <a:solidFill>
                            <a:srgbClr val="0000FF"/>
                          </a:solidFill>
                          <a:effectLst/>
                          <a:latin typeface="+mj-lt"/>
                          <a:cs typeface="Times New Roman" pitchFamily="18" charset="0"/>
                        </a:rPr>
                        <a:t>trắng</a:t>
                      </a:r>
                      <a:endParaRPr kumimoji="0" lang="en-US" sz="2800" b="1" i="0" u="none" strike="noStrike" cap="none" normalizeH="0" baseline="0" dirty="0">
                        <a:ln>
                          <a:noFill/>
                        </a:ln>
                        <a:solidFill>
                          <a:srgbClr val="0000FF"/>
                        </a:solidFill>
                        <a:effectLst/>
                        <a:latin typeface="+mj-lt"/>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0000FF"/>
                          </a:solidFill>
                          <a:effectLst/>
                          <a:latin typeface="+mj-lt"/>
                          <a:cs typeface="Times New Roman" pitchFamily="18" charset="0"/>
                        </a:rPr>
                        <a:t>787 thân cao : 277 thân lùn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0000FF"/>
                          </a:solidFill>
                          <a:effectLst/>
                          <a:latin typeface="+mj-lt"/>
                          <a:cs typeface="Times New Roman" pitchFamily="18" charset="0"/>
                        </a:rPr>
                        <a:t>428 quả lục : 152 quả vàng</a:t>
                      </a:r>
                    </a:p>
                  </a:txBody>
                  <a:tcPr marL="91435" marR="91435"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FF3300"/>
                          </a:solidFill>
                          <a:effectLst/>
                          <a:latin typeface="+mj-lt"/>
                          <a:cs typeface="Times New Roman" pitchFamily="18" charset="0"/>
                        </a:rPr>
                        <a:t>3 hoa đỏ : 1 hoa trắng</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FF3300"/>
                          </a:solidFill>
                          <a:effectLst/>
                          <a:latin typeface="+mj-lt"/>
                          <a:cs typeface="Times New Roman" pitchFamily="18" charset="0"/>
                        </a:rPr>
                        <a:t>3 thân cao : 1 thân lùn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800" b="1" i="0" u="none" strike="noStrike" cap="none" normalizeH="0" baseline="0" dirty="0">
                          <a:ln>
                            <a:noFill/>
                          </a:ln>
                          <a:solidFill>
                            <a:srgbClr val="FF3300"/>
                          </a:solidFill>
                          <a:effectLst/>
                          <a:latin typeface="+mj-lt"/>
                          <a:cs typeface="Times New Roman" pitchFamily="18" charset="0"/>
                        </a:rPr>
                        <a:t>3 quả lục : 1 quả vàng</a:t>
                      </a:r>
                    </a:p>
                  </a:txBody>
                  <a:tcPr marL="91435" marR="91435" marT="45730" marB="457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164" name="Rectangle 20"/>
          <p:cNvSpPr>
            <a:spLocks noChangeArrowheads="1"/>
          </p:cNvSpPr>
          <p:nvPr/>
        </p:nvSpPr>
        <p:spPr bwMode="auto">
          <a:xfrm>
            <a:off x="6443663" y="1341438"/>
            <a:ext cx="2449512" cy="7921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vi-VN"/>
          </a:p>
        </p:txBody>
      </p:sp>
      <p:sp>
        <p:nvSpPr>
          <p:cNvPr id="6165" name="Rectangle 21"/>
          <p:cNvSpPr>
            <a:spLocks noChangeArrowheads="1"/>
          </p:cNvSpPr>
          <p:nvPr/>
        </p:nvSpPr>
        <p:spPr bwMode="auto">
          <a:xfrm>
            <a:off x="6350" y="2133600"/>
            <a:ext cx="8897938" cy="11509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vi-VN"/>
          </a:p>
        </p:txBody>
      </p:sp>
      <p:sp>
        <p:nvSpPr>
          <p:cNvPr id="6166" name="Rectangle 22"/>
          <p:cNvSpPr>
            <a:spLocks noChangeArrowheads="1"/>
          </p:cNvSpPr>
          <p:nvPr/>
        </p:nvSpPr>
        <p:spPr bwMode="auto">
          <a:xfrm>
            <a:off x="6350" y="3068638"/>
            <a:ext cx="8913813" cy="11525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vi-VN"/>
          </a:p>
        </p:txBody>
      </p:sp>
      <p:sp>
        <p:nvSpPr>
          <p:cNvPr id="2" name="Left Brace 1"/>
          <p:cNvSpPr/>
          <p:nvPr/>
        </p:nvSpPr>
        <p:spPr>
          <a:xfrm rot="16200000">
            <a:off x="905669" y="3652044"/>
            <a:ext cx="325437" cy="2124075"/>
          </a:xfrm>
          <a:prstGeom prst="lef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vi-VN" sz="6000" b="1" dirty="0"/>
          </a:p>
        </p:txBody>
      </p:sp>
      <p:sp>
        <p:nvSpPr>
          <p:cNvPr id="5144" name="TextBox 2"/>
          <p:cNvSpPr txBox="1">
            <a:spLocks noChangeArrowheads="1"/>
          </p:cNvSpPr>
          <p:nvPr/>
        </p:nvSpPr>
        <p:spPr bwMode="auto">
          <a:xfrm>
            <a:off x="0" y="4867275"/>
            <a:ext cx="2052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solidFill>
                  <a:srgbClr val="006600"/>
                </a:solidFill>
              </a:rPr>
              <a:t>Kiểu hình</a:t>
            </a:r>
            <a:endParaRPr lang="vi-VN" sz="2800" b="1">
              <a:solidFill>
                <a:srgbClr val="006600"/>
              </a:solidFill>
            </a:endParaRPr>
          </a:p>
        </p:txBody>
      </p:sp>
      <p:sp>
        <p:nvSpPr>
          <p:cNvPr id="9" name="Left Brace 8"/>
          <p:cNvSpPr/>
          <p:nvPr/>
        </p:nvSpPr>
        <p:spPr>
          <a:xfrm rot="16200000">
            <a:off x="2648744" y="3990181"/>
            <a:ext cx="325438" cy="1362075"/>
          </a:xfrm>
          <a:prstGeom prst="lef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vi-VN" sz="6000" b="1" dirty="0"/>
          </a:p>
        </p:txBody>
      </p:sp>
      <p:sp>
        <p:nvSpPr>
          <p:cNvPr id="5146" name="TextBox 9"/>
          <p:cNvSpPr txBox="1">
            <a:spLocks noChangeArrowheads="1"/>
          </p:cNvSpPr>
          <p:nvPr/>
        </p:nvSpPr>
        <p:spPr bwMode="auto">
          <a:xfrm>
            <a:off x="2146300" y="4699000"/>
            <a:ext cx="150495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solidFill>
                  <a:srgbClr val="006600"/>
                </a:solidFill>
              </a:rPr>
              <a:t>Tính trạng trội</a:t>
            </a:r>
            <a:endParaRPr lang="vi-VN" sz="2800" b="1">
              <a:solidFill>
                <a:srgbClr val="00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grpId="0" nodeType="clickEffect">
                                  <p:stCondLst>
                                    <p:cond delay="0"/>
                                  </p:stCondLst>
                                  <p:childTnLst>
                                    <p:animEffect transition="out" filter="blinds(horizontal)">
                                      <p:cBhvr>
                                        <p:cTn id="6" dur="500"/>
                                        <p:tgtEl>
                                          <p:spTgt spid="6164"/>
                                        </p:tgtEl>
                                      </p:cBhvr>
                                    </p:animEffect>
                                    <p:set>
                                      <p:cBhvr>
                                        <p:cTn id="7" dur="1" fill="hold">
                                          <p:stCondLst>
                                            <p:cond delay="499"/>
                                          </p:stCondLst>
                                        </p:cTn>
                                        <p:tgtEl>
                                          <p:spTgt spid="6164"/>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0" nodeType="clickEffect">
                                  <p:stCondLst>
                                    <p:cond delay="0"/>
                                  </p:stCondLst>
                                  <p:childTnLst>
                                    <p:animEffect transition="out" filter="blinds(horizontal)">
                                      <p:cBhvr>
                                        <p:cTn id="11" dur="500"/>
                                        <p:tgtEl>
                                          <p:spTgt spid="6165"/>
                                        </p:tgtEl>
                                      </p:cBhvr>
                                    </p:animEffect>
                                    <p:set>
                                      <p:cBhvr>
                                        <p:cTn id="12" dur="1" fill="hold">
                                          <p:stCondLst>
                                            <p:cond delay="499"/>
                                          </p:stCondLst>
                                        </p:cTn>
                                        <p:tgtEl>
                                          <p:spTgt spid="6165"/>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xit" presetSubtype="10" fill="hold" grpId="0" nodeType="clickEffect">
                                  <p:stCondLst>
                                    <p:cond delay="0"/>
                                  </p:stCondLst>
                                  <p:childTnLst>
                                    <p:animEffect transition="out" filter="blinds(horizontal)">
                                      <p:cBhvr>
                                        <p:cTn id="16" dur="500"/>
                                        <p:tgtEl>
                                          <p:spTgt spid="6166"/>
                                        </p:tgtEl>
                                      </p:cBhvr>
                                    </p:animEffect>
                                    <p:set>
                                      <p:cBhvr>
                                        <p:cTn id="17" dur="1" fill="hold">
                                          <p:stCondLst>
                                            <p:cond delay="499"/>
                                          </p:stCondLst>
                                        </p:cTn>
                                        <p:tgtEl>
                                          <p:spTgt spid="61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4" grpId="0" animBg="1"/>
      <p:bldP spid="6165" grpId="0" animBg="1"/>
      <p:bldP spid="616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17500" y="0"/>
            <a:ext cx="8229600" cy="652463"/>
          </a:xfrm>
          <a:ln>
            <a:solidFill>
              <a:srgbClr val="008000"/>
            </a:solidFill>
            <a:miter lim="800000"/>
            <a:headEnd/>
            <a:tailEnd/>
          </a:ln>
        </p:spPr>
        <p:txBody>
          <a:bodyPr/>
          <a:lstStyle/>
          <a:p>
            <a:pPr eaLnBrk="1" hangingPunct="1"/>
            <a:r>
              <a:rPr lang="en-US" sz="3600" b="1">
                <a:solidFill>
                  <a:srgbClr val="C00000"/>
                </a:solidFill>
                <a:latin typeface="Times New Roman" pitchFamily="18" charset="0"/>
                <a:cs typeface="Times New Roman" pitchFamily="18" charset="0"/>
              </a:rPr>
              <a:t>Bài 2.  LAI MỘT CẶP TÍNH TRẠNG</a:t>
            </a:r>
          </a:p>
        </p:txBody>
      </p:sp>
      <p:sp>
        <p:nvSpPr>
          <p:cNvPr id="6147" name="Rectangle 3"/>
          <p:cNvSpPr>
            <a:spLocks noGrp="1" noChangeArrowheads="1"/>
          </p:cNvSpPr>
          <p:nvPr>
            <p:ph type="body" sz="half" idx="1"/>
          </p:nvPr>
        </p:nvSpPr>
        <p:spPr>
          <a:xfrm>
            <a:off x="246063" y="692150"/>
            <a:ext cx="7572375" cy="612775"/>
          </a:xfrm>
        </p:spPr>
        <p:txBody>
          <a:bodyPr/>
          <a:lstStyle/>
          <a:p>
            <a:pPr eaLnBrk="1" hangingPunct="1">
              <a:buFontTx/>
              <a:buNone/>
            </a:pPr>
            <a:r>
              <a:rPr lang="en-US" sz="2800" b="1">
                <a:solidFill>
                  <a:srgbClr val="C00000"/>
                </a:solidFill>
                <a:latin typeface="Times New Roman" pitchFamily="18" charset="0"/>
                <a:cs typeface="Times New Roman" pitchFamily="18" charset="0"/>
              </a:rPr>
              <a:t>I- Thí nghiệm của Menđen</a:t>
            </a:r>
          </a:p>
        </p:txBody>
      </p:sp>
      <p:sp>
        <p:nvSpPr>
          <p:cNvPr id="6148" name="Text Box 4"/>
          <p:cNvSpPr txBox="1">
            <a:spLocks noChangeArrowheads="1"/>
          </p:cNvSpPr>
          <p:nvPr/>
        </p:nvSpPr>
        <p:spPr bwMode="auto">
          <a:xfrm>
            <a:off x="107950" y="1268413"/>
            <a:ext cx="8640763"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3000" b="1" dirty="0">
                <a:solidFill>
                  <a:srgbClr val="C00000"/>
                </a:solidFill>
                <a:latin typeface="Times New Roman" pitchFamily="18" charset="0"/>
                <a:cs typeface="Times New Roman" pitchFamily="18" charset="0"/>
              </a:rPr>
              <a:t>1. Mẫu vật lai:</a:t>
            </a:r>
            <a:endParaRPr lang="vi-VN" sz="3000" b="1" dirty="0">
              <a:solidFill>
                <a:srgbClr val="C00000"/>
              </a:solidFill>
              <a:latin typeface="Times New Roman" pitchFamily="18" charset="0"/>
              <a:cs typeface="Times New Roman" pitchFamily="18" charset="0"/>
            </a:endParaRPr>
          </a:p>
          <a:p>
            <a:r>
              <a:rPr lang="en-US" sz="3000" dirty="0">
                <a:solidFill>
                  <a:srgbClr val="0000CC"/>
                </a:solidFill>
                <a:latin typeface="Times New Roman" pitchFamily="18" charset="0"/>
                <a:cs typeface="Times New Roman" pitchFamily="18" charset="0"/>
              </a:rPr>
              <a:t>- Lai 2 giống đậu Hà Lan khác nhau về 1 cặp tính trạng thuần chủng tương phản:</a:t>
            </a:r>
            <a:endParaRPr lang="vi-VN" sz="3000" dirty="0">
              <a:solidFill>
                <a:srgbClr val="0000CC"/>
              </a:solidFill>
              <a:latin typeface="Times New Roman" pitchFamily="18" charset="0"/>
              <a:cs typeface="Times New Roman" pitchFamily="18" charset="0"/>
            </a:endParaRPr>
          </a:p>
          <a:p>
            <a:r>
              <a:rPr lang="en-US" sz="3000" dirty="0">
                <a:solidFill>
                  <a:srgbClr val="0000CC"/>
                </a:solidFill>
                <a:latin typeface="Times New Roman" pitchFamily="18" charset="0"/>
                <a:cs typeface="Times New Roman" pitchFamily="18" charset="0"/>
              </a:rPr>
              <a:t>  + Màu sắc hoa: hoa đỏ và hoa trắng</a:t>
            </a:r>
            <a:endParaRPr lang="vi-VN" sz="3000" dirty="0">
              <a:solidFill>
                <a:srgbClr val="0000CC"/>
              </a:solidFill>
              <a:latin typeface="Times New Roman" pitchFamily="18" charset="0"/>
              <a:cs typeface="Times New Roman" pitchFamily="18" charset="0"/>
            </a:endParaRPr>
          </a:p>
          <a:p>
            <a:r>
              <a:rPr lang="en-US" sz="3000" dirty="0">
                <a:solidFill>
                  <a:srgbClr val="0000CC"/>
                </a:solidFill>
                <a:latin typeface="Times New Roman" pitchFamily="18" charset="0"/>
                <a:cs typeface="Times New Roman" pitchFamily="18" charset="0"/>
              </a:rPr>
              <a:t>  + Đặc điểm thân: thân cao và thân thấp</a:t>
            </a:r>
            <a:endParaRPr lang="vi-VN" sz="3000" dirty="0">
              <a:solidFill>
                <a:srgbClr val="0000CC"/>
              </a:solidFill>
              <a:latin typeface="Times New Roman" pitchFamily="18" charset="0"/>
              <a:cs typeface="Times New Roman" pitchFamily="18" charset="0"/>
            </a:endParaRPr>
          </a:p>
          <a:p>
            <a:r>
              <a:rPr lang="en-US" sz="3000" dirty="0">
                <a:solidFill>
                  <a:srgbClr val="0000CC"/>
                </a:solidFill>
                <a:latin typeface="Times New Roman" pitchFamily="18" charset="0"/>
                <a:cs typeface="Times New Roman" pitchFamily="18" charset="0"/>
              </a:rPr>
              <a:t>  + Màu sắc của quả: quả vàng và quả lục</a:t>
            </a:r>
            <a:endParaRPr lang="vi-VN" sz="3000" dirty="0">
              <a:solidFill>
                <a:srgbClr val="0000CC"/>
              </a:solidFill>
              <a:latin typeface="Times New Roman" pitchFamily="18" charset="0"/>
              <a:cs typeface="Times New Roman" pitchFamily="18" charset="0"/>
            </a:endParaRPr>
          </a:p>
        </p:txBody>
      </p:sp>
      <p:sp>
        <p:nvSpPr>
          <p:cNvPr id="5125" name="Text Box 5"/>
          <p:cNvSpPr txBox="1">
            <a:spLocks noChangeArrowheads="1"/>
          </p:cNvSpPr>
          <p:nvPr/>
        </p:nvSpPr>
        <p:spPr bwMode="auto">
          <a:xfrm>
            <a:off x="107950" y="4273550"/>
            <a:ext cx="9000554"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000" dirty="0">
                <a:solidFill>
                  <a:srgbClr val="C00000"/>
                </a:solidFill>
                <a:latin typeface="Times New Roman" pitchFamily="18" charset="0"/>
                <a:cs typeface="Times New Roman" pitchFamily="18" charset="0"/>
              </a:rPr>
              <a:t>2. </a:t>
            </a:r>
            <a:r>
              <a:rPr lang="en-US" sz="3000" dirty="0" err="1">
                <a:solidFill>
                  <a:srgbClr val="C00000"/>
                </a:solidFill>
                <a:latin typeface="Times New Roman" pitchFamily="18" charset="0"/>
                <a:cs typeface="Times New Roman" pitchFamily="18" charset="0"/>
              </a:rPr>
              <a:t>Kết</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quả</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Bảng</a:t>
            </a:r>
            <a:r>
              <a:rPr lang="en-US" sz="3000" dirty="0">
                <a:solidFill>
                  <a:srgbClr val="C00000"/>
                </a:solidFill>
                <a:latin typeface="Times New Roman" pitchFamily="18" charset="0"/>
                <a:cs typeface="Times New Roman" pitchFamily="18" charset="0"/>
              </a:rPr>
              <a:t> 2</a:t>
            </a:r>
          </a:p>
          <a:p>
            <a:pPr eaLnBrk="1" hangingPunct="1"/>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F1</a:t>
            </a:r>
            <a:r>
              <a:rPr lang="en-US" sz="3000" dirty="0">
                <a:solidFill>
                  <a:srgbClr val="C00000"/>
                </a:solidFill>
                <a:latin typeface="Times New Roman" pitchFamily="18" charset="0"/>
                <a:cs typeface="Times New Roman" pitchFamily="18" charset="0"/>
              </a:rPr>
              <a:t>: 100% </a:t>
            </a:r>
            <a:r>
              <a:rPr lang="en-US" sz="3000" dirty="0" err="1">
                <a:solidFill>
                  <a:srgbClr val="C00000"/>
                </a:solidFill>
                <a:latin typeface="Times New Roman" pitchFamily="18" charset="0"/>
                <a:cs typeface="Times New Roman" pitchFamily="18" charset="0"/>
              </a:rPr>
              <a:t>tính</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trạng</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trội</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giống</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bố</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hoặc</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mẹ</a:t>
            </a:r>
            <a:r>
              <a:rPr lang="en-US" sz="3000" dirty="0">
                <a:solidFill>
                  <a:srgbClr val="C00000"/>
                </a:solidFill>
                <a:latin typeface="Times New Roman" pitchFamily="18" charset="0"/>
                <a:cs typeface="Times New Roman" pitchFamily="18" charset="0"/>
              </a:rPr>
              <a:t>)</a:t>
            </a:r>
          </a:p>
          <a:p>
            <a:pPr eaLnBrk="1" hangingPunct="1"/>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F2</a:t>
            </a:r>
            <a:r>
              <a:rPr lang="en-US" sz="3000" dirty="0">
                <a:solidFill>
                  <a:srgbClr val="C00000"/>
                </a:solidFill>
                <a:latin typeface="Times New Roman" pitchFamily="18" charset="0"/>
                <a:cs typeface="Times New Roman" pitchFamily="18" charset="0"/>
              </a:rPr>
              <a:t>: 75%: </a:t>
            </a:r>
            <a:r>
              <a:rPr lang="en-US" sz="3000" dirty="0" err="1">
                <a:solidFill>
                  <a:srgbClr val="C00000"/>
                </a:solidFill>
                <a:latin typeface="Times New Roman" pitchFamily="18" charset="0"/>
                <a:cs typeface="Times New Roman" pitchFamily="18" charset="0"/>
              </a:rPr>
              <a:t>tính</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trạng</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trội</a:t>
            </a:r>
            <a:r>
              <a:rPr lang="en-US" sz="3000" dirty="0">
                <a:solidFill>
                  <a:srgbClr val="C00000"/>
                </a:solidFill>
                <a:latin typeface="Times New Roman" pitchFamily="18" charset="0"/>
                <a:cs typeface="Times New Roman" pitchFamily="18" charset="0"/>
              </a:rPr>
              <a:t>: 25% </a:t>
            </a:r>
            <a:r>
              <a:rPr lang="en-US" sz="3000" dirty="0" err="1">
                <a:solidFill>
                  <a:srgbClr val="C00000"/>
                </a:solidFill>
                <a:latin typeface="Times New Roman" pitchFamily="18" charset="0"/>
                <a:cs typeface="Times New Roman" pitchFamily="18" charset="0"/>
              </a:rPr>
              <a:t>tính</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trạng</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trang</a:t>
            </a:r>
            <a:r>
              <a:rPr lang="en-US" sz="3000" dirty="0">
                <a:solidFill>
                  <a:srgbClr val="C00000"/>
                </a:solidFill>
                <a:latin typeface="Times New Roman" pitchFamily="18" charset="0"/>
                <a:cs typeface="Times New Roman" pitchFamily="18" charset="0"/>
              </a:rPr>
              <a:t> </a:t>
            </a:r>
            <a:r>
              <a:rPr lang="en-US" sz="3000" dirty="0" err="1">
                <a:solidFill>
                  <a:srgbClr val="C00000"/>
                </a:solidFill>
                <a:latin typeface="Times New Roman" pitchFamily="18" charset="0"/>
                <a:cs typeface="Times New Roman" pitchFamily="18" charset="0"/>
              </a:rPr>
              <a:t>lặn</a:t>
            </a:r>
            <a:endParaRPr lang="en-US" sz="3000" dirty="0">
              <a:solidFill>
                <a:srgbClr val="C00000"/>
              </a:solidFill>
              <a:latin typeface="Times New Roman" pitchFamily="18" charset="0"/>
              <a:cs typeface="Times New Roman" pitchFamily="18" charset="0"/>
            </a:endParaRPr>
          </a:p>
        </p:txBody>
      </p:sp>
      <p:pic>
        <p:nvPicPr>
          <p:cNvPr id="6150" name="Picture 7" descr="viet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765175"/>
            <a:ext cx="6096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8">
                                            <p:txEl>
                                              <p:pRg st="1" end="1"/>
                                            </p:txEl>
                                          </p:spTgt>
                                        </p:tgtEl>
                                        <p:attrNameLst>
                                          <p:attrName>style.visibility</p:attrName>
                                        </p:attrNameLst>
                                      </p:cBhvr>
                                      <p:to>
                                        <p:strVal val="visible"/>
                                      </p:to>
                                    </p:set>
                                    <p:animEffect transition="in" filter="fade">
                                      <p:cBhvr>
                                        <p:cTn id="7" dur="500"/>
                                        <p:tgtEl>
                                          <p:spTgt spid="614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8">
                                            <p:txEl>
                                              <p:pRg st="2" end="2"/>
                                            </p:txEl>
                                          </p:spTgt>
                                        </p:tgtEl>
                                        <p:attrNameLst>
                                          <p:attrName>style.visibility</p:attrName>
                                        </p:attrNameLst>
                                      </p:cBhvr>
                                      <p:to>
                                        <p:strVal val="visible"/>
                                      </p:to>
                                    </p:set>
                                    <p:animEffect transition="in" filter="fade">
                                      <p:cBhvr>
                                        <p:cTn id="12" dur="500"/>
                                        <p:tgtEl>
                                          <p:spTgt spid="6148">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148">
                                            <p:txEl>
                                              <p:pRg st="3" end="3"/>
                                            </p:txEl>
                                          </p:spTgt>
                                        </p:tgtEl>
                                        <p:attrNameLst>
                                          <p:attrName>style.visibility</p:attrName>
                                        </p:attrNameLst>
                                      </p:cBhvr>
                                      <p:to>
                                        <p:strVal val="visible"/>
                                      </p:to>
                                    </p:set>
                                    <p:animEffect transition="in" filter="fade">
                                      <p:cBhvr>
                                        <p:cTn id="15" dur="500"/>
                                        <p:tgtEl>
                                          <p:spTgt spid="6148">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148">
                                            <p:txEl>
                                              <p:pRg st="4" end="4"/>
                                            </p:txEl>
                                          </p:spTgt>
                                        </p:tgtEl>
                                        <p:attrNameLst>
                                          <p:attrName>style.visibility</p:attrName>
                                        </p:attrNameLst>
                                      </p:cBhvr>
                                      <p:to>
                                        <p:strVal val="visible"/>
                                      </p:to>
                                    </p:set>
                                    <p:animEffect transition="in" filter="fade">
                                      <p:cBhvr>
                                        <p:cTn id="18" dur="500"/>
                                        <p:tgtEl>
                                          <p:spTgt spid="6148">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125"/>
                                        </p:tgtEl>
                                        <p:attrNameLst>
                                          <p:attrName>style.visibility</p:attrName>
                                        </p:attrNameLst>
                                      </p:cBhvr>
                                      <p:to>
                                        <p:strVal val="visible"/>
                                      </p:to>
                                    </p:set>
                                    <p:anim calcmode="lin" valueType="num">
                                      <p:cBhvr additive="base">
                                        <p:cTn id="23" dur="500" fill="hold"/>
                                        <p:tgtEl>
                                          <p:spTgt spid="5125"/>
                                        </p:tgtEl>
                                        <p:attrNameLst>
                                          <p:attrName>ppt_x</p:attrName>
                                        </p:attrNameLst>
                                      </p:cBhvr>
                                      <p:tavLst>
                                        <p:tav tm="0">
                                          <p:val>
                                            <p:strVal val="#ppt_x"/>
                                          </p:val>
                                        </p:tav>
                                        <p:tav tm="100000">
                                          <p:val>
                                            <p:strVal val="#ppt_x"/>
                                          </p:val>
                                        </p:tav>
                                      </p:tavLst>
                                    </p:anim>
                                    <p:anim calcmode="lin" valueType="num">
                                      <p:cBhvr additive="base">
                                        <p:cTn id="24" dur="500" fill="hold"/>
                                        <p:tgtEl>
                                          <p:spTgt spid="51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bldLvl="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395288" y="765597"/>
            <a:ext cx="8424862"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000" b="1" dirty="0">
                <a:solidFill>
                  <a:srgbClr val="C00000"/>
                </a:solidFill>
                <a:latin typeface="Times New Roman" pitchFamily="18" charset="0"/>
                <a:cs typeface="Times New Roman" pitchFamily="18" charset="0"/>
              </a:rPr>
              <a:t>3. Các khái niệm:</a:t>
            </a:r>
            <a:endParaRPr lang="vi-VN" sz="3000" b="1" dirty="0">
              <a:solidFill>
                <a:srgbClr val="C00000"/>
              </a:solidFill>
              <a:latin typeface="Times New Roman" pitchFamily="18" charset="0"/>
              <a:cs typeface="Times New Roman" pitchFamily="18" charset="0"/>
            </a:endParaRPr>
          </a:p>
          <a:p>
            <a:r>
              <a:rPr lang="en-US" sz="3000" dirty="0">
                <a:solidFill>
                  <a:srgbClr val="0000CC"/>
                </a:solidFill>
                <a:latin typeface="Times New Roman" pitchFamily="18" charset="0"/>
                <a:cs typeface="Times New Roman" pitchFamily="18" charset="0"/>
              </a:rPr>
              <a:t>- Kiểu hình là tổ hợp toàn bộ các tính trạng của cơ thể.</a:t>
            </a:r>
            <a:endParaRPr lang="vi-VN" sz="3000" dirty="0">
              <a:solidFill>
                <a:srgbClr val="0000CC"/>
              </a:solidFill>
              <a:latin typeface="Times New Roman" pitchFamily="18" charset="0"/>
              <a:cs typeface="Times New Roman" pitchFamily="18" charset="0"/>
            </a:endParaRPr>
          </a:p>
          <a:p>
            <a:r>
              <a:rPr lang="en-US" sz="3000" dirty="0">
                <a:solidFill>
                  <a:srgbClr val="0000CC"/>
                </a:solidFill>
                <a:latin typeface="Times New Roman" pitchFamily="18" charset="0"/>
                <a:cs typeface="Times New Roman" pitchFamily="18" charset="0"/>
              </a:rPr>
              <a:t>- Tính trạng trội là tính trạng biểu hiện ở F</a:t>
            </a:r>
            <a:r>
              <a:rPr lang="en-US" sz="3000" baseline="-25000" dirty="0">
                <a:solidFill>
                  <a:srgbClr val="0000CC"/>
                </a:solidFill>
                <a:latin typeface="Times New Roman" pitchFamily="18" charset="0"/>
                <a:cs typeface="Times New Roman" pitchFamily="18" charset="0"/>
              </a:rPr>
              <a:t>1</a:t>
            </a:r>
            <a:r>
              <a:rPr lang="en-US" sz="3000" dirty="0">
                <a:solidFill>
                  <a:srgbClr val="0000CC"/>
                </a:solidFill>
                <a:latin typeface="Times New Roman" pitchFamily="18" charset="0"/>
                <a:cs typeface="Times New Roman" pitchFamily="18" charset="0"/>
              </a:rPr>
              <a:t>.</a:t>
            </a:r>
            <a:endParaRPr lang="vi-VN" sz="3000" dirty="0">
              <a:solidFill>
                <a:srgbClr val="0000CC"/>
              </a:solidFill>
              <a:latin typeface="Times New Roman" pitchFamily="18" charset="0"/>
              <a:cs typeface="Times New Roman" pitchFamily="18" charset="0"/>
            </a:endParaRPr>
          </a:p>
          <a:p>
            <a:r>
              <a:rPr lang="en-US" sz="3000" dirty="0">
                <a:solidFill>
                  <a:srgbClr val="0000CC"/>
                </a:solidFill>
                <a:latin typeface="Times New Roman" pitchFamily="18" charset="0"/>
                <a:cs typeface="Times New Roman" pitchFamily="18" charset="0"/>
              </a:rPr>
              <a:t>- Tính trạng lặn là tính trạng đến F</a:t>
            </a:r>
            <a:r>
              <a:rPr lang="en-US" sz="3000" baseline="-25000" dirty="0">
                <a:solidFill>
                  <a:srgbClr val="0000CC"/>
                </a:solidFill>
                <a:latin typeface="Times New Roman" pitchFamily="18" charset="0"/>
                <a:cs typeface="Times New Roman" pitchFamily="18" charset="0"/>
              </a:rPr>
              <a:t>2</a:t>
            </a:r>
            <a:r>
              <a:rPr lang="en-US" sz="3000" dirty="0">
                <a:solidFill>
                  <a:srgbClr val="0000CC"/>
                </a:solidFill>
                <a:latin typeface="Times New Roman" pitchFamily="18" charset="0"/>
                <a:cs typeface="Times New Roman" pitchFamily="18" charset="0"/>
              </a:rPr>
              <a:t> mới được biểu hiện.</a:t>
            </a:r>
            <a:endParaRPr lang="vi-VN" sz="3000" dirty="0">
              <a:solidFill>
                <a:srgbClr val="0000CC"/>
              </a:solidFill>
              <a:latin typeface="Times New Roman" pitchFamily="18" charset="0"/>
              <a:cs typeface="Times New Roman" pitchFamily="18" charset="0"/>
            </a:endParaRPr>
          </a:p>
        </p:txBody>
      </p:sp>
      <p:pic>
        <p:nvPicPr>
          <p:cNvPr id="7171" name="Picture 7" descr="viet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433888" y="476672"/>
            <a:ext cx="6096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0">
                                            <p:txEl>
                                              <p:pRg st="1" end="1"/>
                                            </p:txEl>
                                          </p:spTgt>
                                        </p:tgtEl>
                                        <p:attrNameLst>
                                          <p:attrName>style.visibility</p:attrName>
                                        </p:attrNameLst>
                                      </p:cBhvr>
                                      <p:to>
                                        <p:strVal val="visible"/>
                                      </p:to>
                                    </p:set>
                                    <p:anim calcmode="lin" valueType="num">
                                      <p:cBhvr additive="base">
                                        <p:cTn id="7" dur="500" fill="hold"/>
                                        <p:tgtEl>
                                          <p:spTgt spid="717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70">
                                            <p:txEl>
                                              <p:pRg st="2" end="2"/>
                                            </p:txEl>
                                          </p:spTgt>
                                        </p:tgtEl>
                                        <p:attrNameLst>
                                          <p:attrName>style.visibility</p:attrName>
                                        </p:attrNameLst>
                                      </p:cBhvr>
                                      <p:to>
                                        <p:strVal val="visible"/>
                                      </p:to>
                                    </p:set>
                                    <p:anim calcmode="lin" valueType="num">
                                      <p:cBhvr additive="base">
                                        <p:cTn id="13" dur="500" fill="hold"/>
                                        <p:tgtEl>
                                          <p:spTgt spid="717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170">
                                            <p:txEl>
                                              <p:pRg st="3" end="3"/>
                                            </p:txEl>
                                          </p:spTgt>
                                        </p:tgtEl>
                                        <p:attrNameLst>
                                          <p:attrName>style.visibility</p:attrName>
                                        </p:attrNameLst>
                                      </p:cBhvr>
                                      <p:to>
                                        <p:strVal val="visible"/>
                                      </p:to>
                                    </p:set>
                                    <p:anim calcmode="lin" valueType="num">
                                      <p:cBhvr additive="base">
                                        <p:cTn id="19" dur="500" fill="hold"/>
                                        <p:tgtEl>
                                          <p:spTgt spid="717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4" descr="So do su di truyen mau hoa o dau Ha L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0" y="144463"/>
            <a:ext cx="8243888"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nvSpPr>
        <p:spPr bwMode="auto">
          <a:xfrm>
            <a:off x="0" y="4221163"/>
            <a:ext cx="9144000" cy="278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US" sz="3200">
                <a:solidFill>
                  <a:srgbClr val="0000FF"/>
                </a:solidFill>
                <a:latin typeface="Times New Roman" pitchFamily="18" charset="0"/>
                <a:cs typeface="Times New Roman" pitchFamily="18" charset="0"/>
              </a:rPr>
              <a:t>Khi lai hai bố mẹ khác nhau về một cặp tính trạng thuần chủng tương phản thì F</a:t>
            </a:r>
            <a:r>
              <a:rPr lang="en-US" sz="3200" baseline="-25000">
                <a:solidFill>
                  <a:srgbClr val="0000FF"/>
                </a:solidFill>
                <a:latin typeface="Times New Roman" pitchFamily="18" charset="0"/>
                <a:cs typeface="Times New Roman" pitchFamily="18" charset="0"/>
              </a:rPr>
              <a:t>1</a:t>
            </a:r>
            <a:r>
              <a:rPr lang="en-US" sz="3200">
                <a:solidFill>
                  <a:srgbClr val="0000FF"/>
                </a:solidFill>
                <a:latin typeface="Times New Roman" pitchFamily="18" charset="0"/>
                <a:cs typeface="Times New Roman" pitchFamily="18" charset="0"/>
              </a:rPr>
              <a:t>………….. về tính trạng của bố hoặc mẹ, còn F</a:t>
            </a:r>
            <a:r>
              <a:rPr lang="en-US" sz="3200" baseline="-25000">
                <a:solidFill>
                  <a:srgbClr val="0000FF"/>
                </a:solidFill>
                <a:latin typeface="Times New Roman" pitchFamily="18" charset="0"/>
                <a:cs typeface="Times New Roman" pitchFamily="18" charset="0"/>
              </a:rPr>
              <a:t>2</a:t>
            </a:r>
            <a:r>
              <a:rPr lang="en-US" sz="3200">
                <a:solidFill>
                  <a:srgbClr val="0000FF"/>
                </a:solidFill>
                <a:latin typeface="Times New Roman" pitchFamily="18" charset="0"/>
                <a:cs typeface="Times New Roman" pitchFamily="18" charset="0"/>
              </a:rPr>
              <a:t> có sự phân li tính trạng theo tỉ lệ trung bình ……………………..</a:t>
            </a:r>
          </a:p>
        </p:txBody>
      </p:sp>
      <p:sp>
        <p:nvSpPr>
          <p:cNvPr id="10" name="Text Box 4"/>
          <p:cNvSpPr txBox="1">
            <a:spLocks noChangeArrowheads="1"/>
          </p:cNvSpPr>
          <p:nvPr/>
        </p:nvSpPr>
        <p:spPr bwMode="auto">
          <a:xfrm>
            <a:off x="3708400" y="5692775"/>
            <a:ext cx="228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i="1">
                <a:solidFill>
                  <a:srgbClr val="FF0000"/>
                </a:solidFill>
                <a:latin typeface="Times New Roman" pitchFamily="18" charset="0"/>
                <a:cs typeface="Times New Roman" pitchFamily="18" charset="0"/>
              </a:rPr>
              <a:t>3 trội : 1 lặn</a:t>
            </a:r>
          </a:p>
        </p:txBody>
      </p:sp>
      <p:sp>
        <p:nvSpPr>
          <p:cNvPr id="11" name="Rectangle 5"/>
          <p:cNvSpPr>
            <a:spLocks noChangeArrowheads="1"/>
          </p:cNvSpPr>
          <p:nvPr/>
        </p:nvSpPr>
        <p:spPr bwMode="auto">
          <a:xfrm>
            <a:off x="5508625" y="4662488"/>
            <a:ext cx="1828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800" b="1" i="1">
                <a:solidFill>
                  <a:srgbClr val="FF0000"/>
                </a:solidFill>
                <a:latin typeface="Times New Roman" pitchFamily="18" charset="0"/>
                <a:cs typeface="Times New Roman" pitchFamily="18" charset="0"/>
              </a:rPr>
              <a:t>đồng tính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174"/>
                                        </p:tgtEl>
                                        <p:attrNameLst>
                                          <p:attrName>style.visibility</p:attrName>
                                        </p:attrNameLst>
                                      </p:cBhvr>
                                      <p:to>
                                        <p:strVal val="visible"/>
                                      </p:to>
                                    </p:set>
                                    <p:animEffect transition="in" filter="blinds(horizontal)">
                                      <p:cBhvr>
                                        <p:cTn id="7" dur="500"/>
                                        <p:tgtEl>
                                          <p:spTgt spid="71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utoUpdateAnimBg="0"/>
      <p:bldP spid="11" grpId="0" bldLvl="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ChangeArrowheads="1"/>
          </p:cNvSpPr>
          <p:nvPr/>
        </p:nvSpPr>
        <p:spPr bwMode="auto">
          <a:xfrm>
            <a:off x="250825" y="332656"/>
            <a:ext cx="8642350"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000" b="1" dirty="0">
                <a:solidFill>
                  <a:srgbClr val="C00000"/>
                </a:solidFill>
                <a:latin typeface="Times New Roman" pitchFamily="18" charset="0"/>
                <a:cs typeface="Times New Roman" pitchFamily="18" charset="0"/>
              </a:rPr>
              <a:t>4. Kết luận: </a:t>
            </a:r>
            <a:endParaRPr lang="vi-VN" sz="3000" b="1" dirty="0">
              <a:solidFill>
                <a:srgbClr val="C00000"/>
              </a:solidFill>
              <a:latin typeface="Times New Roman" pitchFamily="18" charset="0"/>
              <a:cs typeface="Times New Roman" pitchFamily="18" charset="0"/>
            </a:endParaRPr>
          </a:p>
          <a:p>
            <a:r>
              <a:rPr lang="en-US" sz="3000" b="1" dirty="0">
                <a:solidFill>
                  <a:srgbClr val="0000CC"/>
                </a:solidFill>
                <a:latin typeface="Times New Roman" pitchFamily="18" charset="0"/>
                <a:cs typeface="Times New Roman" pitchFamily="18" charset="0"/>
              </a:rPr>
              <a:t>*Quy luật đồng tính</a:t>
            </a:r>
            <a:endParaRPr lang="vi-VN" sz="3000" b="1" dirty="0">
              <a:solidFill>
                <a:srgbClr val="0000CC"/>
              </a:solidFill>
              <a:latin typeface="Times New Roman" pitchFamily="18" charset="0"/>
              <a:cs typeface="Times New Roman" pitchFamily="18" charset="0"/>
            </a:endParaRPr>
          </a:p>
          <a:p>
            <a:r>
              <a:rPr lang="en-US" sz="3000" dirty="0">
                <a:solidFill>
                  <a:srgbClr val="0000CC"/>
                </a:solidFill>
                <a:latin typeface="Times New Roman" pitchFamily="18" charset="0"/>
                <a:cs typeface="Times New Roman" pitchFamily="18" charset="0"/>
              </a:rPr>
              <a:t>   Khi lai hai bố mẹ khác nhau về 1 cặp tính trạng thuần chủng tương phản thì F</a:t>
            </a:r>
            <a:r>
              <a:rPr lang="en-US" sz="3000" baseline="-25000" dirty="0">
                <a:solidFill>
                  <a:srgbClr val="0000CC"/>
                </a:solidFill>
                <a:latin typeface="Times New Roman" pitchFamily="18" charset="0"/>
                <a:cs typeface="Times New Roman" pitchFamily="18" charset="0"/>
              </a:rPr>
              <a:t>1</a:t>
            </a:r>
            <a:r>
              <a:rPr lang="en-US" sz="3000" dirty="0">
                <a:solidFill>
                  <a:srgbClr val="0000CC"/>
                </a:solidFill>
                <a:latin typeface="Times New Roman" pitchFamily="18" charset="0"/>
                <a:cs typeface="Times New Roman" pitchFamily="18" charset="0"/>
              </a:rPr>
              <a:t> đồng tính về tính trạng của bố hoặc mẹ, </a:t>
            </a:r>
            <a:endParaRPr lang="vi-VN" sz="3000" dirty="0">
              <a:solidFill>
                <a:srgbClr val="0000CC"/>
              </a:solidFill>
              <a:latin typeface="Times New Roman" pitchFamily="18" charset="0"/>
              <a:cs typeface="Times New Roman" pitchFamily="18" charset="0"/>
            </a:endParaRPr>
          </a:p>
          <a:p>
            <a:r>
              <a:rPr lang="en-US" sz="3000" b="1" u="sng" dirty="0">
                <a:solidFill>
                  <a:srgbClr val="0000CC"/>
                </a:solidFill>
                <a:latin typeface="Times New Roman" pitchFamily="18" charset="0"/>
                <a:cs typeface="Times New Roman" pitchFamily="18" charset="0"/>
              </a:rPr>
              <a:t>*</a:t>
            </a:r>
            <a:r>
              <a:rPr lang="en-US" sz="3000" b="1" i="1" u="sng" dirty="0" err="1">
                <a:solidFill>
                  <a:srgbClr val="0000CC"/>
                </a:solidFill>
                <a:latin typeface="Times New Roman" pitchFamily="18" charset="0"/>
                <a:cs typeface="Times New Roman" pitchFamily="18" charset="0"/>
              </a:rPr>
              <a:t>Nội</a:t>
            </a:r>
            <a:r>
              <a:rPr lang="en-US" sz="3000" b="1" i="1" u="sng" dirty="0">
                <a:solidFill>
                  <a:srgbClr val="0000CC"/>
                </a:solidFill>
                <a:latin typeface="Times New Roman" pitchFamily="18" charset="0"/>
                <a:cs typeface="Times New Roman" pitchFamily="18" charset="0"/>
              </a:rPr>
              <a:t> dung </a:t>
            </a:r>
            <a:r>
              <a:rPr lang="en-US" sz="3000" b="1" i="1" u="sng" dirty="0" err="1">
                <a:solidFill>
                  <a:srgbClr val="0000CC"/>
                </a:solidFill>
                <a:latin typeface="Times New Roman" pitchFamily="18" charset="0"/>
                <a:cs typeface="Times New Roman" pitchFamily="18" charset="0"/>
              </a:rPr>
              <a:t>định</a:t>
            </a:r>
            <a:r>
              <a:rPr lang="en-US" sz="3000" b="1" i="1" u="sng" dirty="0">
                <a:solidFill>
                  <a:srgbClr val="0000CC"/>
                </a:solidFill>
                <a:latin typeface="Times New Roman" pitchFamily="18" charset="0"/>
                <a:cs typeface="Times New Roman" pitchFamily="18" charset="0"/>
              </a:rPr>
              <a:t> luật phân li:</a:t>
            </a:r>
            <a:endParaRPr lang="vi-VN" sz="3000" b="1" i="1" u="sng" dirty="0">
              <a:solidFill>
                <a:srgbClr val="0000CC"/>
              </a:solidFill>
              <a:latin typeface="Times New Roman" pitchFamily="18" charset="0"/>
              <a:cs typeface="Times New Roman" pitchFamily="18" charset="0"/>
            </a:endParaRPr>
          </a:p>
          <a:p>
            <a:r>
              <a:rPr lang="en-US" sz="3000" b="1" i="1" dirty="0" err="1">
                <a:solidFill>
                  <a:srgbClr val="0000CC"/>
                </a:solidFill>
                <a:latin typeface="Times New Roman" pitchFamily="18" charset="0"/>
                <a:cs typeface="Times New Roman" pitchFamily="18" charset="0"/>
              </a:rPr>
              <a:t>Trong</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quá</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trình</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phát</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sinh</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giao</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tử</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mỗi</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nhân</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tố</a:t>
            </a:r>
            <a:r>
              <a:rPr lang="en-US" sz="3000" b="1" i="1" dirty="0">
                <a:solidFill>
                  <a:srgbClr val="0000CC"/>
                </a:solidFill>
                <a:latin typeface="Times New Roman" pitchFamily="18" charset="0"/>
                <a:cs typeface="Times New Roman" pitchFamily="18" charset="0"/>
              </a:rPr>
              <a:t> di </a:t>
            </a:r>
            <a:r>
              <a:rPr lang="en-US" sz="3000" b="1" i="1" dirty="0" err="1">
                <a:solidFill>
                  <a:srgbClr val="0000CC"/>
                </a:solidFill>
                <a:latin typeface="Times New Roman" pitchFamily="18" charset="0"/>
                <a:cs typeface="Times New Roman" pitchFamily="18" charset="0"/>
              </a:rPr>
              <a:t>truyền</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trong</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cặp</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nhân</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tố</a:t>
            </a:r>
            <a:r>
              <a:rPr lang="en-US" sz="3000" b="1" i="1" dirty="0">
                <a:solidFill>
                  <a:srgbClr val="0000CC"/>
                </a:solidFill>
                <a:latin typeface="Times New Roman" pitchFamily="18" charset="0"/>
                <a:cs typeface="Times New Roman" pitchFamily="18" charset="0"/>
              </a:rPr>
              <a:t> di </a:t>
            </a:r>
            <a:r>
              <a:rPr lang="en-US" sz="3000" b="1" i="1" dirty="0" err="1">
                <a:solidFill>
                  <a:srgbClr val="0000CC"/>
                </a:solidFill>
                <a:latin typeface="Times New Roman" pitchFamily="18" charset="0"/>
                <a:cs typeface="Times New Roman" pitchFamily="18" charset="0"/>
              </a:rPr>
              <a:t>truyền</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phân</a:t>
            </a:r>
            <a:r>
              <a:rPr lang="en-US" sz="3000" b="1" i="1" dirty="0">
                <a:solidFill>
                  <a:srgbClr val="0000CC"/>
                </a:solidFill>
                <a:latin typeface="Times New Roman" pitchFamily="18" charset="0"/>
                <a:cs typeface="Times New Roman" pitchFamily="18" charset="0"/>
              </a:rPr>
              <a:t> li </a:t>
            </a:r>
            <a:r>
              <a:rPr lang="en-US" sz="3000" b="1" i="1" dirty="0" err="1">
                <a:solidFill>
                  <a:srgbClr val="0000CC"/>
                </a:solidFill>
                <a:latin typeface="Times New Roman" pitchFamily="18" charset="0"/>
                <a:cs typeface="Times New Roman" pitchFamily="18" charset="0"/>
              </a:rPr>
              <a:t>về</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một</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giao</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tử</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và</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giữ</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nguyên</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bản</a:t>
            </a:r>
            <a:r>
              <a:rPr lang="en-US" sz="3000" b="1" i="1" dirty="0">
                <a:solidFill>
                  <a:srgbClr val="0000CC"/>
                </a:solidFill>
                <a:latin typeface="Times New Roman" pitchFamily="18" charset="0"/>
                <a:cs typeface="Times New Roman" pitchFamily="18" charset="0"/>
              </a:rPr>
              <a:t> chất </a:t>
            </a:r>
            <a:r>
              <a:rPr lang="en-US" sz="3000" b="1" i="1" dirty="0" err="1">
                <a:solidFill>
                  <a:srgbClr val="0000CC"/>
                </a:solidFill>
                <a:latin typeface="Times New Roman" pitchFamily="18" charset="0"/>
                <a:cs typeface="Times New Roman" pitchFamily="18" charset="0"/>
              </a:rPr>
              <a:t>của</a:t>
            </a:r>
            <a:r>
              <a:rPr lang="en-US" sz="3000" b="1" i="1" dirty="0">
                <a:solidFill>
                  <a:srgbClr val="0000CC"/>
                </a:solidFill>
                <a:latin typeface="Times New Roman" pitchFamily="18" charset="0"/>
                <a:cs typeface="Times New Roman" pitchFamily="18" charset="0"/>
              </a:rPr>
              <a:t> p </a:t>
            </a:r>
            <a:r>
              <a:rPr lang="en-US" sz="3000" b="1" i="1" dirty="0" err="1">
                <a:solidFill>
                  <a:srgbClr val="0000CC"/>
                </a:solidFill>
                <a:latin typeface="Times New Roman" pitchFamily="18" charset="0"/>
                <a:cs typeface="Times New Roman" pitchFamily="18" charset="0"/>
              </a:rPr>
              <a:t>thuần</a:t>
            </a:r>
            <a:r>
              <a:rPr lang="en-US" sz="3000" b="1" i="1" dirty="0">
                <a:solidFill>
                  <a:srgbClr val="0000CC"/>
                </a:solidFill>
                <a:latin typeface="Times New Roman" pitchFamily="18" charset="0"/>
                <a:cs typeface="Times New Roman" pitchFamily="18" charset="0"/>
              </a:rPr>
              <a:t> </a:t>
            </a:r>
            <a:r>
              <a:rPr lang="en-US" sz="3000" b="1" i="1" dirty="0" err="1">
                <a:solidFill>
                  <a:srgbClr val="0000CC"/>
                </a:solidFill>
                <a:latin typeface="Times New Roman" pitchFamily="18" charset="0"/>
                <a:cs typeface="Times New Roman" pitchFamily="18" charset="0"/>
              </a:rPr>
              <a:t>chủng</a:t>
            </a:r>
            <a:r>
              <a:rPr lang="en-US" sz="3000" b="1" i="1" dirty="0">
                <a:solidFill>
                  <a:srgbClr val="0000CC"/>
                </a:solidFill>
                <a:latin typeface="Times New Roman" pitchFamily="18" charset="0"/>
                <a:cs typeface="Times New Roman" pitchFamily="18" charset="0"/>
              </a:rPr>
              <a:t>.</a:t>
            </a:r>
            <a:endParaRPr lang="vi-VN" sz="3000" b="1" i="1" dirty="0">
              <a:solidFill>
                <a:srgbClr val="0000CC"/>
              </a:solidFill>
              <a:latin typeface="Times New Roman" pitchFamily="18" charset="0"/>
              <a:cs typeface="Times New Roman" pitchFamily="18" charset="0"/>
            </a:endParaRPr>
          </a:p>
        </p:txBody>
      </p:sp>
      <p:pic>
        <p:nvPicPr>
          <p:cNvPr id="9219" name="Picture 7" descr="viet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433888" y="332656"/>
            <a:ext cx="6096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8">
                                            <p:txEl>
                                              <p:pRg st="1" end="1"/>
                                            </p:txEl>
                                          </p:spTgt>
                                        </p:tgtEl>
                                        <p:attrNameLst>
                                          <p:attrName>style.visibility</p:attrName>
                                        </p:attrNameLst>
                                      </p:cBhvr>
                                      <p:to>
                                        <p:strVal val="visible"/>
                                      </p:to>
                                    </p:set>
                                    <p:anim calcmode="lin" valueType="num">
                                      <p:cBhvr additive="base">
                                        <p:cTn id="7" dur="500" fill="hold"/>
                                        <p:tgtEl>
                                          <p:spTgt spid="9218">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8">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218">
                                            <p:txEl>
                                              <p:pRg st="2" end="2"/>
                                            </p:txEl>
                                          </p:spTgt>
                                        </p:tgtEl>
                                        <p:attrNameLst>
                                          <p:attrName>style.visibility</p:attrName>
                                        </p:attrNameLst>
                                      </p:cBhvr>
                                      <p:to>
                                        <p:strVal val="visible"/>
                                      </p:to>
                                    </p:set>
                                    <p:anim calcmode="lin" valueType="num">
                                      <p:cBhvr additive="base">
                                        <p:cTn id="11" dur="500" fill="hold"/>
                                        <p:tgtEl>
                                          <p:spTgt spid="9218">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21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218">
                                            <p:txEl>
                                              <p:pRg st="3" end="3"/>
                                            </p:txEl>
                                          </p:spTgt>
                                        </p:tgtEl>
                                        <p:attrNameLst>
                                          <p:attrName>style.visibility</p:attrName>
                                        </p:attrNameLst>
                                      </p:cBhvr>
                                      <p:to>
                                        <p:strVal val="visible"/>
                                      </p:to>
                                    </p:set>
                                    <p:anim calcmode="lin" valueType="num">
                                      <p:cBhvr additive="base">
                                        <p:cTn id="17" dur="500" fill="hold"/>
                                        <p:tgtEl>
                                          <p:spTgt spid="9218">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218">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218">
                                            <p:txEl>
                                              <p:pRg st="4" end="4"/>
                                            </p:txEl>
                                          </p:spTgt>
                                        </p:tgtEl>
                                        <p:attrNameLst>
                                          <p:attrName>style.visibility</p:attrName>
                                        </p:attrNameLst>
                                      </p:cBhvr>
                                      <p:to>
                                        <p:strVal val="visible"/>
                                      </p:to>
                                    </p:set>
                                    <p:anim calcmode="lin" valueType="num">
                                      <p:cBhvr additive="base">
                                        <p:cTn id="21" dur="500" fill="hold"/>
                                        <p:tgtEl>
                                          <p:spTgt spid="9218">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21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nvSpPr>
        <p:spPr bwMode="auto">
          <a:xfrm>
            <a:off x="207963" y="332656"/>
            <a:ext cx="75723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US" sz="2800" b="1" dirty="0">
                <a:solidFill>
                  <a:srgbClr val="A50021"/>
                </a:solidFill>
                <a:latin typeface="Times New Roman" pitchFamily="18" charset="0"/>
                <a:cs typeface="Times New Roman" pitchFamily="18" charset="0"/>
              </a:rPr>
              <a:t>II- Menđen giải thích kết quả thí nghiệm:</a:t>
            </a:r>
          </a:p>
        </p:txBody>
      </p:sp>
      <p:sp>
        <p:nvSpPr>
          <p:cNvPr id="6" name="Rectangle 5"/>
          <p:cNvSpPr/>
          <p:nvPr/>
        </p:nvSpPr>
        <p:spPr>
          <a:xfrm>
            <a:off x="212724" y="1268760"/>
            <a:ext cx="8064896" cy="4247317"/>
          </a:xfrm>
          <a:prstGeom prst="rect">
            <a:avLst/>
          </a:prstGeom>
        </p:spPr>
        <p:txBody>
          <a:bodyPr wrap="square">
            <a:spAutoFit/>
          </a:bodyPr>
          <a:lstStyle/>
          <a:p>
            <a:r>
              <a:rPr lang="en-US" sz="3000" dirty="0">
                <a:latin typeface="Times New Roman" pitchFamily="18" charset="0"/>
                <a:cs typeface="Times New Roman" pitchFamily="18" charset="0"/>
              </a:rPr>
              <a:t>- Theo Menđen: mỗi tính trạng do một cặp nhân tố di di truyền quy định</a:t>
            </a:r>
            <a:endParaRPr lang="vi-VN"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 Ông giả định trong tế bào sinh dưỡng, các nhân tố di truyền tồn tại thành từng cặp</a:t>
            </a:r>
            <a:endParaRPr lang="vi-VN"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 Ông quy định:</a:t>
            </a:r>
            <a:endParaRPr lang="vi-VN"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  + Nhân tố di truyền trội mang tính trạng trội được quy định băng chữ cái in hoa: A,B,C,D,E</a:t>
            </a:r>
            <a:endParaRPr lang="vi-VN"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   + Nhân tố di truyền lặn mang tính trạng lặn được quy định băng chữ cái in thường: a,b,c,d,e</a:t>
            </a:r>
            <a:endParaRPr lang="vi-VN" sz="3000" dirty="0">
              <a:latin typeface="Times New Roman" pitchFamily="18" charset="0"/>
              <a:cs typeface="Times New Roman" pitchFamily="18" charset="0"/>
            </a:endParaRPr>
          </a:p>
        </p:txBody>
      </p:sp>
    </p:spTree>
    <p:extLst>
      <p:ext uri="{BB962C8B-B14F-4D97-AF65-F5344CB8AC3E}">
        <p14:creationId xmlns:p14="http://schemas.microsoft.com/office/powerpoint/2010/main" val="181273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500"/>
                                        <p:tgtEl>
                                          <p:spTgt spid="6">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2">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BFD7F6"/>
      </a:accent5>
      <a:accent6>
        <a:srgbClr val="AE4845"/>
      </a:accent6>
      <a:hlink>
        <a:srgbClr val="0066CC"/>
      </a:hlink>
      <a:folHlink>
        <a:srgbClr val="80008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5">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6">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7">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8">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9">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0">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1">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2">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BFD7F6"/>
        </a:accent5>
        <a:accent6>
          <a:srgbClr val="AE4845"/>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157255387</TotalTime>
  <Pages>0</Pages>
  <Words>1104</Words>
  <Characters>0</Characters>
  <Application>Microsoft Office PowerPoint</Application>
  <DocSecurity>0</DocSecurity>
  <PresentationFormat>On-screen Show (4:3)</PresentationFormat>
  <Lines>0</Lines>
  <Paragraphs>119</Paragraphs>
  <Slides>16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Times New Roman</vt:lpstr>
      <vt:lpstr>Wingdings</vt:lpstr>
      <vt:lpstr>Default Design</vt:lpstr>
      <vt:lpstr>PowerPoint Presentation</vt:lpstr>
      <vt:lpstr>Bài 2.  LAI MỘT CẶP TÍNH TRẠNG</vt:lpstr>
      <vt:lpstr>PowerPoint Presentation</vt:lpstr>
      <vt:lpstr>Kết quả thí nghiệm của Menđen</vt:lpstr>
      <vt:lpstr>Bài 2.  LAI MỘT CẶP TÍNH TRẠNG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2.  LAI MỘT CẶP TÍNH TRẠNG</dc:title>
  <dc:creator>Toshiba</dc:creator>
  <cp:lastModifiedBy>DELL</cp:lastModifiedBy>
  <cp:revision>22</cp:revision>
  <cp:lastPrinted>1899-12-30T00:00:00Z</cp:lastPrinted>
  <dcterms:created xsi:type="dcterms:W3CDTF">2016-08-09T18:46:40Z</dcterms:created>
  <dcterms:modified xsi:type="dcterms:W3CDTF">2021-09-09T04:28:51Z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1033-8.1.0.3036</vt:lpwstr>
  </property>
</Properties>
</file>