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6"/>
  </p:handoutMasterIdLst>
  <p:sldIdLst>
    <p:sldId id="257" r:id="rId2"/>
    <p:sldId id="258" r:id="rId3"/>
    <p:sldId id="259" r:id="rId4"/>
    <p:sldId id="260" r:id="rId5"/>
    <p:sldId id="261" r:id="rId6"/>
    <p:sldId id="264" r:id="rId7"/>
    <p:sldId id="265" r:id="rId8"/>
    <p:sldId id="266" r:id="rId9"/>
    <p:sldId id="262" r:id="rId10"/>
    <p:sldId id="263"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80" r:id="rId24"/>
    <p:sldId id="281" r:id="rId25"/>
    <p:sldId id="297" r:id="rId26"/>
    <p:sldId id="298" r:id="rId27"/>
    <p:sldId id="299" r:id="rId28"/>
    <p:sldId id="300" r:id="rId29"/>
    <p:sldId id="301" r:id="rId30"/>
    <p:sldId id="302" r:id="rId31"/>
    <p:sldId id="303" r:id="rId32"/>
    <p:sldId id="304" r:id="rId33"/>
    <p:sldId id="305" r:id="rId34"/>
    <p:sldId id="306"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0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1522" y="58"/>
      </p:cViewPr>
      <p:guideLst>
        <p:guide orient="horz" pos="2160"/>
        <p:guide pos="2880"/>
      </p:guideLst>
    </p:cSldViewPr>
  </p:slideViewPr>
  <p:notesTextViewPr>
    <p:cViewPr>
      <p:scale>
        <a:sx n="1" d="1"/>
        <a:sy n="1" d="1"/>
      </p:scale>
      <p:origin x="0" y="0"/>
    </p:cViewPr>
  </p:notesTextViewPr>
  <p:notesViewPr>
    <p:cSldViewPr>
      <p:cViewPr varScale="1">
        <p:scale>
          <a:sx n="56" d="100"/>
          <a:sy n="56" d="100"/>
        </p:scale>
        <p:origin x="-2850"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8E7996F-8785-4445-AB57-DBA73FD2D92E}" type="datetimeFigureOut">
              <a:rPr lang="en-US" smtClean="0"/>
              <a:t>2/3/2021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1CD33-192E-4E99-BEF4-D02E701089F3}" type="slidenum">
              <a:rPr lang="en-US" smtClean="0"/>
              <a:t>‹#›</a:t>
            </a:fld>
            <a:endParaRPr lang="en-US"/>
          </a:p>
        </p:txBody>
      </p:sp>
    </p:spTree>
    <p:extLst>
      <p:ext uri="{BB962C8B-B14F-4D97-AF65-F5344CB8AC3E}">
        <p14:creationId xmlns:p14="http://schemas.microsoft.com/office/powerpoint/2010/main" val="201737823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5AB1997-D9C0-4572-A41B-E03309814E96}" type="datetimeFigureOut">
              <a:rPr lang="en-US" smtClean="0"/>
              <a:t>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CE2C7A-77D8-4278-B8A4-8C8E16162799}" type="slidenum">
              <a:rPr lang="en-US" smtClean="0"/>
              <a:t>‹#›</a:t>
            </a:fld>
            <a:endParaRPr lang="en-US"/>
          </a:p>
        </p:txBody>
      </p:sp>
    </p:spTree>
    <p:extLst>
      <p:ext uri="{BB962C8B-B14F-4D97-AF65-F5344CB8AC3E}">
        <p14:creationId xmlns:p14="http://schemas.microsoft.com/office/powerpoint/2010/main" val="1674407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5AB1997-D9C0-4572-A41B-E03309814E96}" type="datetimeFigureOut">
              <a:rPr lang="en-US" smtClean="0"/>
              <a:t>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CE2C7A-77D8-4278-B8A4-8C8E16162799}" type="slidenum">
              <a:rPr lang="en-US" smtClean="0"/>
              <a:t>‹#›</a:t>
            </a:fld>
            <a:endParaRPr lang="en-US"/>
          </a:p>
        </p:txBody>
      </p:sp>
    </p:spTree>
    <p:extLst>
      <p:ext uri="{BB962C8B-B14F-4D97-AF65-F5344CB8AC3E}">
        <p14:creationId xmlns:p14="http://schemas.microsoft.com/office/powerpoint/2010/main" val="39635429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5AB1997-D9C0-4572-A41B-E03309814E96}" type="datetimeFigureOut">
              <a:rPr lang="en-US" smtClean="0"/>
              <a:t>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CE2C7A-77D8-4278-B8A4-8C8E16162799}" type="slidenum">
              <a:rPr lang="en-US" smtClean="0"/>
              <a:t>‹#›</a:t>
            </a:fld>
            <a:endParaRPr lang="en-US"/>
          </a:p>
        </p:txBody>
      </p:sp>
    </p:spTree>
    <p:extLst>
      <p:ext uri="{BB962C8B-B14F-4D97-AF65-F5344CB8AC3E}">
        <p14:creationId xmlns:p14="http://schemas.microsoft.com/office/powerpoint/2010/main" val="42672275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208278A5-CD2A-4768-8255-FEE29D50E615}" type="slidenum">
              <a:rPr lang="en-US"/>
              <a:pPr/>
              <a:t>‹#›</a:t>
            </a:fld>
            <a:endParaRPr lang="en-US"/>
          </a:p>
        </p:txBody>
      </p:sp>
    </p:spTree>
    <p:extLst>
      <p:ext uri="{BB962C8B-B14F-4D97-AF65-F5344CB8AC3E}">
        <p14:creationId xmlns:p14="http://schemas.microsoft.com/office/powerpoint/2010/main" val="3810830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5AB1997-D9C0-4572-A41B-E03309814E96}" type="datetimeFigureOut">
              <a:rPr lang="en-US" smtClean="0"/>
              <a:t>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CE2C7A-77D8-4278-B8A4-8C8E16162799}" type="slidenum">
              <a:rPr lang="en-US" smtClean="0"/>
              <a:t>‹#›</a:t>
            </a:fld>
            <a:endParaRPr lang="en-US"/>
          </a:p>
        </p:txBody>
      </p:sp>
    </p:spTree>
    <p:extLst>
      <p:ext uri="{BB962C8B-B14F-4D97-AF65-F5344CB8AC3E}">
        <p14:creationId xmlns:p14="http://schemas.microsoft.com/office/powerpoint/2010/main" val="70818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5AB1997-D9C0-4572-A41B-E03309814E96}" type="datetimeFigureOut">
              <a:rPr lang="en-US" smtClean="0"/>
              <a:t>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CE2C7A-77D8-4278-B8A4-8C8E16162799}" type="slidenum">
              <a:rPr lang="en-US" smtClean="0"/>
              <a:t>‹#›</a:t>
            </a:fld>
            <a:endParaRPr lang="en-US"/>
          </a:p>
        </p:txBody>
      </p:sp>
    </p:spTree>
    <p:extLst>
      <p:ext uri="{BB962C8B-B14F-4D97-AF65-F5344CB8AC3E}">
        <p14:creationId xmlns:p14="http://schemas.microsoft.com/office/powerpoint/2010/main" val="2704927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5AB1997-D9C0-4572-A41B-E03309814E96}" type="datetimeFigureOut">
              <a:rPr lang="en-US" smtClean="0"/>
              <a:t>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CE2C7A-77D8-4278-B8A4-8C8E16162799}" type="slidenum">
              <a:rPr lang="en-US" smtClean="0"/>
              <a:t>‹#›</a:t>
            </a:fld>
            <a:endParaRPr lang="en-US"/>
          </a:p>
        </p:txBody>
      </p:sp>
    </p:spTree>
    <p:extLst>
      <p:ext uri="{BB962C8B-B14F-4D97-AF65-F5344CB8AC3E}">
        <p14:creationId xmlns:p14="http://schemas.microsoft.com/office/powerpoint/2010/main" val="230588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5AB1997-D9C0-4572-A41B-E03309814E96}" type="datetimeFigureOut">
              <a:rPr lang="en-US" smtClean="0"/>
              <a:t>2/3/2021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2CE2C7A-77D8-4278-B8A4-8C8E16162799}" type="slidenum">
              <a:rPr lang="en-US" smtClean="0"/>
              <a:t>‹#›</a:t>
            </a:fld>
            <a:endParaRPr lang="en-US"/>
          </a:p>
        </p:txBody>
      </p:sp>
    </p:spTree>
    <p:extLst>
      <p:ext uri="{BB962C8B-B14F-4D97-AF65-F5344CB8AC3E}">
        <p14:creationId xmlns:p14="http://schemas.microsoft.com/office/powerpoint/2010/main" val="574309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5AB1997-D9C0-4572-A41B-E03309814E96}" type="datetimeFigureOut">
              <a:rPr lang="en-US" smtClean="0"/>
              <a:t>2/3/2021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2CE2C7A-77D8-4278-B8A4-8C8E16162799}" type="slidenum">
              <a:rPr lang="en-US" smtClean="0"/>
              <a:t>‹#›</a:t>
            </a:fld>
            <a:endParaRPr lang="en-US"/>
          </a:p>
        </p:txBody>
      </p:sp>
    </p:spTree>
    <p:extLst>
      <p:ext uri="{BB962C8B-B14F-4D97-AF65-F5344CB8AC3E}">
        <p14:creationId xmlns:p14="http://schemas.microsoft.com/office/powerpoint/2010/main" val="30362922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AB1997-D9C0-4572-A41B-E03309814E96}" type="datetimeFigureOut">
              <a:rPr lang="en-US" smtClean="0"/>
              <a:t>2/3/2021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2CE2C7A-77D8-4278-B8A4-8C8E16162799}" type="slidenum">
              <a:rPr lang="en-US" smtClean="0"/>
              <a:t>‹#›</a:t>
            </a:fld>
            <a:endParaRPr lang="en-US"/>
          </a:p>
        </p:txBody>
      </p:sp>
    </p:spTree>
    <p:extLst>
      <p:ext uri="{BB962C8B-B14F-4D97-AF65-F5344CB8AC3E}">
        <p14:creationId xmlns:p14="http://schemas.microsoft.com/office/powerpoint/2010/main" val="3684497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AB1997-D9C0-4572-A41B-E03309814E96}" type="datetimeFigureOut">
              <a:rPr lang="en-US" smtClean="0"/>
              <a:t>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CE2C7A-77D8-4278-B8A4-8C8E16162799}" type="slidenum">
              <a:rPr lang="en-US" smtClean="0"/>
              <a:t>‹#›</a:t>
            </a:fld>
            <a:endParaRPr lang="en-US"/>
          </a:p>
        </p:txBody>
      </p:sp>
    </p:spTree>
    <p:extLst>
      <p:ext uri="{BB962C8B-B14F-4D97-AF65-F5344CB8AC3E}">
        <p14:creationId xmlns:p14="http://schemas.microsoft.com/office/powerpoint/2010/main" val="3236701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AB1997-D9C0-4572-A41B-E03309814E96}" type="datetimeFigureOut">
              <a:rPr lang="en-US" smtClean="0"/>
              <a:t>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CE2C7A-77D8-4278-B8A4-8C8E16162799}" type="slidenum">
              <a:rPr lang="en-US" smtClean="0"/>
              <a:t>‹#›</a:t>
            </a:fld>
            <a:endParaRPr lang="en-US"/>
          </a:p>
        </p:txBody>
      </p:sp>
    </p:spTree>
    <p:extLst>
      <p:ext uri="{BB962C8B-B14F-4D97-AF65-F5344CB8AC3E}">
        <p14:creationId xmlns:p14="http://schemas.microsoft.com/office/powerpoint/2010/main" val="20644056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AB1997-D9C0-4572-A41B-E03309814E96}" type="datetimeFigureOut">
              <a:rPr lang="en-US" smtClean="0"/>
              <a:t>2/3/2021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CE2C7A-77D8-4278-B8A4-8C8E16162799}" type="slidenum">
              <a:rPr lang="en-US" smtClean="0"/>
              <a:t>‹#›</a:t>
            </a:fld>
            <a:endParaRPr lang="en-US"/>
          </a:p>
        </p:txBody>
      </p:sp>
    </p:spTree>
    <p:extLst>
      <p:ext uri="{BB962C8B-B14F-4D97-AF65-F5344CB8AC3E}">
        <p14:creationId xmlns:p14="http://schemas.microsoft.com/office/powerpoint/2010/main" val="34755708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eg"/><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3855"/>
            <a:ext cx="9144000" cy="6858000"/>
          </a:xfrm>
        </p:spPr>
      </p:pic>
      <p:sp>
        <p:nvSpPr>
          <p:cNvPr id="2" name="Title 1"/>
          <p:cNvSpPr>
            <a:spLocks noGrp="1"/>
          </p:cNvSpPr>
          <p:nvPr>
            <p:ph type="title"/>
          </p:nvPr>
        </p:nvSpPr>
        <p:spPr>
          <a:xfrm>
            <a:off x="228600" y="1592036"/>
            <a:ext cx="8915400" cy="2751364"/>
          </a:xfrm>
        </p:spPr>
        <p:txBody>
          <a:bodyPr>
            <a:normAutofit/>
          </a:bodyPr>
          <a:lstStyle/>
          <a:p>
            <a:r>
              <a:rPr lang="vi-VN" sz="4900" b="1" i="1" dirty="0"/>
              <a:t>Bài 39: THỰC HÀNH</a:t>
            </a:r>
            <a:r>
              <a:rPr lang="en-US" sz="4900" b="1" i="1" dirty="0"/>
              <a:t>:</a:t>
            </a:r>
            <a:br>
              <a:rPr lang="vi-VN" sz="4900" b="1" i="1" dirty="0"/>
            </a:br>
            <a:r>
              <a:rPr lang="vi-VN" sz="4900" b="1" i="1" dirty="0"/>
              <a:t>Tìm hiểu thành tựu chọn giống vật nuôi và cây trồng</a:t>
            </a:r>
            <a:endParaRPr lang="en-US" sz="4900" b="1" i="1" dirty="0"/>
          </a:p>
        </p:txBody>
      </p:sp>
    </p:spTree>
    <p:extLst>
      <p:ext uri="{BB962C8B-B14F-4D97-AF65-F5344CB8AC3E}">
        <p14:creationId xmlns:p14="http://schemas.microsoft.com/office/powerpoint/2010/main" val="13786396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900" y="457200"/>
            <a:ext cx="8229600" cy="1143000"/>
          </a:xfrm>
        </p:spPr>
        <p:txBody>
          <a:bodyPr/>
          <a:lstStyle/>
          <a:p>
            <a:r>
              <a:rPr lang="en-US" dirty="0">
                <a:latin typeface="Times New Roman" pitchFamily="18" charset="0"/>
                <a:cs typeface="Times New Roman" pitchFamily="18" charset="0"/>
              </a:rPr>
              <a:t>G</a:t>
            </a:r>
            <a:r>
              <a:rPr lang="vi-VN" dirty="0">
                <a:latin typeface="Times New Roman" pitchFamily="18" charset="0"/>
                <a:cs typeface="Times New Roman" pitchFamily="18" charset="0"/>
              </a:rPr>
              <a:t>à Rốt ri</a:t>
            </a:r>
            <a:endParaRPr lang="en-US" dirty="0">
              <a:latin typeface="Times New Roman" pitchFamily="18" charset="0"/>
              <a:cs typeface="Times New Roman" pitchFamily="18" charset="0"/>
            </a:endParaRPr>
          </a:p>
        </p:txBody>
      </p:sp>
      <p:pic>
        <p:nvPicPr>
          <p:cNvPr id="6" name="Content Placeholder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876800" y="1752600"/>
            <a:ext cx="3886200" cy="2362200"/>
          </a:xfr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4191000"/>
            <a:ext cx="3886200"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hỗ dành sẵn cho Nội dung 3">
            <a:extLst>
              <a:ext uri="{FF2B5EF4-FFF2-40B4-BE49-F238E27FC236}">
                <a16:creationId xmlns:a16="http://schemas.microsoft.com/office/drawing/2014/main" id="{BEACDD11-33D9-864C-8F59-7AC0D4830390}"/>
              </a:ext>
            </a:extLst>
          </p:cNvPr>
          <p:cNvSpPr>
            <a:spLocks noGrp="1"/>
          </p:cNvSpPr>
          <p:nvPr>
            <p:ph sz="half" idx="1"/>
          </p:nvPr>
        </p:nvSpPr>
        <p:spPr/>
        <p:txBody>
          <a:bodyPr/>
          <a:lstStyle/>
          <a:p>
            <a:pPr marL="0" indent="0">
              <a:buNone/>
            </a:pPr>
            <a:r>
              <a:rPr lang="vi-VN"/>
              <a:t>Thích nghi tốt với điều kiện nuôi dưỡng tại Việt Nam, tính hiền, ít bệnh tật, thành thục sinh dục sớm nhưng đẻ ít và khó lai tạo với các giống nội.</a:t>
            </a:r>
          </a:p>
        </p:txBody>
      </p:sp>
    </p:spTree>
    <p:extLst>
      <p:ext uri="{BB962C8B-B14F-4D97-AF65-F5344CB8AC3E}">
        <p14:creationId xmlns:p14="http://schemas.microsoft.com/office/powerpoint/2010/main" val="1500018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latin typeface="Times New Roman" pitchFamily="18" charset="0"/>
                <a:cs typeface="Times New Roman" pitchFamily="18" charset="0"/>
              </a:rPr>
              <a:t>Gà Hồ Đông Cảo</a:t>
            </a:r>
            <a:endParaRPr lang="en-US" dirty="0">
              <a:latin typeface="Times New Roman" pitchFamily="18" charset="0"/>
              <a:cs typeface="Times New Roman" pitchFamily="18" charset="0"/>
            </a:endParaRPr>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5007429" y="1417003"/>
            <a:ext cx="3679371" cy="2667636"/>
          </a:xfrm>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7429" y="4209580"/>
            <a:ext cx="3679371" cy="23737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Hộp Văn bản 6">
            <a:extLst>
              <a:ext uri="{FF2B5EF4-FFF2-40B4-BE49-F238E27FC236}">
                <a16:creationId xmlns:a16="http://schemas.microsoft.com/office/drawing/2014/main" id="{3A55557F-E1A1-4340-AB55-6EA9336A5C4F}"/>
              </a:ext>
            </a:extLst>
          </p:cNvPr>
          <p:cNvSpPr txBox="1"/>
          <p:nvPr/>
        </p:nvSpPr>
        <p:spPr>
          <a:xfrm>
            <a:off x="748393" y="2884310"/>
            <a:ext cx="3526971" cy="1200329"/>
          </a:xfrm>
          <a:prstGeom prst="rect">
            <a:avLst/>
          </a:prstGeom>
          <a:noFill/>
        </p:spPr>
        <p:txBody>
          <a:bodyPr wrap="square" rtlCol="0">
            <a:spAutoFit/>
          </a:bodyPr>
          <a:lstStyle/>
          <a:p>
            <a:pPr algn="l"/>
            <a:r>
              <a:rPr lang="vi-VN" sz="2400"/>
              <a:t>Vóc dáng nhỏ, thịt thơm, đẻ nhiều trứng, khối lượng trứng khá lớn.</a:t>
            </a:r>
          </a:p>
        </p:txBody>
      </p:sp>
    </p:spTree>
    <p:extLst>
      <p:ext uri="{BB962C8B-B14F-4D97-AF65-F5344CB8AC3E}">
        <p14:creationId xmlns:p14="http://schemas.microsoft.com/office/powerpoint/2010/main" val="3865115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Gà chọi</a:t>
            </a:r>
            <a:endParaRPr lang="en-US" dirty="0"/>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447800" y="1676400"/>
            <a:ext cx="3962400" cy="2667000"/>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486400" y="1676400"/>
            <a:ext cx="2743200" cy="4770783"/>
          </a:xfrm>
        </p:spPr>
      </p:pic>
      <p:sp>
        <p:nvSpPr>
          <p:cNvPr id="3" name="Hộp Văn bản 2">
            <a:extLst>
              <a:ext uri="{FF2B5EF4-FFF2-40B4-BE49-F238E27FC236}">
                <a16:creationId xmlns:a16="http://schemas.microsoft.com/office/drawing/2014/main" id="{BCB48549-E8DC-764C-9BFD-4C0F6E670576}"/>
              </a:ext>
            </a:extLst>
          </p:cNvPr>
          <p:cNvSpPr txBox="1"/>
          <p:nvPr/>
        </p:nvSpPr>
        <p:spPr>
          <a:xfrm>
            <a:off x="1317172" y="4508191"/>
            <a:ext cx="3554186" cy="1938992"/>
          </a:xfrm>
          <a:prstGeom prst="rect">
            <a:avLst/>
          </a:prstGeom>
          <a:noFill/>
        </p:spPr>
        <p:txBody>
          <a:bodyPr wrap="square" rtlCol="0">
            <a:spAutoFit/>
          </a:bodyPr>
          <a:lstStyle/>
          <a:p>
            <a:pPr algn="l"/>
            <a:r>
              <a:rPr lang="vi-VN" sz="2400"/>
              <a:t>Thịt thơm ngon, kích thước lớn, trứng lớn, gà có mã đẹp, khỏe mạnh nhưng đẻ khá ít và ấp trứng vụng.</a:t>
            </a:r>
          </a:p>
        </p:txBody>
      </p:sp>
    </p:spTree>
    <p:extLst>
      <p:ext uri="{BB962C8B-B14F-4D97-AF65-F5344CB8AC3E}">
        <p14:creationId xmlns:p14="http://schemas.microsoft.com/office/powerpoint/2010/main" val="1841714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953000" y="1641894"/>
            <a:ext cx="3962400" cy="2168106"/>
          </a:xfrm>
        </p:spPr>
      </p:pic>
      <p:sp>
        <p:nvSpPr>
          <p:cNvPr id="2" name="Title 1"/>
          <p:cNvSpPr>
            <a:spLocks noGrp="1"/>
          </p:cNvSpPr>
          <p:nvPr>
            <p:ph type="title"/>
          </p:nvPr>
        </p:nvSpPr>
        <p:spPr/>
        <p:txBody>
          <a:bodyPr/>
          <a:lstStyle/>
          <a:p>
            <a:r>
              <a:rPr lang="vi-VN" dirty="0"/>
              <a:t>Gà Tam Hoàng</a:t>
            </a:r>
            <a:endParaRPr lang="en-US" dirty="0"/>
          </a:p>
        </p:txBody>
      </p:sp>
      <p:pic>
        <p:nvPicPr>
          <p:cNvPr id="5" name="Content Placeholder 4"/>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762000" y="1676400"/>
            <a:ext cx="4038600" cy="2191155"/>
          </a:xfrm>
        </p:spPr>
      </p:pic>
      <p:sp>
        <p:nvSpPr>
          <p:cNvPr id="3" name="Hộp Văn bản 2">
            <a:extLst>
              <a:ext uri="{FF2B5EF4-FFF2-40B4-BE49-F238E27FC236}">
                <a16:creationId xmlns:a16="http://schemas.microsoft.com/office/drawing/2014/main" id="{D5F20359-6BAD-1147-A8AA-300ABACF0C7E}"/>
              </a:ext>
            </a:extLst>
          </p:cNvPr>
          <p:cNvSpPr txBox="1"/>
          <p:nvPr/>
        </p:nvSpPr>
        <p:spPr>
          <a:xfrm>
            <a:off x="2146422" y="4581435"/>
            <a:ext cx="4772026" cy="1200329"/>
          </a:xfrm>
          <a:prstGeom prst="rect">
            <a:avLst/>
          </a:prstGeom>
          <a:noFill/>
        </p:spPr>
        <p:txBody>
          <a:bodyPr wrap="square" rtlCol="0">
            <a:spAutoFit/>
          </a:bodyPr>
          <a:lstStyle/>
          <a:p>
            <a:pPr algn="l"/>
            <a:r>
              <a:rPr lang="vi-VN" sz="2400"/>
              <a:t>Gà khỏe mạnh, trứng lớn, kích thước vừa phải, thịt thơm ngon, có khả năng chiến đấu.</a:t>
            </a:r>
          </a:p>
        </p:txBody>
      </p:sp>
    </p:spTree>
    <p:extLst>
      <p:ext uri="{BB962C8B-B14F-4D97-AF65-F5344CB8AC3E}">
        <p14:creationId xmlns:p14="http://schemas.microsoft.com/office/powerpoint/2010/main" val="2811008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
        <p:nvSpPr>
          <p:cNvPr id="2" name="Title 1"/>
          <p:cNvSpPr>
            <a:spLocks noGrp="1"/>
          </p:cNvSpPr>
          <p:nvPr>
            <p:ph type="title"/>
          </p:nvPr>
        </p:nvSpPr>
        <p:spPr>
          <a:xfrm>
            <a:off x="457200" y="2286000"/>
            <a:ext cx="8229600" cy="1524000"/>
          </a:xfrm>
        </p:spPr>
        <p:style>
          <a:lnRef idx="2">
            <a:schemeClr val="dk1"/>
          </a:lnRef>
          <a:fillRef idx="1">
            <a:schemeClr val="lt1"/>
          </a:fillRef>
          <a:effectRef idx="0">
            <a:schemeClr val="dk1"/>
          </a:effectRef>
          <a:fontRef idx="minor">
            <a:schemeClr val="dk1"/>
          </a:fontRef>
        </p:style>
        <p:txBody>
          <a:bodyPr>
            <a:noAutofit/>
          </a:bodyPr>
          <a:lstStyle/>
          <a:p>
            <a:r>
              <a:rPr lang="vi-VN" sz="9600" dirty="0">
                <a:solidFill>
                  <a:srgbClr val="FFC000"/>
                </a:solidFill>
              </a:rPr>
              <a:t>Các giống vịt</a:t>
            </a:r>
            <a:endParaRPr lang="en-US" sz="9600" dirty="0">
              <a:solidFill>
                <a:srgbClr val="FFC000"/>
              </a:solidFill>
            </a:endParaRPr>
          </a:p>
        </p:txBody>
      </p:sp>
    </p:spTree>
    <p:extLst>
      <p:ext uri="{BB962C8B-B14F-4D97-AF65-F5344CB8AC3E}">
        <p14:creationId xmlns:p14="http://schemas.microsoft.com/office/powerpoint/2010/main" val="38063442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Vịt cỏ</a:t>
            </a:r>
            <a:endParaRPr lang="en-US" dirty="0"/>
          </a:p>
        </p:txBody>
      </p:sp>
      <p:pic>
        <p:nvPicPr>
          <p:cNvPr id="3" name="Content Placeholder 2"/>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800599" y="4191000"/>
            <a:ext cx="3886201" cy="2517321"/>
          </a:xfr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599" y="1097083"/>
            <a:ext cx="3886201" cy="3109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hỗ dành sẵn cho Nội dung 5">
            <a:extLst>
              <a:ext uri="{FF2B5EF4-FFF2-40B4-BE49-F238E27FC236}">
                <a16:creationId xmlns:a16="http://schemas.microsoft.com/office/drawing/2014/main" id="{721EFF56-B011-6743-BBE5-0DCD4CC837F6}"/>
              </a:ext>
            </a:extLst>
          </p:cNvPr>
          <p:cNvSpPr>
            <a:spLocks noGrp="1"/>
          </p:cNvSpPr>
          <p:nvPr>
            <p:ph sz="half" idx="1"/>
          </p:nvPr>
        </p:nvSpPr>
        <p:spPr>
          <a:xfrm>
            <a:off x="3026966" y="1530747"/>
            <a:ext cx="4038600" cy="4525963"/>
          </a:xfrm>
        </p:spPr>
        <p:txBody>
          <a:bodyPr/>
          <a:lstStyle/>
          <a:p>
            <a:endParaRPr lang="vi-VN"/>
          </a:p>
        </p:txBody>
      </p:sp>
      <p:sp>
        <p:nvSpPr>
          <p:cNvPr id="7" name="Hộp Văn bản 6">
            <a:extLst>
              <a:ext uri="{FF2B5EF4-FFF2-40B4-BE49-F238E27FC236}">
                <a16:creationId xmlns:a16="http://schemas.microsoft.com/office/drawing/2014/main" id="{66210938-16AB-3045-9CE2-AA96C82FD057}"/>
              </a:ext>
            </a:extLst>
          </p:cNvPr>
          <p:cNvSpPr txBox="1"/>
          <p:nvPr/>
        </p:nvSpPr>
        <p:spPr>
          <a:xfrm>
            <a:off x="669584" y="2459504"/>
            <a:ext cx="3826215" cy="1569660"/>
          </a:xfrm>
          <a:prstGeom prst="rect">
            <a:avLst/>
          </a:prstGeom>
          <a:noFill/>
        </p:spPr>
        <p:txBody>
          <a:bodyPr wrap="square" rtlCol="0">
            <a:spAutoFit/>
          </a:bodyPr>
          <a:lstStyle/>
          <a:p>
            <a:pPr algn="l"/>
            <a:r>
              <a:rPr lang="vi-VN" sz="2400"/>
              <a:t>Dễ nuôi, sức sống cao, mắn đẻ, tỉ lệ trứng nở cao nhưng kích thước nhỏ và không thể bị vỗ béo.</a:t>
            </a:r>
          </a:p>
        </p:txBody>
      </p:sp>
    </p:spTree>
    <p:extLst>
      <p:ext uri="{BB962C8B-B14F-4D97-AF65-F5344CB8AC3E}">
        <p14:creationId xmlns:p14="http://schemas.microsoft.com/office/powerpoint/2010/main" val="2784017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Vịt Bầu bến</a:t>
            </a:r>
            <a:endParaRPr lang="en-US" dirty="0"/>
          </a:p>
        </p:txBody>
      </p:sp>
      <p:pic>
        <p:nvPicPr>
          <p:cNvPr id="6" name="Content Placeholder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334000" y="1704109"/>
            <a:ext cx="3124200" cy="4144241"/>
          </a:xfr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828799"/>
            <a:ext cx="4267200" cy="18856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hỗ dành sẵn cho Nội dung 3">
            <a:extLst>
              <a:ext uri="{FF2B5EF4-FFF2-40B4-BE49-F238E27FC236}">
                <a16:creationId xmlns:a16="http://schemas.microsoft.com/office/drawing/2014/main" id="{00BD8D4C-F48B-D140-B548-15A19E3C3DA9}"/>
              </a:ext>
            </a:extLst>
          </p:cNvPr>
          <p:cNvSpPr>
            <a:spLocks noGrp="1"/>
          </p:cNvSpPr>
          <p:nvPr>
            <p:ph sz="half" idx="1"/>
          </p:nvPr>
        </p:nvSpPr>
        <p:spPr>
          <a:xfrm>
            <a:off x="914400" y="4125595"/>
            <a:ext cx="4038600" cy="4525963"/>
          </a:xfrm>
        </p:spPr>
        <p:txBody>
          <a:bodyPr/>
          <a:lstStyle/>
          <a:p>
            <a:pPr marL="0" indent="0">
              <a:buNone/>
            </a:pPr>
            <a:r>
              <a:rPr lang="vi-VN"/>
              <a:t>Mắn đẻ, trứng nở tỉ lệ cao, sức sống khỏe, phù hợp với môi trường nuôi thả.</a:t>
            </a:r>
          </a:p>
        </p:txBody>
      </p:sp>
      <p:sp>
        <p:nvSpPr>
          <p:cNvPr id="7" name="Hộp Văn bản 6">
            <a:extLst>
              <a:ext uri="{FF2B5EF4-FFF2-40B4-BE49-F238E27FC236}">
                <a16:creationId xmlns:a16="http://schemas.microsoft.com/office/drawing/2014/main" id="{DD3DFF89-DA3D-D74C-BBAC-C8BD9E548A95}"/>
              </a:ext>
            </a:extLst>
          </p:cNvPr>
          <p:cNvSpPr txBox="1"/>
          <p:nvPr/>
        </p:nvSpPr>
        <p:spPr>
          <a:xfrm>
            <a:off x="3657600" y="2514600"/>
            <a:ext cx="1828800" cy="1828800"/>
          </a:xfrm>
          <a:prstGeom prst="rect">
            <a:avLst/>
          </a:prstGeom>
          <a:noFill/>
        </p:spPr>
        <p:txBody>
          <a:bodyPr wrap="square" rtlCol="0">
            <a:spAutoFit/>
          </a:bodyPr>
          <a:lstStyle/>
          <a:p>
            <a:pPr algn="l"/>
            <a:endParaRPr lang="vi-VN"/>
          </a:p>
        </p:txBody>
      </p:sp>
    </p:spTree>
    <p:extLst>
      <p:ext uri="{BB962C8B-B14F-4D97-AF65-F5344CB8AC3E}">
        <p14:creationId xmlns:p14="http://schemas.microsoft.com/office/powerpoint/2010/main" val="1147448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Vịt Kaki cambell</a:t>
            </a:r>
            <a:endParaRPr lang="en-US"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685800" y="1600200"/>
            <a:ext cx="3901440" cy="3223260"/>
          </a:xfrm>
        </p:spPr>
      </p:pic>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724400" y="1600200"/>
            <a:ext cx="4038600" cy="2270884"/>
          </a:xfrm>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9616" y="4967720"/>
            <a:ext cx="3190875" cy="143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Hộp Văn bản 2">
            <a:extLst>
              <a:ext uri="{FF2B5EF4-FFF2-40B4-BE49-F238E27FC236}">
                <a16:creationId xmlns:a16="http://schemas.microsoft.com/office/drawing/2014/main" id="{1A4ED16F-C99A-1E49-BAEE-AF6051CDF8C5}"/>
              </a:ext>
            </a:extLst>
          </p:cNvPr>
          <p:cNvSpPr txBox="1"/>
          <p:nvPr/>
        </p:nvSpPr>
        <p:spPr>
          <a:xfrm>
            <a:off x="5105400" y="4367555"/>
            <a:ext cx="4038600" cy="1200329"/>
          </a:xfrm>
          <a:prstGeom prst="rect">
            <a:avLst/>
          </a:prstGeom>
          <a:noFill/>
        </p:spPr>
        <p:txBody>
          <a:bodyPr wrap="square" rtlCol="0">
            <a:spAutoFit/>
          </a:bodyPr>
          <a:lstStyle/>
          <a:p>
            <a:pPr algn="l"/>
            <a:r>
              <a:rPr lang="vi-VN" sz="2400"/>
              <a:t>Vịt siêu trứng, đẻ trứng sớm, đẻ nhiều, tỉ lệ trứng nở cao, dễ nuôi</a:t>
            </a:r>
          </a:p>
        </p:txBody>
      </p:sp>
    </p:spTree>
    <p:extLst>
      <p:ext uri="{BB962C8B-B14F-4D97-AF65-F5344CB8AC3E}">
        <p14:creationId xmlns:p14="http://schemas.microsoft.com/office/powerpoint/2010/main" val="349222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Vịt Super meat</a:t>
            </a:r>
            <a:endParaRPr lang="en-US" dirty="0"/>
          </a:p>
        </p:txBody>
      </p:sp>
      <p:pic>
        <p:nvPicPr>
          <p:cNvPr id="6" name="Content Placeholder 5"/>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48200" y="1828800"/>
            <a:ext cx="3599688" cy="2273808"/>
          </a:xfrm>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6781800" y="4267198"/>
            <a:ext cx="1600201" cy="2333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4267199"/>
            <a:ext cx="1962150" cy="2333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hỗ dành sẵn cho Nội dung 3">
            <a:extLst>
              <a:ext uri="{FF2B5EF4-FFF2-40B4-BE49-F238E27FC236}">
                <a16:creationId xmlns:a16="http://schemas.microsoft.com/office/drawing/2014/main" id="{BD420AA8-B0D4-9C4D-AF84-45DC3E9297D3}"/>
              </a:ext>
            </a:extLst>
          </p:cNvPr>
          <p:cNvSpPr>
            <a:spLocks noGrp="1"/>
          </p:cNvSpPr>
          <p:nvPr>
            <p:ph sz="half" idx="1"/>
          </p:nvPr>
        </p:nvSpPr>
        <p:spPr/>
        <p:txBody>
          <a:bodyPr/>
          <a:lstStyle/>
          <a:p>
            <a:pPr marL="0" indent="0">
              <a:buNone/>
            </a:pPr>
            <a:r>
              <a:rPr lang="vi-VN"/>
              <a:t>Dễ nuôi, ăn tạp, lớn nhanh, ít bệnh tật, siêu thịt.</a:t>
            </a:r>
          </a:p>
        </p:txBody>
      </p:sp>
    </p:spTree>
    <p:extLst>
      <p:ext uri="{BB962C8B-B14F-4D97-AF65-F5344CB8AC3E}">
        <p14:creationId xmlns:p14="http://schemas.microsoft.com/office/powerpoint/2010/main" val="3258102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
        <p:nvSpPr>
          <p:cNvPr id="2" name="Title 1"/>
          <p:cNvSpPr>
            <a:spLocks noGrp="1"/>
          </p:cNvSpPr>
          <p:nvPr>
            <p:ph type="title"/>
          </p:nvPr>
        </p:nvSpPr>
        <p:spPr>
          <a:xfrm>
            <a:off x="0" y="2438400"/>
            <a:ext cx="9144000" cy="1752600"/>
          </a:xfrm>
        </p:spPr>
        <p:txBody>
          <a:bodyPr>
            <a:noAutofit/>
          </a:bodyPr>
          <a:lstStyle/>
          <a:p>
            <a:r>
              <a:rPr lang="vi-VN" sz="4800" b="1" dirty="0">
                <a:solidFill>
                  <a:schemeClr val="bg1"/>
                </a:solidFill>
              </a:rPr>
              <a:t>Các giống cá trong và ngoài nước</a:t>
            </a:r>
            <a:endParaRPr lang="en-US" sz="4800" b="1" dirty="0">
              <a:solidFill>
                <a:schemeClr val="bg1"/>
              </a:solidFill>
            </a:endParaRPr>
          </a:p>
        </p:txBody>
      </p:sp>
    </p:spTree>
    <p:extLst>
      <p:ext uri="{BB962C8B-B14F-4D97-AF65-F5344CB8AC3E}">
        <p14:creationId xmlns:p14="http://schemas.microsoft.com/office/powerpoint/2010/main" val="140694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175564"/>
            <a:ext cx="8229600" cy="1143000"/>
          </a:xfrm>
          <a:ln/>
        </p:spPr>
        <p:style>
          <a:lnRef idx="2">
            <a:schemeClr val="accent1"/>
          </a:lnRef>
          <a:fillRef idx="1">
            <a:schemeClr val="lt1"/>
          </a:fillRef>
          <a:effectRef idx="0">
            <a:schemeClr val="accent1"/>
          </a:effectRef>
          <a:fontRef idx="minor">
            <a:schemeClr val="dk1"/>
          </a:fontRef>
        </p:style>
        <p:txBody>
          <a:bodyPr>
            <a:normAutofit/>
          </a:bodyPr>
          <a:lstStyle/>
          <a:p>
            <a:r>
              <a:rPr lang="vi-VN" sz="6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Về vật nuôi </a:t>
            </a:r>
            <a:endParaRPr lang="en-US" sz="6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71600" y="2410690"/>
            <a:ext cx="2438400" cy="1954819"/>
          </a:xfrm>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3302" y="4351655"/>
            <a:ext cx="2333625" cy="1962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6927" y="4351655"/>
            <a:ext cx="2571751" cy="182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12477" y="2468491"/>
            <a:ext cx="2755322" cy="36725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Down Arrow 6"/>
          <p:cNvSpPr/>
          <p:nvPr/>
        </p:nvSpPr>
        <p:spPr>
          <a:xfrm>
            <a:off x="4419600" y="1325491"/>
            <a:ext cx="533400" cy="1143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1"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16927" y="2468491"/>
            <a:ext cx="2495550" cy="18871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00272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Cá rô phi đơn tính</a:t>
            </a:r>
            <a:endParaRPr lang="en-US" dirty="0"/>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838200" y="1864474"/>
            <a:ext cx="4038600" cy="2120265"/>
          </a:xfrm>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953491"/>
            <a:ext cx="2952750" cy="1981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hỗ dành sẵn cho Nội dung 3">
            <a:extLst>
              <a:ext uri="{FF2B5EF4-FFF2-40B4-BE49-F238E27FC236}">
                <a16:creationId xmlns:a16="http://schemas.microsoft.com/office/drawing/2014/main" id="{D80871E0-9859-5F4A-85D1-CA09DA1ACAC5}"/>
              </a:ext>
            </a:extLst>
          </p:cNvPr>
          <p:cNvSpPr>
            <a:spLocks noGrp="1"/>
          </p:cNvSpPr>
          <p:nvPr>
            <p:ph sz="half" idx="2"/>
          </p:nvPr>
        </p:nvSpPr>
        <p:spPr>
          <a:xfrm>
            <a:off x="770164" y="4320380"/>
            <a:ext cx="7135586" cy="4525963"/>
          </a:xfrm>
        </p:spPr>
        <p:txBody>
          <a:bodyPr/>
          <a:lstStyle/>
          <a:p>
            <a:pPr marL="0" indent="0">
              <a:buNone/>
            </a:pPr>
            <a:r>
              <a:rPr lang="vi-VN"/>
              <a:t>Dễ nuôi, lớn nhanh, chịu đựng được các điều kiện bất lợi về độ pH, nhiệt độ, độ phèn và lượng ammoniac cao</a:t>
            </a:r>
          </a:p>
        </p:txBody>
      </p:sp>
    </p:spTree>
    <p:extLst>
      <p:ext uri="{BB962C8B-B14F-4D97-AF65-F5344CB8AC3E}">
        <p14:creationId xmlns:p14="http://schemas.microsoft.com/office/powerpoint/2010/main" val="2146540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Cá chép lai</a:t>
            </a:r>
            <a:endParaRPr lang="en-US" dirty="0"/>
          </a:p>
        </p:txBody>
      </p:sp>
      <p:pic>
        <p:nvPicPr>
          <p:cNvPr id="6" name="Content Placeholder 5"/>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b="10809"/>
          <a:stretch/>
        </p:blipFill>
        <p:spPr>
          <a:xfrm>
            <a:off x="4343400" y="1981200"/>
            <a:ext cx="4038600" cy="1829071"/>
          </a:xfrm>
        </p:spPr>
      </p:pic>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25758"/>
          <a:stretch/>
        </p:blipFill>
        <p:spPr bwMode="auto">
          <a:xfrm>
            <a:off x="2514600" y="4343400"/>
            <a:ext cx="4762500" cy="2227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hỗ dành sẵn cho Nội dung 3">
            <a:extLst>
              <a:ext uri="{FF2B5EF4-FFF2-40B4-BE49-F238E27FC236}">
                <a16:creationId xmlns:a16="http://schemas.microsoft.com/office/drawing/2014/main" id="{73B9D62F-65DF-124E-9CA7-F592878952B0}"/>
              </a:ext>
            </a:extLst>
          </p:cNvPr>
          <p:cNvSpPr>
            <a:spLocks noGrp="1"/>
          </p:cNvSpPr>
          <p:nvPr>
            <p:ph sz="half" idx="1"/>
          </p:nvPr>
        </p:nvSpPr>
        <p:spPr/>
        <p:txBody>
          <a:bodyPr/>
          <a:lstStyle/>
          <a:p>
            <a:pPr marL="0" indent="0">
              <a:buNone/>
            </a:pPr>
            <a:r>
              <a:rPr lang="vi-VN"/>
              <a:t>Dễ nuôi, lớn nhanh, có kích thước lớn.</a:t>
            </a:r>
          </a:p>
        </p:txBody>
      </p:sp>
    </p:spTree>
    <p:extLst>
      <p:ext uri="{BB962C8B-B14F-4D97-AF65-F5344CB8AC3E}">
        <p14:creationId xmlns:p14="http://schemas.microsoft.com/office/powerpoint/2010/main" val="2669802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Cá chim trắng</a:t>
            </a:r>
            <a:endParaRPr lang="en-US" dirty="0"/>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066800" y="1645643"/>
            <a:ext cx="4038600" cy="2746248"/>
          </a:xfrm>
        </p:spPr>
      </p:pic>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334000" y="1648691"/>
            <a:ext cx="3301322" cy="2743200"/>
          </a:xfrm>
        </p:spPr>
      </p:pic>
      <p:sp>
        <p:nvSpPr>
          <p:cNvPr id="3" name="Hộp Văn bản 2">
            <a:extLst>
              <a:ext uri="{FF2B5EF4-FFF2-40B4-BE49-F238E27FC236}">
                <a16:creationId xmlns:a16="http://schemas.microsoft.com/office/drawing/2014/main" id="{C142CB0F-C40C-2F4B-8140-4F7D4523CD51}"/>
              </a:ext>
            </a:extLst>
          </p:cNvPr>
          <p:cNvSpPr txBox="1"/>
          <p:nvPr/>
        </p:nvSpPr>
        <p:spPr>
          <a:xfrm>
            <a:off x="1066799" y="4750692"/>
            <a:ext cx="6879771" cy="523220"/>
          </a:xfrm>
          <a:prstGeom prst="rect">
            <a:avLst/>
          </a:prstGeom>
          <a:noFill/>
        </p:spPr>
        <p:txBody>
          <a:bodyPr wrap="square" rtlCol="0">
            <a:spAutoFit/>
          </a:bodyPr>
          <a:lstStyle/>
          <a:p>
            <a:pPr algn="l"/>
            <a:r>
              <a:rPr lang="vi-VN" sz="2800"/>
              <a:t>Dễ nuôi, kích thước lớn, lớn nhanh.</a:t>
            </a:r>
          </a:p>
        </p:txBody>
      </p:sp>
    </p:spTree>
    <p:extLst>
      <p:ext uri="{BB962C8B-B14F-4D97-AF65-F5344CB8AC3E}">
        <p14:creationId xmlns:p14="http://schemas.microsoft.com/office/powerpoint/2010/main" val="3227308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Content Placeholder 26"/>
          <p:cNvGraphicFramePr>
            <a:graphicFrameLocks noGrp="1"/>
          </p:cNvGraphicFramePr>
          <p:nvPr>
            <p:ph idx="4294967295"/>
            <p:extLst>
              <p:ext uri="{D42A27DB-BD31-4B8C-83A1-F6EECF244321}">
                <p14:modId xmlns:p14="http://schemas.microsoft.com/office/powerpoint/2010/main" val="1350068622"/>
              </p:ext>
            </p:extLst>
          </p:nvPr>
        </p:nvGraphicFramePr>
        <p:xfrm>
          <a:off x="-61913" y="-76200"/>
          <a:ext cx="9206139" cy="7109443"/>
        </p:xfrm>
        <a:graphic>
          <a:graphicData uri="http://schemas.openxmlformats.org/drawingml/2006/table">
            <a:tbl>
              <a:tblPr/>
              <a:tblGrid>
                <a:gridCol w="533400">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gridCol w="2514600">
                  <a:extLst>
                    <a:ext uri="{9D8B030D-6E8A-4147-A177-3AD203B41FA5}">
                      <a16:colId xmlns:a16="http://schemas.microsoft.com/office/drawing/2014/main" val="20002"/>
                    </a:ext>
                  </a:extLst>
                </a:gridCol>
                <a:gridCol w="4938939">
                  <a:extLst>
                    <a:ext uri="{9D8B030D-6E8A-4147-A177-3AD203B41FA5}">
                      <a16:colId xmlns:a16="http://schemas.microsoft.com/office/drawing/2014/main" val="20003"/>
                    </a:ext>
                  </a:extLst>
                </a:gridCol>
              </a:tblGrid>
              <a:tr h="88911">
                <a:tc>
                  <a:txBody>
                    <a:bodyPr/>
                    <a:lstStyle/>
                    <a:p>
                      <a:pPr algn="ctr" fontAlgn="t"/>
                      <a:r>
                        <a:rPr lang="en-US" sz="1600" dirty="0">
                          <a:effectLst/>
                          <a:latin typeface="Times New Roman" pitchFamily="18" charset="0"/>
                          <a:cs typeface="Times New Roman" pitchFamily="18" charset="0"/>
                        </a:rPr>
                        <a:t>STT</a:t>
                      </a:r>
                    </a:p>
                  </a:txBody>
                  <a:tcPr marL="12180" marR="12180" marT="12180" marB="1218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EEEEEE"/>
                    </a:solidFill>
                  </a:tcPr>
                </a:tc>
                <a:tc>
                  <a:txBody>
                    <a:bodyPr/>
                    <a:lstStyle/>
                    <a:p>
                      <a:pPr algn="ctr" fontAlgn="t"/>
                      <a:r>
                        <a:rPr lang="vi-VN" sz="1600" dirty="0">
                          <a:effectLst/>
                          <a:latin typeface="Times New Roman" pitchFamily="18" charset="0"/>
                          <a:cs typeface="Times New Roman" pitchFamily="18" charset="0"/>
                        </a:rPr>
                        <a:t>Tên</a:t>
                      </a:r>
                      <a:r>
                        <a:rPr lang="vi-VN" sz="1600" baseline="0" dirty="0">
                          <a:effectLst/>
                          <a:latin typeface="Times New Roman" pitchFamily="18" charset="0"/>
                          <a:cs typeface="Times New Roman" pitchFamily="18" charset="0"/>
                        </a:rPr>
                        <a:t> giống</a:t>
                      </a:r>
                      <a:endParaRPr lang="en-US" sz="1600" dirty="0">
                        <a:effectLst/>
                        <a:latin typeface="Times New Roman" pitchFamily="18" charset="0"/>
                        <a:cs typeface="Times New Roman" pitchFamily="18" charset="0"/>
                      </a:endParaRPr>
                    </a:p>
                  </a:txBody>
                  <a:tcPr marL="12180" marR="12180" marT="12180" marB="1218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EEEEEE"/>
                    </a:solidFill>
                  </a:tcPr>
                </a:tc>
                <a:tc>
                  <a:txBody>
                    <a:bodyPr/>
                    <a:lstStyle/>
                    <a:p>
                      <a:pPr algn="ctr" fontAlgn="t"/>
                      <a:r>
                        <a:rPr lang="vi-VN" sz="1600" dirty="0">
                          <a:effectLst/>
                          <a:latin typeface="Times New Roman" pitchFamily="18" charset="0"/>
                          <a:cs typeface="Times New Roman" pitchFamily="18" charset="0"/>
                        </a:rPr>
                        <a:t>Hướng sử dụng</a:t>
                      </a:r>
                    </a:p>
                  </a:txBody>
                  <a:tcPr marL="12180" marR="12180" marT="12180" marB="1218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EEEEEE"/>
                    </a:solidFill>
                  </a:tcPr>
                </a:tc>
                <a:tc>
                  <a:txBody>
                    <a:bodyPr/>
                    <a:lstStyle/>
                    <a:p>
                      <a:pPr algn="ctr" fontAlgn="t"/>
                      <a:r>
                        <a:rPr lang="en-US" sz="1600" dirty="0" err="1">
                          <a:effectLst/>
                          <a:latin typeface="Times New Roman" pitchFamily="18" charset="0"/>
                          <a:cs typeface="Times New Roman" pitchFamily="18" charset="0"/>
                        </a:rPr>
                        <a:t>Tính</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trạng</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nổi</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bật</a:t>
                      </a:r>
                      <a:endParaRPr lang="en-US" sz="1600" dirty="0">
                        <a:effectLst/>
                        <a:latin typeface="Times New Roman" pitchFamily="18" charset="0"/>
                        <a:cs typeface="Times New Roman" pitchFamily="18" charset="0"/>
                      </a:endParaRPr>
                    </a:p>
                  </a:txBody>
                  <a:tcPr marL="12180" marR="12180" marT="12180" marB="1218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EEEEEE"/>
                    </a:solidFill>
                  </a:tcPr>
                </a:tc>
                <a:extLst>
                  <a:ext uri="{0D108BD9-81ED-4DB2-BD59-A6C34878D82A}">
                    <a16:rowId xmlns:a16="http://schemas.microsoft.com/office/drawing/2014/main" val="10000"/>
                  </a:ext>
                </a:extLst>
              </a:tr>
              <a:tr h="874800">
                <a:tc rowSpan="2">
                  <a:txBody>
                    <a:bodyPr/>
                    <a:lstStyle/>
                    <a:p>
                      <a:pPr algn="ctr" fontAlgn="t"/>
                      <a:r>
                        <a:rPr lang="en-US" sz="1600" dirty="0">
                          <a:solidFill>
                            <a:srgbClr val="FF0000"/>
                          </a:solidFill>
                          <a:effectLst/>
                          <a:latin typeface="Times New Roman" pitchFamily="18" charset="0"/>
                          <a:cs typeface="Times New Roman" pitchFamily="18" charset="0"/>
                        </a:rPr>
                        <a:t>1</a:t>
                      </a:r>
                    </a:p>
                  </a:txBody>
                  <a:tcPr marL="12180" marR="12180" marT="12180" marB="1218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algn="l" fontAlgn="t"/>
                      <a:r>
                        <a:rPr lang="en-US" sz="1600" dirty="0" err="1">
                          <a:solidFill>
                            <a:srgbClr val="FF0000"/>
                          </a:solidFill>
                          <a:effectLst/>
                          <a:latin typeface="Times New Roman" pitchFamily="18" charset="0"/>
                          <a:cs typeface="Times New Roman" pitchFamily="18" charset="0"/>
                        </a:rPr>
                        <a:t>Cá</a:t>
                      </a:r>
                      <a:r>
                        <a:rPr lang="vi-VN" sz="1600" dirty="0">
                          <a:solidFill>
                            <a:srgbClr val="FF0000"/>
                          </a:solidFill>
                          <a:effectLst/>
                          <a:latin typeface="Times New Roman" pitchFamily="18" charset="0"/>
                          <a:cs typeface="Times New Roman" pitchFamily="18" charset="0"/>
                        </a:rPr>
                        <a:t>c</a:t>
                      </a:r>
                      <a:r>
                        <a:rPr lang="en-US" sz="1600" dirty="0">
                          <a:solidFill>
                            <a:srgbClr val="FF0000"/>
                          </a:solidFill>
                          <a:effectLst/>
                          <a:latin typeface="Times New Roman" pitchFamily="18" charset="0"/>
                          <a:cs typeface="Times New Roman" pitchFamily="18" charset="0"/>
                        </a:rPr>
                        <a:t> </a:t>
                      </a:r>
                      <a:r>
                        <a:rPr lang="en-US" sz="1600" dirty="0" err="1">
                          <a:solidFill>
                            <a:srgbClr val="FF0000"/>
                          </a:solidFill>
                          <a:effectLst/>
                          <a:latin typeface="Times New Roman" pitchFamily="18" charset="0"/>
                          <a:cs typeface="Times New Roman" pitchFamily="18" charset="0"/>
                        </a:rPr>
                        <a:t>giống</a:t>
                      </a:r>
                      <a:r>
                        <a:rPr lang="vi-VN" sz="1600" dirty="0">
                          <a:solidFill>
                            <a:srgbClr val="FF0000"/>
                          </a:solidFill>
                          <a:effectLst/>
                          <a:latin typeface="Times New Roman" pitchFamily="18" charset="0"/>
                          <a:cs typeface="Times New Roman" pitchFamily="18" charset="0"/>
                        </a:rPr>
                        <a:t> bò</a:t>
                      </a:r>
                      <a:r>
                        <a:rPr lang="en-US" sz="1600" dirty="0">
                          <a:solidFill>
                            <a:srgbClr val="FF0000"/>
                          </a:solidFill>
                          <a:effectLst/>
                          <a:latin typeface="Times New Roman" pitchFamily="18" charset="0"/>
                          <a:cs typeface="Times New Roman" pitchFamily="18" charset="0"/>
                        </a:rPr>
                        <a:t> </a:t>
                      </a:r>
                      <a:r>
                        <a:rPr lang="vi-VN" sz="1600" baseline="0" dirty="0">
                          <a:solidFill>
                            <a:srgbClr val="FF0000"/>
                          </a:solidFill>
                          <a:effectLst/>
                          <a:latin typeface="Times New Roman" pitchFamily="18" charset="0"/>
                          <a:cs typeface="Times New Roman" pitchFamily="18" charset="0"/>
                        </a:rPr>
                        <a:t> </a:t>
                      </a:r>
                    </a:p>
                    <a:p>
                      <a:pPr algn="l" fontAlgn="t"/>
                      <a:endParaRPr lang="vi-VN" sz="1600" baseline="0" dirty="0">
                        <a:solidFill>
                          <a:srgbClr val="000000"/>
                        </a:solidFill>
                        <a:effectLst/>
                        <a:latin typeface="Times New Roman" pitchFamily="18" charset="0"/>
                        <a:cs typeface="Times New Roman" pitchFamily="18" charset="0"/>
                      </a:endParaRPr>
                    </a:p>
                    <a:p>
                      <a:pPr algn="l" fontAlgn="t"/>
                      <a:r>
                        <a:rPr lang="en-US" sz="1600" dirty="0" err="1">
                          <a:solidFill>
                            <a:srgbClr val="000000"/>
                          </a:solidFill>
                          <a:effectLst/>
                          <a:latin typeface="Times New Roman" pitchFamily="18" charset="0"/>
                          <a:cs typeface="Times New Roman" pitchFamily="18" charset="0"/>
                        </a:rPr>
                        <a:t>Bò</a:t>
                      </a:r>
                      <a:r>
                        <a:rPr lang="en-US" sz="1600" dirty="0">
                          <a:solidFill>
                            <a:srgbClr val="000000"/>
                          </a:solidFill>
                          <a:effectLst/>
                          <a:latin typeface="Times New Roman" pitchFamily="18" charset="0"/>
                          <a:cs typeface="Times New Roman" pitchFamily="18" charset="0"/>
                        </a:rPr>
                        <a:t> </a:t>
                      </a:r>
                      <a:r>
                        <a:rPr lang="en-US" sz="1600" dirty="0" err="1">
                          <a:solidFill>
                            <a:srgbClr val="000000"/>
                          </a:solidFill>
                          <a:effectLst/>
                          <a:latin typeface="Times New Roman" pitchFamily="18" charset="0"/>
                          <a:cs typeface="Times New Roman" pitchFamily="18" charset="0"/>
                        </a:rPr>
                        <a:t>sữa</a:t>
                      </a:r>
                      <a:r>
                        <a:rPr lang="en-US" sz="1600" dirty="0">
                          <a:solidFill>
                            <a:srgbClr val="000000"/>
                          </a:solidFill>
                          <a:effectLst/>
                          <a:latin typeface="Times New Roman" pitchFamily="18" charset="0"/>
                          <a:cs typeface="Times New Roman" pitchFamily="18" charset="0"/>
                        </a:rPr>
                        <a:t> </a:t>
                      </a:r>
                      <a:r>
                        <a:rPr lang="en-US" sz="1600" dirty="0" err="1">
                          <a:solidFill>
                            <a:srgbClr val="000000"/>
                          </a:solidFill>
                          <a:effectLst/>
                          <a:latin typeface="Times New Roman" pitchFamily="18" charset="0"/>
                          <a:cs typeface="Times New Roman" pitchFamily="18" charset="0"/>
                        </a:rPr>
                        <a:t>Hà</a:t>
                      </a:r>
                      <a:r>
                        <a:rPr lang="en-US" sz="1600" dirty="0">
                          <a:solidFill>
                            <a:srgbClr val="000000"/>
                          </a:solidFill>
                          <a:effectLst/>
                          <a:latin typeface="Times New Roman" pitchFamily="18" charset="0"/>
                          <a:cs typeface="Times New Roman" pitchFamily="18" charset="0"/>
                        </a:rPr>
                        <a:t> </a:t>
                      </a:r>
                      <a:r>
                        <a:rPr lang="en-US" sz="1600" dirty="0" err="1">
                          <a:solidFill>
                            <a:srgbClr val="000000"/>
                          </a:solidFill>
                          <a:effectLst/>
                          <a:latin typeface="Times New Roman" pitchFamily="18" charset="0"/>
                          <a:cs typeface="Times New Roman" pitchFamily="18" charset="0"/>
                        </a:rPr>
                        <a:t>Lan</a:t>
                      </a:r>
                      <a:endParaRPr lang="en-US" sz="1600" dirty="0">
                        <a:solidFill>
                          <a:srgbClr val="000000"/>
                        </a:solidFill>
                        <a:effectLst/>
                        <a:latin typeface="Times New Roman" pitchFamily="18" charset="0"/>
                        <a:cs typeface="Times New Roman" pitchFamily="18" charset="0"/>
                      </a:endParaRPr>
                    </a:p>
                  </a:txBody>
                  <a:tcPr marL="12180" marR="12180" marT="12180" marB="1218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endParaRPr lang="vi-VN" sz="1600" dirty="0">
                        <a:effectLst/>
                        <a:latin typeface="Times New Roman" pitchFamily="18" charset="0"/>
                        <a:cs typeface="Times New Roman" pitchFamily="18" charset="0"/>
                      </a:endParaRPr>
                    </a:p>
                    <a:p>
                      <a:pPr fontAlgn="t"/>
                      <a:endParaRPr lang="vi-VN" sz="1600" dirty="0">
                        <a:effectLst/>
                        <a:latin typeface="Times New Roman" pitchFamily="18" charset="0"/>
                        <a:cs typeface="Times New Roman" pitchFamily="18" charset="0"/>
                      </a:endParaRPr>
                    </a:p>
                    <a:p>
                      <a:pPr fontAlgn="t"/>
                      <a:r>
                        <a:rPr lang="en-US" sz="1600" dirty="0" err="1">
                          <a:effectLst/>
                          <a:latin typeface="Times New Roman" pitchFamily="18" charset="0"/>
                          <a:cs typeface="Times New Roman" pitchFamily="18" charset="0"/>
                        </a:rPr>
                        <a:t>Lấy</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sữa</a:t>
                      </a:r>
                      <a:endParaRPr lang="en-US" sz="1600" dirty="0">
                        <a:effectLst/>
                        <a:latin typeface="Times New Roman" pitchFamily="18" charset="0"/>
                        <a:cs typeface="Times New Roman" pitchFamily="18" charset="0"/>
                      </a:endParaRPr>
                    </a:p>
                  </a:txBody>
                  <a:tcPr marL="12180" marR="12180" marT="12180" marB="1218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endParaRPr lang="vi-VN" sz="1600" dirty="0">
                        <a:effectLst/>
                        <a:latin typeface="Times New Roman" pitchFamily="18" charset="0"/>
                        <a:cs typeface="Times New Roman" pitchFamily="18" charset="0"/>
                      </a:endParaRPr>
                    </a:p>
                    <a:p>
                      <a:pPr fontAlgn="t"/>
                      <a:endParaRPr lang="vi-VN" sz="1600" dirty="0">
                        <a:effectLst/>
                        <a:latin typeface="Times New Roman" pitchFamily="18" charset="0"/>
                        <a:cs typeface="Times New Roman" pitchFamily="18" charset="0"/>
                      </a:endParaRPr>
                    </a:p>
                    <a:p>
                      <a:pPr fontAlgn="t"/>
                      <a:r>
                        <a:rPr lang="vi-VN" sz="1600" dirty="0">
                          <a:effectLst/>
                          <a:latin typeface="Times New Roman" pitchFamily="18" charset="0"/>
                          <a:cs typeface="Times New Roman" pitchFamily="18" charset="0"/>
                        </a:rPr>
                        <a:t>Khả năng cho sữa cao và có thể cải tạo các giống bò khác theo hướng cho sữa.</a:t>
                      </a:r>
                    </a:p>
                  </a:txBody>
                  <a:tcPr marL="12180" marR="12180" marT="12180" marB="1218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0001"/>
                  </a:ext>
                </a:extLst>
              </a:tr>
              <a:tr h="838200">
                <a:tc vMerge="1">
                  <a:txBody>
                    <a:bodyPr/>
                    <a:lstStyle/>
                    <a:p>
                      <a:endParaRPr lang="en-US"/>
                    </a:p>
                  </a:txBody>
                  <a:tcPr/>
                </a:tc>
                <a:tc>
                  <a:txBody>
                    <a:bodyPr/>
                    <a:lstStyle/>
                    <a:p>
                      <a:pPr fontAlgn="t"/>
                      <a:endParaRPr lang="vi-VN" sz="1600" dirty="0">
                        <a:effectLst/>
                        <a:latin typeface="Times New Roman" pitchFamily="18" charset="0"/>
                        <a:cs typeface="Times New Roman" pitchFamily="18" charset="0"/>
                      </a:endParaRPr>
                    </a:p>
                    <a:p>
                      <a:pPr fontAlgn="t"/>
                      <a:r>
                        <a:rPr lang="en-US" sz="1600" dirty="0" err="1">
                          <a:effectLst/>
                          <a:latin typeface="Times New Roman" pitchFamily="18" charset="0"/>
                          <a:cs typeface="Times New Roman" pitchFamily="18" charset="0"/>
                        </a:rPr>
                        <a:t>Bò</a:t>
                      </a:r>
                      <a:r>
                        <a:rPr lang="en-US" sz="1600" dirty="0">
                          <a:effectLst/>
                          <a:latin typeface="Times New Roman" pitchFamily="18" charset="0"/>
                          <a:cs typeface="Times New Roman" pitchFamily="18" charset="0"/>
                        </a:rPr>
                        <a:t> Sind</a:t>
                      </a:r>
                    </a:p>
                  </a:txBody>
                  <a:tcPr marL="12180" marR="12180" marT="12180" marB="1218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endParaRPr lang="vi-VN" sz="1600" dirty="0">
                        <a:effectLst/>
                        <a:latin typeface="Times New Roman" pitchFamily="18" charset="0"/>
                        <a:cs typeface="Times New Roman" pitchFamily="18" charset="0"/>
                      </a:endParaRPr>
                    </a:p>
                    <a:p>
                      <a:pPr fontAlgn="t"/>
                      <a:r>
                        <a:rPr lang="en-US" sz="1600" dirty="0" err="1">
                          <a:effectLst/>
                          <a:latin typeface="Times New Roman" pitchFamily="18" charset="0"/>
                          <a:cs typeface="Times New Roman" pitchFamily="18" charset="0"/>
                        </a:rPr>
                        <a:t>Lấy</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thịt</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và</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sữa</a:t>
                      </a:r>
                      <a:endParaRPr lang="en-US" sz="1600" dirty="0">
                        <a:effectLst/>
                        <a:latin typeface="Times New Roman" pitchFamily="18" charset="0"/>
                        <a:cs typeface="Times New Roman" pitchFamily="18" charset="0"/>
                      </a:endParaRPr>
                    </a:p>
                  </a:txBody>
                  <a:tcPr marL="12180" marR="12180" marT="12180" marB="1218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endParaRPr lang="vi-VN" sz="1600" dirty="0">
                        <a:effectLst/>
                        <a:latin typeface="Times New Roman" pitchFamily="18" charset="0"/>
                        <a:cs typeface="Times New Roman" pitchFamily="18" charset="0"/>
                      </a:endParaRPr>
                    </a:p>
                    <a:p>
                      <a:pPr fontAlgn="t"/>
                      <a:r>
                        <a:rPr lang="vi-VN" sz="1600" dirty="0">
                          <a:effectLst/>
                          <a:latin typeface="Times New Roman" pitchFamily="18" charset="0"/>
                          <a:cs typeface="Times New Roman" pitchFamily="18" charset="0"/>
                        </a:rPr>
                        <a:t>Chịu đựng tốt điều kiện khí hậu nóng ẩm, ít bệnh, khả năng cho thịt và sữa cao.</a:t>
                      </a:r>
                    </a:p>
                  </a:txBody>
                  <a:tcPr marL="12180" marR="12180" marT="12180" marB="1218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0002"/>
                  </a:ext>
                </a:extLst>
              </a:tr>
              <a:tr h="1143000">
                <a:tc rowSpan="2">
                  <a:txBody>
                    <a:bodyPr/>
                    <a:lstStyle/>
                    <a:p>
                      <a:pPr algn="ctr" fontAlgn="t"/>
                      <a:r>
                        <a:rPr lang="en-US" sz="1600" dirty="0">
                          <a:solidFill>
                            <a:srgbClr val="FF0000"/>
                          </a:solidFill>
                          <a:effectLst/>
                          <a:latin typeface="Times New Roman" pitchFamily="18" charset="0"/>
                          <a:cs typeface="Times New Roman" pitchFamily="18" charset="0"/>
                        </a:rPr>
                        <a:t>2</a:t>
                      </a:r>
                    </a:p>
                  </a:txBody>
                  <a:tcPr marL="12180" marR="12180" marT="12180" marB="1218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algn="l" fontAlgn="t"/>
                      <a:r>
                        <a:rPr lang="en-US" sz="1600" dirty="0" err="1">
                          <a:solidFill>
                            <a:srgbClr val="FF0000"/>
                          </a:solidFill>
                          <a:effectLst/>
                          <a:latin typeface="Times New Roman" pitchFamily="18" charset="0"/>
                          <a:cs typeface="Times New Roman" pitchFamily="18" charset="0"/>
                        </a:rPr>
                        <a:t>Các</a:t>
                      </a:r>
                      <a:r>
                        <a:rPr lang="vi-VN" sz="1600" baseline="0" dirty="0">
                          <a:solidFill>
                            <a:srgbClr val="FF0000"/>
                          </a:solidFill>
                          <a:effectLst/>
                          <a:latin typeface="Times New Roman" pitchFamily="18" charset="0"/>
                          <a:cs typeface="Times New Roman" pitchFamily="18" charset="0"/>
                        </a:rPr>
                        <a:t> </a:t>
                      </a:r>
                      <a:r>
                        <a:rPr lang="en-US" sz="1600" dirty="0" err="1">
                          <a:solidFill>
                            <a:srgbClr val="FF0000"/>
                          </a:solidFill>
                          <a:effectLst/>
                          <a:latin typeface="Times New Roman" pitchFamily="18" charset="0"/>
                          <a:cs typeface="Times New Roman" pitchFamily="18" charset="0"/>
                        </a:rPr>
                        <a:t>giống</a:t>
                      </a:r>
                      <a:r>
                        <a:rPr lang="en-US" sz="1600" dirty="0">
                          <a:solidFill>
                            <a:srgbClr val="FF0000"/>
                          </a:solidFill>
                          <a:effectLst/>
                          <a:latin typeface="Times New Roman" pitchFamily="18" charset="0"/>
                          <a:cs typeface="Times New Roman" pitchFamily="18" charset="0"/>
                        </a:rPr>
                        <a:t> </a:t>
                      </a:r>
                      <a:r>
                        <a:rPr lang="en-US" sz="1600" dirty="0" err="1">
                          <a:solidFill>
                            <a:srgbClr val="FF0000"/>
                          </a:solidFill>
                          <a:effectLst/>
                          <a:latin typeface="Times New Roman" pitchFamily="18" charset="0"/>
                          <a:cs typeface="Times New Roman" pitchFamily="18" charset="0"/>
                        </a:rPr>
                        <a:t>lợn</a:t>
                      </a:r>
                      <a:endParaRPr lang="vi-VN" sz="1600" dirty="0">
                        <a:solidFill>
                          <a:srgbClr val="FF0000"/>
                        </a:solidFill>
                        <a:effectLst/>
                        <a:latin typeface="Times New Roman" pitchFamily="18" charset="0"/>
                        <a:cs typeface="Times New Roman" pitchFamily="18" charset="0"/>
                      </a:endParaRPr>
                    </a:p>
                    <a:p>
                      <a:pPr algn="l" fontAlgn="t"/>
                      <a:endParaRPr lang="vi-VN" sz="1600" dirty="0">
                        <a:solidFill>
                          <a:srgbClr val="000000"/>
                        </a:solidFill>
                        <a:effectLst/>
                        <a:latin typeface="Times New Roman" pitchFamily="18" charset="0"/>
                        <a:cs typeface="Times New Roman" pitchFamily="18" charset="0"/>
                      </a:endParaRPr>
                    </a:p>
                    <a:p>
                      <a:pPr algn="l" fontAlgn="t"/>
                      <a:r>
                        <a:rPr lang="en-US" sz="1600" dirty="0">
                          <a:solidFill>
                            <a:srgbClr val="000000"/>
                          </a:solidFill>
                          <a:effectLst/>
                          <a:latin typeface="Times New Roman" pitchFamily="18" charset="0"/>
                          <a:cs typeface="Times New Roman" pitchFamily="18" charset="0"/>
                        </a:rPr>
                        <a:t>Ỉ </a:t>
                      </a:r>
                      <a:r>
                        <a:rPr lang="en-US" sz="1600" dirty="0" err="1">
                          <a:solidFill>
                            <a:srgbClr val="000000"/>
                          </a:solidFill>
                          <a:effectLst/>
                          <a:latin typeface="Times New Roman" pitchFamily="18" charset="0"/>
                          <a:cs typeface="Times New Roman" pitchFamily="18" charset="0"/>
                        </a:rPr>
                        <a:t>Móng</a:t>
                      </a:r>
                      <a:r>
                        <a:rPr lang="en-US" sz="1600" dirty="0">
                          <a:solidFill>
                            <a:srgbClr val="000000"/>
                          </a:solidFill>
                          <a:effectLst/>
                          <a:latin typeface="Times New Roman" pitchFamily="18" charset="0"/>
                          <a:cs typeface="Times New Roman" pitchFamily="18" charset="0"/>
                        </a:rPr>
                        <a:t> </a:t>
                      </a:r>
                      <a:r>
                        <a:rPr lang="en-US" sz="1600" dirty="0" err="1">
                          <a:solidFill>
                            <a:srgbClr val="000000"/>
                          </a:solidFill>
                          <a:effectLst/>
                          <a:latin typeface="Times New Roman" pitchFamily="18" charset="0"/>
                          <a:cs typeface="Times New Roman" pitchFamily="18" charset="0"/>
                        </a:rPr>
                        <a:t>Cái</a:t>
                      </a:r>
                      <a:endParaRPr lang="en-US" sz="1600" dirty="0">
                        <a:solidFill>
                          <a:srgbClr val="000000"/>
                        </a:solidFill>
                        <a:effectLst/>
                        <a:latin typeface="Times New Roman" pitchFamily="18" charset="0"/>
                        <a:cs typeface="Times New Roman" pitchFamily="18" charset="0"/>
                      </a:endParaRPr>
                    </a:p>
                  </a:txBody>
                  <a:tcPr marL="12180" marR="12180" marT="12180" marB="1218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endParaRPr lang="vi-VN" sz="1600" dirty="0">
                        <a:effectLst/>
                        <a:latin typeface="Times New Roman" pitchFamily="18" charset="0"/>
                        <a:cs typeface="Times New Roman" pitchFamily="18" charset="0"/>
                      </a:endParaRPr>
                    </a:p>
                    <a:p>
                      <a:pPr fontAlgn="t"/>
                      <a:endParaRPr lang="vi-VN" sz="1600" dirty="0">
                        <a:effectLst/>
                        <a:latin typeface="Times New Roman" pitchFamily="18" charset="0"/>
                        <a:cs typeface="Times New Roman" pitchFamily="18" charset="0"/>
                      </a:endParaRPr>
                    </a:p>
                    <a:p>
                      <a:pPr algn="l" fontAlgn="t"/>
                      <a:r>
                        <a:rPr lang="vi-VN" sz="1600" dirty="0">
                          <a:effectLst/>
                          <a:latin typeface="Times New Roman" pitchFamily="18" charset="0"/>
                          <a:cs typeface="Times New Roman" pitchFamily="18" charset="0"/>
                        </a:rPr>
                        <a:t>Nuôi lai ghép với các lợn đực nhập ngoại để lấy đời lai F</a:t>
                      </a:r>
                      <a:r>
                        <a:rPr lang="vi-VN" sz="1600" baseline="-25000" dirty="0">
                          <a:effectLst/>
                          <a:latin typeface="Times New Roman" pitchFamily="18" charset="0"/>
                          <a:cs typeface="Times New Roman" pitchFamily="18" charset="0"/>
                        </a:rPr>
                        <a:t>1</a:t>
                      </a:r>
                      <a:r>
                        <a:rPr lang="vi-VN" sz="1600" dirty="0">
                          <a:effectLst/>
                          <a:latin typeface="Times New Roman" pitchFamily="18" charset="0"/>
                          <a:cs typeface="Times New Roman" pitchFamily="18" charset="0"/>
                        </a:rPr>
                        <a:t>.</a:t>
                      </a:r>
                    </a:p>
                  </a:txBody>
                  <a:tcPr marL="12180" marR="12180" marT="12180" marB="1218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endParaRPr lang="vi-VN" sz="1600" dirty="0">
                        <a:effectLst/>
                        <a:latin typeface="Times New Roman" pitchFamily="18" charset="0"/>
                        <a:cs typeface="Times New Roman" pitchFamily="18" charset="0"/>
                      </a:endParaRPr>
                    </a:p>
                    <a:p>
                      <a:pPr fontAlgn="t"/>
                      <a:endParaRPr lang="vi-VN" sz="1600" dirty="0">
                        <a:effectLst/>
                        <a:latin typeface="Times New Roman" pitchFamily="18" charset="0"/>
                        <a:cs typeface="Times New Roman" pitchFamily="18" charset="0"/>
                      </a:endParaRPr>
                    </a:p>
                    <a:p>
                      <a:pPr fontAlgn="t"/>
                      <a:r>
                        <a:rPr lang="vi-VN" sz="1600" dirty="0">
                          <a:effectLst/>
                          <a:latin typeface="Times New Roman" pitchFamily="18" charset="0"/>
                          <a:cs typeface="Times New Roman" pitchFamily="18" charset="0"/>
                        </a:rPr>
                        <a:t>Thịt thơm ngon, mắn đẻ, đẻ sai, dễ nuôi, thân thiện, chịu được kham khổ, ít bệnh tật nhưng khá chậm lớn.</a:t>
                      </a:r>
                    </a:p>
                  </a:txBody>
                  <a:tcPr marL="12180" marR="12180" marT="12180" marB="1218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0003"/>
                  </a:ext>
                </a:extLst>
              </a:tr>
              <a:tr h="990600">
                <a:tc vMerge="1">
                  <a:txBody>
                    <a:bodyPr/>
                    <a:lstStyle/>
                    <a:p>
                      <a:endParaRPr lang="en-US"/>
                    </a:p>
                  </a:txBody>
                  <a:tcPr/>
                </a:tc>
                <a:tc>
                  <a:txBody>
                    <a:bodyPr/>
                    <a:lstStyle/>
                    <a:p>
                      <a:pPr fontAlgn="t"/>
                      <a:endParaRPr lang="vi-VN" sz="1600" dirty="0">
                        <a:effectLst/>
                        <a:latin typeface="Times New Roman" pitchFamily="18" charset="0"/>
                        <a:cs typeface="Times New Roman" pitchFamily="18" charset="0"/>
                      </a:endParaRPr>
                    </a:p>
                    <a:p>
                      <a:pPr fontAlgn="t"/>
                      <a:r>
                        <a:rPr lang="en-US" sz="1600" dirty="0" err="1">
                          <a:effectLst/>
                          <a:latin typeface="Times New Roman" pitchFamily="18" charset="0"/>
                          <a:cs typeface="Times New Roman" pitchFamily="18" charset="0"/>
                        </a:rPr>
                        <a:t>Bớc</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sai</a:t>
                      </a:r>
                      <a:endParaRPr lang="en-US" sz="1600" dirty="0">
                        <a:effectLst/>
                        <a:latin typeface="Times New Roman" pitchFamily="18" charset="0"/>
                        <a:cs typeface="Times New Roman" pitchFamily="18" charset="0"/>
                      </a:endParaRPr>
                    </a:p>
                  </a:txBody>
                  <a:tcPr marL="12180" marR="12180" marT="12180" marB="1218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endParaRPr lang="vi-VN" sz="1600" dirty="0">
                        <a:effectLst/>
                        <a:latin typeface="Times New Roman" pitchFamily="18" charset="0"/>
                        <a:cs typeface="Times New Roman" pitchFamily="18" charset="0"/>
                      </a:endParaRPr>
                    </a:p>
                    <a:p>
                      <a:pPr fontAlgn="t"/>
                      <a:r>
                        <a:rPr lang="vi-VN" sz="1600" dirty="0">
                          <a:effectLst/>
                          <a:latin typeface="Times New Roman" pitchFamily="18" charset="0"/>
                          <a:cs typeface="Times New Roman" pitchFamily="18" charset="0"/>
                        </a:rPr>
                        <a:t> Lai tạo với lợn đực nhập ngoại để lấy con lai F</a:t>
                      </a:r>
                      <a:r>
                        <a:rPr lang="vi-VN" sz="1600" baseline="-25000" dirty="0">
                          <a:effectLst/>
                          <a:latin typeface="Times New Roman" pitchFamily="18" charset="0"/>
                          <a:cs typeface="Times New Roman" pitchFamily="18" charset="0"/>
                        </a:rPr>
                        <a:t>1</a:t>
                      </a:r>
                      <a:r>
                        <a:rPr lang="vi-VN" sz="1600" dirty="0">
                          <a:effectLst/>
                          <a:latin typeface="Times New Roman" pitchFamily="18" charset="0"/>
                          <a:cs typeface="Times New Roman" pitchFamily="18" charset="0"/>
                        </a:rPr>
                        <a:t>.</a:t>
                      </a:r>
                    </a:p>
                  </a:txBody>
                  <a:tcPr marL="12180" marR="12180" marT="12180" marB="1218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endParaRPr lang="vi-VN" sz="1600" dirty="0">
                        <a:effectLst/>
                        <a:latin typeface="Times New Roman" pitchFamily="18" charset="0"/>
                        <a:cs typeface="Times New Roman" pitchFamily="18" charset="0"/>
                      </a:endParaRPr>
                    </a:p>
                    <a:p>
                      <a:pPr fontAlgn="t"/>
                      <a:r>
                        <a:rPr lang="vi-VN" sz="1600" dirty="0">
                          <a:effectLst/>
                          <a:latin typeface="Times New Roman" pitchFamily="18" charset="0"/>
                          <a:cs typeface="Times New Roman" pitchFamily="18" charset="0"/>
                        </a:rPr>
                        <a:t>Thích nghi tốt với điều kiện nuôi dưỡng tại Việt Nam, tính hiền, ít bệnh tật, thành thục sinh dục sớm nhưng đẻ ít và khó lai tạo với các giống nội.</a:t>
                      </a:r>
                    </a:p>
                  </a:txBody>
                  <a:tcPr marL="12180" marR="12180" marT="12180" marB="1218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0004"/>
                  </a:ext>
                </a:extLst>
              </a:tr>
              <a:tr h="1161360">
                <a:tc rowSpan="3">
                  <a:txBody>
                    <a:bodyPr/>
                    <a:lstStyle/>
                    <a:p>
                      <a:endParaRPr lang="vi-VN" sz="1600" dirty="0"/>
                    </a:p>
                    <a:p>
                      <a:pPr algn="ctr"/>
                      <a:r>
                        <a:rPr lang="vi-VN" sz="1600" dirty="0">
                          <a:solidFill>
                            <a:srgbClr val="FF0000"/>
                          </a:solidFill>
                        </a:rPr>
                        <a:t>3</a:t>
                      </a:r>
                      <a:endParaRPr lang="en-US" sz="1600" dirty="0">
                        <a:solidFill>
                          <a:srgbClr val="FF0000"/>
                        </a:solidFill>
                      </a:endParaRPr>
                    </a:p>
                  </a:txBody>
                  <a:tcPr marL="14616" marR="14616" marT="7308" marB="7308">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r>
                        <a:rPr lang="en-US" sz="1600" dirty="0" err="1">
                          <a:solidFill>
                            <a:srgbClr val="FF0000"/>
                          </a:solidFill>
                          <a:effectLst/>
                          <a:latin typeface="Times New Roman" pitchFamily="18" charset="0"/>
                          <a:cs typeface="Times New Roman" pitchFamily="18" charset="0"/>
                        </a:rPr>
                        <a:t>Các</a:t>
                      </a:r>
                      <a:r>
                        <a:rPr lang="en-US" sz="1600" dirty="0">
                          <a:solidFill>
                            <a:srgbClr val="FF0000"/>
                          </a:solidFill>
                          <a:effectLst/>
                          <a:latin typeface="Times New Roman" pitchFamily="18" charset="0"/>
                          <a:cs typeface="Times New Roman" pitchFamily="18" charset="0"/>
                        </a:rPr>
                        <a:t> </a:t>
                      </a:r>
                      <a:r>
                        <a:rPr lang="en-US" sz="1600" dirty="0" err="1">
                          <a:solidFill>
                            <a:srgbClr val="FF0000"/>
                          </a:solidFill>
                          <a:effectLst/>
                          <a:latin typeface="Times New Roman" pitchFamily="18" charset="0"/>
                          <a:cs typeface="Times New Roman" pitchFamily="18" charset="0"/>
                        </a:rPr>
                        <a:t>giống</a:t>
                      </a:r>
                      <a:r>
                        <a:rPr lang="en-US" sz="1600" dirty="0">
                          <a:solidFill>
                            <a:srgbClr val="FF0000"/>
                          </a:solidFill>
                          <a:effectLst/>
                          <a:latin typeface="Times New Roman" pitchFamily="18" charset="0"/>
                          <a:cs typeface="Times New Roman" pitchFamily="18" charset="0"/>
                        </a:rPr>
                        <a:t> </a:t>
                      </a:r>
                      <a:r>
                        <a:rPr lang="en-US" sz="1600" dirty="0" err="1">
                          <a:solidFill>
                            <a:srgbClr val="FF0000"/>
                          </a:solidFill>
                          <a:effectLst/>
                          <a:latin typeface="Times New Roman" pitchFamily="18" charset="0"/>
                          <a:cs typeface="Times New Roman" pitchFamily="18" charset="0"/>
                        </a:rPr>
                        <a:t>gà</a:t>
                      </a:r>
                      <a:r>
                        <a:rPr lang="en-US" sz="1600" dirty="0">
                          <a:effectLst/>
                          <a:latin typeface="Times New Roman" pitchFamily="18" charset="0"/>
                          <a:cs typeface="Times New Roman" pitchFamily="18" charset="0"/>
                        </a:rPr>
                        <a:t>:</a:t>
                      </a:r>
                      <a:endParaRPr lang="vi-VN" sz="1600" dirty="0">
                        <a:effectLst/>
                        <a:latin typeface="Times New Roman" pitchFamily="18" charset="0"/>
                        <a:cs typeface="Times New Roman" pitchFamily="18" charset="0"/>
                      </a:endParaRPr>
                    </a:p>
                    <a:p>
                      <a:pPr fontAlgn="t"/>
                      <a:endParaRPr lang="vi-VN" sz="1600" dirty="0">
                        <a:effectLst/>
                        <a:latin typeface="Times New Roman" pitchFamily="18" charset="0"/>
                        <a:cs typeface="Times New Roman" pitchFamily="18" charset="0"/>
                      </a:endParaRPr>
                    </a:p>
                    <a:p>
                      <a:pPr fontAlgn="t"/>
                      <a:r>
                        <a:rPr lang="en-US" sz="1600" dirty="0" err="1">
                          <a:effectLst/>
                          <a:latin typeface="Times New Roman" pitchFamily="18" charset="0"/>
                          <a:cs typeface="Times New Roman" pitchFamily="18" charset="0"/>
                        </a:rPr>
                        <a:t>Gà</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Rốt</a:t>
                      </a:r>
                      <a:r>
                        <a:rPr lang="en-US" sz="1600" dirty="0">
                          <a:effectLst/>
                          <a:latin typeface="Times New Roman" pitchFamily="18" charset="0"/>
                          <a:cs typeface="Times New Roman" pitchFamily="18" charset="0"/>
                        </a:rPr>
                        <a:t> </a:t>
                      </a:r>
                      <a:r>
                        <a:rPr lang="en-US" sz="1600" dirty="0" err="1">
                          <a:effectLst/>
                          <a:latin typeface="Times New Roman" pitchFamily="18" charset="0"/>
                          <a:cs typeface="Times New Roman" pitchFamily="18" charset="0"/>
                        </a:rPr>
                        <a:t>ri</a:t>
                      </a:r>
                      <a:endParaRPr lang="en-US" sz="1600" dirty="0">
                        <a:effectLst/>
                        <a:latin typeface="Times New Roman" pitchFamily="18" charset="0"/>
                        <a:cs typeface="Times New Roman" pitchFamily="18" charset="0"/>
                      </a:endParaRPr>
                    </a:p>
                    <a:p>
                      <a:pPr fontAlgn="t"/>
                      <a:endParaRPr lang="en-US" sz="1600" dirty="0">
                        <a:effectLst/>
                        <a:latin typeface="Times New Roman" pitchFamily="18" charset="0"/>
                        <a:cs typeface="Times New Roman" pitchFamily="18" charset="0"/>
                      </a:endParaRPr>
                    </a:p>
                  </a:txBody>
                  <a:tcPr marL="12180" marR="12180" marT="12180" marB="1218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algn="just" fontAlgn="t"/>
                      <a:endParaRPr lang="vi-VN" sz="1600" dirty="0">
                        <a:solidFill>
                          <a:srgbClr val="000000"/>
                        </a:solidFill>
                        <a:effectLst/>
                        <a:latin typeface="Times New Roman" pitchFamily="18" charset="0"/>
                        <a:cs typeface="Times New Roman" pitchFamily="18" charset="0"/>
                      </a:endParaRPr>
                    </a:p>
                    <a:p>
                      <a:pPr algn="just" fontAlgn="t"/>
                      <a:endParaRPr lang="vi-VN" sz="1600" dirty="0">
                        <a:solidFill>
                          <a:srgbClr val="000000"/>
                        </a:solidFill>
                        <a:effectLst/>
                        <a:latin typeface="Times New Roman" pitchFamily="18" charset="0"/>
                        <a:cs typeface="Times New Roman" pitchFamily="18" charset="0"/>
                      </a:endParaRPr>
                    </a:p>
                    <a:p>
                      <a:pPr algn="just" fontAlgn="t"/>
                      <a:r>
                        <a:rPr lang="vi-VN" sz="1600" dirty="0">
                          <a:solidFill>
                            <a:srgbClr val="000000"/>
                          </a:solidFill>
                          <a:effectLst/>
                          <a:latin typeface="Times New Roman" pitchFamily="18" charset="0"/>
                          <a:cs typeface="Times New Roman" pitchFamily="18" charset="0"/>
                        </a:rPr>
                        <a:t>Lai với gà nội và nhập nội, tạo con lai năng suất cao.</a:t>
                      </a:r>
                    </a:p>
                    <a:p>
                      <a:pPr algn="just" fontAlgn="t"/>
                      <a:endParaRPr lang="en-US" sz="1600" dirty="0">
                        <a:solidFill>
                          <a:srgbClr val="000000"/>
                        </a:solidFill>
                        <a:effectLst/>
                        <a:latin typeface="Times New Roman" pitchFamily="18" charset="0"/>
                        <a:cs typeface="Times New Roman" pitchFamily="18" charset="0"/>
                      </a:endParaRPr>
                    </a:p>
                  </a:txBody>
                  <a:tcPr marL="12180" marR="12180" marT="12180" marB="1218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endParaRPr lang="vi-VN" sz="1600" dirty="0">
                        <a:effectLst/>
                        <a:latin typeface="Times New Roman" pitchFamily="18" charset="0"/>
                        <a:cs typeface="Times New Roman" pitchFamily="18" charset="0"/>
                      </a:endParaRPr>
                    </a:p>
                    <a:p>
                      <a:pPr fontAlgn="t"/>
                      <a:endParaRPr lang="vi-VN" sz="1600" dirty="0">
                        <a:effectLst/>
                        <a:latin typeface="Times New Roman" pitchFamily="18" charset="0"/>
                        <a:cs typeface="Times New Roman" pitchFamily="18" charset="0"/>
                      </a:endParaRPr>
                    </a:p>
                    <a:p>
                      <a:pPr fontAlgn="t"/>
                      <a:r>
                        <a:rPr lang="vi-VN" sz="1600" dirty="0">
                          <a:effectLst/>
                          <a:latin typeface="Times New Roman" pitchFamily="18" charset="0"/>
                          <a:cs typeface="Times New Roman" pitchFamily="18" charset="0"/>
                        </a:rPr>
                        <a:t>Vóc dáng nhỏ, thịt thơm, đẻ nhiều trứng, khối lượng trứng khá lớn.</a:t>
                      </a:r>
                    </a:p>
                  </a:txBody>
                  <a:tcPr marL="12180" marR="12180" marT="12180" marB="1218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0005"/>
                  </a:ext>
                </a:extLst>
              </a:tr>
              <a:tr h="649877">
                <a:tc vMerge="1">
                  <a:txBody>
                    <a:bodyPr/>
                    <a:lstStyle/>
                    <a:p>
                      <a:endParaRPr lang="en-US"/>
                    </a:p>
                  </a:txBody>
                  <a:tcPr/>
                </a:tc>
                <a:tc>
                  <a:txBody>
                    <a:bodyPr/>
                    <a:lstStyle/>
                    <a:p>
                      <a:pPr fontAlgn="t"/>
                      <a:endParaRPr lang="vi-VN" sz="1600" dirty="0">
                        <a:effectLst/>
                      </a:endParaRPr>
                    </a:p>
                    <a:p>
                      <a:pPr fontAlgn="t"/>
                      <a:r>
                        <a:rPr lang="en-US" sz="1600" dirty="0" err="1">
                          <a:effectLst/>
                        </a:rPr>
                        <a:t>Gà</a:t>
                      </a:r>
                      <a:r>
                        <a:rPr lang="en-US" sz="1600" dirty="0">
                          <a:effectLst/>
                        </a:rPr>
                        <a:t> </a:t>
                      </a:r>
                      <a:r>
                        <a:rPr lang="en-US" sz="1600" dirty="0" err="1">
                          <a:effectLst/>
                        </a:rPr>
                        <a:t>Hồ</a:t>
                      </a:r>
                      <a:r>
                        <a:rPr lang="en-US" sz="1600" dirty="0">
                          <a:effectLst/>
                        </a:rPr>
                        <a:t> </a:t>
                      </a:r>
                      <a:r>
                        <a:rPr lang="en-US" sz="1600" dirty="0" err="1">
                          <a:effectLst/>
                        </a:rPr>
                        <a:t>Đông</a:t>
                      </a:r>
                      <a:r>
                        <a:rPr lang="en-US" sz="1600" dirty="0">
                          <a:effectLst/>
                        </a:rPr>
                        <a:t> </a:t>
                      </a:r>
                      <a:r>
                        <a:rPr lang="en-US" sz="1600" dirty="0" err="1">
                          <a:effectLst/>
                        </a:rPr>
                        <a:t>Cảo</a:t>
                      </a:r>
                      <a:endParaRPr lang="en-US" sz="1600" dirty="0">
                        <a:effectLst/>
                      </a:endParaRPr>
                    </a:p>
                  </a:txBody>
                  <a:tcPr marL="12180" marR="12180" marT="12180" marB="1218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r>
                        <a:rPr lang="vi-VN" sz="1600" dirty="0">
                          <a:effectLst/>
                        </a:rPr>
                        <a:t> </a:t>
                      </a:r>
                    </a:p>
                    <a:p>
                      <a:pPr fontAlgn="t"/>
                      <a:r>
                        <a:rPr lang="en-US" sz="1600" dirty="0" err="1">
                          <a:effectLst/>
                        </a:rPr>
                        <a:t>Lấy</a:t>
                      </a:r>
                      <a:r>
                        <a:rPr lang="en-US" sz="1600" dirty="0">
                          <a:effectLst/>
                        </a:rPr>
                        <a:t> </a:t>
                      </a:r>
                      <a:r>
                        <a:rPr lang="en-US" sz="1600" dirty="0" err="1">
                          <a:effectLst/>
                        </a:rPr>
                        <a:t>thịt</a:t>
                      </a:r>
                      <a:r>
                        <a:rPr lang="en-US" sz="1600" dirty="0">
                          <a:effectLst/>
                        </a:rPr>
                        <a:t>, </a:t>
                      </a:r>
                      <a:r>
                        <a:rPr lang="en-US" sz="1600" dirty="0" err="1">
                          <a:effectLst/>
                        </a:rPr>
                        <a:t>trứng</a:t>
                      </a:r>
                      <a:r>
                        <a:rPr lang="en-US" sz="1600" dirty="0">
                          <a:effectLst/>
                        </a:rPr>
                        <a:t>, </a:t>
                      </a:r>
                      <a:r>
                        <a:rPr lang="en-US" sz="1600" dirty="0" err="1">
                          <a:effectLst/>
                        </a:rPr>
                        <a:t>làm</a:t>
                      </a:r>
                      <a:r>
                        <a:rPr lang="en-US" sz="1600" dirty="0">
                          <a:effectLst/>
                        </a:rPr>
                        <a:t> </a:t>
                      </a:r>
                      <a:r>
                        <a:rPr lang="en-US" sz="1600" dirty="0" err="1">
                          <a:effectLst/>
                        </a:rPr>
                        <a:t>cảnh</a:t>
                      </a:r>
                      <a:r>
                        <a:rPr lang="en-US" sz="1600" dirty="0">
                          <a:effectLst/>
                        </a:rPr>
                        <a:t>.</a:t>
                      </a:r>
                    </a:p>
                  </a:txBody>
                  <a:tcPr marL="12180" marR="12180" marT="12180" marB="1218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endParaRPr lang="vi-VN" sz="1600" dirty="0">
                        <a:effectLst/>
                        <a:latin typeface="Times New Roman" pitchFamily="18" charset="0"/>
                        <a:cs typeface="Times New Roman" pitchFamily="18" charset="0"/>
                      </a:endParaRPr>
                    </a:p>
                    <a:p>
                      <a:pPr fontAlgn="t"/>
                      <a:r>
                        <a:rPr lang="vi-VN" sz="1600" dirty="0">
                          <a:effectLst/>
                          <a:latin typeface="Times New Roman" pitchFamily="18" charset="0"/>
                          <a:cs typeface="Times New Roman" pitchFamily="18" charset="0"/>
                        </a:rPr>
                        <a:t>Thịt thơm ngon, kích thước lớn, trứng lớn, gà có mã đẹp, khỏe mạnh nhưng đẻ khá ít và ấp trứng vụng.</a:t>
                      </a:r>
                    </a:p>
                  </a:txBody>
                  <a:tcPr marL="12180" marR="12180" marT="12180" marB="1218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0006"/>
                  </a:ext>
                </a:extLst>
              </a:tr>
              <a:tr h="861163">
                <a:tc vMerge="1">
                  <a:txBody>
                    <a:bodyPr/>
                    <a:lstStyle/>
                    <a:p>
                      <a:endParaRPr lang="en-US"/>
                    </a:p>
                  </a:txBody>
                  <a:tcPr/>
                </a:tc>
                <a:tc>
                  <a:txBody>
                    <a:bodyPr/>
                    <a:lstStyle/>
                    <a:p>
                      <a:pPr fontAlgn="t"/>
                      <a:endParaRPr lang="vi-VN" sz="1600" dirty="0">
                        <a:effectLst/>
                      </a:endParaRPr>
                    </a:p>
                    <a:p>
                      <a:pPr fontAlgn="t"/>
                      <a:r>
                        <a:rPr lang="en-US" sz="1600" dirty="0" err="1">
                          <a:effectLst/>
                        </a:rPr>
                        <a:t>Gà</a:t>
                      </a:r>
                      <a:r>
                        <a:rPr lang="en-US" sz="1600" dirty="0">
                          <a:effectLst/>
                        </a:rPr>
                        <a:t> </a:t>
                      </a:r>
                      <a:r>
                        <a:rPr lang="en-US" sz="1600" dirty="0" err="1">
                          <a:effectLst/>
                        </a:rPr>
                        <a:t>chọi</a:t>
                      </a:r>
                      <a:endParaRPr lang="en-US" sz="1600" dirty="0">
                        <a:effectLst/>
                      </a:endParaRPr>
                    </a:p>
                  </a:txBody>
                  <a:tcPr marL="12180" marR="12180" marT="12180" marB="1218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r>
                        <a:rPr lang="vi-VN" sz="1600" dirty="0">
                          <a:effectLst/>
                        </a:rPr>
                        <a:t> </a:t>
                      </a:r>
                    </a:p>
                    <a:p>
                      <a:pPr fontAlgn="t"/>
                      <a:r>
                        <a:rPr lang="en-US" sz="1600" dirty="0" err="1">
                          <a:effectLst/>
                        </a:rPr>
                        <a:t>Lấy</a:t>
                      </a:r>
                      <a:r>
                        <a:rPr lang="en-US" sz="1600" dirty="0">
                          <a:effectLst/>
                        </a:rPr>
                        <a:t> </a:t>
                      </a:r>
                      <a:r>
                        <a:rPr lang="en-US" sz="1600" dirty="0" err="1">
                          <a:effectLst/>
                        </a:rPr>
                        <a:t>thịt</a:t>
                      </a:r>
                      <a:r>
                        <a:rPr lang="en-US" sz="1600" dirty="0">
                          <a:effectLst/>
                        </a:rPr>
                        <a:t> </a:t>
                      </a:r>
                      <a:r>
                        <a:rPr lang="en-US" sz="1600" dirty="0" err="1">
                          <a:effectLst/>
                        </a:rPr>
                        <a:t>và</a:t>
                      </a:r>
                      <a:r>
                        <a:rPr lang="en-US" sz="1600" dirty="0">
                          <a:effectLst/>
                        </a:rPr>
                        <a:t> </a:t>
                      </a:r>
                      <a:r>
                        <a:rPr lang="en-US" sz="1600" dirty="0" err="1">
                          <a:effectLst/>
                        </a:rPr>
                        <a:t>giải</a:t>
                      </a:r>
                      <a:r>
                        <a:rPr lang="en-US" sz="1600" dirty="0">
                          <a:effectLst/>
                        </a:rPr>
                        <a:t> </a:t>
                      </a:r>
                      <a:r>
                        <a:rPr lang="en-US" sz="1600" dirty="0" err="1">
                          <a:effectLst/>
                        </a:rPr>
                        <a:t>trí</a:t>
                      </a:r>
                      <a:endParaRPr lang="en-US" sz="1600" dirty="0">
                        <a:effectLst/>
                      </a:endParaRPr>
                    </a:p>
                  </a:txBody>
                  <a:tcPr marL="12180" marR="12180" marT="12180" marB="1218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endParaRPr lang="vi-VN" sz="1600" dirty="0">
                        <a:effectLst/>
                        <a:latin typeface="Times New Roman" pitchFamily="18" charset="0"/>
                        <a:cs typeface="Times New Roman" pitchFamily="18" charset="0"/>
                      </a:endParaRPr>
                    </a:p>
                    <a:p>
                      <a:pPr fontAlgn="t"/>
                      <a:r>
                        <a:rPr lang="vi-VN" sz="1600" dirty="0">
                          <a:effectLst/>
                          <a:latin typeface="Times New Roman" pitchFamily="18" charset="0"/>
                          <a:cs typeface="Times New Roman" pitchFamily="18" charset="0"/>
                        </a:rPr>
                        <a:t>Gà khỏe mạnh, trứng lớn, kích thước vừa phải, thịt thơm ngon, có khả năng chiến đấu.</a:t>
                      </a:r>
                    </a:p>
                  </a:txBody>
                  <a:tcPr marL="12180" marR="12180" marT="12180" marB="1218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2248974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24426737"/>
              </p:ext>
            </p:extLst>
          </p:nvPr>
        </p:nvGraphicFramePr>
        <p:xfrm>
          <a:off x="0" y="-76200"/>
          <a:ext cx="9040091" cy="7086600"/>
        </p:xfrm>
        <a:graphic>
          <a:graphicData uri="http://schemas.openxmlformats.org/drawingml/2006/table">
            <a:tbl>
              <a:tblPr/>
              <a:tblGrid>
                <a:gridCol w="457200">
                  <a:extLst>
                    <a:ext uri="{9D8B030D-6E8A-4147-A177-3AD203B41FA5}">
                      <a16:colId xmlns:a16="http://schemas.microsoft.com/office/drawing/2014/main" val="20000"/>
                    </a:ext>
                  </a:extLst>
                </a:gridCol>
                <a:gridCol w="3352800">
                  <a:extLst>
                    <a:ext uri="{9D8B030D-6E8A-4147-A177-3AD203B41FA5}">
                      <a16:colId xmlns:a16="http://schemas.microsoft.com/office/drawing/2014/main" val="20001"/>
                    </a:ext>
                  </a:extLst>
                </a:gridCol>
                <a:gridCol w="1378527">
                  <a:extLst>
                    <a:ext uri="{9D8B030D-6E8A-4147-A177-3AD203B41FA5}">
                      <a16:colId xmlns:a16="http://schemas.microsoft.com/office/drawing/2014/main" val="20002"/>
                    </a:ext>
                  </a:extLst>
                </a:gridCol>
                <a:gridCol w="3851564">
                  <a:extLst>
                    <a:ext uri="{9D8B030D-6E8A-4147-A177-3AD203B41FA5}">
                      <a16:colId xmlns:a16="http://schemas.microsoft.com/office/drawing/2014/main" val="20003"/>
                    </a:ext>
                  </a:extLst>
                </a:gridCol>
              </a:tblGrid>
              <a:tr h="1133788">
                <a:tc rowSpan="4">
                  <a:txBody>
                    <a:bodyPr/>
                    <a:lstStyle/>
                    <a:p>
                      <a:pPr algn="ctr" fontAlgn="t"/>
                      <a:r>
                        <a:rPr lang="en-US" sz="1800" dirty="0">
                          <a:solidFill>
                            <a:srgbClr val="FF0000"/>
                          </a:solidFill>
                          <a:effectLst/>
                        </a:rPr>
                        <a:t>4</a:t>
                      </a:r>
                    </a:p>
                  </a:txBody>
                  <a:tcPr marL="28645" marR="28645" marT="28645" marB="2864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algn="just" fontAlgn="t"/>
                      <a:r>
                        <a:rPr lang="en-US" sz="1800" dirty="0" err="1">
                          <a:solidFill>
                            <a:srgbClr val="FF0000"/>
                          </a:solidFill>
                          <a:effectLst/>
                        </a:rPr>
                        <a:t>Các</a:t>
                      </a:r>
                      <a:r>
                        <a:rPr lang="en-US" sz="1800" dirty="0">
                          <a:solidFill>
                            <a:srgbClr val="FF0000"/>
                          </a:solidFill>
                          <a:effectLst/>
                        </a:rPr>
                        <a:t> </a:t>
                      </a:r>
                      <a:r>
                        <a:rPr lang="en-US" sz="1800" dirty="0" err="1">
                          <a:solidFill>
                            <a:srgbClr val="FF0000"/>
                          </a:solidFill>
                          <a:effectLst/>
                        </a:rPr>
                        <a:t>giống</a:t>
                      </a:r>
                      <a:r>
                        <a:rPr lang="en-US" sz="1800" dirty="0">
                          <a:solidFill>
                            <a:srgbClr val="FF0000"/>
                          </a:solidFill>
                          <a:effectLst/>
                        </a:rPr>
                        <a:t> </a:t>
                      </a:r>
                      <a:r>
                        <a:rPr lang="en-US" sz="1800" dirty="0" err="1">
                          <a:solidFill>
                            <a:srgbClr val="FF0000"/>
                          </a:solidFill>
                          <a:effectLst/>
                        </a:rPr>
                        <a:t>vịt</a:t>
                      </a:r>
                      <a:r>
                        <a:rPr lang="en-US" sz="1800" dirty="0">
                          <a:solidFill>
                            <a:srgbClr val="FF0000"/>
                          </a:solidFill>
                          <a:effectLst/>
                        </a:rPr>
                        <a:t>:</a:t>
                      </a:r>
                      <a:endParaRPr lang="vi-VN" sz="1800" dirty="0">
                        <a:solidFill>
                          <a:srgbClr val="FF0000"/>
                        </a:solidFill>
                        <a:effectLst/>
                      </a:endParaRPr>
                    </a:p>
                    <a:p>
                      <a:pPr algn="just" fontAlgn="t"/>
                      <a:r>
                        <a:rPr lang="en-US" sz="1800" dirty="0" err="1">
                          <a:solidFill>
                            <a:srgbClr val="000000"/>
                          </a:solidFill>
                          <a:effectLst/>
                        </a:rPr>
                        <a:t>Vịt</a:t>
                      </a:r>
                      <a:r>
                        <a:rPr lang="en-US" sz="1800" dirty="0">
                          <a:solidFill>
                            <a:srgbClr val="000000"/>
                          </a:solidFill>
                          <a:effectLst/>
                        </a:rPr>
                        <a:t> </a:t>
                      </a:r>
                      <a:r>
                        <a:rPr lang="en-US" sz="1800" dirty="0" err="1">
                          <a:solidFill>
                            <a:srgbClr val="000000"/>
                          </a:solidFill>
                          <a:effectLst/>
                        </a:rPr>
                        <a:t>cỏ</a:t>
                      </a:r>
                      <a:endParaRPr lang="en-US" sz="1800" dirty="0">
                        <a:solidFill>
                          <a:srgbClr val="000000"/>
                        </a:solidFill>
                        <a:effectLst/>
                      </a:endParaRPr>
                    </a:p>
                  </a:txBody>
                  <a:tcPr marL="28645" marR="28645" marT="28645" marB="2864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endParaRPr lang="vi-VN" sz="1800" dirty="0">
                        <a:effectLst/>
                      </a:endParaRPr>
                    </a:p>
                    <a:p>
                      <a:pPr fontAlgn="t"/>
                      <a:r>
                        <a:rPr lang="en-US" sz="1800" dirty="0" err="1">
                          <a:effectLst/>
                        </a:rPr>
                        <a:t>Lấy</a:t>
                      </a:r>
                      <a:r>
                        <a:rPr lang="en-US" sz="1800" dirty="0">
                          <a:effectLst/>
                        </a:rPr>
                        <a:t> </a:t>
                      </a:r>
                      <a:r>
                        <a:rPr lang="en-US" sz="1800" dirty="0" err="1">
                          <a:effectLst/>
                        </a:rPr>
                        <a:t>trứng</a:t>
                      </a:r>
                      <a:r>
                        <a:rPr lang="en-US" sz="1800" dirty="0">
                          <a:effectLst/>
                        </a:rPr>
                        <a:t> </a:t>
                      </a:r>
                      <a:r>
                        <a:rPr lang="en-US" sz="1800" dirty="0" err="1">
                          <a:effectLst/>
                        </a:rPr>
                        <a:t>và</a:t>
                      </a:r>
                      <a:r>
                        <a:rPr lang="en-US" sz="1800" dirty="0">
                          <a:effectLst/>
                        </a:rPr>
                        <a:t> </a:t>
                      </a:r>
                      <a:r>
                        <a:rPr lang="en-US" sz="1800" dirty="0" err="1">
                          <a:effectLst/>
                        </a:rPr>
                        <a:t>lai</a:t>
                      </a:r>
                      <a:r>
                        <a:rPr lang="en-US" sz="1800" dirty="0">
                          <a:effectLst/>
                        </a:rPr>
                        <a:t> </a:t>
                      </a:r>
                      <a:r>
                        <a:rPr lang="en-US" sz="1800" dirty="0" err="1">
                          <a:effectLst/>
                        </a:rPr>
                        <a:t>với</a:t>
                      </a:r>
                      <a:r>
                        <a:rPr lang="en-US" sz="1800" dirty="0">
                          <a:effectLst/>
                        </a:rPr>
                        <a:t> </a:t>
                      </a:r>
                      <a:r>
                        <a:rPr lang="en-US" sz="1800" dirty="0" err="1">
                          <a:effectLst/>
                        </a:rPr>
                        <a:t>giống</a:t>
                      </a:r>
                      <a:r>
                        <a:rPr lang="en-US" sz="1800" dirty="0">
                          <a:effectLst/>
                        </a:rPr>
                        <a:t> </a:t>
                      </a:r>
                      <a:r>
                        <a:rPr lang="en-US" sz="1800" dirty="0" err="1">
                          <a:effectLst/>
                        </a:rPr>
                        <a:t>ngoại</a:t>
                      </a:r>
                      <a:endParaRPr lang="en-US" sz="1800" dirty="0">
                        <a:effectLst/>
                      </a:endParaRPr>
                    </a:p>
                  </a:txBody>
                  <a:tcPr marL="28645" marR="28645" marT="28645" marB="2864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endParaRPr lang="vi-VN" sz="1800" dirty="0">
                        <a:effectLst/>
                      </a:endParaRPr>
                    </a:p>
                    <a:p>
                      <a:pPr fontAlgn="t"/>
                      <a:r>
                        <a:rPr lang="vi-VN" sz="1800" dirty="0">
                          <a:effectLst/>
                        </a:rPr>
                        <a:t>Dễ nuôi, sức sống cao, mắn đẻ, tỉ lệ trứng nở cao nhưng kích thước nhỏ và không thể bị vỗ béo.</a:t>
                      </a:r>
                    </a:p>
                  </a:txBody>
                  <a:tcPr marL="28645" marR="28645" marT="28645" marB="2864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0000"/>
                  </a:ext>
                </a:extLst>
              </a:tr>
              <a:tr h="779153">
                <a:tc vMerge="1">
                  <a:txBody>
                    <a:bodyPr/>
                    <a:lstStyle/>
                    <a:p>
                      <a:endParaRPr lang="en-US"/>
                    </a:p>
                  </a:txBody>
                  <a:tcPr/>
                </a:tc>
                <a:tc>
                  <a:txBody>
                    <a:bodyPr/>
                    <a:lstStyle/>
                    <a:p>
                      <a:pPr fontAlgn="t"/>
                      <a:endParaRPr lang="vi-VN" sz="1800" dirty="0">
                        <a:effectLst/>
                      </a:endParaRPr>
                    </a:p>
                    <a:p>
                      <a:pPr fontAlgn="t"/>
                      <a:r>
                        <a:rPr lang="en-US" sz="1800" dirty="0" err="1">
                          <a:effectLst/>
                        </a:rPr>
                        <a:t>Vịt</a:t>
                      </a:r>
                      <a:r>
                        <a:rPr lang="en-US" sz="1800" dirty="0">
                          <a:effectLst/>
                        </a:rPr>
                        <a:t> </a:t>
                      </a:r>
                      <a:r>
                        <a:rPr lang="en-US" sz="1800" dirty="0" err="1">
                          <a:effectLst/>
                        </a:rPr>
                        <a:t>Bầu</a:t>
                      </a:r>
                      <a:r>
                        <a:rPr lang="en-US" sz="1800" dirty="0">
                          <a:effectLst/>
                        </a:rPr>
                        <a:t> </a:t>
                      </a:r>
                      <a:r>
                        <a:rPr lang="en-US" sz="1800" dirty="0" err="1">
                          <a:effectLst/>
                        </a:rPr>
                        <a:t>bến</a:t>
                      </a:r>
                      <a:endParaRPr lang="en-US" sz="1800" dirty="0">
                        <a:effectLst/>
                      </a:endParaRPr>
                    </a:p>
                  </a:txBody>
                  <a:tcPr marL="28645" marR="28645" marT="28645" marB="2864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endParaRPr lang="vi-VN" sz="1800" dirty="0">
                        <a:effectLst/>
                      </a:endParaRPr>
                    </a:p>
                    <a:p>
                      <a:pPr fontAlgn="t"/>
                      <a:r>
                        <a:rPr lang="en-US" sz="1800" dirty="0" err="1">
                          <a:effectLst/>
                        </a:rPr>
                        <a:t>Lấy</a:t>
                      </a:r>
                      <a:r>
                        <a:rPr lang="en-US" sz="1800" dirty="0">
                          <a:effectLst/>
                        </a:rPr>
                        <a:t> </a:t>
                      </a:r>
                      <a:r>
                        <a:rPr lang="en-US" sz="1800" dirty="0" err="1">
                          <a:effectLst/>
                        </a:rPr>
                        <a:t>trứng</a:t>
                      </a:r>
                      <a:endParaRPr lang="en-US" sz="1800" dirty="0">
                        <a:effectLst/>
                      </a:endParaRPr>
                    </a:p>
                  </a:txBody>
                  <a:tcPr marL="28645" marR="28645" marT="28645" marB="2864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endParaRPr lang="vi-VN" sz="1800" dirty="0">
                        <a:effectLst/>
                      </a:endParaRPr>
                    </a:p>
                    <a:p>
                      <a:pPr fontAlgn="t"/>
                      <a:r>
                        <a:rPr lang="vi-VN" sz="1800" dirty="0">
                          <a:effectLst/>
                        </a:rPr>
                        <a:t>Mắn đẻ, trứng nở tỉ lệ cao, sức sống khỏe, phù hợp với môi trường nuôi thả.</a:t>
                      </a:r>
                    </a:p>
                  </a:txBody>
                  <a:tcPr marL="28645" marR="28645" marT="28645" marB="2864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0001"/>
                  </a:ext>
                </a:extLst>
              </a:tr>
              <a:tr h="572907">
                <a:tc vMerge="1">
                  <a:txBody>
                    <a:bodyPr/>
                    <a:lstStyle/>
                    <a:p>
                      <a:endParaRPr lang="en-US"/>
                    </a:p>
                  </a:txBody>
                  <a:tcPr/>
                </a:tc>
                <a:tc>
                  <a:txBody>
                    <a:bodyPr/>
                    <a:lstStyle/>
                    <a:p>
                      <a:pPr fontAlgn="t"/>
                      <a:endParaRPr lang="vi-VN" sz="1800" dirty="0">
                        <a:effectLst/>
                      </a:endParaRPr>
                    </a:p>
                    <a:p>
                      <a:pPr fontAlgn="t"/>
                      <a:r>
                        <a:rPr lang="en-US" sz="1800" dirty="0" err="1">
                          <a:effectLst/>
                        </a:rPr>
                        <a:t>Vịt</a:t>
                      </a:r>
                      <a:r>
                        <a:rPr lang="en-US" sz="1800" dirty="0">
                          <a:effectLst/>
                        </a:rPr>
                        <a:t> Kaki </a:t>
                      </a:r>
                      <a:r>
                        <a:rPr lang="en-US" sz="1800" dirty="0" err="1">
                          <a:effectLst/>
                        </a:rPr>
                        <a:t>cambell</a:t>
                      </a:r>
                      <a:endParaRPr lang="en-US" sz="1800" dirty="0">
                        <a:effectLst/>
                      </a:endParaRPr>
                    </a:p>
                  </a:txBody>
                  <a:tcPr marL="28645" marR="28645" marT="28645" marB="2864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endParaRPr lang="vi-VN" sz="1800" dirty="0">
                        <a:effectLst/>
                      </a:endParaRPr>
                    </a:p>
                    <a:p>
                      <a:pPr fontAlgn="t"/>
                      <a:r>
                        <a:rPr lang="en-US" sz="1800" dirty="0" err="1">
                          <a:effectLst/>
                        </a:rPr>
                        <a:t>Lấy</a:t>
                      </a:r>
                      <a:r>
                        <a:rPr lang="en-US" sz="1800" dirty="0">
                          <a:effectLst/>
                        </a:rPr>
                        <a:t> </a:t>
                      </a:r>
                      <a:r>
                        <a:rPr lang="en-US" sz="1800" dirty="0" err="1">
                          <a:effectLst/>
                        </a:rPr>
                        <a:t>trứng</a:t>
                      </a:r>
                      <a:endParaRPr lang="en-US" sz="1800" dirty="0">
                        <a:effectLst/>
                      </a:endParaRPr>
                    </a:p>
                  </a:txBody>
                  <a:tcPr marL="28645" marR="28645" marT="28645" marB="2864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endParaRPr lang="vi-VN" sz="1800" dirty="0">
                        <a:effectLst/>
                      </a:endParaRPr>
                    </a:p>
                    <a:p>
                      <a:pPr fontAlgn="t"/>
                      <a:r>
                        <a:rPr lang="vi-VN" sz="1800" dirty="0">
                          <a:effectLst/>
                        </a:rPr>
                        <a:t>Vịt siêu trứng, đẻ trứng sớm, đẻ nhiều, tỉ lệ trứng nở cao, dễ nuôi.</a:t>
                      </a:r>
                    </a:p>
                  </a:txBody>
                  <a:tcPr marL="28645" marR="28645" marT="28645" marB="2864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0002"/>
                  </a:ext>
                </a:extLst>
              </a:tr>
              <a:tr h="469783">
                <a:tc vMerge="1">
                  <a:txBody>
                    <a:bodyPr/>
                    <a:lstStyle/>
                    <a:p>
                      <a:endParaRPr lang="en-US"/>
                    </a:p>
                  </a:txBody>
                  <a:tcPr/>
                </a:tc>
                <a:tc>
                  <a:txBody>
                    <a:bodyPr/>
                    <a:lstStyle/>
                    <a:p>
                      <a:pPr fontAlgn="t"/>
                      <a:endParaRPr lang="vi-VN" sz="1800" dirty="0">
                        <a:effectLst/>
                      </a:endParaRPr>
                    </a:p>
                    <a:p>
                      <a:pPr fontAlgn="t"/>
                      <a:r>
                        <a:rPr lang="en-US" sz="1800" dirty="0" err="1">
                          <a:effectLst/>
                        </a:rPr>
                        <a:t>Vịt</a:t>
                      </a:r>
                      <a:r>
                        <a:rPr lang="en-US" sz="1800" dirty="0">
                          <a:effectLst/>
                        </a:rPr>
                        <a:t> Super meat</a:t>
                      </a:r>
                    </a:p>
                  </a:txBody>
                  <a:tcPr marL="28645" marR="28645" marT="28645" marB="2864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endParaRPr lang="vi-VN" sz="1800" dirty="0">
                        <a:effectLst/>
                      </a:endParaRPr>
                    </a:p>
                    <a:p>
                      <a:pPr fontAlgn="t"/>
                      <a:r>
                        <a:rPr lang="en-US" sz="1800" dirty="0" err="1">
                          <a:effectLst/>
                        </a:rPr>
                        <a:t>Lấy</a:t>
                      </a:r>
                      <a:r>
                        <a:rPr lang="en-US" sz="1800" dirty="0">
                          <a:effectLst/>
                        </a:rPr>
                        <a:t> </a:t>
                      </a:r>
                      <a:r>
                        <a:rPr lang="en-US" sz="1800" dirty="0" err="1">
                          <a:effectLst/>
                        </a:rPr>
                        <a:t>thịt</a:t>
                      </a:r>
                      <a:endParaRPr lang="en-US" sz="1800" dirty="0">
                        <a:effectLst/>
                      </a:endParaRPr>
                    </a:p>
                  </a:txBody>
                  <a:tcPr marL="28645" marR="28645" marT="28645" marB="2864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endParaRPr lang="vi-VN" sz="1800" dirty="0">
                        <a:effectLst/>
                      </a:endParaRPr>
                    </a:p>
                    <a:p>
                      <a:pPr fontAlgn="t"/>
                      <a:r>
                        <a:rPr lang="vi-VN" sz="1800" dirty="0">
                          <a:effectLst/>
                        </a:rPr>
                        <a:t>Dễ nuôi, ăn tạp, lớn nhanh, ít bệnh tật, siêu thịt.</a:t>
                      </a:r>
                    </a:p>
                  </a:txBody>
                  <a:tcPr marL="28645" marR="28645" marT="28645" marB="2864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0003"/>
                  </a:ext>
                </a:extLst>
              </a:tr>
              <a:tr h="1369014">
                <a:tc rowSpan="3">
                  <a:txBody>
                    <a:bodyPr/>
                    <a:lstStyle/>
                    <a:p>
                      <a:pPr fontAlgn="t"/>
                      <a:r>
                        <a:rPr lang="en-US" sz="1800" dirty="0">
                          <a:solidFill>
                            <a:srgbClr val="FF0000"/>
                          </a:solidFill>
                          <a:effectLst/>
                        </a:rPr>
                        <a:t>5</a:t>
                      </a:r>
                    </a:p>
                  </a:txBody>
                  <a:tcPr marL="28645" marR="28645" marT="28645" marB="2864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algn="just" fontAlgn="t"/>
                      <a:r>
                        <a:rPr lang="vi-VN" sz="1800" dirty="0">
                          <a:solidFill>
                            <a:srgbClr val="FF0000"/>
                          </a:solidFill>
                          <a:effectLst/>
                        </a:rPr>
                        <a:t>Các giống cá trong nước và ngoài nước:</a:t>
                      </a:r>
                    </a:p>
                    <a:p>
                      <a:pPr algn="just" fontAlgn="t"/>
                      <a:r>
                        <a:rPr lang="vi-VN" sz="1800" dirty="0">
                          <a:solidFill>
                            <a:srgbClr val="000000"/>
                          </a:solidFill>
                          <a:effectLst/>
                        </a:rPr>
                        <a:t>Cá rô phi đơn tính</a:t>
                      </a:r>
                    </a:p>
                  </a:txBody>
                  <a:tcPr marL="28645" marR="28645" marT="28645" marB="2864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endParaRPr lang="vi-VN" sz="1800" dirty="0">
                        <a:effectLst/>
                      </a:endParaRPr>
                    </a:p>
                    <a:p>
                      <a:pPr fontAlgn="t"/>
                      <a:endParaRPr lang="vi-VN" sz="1800" dirty="0">
                        <a:effectLst/>
                      </a:endParaRPr>
                    </a:p>
                    <a:p>
                      <a:pPr fontAlgn="t"/>
                      <a:r>
                        <a:rPr lang="en-US" sz="1800" dirty="0" err="1">
                          <a:effectLst/>
                        </a:rPr>
                        <a:t>Lấy</a:t>
                      </a:r>
                      <a:r>
                        <a:rPr lang="en-US" sz="1800" dirty="0">
                          <a:effectLst/>
                        </a:rPr>
                        <a:t> </a:t>
                      </a:r>
                      <a:r>
                        <a:rPr lang="en-US" sz="1800" dirty="0" err="1">
                          <a:effectLst/>
                        </a:rPr>
                        <a:t>thịt</a:t>
                      </a:r>
                      <a:endParaRPr lang="en-US" sz="1800" dirty="0">
                        <a:effectLst/>
                      </a:endParaRPr>
                    </a:p>
                  </a:txBody>
                  <a:tcPr marL="28645" marR="28645" marT="28645" marB="2864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endParaRPr lang="vi-VN" sz="1800" dirty="0">
                        <a:effectLst/>
                      </a:endParaRPr>
                    </a:p>
                    <a:p>
                      <a:pPr fontAlgn="t"/>
                      <a:endParaRPr lang="vi-VN" sz="1800" dirty="0">
                        <a:effectLst/>
                      </a:endParaRPr>
                    </a:p>
                    <a:p>
                      <a:pPr fontAlgn="t"/>
                      <a:r>
                        <a:rPr lang="vi-VN" sz="1800" dirty="0">
                          <a:effectLst/>
                        </a:rPr>
                        <a:t>Dễ nuôi, lớn nhanh, chịu đựng được các điều kiện bất lợi về độ pH, nhiệt độ, độ phèn và lượng ammoniac cao.</a:t>
                      </a:r>
                    </a:p>
                  </a:txBody>
                  <a:tcPr marL="28645" marR="28645" marT="28645" marB="2864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0004"/>
                  </a:ext>
                </a:extLst>
              </a:tr>
              <a:tr h="824044">
                <a:tc vMerge="1">
                  <a:txBody>
                    <a:bodyPr/>
                    <a:lstStyle/>
                    <a:p>
                      <a:endParaRPr lang="en-US"/>
                    </a:p>
                  </a:txBody>
                  <a:tcPr/>
                </a:tc>
                <a:tc>
                  <a:txBody>
                    <a:bodyPr/>
                    <a:lstStyle/>
                    <a:p>
                      <a:pPr fontAlgn="t"/>
                      <a:endParaRPr lang="vi-VN" sz="1800" dirty="0">
                        <a:effectLst/>
                      </a:endParaRPr>
                    </a:p>
                    <a:p>
                      <a:pPr fontAlgn="t"/>
                      <a:r>
                        <a:rPr lang="en-US" sz="1800" dirty="0" err="1">
                          <a:effectLst/>
                        </a:rPr>
                        <a:t>Cá</a:t>
                      </a:r>
                      <a:r>
                        <a:rPr lang="en-US" sz="1800" dirty="0">
                          <a:effectLst/>
                        </a:rPr>
                        <a:t> </a:t>
                      </a:r>
                      <a:r>
                        <a:rPr lang="en-US" sz="1800" dirty="0" err="1">
                          <a:effectLst/>
                        </a:rPr>
                        <a:t>chép</a:t>
                      </a:r>
                      <a:r>
                        <a:rPr lang="en-US" sz="1800" dirty="0">
                          <a:effectLst/>
                        </a:rPr>
                        <a:t> </a:t>
                      </a:r>
                      <a:r>
                        <a:rPr lang="en-US" sz="1800" dirty="0" err="1">
                          <a:effectLst/>
                        </a:rPr>
                        <a:t>lai</a:t>
                      </a:r>
                      <a:endParaRPr lang="en-US" sz="1800" dirty="0">
                        <a:effectLst/>
                      </a:endParaRPr>
                    </a:p>
                  </a:txBody>
                  <a:tcPr marL="28645" marR="28645" marT="28645" marB="2864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endParaRPr lang="vi-VN" sz="1800" dirty="0">
                        <a:effectLst/>
                      </a:endParaRPr>
                    </a:p>
                    <a:p>
                      <a:pPr fontAlgn="t"/>
                      <a:r>
                        <a:rPr lang="en-US" sz="1800" dirty="0" err="1">
                          <a:effectLst/>
                        </a:rPr>
                        <a:t>Lấy</a:t>
                      </a:r>
                      <a:r>
                        <a:rPr lang="en-US" sz="1800" dirty="0">
                          <a:effectLst/>
                        </a:rPr>
                        <a:t> </a:t>
                      </a:r>
                      <a:r>
                        <a:rPr lang="en-US" sz="1800" dirty="0" err="1">
                          <a:effectLst/>
                        </a:rPr>
                        <a:t>thịt</a:t>
                      </a:r>
                      <a:endParaRPr lang="en-US" sz="1800" dirty="0">
                        <a:effectLst/>
                      </a:endParaRPr>
                    </a:p>
                  </a:txBody>
                  <a:tcPr marL="28645" marR="28645" marT="28645" marB="2864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endParaRPr lang="vi-VN" sz="1800" dirty="0">
                        <a:effectLst/>
                      </a:endParaRPr>
                    </a:p>
                    <a:p>
                      <a:pPr fontAlgn="t"/>
                      <a:r>
                        <a:rPr lang="vi-VN" sz="1800" dirty="0">
                          <a:effectLst/>
                        </a:rPr>
                        <a:t>Dễ nuôi, lớn nhanh, có kích thước lớn.</a:t>
                      </a:r>
                    </a:p>
                  </a:txBody>
                  <a:tcPr marL="28645" marR="28645" marT="28645" marB="2864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0005"/>
                  </a:ext>
                </a:extLst>
              </a:tr>
              <a:tr h="707820">
                <a:tc vMerge="1">
                  <a:txBody>
                    <a:bodyPr/>
                    <a:lstStyle/>
                    <a:p>
                      <a:endParaRPr lang="en-US"/>
                    </a:p>
                  </a:txBody>
                  <a:tcPr/>
                </a:tc>
                <a:tc>
                  <a:txBody>
                    <a:bodyPr/>
                    <a:lstStyle/>
                    <a:p>
                      <a:pPr fontAlgn="t"/>
                      <a:endParaRPr lang="vi-VN" sz="1800" dirty="0">
                        <a:effectLst/>
                      </a:endParaRPr>
                    </a:p>
                    <a:p>
                      <a:pPr fontAlgn="t"/>
                      <a:r>
                        <a:rPr lang="en-US" sz="1800" dirty="0" err="1">
                          <a:effectLst/>
                        </a:rPr>
                        <a:t>Cá</a:t>
                      </a:r>
                      <a:r>
                        <a:rPr lang="en-US" sz="1800" dirty="0">
                          <a:effectLst/>
                        </a:rPr>
                        <a:t> </a:t>
                      </a:r>
                      <a:r>
                        <a:rPr lang="en-US" sz="1800" dirty="0" err="1">
                          <a:effectLst/>
                        </a:rPr>
                        <a:t>chim</a:t>
                      </a:r>
                      <a:r>
                        <a:rPr lang="en-US" sz="1800" dirty="0">
                          <a:effectLst/>
                        </a:rPr>
                        <a:t> </a:t>
                      </a:r>
                      <a:r>
                        <a:rPr lang="en-US" sz="1800" dirty="0" err="1">
                          <a:effectLst/>
                        </a:rPr>
                        <a:t>trắng</a:t>
                      </a:r>
                      <a:endParaRPr lang="en-US" sz="1800" dirty="0">
                        <a:effectLst/>
                      </a:endParaRPr>
                    </a:p>
                  </a:txBody>
                  <a:tcPr marL="28645" marR="28645" marT="28645" marB="2864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endParaRPr lang="vi-VN" sz="1800" dirty="0">
                        <a:effectLst/>
                      </a:endParaRPr>
                    </a:p>
                    <a:p>
                      <a:pPr fontAlgn="t"/>
                      <a:r>
                        <a:rPr lang="en-US" sz="1800" dirty="0" err="1">
                          <a:effectLst/>
                        </a:rPr>
                        <a:t>Lấy</a:t>
                      </a:r>
                      <a:r>
                        <a:rPr lang="en-US" sz="1800" dirty="0">
                          <a:effectLst/>
                        </a:rPr>
                        <a:t> </a:t>
                      </a:r>
                      <a:r>
                        <a:rPr lang="en-US" sz="1800" dirty="0" err="1">
                          <a:effectLst/>
                        </a:rPr>
                        <a:t>thịt</a:t>
                      </a:r>
                      <a:endParaRPr lang="en-US" sz="1800" dirty="0">
                        <a:effectLst/>
                      </a:endParaRPr>
                    </a:p>
                  </a:txBody>
                  <a:tcPr marL="28645" marR="28645" marT="28645" marB="2864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fontAlgn="t"/>
                      <a:endParaRPr lang="vi-VN" sz="1800" dirty="0">
                        <a:effectLst/>
                      </a:endParaRPr>
                    </a:p>
                    <a:p>
                      <a:pPr fontAlgn="t"/>
                      <a:r>
                        <a:rPr lang="vi-VN" sz="1800" dirty="0">
                          <a:effectLst/>
                        </a:rPr>
                        <a:t>Dễ nuôi, kích thước lớn, lớn nhanh.</a:t>
                      </a:r>
                    </a:p>
                  </a:txBody>
                  <a:tcPr marL="28645" marR="28645" marT="28645" marB="2864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9043901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6" name="Picture 36" descr="lúa ir6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 y="830997"/>
            <a:ext cx="8801100" cy="5181600"/>
          </a:xfrm>
          <a:prstGeom prst="rect">
            <a:avLst/>
          </a:prstGeom>
          <a:noFill/>
          <a:extLst>
            <a:ext uri="{909E8E84-426E-40DD-AFC4-6F175D3DCCD1}">
              <a14:hiddenFill xmlns:a14="http://schemas.microsoft.com/office/drawing/2010/main">
                <a:solidFill>
                  <a:srgbClr val="FFFFFF"/>
                </a:solidFill>
              </a14:hiddenFill>
            </a:ext>
          </a:extLst>
        </p:spPr>
      </p:pic>
      <p:sp>
        <p:nvSpPr>
          <p:cNvPr id="71717" name="Text Box 37"/>
          <p:cNvSpPr txBox="1">
            <a:spLocks noChangeArrowheads="1"/>
          </p:cNvSpPr>
          <p:nvPr/>
        </p:nvSpPr>
        <p:spPr bwMode="auto">
          <a:xfrm>
            <a:off x="762000" y="5762625"/>
            <a:ext cx="8001000" cy="1066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sz="2400"/>
              <a:t>    </a:t>
            </a:r>
            <a:r>
              <a:rPr lang="en-US" sz="3200" b="1"/>
              <a:t>Giống lúa DT33:</a:t>
            </a:r>
            <a:r>
              <a:rPr lang="en-US" sz="3200"/>
              <a:t>Gạo cho cơm dẻo và ngon, có mùi thơm như gạo Tám thơm đột biến</a:t>
            </a:r>
          </a:p>
        </p:txBody>
      </p:sp>
      <p:sp>
        <p:nvSpPr>
          <p:cNvPr id="71718" name="Text Box 38"/>
          <p:cNvSpPr txBox="1">
            <a:spLocks noChangeArrowheads="1"/>
          </p:cNvSpPr>
          <p:nvPr/>
        </p:nvSpPr>
        <p:spPr bwMode="auto">
          <a:xfrm>
            <a:off x="152400" y="0"/>
            <a:ext cx="56388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4800" b="1" u="sng">
                <a:solidFill>
                  <a:srgbClr val="990099"/>
                </a:solidFill>
              </a:rPr>
              <a:t> </a:t>
            </a:r>
            <a:r>
              <a:rPr lang="en-US" sz="4800" b="1" dirty="0" err="1"/>
              <a:t>Các</a:t>
            </a:r>
            <a:r>
              <a:rPr lang="en-US" sz="4800" b="1" dirty="0"/>
              <a:t> </a:t>
            </a:r>
            <a:r>
              <a:rPr lang="en-US" sz="4800" b="1" dirty="0" err="1"/>
              <a:t>giống</a:t>
            </a:r>
            <a:r>
              <a:rPr lang="en-US" sz="4800" b="1" dirty="0"/>
              <a:t> </a:t>
            </a:r>
            <a:r>
              <a:rPr lang="en-US" sz="4800" b="1" dirty="0" err="1"/>
              <a:t>lúa</a:t>
            </a:r>
            <a:endParaRPr lang="en-US" sz="4800" b="1" dirty="0"/>
          </a:p>
        </p:txBody>
      </p:sp>
      <p:sp>
        <p:nvSpPr>
          <p:cNvPr id="2" name="Chỗ dành sẵn cho Nội dung 2">
            <a:extLst>
              <a:ext uri="{FF2B5EF4-FFF2-40B4-BE49-F238E27FC236}">
                <a16:creationId xmlns:a16="http://schemas.microsoft.com/office/drawing/2014/main" id="{AF7531A5-E6A5-3541-8E46-67D84D80E4C0}"/>
              </a:ext>
            </a:extLst>
          </p:cNvPr>
          <p:cNvSpPr>
            <a:spLocks noGrp="1"/>
          </p:cNvSpPr>
          <p:nvPr>
            <p:ph idx="1"/>
          </p:nvPr>
        </p:nvSpPr>
        <p:spPr>
          <a:xfrm>
            <a:off x="402771" y="1600200"/>
            <a:ext cx="4038600" cy="4525963"/>
          </a:xfrm>
        </p:spPr>
        <p:txBody>
          <a:bodyPr/>
          <a:lstStyle/>
          <a:p>
            <a:endParaRPr lang="vi-VN"/>
          </a:p>
        </p:txBody>
      </p:sp>
    </p:spTree>
    <p:extLst>
      <p:ext uri="{BB962C8B-B14F-4D97-AF65-F5344CB8AC3E}">
        <p14:creationId xmlns:p14="http://schemas.microsoft.com/office/powerpoint/2010/main" val="17577336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71716"/>
                                        </p:tgtEl>
                                        <p:attrNameLst>
                                          <p:attrName>style.visibility</p:attrName>
                                        </p:attrNameLst>
                                      </p:cBhvr>
                                      <p:to>
                                        <p:strVal val="visible"/>
                                      </p:to>
                                    </p:set>
                                    <p:anim calcmode="lin" valueType="num">
                                      <p:cBhvr>
                                        <p:cTn id="7" dur="1000" fill="hold"/>
                                        <p:tgtEl>
                                          <p:spTgt spid="71716"/>
                                        </p:tgtEl>
                                        <p:attrNameLst>
                                          <p:attrName>ppt_w</p:attrName>
                                        </p:attrNameLst>
                                      </p:cBhvr>
                                      <p:tavLst>
                                        <p:tav tm="0">
                                          <p:val>
                                            <p:strVal val="#ppt_w*0.70"/>
                                          </p:val>
                                        </p:tav>
                                        <p:tav tm="100000">
                                          <p:val>
                                            <p:strVal val="#ppt_w"/>
                                          </p:val>
                                        </p:tav>
                                      </p:tavLst>
                                    </p:anim>
                                    <p:anim calcmode="lin" valueType="num">
                                      <p:cBhvr>
                                        <p:cTn id="8" dur="1000" fill="hold"/>
                                        <p:tgtEl>
                                          <p:spTgt spid="71716"/>
                                        </p:tgtEl>
                                        <p:attrNameLst>
                                          <p:attrName>ppt_h</p:attrName>
                                        </p:attrNameLst>
                                      </p:cBhvr>
                                      <p:tavLst>
                                        <p:tav tm="0">
                                          <p:val>
                                            <p:strVal val="#ppt_h"/>
                                          </p:val>
                                        </p:tav>
                                        <p:tav tm="100000">
                                          <p:val>
                                            <p:strVal val="#ppt_h"/>
                                          </p:val>
                                        </p:tav>
                                      </p:tavLst>
                                    </p:anim>
                                    <p:animEffect transition="in" filter="fade">
                                      <p:cBhvr>
                                        <p:cTn id="9" dur="1000"/>
                                        <p:tgtEl>
                                          <p:spTgt spid="7171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3" presetClass="entr" presetSubtype="10" fill="hold" grpId="0" nodeType="clickEffect">
                                  <p:stCondLst>
                                    <p:cond delay="0"/>
                                  </p:stCondLst>
                                  <p:childTnLst>
                                    <p:set>
                                      <p:cBhvr>
                                        <p:cTn id="13" dur="1" fill="hold">
                                          <p:stCondLst>
                                            <p:cond delay="0"/>
                                          </p:stCondLst>
                                        </p:cTn>
                                        <p:tgtEl>
                                          <p:spTgt spid="71717"/>
                                        </p:tgtEl>
                                        <p:attrNameLst>
                                          <p:attrName>style.visibility</p:attrName>
                                        </p:attrNameLst>
                                      </p:cBhvr>
                                      <p:to>
                                        <p:strVal val="visible"/>
                                      </p:to>
                                    </p:set>
                                    <p:animEffect transition="in" filter="blinds(horizontal)">
                                      <p:cBhvr>
                                        <p:cTn id="14" dur="500"/>
                                        <p:tgtEl>
                                          <p:spTgt spid="717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304800" y="5791200"/>
            <a:ext cx="8229600" cy="777875"/>
          </a:xfrm>
          <a:solidFill>
            <a:schemeClr val="bg1"/>
          </a:solidFill>
        </p:spPr>
        <p:txBody>
          <a:bodyPr>
            <a:normAutofit fontScale="90000"/>
          </a:bodyPr>
          <a:lstStyle/>
          <a:p>
            <a:r>
              <a:rPr lang="en-US" sz="3200" b="1">
                <a:solidFill>
                  <a:schemeClr val="tx1"/>
                </a:solidFill>
              </a:rPr>
              <a:t>Giống lúa DT 17:</a:t>
            </a:r>
            <a:r>
              <a:rPr lang="en-US" sz="3200">
                <a:solidFill>
                  <a:schemeClr val="tx1"/>
                </a:solidFill>
              </a:rPr>
              <a:t> hạt gạo dài, trong, cơm dẻo, năng suất cao</a:t>
            </a:r>
            <a:endParaRPr lang="vi-VN" sz="3200">
              <a:solidFill>
                <a:schemeClr val="tx1"/>
              </a:solidFill>
            </a:endParaRPr>
          </a:p>
        </p:txBody>
      </p:sp>
      <p:pic>
        <p:nvPicPr>
          <p:cNvPr id="32771" name="Picture 3"/>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0" y="0"/>
            <a:ext cx="9144000" cy="5638800"/>
          </a:xfrm>
          <a:noFill/>
          <a:ln/>
        </p:spPr>
      </p:pic>
    </p:spTree>
    <p:extLst>
      <p:ext uri="{BB962C8B-B14F-4D97-AF65-F5344CB8AC3E}">
        <p14:creationId xmlns:p14="http://schemas.microsoft.com/office/powerpoint/2010/main" val="27344863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2770"/>
                                        </p:tgtEl>
                                        <p:attrNameLst>
                                          <p:attrName>style.visibility</p:attrName>
                                        </p:attrNameLst>
                                      </p:cBhvr>
                                      <p:to>
                                        <p:strVal val="visible"/>
                                      </p:to>
                                    </p:set>
                                    <p:animEffect transition="in" filter="blinds(horizontal)">
                                      <p:cBhvr>
                                        <p:cTn id="7" dur="500"/>
                                        <p:tgtEl>
                                          <p:spTgt spid="327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4" name="Picture 4" descr="ngô lai vn6"/>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0" y="609600"/>
            <a:ext cx="4495800" cy="4419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6806" name="Picture 6" descr="ngô_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609600"/>
            <a:ext cx="4572000" cy="4419600"/>
          </a:xfrm>
          <a:prstGeom prst="rect">
            <a:avLst/>
          </a:prstGeom>
          <a:noFill/>
          <a:extLst>
            <a:ext uri="{909E8E84-426E-40DD-AFC4-6F175D3DCCD1}">
              <a14:hiddenFill xmlns:a14="http://schemas.microsoft.com/office/drawing/2010/main">
                <a:solidFill>
                  <a:srgbClr val="FFFFFF"/>
                </a:solidFill>
              </a14:hiddenFill>
            </a:ext>
          </a:extLst>
        </p:spPr>
      </p:pic>
      <p:sp>
        <p:nvSpPr>
          <p:cNvPr id="76808" name="Text Box 8"/>
          <p:cNvSpPr txBox="1">
            <a:spLocks noChangeArrowheads="1"/>
          </p:cNvSpPr>
          <p:nvPr/>
        </p:nvSpPr>
        <p:spPr bwMode="auto">
          <a:xfrm>
            <a:off x="4876800" y="5181600"/>
            <a:ext cx="4038600" cy="11874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sz="2400" b="1"/>
              <a:t>Giống ngô LNVN 4:</a:t>
            </a:r>
            <a:r>
              <a:rPr lang="en-US" sz="2400"/>
              <a:t> Là nhóm trung ngày, có khả năng thích ứng rộng, năng suất cao</a:t>
            </a:r>
          </a:p>
        </p:txBody>
      </p:sp>
      <p:sp>
        <p:nvSpPr>
          <p:cNvPr id="76810" name="Text Box 10"/>
          <p:cNvSpPr txBox="1">
            <a:spLocks noChangeArrowheads="1"/>
          </p:cNvSpPr>
          <p:nvPr/>
        </p:nvSpPr>
        <p:spPr bwMode="auto">
          <a:xfrm>
            <a:off x="304800" y="4800600"/>
            <a:ext cx="3048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endParaRPr lang="en-US" sz="1800"/>
          </a:p>
        </p:txBody>
      </p:sp>
      <p:sp>
        <p:nvSpPr>
          <p:cNvPr id="76812" name="Text Box 12"/>
          <p:cNvSpPr txBox="1">
            <a:spLocks noChangeArrowheads="1"/>
          </p:cNvSpPr>
          <p:nvPr/>
        </p:nvSpPr>
        <p:spPr bwMode="auto">
          <a:xfrm>
            <a:off x="304800" y="5105400"/>
            <a:ext cx="3962400" cy="15525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sz="2400" b="1"/>
              <a:t>Giống ngô LNVN 10:</a:t>
            </a:r>
            <a:r>
              <a:rPr lang="en-US" sz="2400"/>
              <a:t>  Thời gian sinh trưởng ngắn, chịu hạn, kháng sâu bệnh, và chống đổ tốt, năng suất cao</a:t>
            </a:r>
          </a:p>
        </p:txBody>
      </p:sp>
      <p:sp>
        <p:nvSpPr>
          <p:cNvPr id="76813" name="Text Box 13"/>
          <p:cNvSpPr txBox="1">
            <a:spLocks noChangeArrowheads="1"/>
          </p:cNvSpPr>
          <p:nvPr/>
        </p:nvSpPr>
        <p:spPr bwMode="auto">
          <a:xfrm>
            <a:off x="152400" y="0"/>
            <a:ext cx="3048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1"/>
              <a:t>Các giống ngô</a:t>
            </a:r>
          </a:p>
        </p:txBody>
      </p:sp>
    </p:spTree>
    <p:extLst>
      <p:ext uri="{BB962C8B-B14F-4D97-AF65-F5344CB8AC3E}">
        <p14:creationId xmlns:p14="http://schemas.microsoft.com/office/powerpoint/2010/main" val="12133857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entr" presetSubtype="0" fill="hold" nodeType="clickEffect">
                                  <p:stCondLst>
                                    <p:cond delay="0"/>
                                  </p:stCondLst>
                                  <p:childTnLst>
                                    <p:set>
                                      <p:cBhvr>
                                        <p:cTn id="6" dur="1" fill="hold">
                                          <p:stCondLst>
                                            <p:cond delay="0"/>
                                          </p:stCondLst>
                                        </p:cTn>
                                        <p:tgtEl>
                                          <p:spTgt spid="76804"/>
                                        </p:tgtEl>
                                        <p:attrNameLst>
                                          <p:attrName>style.visibility</p:attrName>
                                        </p:attrNameLst>
                                      </p:cBhvr>
                                      <p:to>
                                        <p:strVal val="visible"/>
                                      </p:to>
                                    </p:set>
                                    <p:animEffect transition="in" filter="fade">
                                      <p:cBhvr>
                                        <p:cTn id="7" dur="2000"/>
                                        <p:tgtEl>
                                          <p:spTgt spid="76804"/>
                                        </p:tgtEl>
                                      </p:cBhvr>
                                    </p:animEffect>
                                    <p:anim calcmode="lin" valueType="num">
                                      <p:cBhvr>
                                        <p:cTn id="8" dur="2000" fill="hold"/>
                                        <p:tgtEl>
                                          <p:spTgt spid="76804"/>
                                        </p:tgtEl>
                                        <p:attrNameLst>
                                          <p:attrName>style.rotation</p:attrName>
                                        </p:attrNameLst>
                                      </p:cBhvr>
                                      <p:tavLst>
                                        <p:tav tm="0">
                                          <p:val>
                                            <p:fltVal val="720"/>
                                          </p:val>
                                        </p:tav>
                                        <p:tav tm="100000">
                                          <p:val>
                                            <p:fltVal val="0"/>
                                          </p:val>
                                        </p:tav>
                                      </p:tavLst>
                                    </p:anim>
                                    <p:anim calcmode="lin" valueType="num">
                                      <p:cBhvr>
                                        <p:cTn id="9" dur="2000" fill="hold"/>
                                        <p:tgtEl>
                                          <p:spTgt spid="76804"/>
                                        </p:tgtEl>
                                        <p:attrNameLst>
                                          <p:attrName>ppt_h</p:attrName>
                                        </p:attrNameLst>
                                      </p:cBhvr>
                                      <p:tavLst>
                                        <p:tav tm="0">
                                          <p:val>
                                            <p:fltVal val="0"/>
                                          </p:val>
                                        </p:tav>
                                        <p:tav tm="100000">
                                          <p:val>
                                            <p:strVal val="#ppt_h"/>
                                          </p:val>
                                        </p:tav>
                                      </p:tavLst>
                                    </p:anim>
                                    <p:anim calcmode="lin" valueType="num">
                                      <p:cBhvr>
                                        <p:cTn id="10" dur="2000" fill="hold"/>
                                        <p:tgtEl>
                                          <p:spTgt spid="76804"/>
                                        </p:tgtEl>
                                        <p:attrNameLst>
                                          <p:attrName>ppt_w</p:attrName>
                                        </p:attrNameLst>
                                      </p:cBhvr>
                                      <p:tavLst>
                                        <p:tav tm="0">
                                          <p:val>
                                            <p:fltVal val="0"/>
                                          </p:val>
                                        </p:tav>
                                        <p:tav tm="100000">
                                          <p:val>
                                            <p:strVal val="#ppt_w"/>
                                          </p:val>
                                        </p:tav>
                                      </p:tavLst>
                                    </p:anim>
                                  </p:childTnLst>
                                </p:cTn>
                              </p:par>
                            </p:childTnLst>
                          </p:cTn>
                        </p:par>
                        <p:par>
                          <p:cTn id="11" fill="hold" nodeType="afterGroup">
                            <p:stCondLst>
                              <p:cond delay="2000"/>
                            </p:stCondLst>
                            <p:childTnLst>
                              <p:par>
                                <p:cTn id="12" presetID="51" presetClass="entr" presetSubtype="0" fill="hold" nodeType="afterEffect">
                                  <p:stCondLst>
                                    <p:cond delay="0"/>
                                  </p:stCondLst>
                                  <p:childTnLst>
                                    <p:set>
                                      <p:cBhvr>
                                        <p:cTn id="13" dur="1" fill="hold">
                                          <p:stCondLst>
                                            <p:cond delay="0"/>
                                          </p:stCondLst>
                                        </p:cTn>
                                        <p:tgtEl>
                                          <p:spTgt spid="76806"/>
                                        </p:tgtEl>
                                        <p:attrNameLst>
                                          <p:attrName>style.visibility</p:attrName>
                                        </p:attrNameLst>
                                      </p:cBhvr>
                                      <p:to>
                                        <p:strVal val="visible"/>
                                      </p:to>
                                    </p:set>
                                    <p:animEffect transition="in" filter="fade">
                                      <p:cBhvr>
                                        <p:cTn id="14" dur="770" decel="100000"/>
                                        <p:tgtEl>
                                          <p:spTgt spid="76806"/>
                                        </p:tgtEl>
                                      </p:cBhvr>
                                    </p:animEffect>
                                    <p:animScale>
                                      <p:cBhvr>
                                        <p:cTn id="15" dur="770" decel="100000"/>
                                        <p:tgtEl>
                                          <p:spTgt spid="76806"/>
                                        </p:tgtEl>
                                      </p:cBhvr>
                                      <p:from x="10000" y="10000"/>
                                      <p:to x="200000" y="450000"/>
                                    </p:animScale>
                                    <p:animScale>
                                      <p:cBhvr>
                                        <p:cTn id="16" dur="1230" accel="100000" fill="hold">
                                          <p:stCondLst>
                                            <p:cond delay="770"/>
                                          </p:stCondLst>
                                        </p:cTn>
                                        <p:tgtEl>
                                          <p:spTgt spid="76806"/>
                                        </p:tgtEl>
                                      </p:cBhvr>
                                      <p:from x="200000" y="450000"/>
                                      <p:to x="100000" y="100000"/>
                                    </p:animScale>
                                    <p:set>
                                      <p:cBhvr>
                                        <p:cTn id="17" dur="770" fill="hold"/>
                                        <p:tgtEl>
                                          <p:spTgt spid="76806"/>
                                        </p:tgtEl>
                                        <p:attrNameLst>
                                          <p:attrName>ppt_x</p:attrName>
                                        </p:attrNameLst>
                                      </p:cBhvr>
                                      <p:to>
                                        <p:strVal val="(0.5)"/>
                                      </p:to>
                                    </p:set>
                                    <p:anim from="(0.5)" to="(#ppt_x)" calcmode="lin" valueType="num">
                                      <p:cBhvr>
                                        <p:cTn id="18" dur="1230" accel="100000" fill="hold">
                                          <p:stCondLst>
                                            <p:cond delay="770"/>
                                          </p:stCondLst>
                                        </p:cTn>
                                        <p:tgtEl>
                                          <p:spTgt spid="76806"/>
                                        </p:tgtEl>
                                        <p:attrNameLst>
                                          <p:attrName>ppt_x</p:attrName>
                                        </p:attrNameLst>
                                      </p:cBhvr>
                                    </p:anim>
                                    <p:set>
                                      <p:cBhvr>
                                        <p:cTn id="19" dur="770" fill="hold"/>
                                        <p:tgtEl>
                                          <p:spTgt spid="76806"/>
                                        </p:tgtEl>
                                        <p:attrNameLst>
                                          <p:attrName>ppt_y</p:attrName>
                                        </p:attrNameLst>
                                      </p:cBhvr>
                                      <p:to>
                                        <p:strVal val="(#ppt_y+0.4)"/>
                                      </p:to>
                                    </p:set>
                                    <p:anim from="(#ppt_y+0.4)" to="(#ppt_y)" calcmode="lin" valueType="num">
                                      <p:cBhvr>
                                        <p:cTn id="20" dur="1230" accel="100000" fill="hold">
                                          <p:stCondLst>
                                            <p:cond delay="770"/>
                                          </p:stCondLst>
                                        </p:cTn>
                                        <p:tgtEl>
                                          <p:spTgt spid="76806"/>
                                        </p:tgtEl>
                                        <p:attrNameLst>
                                          <p:attrName>ppt_y</p:attrName>
                                        </p:attrNameLst>
                                      </p:cBhvr>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76812"/>
                                        </p:tgtEl>
                                        <p:attrNameLst>
                                          <p:attrName>style.visibility</p:attrName>
                                        </p:attrNameLst>
                                      </p:cBhvr>
                                      <p:to>
                                        <p:strVal val="visible"/>
                                      </p:to>
                                    </p:set>
                                    <p:animEffect transition="in" filter="blinds(horizontal)">
                                      <p:cBhvr>
                                        <p:cTn id="25" dur="500"/>
                                        <p:tgtEl>
                                          <p:spTgt spid="76812"/>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76808"/>
                                        </p:tgtEl>
                                        <p:attrNameLst>
                                          <p:attrName>style.visibility</p:attrName>
                                        </p:attrNameLst>
                                      </p:cBhvr>
                                      <p:to>
                                        <p:strVal val="visible"/>
                                      </p:to>
                                    </p:set>
                                    <p:animEffect transition="in" filter="blinds(horizontal)">
                                      <p:cBhvr>
                                        <p:cTn id="30" dur="500"/>
                                        <p:tgtEl>
                                          <p:spTgt spid="768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8" grpId="0" animBg="1"/>
      <p:bldP spid="7681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6" name="Picture 4" descr="4369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57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3798" name="Picture 6" descr="ngo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0"/>
            <a:ext cx="457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57765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3796"/>
                                        </p:tgtEl>
                                        <p:attrNameLst>
                                          <p:attrName>style.visibility</p:attrName>
                                        </p:attrNameLst>
                                      </p:cBhvr>
                                      <p:to>
                                        <p:strVal val="visible"/>
                                      </p:to>
                                    </p:set>
                                    <p:animEffect transition="in" filter="blinds(horizontal)">
                                      <p:cBhvr>
                                        <p:cTn id="7" dur="500"/>
                                        <p:tgtEl>
                                          <p:spTgt spid="33796"/>
                                        </p:tgtEl>
                                      </p:cBhvr>
                                    </p:animEffect>
                                  </p:childTnLst>
                                </p:cTn>
                              </p:par>
                            </p:childTnLst>
                          </p:cTn>
                        </p:par>
                        <p:par>
                          <p:cTn id="8" fill="hold" nodeType="afterGroup">
                            <p:stCondLst>
                              <p:cond delay="500"/>
                            </p:stCondLst>
                            <p:childTnLst>
                              <p:par>
                                <p:cTn id="9" presetID="3" presetClass="entr" presetSubtype="10" fill="hold" nodeType="afterEffect">
                                  <p:stCondLst>
                                    <p:cond delay="0"/>
                                  </p:stCondLst>
                                  <p:childTnLst>
                                    <p:set>
                                      <p:cBhvr>
                                        <p:cTn id="10" dur="1" fill="hold">
                                          <p:stCondLst>
                                            <p:cond delay="0"/>
                                          </p:stCondLst>
                                        </p:cTn>
                                        <p:tgtEl>
                                          <p:spTgt spid="33798"/>
                                        </p:tgtEl>
                                        <p:attrNameLst>
                                          <p:attrName>style.visibility</p:attrName>
                                        </p:attrNameLst>
                                      </p:cBhvr>
                                      <p:to>
                                        <p:strVal val="visible"/>
                                      </p:to>
                                    </p:set>
                                    <p:animEffect transition="in" filter="blinds(horizontal)">
                                      <p:cBhvr>
                                        <p:cTn id="11" dur="500"/>
                                        <p:tgtEl>
                                          <p:spTgt spid="337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685800" y="5791200"/>
            <a:ext cx="1981200" cy="720725"/>
          </a:xfrm>
          <a:solidFill>
            <a:schemeClr val="bg1"/>
          </a:solidFill>
        </p:spPr>
        <p:txBody>
          <a:bodyPr/>
          <a:lstStyle/>
          <a:p>
            <a:r>
              <a:rPr lang="vi-VN" sz="2400" b="1">
                <a:solidFill>
                  <a:schemeClr val="tx1"/>
                </a:solidFill>
              </a:rPr>
              <a:t>Lạc lai V79</a:t>
            </a:r>
            <a:r>
              <a:rPr lang="en-US" sz="2400" b="1">
                <a:solidFill>
                  <a:schemeClr val="tx1"/>
                </a:solidFill>
              </a:rPr>
              <a:t>:</a:t>
            </a:r>
            <a:r>
              <a:rPr lang="en-US" sz="2400">
                <a:solidFill>
                  <a:srgbClr val="336600"/>
                </a:solidFill>
              </a:rPr>
              <a:t> </a:t>
            </a:r>
            <a:endParaRPr lang="vi-VN" sz="2400">
              <a:solidFill>
                <a:srgbClr val="336600"/>
              </a:solidFill>
            </a:endParaRPr>
          </a:p>
        </p:txBody>
      </p:sp>
      <p:pic>
        <p:nvPicPr>
          <p:cNvPr id="358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3400"/>
            <a:ext cx="91440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845" name="Text Box 5"/>
          <p:cNvSpPr txBox="1">
            <a:spLocks noChangeArrowheads="1"/>
          </p:cNvSpPr>
          <p:nvPr/>
        </p:nvSpPr>
        <p:spPr bwMode="auto">
          <a:xfrm>
            <a:off x="2819400" y="5613400"/>
            <a:ext cx="5638800" cy="11874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sz="2400"/>
              <a:t>Sinh trưởng khỏe, hạt to trung bình và đều, vỏ quả dễ bóc, hàm lượng prôtein và hàm lượng dầu cao</a:t>
            </a:r>
          </a:p>
        </p:txBody>
      </p:sp>
      <p:sp>
        <p:nvSpPr>
          <p:cNvPr id="35846" name="Text Box 6"/>
          <p:cNvSpPr txBox="1">
            <a:spLocks noChangeArrowheads="1"/>
          </p:cNvSpPr>
          <p:nvPr/>
        </p:nvSpPr>
        <p:spPr bwMode="auto">
          <a:xfrm>
            <a:off x="152400" y="0"/>
            <a:ext cx="3048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1" u="sng">
                <a:solidFill>
                  <a:srgbClr val="990099"/>
                </a:solidFill>
              </a:rPr>
              <a:t> </a:t>
            </a:r>
            <a:r>
              <a:rPr lang="en-US" b="1"/>
              <a:t>Các giống lạc</a:t>
            </a:r>
          </a:p>
        </p:txBody>
      </p:sp>
    </p:spTree>
    <p:extLst>
      <p:ext uri="{BB962C8B-B14F-4D97-AF65-F5344CB8AC3E}">
        <p14:creationId xmlns:p14="http://schemas.microsoft.com/office/powerpoint/2010/main" val="26726943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5842"/>
                                        </p:tgtEl>
                                        <p:attrNameLst>
                                          <p:attrName>style.visibility</p:attrName>
                                        </p:attrNameLst>
                                      </p:cBhvr>
                                      <p:to>
                                        <p:strVal val="visible"/>
                                      </p:to>
                                    </p:set>
                                    <p:animEffect transition="in" filter="blinds(horizontal)">
                                      <p:cBhvr>
                                        <p:cTn id="7" dur="500"/>
                                        <p:tgtEl>
                                          <p:spTgt spid="3584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5845"/>
                                        </p:tgtEl>
                                        <p:attrNameLst>
                                          <p:attrName>style.visibility</p:attrName>
                                        </p:attrNameLst>
                                      </p:cBhvr>
                                      <p:to>
                                        <p:strVal val="visible"/>
                                      </p:to>
                                    </p:set>
                                    <p:animEffect transition="in" filter="blinds(horizontal)">
                                      <p:cBhvr>
                                        <p:cTn id="12" dur="500"/>
                                        <p:tgtEl>
                                          <p:spTgt spid="358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animBg="1"/>
      <p:bldP spid="3584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p:spPr>
      </p:pic>
      <p:sp>
        <p:nvSpPr>
          <p:cNvPr id="2" name="Title 1"/>
          <p:cNvSpPr>
            <a:spLocks noGrp="1"/>
          </p:cNvSpPr>
          <p:nvPr>
            <p:ph type="title"/>
          </p:nvPr>
        </p:nvSpPr>
        <p:spPr>
          <a:xfrm>
            <a:off x="609600" y="533400"/>
            <a:ext cx="8229600" cy="1143000"/>
          </a:xfrm>
        </p:spPr>
        <p:txBody>
          <a:bodyPr>
            <a:noAutofit/>
          </a:bodyPr>
          <a:lstStyle/>
          <a:p>
            <a:r>
              <a:rPr lang="vi-VN" sz="80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Các giống bò</a:t>
            </a:r>
            <a:endParaRPr lang="en-US" sz="80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Tree>
    <p:extLst>
      <p:ext uri="{BB962C8B-B14F-4D97-AF65-F5344CB8AC3E}">
        <p14:creationId xmlns:p14="http://schemas.microsoft.com/office/powerpoint/2010/main" val="6563274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1524000" y="5872163"/>
            <a:ext cx="6019800" cy="914400"/>
          </a:xfrm>
          <a:solidFill>
            <a:schemeClr val="bg1"/>
          </a:solidFill>
        </p:spPr>
        <p:txBody>
          <a:bodyPr/>
          <a:lstStyle/>
          <a:p>
            <a:r>
              <a:rPr lang="vi-VN" sz="2400" b="1">
                <a:solidFill>
                  <a:schemeClr val="tx1"/>
                </a:solidFill>
              </a:rPr>
              <a:t>Đậu tương DT55</a:t>
            </a:r>
            <a:r>
              <a:rPr lang="en-US" sz="2400" b="1">
                <a:solidFill>
                  <a:schemeClr val="tx1"/>
                </a:solidFill>
              </a:rPr>
              <a:t>:</a:t>
            </a:r>
            <a:r>
              <a:rPr lang="en-US" sz="2400">
                <a:solidFill>
                  <a:schemeClr val="tx1"/>
                </a:solidFill>
              </a:rPr>
              <a:t> Có thời gian sinh trưởng ngắn, chịu rét tốt, hạt to, màu vàng</a:t>
            </a:r>
            <a:endParaRPr lang="vi-VN" sz="2400">
              <a:solidFill>
                <a:schemeClr val="tx1"/>
              </a:solidFill>
            </a:endParaRPr>
          </a:p>
        </p:txBody>
      </p:sp>
      <p:pic>
        <p:nvPicPr>
          <p:cNvPr id="3789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9600"/>
            <a:ext cx="46482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89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0113" y="609600"/>
            <a:ext cx="4433887"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893" name="Text Box 5"/>
          <p:cNvSpPr txBox="1">
            <a:spLocks noChangeArrowheads="1"/>
          </p:cNvSpPr>
          <p:nvPr/>
        </p:nvSpPr>
        <p:spPr bwMode="auto">
          <a:xfrm>
            <a:off x="152400" y="0"/>
            <a:ext cx="42672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1" u="sng">
                <a:solidFill>
                  <a:srgbClr val="990099"/>
                </a:solidFill>
              </a:rPr>
              <a:t> </a:t>
            </a:r>
            <a:r>
              <a:rPr lang="en-US" b="1"/>
              <a:t>Các giống đậu tương</a:t>
            </a:r>
          </a:p>
        </p:txBody>
      </p:sp>
    </p:spTree>
    <p:extLst>
      <p:ext uri="{BB962C8B-B14F-4D97-AF65-F5344CB8AC3E}">
        <p14:creationId xmlns:p14="http://schemas.microsoft.com/office/powerpoint/2010/main" val="12341200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7891"/>
                                        </p:tgtEl>
                                        <p:attrNameLst>
                                          <p:attrName>style.visibility</p:attrName>
                                        </p:attrNameLst>
                                      </p:cBhvr>
                                      <p:to>
                                        <p:strVal val="visible"/>
                                      </p:to>
                                    </p:set>
                                    <p:animEffect transition="in" filter="blinds(horizontal)">
                                      <p:cBhvr>
                                        <p:cTn id="7" dur="500"/>
                                        <p:tgtEl>
                                          <p:spTgt spid="37891"/>
                                        </p:tgtEl>
                                      </p:cBhvr>
                                    </p:animEffect>
                                  </p:childTnLst>
                                </p:cTn>
                              </p:par>
                            </p:childTnLst>
                          </p:cTn>
                        </p:par>
                        <p:par>
                          <p:cTn id="8" fill="hold" nodeType="afterGroup">
                            <p:stCondLst>
                              <p:cond delay="500"/>
                            </p:stCondLst>
                            <p:childTnLst>
                              <p:par>
                                <p:cTn id="9" presetID="3" presetClass="entr" presetSubtype="10" fill="hold" nodeType="afterEffect">
                                  <p:stCondLst>
                                    <p:cond delay="0"/>
                                  </p:stCondLst>
                                  <p:childTnLst>
                                    <p:set>
                                      <p:cBhvr>
                                        <p:cTn id="10" dur="1" fill="hold">
                                          <p:stCondLst>
                                            <p:cond delay="0"/>
                                          </p:stCondLst>
                                        </p:cTn>
                                        <p:tgtEl>
                                          <p:spTgt spid="37892"/>
                                        </p:tgtEl>
                                        <p:attrNameLst>
                                          <p:attrName>style.visibility</p:attrName>
                                        </p:attrNameLst>
                                      </p:cBhvr>
                                      <p:to>
                                        <p:strVal val="visible"/>
                                      </p:to>
                                    </p:set>
                                    <p:animEffect transition="in" filter="blinds(horizontal)">
                                      <p:cBhvr>
                                        <p:cTn id="11" dur="500"/>
                                        <p:tgtEl>
                                          <p:spTgt spid="3789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37890"/>
                                        </p:tgtEl>
                                        <p:attrNameLst>
                                          <p:attrName>style.visibility</p:attrName>
                                        </p:attrNameLst>
                                      </p:cBhvr>
                                      <p:to>
                                        <p:strVal val="visible"/>
                                      </p:to>
                                    </p:set>
                                    <p:animEffect transition="in" filter="box(in)">
                                      <p:cBhvr>
                                        <p:cTn id="16" dur="500"/>
                                        <p:tgtEl>
                                          <p:spTgt spid="378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7" name="Picture 5" descr="cà chua 98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3400"/>
            <a:ext cx="5021263" cy="5486400"/>
          </a:xfrm>
          <a:prstGeom prst="rect">
            <a:avLst/>
          </a:prstGeom>
          <a:noFill/>
          <a:extLst>
            <a:ext uri="{909E8E84-426E-40DD-AFC4-6F175D3DCCD1}">
              <a14:hiddenFill xmlns:a14="http://schemas.microsoft.com/office/drawing/2010/main">
                <a:solidFill>
                  <a:srgbClr val="FFFFFF"/>
                </a:solidFill>
              </a14:hiddenFill>
            </a:ext>
          </a:extLst>
        </p:spPr>
      </p:pic>
      <p:sp>
        <p:nvSpPr>
          <p:cNvPr id="69638" name="Text Box 6"/>
          <p:cNvSpPr txBox="1">
            <a:spLocks noChangeArrowheads="1"/>
          </p:cNvSpPr>
          <p:nvPr/>
        </p:nvSpPr>
        <p:spPr bwMode="auto">
          <a:xfrm>
            <a:off x="762000" y="6172200"/>
            <a:ext cx="3048000"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sz="2400" b="1"/>
              <a:t>Giống cà chua P737</a:t>
            </a:r>
          </a:p>
        </p:txBody>
      </p:sp>
      <p:pic>
        <p:nvPicPr>
          <p:cNvPr id="69639" name="Picture 7" descr="càchu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533400"/>
            <a:ext cx="4419600" cy="5486400"/>
          </a:xfrm>
          <a:prstGeom prst="rect">
            <a:avLst/>
          </a:prstGeom>
          <a:noFill/>
          <a:extLst>
            <a:ext uri="{909E8E84-426E-40DD-AFC4-6F175D3DCCD1}">
              <a14:hiddenFill xmlns:a14="http://schemas.microsoft.com/office/drawing/2010/main">
                <a:solidFill>
                  <a:srgbClr val="FFFFFF"/>
                </a:solidFill>
              </a14:hiddenFill>
            </a:ext>
          </a:extLst>
        </p:spPr>
      </p:pic>
      <p:sp>
        <p:nvSpPr>
          <p:cNvPr id="69640" name="Text Box 8"/>
          <p:cNvSpPr txBox="1">
            <a:spLocks noChangeArrowheads="1"/>
          </p:cNvSpPr>
          <p:nvPr/>
        </p:nvSpPr>
        <p:spPr bwMode="auto">
          <a:xfrm>
            <a:off x="5105400" y="6035675"/>
            <a:ext cx="3733800"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sz="2400" b="1"/>
              <a:t>Giống cà chua Hồng Lam</a:t>
            </a:r>
          </a:p>
        </p:txBody>
      </p:sp>
      <p:sp>
        <p:nvSpPr>
          <p:cNvPr id="69641" name="Text Box 9"/>
          <p:cNvSpPr txBox="1">
            <a:spLocks noChangeArrowheads="1"/>
          </p:cNvSpPr>
          <p:nvPr/>
        </p:nvSpPr>
        <p:spPr bwMode="auto">
          <a:xfrm>
            <a:off x="152400" y="0"/>
            <a:ext cx="38862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1"/>
              <a:t>Các giống cà chua</a:t>
            </a:r>
          </a:p>
        </p:txBody>
      </p:sp>
    </p:spTree>
    <p:extLst>
      <p:ext uri="{BB962C8B-B14F-4D97-AF65-F5344CB8AC3E}">
        <p14:creationId xmlns:p14="http://schemas.microsoft.com/office/powerpoint/2010/main" val="26302208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nodeType="clickEffect">
                                  <p:stCondLst>
                                    <p:cond delay="0"/>
                                  </p:stCondLst>
                                  <p:childTnLst>
                                    <p:set>
                                      <p:cBhvr>
                                        <p:cTn id="6" dur="1" fill="hold">
                                          <p:stCondLst>
                                            <p:cond delay="0"/>
                                          </p:stCondLst>
                                        </p:cTn>
                                        <p:tgtEl>
                                          <p:spTgt spid="69637"/>
                                        </p:tgtEl>
                                        <p:attrNameLst>
                                          <p:attrName>style.visibility</p:attrName>
                                        </p:attrNameLst>
                                      </p:cBhvr>
                                      <p:to>
                                        <p:strVal val="visible"/>
                                      </p:to>
                                    </p:set>
                                    <p:animEffect transition="in" filter="fade">
                                      <p:cBhvr>
                                        <p:cTn id="7" dur="800" decel="100000"/>
                                        <p:tgtEl>
                                          <p:spTgt spid="69637"/>
                                        </p:tgtEl>
                                      </p:cBhvr>
                                    </p:animEffect>
                                    <p:anim calcmode="lin" valueType="num">
                                      <p:cBhvr>
                                        <p:cTn id="8" dur="800" decel="100000" fill="hold"/>
                                        <p:tgtEl>
                                          <p:spTgt spid="69637"/>
                                        </p:tgtEl>
                                        <p:attrNameLst>
                                          <p:attrName>style.rotation</p:attrName>
                                        </p:attrNameLst>
                                      </p:cBhvr>
                                      <p:tavLst>
                                        <p:tav tm="0">
                                          <p:val>
                                            <p:fltVal val="-90"/>
                                          </p:val>
                                        </p:tav>
                                        <p:tav tm="100000">
                                          <p:val>
                                            <p:fltVal val="0"/>
                                          </p:val>
                                        </p:tav>
                                      </p:tavLst>
                                    </p:anim>
                                    <p:anim calcmode="lin" valueType="num">
                                      <p:cBhvr>
                                        <p:cTn id="9" dur="800" decel="100000" fill="hold"/>
                                        <p:tgtEl>
                                          <p:spTgt spid="69637"/>
                                        </p:tgtEl>
                                        <p:attrNameLst>
                                          <p:attrName>ppt_x</p:attrName>
                                        </p:attrNameLst>
                                      </p:cBhvr>
                                      <p:tavLst>
                                        <p:tav tm="0">
                                          <p:val>
                                            <p:strVal val="#ppt_x+0.4"/>
                                          </p:val>
                                        </p:tav>
                                        <p:tav tm="100000">
                                          <p:val>
                                            <p:strVal val="#ppt_x-0.05"/>
                                          </p:val>
                                        </p:tav>
                                      </p:tavLst>
                                    </p:anim>
                                    <p:anim calcmode="lin" valueType="num">
                                      <p:cBhvr>
                                        <p:cTn id="10" dur="800" decel="100000" fill="hold"/>
                                        <p:tgtEl>
                                          <p:spTgt spid="69637"/>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69637"/>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69637"/>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51" presetClass="entr" presetSubtype="0" fill="hold" nodeType="clickEffect">
                                  <p:stCondLst>
                                    <p:cond delay="0"/>
                                  </p:stCondLst>
                                  <p:childTnLst>
                                    <p:set>
                                      <p:cBhvr>
                                        <p:cTn id="16" dur="1" fill="hold">
                                          <p:stCondLst>
                                            <p:cond delay="0"/>
                                          </p:stCondLst>
                                        </p:cTn>
                                        <p:tgtEl>
                                          <p:spTgt spid="69639"/>
                                        </p:tgtEl>
                                        <p:attrNameLst>
                                          <p:attrName>style.visibility</p:attrName>
                                        </p:attrNameLst>
                                      </p:cBhvr>
                                      <p:to>
                                        <p:strVal val="visible"/>
                                      </p:to>
                                    </p:set>
                                    <p:animEffect transition="in" filter="fade">
                                      <p:cBhvr>
                                        <p:cTn id="17" dur="192" decel="100000"/>
                                        <p:tgtEl>
                                          <p:spTgt spid="69639"/>
                                        </p:tgtEl>
                                      </p:cBhvr>
                                    </p:animEffect>
                                    <p:animScale>
                                      <p:cBhvr>
                                        <p:cTn id="18" dur="192" decel="100000"/>
                                        <p:tgtEl>
                                          <p:spTgt spid="69639"/>
                                        </p:tgtEl>
                                      </p:cBhvr>
                                      <p:from x="10000" y="10000"/>
                                      <p:to x="200000" y="450000"/>
                                    </p:animScale>
                                    <p:animScale>
                                      <p:cBhvr>
                                        <p:cTn id="19" dur="308" accel="100000" fill="hold">
                                          <p:stCondLst>
                                            <p:cond delay="192"/>
                                          </p:stCondLst>
                                        </p:cTn>
                                        <p:tgtEl>
                                          <p:spTgt spid="69639"/>
                                        </p:tgtEl>
                                      </p:cBhvr>
                                      <p:from x="200000" y="450000"/>
                                      <p:to x="100000" y="100000"/>
                                    </p:animScale>
                                    <p:set>
                                      <p:cBhvr>
                                        <p:cTn id="20" dur="192" fill="hold"/>
                                        <p:tgtEl>
                                          <p:spTgt spid="69639"/>
                                        </p:tgtEl>
                                        <p:attrNameLst>
                                          <p:attrName>ppt_x</p:attrName>
                                        </p:attrNameLst>
                                      </p:cBhvr>
                                      <p:to>
                                        <p:strVal val="(0.5)"/>
                                      </p:to>
                                    </p:set>
                                    <p:anim from="(0.5)" to="(#ppt_x)" calcmode="lin" valueType="num">
                                      <p:cBhvr>
                                        <p:cTn id="21" dur="308" accel="100000" fill="hold">
                                          <p:stCondLst>
                                            <p:cond delay="192"/>
                                          </p:stCondLst>
                                        </p:cTn>
                                        <p:tgtEl>
                                          <p:spTgt spid="69639"/>
                                        </p:tgtEl>
                                        <p:attrNameLst>
                                          <p:attrName>ppt_x</p:attrName>
                                        </p:attrNameLst>
                                      </p:cBhvr>
                                    </p:anim>
                                    <p:set>
                                      <p:cBhvr>
                                        <p:cTn id="22" dur="192" fill="hold"/>
                                        <p:tgtEl>
                                          <p:spTgt spid="69639"/>
                                        </p:tgtEl>
                                        <p:attrNameLst>
                                          <p:attrName>ppt_y</p:attrName>
                                        </p:attrNameLst>
                                      </p:cBhvr>
                                      <p:to>
                                        <p:strVal val="(#ppt_y+0.4)"/>
                                      </p:to>
                                    </p:set>
                                    <p:anim from="(#ppt_y+0.4)" to="(#ppt_y)" calcmode="lin" valueType="num">
                                      <p:cBhvr>
                                        <p:cTn id="23" dur="308" accel="100000" fill="hold">
                                          <p:stCondLst>
                                            <p:cond delay="192"/>
                                          </p:stCondLst>
                                        </p:cTn>
                                        <p:tgtEl>
                                          <p:spTgt spid="69639"/>
                                        </p:tgtEl>
                                        <p:attrNameLst>
                                          <p:attrName>ppt_y</p:attrName>
                                        </p:attrNameLst>
                                      </p:cBhvr>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69638"/>
                                        </p:tgtEl>
                                        <p:attrNameLst>
                                          <p:attrName>style.visibility</p:attrName>
                                        </p:attrNameLst>
                                      </p:cBhvr>
                                      <p:to>
                                        <p:strVal val="visible"/>
                                      </p:to>
                                    </p:set>
                                    <p:animEffect transition="in" filter="blinds(horizontal)">
                                      <p:cBhvr>
                                        <p:cTn id="28" dur="500"/>
                                        <p:tgtEl>
                                          <p:spTgt spid="69638"/>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69640"/>
                                        </p:tgtEl>
                                        <p:attrNameLst>
                                          <p:attrName>style.visibility</p:attrName>
                                        </p:attrNameLst>
                                      </p:cBhvr>
                                      <p:to>
                                        <p:strVal val="visible"/>
                                      </p:to>
                                    </p:set>
                                    <p:animEffect transition="in" filter="blinds(horizontal)">
                                      <p:cBhvr>
                                        <p:cTn id="33" dur="500"/>
                                        <p:tgtEl>
                                          <p:spTgt spid="696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8" grpId="0" animBg="1"/>
      <p:bldP spid="6964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3" name="Picture 5" descr="duakhongha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257800"/>
          </a:xfrm>
          <a:prstGeom prst="rect">
            <a:avLst/>
          </a:prstGeom>
          <a:noFill/>
          <a:extLst>
            <a:ext uri="{909E8E84-426E-40DD-AFC4-6F175D3DCCD1}">
              <a14:hiddenFill xmlns:a14="http://schemas.microsoft.com/office/drawing/2010/main">
                <a:solidFill>
                  <a:srgbClr val="FFFFFF"/>
                </a:solidFill>
              </a14:hiddenFill>
            </a:ext>
          </a:extLst>
        </p:spPr>
      </p:pic>
      <p:sp>
        <p:nvSpPr>
          <p:cNvPr id="68615" name="Text Box 7"/>
          <p:cNvSpPr txBox="1">
            <a:spLocks noChangeArrowheads="1"/>
          </p:cNvSpPr>
          <p:nvPr/>
        </p:nvSpPr>
        <p:spPr bwMode="auto">
          <a:xfrm>
            <a:off x="457200" y="5553075"/>
            <a:ext cx="8229600" cy="1066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sz="3200" b="1"/>
              <a:t>Giống Dưa hấu tam bội:</a:t>
            </a:r>
            <a:r>
              <a:rPr lang="en-US" sz="3200"/>
              <a:t> Không hạt, ngọt thơm, năng suất cao, phẩm chất tốt</a:t>
            </a:r>
          </a:p>
        </p:txBody>
      </p:sp>
      <p:sp>
        <p:nvSpPr>
          <p:cNvPr id="68616" name="Text Box 8"/>
          <p:cNvSpPr txBox="1">
            <a:spLocks noChangeArrowheads="1"/>
          </p:cNvSpPr>
          <p:nvPr/>
        </p:nvSpPr>
        <p:spPr bwMode="auto">
          <a:xfrm>
            <a:off x="152400" y="0"/>
            <a:ext cx="3581400" cy="36933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1" u="sng">
                <a:solidFill>
                  <a:srgbClr val="990099"/>
                </a:solidFill>
              </a:rPr>
              <a:t> </a:t>
            </a:r>
            <a:r>
              <a:rPr lang="en-US" b="1"/>
              <a:t>Các giống dưa hấu</a:t>
            </a:r>
          </a:p>
        </p:txBody>
      </p:sp>
    </p:spTree>
    <p:extLst>
      <p:ext uri="{BB962C8B-B14F-4D97-AF65-F5344CB8AC3E}">
        <p14:creationId xmlns:p14="http://schemas.microsoft.com/office/powerpoint/2010/main" val="39523937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68613"/>
                                        </p:tgtEl>
                                        <p:attrNameLst>
                                          <p:attrName>style.visibility</p:attrName>
                                        </p:attrNameLst>
                                      </p:cBhvr>
                                      <p:to>
                                        <p:strVal val="visible"/>
                                      </p:to>
                                    </p:set>
                                    <p:animEffect transition="in" filter="box(in)">
                                      <p:cBhvr>
                                        <p:cTn id="7" dur="500"/>
                                        <p:tgtEl>
                                          <p:spTgt spid="6861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8615"/>
                                        </p:tgtEl>
                                        <p:attrNameLst>
                                          <p:attrName>style.visibility</p:attrName>
                                        </p:attrNameLst>
                                      </p:cBhvr>
                                      <p:to>
                                        <p:strVal val="visible"/>
                                      </p:to>
                                    </p:set>
                                    <p:animEffect transition="in" filter="box(in)">
                                      <p:cBhvr>
                                        <p:cTn id="12" dur="500"/>
                                        <p:tgtEl>
                                          <p:spTgt spid="686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60" name="Picture 4" descr="táo"/>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2895600" y="0"/>
            <a:ext cx="6248400" cy="685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0661" name="Text Box 5"/>
          <p:cNvSpPr txBox="1">
            <a:spLocks noChangeArrowheads="1"/>
          </p:cNvSpPr>
          <p:nvPr/>
        </p:nvSpPr>
        <p:spPr bwMode="auto">
          <a:xfrm>
            <a:off x="228600" y="1181100"/>
            <a:ext cx="2286000" cy="50355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sz="3600" b="1"/>
              <a:t>Giống táo đào vàng:</a:t>
            </a:r>
            <a:r>
              <a:rPr lang="en-US" sz="3600"/>
              <a:t> quả to, màu vàng da cam, ngon, ngọt, có mùi thơm, năng suất cao</a:t>
            </a:r>
          </a:p>
        </p:txBody>
      </p:sp>
      <p:sp>
        <p:nvSpPr>
          <p:cNvPr id="70662" name="Text Box 6"/>
          <p:cNvSpPr txBox="1">
            <a:spLocks noChangeArrowheads="1"/>
          </p:cNvSpPr>
          <p:nvPr/>
        </p:nvSpPr>
        <p:spPr bwMode="auto">
          <a:xfrm>
            <a:off x="0" y="228600"/>
            <a:ext cx="2667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1"/>
              <a:t>Các giống táo</a:t>
            </a:r>
          </a:p>
        </p:txBody>
      </p:sp>
    </p:spTree>
    <p:extLst>
      <p:ext uri="{BB962C8B-B14F-4D97-AF65-F5344CB8AC3E}">
        <p14:creationId xmlns:p14="http://schemas.microsoft.com/office/powerpoint/2010/main" val="5366216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nodeType="clickEffect">
                                  <p:stCondLst>
                                    <p:cond delay="0"/>
                                  </p:stCondLst>
                                  <p:childTnLst>
                                    <p:set>
                                      <p:cBhvr>
                                        <p:cTn id="6" dur="1" fill="hold">
                                          <p:stCondLst>
                                            <p:cond delay="0"/>
                                          </p:stCondLst>
                                        </p:cTn>
                                        <p:tgtEl>
                                          <p:spTgt spid="70660"/>
                                        </p:tgtEl>
                                        <p:attrNameLst>
                                          <p:attrName>style.visibility</p:attrName>
                                        </p:attrNameLst>
                                      </p:cBhvr>
                                      <p:to>
                                        <p:strVal val="visible"/>
                                      </p:to>
                                    </p:set>
                                    <p:animEffect transition="in" filter="fade">
                                      <p:cBhvr>
                                        <p:cTn id="7" dur="1000"/>
                                        <p:tgtEl>
                                          <p:spTgt spid="70660"/>
                                        </p:tgtEl>
                                      </p:cBhvr>
                                    </p:animEffect>
                                    <p:anim calcmode="lin" valueType="num">
                                      <p:cBhvr>
                                        <p:cTn id="8" dur="1000" fill="hold"/>
                                        <p:tgtEl>
                                          <p:spTgt spid="70660"/>
                                        </p:tgtEl>
                                        <p:attrNameLst>
                                          <p:attrName>ppt_x</p:attrName>
                                        </p:attrNameLst>
                                      </p:cBhvr>
                                      <p:tavLst>
                                        <p:tav tm="0">
                                          <p:val>
                                            <p:strVal val="#ppt_x"/>
                                          </p:val>
                                        </p:tav>
                                        <p:tav tm="100000">
                                          <p:val>
                                            <p:strVal val="#ppt_x"/>
                                          </p:val>
                                        </p:tav>
                                      </p:tavLst>
                                    </p:anim>
                                    <p:anim calcmode="lin" valueType="num">
                                      <p:cBhvr>
                                        <p:cTn id="9" dur="900" decel="100000" fill="hold"/>
                                        <p:tgtEl>
                                          <p:spTgt spid="7066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0660"/>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53" presetClass="entr" presetSubtype="0" fill="hold" grpId="0" nodeType="clickEffect">
                                  <p:stCondLst>
                                    <p:cond delay="0"/>
                                  </p:stCondLst>
                                  <p:childTnLst>
                                    <p:set>
                                      <p:cBhvr>
                                        <p:cTn id="14" dur="1" fill="hold">
                                          <p:stCondLst>
                                            <p:cond delay="0"/>
                                          </p:stCondLst>
                                        </p:cTn>
                                        <p:tgtEl>
                                          <p:spTgt spid="70661"/>
                                        </p:tgtEl>
                                        <p:attrNameLst>
                                          <p:attrName>style.visibility</p:attrName>
                                        </p:attrNameLst>
                                      </p:cBhvr>
                                      <p:to>
                                        <p:strVal val="visible"/>
                                      </p:to>
                                    </p:set>
                                    <p:anim calcmode="lin" valueType="num">
                                      <p:cBhvr>
                                        <p:cTn id="15" dur="500" fill="hold"/>
                                        <p:tgtEl>
                                          <p:spTgt spid="70661"/>
                                        </p:tgtEl>
                                        <p:attrNameLst>
                                          <p:attrName>ppt_w</p:attrName>
                                        </p:attrNameLst>
                                      </p:cBhvr>
                                      <p:tavLst>
                                        <p:tav tm="0">
                                          <p:val>
                                            <p:fltVal val="0"/>
                                          </p:val>
                                        </p:tav>
                                        <p:tav tm="100000">
                                          <p:val>
                                            <p:strVal val="#ppt_w"/>
                                          </p:val>
                                        </p:tav>
                                      </p:tavLst>
                                    </p:anim>
                                    <p:anim calcmode="lin" valueType="num">
                                      <p:cBhvr>
                                        <p:cTn id="16" dur="500" fill="hold"/>
                                        <p:tgtEl>
                                          <p:spTgt spid="70661"/>
                                        </p:tgtEl>
                                        <p:attrNameLst>
                                          <p:attrName>ppt_h</p:attrName>
                                        </p:attrNameLst>
                                      </p:cBhvr>
                                      <p:tavLst>
                                        <p:tav tm="0">
                                          <p:val>
                                            <p:fltVal val="0"/>
                                          </p:val>
                                        </p:tav>
                                        <p:tav tm="100000">
                                          <p:val>
                                            <p:strVal val="#ppt_h"/>
                                          </p:val>
                                        </p:tav>
                                      </p:tavLst>
                                    </p:anim>
                                    <p:animEffect transition="in" filter="fade">
                                      <p:cBhvr>
                                        <p:cTn id="17" dur="500"/>
                                        <p:tgtEl>
                                          <p:spTgt spid="706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228600" y="5638800"/>
            <a:ext cx="3124200" cy="727075"/>
          </a:xfrm>
          <a:solidFill>
            <a:schemeClr val="bg1"/>
          </a:solidFill>
          <a:ln>
            <a:solidFill>
              <a:schemeClr val="tx1"/>
            </a:solidFill>
            <a:miter lim="800000"/>
            <a:headEnd/>
            <a:tailEnd/>
          </a:ln>
        </p:spPr>
        <p:txBody>
          <a:bodyPr/>
          <a:lstStyle/>
          <a:p>
            <a:r>
              <a:rPr lang="vi-VN" sz="2400" b="1">
                <a:solidFill>
                  <a:schemeClr val="tx1"/>
                </a:solidFill>
              </a:rPr>
              <a:t>Giống dâu tằm số 12</a:t>
            </a:r>
          </a:p>
        </p:txBody>
      </p:sp>
      <p:pic>
        <p:nvPicPr>
          <p:cNvPr id="39939" name="Picture 3"/>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b="6718"/>
          <a:stretch>
            <a:fillRect/>
          </a:stretch>
        </p:blipFill>
        <p:spPr>
          <a:xfrm>
            <a:off x="0" y="0"/>
            <a:ext cx="9144000" cy="5276850"/>
          </a:xfrm>
          <a:solidFill>
            <a:srgbClr val="E1EBAF"/>
          </a:solidFill>
          <a:ln/>
        </p:spPr>
      </p:pic>
      <p:sp>
        <p:nvSpPr>
          <p:cNvPr id="39940" name="Text Box 4"/>
          <p:cNvSpPr txBox="1">
            <a:spLocks noChangeArrowheads="1"/>
          </p:cNvSpPr>
          <p:nvPr/>
        </p:nvSpPr>
        <p:spPr bwMode="auto">
          <a:xfrm>
            <a:off x="3810000" y="5715000"/>
            <a:ext cx="5105400" cy="8223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sz="2400"/>
              <a:t>Bản lá dày, xanh đậm, thịt lá nhiều, tỉ lệ sống cao, năng suất cao</a:t>
            </a:r>
          </a:p>
        </p:txBody>
      </p:sp>
      <p:sp>
        <p:nvSpPr>
          <p:cNvPr id="39941" name="Text Box 5"/>
          <p:cNvSpPr txBox="1">
            <a:spLocks noChangeArrowheads="1"/>
          </p:cNvSpPr>
          <p:nvPr/>
        </p:nvSpPr>
        <p:spPr bwMode="auto">
          <a:xfrm>
            <a:off x="152400" y="68759"/>
            <a:ext cx="693420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4400" b="1"/>
              <a:t>Các </a:t>
            </a:r>
            <a:r>
              <a:rPr lang="en-US" sz="4400" b="1" dirty="0" err="1"/>
              <a:t>giống</a:t>
            </a:r>
            <a:r>
              <a:rPr lang="en-US" sz="4400" b="1" dirty="0"/>
              <a:t> </a:t>
            </a:r>
            <a:r>
              <a:rPr lang="en-US" sz="4400" b="1" dirty="0" err="1"/>
              <a:t>dâu</a:t>
            </a:r>
            <a:r>
              <a:rPr lang="en-US" sz="4400" b="1" dirty="0"/>
              <a:t> </a:t>
            </a:r>
            <a:r>
              <a:rPr lang="en-US" sz="4400" b="1" dirty="0" err="1"/>
              <a:t>tằm</a:t>
            </a:r>
            <a:endParaRPr lang="en-US" sz="4400" b="1" dirty="0"/>
          </a:p>
        </p:txBody>
      </p:sp>
    </p:spTree>
    <p:extLst>
      <p:ext uri="{BB962C8B-B14F-4D97-AF65-F5344CB8AC3E}">
        <p14:creationId xmlns:p14="http://schemas.microsoft.com/office/powerpoint/2010/main" val="5155264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9938"/>
                                        </p:tgtEl>
                                        <p:attrNameLst>
                                          <p:attrName>style.visibility</p:attrName>
                                        </p:attrNameLst>
                                      </p:cBhvr>
                                      <p:to>
                                        <p:strVal val="visible"/>
                                      </p:to>
                                    </p:set>
                                    <p:animEffect transition="in" filter="blinds(horizontal)">
                                      <p:cBhvr>
                                        <p:cTn id="7" dur="500"/>
                                        <p:tgtEl>
                                          <p:spTgt spid="399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9940"/>
                                        </p:tgtEl>
                                        <p:attrNameLst>
                                          <p:attrName>style.visibility</p:attrName>
                                        </p:attrNameLst>
                                      </p:cBhvr>
                                      <p:to>
                                        <p:strVal val="visible"/>
                                      </p:to>
                                    </p:set>
                                    <p:animEffect transition="in" filter="blinds(horizontal)">
                                      <p:cBhvr>
                                        <p:cTn id="12" dur="500"/>
                                        <p:tgtEl>
                                          <p:spTgt spid="399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animBg="1"/>
      <p:bldP spid="3994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Bò sữa Hà Lan</a:t>
            </a:r>
            <a:endParaRPr lang="en-US" dirty="0"/>
          </a:p>
        </p:txBody>
      </p:sp>
      <p:pic>
        <p:nvPicPr>
          <p:cNvPr id="6" name="Content Placeholder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283798" y="1524000"/>
            <a:ext cx="4642757" cy="2590800"/>
          </a:xfrm>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798" y="4109323"/>
            <a:ext cx="4642757" cy="2528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hỗ dành sẵn cho Nội dung 3">
            <a:extLst>
              <a:ext uri="{FF2B5EF4-FFF2-40B4-BE49-F238E27FC236}">
                <a16:creationId xmlns:a16="http://schemas.microsoft.com/office/drawing/2014/main" id="{E88C83E1-70DA-9941-98EA-A3545686F1A0}"/>
              </a:ext>
            </a:extLst>
          </p:cNvPr>
          <p:cNvSpPr>
            <a:spLocks noGrp="1"/>
          </p:cNvSpPr>
          <p:nvPr>
            <p:ph sz="half" idx="1"/>
          </p:nvPr>
        </p:nvSpPr>
        <p:spPr>
          <a:xfrm>
            <a:off x="245198" y="3071018"/>
            <a:ext cx="4038600" cy="4525963"/>
          </a:xfrm>
        </p:spPr>
        <p:txBody>
          <a:bodyPr/>
          <a:lstStyle/>
          <a:p>
            <a:pPr marL="0" indent="0">
              <a:buNone/>
            </a:pPr>
            <a:r>
              <a:rPr lang="vi-VN"/>
              <a:t>Khả năng cho sữa cao và có thể cải tạo các giống bò khác theo hướng cho sữa.</a:t>
            </a:r>
          </a:p>
        </p:txBody>
      </p:sp>
    </p:spTree>
    <p:extLst>
      <p:ext uri="{BB962C8B-B14F-4D97-AF65-F5344CB8AC3E}">
        <p14:creationId xmlns:p14="http://schemas.microsoft.com/office/powerpoint/2010/main" val="2309482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Bò Sind</a:t>
            </a:r>
            <a:endParaRPr lang="en-US" dirty="0"/>
          </a:p>
        </p:txBody>
      </p:sp>
      <p:pic>
        <p:nvPicPr>
          <p:cNvPr id="6" name="Content Placeholder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724400" y="1447800"/>
            <a:ext cx="3886200" cy="2518064"/>
          </a:xfrm>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3965864"/>
            <a:ext cx="3924300"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hỗ dành sẵn cho Nội dung 3">
            <a:extLst>
              <a:ext uri="{FF2B5EF4-FFF2-40B4-BE49-F238E27FC236}">
                <a16:creationId xmlns:a16="http://schemas.microsoft.com/office/drawing/2014/main" id="{D78A889A-FCC1-3E48-A2A0-9E62EC6E52D3}"/>
              </a:ext>
            </a:extLst>
          </p:cNvPr>
          <p:cNvSpPr>
            <a:spLocks noGrp="1"/>
          </p:cNvSpPr>
          <p:nvPr>
            <p:ph sz="half" idx="1"/>
          </p:nvPr>
        </p:nvSpPr>
        <p:spPr>
          <a:xfrm>
            <a:off x="239485" y="2879272"/>
            <a:ext cx="4038600" cy="4525963"/>
          </a:xfrm>
        </p:spPr>
        <p:txBody>
          <a:bodyPr/>
          <a:lstStyle/>
          <a:p>
            <a:pPr marL="0" indent="0">
              <a:buNone/>
            </a:pPr>
            <a:r>
              <a:rPr lang="vi-VN"/>
              <a:t>Chịu đựng tốt điều kiện khí hậu nóng ẩm, ít bệnh, khả năng cho thịt và sữa cao.</a:t>
            </a:r>
          </a:p>
        </p:txBody>
      </p:sp>
    </p:spTree>
    <p:extLst>
      <p:ext uri="{BB962C8B-B14F-4D97-AF65-F5344CB8AC3E}">
        <p14:creationId xmlns:p14="http://schemas.microsoft.com/office/powerpoint/2010/main" val="2755406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34636"/>
            <a:ext cx="9144000" cy="6858000"/>
          </a:xfrm>
        </p:spPr>
      </p:pic>
      <p:sp>
        <p:nvSpPr>
          <p:cNvPr id="2" name="Title 1"/>
          <p:cNvSpPr>
            <a:spLocks noGrp="1"/>
          </p:cNvSpPr>
          <p:nvPr>
            <p:ph type="title"/>
          </p:nvPr>
        </p:nvSpPr>
        <p:spPr>
          <a:xfrm>
            <a:off x="997526" y="5029200"/>
            <a:ext cx="7689273" cy="1143000"/>
          </a:xfrm>
        </p:spPr>
        <p:style>
          <a:lnRef idx="2">
            <a:schemeClr val="accent3"/>
          </a:lnRef>
          <a:fillRef idx="1">
            <a:schemeClr val="lt1"/>
          </a:fillRef>
          <a:effectRef idx="0">
            <a:schemeClr val="accent3"/>
          </a:effectRef>
          <a:fontRef idx="minor">
            <a:schemeClr val="dk1"/>
          </a:fontRef>
        </p:style>
        <p:txBody>
          <a:bodyPr>
            <a:no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r>
              <a:rPr lang="vi-VN" sz="7200" b="1" dirty="0">
                <a:ln/>
                <a:solidFill>
                  <a:schemeClr val="accent3"/>
                </a:solidFill>
              </a:rPr>
              <a:t>Các giống lợn</a:t>
            </a:r>
            <a:endParaRPr lang="en-US" sz="7200" b="1" dirty="0">
              <a:ln/>
              <a:solidFill>
                <a:schemeClr val="accent3"/>
              </a:solidFill>
            </a:endParaRPr>
          </a:p>
        </p:txBody>
      </p:sp>
    </p:spTree>
    <p:extLst>
      <p:ext uri="{BB962C8B-B14F-4D97-AF65-F5344CB8AC3E}">
        <p14:creationId xmlns:p14="http://schemas.microsoft.com/office/powerpoint/2010/main" val="22582381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vi-VN" dirty="0"/>
              <a:t>Lợn Ỉ Móng Cái</a:t>
            </a:r>
            <a:endParaRPr lang="en-US" dirty="0"/>
          </a:p>
        </p:txBody>
      </p:sp>
      <p:pic>
        <p:nvPicPr>
          <p:cNvPr id="8" name="Content Placeholder 7"/>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48200" y="1752600"/>
            <a:ext cx="4038600" cy="3886200"/>
          </a:xfrm>
        </p:spPr>
      </p:pic>
      <p:sp>
        <p:nvSpPr>
          <p:cNvPr id="4" name="Chỗ dành sẵn cho Nội dung 3">
            <a:extLst>
              <a:ext uri="{FF2B5EF4-FFF2-40B4-BE49-F238E27FC236}">
                <a16:creationId xmlns:a16="http://schemas.microsoft.com/office/drawing/2014/main" id="{0605BEDF-151C-B148-9D36-BD7183E248AA}"/>
              </a:ext>
            </a:extLst>
          </p:cNvPr>
          <p:cNvSpPr>
            <a:spLocks noGrp="1"/>
          </p:cNvSpPr>
          <p:nvPr>
            <p:ph sz="half" idx="1"/>
          </p:nvPr>
        </p:nvSpPr>
        <p:spPr/>
        <p:txBody>
          <a:bodyPr/>
          <a:lstStyle/>
          <a:p>
            <a:pPr marL="0" indent="0">
              <a:buNone/>
            </a:pPr>
            <a:r>
              <a:rPr lang="vi-VN"/>
              <a:t>Chịu đựng tốt điều kiện khí hậu nóng ẩm, ít bệnh, khả năng cho thịt và sữa cao.</a:t>
            </a:r>
          </a:p>
        </p:txBody>
      </p:sp>
    </p:spTree>
    <p:extLst>
      <p:ext uri="{BB962C8B-B14F-4D97-AF65-F5344CB8AC3E}">
        <p14:creationId xmlns:p14="http://schemas.microsoft.com/office/powerpoint/2010/main" val="3998636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vi-VN" sz="5400" dirty="0"/>
              <a:t>Lợn Bớc sai</a:t>
            </a:r>
            <a:endParaRPr lang="en-US" sz="5400" dirty="0"/>
          </a:p>
        </p:txBody>
      </p:sp>
      <p:pic>
        <p:nvPicPr>
          <p:cNvPr id="10" name="Content Placeholder 9"/>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762500" y="3694344"/>
            <a:ext cx="3737723" cy="2889017"/>
          </a:xfrm>
        </p:spPr>
      </p:pic>
      <p:pic>
        <p:nvPicPr>
          <p:cNvPr id="11" name="Content Placeholder 10"/>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762500" y="1171064"/>
            <a:ext cx="3737723" cy="2383348"/>
          </a:xfrm>
        </p:spPr>
      </p:pic>
      <p:sp>
        <p:nvSpPr>
          <p:cNvPr id="2" name="Hộp Văn bản 1">
            <a:extLst>
              <a:ext uri="{FF2B5EF4-FFF2-40B4-BE49-F238E27FC236}">
                <a16:creationId xmlns:a16="http://schemas.microsoft.com/office/drawing/2014/main" id="{33F6B4E6-1B02-CE4E-A93D-C3F20227CC29}"/>
              </a:ext>
            </a:extLst>
          </p:cNvPr>
          <p:cNvSpPr txBox="1"/>
          <p:nvPr/>
        </p:nvSpPr>
        <p:spPr>
          <a:xfrm>
            <a:off x="643777" y="2724848"/>
            <a:ext cx="3091543" cy="1938992"/>
          </a:xfrm>
          <a:prstGeom prst="rect">
            <a:avLst/>
          </a:prstGeom>
          <a:noFill/>
        </p:spPr>
        <p:txBody>
          <a:bodyPr wrap="square" rtlCol="0">
            <a:spAutoFit/>
          </a:bodyPr>
          <a:lstStyle/>
          <a:p>
            <a:pPr algn="l"/>
            <a:r>
              <a:rPr lang="vi-VN" sz="2400"/>
              <a:t>Thịt thơm ngon, mắn đẻ, đẻ sai, dễ nuôi, thân thiện, chịu được kham khổ, ít bệnh tật nhưng khá chậm lớn.</a:t>
            </a:r>
          </a:p>
        </p:txBody>
      </p:sp>
    </p:spTree>
    <p:extLst>
      <p:ext uri="{BB962C8B-B14F-4D97-AF65-F5344CB8AC3E}">
        <p14:creationId xmlns:p14="http://schemas.microsoft.com/office/powerpoint/2010/main" val="3787055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9144000" cy="6840070"/>
          </a:xfrm>
        </p:spPr>
      </p:pic>
      <p:sp>
        <p:nvSpPr>
          <p:cNvPr id="4" name="Title 3"/>
          <p:cNvSpPr>
            <a:spLocks noGrp="1"/>
          </p:cNvSpPr>
          <p:nvPr>
            <p:ph type="title"/>
          </p:nvPr>
        </p:nvSpPr>
        <p:spPr>
          <a:xfrm>
            <a:off x="1447800" y="2514600"/>
            <a:ext cx="7086600" cy="1447800"/>
          </a:xfrm>
        </p:spPr>
        <p:txBody>
          <a:bodyPr>
            <a:normAutofit/>
          </a:bodyPr>
          <a:lstStyle/>
          <a:p>
            <a:r>
              <a:rPr lang="vi-VN" sz="88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Các giống gà</a:t>
            </a:r>
            <a:endParaRPr lang="en-US" sz="88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Tree>
    <p:extLst>
      <p:ext uri="{BB962C8B-B14F-4D97-AF65-F5344CB8AC3E}">
        <p14:creationId xmlns:p14="http://schemas.microsoft.com/office/powerpoint/2010/main" val="4107329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368</TotalTime>
  <Words>1118</Words>
  <Application>Microsoft Office PowerPoint</Application>
  <PresentationFormat>On-screen Show (4:3)</PresentationFormat>
  <Paragraphs>163</Paragraphs>
  <Slides>34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Arial</vt:lpstr>
      <vt:lpstr>Calibri</vt:lpstr>
      <vt:lpstr>Times New Roman</vt:lpstr>
      <vt:lpstr>Office Theme</vt:lpstr>
      <vt:lpstr>Bài 39: THỰC HÀNH: Tìm hiểu thành tựu chọn giống vật nuôi và cây trồng</vt:lpstr>
      <vt:lpstr>Về vật nuôi </vt:lpstr>
      <vt:lpstr>Các giống bò</vt:lpstr>
      <vt:lpstr>Bò sữa Hà Lan</vt:lpstr>
      <vt:lpstr>Bò Sind</vt:lpstr>
      <vt:lpstr>Các giống lợn</vt:lpstr>
      <vt:lpstr>Lợn Ỉ Móng Cái</vt:lpstr>
      <vt:lpstr>Lợn Bớc sai</vt:lpstr>
      <vt:lpstr>Các giống gà</vt:lpstr>
      <vt:lpstr>Gà Rốt ri</vt:lpstr>
      <vt:lpstr>Gà Hồ Đông Cảo</vt:lpstr>
      <vt:lpstr>Gà chọi</vt:lpstr>
      <vt:lpstr>Gà Tam Hoàng</vt:lpstr>
      <vt:lpstr>Các giống vịt</vt:lpstr>
      <vt:lpstr>Vịt cỏ</vt:lpstr>
      <vt:lpstr>Vịt Bầu bến</vt:lpstr>
      <vt:lpstr>Vịt Kaki cambell</vt:lpstr>
      <vt:lpstr>Vịt Super meat</vt:lpstr>
      <vt:lpstr>Các giống cá trong và ngoài nước</vt:lpstr>
      <vt:lpstr>Cá rô phi đơn tính</vt:lpstr>
      <vt:lpstr>Cá chép lai</vt:lpstr>
      <vt:lpstr>Cá chim trắng</vt:lpstr>
      <vt:lpstr>PowerPoint Presentation</vt:lpstr>
      <vt:lpstr>PowerPoint Presentation</vt:lpstr>
      <vt:lpstr>PowerPoint Presentation</vt:lpstr>
      <vt:lpstr>Giống lúa DT 17: hạt gạo dài, trong, cơm dẻo, năng suất cao</vt:lpstr>
      <vt:lpstr>PowerPoint Presentation</vt:lpstr>
      <vt:lpstr>PowerPoint Presentation</vt:lpstr>
      <vt:lpstr>Lạc lai V79: </vt:lpstr>
      <vt:lpstr>Đậu tương DT55: Có thời gian sinh trưởng ngắn, chịu rét tốt, hạt to, màu vàng</vt:lpstr>
      <vt:lpstr>PowerPoint Presentation</vt:lpstr>
      <vt:lpstr>PowerPoint Presentation</vt:lpstr>
      <vt:lpstr>PowerPoint Presentation</vt:lpstr>
      <vt:lpstr>Giống dâu tằm số 12</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Xin chào mọi người</dc:title>
  <dc:creator>Admin</dc:creator>
  <cp:lastModifiedBy>DELL</cp:lastModifiedBy>
  <cp:revision>45</cp:revision>
  <dcterms:created xsi:type="dcterms:W3CDTF">2020-01-14T12:55:31Z</dcterms:created>
  <dcterms:modified xsi:type="dcterms:W3CDTF">2021-02-03T15:38:27Z</dcterms:modified>
</cp:coreProperties>
</file>