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5" r:id="rId2"/>
    <p:sldId id="371" r:id="rId3"/>
    <p:sldId id="373" r:id="rId4"/>
    <p:sldId id="374" r:id="rId5"/>
    <p:sldId id="382" r:id="rId6"/>
    <p:sldId id="383" r:id="rId7"/>
    <p:sldId id="349" r:id="rId8"/>
    <p:sldId id="350" r:id="rId9"/>
    <p:sldId id="384" r:id="rId10"/>
    <p:sldId id="352" r:id="rId11"/>
    <p:sldId id="379" r:id="rId12"/>
    <p:sldId id="362" r:id="rId13"/>
    <p:sldId id="364" r:id="rId14"/>
    <p:sldId id="321" r:id="rId15"/>
    <p:sldId id="327" r:id="rId16"/>
    <p:sldId id="386" r:id="rId17"/>
    <p:sldId id="385" r:id="rId18"/>
    <p:sldId id="328" r:id="rId19"/>
    <p:sldId id="376" r:id="rId20"/>
    <p:sldId id="367" r:id="rId21"/>
    <p:sldId id="320" r:id="rId22"/>
    <p:sldId id="368" r:id="rId23"/>
    <p:sldId id="375" r:id="rId24"/>
    <p:sldId id="370" r:id="rId25"/>
  </p:sldIdLst>
  <p:sldSz cx="9144000" cy="6858000" type="screen4x3"/>
  <p:notesSz cx="6858000" cy="9144000"/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9" autoAdjust="0"/>
    <p:restoredTop sz="94660"/>
  </p:normalViewPr>
  <p:slideViewPr>
    <p:cSldViewPr>
      <p:cViewPr varScale="1">
        <p:scale>
          <a:sx n="78" d="100"/>
          <a:sy n="78" d="100"/>
        </p:scale>
        <p:origin x="158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A34F675-B722-4E9E-8EAA-046EFE3AA7B7}" type="datetimeFigureOut">
              <a:rPr lang="en-US"/>
              <a:pPr>
                <a:defRPr/>
              </a:pPr>
              <a:t>1/17/2022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FBEEA9-BCFB-43F6-BE0E-C99D2DCD4E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7797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DB83A72-08F2-4F84-A69A-6BB2823EDA10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1131F9B-6396-4A0D-BEF8-48F122E9190C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52A7389-FC44-4C4F-9C1E-BBFBCFA411D3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651E762-8AFD-4B7B-8C70-58F9C264DD28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6DBE34C-FD0B-4CED-AF53-5C189646CD05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3B3A375-27F0-4F99-913F-B0F07EC9A3AC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A9A1881-2990-4429-B297-825C1B4371D6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784BE01-65C5-440B-8EC2-43611AC38E2D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E012794-D266-4EBF-BBBA-6449A684E790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337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C14A54D-1069-433B-8AFF-6C6EE05AD44A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4E27802-0EC4-4850-9305-453BC332EECD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ED9CB60-FC75-44B8-A867-28459FE7BA0C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1235213-62FF-4342-AC55-E79AD1AD5EFB}" type="slidenum">
              <a:rPr lang="en-US" altLang="en-US" smtClean="0">
                <a:latin typeface="Times New Roman" pitchFamily="18" charset="0"/>
              </a:rPr>
              <a:pPr/>
              <a:t>23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16815-5582-4327-82A6-092BF5832D58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73898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DC4F9-5C2F-4370-BB37-D1A2BB39DF78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69867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5778A-72AE-4FBC-B24F-67126FDFD26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112396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49217-4B64-454E-BB6F-BAD904BE5126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76113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BF10B-7C28-4CA6-9CD3-7DB0638C9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20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FB424-B955-4C0E-A988-89FD7BAAF1BA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23200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AA4E4-35C5-41FD-B5D6-51252DF5222F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03956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507EE-4FC9-462A-B45C-08F64DF5841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38757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D1F9F-13A3-413D-A351-2642DDB0D3BE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68981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1CD51-CF31-4920-9D16-E2D69FFA1557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793654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B912D-69BA-4733-8195-1AB958A8AF76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7543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DE8BB-7B69-4194-AEFC-B6C826975938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69992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E3B30-081A-4732-9136-D5A217994416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18568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Click to edit Master text styles</a:t>
            </a:r>
          </a:p>
          <a:p>
            <a:pPr lvl="1"/>
            <a:r>
              <a:rPr lang="vi-VN" altLang="en-US"/>
              <a:t>Second level</a:t>
            </a:r>
          </a:p>
          <a:p>
            <a:pPr lvl="2"/>
            <a:r>
              <a:rPr lang="vi-VN" altLang="en-US"/>
              <a:t>Third level</a:t>
            </a:r>
          </a:p>
          <a:p>
            <a:pPr lvl="3"/>
            <a:r>
              <a:rPr lang="vi-VN" altLang="en-US"/>
              <a:t>Fourth level</a:t>
            </a:r>
          </a:p>
          <a:p>
            <a:pPr lvl="4"/>
            <a:r>
              <a:rPr lang="vi-VN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94A7121-3B74-4765-BF67-C678A1B15BD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006475" y="595313"/>
            <a:ext cx="7299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</a:rPr>
              <a:t>SINH VẬT VÀ MÔI TRƯỜNG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80988" y="1871663"/>
            <a:ext cx="8651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585" b="1" dirty="0" err="1">
                <a:cs typeface="Arial" panose="020B0604020202020204" pitchFamily="34" charset="0"/>
              </a:rPr>
              <a:t>Chương</a:t>
            </a:r>
            <a:r>
              <a:rPr lang="en-US" altLang="en-US" sz="2585" b="1" dirty="0">
                <a:cs typeface="Arial" panose="020B0604020202020204" pitchFamily="34" charset="0"/>
              </a:rPr>
              <a:t> I:      </a:t>
            </a:r>
            <a:r>
              <a:rPr lang="en-US" altLang="en-US" b="1" dirty="0">
                <a:cs typeface="Arial" panose="020B0604020202020204" pitchFamily="34" charset="0"/>
              </a:rPr>
              <a:t>SINH VẬT VÀ MÔI TRƯỜNG</a:t>
            </a:r>
            <a:endParaRPr lang="en-US" alt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8"/>
          <p:cNvSpPr>
            <a:spLocks noChangeArrowheads="1"/>
          </p:cNvSpPr>
          <p:nvPr/>
        </p:nvSpPr>
        <p:spPr bwMode="auto">
          <a:xfrm>
            <a:off x="280988" y="2767013"/>
            <a:ext cx="9175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 dirty="0" err="1">
                <a:cs typeface="Arial" panose="020B0604020202020204" pitchFamily="34" charset="0"/>
              </a:rPr>
              <a:t>Chương</a:t>
            </a:r>
            <a:r>
              <a:rPr lang="en-US" altLang="en-US" sz="2215" b="1" dirty="0">
                <a:cs typeface="Arial" panose="020B0604020202020204" pitchFamily="34" charset="0"/>
              </a:rPr>
              <a:t> II :                  </a:t>
            </a:r>
            <a:r>
              <a:rPr lang="en-US" altLang="en-US" b="1" dirty="0">
                <a:cs typeface="Arial" panose="020B0604020202020204" pitchFamily="34" charset="0"/>
              </a:rPr>
              <a:t>HỆ SINH THÁI</a:t>
            </a:r>
            <a:endParaRPr lang="en-US" altLang="en-US" sz="2400" b="1" dirty="0">
              <a:cs typeface="Arial" panose="020B0604020202020204" pitchFamily="34" charset="0"/>
            </a:endParaRPr>
          </a:p>
        </p:txBody>
      </p:sp>
      <p:sp>
        <p:nvSpPr>
          <p:cNvPr id="6" name="Rectangle 48"/>
          <p:cNvSpPr>
            <a:spLocks noChangeArrowheads="1"/>
          </p:cNvSpPr>
          <p:nvPr/>
        </p:nvSpPr>
        <p:spPr bwMode="auto">
          <a:xfrm>
            <a:off x="280988" y="3581400"/>
            <a:ext cx="8405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 dirty="0" err="1">
                <a:cs typeface="Arial" panose="020B0604020202020204" pitchFamily="34" charset="0"/>
              </a:rPr>
              <a:t>Chương</a:t>
            </a:r>
            <a:r>
              <a:rPr lang="en-US" altLang="en-US" sz="2215" b="1" dirty="0">
                <a:cs typeface="Arial" panose="020B0604020202020204" pitchFamily="34" charset="0"/>
              </a:rPr>
              <a:t> III :       </a:t>
            </a:r>
            <a:r>
              <a:rPr lang="en-US" altLang="en-US" sz="2400" b="1" dirty="0">
                <a:cs typeface="Arial" panose="020B0604020202020204" pitchFamily="34" charset="0"/>
              </a:rPr>
              <a:t>CON NGƯỜI, DÂN SỐ VÀ MÔI TRƯỜNG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sp>
        <p:nvSpPr>
          <p:cNvPr id="7" name="Rectangle 48"/>
          <p:cNvSpPr>
            <a:spLocks noChangeArrowheads="1"/>
          </p:cNvSpPr>
          <p:nvPr/>
        </p:nvSpPr>
        <p:spPr bwMode="auto">
          <a:xfrm>
            <a:off x="290513" y="4291013"/>
            <a:ext cx="8405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 dirty="0" err="1">
                <a:cs typeface="Arial" panose="020B0604020202020204" pitchFamily="34" charset="0"/>
              </a:rPr>
              <a:t>Chương</a:t>
            </a:r>
            <a:r>
              <a:rPr lang="en-US" altLang="en-US" sz="2215" b="1" dirty="0">
                <a:cs typeface="Arial" panose="020B0604020202020204" pitchFamily="34" charset="0"/>
              </a:rPr>
              <a:t> IV :       </a:t>
            </a:r>
            <a:r>
              <a:rPr lang="en-US" altLang="en-US" sz="2400" b="1" dirty="0">
                <a:cs typeface="Arial" panose="020B0604020202020204" pitchFamily="34" charset="0"/>
              </a:rPr>
              <a:t>BẢO VỆ MÔI TRƯỜNG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E153B26-421D-49F4-BF58-5FD955056CDE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1229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AC3E2B8-E9A6-4D99-905B-C3DD2C7DFECA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10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12293" name="Picture 2" descr="Cuu%20tren%20dong%20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Shaska26thAug2006BabyPuppyDogClas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81188"/>
            <a:ext cx="1662113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Mô tả bọ chét qua kính hiển vi điện tử qué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41488"/>
            <a:ext cx="15208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ancaso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65675"/>
            <a:ext cx="18288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8" descr="2052008103145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95825"/>
            <a:ext cx="1917700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9" descr="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81188"/>
            <a:ext cx="2343150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Line 10"/>
          <p:cNvSpPr>
            <a:spLocks noChangeShapeType="1"/>
          </p:cNvSpPr>
          <p:nvPr/>
        </p:nvSpPr>
        <p:spPr bwMode="auto">
          <a:xfrm>
            <a:off x="2286000" y="2725738"/>
            <a:ext cx="990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>
            <a:off x="2286000" y="5257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5901" name="Rectangle 13"/>
          <p:cNvSpPr>
            <a:spLocks noChangeArrowheads="1"/>
          </p:cNvSpPr>
          <p:nvPr/>
        </p:nvSpPr>
        <p:spPr bwMode="auto">
          <a:xfrm>
            <a:off x="685800" y="3640138"/>
            <a:ext cx="1295400" cy="4921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Bọ chét</a:t>
            </a:r>
          </a:p>
        </p:txBody>
      </p:sp>
      <p:sp>
        <p:nvSpPr>
          <p:cNvPr id="165902" name="Rectangle 14"/>
          <p:cNvSpPr>
            <a:spLocks noChangeArrowheads="1"/>
          </p:cNvSpPr>
          <p:nvPr/>
        </p:nvSpPr>
        <p:spPr bwMode="auto">
          <a:xfrm>
            <a:off x="6286500" y="3298825"/>
            <a:ext cx="2241550" cy="7747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sz="2215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Mối ong ký sinh </a:t>
            </a:r>
          </a:p>
          <a:p>
            <a:pPr algn="ctr" eaLnBrk="1" hangingPunct="1">
              <a:defRPr/>
            </a:pPr>
            <a:r>
              <a:rPr lang="en-US" sz="2215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trên nhộng ong </a:t>
            </a:r>
          </a:p>
        </p:txBody>
      </p:sp>
      <p:sp>
        <p:nvSpPr>
          <p:cNvPr id="165903" name="Rectangle 15"/>
          <p:cNvSpPr>
            <a:spLocks noChangeArrowheads="1"/>
          </p:cNvSpPr>
          <p:nvPr/>
        </p:nvSpPr>
        <p:spPr bwMode="auto">
          <a:xfrm>
            <a:off x="228600" y="6000750"/>
            <a:ext cx="1624013" cy="43338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Sán</a:t>
            </a:r>
            <a:r>
              <a:rPr lang="en-US" sz="221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21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2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5905" name="Rectangle 17"/>
          <p:cNvSpPr>
            <a:spLocks noChangeArrowheads="1"/>
          </p:cNvSpPr>
          <p:nvPr/>
        </p:nvSpPr>
        <p:spPr bwMode="auto">
          <a:xfrm>
            <a:off x="2133600" y="2303463"/>
            <a:ext cx="116363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en-US" sz="2215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2057400" y="4876800"/>
            <a:ext cx="1163638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en-US" sz="2215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06" name="Picture 4" descr="14047e7f4bfb1ad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419600"/>
            <a:ext cx="297180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5286375" y="6235700"/>
            <a:ext cx="3857625" cy="30638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gửi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-28575" y="0"/>
            <a:ext cx="655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II. Các nhân tố sinh thái của môi trường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219200" y="4495800"/>
            <a:ext cx="1219200" cy="10160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Chất dinh dưỡng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371600" y="1066800"/>
            <a:ext cx="990600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Không khí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143000" y="1981200"/>
            <a:ext cx="1266825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Ánh sáng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219200" y="2895600"/>
            <a:ext cx="1143000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Nhiệt độ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295400" y="3733800"/>
            <a:ext cx="10668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Nước</a:t>
            </a:r>
          </a:p>
        </p:txBody>
      </p:sp>
      <p:sp>
        <p:nvSpPr>
          <p:cNvPr id="13320" name="Line 9"/>
          <p:cNvSpPr>
            <a:spLocks noChangeShapeType="1"/>
          </p:cNvSpPr>
          <p:nvPr/>
        </p:nvSpPr>
        <p:spPr bwMode="auto">
          <a:xfrm>
            <a:off x="2362200" y="38862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10"/>
          <p:cNvSpPr>
            <a:spLocks noChangeShapeType="1"/>
          </p:cNvSpPr>
          <p:nvPr/>
        </p:nvSpPr>
        <p:spPr bwMode="auto">
          <a:xfrm>
            <a:off x="2362200" y="30480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2" name="Line 11"/>
          <p:cNvSpPr>
            <a:spLocks noChangeShapeType="1"/>
          </p:cNvSpPr>
          <p:nvPr/>
        </p:nvSpPr>
        <p:spPr bwMode="auto">
          <a:xfrm>
            <a:off x="2405063" y="22098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Text Box 13"/>
          <p:cNvSpPr txBox="1">
            <a:spLocks noChangeArrowheads="1"/>
          </p:cNvSpPr>
          <p:nvPr/>
        </p:nvSpPr>
        <p:spPr bwMode="auto">
          <a:xfrm>
            <a:off x="6553200" y="4625975"/>
            <a:ext cx="11430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Người</a:t>
            </a:r>
          </a:p>
        </p:txBody>
      </p:sp>
      <p:sp>
        <p:nvSpPr>
          <p:cNvPr id="13324" name="Text Box 14"/>
          <p:cNvSpPr txBox="1">
            <a:spLocks noChangeArrowheads="1"/>
          </p:cNvSpPr>
          <p:nvPr/>
        </p:nvSpPr>
        <p:spPr bwMode="auto">
          <a:xfrm>
            <a:off x="6477000" y="1066800"/>
            <a:ext cx="1219200" cy="10160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Chuột, ếch, nhái....</a:t>
            </a:r>
          </a:p>
        </p:txBody>
      </p:sp>
      <p:sp>
        <p:nvSpPr>
          <p:cNvPr id="13325" name="Text Box 15"/>
          <p:cNvSpPr txBox="1">
            <a:spLocks noChangeArrowheads="1"/>
          </p:cNvSpPr>
          <p:nvPr/>
        </p:nvSpPr>
        <p:spPr bwMode="auto">
          <a:xfrm>
            <a:off x="6570663" y="3773488"/>
            <a:ext cx="1049337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Vi sinh vật</a:t>
            </a:r>
          </a:p>
        </p:txBody>
      </p:sp>
      <p:sp>
        <p:nvSpPr>
          <p:cNvPr id="13326" name="Text Box 16"/>
          <p:cNvSpPr txBox="1">
            <a:spLocks noChangeArrowheads="1"/>
          </p:cNvSpPr>
          <p:nvPr/>
        </p:nvSpPr>
        <p:spPr bwMode="auto">
          <a:xfrm>
            <a:off x="6553200" y="2913063"/>
            <a:ext cx="10668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000" b="1"/>
              <a:t>Cỏ dại</a:t>
            </a:r>
            <a:endParaRPr lang="en-US" altLang="en-US" sz="2000" b="1"/>
          </a:p>
        </p:txBody>
      </p:sp>
      <p:sp>
        <p:nvSpPr>
          <p:cNvPr id="13327" name="Text Box 17"/>
          <p:cNvSpPr txBox="1">
            <a:spLocks noChangeArrowheads="1"/>
          </p:cNvSpPr>
          <p:nvPr/>
        </p:nvSpPr>
        <p:spPr bwMode="auto">
          <a:xfrm>
            <a:off x="6553200" y="2209800"/>
            <a:ext cx="11430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2000" b="1"/>
              <a:t>Nấm</a:t>
            </a:r>
            <a:endParaRPr lang="en-US" altLang="en-US" sz="2000" b="1"/>
          </a:p>
        </p:txBody>
      </p:sp>
      <p:sp>
        <p:nvSpPr>
          <p:cNvPr id="13328" name="Line 19"/>
          <p:cNvSpPr>
            <a:spLocks noChangeShapeType="1"/>
          </p:cNvSpPr>
          <p:nvPr/>
        </p:nvSpPr>
        <p:spPr bwMode="auto">
          <a:xfrm flipH="1">
            <a:off x="6096000" y="3962400"/>
            <a:ext cx="479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9" name="Line 20"/>
          <p:cNvSpPr>
            <a:spLocks noChangeShapeType="1"/>
          </p:cNvSpPr>
          <p:nvPr/>
        </p:nvSpPr>
        <p:spPr bwMode="auto">
          <a:xfrm flipH="1">
            <a:off x="6096000" y="31242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0" name="Line 21"/>
          <p:cNvSpPr>
            <a:spLocks noChangeShapeType="1"/>
          </p:cNvSpPr>
          <p:nvPr/>
        </p:nvSpPr>
        <p:spPr bwMode="auto">
          <a:xfrm flipH="1">
            <a:off x="6096000" y="24384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1" name="Line 9"/>
          <p:cNvSpPr>
            <a:spLocks noChangeShapeType="1"/>
          </p:cNvSpPr>
          <p:nvPr/>
        </p:nvSpPr>
        <p:spPr bwMode="auto">
          <a:xfrm>
            <a:off x="2362200" y="47244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7" name="Picture 9" descr="luala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143000"/>
            <a:ext cx="3124200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333" name="Line 9"/>
          <p:cNvSpPr>
            <a:spLocks noChangeShapeType="1"/>
          </p:cNvSpPr>
          <p:nvPr/>
        </p:nvSpPr>
        <p:spPr bwMode="auto">
          <a:xfrm>
            <a:off x="2362200" y="14478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4" name="Line 20"/>
          <p:cNvSpPr>
            <a:spLocks noChangeShapeType="1"/>
          </p:cNvSpPr>
          <p:nvPr/>
        </p:nvSpPr>
        <p:spPr bwMode="auto">
          <a:xfrm flipH="1">
            <a:off x="6096000" y="13716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5" name="Line 20"/>
          <p:cNvSpPr>
            <a:spLocks noChangeShapeType="1"/>
          </p:cNvSpPr>
          <p:nvPr/>
        </p:nvSpPr>
        <p:spPr bwMode="auto">
          <a:xfrm flipH="1">
            <a:off x="6096000" y="48006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eft Brace 30"/>
          <p:cNvSpPr>
            <a:spLocks/>
          </p:cNvSpPr>
          <p:nvPr/>
        </p:nvSpPr>
        <p:spPr bwMode="auto">
          <a:xfrm>
            <a:off x="838200" y="1447800"/>
            <a:ext cx="304800" cy="3581400"/>
          </a:xfrm>
          <a:prstGeom prst="leftBrace">
            <a:avLst>
              <a:gd name="adj1" fmla="val 8323"/>
              <a:gd name="adj2" fmla="val 5000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0" y="2667000"/>
            <a:ext cx="91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Nhân tố vô sinh</a:t>
            </a:r>
          </a:p>
        </p:txBody>
      </p:sp>
      <p:sp>
        <p:nvSpPr>
          <p:cNvPr id="34" name="Right Brace 33"/>
          <p:cNvSpPr>
            <a:spLocks/>
          </p:cNvSpPr>
          <p:nvPr/>
        </p:nvSpPr>
        <p:spPr bwMode="auto">
          <a:xfrm>
            <a:off x="7848600" y="1295400"/>
            <a:ext cx="533400" cy="2971800"/>
          </a:xfrm>
          <a:prstGeom prst="rightBrace">
            <a:avLst>
              <a:gd name="adj1" fmla="val 8331"/>
              <a:gd name="adj2" fmla="val 24898"/>
            </a:avLst>
          </a:prstGeom>
          <a:solidFill>
            <a:srgbClr val="FFFF00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>
              <a:solidFill>
                <a:srgbClr val="0000CC"/>
              </a:solidFill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8153400" y="2773363"/>
            <a:ext cx="990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Nhân tố hữu sinh </a:t>
            </a:r>
          </a:p>
        </p:txBody>
      </p:sp>
      <p:sp>
        <p:nvSpPr>
          <p:cNvPr id="36" name="Right Brace 35"/>
          <p:cNvSpPr>
            <a:spLocks/>
          </p:cNvSpPr>
          <p:nvPr/>
        </p:nvSpPr>
        <p:spPr bwMode="auto">
          <a:xfrm>
            <a:off x="7772400" y="4572000"/>
            <a:ext cx="457200" cy="609600"/>
          </a:xfrm>
          <a:prstGeom prst="rightBrace">
            <a:avLst>
              <a:gd name="adj1" fmla="val 8321"/>
              <a:gd name="adj2" fmla="val 72500"/>
            </a:avLst>
          </a:prstGeom>
          <a:solidFill>
            <a:srgbClr val="FFFF00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8077200" y="4416425"/>
            <a:ext cx="106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CC"/>
                </a:solidFill>
              </a:rPr>
              <a:t>Nhân tố con người</a:t>
            </a:r>
          </a:p>
        </p:txBody>
      </p:sp>
      <p:sp>
        <p:nvSpPr>
          <p:cNvPr id="40" name="Text Box 42"/>
          <p:cNvSpPr txBox="1">
            <a:spLocks noChangeArrowheads="1"/>
          </p:cNvSpPr>
          <p:nvPr/>
        </p:nvSpPr>
        <p:spPr bwMode="auto">
          <a:xfrm>
            <a:off x="2587171" y="5867400"/>
            <a:ext cx="5032829" cy="461963"/>
          </a:xfrm>
          <a:prstGeom prst="rect">
            <a:avLst/>
          </a:prstGeom>
          <a:gradFill flip="none" rotWithShape="1">
            <a:gsLst>
              <a:gs pos="0">
                <a:srgbClr val="00CCFF">
                  <a:alpha val="70000"/>
                </a:srgbClr>
              </a:gs>
              <a:gs pos="50000">
                <a:srgbClr val="FFFFFF"/>
              </a:gs>
              <a:gs pos="100000">
                <a:srgbClr val="00CCFF">
                  <a:alpha val="7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kern="0" dirty="0">
                <a:solidFill>
                  <a:srgbClr val="FF0000"/>
                </a:solidFill>
              </a:rPr>
              <a:t>Nhân tố sinh thái là gì?</a:t>
            </a:r>
          </a:p>
        </p:txBody>
      </p:sp>
      <p:sp>
        <p:nvSpPr>
          <p:cNvPr id="32" name="Right Brace 31"/>
          <p:cNvSpPr>
            <a:spLocks/>
          </p:cNvSpPr>
          <p:nvPr/>
        </p:nvSpPr>
        <p:spPr bwMode="auto">
          <a:xfrm>
            <a:off x="7467600" y="1574800"/>
            <a:ext cx="762000" cy="3225800"/>
          </a:xfrm>
          <a:prstGeom prst="rightBrace">
            <a:avLst>
              <a:gd name="adj1" fmla="val 8329"/>
              <a:gd name="adj2" fmla="val 63213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8153400" y="1295400"/>
            <a:ext cx="106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CC"/>
                </a:solidFill>
              </a:rPr>
              <a:t>Nhân tố </a:t>
            </a:r>
            <a:r>
              <a:rPr lang="vi-VN" altLang="en-US" sz="2400">
                <a:solidFill>
                  <a:srgbClr val="0000CC"/>
                </a:solidFill>
              </a:rPr>
              <a:t>SV khác</a:t>
            </a:r>
            <a:endParaRPr lang="en-US" altLang="en-US" sz="2400">
              <a:solidFill>
                <a:srgbClr val="0000CC"/>
              </a:solidFill>
            </a:endParaRPr>
          </a:p>
        </p:txBody>
      </p:sp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1954213" y="5567363"/>
            <a:ext cx="7037387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0000FF"/>
                </a:solidFill>
                <a:latin typeface="Times New Roman" pitchFamily="18" charset="0"/>
              </a:rPr>
              <a:t>    </a:t>
            </a:r>
            <a:r>
              <a:rPr lang="en-US" altLang="en-US" sz="3200">
                <a:latin typeface="Times New Roman" pitchFamily="18" charset="0"/>
              </a:rPr>
              <a:t>-</a:t>
            </a:r>
            <a:r>
              <a:rPr lang="en-US" altLang="en-US" sz="32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200">
                <a:latin typeface="Times New Roman" pitchFamily="18" charset="0"/>
              </a:rPr>
              <a:t>Nhân tố sinh thái là những yếu tố của môi trường tác động đến sinh vật.</a:t>
            </a:r>
          </a:p>
        </p:txBody>
      </p:sp>
      <p:pic>
        <p:nvPicPr>
          <p:cNvPr id="41" name="Picture 40" descr="Book-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5715000"/>
            <a:ext cx="137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609600" y="5791200"/>
            <a:ext cx="845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Dựa vào tính chất người ta phân loại nhân tố sinh thái</a:t>
            </a:r>
            <a:endParaRPr lang="vi-VN" altLang="en-US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thành mấy nhóm?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34" grpId="0" animBg="1"/>
      <p:bldP spid="35" grpId="0"/>
      <p:bldP spid="36" grpId="0" animBg="1"/>
      <p:bldP spid="37" grpId="0"/>
      <p:bldP spid="32" grpId="0" animBg="1"/>
      <p:bldP spid="38" grpId="0"/>
      <p:bldP spid="39" grpId="0"/>
      <p:bldP spid="39" grpId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190500" y="142875"/>
            <a:ext cx="872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CC3300"/>
                </a:solidFill>
              </a:rPr>
              <a:t>Phiếu học tập : Cho các nhóm nhân tố sinh thái sau</a:t>
            </a:r>
            <a:endParaRPr lang="en-US" altLang="en-US" sz="2400" b="1">
              <a:solidFill>
                <a:srgbClr val="0033CC"/>
              </a:solidFill>
            </a:endParaRPr>
          </a:p>
        </p:txBody>
      </p:sp>
      <p:graphicFrame>
        <p:nvGraphicFramePr>
          <p:cNvPr id="11330" name="Group 66"/>
          <p:cNvGraphicFramePr>
            <a:graphicFrameLocks noGrp="1"/>
          </p:cNvGraphicFramePr>
          <p:nvPr>
            <p:ph/>
          </p:nvPr>
        </p:nvGraphicFramePr>
        <p:xfrm>
          <a:off x="285750" y="3733800"/>
          <a:ext cx="8534400" cy="301391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hữu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 tố con  người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2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3777" name="Group 225"/>
          <p:cNvGraphicFramePr>
            <a:graphicFrameLocks noGrp="1"/>
          </p:cNvGraphicFramePr>
          <p:nvPr/>
        </p:nvGraphicFramePr>
        <p:xfrm>
          <a:off x="609600" y="609600"/>
          <a:ext cx="7696200" cy="1736798"/>
        </p:xfrm>
        <a:graphic>
          <a:graphicData uri="http://schemas.openxmlformats.org/drawingml/2006/table">
            <a:tbl>
              <a:tblPr/>
              <a:tblGrid>
                <a:gridCol w="2236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0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Chuột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lúa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Bão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668" marB="45668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 sinh vật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bắt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Nấm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668" marB="4566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Phá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ngọt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chảy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8" marB="4566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368" name="Text Box 226"/>
          <p:cNvSpPr txBox="1">
            <a:spLocks noChangeArrowheads="1"/>
          </p:cNvSpPr>
          <p:nvPr/>
        </p:nvSpPr>
        <p:spPr bwMode="auto">
          <a:xfrm>
            <a:off x="419100" y="2582863"/>
            <a:ext cx="82677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800">
                <a:latin typeface="Times New Roman" pitchFamily="18" charset="0"/>
                <a:cs typeface="Times New Roman" pitchFamily="18" charset="0"/>
              </a:rPr>
              <a:t>Hãy lựa chọn và sắp xếp các nhân tố sau thành từng nhóm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78" name="Group 94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160635367"/>
              </p:ext>
            </p:extLst>
          </p:nvPr>
        </p:nvGraphicFramePr>
        <p:xfrm>
          <a:off x="333375" y="2579688"/>
          <a:ext cx="8534400" cy="3936524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vô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hữu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con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5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2055" name="Text Box 71"/>
          <p:cNvSpPr txBox="1">
            <a:spLocks noChangeArrowheads="1"/>
          </p:cNvSpPr>
          <p:nvPr/>
        </p:nvSpPr>
        <p:spPr bwMode="auto">
          <a:xfrm>
            <a:off x="755650" y="3833813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Ánh sáng</a:t>
            </a:r>
            <a:endParaRPr lang="en-US" altLang="en-US" sz="2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56" name="Text Box 72"/>
          <p:cNvSpPr txBox="1">
            <a:spLocks noChangeArrowheads="1"/>
          </p:cNvSpPr>
          <p:nvPr/>
        </p:nvSpPr>
        <p:spPr bwMode="auto">
          <a:xfrm>
            <a:off x="762000" y="5129213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alt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57" name="Text Box 73"/>
          <p:cNvSpPr txBox="1">
            <a:spLocks noChangeArrowheads="1"/>
          </p:cNvSpPr>
          <p:nvPr/>
        </p:nvSpPr>
        <p:spPr bwMode="auto">
          <a:xfrm>
            <a:off x="700088" y="4246563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 khí</a:t>
            </a:r>
          </a:p>
        </p:txBody>
      </p:sp>
      <p:sp>
        <p:nvSpPr>
          <p:cNvPr id="42058" name="Text Box 74"/>
          <p:cNvSpPr txBox="1">
            <a:spLocks noChangeArrowheads="1"/>
          </p:cNvSpPr>
          <p:nvPr/>
        </p:nvSpPr>
        <p:spPr bwMode="auto">
          <a:xfrm>
            <a:off x="762000" y="4724400"/>
            <a:ext cx="185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 ngọt</a:t>
            </a:r>
          </a:p>
        </p:txBody>
      </p:sp>
      <p:sp>
        <p:nvSpPr>
          <p:cNvPr id="42059" name="Text Box 75"/>
          <p:cNvSpPr txBox="1">
            <a:spLocks noChangeArrowheads="1"/>
          </p:cNvSpPr>
          <p:nvPr/>
        </p:nvSpPr>
        <p:spPr bwMode="auto">
          <a:xfrm>
            <a:off x="3613150" y="4756150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  <a:latin typeface="Times New Roman" pitchFamily="18" charset="0"/>
              </a:rPr>
              <a:t>Săn bắt cá</a:t>
            </a:r>
            <a:r>
              <a:rPr lang="en-US" altLang="en-US" sz="2400"/>
              <a:t> </a:t>
            </a:r>
            <a:endParaRPr lang="en-US" altLang="en-US" sz="2400">
              <a:solidFill>
                <a:srgbClr val="0000FF"/>
              </a:solidFill>
            </a:endParaRPr>
          </a:p>
        </p:txBody>
      </p:sp>
      <p:sp>
        <p:nvSpPr>
          <p:cNvPr id="42060" name="Text Box 76"/>
          <p:cNvSpPr txBox="1">
            <a:spLocks noChangeArrowheads="1"/>
          </p:cNvSpPr>
          <p:nvPr/>
        </p:nvSpPr>
        <p:spPr bwMode="auto">
          <a:xfrm>
            <a:off x="762000" y="5532438"/>
            <a:ext cx="688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</a:p>
        </p:txBody>
      </p:sp>
      <p:sp>
        <p:nvSpPr>
          <p:cNvPr id="22572" name="Text Box 77"/>
          <p:cNvSpPr txBox="1">
            <a:spLocks noChangeArrowheads="1"/>
          </p:cNvSpPr>
          <p:nvPr/>
        </p:nvSpPr>
        <p:spPr bwMode="auto">
          <a:xfrm>
            <a:off x="1676400" y="5105400"/>
            <a:ext cx="21336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62" name="Text Box 78"/>
          <p:cNvSpPr txBox="1">
            <a:spLocks noChangeArrowheads="1"/>
          </p:cNvSpPr>
          <p:nvPr/>
        </p:nvSpPr>
        <p:spPr bwMode="auto">
          <a:xfrm>
            <a:off x="533400" y="6045200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</a:rPr>
              <a:t>  </a:t>
            </a: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 chảy</a:t>
            </a:r>
            <a:endParaRPr lang="en-US" altLang="en-US" sz="20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63" name="Text Box 79"/>
          <p:cNvSpPr txBox="1">
            <a:spLocks noChangeArrowheads="1"/>
          </p:cNvSpPr>
          <p:nvPr/>
        </p:nvSpPr>
        <p:spPr bwMode="auto">
          <a:xfrm>
            <a:off x="3614738" y="3849688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  <a:latin typeface="Times New Roman" pitchFamily="18" charset="0"/>
              </a:rPr>
              <a:t>Phá rừng</a:t>
            </a:r>
          </a:p>
        </p:txBody>
      </p:sp>
      <p:sp>
        <p:nvSpPr>
          <p:cNvPr id="42064" name="Text Box 80"/>
          <p:cNvSpPr txBox="1">
            <a:spLocks noChangeArrowheads="1"/>
          </p:cNvSpPr>
          <p:nvPr/>
        </p:nvSpPr>
        <p:spPr bwMode="auto">
          <a:xfrm>
            <a:off x="3595688" y="4360863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FF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  <a:latin typeface="Times New Roman" pitchFamily="18" charset="0"/>
              </a:rPr>
              <a:t>Trồng lúa</a:t>
            </a:r>
          </a:p>
        </p:txBody>
      </p:sp>
      <p:sp>
        <p:nvSpPr>
          <p:cNvPr id="42065" name="Text Box 81"/>
          <p:cNvSpPr txBox="1">
            <a:spLocks noChangeArrowheads="1"/>
          </p:cNvSpPr>
          <p:nvPr/>
        </p:nvSpPr>
        <p:spPr bwMode="auto">
          <a:xfrm>
            <a:off x="5926138" y="4303713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vi-VN" altLang="en-US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Vi sinh vật</a:t>
            </a:r>
            <a:endParaRPr lang="en-US" altLang="en-US" sz="24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66" name="Text Box 82"/>
          <p:cNvSpPr txBox="1">
            <a:spLocks noChangeArrowheads="1"/>
          </p:cNvSpPr>
          <p:nvPr/>
        </p:nvSpPr>
        <p:spPr bwMode="auto">
          <a:xfrm>
            <a:off x="5943600" y="3841750"/>
            <a:ext cx="2743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000">
                <a:solidFill>
                  <a:srgbClr val="0000FF"/>
                </a:solidFill>
              </a:rPr>
              <a:t>Chuột</a:t>
            </a:r>
            <a:endParaRPr lang="en-US" altLang="en-US" sz="2400">
              <a:solidFill>
                <a:srgbClr val="0033CC"/>
              </a:solidFill>
              <a:latin typeface="Times New Roman" pitchFamily="18" charset="0"/>
            </a:endParaRPr>
          </a:p>
        </p:txBody>
      </p:sp>
      <p:sp>
        <p:nvSpPr>
          <p:cNvPr id="42071" name="Text Box 87"/>
          <p:cNvSpPr txBox="1">
            <a:spLocks noChangeArrowheads="1"/>
          </p:cNvSpPr>
          <p:nvPr/>
        </p:nvSpPr>
        <p:spPr bwMode="auto">
          <a:xfrm>
            <a:off x="5943600" y="4675188"/>
            <a:ext cx="2743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Nấm</a:t>
            </a:r>
            <a:r>
              <a:rPr lang="en-US" altLang="en-US" sz="240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20" name="Group 225"/>
          <p:cNvGraphicFramePr>
            <a:graphicFrameLocks noGrp="1"/>
          </p:cNvGraphicFramePr>
          <p:nvPr/>
        </p:nvGraphicFramePr>
        <p:xfrm>
          <a:off x="381000" y="533400"/>
          <a:ext cx="8486776" cy="1371624"/>
        </p:xfrm>
        <a:graphic>
          <a:graphicData uri="http://schemas.openxmlformats.org/drawingml/2006/table">
            <a:tbl>
              <a:tblPr/>
              <a:tblGrid>
                <a:gridCol w="2466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8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Chuột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Trồng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lúa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Bão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sáng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 sinh vật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bắt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Nấm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Phá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rừng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ngọt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Đất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chảy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92" name="Text Box 3"/>
          <p:cNvSpPr txBox="1">
            <a:spLocks noChangeArrowheads="1"/>
          </p:cNvSpPr>
          <p:nvPr/>
        </p:nvSpPr>
        <p:spPr bwMode="auto">
          <a:xfrm>
            <a:off x="190500" y="142875"/>
            <a:ext cx="8724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CC3300"/>
                </a:solidFill>
              </a:rPr>
              <a:t>Bài tập: Cho các nhóm nhân tố sinh thái sau</a:t>
            </a:r>
            <a:endParaRPr lang="en-US" altLang="en-US" sz="2400" b="1" dirty="0">
              <a:solidFill>
                <a:srgbClr val="0033CC"/>
              </a:solidFill>
            </a:endParaRPr>
          </a:p>
        </p:txBody>
      </p:sp>
      <p:sp>
        <p:nvSpPr>
          <p:cNvPr id="22593" name="Text Box 226"/>
          <p:cNvSpPr txBox="1">
            <a:spLocks noChangeArrowheads="1"/>
          </p:cNvSpPr>
          <p:nvPr/>
        </p:nvSpPr>
        <p:spPr bwMode="auto">
          <a:xfrm>
            <a:off x="371475" y="1943100"/>
            <a:ext cx="826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Hãy lựa chọn và sắp xếp các nhân tố sau thành từng nhóm</a:t>
            </a:r>
          </a:p>
        </p:txBody>
      </p:sp>
      <p:sp>
        <p:nvSpPr>
          <p:cNvPr id="21" name="AutoShape 9"/>
          <p:cNvSpPr>
            <a:spLocks noChangeArrowheads="1"/>
          </p:cNvSpPr>
          <p:nvPr/>
        </p:nvSpPr>
        <p:spPr bwMode="auto">
          <a:xfrm>
            <a:off x="304800" y="720725"/>
            <a:ext cx="8458200" cy="10318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vi-VN" sz="2400" b="1" dirty="0">
                <a:solidFill>
                  <a:srgbClr val="FF0000"/>
                </a:solidFill>
                <a:cs typeface="Arial" panose="020B0604020202020204" pitchFamily="34" charset="0"/>
              </a:rPr>
              <a:t>Qua bảng bài tập+thông tin SGK em hãy rút ra kết luận: </a:t>
            </a:r>
            <a:r>
              <a:rPr lang="vi-VN" sz="2400" b="1" dirty="0">
                <a:solidFill>
                  <a:srgbClr val="002060"/>
                </a:solidFill>
                <a:cs typeface="Arial" panose="020B0604020202020204" pitchFamily="34" charset="0"/>
              </a:rPr>
              <a:t>có mấy nhóm nhân tố sinh thái, đặc điểm từng nhóm? </a:t>
            </a:r>
            <a:endParaRPr lang="en-US" sz="221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90500" y="179387"/>
            <a:ext cx="89535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2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nhóm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chính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vô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sống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):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ánh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sáng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nhiệt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nước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độ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ẩm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,…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+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tố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hữu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(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Sống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): con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sinh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vật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</a:rPr>
              <a:t>khác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</a:rPr>
              <a:t> (TV, ĐV, nấm, VSV)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3" name="Picture 41" descr="cây viế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000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0" y="3276600"/>
            <a:ext cx="8839200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itchFamily="18" charset="0"/>
              </a:rPr>
              <a:t>- </a:t>
            </a:r>
            <a:r>
              <a:rPr lang="en-US" altLang="en-US" sz="3600" b="1">
                <a:solidFill>
                  <a:srgbClr val="002060"/>
                </a:solidFill>
                <a:latin typeface="Times New Roman" pitchFamily="18" charset="0"/>
              </a:rPr>
              <a:t>Các nhân tố đó có quan hệ mật thiết với nhau, tác động trực tiếp hoặc gián tiếp lên sinh vật, vì vậy khi một nhân tố bị ô nhiễm sẽ ảnh hưởng đến các nhân tố khác và ảnh hưởng đến sinh vật.</a:t>
            </a:r>
          </a:p>
          <a:p>
            <a:pPr eaLnBrk="1" hangingPunct="1">
              <a:spcBef>
                <a:spcPct val="50000"/>
              </a:spcBef>
            </a:pPr>
            <a:endParaRPr lang="vi-VN" altLang="en-US" sz="3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4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22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4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4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4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0" dur="500"/>
                                        <p:tgtEl>
                                          <p:spTgt spid="4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3" dur="500"/>
                                        <p:tgtEl>
                                          <p:spTgt spid="4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4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42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2" dur="500"/>
                                        <p:tgtEl>
                                          <p:spTgt spid="4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500"/>
                                        <p:tgtEl>
                                          <p:spTgt spid="4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8" dur="500"/>
                                        <p:tgtEl>
                                          <p:spTgt spid="4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42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42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9"/>
                                    </p:cond>
                                  </p:end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225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55" grpId="0" autoUpdateAnimBg="0"/>
      <p:bldP spid="42055" grpId="1"/>
      <p:bldP spid="42056" grpId="0" autoUpdateAnimBg="0"/>
      <p:bldP spid="42056" grpId="1"/>
      <p:bldP spid="42057" grpId="0" autoUpdateAnimBg="0"/>
      <p:bldP spid="42057" grpId="1"/>
      <p:bldP spid="42058" grpId="0" autoUpdateAnimBg="0"/>
      <p:bldP spid="42058" grpId="1"/>
      <p:bldP spid="42059" grpId="0" autoUpdateAnimBg="0"/>
      <p:bldP spid="42059" grpId="1"/>
      <p:bldP spid="42060" grpId="0" autoUpdateAnimBg="0"/>
      <p:bldP spid="42060" grpId="1"/>
      <p:bldP spid="22572" grpId="0"/>
      <p:bldP spid="42062" grpId="0" autoUpdateAnimBg="0"/>
      <p:bldP spid="42062" grpId="1"/>
      <p:bldP spid="42063" grpId="0" autoUpdateAnimBg="0"/>
      <p:bldP spid="42063" grpId="1"/>
      <p:bldP spid="42064" grpId="0" autoUpdateAnimBg="0"/>
      <p:bldP spid="42064" grpId="1"/>
      <p:bldP spid="42065" grpId="0" autoUpdateAnimBg="0"/>
      <p:bldP spid="42065" grpId="1"/>
      <p:bldP spid="42066" grpId="0" autoUpdateAnimBg="0"/>
      <p:bldP spid="42066" grpId="1"/>
      <p:bldP spid="42071" grpId="0" autoUpdateAnimBg="0"/>
      <p:bldP spid="42071" grpId="1"/>
      <p:bldP spid="22592" grpId="0"/>
      <p:bldP spid="22593" grpId="0"/>
      <p:bldP spid="21" grpId="0" animBg="1" autoUpdateAnimBg="0"/>
      <p:bldP spid="21" grpId="1" animBg="1"/>
      <p:bldP spid="22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ChangeArrowheads="1"/>
          </p:cNvSpPr>
          <p:nvPr/>
        </p:nvSpPr>
        <p:spPr bwMode="auto">
          <a:xfrm>
            <a:off x="228600" y="212725"/>
            <a:ext cx="8686800" cy="63976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vi-VN" altLang="en-US" sz="2400" b="1"/>
              <a:t>Bạn muốn môi trường sống của chúng ta sẽ như thế nào</a:t>
            </a:r>
            <a:r>
              <a:rPr lang="vi-VN" altLang="en-US" b="1"/>
              <a:t> ?</a:t>
            </a:r>
            <a:br>
              <a:rPr lang="vi-VN" altLang="en-US"/>
            </a:br>
            <a:endParaRPr lang="vi-VN" altLang="en-US"/>
          </a:p>
        </p:txBody>
      </p:sp>
      <p:sp>
        <p:nvSpPr>
          <p:cNvPr id="16387" name="Rectangle 10"/>
          <p:cNvSpPr>
            <a:spLocks noChangeArrowheads="1"/>
          </p:cNvSpPr>
          <p:nvPr/>
        </p:nvSpPr>
        <p:spPr bwMode="auto">
          <a:xfrm>
            <a:off x="4495800" y="6354763"/>
            <a:ext cx="2667000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2000" b="1"/>
              <a:t>Xanh, sạch, đẹp...</a:t>
            </a:r>
            <a:r>
              <a:rPr lang="vi-VN" altLang="en-US"/>
              <a:t> </a:t>
            </a:r>
          </a:p>
        </p:txBody>
      </p:sp>
      <p:pic>
        <p:nvPicPr>
          <p:cNvPr id="16388" name="Picture 1" descr="IMG202001090656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KenhSinhVi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7" descr="ANd9GcSqRnh8-AVfDYz31GtXRLup3-xuLItNuanx1-v5b_TGgg88LshL6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457200"/>
            <a:ext cx="5805487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2209800" y="228600"/>
            <a:ext cx="234315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b="1"/>
              <a:t>HÃY HÀNH ĐỘNG !</a:t>
            </a:r>
            <a:r>
              <a:rPr lang="vi-VN" altLang="en-US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-381000" y="-342900"/>
            <a:ext cx="9677400" cy="1143000"/>
          </a:xfrm>
        </p:spPr>
        <p:txBody>
          <a:bodyPr/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 động của con người đến môi trường</a:t>
            </a:r>
          </a:p>
        </p:txBody>
      </p:sp>
      <p:pic>
        <p:nvPicPr>
          <p:cNvPr id="10243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219200"/>
            <a:ext cx="416401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>
            <a:stCxn id="10242" idx="2"/>
          </p:cNvCxnSpPr>
          <p:nvPr/>
        </p:nvCxnSpPr>
        <p:spPr>
          <a:xfrm>
            <a:off x="4457700" y="800100"/>
            <a:ext cx="0" cy="5334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45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38600"/>
            <a:ext cx="41751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3288" y="1219200"/>
            <a:ext cx="42799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3288" y="4038600"/>
            <a:ext cx="42799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TextBox 11"/>
          <p:cNvSpPr txBox="1">
            <a:spLocks noChangeArrowheads="1"/>
          </p:cNvSpPr>
          <p:nvPr/>
        </p:nvSpPr>
        <p:spPr bwMode="auto">
          <a:xfrm>
            <a:off x="5715000" y="69215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TÁC ĐỘNG TIÊU CỰC</a:t>
            </a:r>
          </a:p>
        </p:txBody>
      </p:sp>
      <p:sp>
        <p:nvSpPr>
          <p:cNvPr id="10249" name="TextBox 12"/>
          <p:cNvSpPr txBox="1">
            <a:spLocks noChangeArrowheads="1"/>
          </p:cNvSpPr>
          <p:nvPr/>
        </p:nvSpPr>
        <p:spPr bwMode="auto">
          <a:xfrm>
            <a:off x="819150" y="692150"/>
            <a:ext cx="2895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TÁC ĐỘNG TÍCH CỰC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33333E-6 L 0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8" grpId="0"/>
      <p:bldP spid="102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02-2k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"/>
            <a:ext cx="4267200" cy="68275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3200400"/>
            <a:ext cx="46783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419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IMG202001090854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152400"/>
            <a:ext cx="23463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6" descr="IMG_20200111_2140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429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0485" name="Picture 9" descr="IMG20200109065800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667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9" descr="IMG_20200111_2143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5103813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1028700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000" kern="0" dirty="0">
                <a:latin typeface="+mn-lt"/>
              </a:rPr>
              <a:t>▼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Em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hãy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nhận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xét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sự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thay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đổi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nhân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tố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000" kern="0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3000" kern="0" dirty="0">
                <a:solidFill>
                  <a:srgbClr val="0000FF"/>
                </a:solidFill>
                <a:latin typeface="Times New Roman" pitchFamily="18" charset="0"/>
              </a:rPr>
              <a:t> :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28600" y="5486400"/>
            <a:ext cx="1828800" cy="6858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09800" y="5486400"/>
            <a:ext cx="6324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>
                <a:solidFill>
                  <a:srgbClr val="006600"/>
                </a:solidFill>
              </a:rPr>
              <a:t>Ánh sáng trong ngày tăng dần vào buổi trưa rồi lại giảm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1905000" y="1624013"/>
            <a:ext cx="6613525" cy="2719387"/>
          </a:xfrm>
          <a:prstGeom prst="cloudCallout">
            <a:avLst>
              <a:gd name="adj1" fmla="val -27796"/>
              <a:gd name="adj2" fmla="val 81991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700">
                <a:solidFill>
                  <a:srgbClr val="0000FF"/>
                </a:solidFill>
              </a:rPr>
              <a:t>Sự thay đổi nhiệt độ trong một năm diễn ra như thế nào ?</a:t>
            </a:r>
          </a:p>
          <a:p>
            <a:endParaRPr lang="en-US" altLang="en-US" sz="2700">
              <a:solidFill>
                <a:srgbClr val="0000FF"/>
              </a:solidFill>
            </a:endParaRPr>
          </a:p>
          <a:p>
            <a:pPr algn="ctr"/>
            <a:endParaRPr lang="en-US" altLang="en-US" sz="2700">
              <a:solidFill>
                <a:srgbClr val="0000FF"/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209800" y="5486400"/>
            <a:ext cx="548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>
                <a:solidFill>
                  <a:srgbClr val="006600"/>
                </a:solidFill>
              </a:rPr>
              <a:t>Mùa hè ngày dài hơn mùa đông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286000" y="5410200"/>
            <a:ext cx="6248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en-US" sz="2800">
                <a:solidFill>
                  <a:srgbClr val="006600"/>
                </a:solidFill>
              </a:rPr>
              <a:t>Mùa hè nóng, mùa thu mát mẻ, mùa đông lạnh, mùa xuân ấm áp</a:t>
            </a:r>
          </a:p>
        </p:txBody>
      </p:sp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1905000" y="1676400"/>
            <a:ext cx="6613525" cy="2719388"/>
          </a:xfrm>
          <a:prstGeom prst="cloudCallout">
            <a:avLst>
              <a:gd name="adj1" fmla="val -27796"/>
              <a:gd name="adj2" fmla="val 81991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700">
                <a:solidFill>
                  <a:srgbClr val="0000FF"/>
                </a:solidFill>
              </a:rPr>
              <a:t>Ở nước ta , độ dài ngày vào mùa hè và mùa đông có gì khác nhau ?</a:t>
            </a: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1905000" y="1600200"/>
            <a:ext cx="6613525" cy="2719388"/>
          </a:xfrm>
          <a:prstGeom prst="cloudCallout">
            <a:avLst>
              <a:gd name="adj1" fmla="val -27796"/>
              <a:gd name="adj2" fmla="val 81991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2800">
                <a:solidFill>
                  <a:srgbClr val="0000FF"/>
                </a:solidFill>
              </a:rPr>
              <a:t>Trong một ngày (từ sáng tới tối), ánh sáng mặt trời chiếu trên mặt đất thay đổi như thế nào ?</a:t>
            </a:r>
          </a:p>
          <a:p>
            <a:pPr algn="ctr"/>
            <a:endParaRPr lang="en-US" altLang="en-US" sz="2800">
              <a:solidFill>
                <a:srgbClr val="0000FF"/>
              </a:solidFill>
            </a:endParaRP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152400" y="304800"/>
            <a:ext cx="8458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itchFamily="18" charset="0"/>
              </a:rPr>
              <a:t>Nghiên cứu thông tin SGK</a:t>
            </a:r>
            <a:r>
              <a:rPr lang="en-US" altLang="en-US" sz="240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altLang="en-US" sz="2400">
                <a:latin typeface="Times New Roman" pitchFamily="18" charset="0"/>
              </a:rPr>
              <a:t> Thảo luận nhóm trả lời mục ▼ của phần II (tr.120)</a:t>
            </a:r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762000" y="5334000"/>
            <a:ext cx="7696200" cy="954088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vi-VN" altLang="en-US" sz="2800" u="sng">
                <a:solidFill>
                  <a:srgbClr val="00CC00"/>
                </a:solidFill>
                <a:latin typeface="Times New Roman" pitchFamily="18" charset="0"/>
                <a:sym typeface="ZapfDingbats BT" pitchFamily="2" charset="2"/>
              </a:rPr>
              <a:t>Nhận xét</a:t>
            </a:r>
            <a:r>
              <a:rPr lang="vi-VN" altLang="en-US" sz="2800">
                <a:solidFill>
                  <a:srgbClr val="00CC00"/>
                </a:solidFill>
                <a:latin typeface="Times New Roman" pitchFamily="18" charset="0"/>
                <a:sym typeface="ZapfDingbats BT" pitchFamily="2" charset="2"/>
              </a:rPr>
              <a:t>: Các nhân tố sinh thái tác </a:t>
            </a:r>
            <a:r>
              <a:rPr lang="en-US" altLang="en-US" sz="2800">
                <a:solidFill>
                  <a:srgbClr val="00CC00"/>
                </a:solidFill>
                <a:latin typeface="Times New Roman" pitchFamily="18" charset="0"/>
                <a:sym typeface="ZapfDingbats BT" pitchFamily="2" charset="2"/>
              </a:rPr>
              <a:t>độ</a:t>
            </a:r>
            <a:r>
              <a:rPr lang="vi-VN" altLang="en-US" sz="2800">
                <a:solidFill>
                  <a:srgbClr val="00CC00"/>
                </a:solidFill>
                <a:latin typeface="Times New Roman" pitchFamily="18" charset="0"/>
                <a:sym typeface="ZapfDingbats BT" pitchFamily="2" charset="2"/>
              </a:rPr>
              <a:t>ng lên sinh vật thay đổi theo từng môi trường và từng thời gian.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7" grpId="0" animBg="1"/>
      <p:bldP spid="8" grpId="0"/>
      <p:bldP spid="8" grpId="1"/>
      <p:bldP spid="9" grpId="0"/>
      <p:bldP spid="10" grpId="0" animBg="1"/>
      <p:bldP spid="10" grpId="1" animBg="1"/>
      <p:bldP spid="11" grpId="0" animBg="1"/>
      <p:bldP spid="11" grpId="1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36"/>
          <p:cNvSpPr>
            <a:spLocks noChangeArrowheads="1" noChangeShapeType="1" noTextEdit="1"/>
          </p:cNvSpPr>
          <p:nvPr/>
        </p:nvSpPr>
        <p:spPr bwMode="auto">
          <a:xfrm>
            <a:off x="533400" y="2667000"/>
            <a:ext cx="79248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01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endParaRPr lang="en-US" sz="3200" b="1" kern="10">
              <a:ln w="9525">
                <a:round/>
                <a:headEnd/>
                <a:tailEnd/>
              </a:ln>
              <a:solidFill>
                <a:srgbClr val="002060"/>
              </a:solidFill>
              <a:latin typeface="+mj-lt"/>
              <a:ea typeface="+mj-lt"/>
              <a:cs typeface="+mj-lt"/>
            </a:endParaRPr>
          </a:p>
        </p:txBody>
      </p:sp>
      <p:sp>
        <p:nvSpPr>
          <p:cNvPr id="4099" name="WordArt 37"/>
          <p:cNvSpPr>
            <a:spLocks noChangeArrowheads="1" noChangeShapeType="1" noTextEdit="1"/>
          </p:cNvSpPr>
          <p:nvPr/>
        </p:nvSpPr>
        <p:spPr bwMode="auto">
          <a:xfrm>
            <a:off x="2895600" y="1676400"/>
            <a:ext cx="2971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Tiết</a:t>
            </a:r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 41 </a:t>
            </a:r>
            <a:r>
              <a:rPr lang="en-US" sz="3600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– Bài 41</a:t>
            </a:r>
          </a:p>
        </p:txBody>
      </p:sp>
      <p:sp>
        <p:nvSpPr>
          <p:cNvPr id="4100" name="WordArt 5"/>
          <p:cNvSpPr>
            <a:spLocks noChangeArrowheads="1" noChangeShapeType="1" noTextEdit="1"/>
          </p:cNvSpPr>
          <p:nvPr/>
        </p:nvSpPr>
        <p:spPr bwMode="auto">
          <a:xfrm>
            <a:off x="228600" y="914400"/>
            <a:ext cx="2438400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6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/>
                <a:cs typeface="Arial"/>
              </a:rPr>
              <a:t>CHƯƠNG I:</a:t>
            </a:r>
            <a:endParaRPr lang="en-US" sz="6600" b="1" kern="1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4101" name="WordArt 6"/>
          <p:cNvSpPr>
            <a:spLocks noChangeArrowheads="1" noChangeShapeType="1" noTextEdit="1"/>
          </p:cNvSpPr>
          <p:nvPr/>
        </p:nvSpPr>
        <p:spPr bwMode="auto">
          <a:xfrm>
            <a:off x="2819400" y="609600"/>
            <a:ext cx="5638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60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Sinh vật và môi trường</a:t>
            </a:r>
            <a:endParaRPr lang="en-US" sz="60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>
            <a:off x="228600" y="2514600"/>
            <a:ext cx="8534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vi-VN" altLang="en-US" sz="3600" b="1">
                <a:solidFill>
                  <a:srgbClr val="FF0000"/>
                </a:solidFill>
              </a:rPr>
              <a:t>  </a:t>
            </a:r>
            <a:r>
              <a:rPr lang="en-US" altLang="en-US" sz="4400" b="1">
                <a:solidFill>
                  <a:srgbClr val="FF0000"/>
                </a:solidFill>
              </a:rPr>
              <a:t>MÔI TRƯỜNG </a:t>
            </a:r>
            <a:endParaRPr lang="vi-VN" altLang="en-US" sz="4400" b="1">
              <a:solidFill>
                <a:srgbClr val="FF0000"/>
              </a:solidFill>
            </a:endParaRPr>
          </a:p>
          <a:p>
            <a:pPr algn="ctr"/>
            <a:r>
              <a:rPr lang="en-US" altLang="en-US" sz="4400" b="1">
                <a:solidFill>
                  <a:srgbClr val="FF0000"/>
                </a:solidFill>
              </a:rPr>
              <a:t>VÀ CÁC NHÂN TỐ SINH THÁI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295400" y="4114800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 b="1" u="sng" kern="0" dirty="0" err="1">
                <a:latin typeface="Times New Roman" panose="02020603050405020304" pitchFamily="18" charset="0"/>
              </a:rPr>
              <a:t>Nội</a:t>
            </a:r>
            <a:r>
              <a:rPr lang="en-US" altLang="en-US" sz="2800" b="1" u="sng" kern="0" dirty="0">
                <a:latin typeface="Times New Roman" panose="02020603050405020304" pitchFamily="18" charset="0"/>
              </a:rPr>
              <a:t> dung </a:t>
            </a:r>
            <a:r>
              <a:rPr lang="en-US" altLang="en-US" sz="2800" b="1" u="sng" kern="0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 u="sng" kern="0" dirty="0">
                <a:latin typeface="Times New Roman" panose="02020603050405020304" pitchFamily="18" charset="0"/>
              </a:rPr>
              <a:t> </a:t>
            </a:r>
            <a:r>
              <a:rPr lang="en-US" altLang="en-US" sz="2800" b="1" u="sng" kern="0" dirty="0" err="1">
                <a:latin typeface="Times New Roman" panose="02020603050405020304" pitchFamily="18" charset="0"/>
              </a:rPr>
              <a:t>học</a:t>
            </a:r>
            <a:r>
              <a:rPr lang="en-US" altLang="en-US" sz="2800" b="1" u="sng" kern="0" dirty="0">
                <a:latin typeface="Times New Roman" panose="02020603050405020304" pitchFamily="18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kern="0" dirty="0">
                <a:latin typeface="Times New Roman" panose="02020603050405020304" pitchFamily="18" charset="0"/>
              </a:rPr>
              <a:t>                   </a:t>
            </a:r>
            <a:r>
              <a:rPr lang="en-US" altLang="en-US" sz="2400" kern="0" dirty="0">
                <a:latin typeface="Times New Roman" panose="02020603050405020304" pitchFamily="18" charset="0"/>
              </a:rPr>
              <a:t>I/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Môi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trường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sống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sinh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vật</a:t>
            </a:r>
            <a:r>
              <a:rPr lang="en-US" altLang="en-US" sz="2400" kern="0" dirty="0">
                <a:latin typeface="Times New Roman" panose="02020603050405020304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kern="0" dirty="0">
                <a:latin typeface="Times New Roman" panose="02020603050405020304" pitchFamily="18" charset="0"/>
              </a:rPr>
              <a:t>              II/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Các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nhân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tố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sinh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thái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môi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trường</a:t>
            </a:r>
            <a:r>
              <a:rPr lang="en-US" altLang="en-US" sz="2400" kern="0" dirty="0">
                <a:latin typeface="Times New Roman" panose="02020603050405020304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kern="0" dirty="0">
                <a:latin typeface="Times New Roman" panose="02020603050405020304" pitchFamily="18" charset="0"/>
              </a:rPr>
              <a:t>              III/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Giới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hạn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sinh</a:t>
            </a:r>
            <a:r>
              <a:rPr lang="en-US" altLang="en-US" sz="2400" kern="0" dirty="0">
                <a:latin typeface="Times New Roman" panose="02020603050405020304" pitchFamily="18" charset="0"/>
              </a:rPr>
              <a:t> </a:t>
            </a:r>
            <a:r>
              <a:rPr lang="en-US" altLang="en-US" sz="2400" kern="0" dirty="0" err="1">
                <a:latin typeface="Times New Roman" panose="02020603050405020304" pitchFamily="18" charset="0"/>
              </a:rPr>
              <a:t>thái</a:t>
            </a:r>
            <a:r>
              <a:rPr lang="en-US" altLang="en-US" sz="2400" kern="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/>
              <a:t>    </a:t>
            </a:r>
            <a:endParaRPr lang="en-US" altLang="en-US" sz="1800">
              <a:latin typeface="Times New Roman" pitchFamily="18" charset="0"/>
            </a:endParaRPr>
          </a:p>
        </p:txBody>
      </p:sp>
      <p:sp>
        <p:nvSpPr>
          <p:cNvPr id="22531" name="Rectangle 11"/>
          <p:cNvSpPr>
            <a:spLocks noChangeArrowheads="1"/>
          </p:cNvSpPr>
          <p:nvPr/>
        </p:nvSpPr>
        <p:spPr bwMode="auto">
          <a:xfrm>
            <a:off x="119063" y="238125"/>
            <a:ext cx="2971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b="1" u="sng">
                <a:solidFill>
                  <a:srgbClr val="FF0000"/>
                </a:solidFill>
                <a:latin typeface="Times New Roman" pitchFamily="18" charset="0"/>
              </a:rPr>
              <a:t>III/ Giới hạn sinh thái:</a:t>
            </a:r>
          </a:p>
        </p:txBody>
      </p:sp>
      <p:sp>
        <p:nvSpPr>
          <p:cNvPr id="22532" name="Rectangle 13"/>
          <p:cNvSpPr>
            <a:spLocks noChangeArrowheads="1"/>
          </p:cNvSpPr>
          <p:nvPr/>
        </p:nvSpPr>
        <p:spPr bwMode="auto">
          <a:xfrm>
            <a:off x="228600" y="914400"/>
            <a:ext cx="891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HS tìm hiểu ví dụ về giới hạn nhiệt độ của cá rô phi ở Việt Nam (H41.2) </a:t>
            </a:r>
          </a:p>
        </p:txBody>
      </p:sp>
      <p:pic>
        <p:nvPicPr>
          <p:cNvPr id="22533" name="Picture 15" descr="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685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Line 16"/>
          <p:cNvSpPr>
            <a:spLocks noChangeShapeType="1"/>
          </p:cNvSpPr>
          <p:nvPr/>
        </p:nvSpPr>
        <p:spPr bwMode="auto">
          <a:xfrm flipH="1">
            <a:off x="914400" y="2773363"/>
            <a:ext cx="1588" cy="3444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17"/>
          <p:cNvSpPr>
            <a:spLocks noChangeShapeType="1"/>
          </p:cNvSpPr>
          <p:nvPr/>
        </p:nvSpPr>
        <p:spPr bwMode="auto">
          <a:xfrm flipH="1">
            <a:off x="4953000" y="2773363"/>
            <a:ext cx="1588" cy="3444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457200" y="2600325"/>
            <a:ext cx="1447800" cy="17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Giới hạn dưới</a:t>
            </a:r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4648200" y="2543175"/>
            <a:ext cx="1371600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Giới hạn trên</a:t>
            </a:r>
          </a:p>
        </p:txBody>
      </p:sp>
      <p:sp>
        <p:nvSpPr>
          <p:cNvPr id="22538" name="Line 21"/>
          <p:cNvSpPr>
            <a:spLocks noChangeShapeType="1"/>
          </p:cNvSpPr>
          <p:nvPr/>
        </p:nvSpPr>
        <p:spPr bwMode="auto">
          <a:xfrm>
            <a:off x="914400" y="3406775"/>
            <a:ext cx="4038600" cy="1588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Rectangle 22"/>
          <p:cNvSpPr>
            <a:spLocks noChangeArrowheads="1"/>
          </p:cNvSpPr>
          <p:nvPr/>
        </p:nvSpPr>
        <p:spPr bwMode="auto">
          <a:xfrm>
            <a:off x="304800" y="3638550"/>
            <a:ext cx="12954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(5</a:t>
            </a:r>
            <a:r>
              <a:rPr lang="en-US" altLang="en-US" sz="1600" baseline="30000">
                <a:solidFill>
                  <a:srgbClr val="000000"/>
                </a:solidFill>
                <a:latin typeface="Times New Roman" pitchFamily="18" charset="0"/>
              </a:rPr>
              <a:t>o</a:t>
            </a: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C)</a:t>
            </a:r>
          </a:p>
        </p:txBody>
      </p:sp>
      <p:sp>
        <p:nvSpPr>
          <p:cNvPr id="22540" name="Rectangle 23"/>
          <p:cNvSpPr>
            <a:spLocks noChangeArrowheads="1"/>
          </p:cNvSpPr>
          <p:nvPr/>
        </p:nvSpPr>
        <p:spPr bwMode="auto">
          <a:xfrm>
            <a:off x="4419600" y="3544888"/>
            <a:ext cx="1295400" cy="11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(42</a:t>
            </a:r>
            <a:r>
              <a:rPr lang="en-US" altLang="en-US" sz="1600" baseline="30000">
                <a:solidFill>
                  <a:srgbClr val="000000"/>
                </a:solidFill>
                <a:latin typeface="Times New Roman" pitchFamily="18" charset="0"/>
              </a:rPr>
              <a:t>o</a:t>
            </a: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C)</a:t>
            </a:r>
          </a:p>
        </p:txBody>
      </p:sp>
      <p:sp>
        <p:nvSpPr>
          <p:cNvPr id="37912" name="Rectangle 24"/>
          <p:cNvSpPr>
            <a:spLocks noChangeArrowheads="1"/>
          </p:cNvSpPr>
          <p:nvPr/>
        </p:nvSpPr>
        <p:spPr bwMode="auto">
          <a:xfrm>
            <a:off x="3124200" y="2570163"/>
            <a:ext cx="1219200" cy="17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rgbClr val="009900"/>
                </a:solidFill>
                <a:latin typeface="Times New Roman" pitchFamily="18" charset="0"/>
              </a:rPr>
              <a:t>Khoảng thuận lợi</a:t>
            </a:r>
          </a:p>
        </p:txBody>
      </p:sp>
      <p:sp>
        <p:nvSpPr>
          <p:cNvPr id="22542" name="Line 25"/>
          <p:cNvSpPr>
            <a:spLocks noChangeShapeType="1"/>
          </p:cNvSpPr>
          <p:nvPr/>
        </p:nvSpPr>
        <p:spPr bwMode="auto">
          <a:xfrm>
            <a:off x="2971800" y="2817813"/>
            <a:ext cx="1600200" cy="15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4" name="Rectangle 26"/>
          <p:cNvSpPr>
            <a:spLocks noChangeArrowheads="1"/>
          </p:cNvSpPr>
          <p:nvPr/>
        </p:nvSpPr>
        <p:spPr bwMode="auto">
          <a:xfrm>
            <a:off x="2971800" y="3176588"/>
            <a:ext cx="1600200" cy="17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>
                <a:solidFill>
                  <a:srgbClr val="00CC00"/>
                </a:solidFill>
                <a:latin typeface="Times New Roman" pitchFamily="18" charset="0"/>
              </a:rPr>
              <a:t>Điểm cực thuận 30</a:t>
            </a:r>
            <a:r>
              <a:rPr lang="en-US" altLang="en-US" sz="1400" baseline="30000">
                <a:solidFill>
                  <a:srgbClr val="00CC00"/>
                </a:solidFill>
                <a:latin typeface="Times New Roman" pitchFamily="18" charset="0"/>
              </a:rPr>
              <a:t>o</a:t>
            </a:r>
            <a:r>
              <a:rPr lang="en-US" altLang="en-US" sz="1400">
                <a:solidFill>
                  <a:srgbClr val="00CC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2544" name="Rectangle 27"/>
          <p:cNvSpPr>
            <a:spLocks noChangeArrowheads="1"/>
          </p:cNvSpPr>
          <p:nvPr/>
        </p:nvSpPr>
        <p:spPr bwMode="auto">
          <a:xfrm>
            <a:off x="6324600" y="3176588"/>
            <a:ext cx="609600" cy="17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  <a:latin typeface="Times New Roman" pitchFamily="18" charset="0"/>
              </a:rPr>
              <a:t>t</a:t>
            </a:r>
            <a:r>
              <a:rPr lang="en-US" altLang="en-US" sz="2400" baseline="30000">
                <a:solidFill>
                  <a:srgbClr val="000000"/>
                </a:solidFill>
                <a:latin typeface="Times New Roman" pitchFamily="18" charset="0"/>
              </a:rPr>
              <a:t>o</a:t>
            </a:r>
            <a:r>
              <a:rPr lang="en-US" altLang="en-US" sz="240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22545" name="Rectangle 31"/>
          <p:cNvSpPr>
            <a:spLocks noChangeArrowheads="1"/>
          </p:cNvSpPr>
          <p:nvPr/>
        </p:nvSpPr>
        <p:spPr bwMode="auto">
          <a:xfrm>
            <a:off x="1143000" y="3886200"/>
            <a:ext cx="449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itchFamily="18" charset="0"/>
              </a:rPr>
              <a:t>Hình 41.2 Giới hạn nhiệt độ của cá rô phi ở Việt Nam </a:t>
            </a:r>
          </a:p>
        </p:txBody>
      </p:sp>
      <p:sp>
        <p:nvSpPr>
          <p:cNvPr id="37921" name="Rectangle 33"/>
          <p:cNvSpPr>
            <a:spLocks noChangeArrowheads="1"/>
          </p:cNvSpPr>
          <p:nvPr/>
        </p:nvSpPr>
        <p:spPr bwMode="auto">
          <a:xfrm>
            <a:off x="228600" y="4191000"/>
            <a:ext cx="8763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pattFill prst="pct5">
                  <a:fgClr>
                    <a:schemeClr val="tx2"/>
                  </a:fgClr>
                  <a:bgClr>
                    <a:srgbClr val="FFFF00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- Đối với cá rô phi ở Việt Nam, các giá trị về nhiệt độ 5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C, 42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C và 30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C gọi là gì ?</a:t>
            </a:r>
            <a:r>
              <a:rPr lang="en-US" altLang="en-US" sz="2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- Cá rô phi sống và phát triển ở khoảng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</a:rPr>
              <a:t>nhiệt độ nào?</a:t>
            </a:r>
          </a:p>
          <a:p>
            <a:pPr eaLnBrk="1" hangingPunct="1"/>
            <a:r>
              <a:rPr lang="en-US" altLang="en-US" sz="2000" dirty="0">
                <a:solidFill>
                  <a:srgbClr val="FFFF00"/>
                </a:solidFill>
                <a:latin typeface="Times New Roman" pitchFamily="18" charset="0"/>
              </a:rPr>
              <a:t>  </a:t>
            </a:r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 Từ 5</a:t>
            </a:r>
            <a:r>
              <a:rPr lang="en-US" altLang="en-US" sz="2000" baseline="30000" dirty="0">
                <a:latin typeface="Times New Roman" pitchFamily="18" charset="0"/>
                <a:sym typeface="Wingdings" pitchFamily="2" charset="2"/>
              </a:rPr>
              <a:t>o</a:t>
            </a:r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C đến 42</a:t>
            </a:r>
            <a:r>
              <a:rPr lang="en-US" altLang="en-US" sz="2000" baseline="30000" dirty="0">
                <a:latin typeface="Times New Roman" pitchFamily="18" charset="0"/>
                <a:sym typeface="Wingdings" pitchFamily="2" charset="2"/>
              </a:rPr>
              <a:t>o</a:t>
            </a:r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C gọi là giới hạn chịu đựng ( hay giới hạn sinh thái về nhiệt độ).</a:t>
            </a: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- Cá rô phi chết ở nhiệt độ nào?</a:t>
            </a:r>
          </a:p>
          <a:p>
            <a:pPr eaLnBrk="1" hangingPunct="1"/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   </a:t>
            </a:r>
            <a:r>
              <a:rPr lang="en-US" altLang="en-US" sz="2000" dirty="0">
                <a:latin typeface="Times New Roman" pitchFamily="18" charset="0"/>
              </a:rPr>
              <a:t>Dưới 5</a:t>
            </a:r>
            <a:r>
              <a:rPr lang="en-US" altLang="en-US" sz="2000" baseline="30000" dirty="0">
                <a:latin typeface="Times New Roman" pitchFamily="18" charset="0"/>
              </a:rPr>
              <a:t>o</a:t>
            </a:r>
            <a:r>
              <a:rPr lang="en-US" altLang="en-US" sz="2000" dirty="0">
                <a:latin typeface="Times New Roman" pitchFamily="18" charset="0"/>
              </a:rPr>
              <a:t>C và trên 42</a:t>
            </a:r>
            <a:r>
              <a:rPr lang="en-US" altLang="en-US" sz="2000" baseline="30000" dirty="0">
                <a:latin typeface="Times New Roman" pitchFamily="18" charset="0"/>
              </a:rPr>
              <a:t>o</a:t>
            </a:r>
            <a:r>
              <a:rPr lang="en-US" altLang="en-US" sz="2000" dirty="0">
                <a:latin typeface="Times New Roman" pitchFamily="18" charset="0"/>
              </a:rPr>
              <a:t>C</a:t>
            </a:r>
          </a:p>
          <a:p>
            <a:pPr eaLnBrk="1" hangingPunct="1"/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  <a:sym typeface="Wingdings" pitchFamily="2" charset="2"/>
              </a:rPr>
              <a:t>- Cá rô phi phát triển thuận lợi nhất ở nhiệt độ nào?</a:t>
            </a:r>
          </a:p>
          <a:p>
            <a:pPr eaLnBrk="1" hangingPunct="1"/>
            <a:r>
              <a:rPr lang="en-US" altLang="en-US" sz="2000" dirty="0">
                <a:solidFill>
                  <a:srgbClr val="FFFF00"/>
                </a:solidFill>
                <a:latin typeface="Times New Roman" pitchFamily="18" charset="0"/>
                <a:sym typeface="Wingdings" pitchFamily="2" charset="2"/>
              </a:rPr>
              <a:t>   </a:t>
            </a:r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 Phát triển thuận lợi nhất ở 30</a:t>
            </a:r>
            <a:r>
              <a:rPr lang="en-US" altLang="en-US" sz="2000" baseline="30000" dirty="0">
                <a:latin typeface="Times New Roman" pitchFamily="18" charset="0"/>
                <a:sym typeface="Wingdings" pitchFamily="2" charset="2"/>
              </a:rPr>
              <a:t>o</a:t>
            </a:r>
            <a:r>
              <a:rPr lang="en-US" altLang="en-US" sz="2000" dirty="0">
                <a:latin typeface="Times New Roman" pitchFamily="18" charset="0"/>
                <a:sym typeface="Wingdings" pitchFamily="2" charset="2"/>
              </a:rPr>
              <a:t>C.</a:t>
            </a:r>
          </a:p>
        </p:txBody>
      </p:sp>
      <p:sp>
        <p:nvSpPr>
          <p:cNvPr id="37939" name="AutoShape 51"/>
          <p:cNvSpPr>
            <a:spLocks noChangeArrowheads="1"/>
          </p:cNvSpPr>
          <p:nvPr/>
        </p:nvSpPr>
        <p:spPr bwMode="auto">
          <a:xfrm>
            <a:off x="7162800" y="1524000"/>
            <a:ext cx="1905000" cy="838200"/>
          </a:xfrm>
          <a:prstGeom prst="wedgeRectCallout">
            <a:avLst>
              <a:gd name="adj1" fmla="val -66417"/>
              <a:gd name="adj2" fmla="val 139963"/>
            </a:avLst>
          </a:prstGeom>
          <a:solidFill>
            <a:srgbClr val="FF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Times New Roman" pitchFamily="18" charset="0"/>
              </a:rPr>
              <a:t>Giới hạn sinh thái là gì?</a:t>
            </a:r>
          </a:p>
        </p:txBody>
      </p:sp>
      <p:sp>
        <p:nvSpPr>
          <p:cNvPr id="37940" name="Rectangle 52"/>
          <p:cNvSpPr>
            <a:spLocks noChangeArrowheads="1"/>
          </p:cNvSpPr>
          <p:nvPr/>
        </p:nvSpPr>
        <p:spPr bwMode="auto">
          <a:xfrm>
            <a:off x="-76200" y="4191000"/>
            <a:ext cx="381000" cy="381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grpSp>
        <p:nvGrpSpPr>
          <p:cNvPr id="37943" name="Group 55"/>
          <p:cNvGrpSpPr>
            <a:grpSpLocks/>
          </p:cNvGrpSpPr>
          <p:nvPr/>
        </p:nvGrpSpPr>
        <p:grpSpPr bwMode="auto">
          <a:xfrm>
            <a:off x="990600" y="3657600"/>
            <a:ext cx="4419600" cy="2057400"/>
            <a:chOff x="624" y="2352"/>
            <a:chExt cx="2784" cy="768"/>
          </a:xfrm>
        </p:grpSpPr>
        <p:sp>
          <p:nvSpPr>
            <p:cNvPr id="22555" name="Line 53"/>
            <p:cNvSpPr>
              <a:spLocks noChangeShapeType="1"/>
            </p:cNvSpPr>
            <p:nvPr/>
          </p:nvSpPr>
          <p:spPr bwMode="auto">
            <a:xfrm flipH="1" flipV="1">
              <a:off x="624" y="2400"/>
              <a:ext cx="240" cy="72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6" name="Line 54"/>
            <p:cNvSpPr>
              <a:spLocks noChangeShapeType="1"/>
            </p:cNvSpPr>
            <p:nvPr/>
          </p:nvSpPr>
          <p:spPr bwMode="auto">
            <a:xfrm flipV="1">
              <a:off x="1680" y="2352"/>
              <a:ext cx="1728" cy="7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1905000" y="3463925"/>
            <a:ext cx="2209800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FF00FF"/>
                </a:solidFill>
                <a:latin typeface="Times New Roman" pitchFamily="18" charset="0"/>
              </a:rPr>
              <a:t>Giới hạn chịu đựng</a:t>
            </a:r>
          </a:p>
        </p:txBody>
      </p:sp>
      <p:sp>
        <p:nvSpPr>
          <p:cNvPr id="37948" name="Line 60"/>
          <p:cNvSpPr>
            <a:spLocks noChangeShapeType="1"/>
          </p:cNvSpPr>
          <p:nvPr/>
        </p:nvSpPr>
        <p:spPr bwMode="auto">
          <a:xfrm flipH="1" flipV="1">
            <a:off x="2895600" y="3657600"/>
            <a:ext cx="990600" cy="1447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49" name="Line 61"/>
          <p:cNvSpPr>
            <a:spLocks noChangeShapeType="1"/>
          </p:cNvSpPr>
          <p:nvPr/>
        </p:nvSpPr>
        <p:spPr bwMode="auto">
          <a:xfrm flipV="1">
            <a:off x="3733800" y="3276600"/>
            <a:ext cx="0" cy="297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6" name="Rectangle 68"/>
          <p:cNvSpPr>
            <a:spLocks noChangeArrowheads="1"/>
          </p:cNvSpPr>
          <p:nvPr/>
        </p:nvSpPr>
        <p:spPr bwMode="auto">
          <a:xfrm>
            <a:off x="228600" y="3429000"/>
            <a:ext cx="1600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Điểm gây chết</a:t>
            </a:r>
          </a:p>
        </p:txBody>
      </p:sp>
      <p:sp>
        <p:nvSpPr>
          <p:cNvPr id="37957" name="Rectangle 69"/>
          <p:cNvSpPr>
            <a:spLocks noChangeArrowheads="1"/>
          </p:cNvSpPr>
          <p:nvPr/>
        </p:nvSpPr>
        <p:spPr bwMode="auto">
          <a:xfrm>
            <a:off x="4419600" y="3429000"/>
            <a:ext cx="1600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Điểm gây chết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7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7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37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37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7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3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3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2" dur="500"/>
                                        <p:tgtEl>
                                          <p:spTgt spid="37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500"/>
                                        <p:tgtEl>
                                          <p:spTgt spid="37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37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37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37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6" grpId="0"/>
      <p:bldP spid="37907" grpId="0"/>
      <p:bldP spid="37912" grpId="0"/>
      <p:bldP spid="37914" grpId="0"/>
      <p:bldP spid="37939" grpId="0" animBg="1"/>
      <p:bldP spid="37940" grpId="0" animBg="1"/>
      <p:bldP spid="37908" grpId="0"/>
      <p:bldP spid="37948" grpId="0" animBg="1"/>
      <p:bldP spid="37948" grpId="1" animBg="1"/>
      <p:bldP spid="37949" grpId="0" animBg="1"/>
      <p:bldP spid="37949" grpId="1" animBg="1"/>
      <p:bldP spid="37956" grpId="0"/>
      <p:bldP spid="379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0" y="420688"/>
            <a:ext cx="70104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GIỚI HẠN SINH THÁI: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-4763" y="1127125"/>
            <a:ext cx="91487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Giới hạn sinh thái là giới hạn chịu đựng của cơ thể sinh vật đối với một nhân tố sinh thái nhất định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Ví dụ : giới hạn nhiệt độ của cá rô phi ở Việt Nam từ  5 – 42 độ C</a:t>
            </a:r>
          </a:p>
        </p:txBody>
      </p:sp>
      <p:pic>
        <p:nvPicPr>
          <p:cNvPr id="5" name="Picture 4" descr="Book-0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-76200" y="533400"/>
            <a:ext cx="914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0000"/>
                </a:solidFill>
                <a:latin typeface="Times New Roman" pitchFamily="18" charset="0"/>
              </a:rPr>
              <a:t>* </a:t>
            </a:r>
            <a:r>
              <a:rPr lang="en-US" altLang="en-US" sz="2400" b="1" u="sng">
                <a:solidFill>
                  <a:srgbClr val="FF0000"/>
                </a:solidFill>
                <a:latin typeface="Times New Roman" pitchFamily="18" charset="0"/>
              </a:rPr>
              <a:t>Bài tập: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Cá chép ở Việt Nam chết ở nhiệt độ dưới 2</a:t>
            </a:r>
            <a:r>
              <a:rPr lang="en-US" altLang="en-US" sz="2200" baseline="3000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C và trên 44</a:t>
            </a:r>
            <a:r>
              <a:rPr lang="en-US" altLang="en-US" sz="2200" baseline="3000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C, phát triển </a:t>
            </a:r>
          </a:p>
          <a:p>
            <a:pPr eaLnBrk="1" hangingPunct="1"/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thuận lợi nhất ở 28</a:t>
            </a:r>
            <a:r>
              <a:rPr lang="en-US" altLang="en-US" sz="2200" baseline="30000">
                <a:solidFill>
                  <a:srgbClr val="FF0000"/>
                </a:solidFill>
                <a:latin typeface="Times New Roman" pitchFamily="18" charset="0"/>
              </a:rPr>
              <a:t>o</a:t>
            </a:r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C. So sánh với cá rô phi ở Việt Nam thì loài nào có giới hạn </a:t>
            </a:r>
          </a:p>
          <a:p>
            <a:pPr eaLnBrk="1" hangingPunct="1"/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sinh thái về nhiệt độ rộng hơn? Loài nào có vùng phân bố rộng hơn?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1905000"/>
            <a:ext cx="91440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itchFamily="18" charset="0"/>
            </a:endParaRPr>
          </a:p>
          <a:p>
            <a:pPr algn="ctr" eaLnBrk="1" hangingPunct="1"/>
            <a:r>
              <a:rPr lang="en-US" altLang="en-US" sz="2400" b="1" u="sng">
                <a:solidFill>
                  <a:srgbClr val="FF00FF"/>
                </a:solidFill>
                <a:latin typeface="Times New Roman" pitchFamily="18" charset="0"/>
              </a:rPr>
              <a:t>Trả lời</a:t>
            </a:r>
          </a:p>
          <a:p>
            <a:pPr algn="ctr" eaLnBrk="1" hangingPunct="1"/>
            <a:r>
              <a:rPr lang="en-US" altLang="en-US" sz="2200">
                <a:latin typeface="Times New Roman" pitchFamily="18" charset="0"/>
              </a:rPr>
              <a:t>       Giới hạn sinh thái về nhiệt độ của cá rô phi l</a:t>
            </a:r>
            <a:r>
              <a:rPr lang="en-US" altLang="en-US" sz="2400">
                <a:latin typeface="Times New Roman" pitchFamily="18" charset="0"/>
              </a:rPr>
              <a:t>à:</a:t>
            </a:r>
            <a:r>
              <a:rPr lang="en-US" altLang="en-US" sz="2200">
                <a:latin typeface="Times New Roman" pitchFamily="18" charset="0"/>
              </a:rPr>
              <a:t> </a:t>
            </a:r>
            <a:r>
              <a:rPr lang="en-US" altLang="en-US" sz="2400">
                <a:latin typeface="Times New Roman" pitchFamily="18" charset="0"/>
              </a:rPr>
              <a:t>5</a:t>
            </a:r>
            <a:r>
              <a:rPr lang="en-US" altLang="en-US" sz="2400" baseline="30000">
                <a:latin typeface="Times New Roman" pitchFamily="18" charset="0"/>
              </a:rPr>
              <a:t>o</a:t>
            </a:r>
            <a:r>
              <a:rPr lang="en-US" altLang="en-US" sz="2200">
                <a:latin typeface="Times New Roman" pitchFamily="18" charset="0"/>
              </a:rPr>
              <a:t>C – </a:t>
            </a:r>
            <a:r>
              <a:rPr lang="en-US" altLang="en-US" sz="2400">
                <a:latin typeface="Times New Roman" pitchFamily="18" charset="0"/>
              </a:rPr>
              <a:t>42</a:t>
            </a:r>
            <a:r>
              <a:rPr lang="en-US" altLang="en-US" sz="2400" baseline="30000">
                <a:latin typeface="Times New Roman" pitchFamily="18" charset="0"/>
              </a:rPr>
              <a:t>o</a:t>
            </a:r>
            <a:r>
              <a:rPr lang="en-US" altLang="en-US" sz="2200">
                <a:latin typeface="Times New Roman" pitchFamily="18" charset="0"/>
              </a:rPr>
              <a:t>C </a:t>
            </a:r>
          </a:p>
          <a:p>
            <a:pPr algn="ctr" eaLnBrk="1" hangingPunct="1"/>
            <a:r>
              <a:rPr lang="en-US" altLang="en-US" sz="2200">
                <a:latin typeface="Times New Roman" pitchFamily="18" charset="0"/>
              </a:rPr>
              <a:t>                                                         của cá chép là: 2</a:t>
            </a:r>
            <a:r>
              <a:rPr lang="en-US" altLang="en-US" sz="2200" baseline="30000">
                <a:latin typeface="Times New Roman" pitchFamily="18" charset="0"/>
              </a:rPr>
              <a:t>o</a:t>
            </a:r>
            <a:r>
              <a:rPr lang="en-US" altLang="en-US" sz="2200">
                <a:latin typeface="Times New Roman" pitchFamily="18" charset="0"/>
              </a:rPr>
              <a:t>C – 44</a:t>
            </a:r>
            <a:r>
              <a:rPr lang="en-US" altLang="en-US" sz="2200" baseline="30000">
                <a:latin typeface="Times New Roman" pitchFamily="18" charset="0"/>
              </a:rPr>
              <a:t>o</a:t>
            </a:r>
            <a:r>
              <a:rPr lang="en-US" altLang="en-US" sz="2200">
                <a:latin typeface="Times New Roman" pitchFamily="18" charset="0"/>
              </a:rPr>
              <a:t>C </a:t>
            </a:r>
          </a:p>
          <a:p>
            <a:pPr algn="ctr" eaLnBrk="1" hangingPunct="1"/>
            <a:r>
              <a:rPr lang="en-US" altLang="en-US" sz="2200">
                <a:latin typeface="Times New Roman" pitchFamily="18" charset="0"/>
                <a:sym typeface="Wingdings" pitchFamily="2" charset="2"/>
              </a:rPr>
              <a:t> Vì vậy cá chép có giới hạn sinh thái về nhiệt độ rộng hơn cá rô phi.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 sz="2200">
                <a:latin typeface="Times New Roman" pitchFamily="18" charset="0"/>
                <a:sym typeface="Wingdings" pitchFamily="2" charset="2"/>
              </a:rPr>
              <a:t>Do đó, cá chép có vùng phân bố rộng hơn.</a:t>
            </a:r>
          </a:p>
          <a:p>
            <a:pPr algn="ctr" eaLnBrk="1" hangingPunct="1"/>
            <a:endParaRPr lang="en-US" altLang="en-US" sz="2200">
              <a:latin typeface="Times New Roman" pitchFamily="18" charset="0"/>
            </a:endParaRPr>
          </a:p>
          <a:p>
            <a:pPr algn="ctr" eaLnBrk="1" hangingPunct="1"/>
            <a:endParaRPr lang="en-US" altLang="en-US" sz="2200">
              <a:latin typeface="Times New Roman" pitchFamily="18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533400" y="4006850"/>
            <a:ext cx="8382000" cy="25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 sz="2200">
              <a:latin typeface="Times New Roman" pitchFamily="18" charset="0"/>
            </a:endParaRPr>
          </a:p>
          <a:p>
            <a:pPr eaLnBrk="1" hangingPunct="1"/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- Từ VD trên em có nhận xét gì về khả năng chịu đựng của sinh vật với </a:t>
            </a:r>
          </a:p>
          <a:p>
            <a:pPr eaLnBrk="1" hangingPunct="1"/>
            <a:r>
              <a:rPr lang="en-US" altLang="en-US" sz="2200">
                <a:solidFill>
                  <a:srgbClr val="FF0000"/>
                </a:solidFill>
                <a:latin typeface="Times New Roman" pitchFamily="18" charset="0"/>
              </a:rPr>
              <a:t>mỗi nhân tố sinh thái?</a:t>
            </a:r>
            <a:endParaRPr lang="vi-VN" altLang="en-US" sz="220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/>
            <a:endParaRPr lang="en-US" altLang="en-US" sz="220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200">
                <a:latin typeface="Times New Roman" pitchFamily="18" charset="0"/>
                <a:sym typeface="Wingdings" pitchFamily="2" charset="2"/>
              </a:rPr>
              <a:t>    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altLang="en-US" sz="2200"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Mỗi loài </a:t>
            </a:r>
            <a:r>
              <a:rPr lang="vi-VN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có 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giới hạn </a:t>
            </a:r>
            <a:r>
              <a:rPr lang="vi-VN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sinh thái riêng đối 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với mỗi nhân tố sinh thái.</a:t>
            </a:r>
          </a:p>
          <a:p>
            <a:pPr eaLnBrk="1" hangingPunct="1"/>
            <a:r>
              <a:rPr lang="vi-VN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   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 Sinh vật có giới hạn sinh thái rộng </a:t>
            </a:r>
            <a:r>
              <a:rPr lang="vi-VN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-&gt;</a:t>
            </a: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 phân bố rộng, dễ thích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2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nghi.</a:t>
            </a:r>
            <a:r>
              <a:rPr lang="en-US" altLang="en-US" sz="2400">
                <a:solidFill>
                  <a:srgbClr val="0000CC"/>
                </a:solidFill>
                <a:latin typeface="Times New Roman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38100" y="152400"/>
            <a:ext cx="2971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b="1" u="sng">
                <a:solidFill>
                  <a:srgbClr val="FF0000"/>
                </a:solidFill>
                <a:latin typeface="Times New Roman" pitchFamily="18" charset="0"/>
              </a:rPr>
              <a:t>III/ Giới hạn sinh thái: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52400" y="4191000"/>
            <a:ext cx="381000" cy="4572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1524000" y="3962400"/>
            <a:ext cx="5638800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41" descr="cây viế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838700"/>
            <a:ext cx="1092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450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5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5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450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450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6" grpId="0" animBg="1"/>
      <p:bldP spid="4506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39" name="Picture 47" descr="https://lh4.googleusercontent.com/wzOynhd7nOr184nSsdrsOoj5NYdw9dH5Vhw0eveD9p-mExP63o2FclTSSRCfcY2QHhtSd3e9_JHBfybyTSyYu1__0ncjHU0RMJmNadg2IkBvUJxZT1ifjt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17430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1" name="Picture 49" descr="https://lh6.googleusercontent.com/k3m-LyuUjisHUQpIhpiZA7gHJ285p1tIzD-pgmUm8opT4krEeEBHBg5cVx_YPk_SXVRSVJ9LYHnFC03U-jjRsdbmayPuIVyzdIVOEi5u7zbkGb_2odwCR7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66800"/>
            <a:ext cx="33242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2" name="Picture 50" descr="https://lh6.googleusercontent.com/M7RYLxjBNO-9CpJC7Mu49E35e0Ah9kA-3PTyppUI--GYaLCaGOmllWf9pXr4Cnl1znDenN5XU79cdkeBhllYldIdCcUaMN0pgLGDKSOj0WMX6HnUgoty17y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17335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3" name="Picture 51" descr="https://lh5.googleusercontent.com/6RXLzKABoZd816PDkvtLQ0A3foI71pTlQnZprek9-Rfg3aiSn8cfqorH0YTm4RkW-6KQmkYN_Br3LM456uEWvGcqQ31FANxJbjlrghIbQAdNaRnHpM0cXBZ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143000"/>
            <a:ext cx="117157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4" name="Picture 52" descr="https://lh6.googleusercontent.com/-oRjSrv-j3y63l6DranJTzsx_G9p8xVnyNBAMK4RXdlAoWItvgsW_cTz6cEdFszxJMTSnnEyFu5c-pZIHMCnxuOH7nHYhTNMVl4_FlDW_qO9SPZqzXI9-t1-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35052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5" name="Picture 53" descr="https://lh5.googleusercontent.com/UGdTZ3NyTmFLqOQiedLLELv4rrPPglW30_qI81r7QxsmfZGHbLmibQ5CLDXGvRmyhH442Mvg6Dy8rg1uYodKSpUrtl4lmnbrVmVLXezf2_O_zrw6XxG4LyU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2057400"/>
            <a:ext cx="20955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8" name="Picture 56" descr="https://lh4.googleusercontent.com/2IZcWUXRlN9buAjLRRZnvb0b73xDEuwls233LN1D-riPFLudd4TTawHimBMa2Ch_ZJn6hPzU5K-VzpMS0B4Nzm0Ot0KZvRPj4vfgcuZgsvVbKe5V-2PZ6Wx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75" y="1905000"/>
            <a:ext cx="18002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49" name="Picture 57" descr="https://lh5.googleusercontent.com/S6Z3n4paJi56cpDZcs5497Z8nSd50dk49I4-kwfJh2Yzd475tmtYaFD2KAeDszgnYDBhVMd7zXPi4nDOqyA0RiBkqqT_cbEmQjom3os8TqjT3oJE_mQL9Ir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1828800"/>
            <a:ext cx="16002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50" name="Picture 58" descr="https://lh6.googleusercontent.com/NJG6GS9aYsbMaRd8I0O1krAwvbEA4tzMe1GTmXhbRv2tfybNvt4jWJW6yLplkngSv52sH9a5jPe2RXOJLZTYZChJvwkz-nV3i1M9GDoEytEbndSeJJAagi9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1905000"/>
            <a:ext cx="16859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60" descr="https://lh3.googleusercontent.com/Mi2QM7V_ekjzo2T3Qb8c-wAev0kbTgswBmTsXf5Iqkqbv7heG2Uk817lM9asPHjzkl3gV_2Fs7Ub22V47l9TPQDb-xEoJaA63cHCza6hvd-D7BgC9VKYjJj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28384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53" name="Picture 61" descr="https://lh4.googleusercontent.com/4zgMfE-q9ng5ur1SlDJf8tju3gb0LqnAV6R5wgace79JkSIOFYqnvVhtCP7IjiboZKWdRZIgtzmTVVWLQN61RsEwEwc4HH6OUufPgWB3pqqLGMxsUYJ3D_x-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36004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57" name="Picture 65" descr="https://lh6.googleusercontent.com/R6DxOmRtG9nkSHMloEO-hpFJ-8OorIvf4OlE2zKUrOZnlLYqGey8gs0Dg_K25uY0yOdQsV8xHRc1cL0eqZLOaS-c84Jj9LBVpKEMImUxVwNhdULvKQ4pF5q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24400"/>
            <a:ext cx="15621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38" name="Picture 46" descr="https://lh4.googleusercontent.com/ToJV2rTOt6j0yvkKaMthzI13dC-ixsppn8wS756uMMbguNONR9fX9Nm1V2HXi6PXGfOOj35s-TXvbYEqBOjHYIbCbh3mkzL9aAGj94SeNH6LC7UFrcg53pcj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"/>
            <a:ext cx="1905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60" name="Picture 68" descr="https://lh3.googleusercontent.com/CoJ1fzwogEq3c61RqBq3XENtGfPP3sSS6UeSbuE5S0_qexxgvgh0cUYIrVpk3EFtecLuk8LCuFHb7VaW6cmJsfRFyL0Yf3ozonAFTd4wj0y5vDzWZnJf3Gz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19600"/>
            <a:ext cx="20288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6" name="WordArt 134"/>
          <p:cNvSpPr>
            <a:spLocks noChangeArrowheads="1" noChangeShapeType="1" noTextEdit="1"/>
          </p:cNvSpPr>
          <p:nvPr/>
        </p:nvSpPr>
        <p:spPr bwMode="auto">
          <a:xfrm>
            <a:off x="2514600" y="114300"/>
            <a:ext cx="3533775" cy="876300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Củng cố luyện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76200" y="2362200"/>
            <a:ext cx="89154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itchFamily="18" charset="0"/>
              </a:rPr>
              <a:t>             </a:t>
            </a:r>
          </a:p>
          <a:p>
            <a:pPr eaLnBrk="1" hangingPunct="1"/>
            <a:r>
              <a:rPr lang="en-US" altLang="en-US" sz="2400" dirty="0">
                <a:latin typeface="Times New Roman" pitchFamily="18" charset="0"/>
              </a:rPr>
              <a:t>             - </a:t>
            </a:r>
            <a:r>
              <a:rPr lang="vi-VN" altLang="en-US" sz="2400" dirty="0">
                <a:latin typeface="Times New Roman" pitchFamily="18" charset="0"/>
              </a:rPr>
              <a:t>Làm </a:t>
            </a:r>
            <a:r>
              <a:rPr lang="en-US" altLang="en-US" sz="2400" dirty="0" err="1">
                <a:latin typeface="Times New Roman" pitchFamily="18" charset="0"/>
              </a:rPr>
              <a:t>bài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tập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vi-VN" altLang="en-US" sz="2400" dirty="0">
                <a:latin typeface="Times New Roman" pitchFamily="18" charset="0"/>
              </a:rPr>
              <a:t>1,</a:t>
            </a:r>
            <a:r>
              <a:rPr lang="en-US" altLang="en-US" sz="2400" dirty="0">
                <a:latin typeface="Times New Roman" pitchFamily="18" charset="0"/>
              </a:rPr>
              <a:t>2,3,4 SGK (Tr.121)</a:t>
            </a:r>
          </a:p>
          <a:p>
            <a:pPr eaLnBrk="1" hangingPunct="1"/>
            <a:r>
              <a:rPr lang="en-US" altLang="en-US" sz="2400" dirty="0">
                <a:latin typeface="Times New Roman" pitchFamily="18" charset="0"/>
              </a:rPr>
              <a:t>             - </a:t>
            </a:r>
            <a:r>
              <a:rPr lang="en-US" altLang="en-US" sz="2400" dirty="0" err="1">
                <a:latin typeface="Times New Roman" pitchFamily="18" charset="0"/>
              </a:rPr>
              <a:t>Liên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hệ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các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nhân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tố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sinh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thái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với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sinh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vật</a:t>
            </a:r>
            <a:r>
              <a:rPr lang="en-US" altLang="en-US" sz="2400" dirty="0">
                <a:latin typeface="Times New Roman" pitchFamily="18" charset="0"/>
              </a:rPr>
              <a:t> ở </a:t>
            </a:r>
            <a:r>
              <a:rPr lang="en-US" altLang="en-US" sz="2400" dirty="0" err="1">
                <a:latin typeface="Times New Roman" pitchFamily="18" charset="0"/>
              </a:rPr>
              <a:t>địa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phương</a:t>
            </a:r>
            <a:r>
              <a:rPr lang="en-US" altLang="en-US" sz="2400" dirty="0">
                <a:latin typeface="Times New Roman" pitchFamily="18" charset="0"/>
              </a:rPr>
              <a:t>?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79375" y="4038600"/>
            <a:ext cx="8915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FF00"/>
                </a:solidFill>
                <a:latin typeface="Times New Roman" pitchFamily="18" charset="0"/>
              </a:rPr>
              <a:t>           </a:t>
            </a:r>
            <a:r>
              <a:rPr lang="en-US" altLang="en-US" sz="2400">
                <a:latin typeface="Times New Roman" pitchFamily="18" charset="0"/>
              </a:rPr>
              <a:t>Chuẩn bị bài 42: “Ảnh hưởng của ánh sáng lên đời sống sinh vật”</a:t>
            </a:r>
          </a:p>
          <a:p>
            <a:pPr eaLnBrk="1" hangingPunct="1"/>
            <a:r>
              <a:rPr lang="en-US" altLang="en-US" sz="2400">
                <a:solidFill>
                  <a:srgbClr val="FFFF00"/>
                </a:solidFill>
                <a:latin typeface="Times New Roman" pitchFamily="18" charset="0"/>
              </a:rPr>
              <a:t>             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- Phần I: Đọc thông tin kết hợp: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               + Kẻ và hoàn thành bảng 42.1 (Tr.123).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               + Nêu sự khác nhau của thực vật ưa sáng và thực vật ưa bóng?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             - Phần II: Trả lời mục 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▼ (Tr.123).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- T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ìm hiểu sự ảnh hưởng của ánh sáng lên đời sống của con </a:t>
            </a: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người và 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sinh vật khác ở địa ph</a:t>
            </a:r>
            <a:r>
              <a:rPr lang="en-US" altLang="en-US" sz="2400">
                <a:solidFill>
                  <a:srgbClr val="FF0000"/>
                </a:solidFill>
                <a:latin typeface="Times New Roman" pitchFamily="18" charset="0"/>
              </a:rPr>
              <a:t>ương?</a:t>
            </a:r>
            <a:endParaRPr lang="en-US" alt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en-US" sz="2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WordArt 7"/>
          <p:cNvSpPr>
            <a:spLocks noChangeArrowheads="1" noChangeShapeType="1" noTextEdit="1"/>
          </p:cNvSpPr>
          <p:nvPr/>
        </p:nvSpPr>
        <p:spPr bwMode="auto">
          <a:xfrm>
            <a:off x="1524000" y="76200"/>
            <a:ext cx="4962525" cy="1047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vi-VN" sz="36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học tập ở nh</a:t>
            </a:r>
            <a:r>
              <a:rPr lang="vi-VN" sz="3600" b="1" kern="10" dirty="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Times New Roman" panose="02020603050405020304" pitchFamily="18" charset="0"/>
              </a:rPr>
              <a:t>à</a:t>
            </a:r>
            <a:endParaRPr lang="en-US" sz="3600" b="1" kern="10" dirty="0"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653" name="Picture 8" descr="BD1480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571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521450" y="762000"/>
            <a:ext cx="2165350" cy="2514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  <p:bldP spid="501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0"/>
          <p:cNvSpPr txBox="1">
            <a:spLocks noChangeArrowheads="1"/>
          </p:cNvSpPr>
          <p:nvPr/>
        </p:nvSpPr>
        <p:spPr bwMode="auto">
          <a:xfrm>
            <a:off x="0" y="155575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I. Môi trường sống của sinh vật</a:t>
            </a:r>
            <a:r>
              <a:rPr lang="vi-VN" altLang="en-US" sz="2800">
                <a:solidFill>
                  <a:srgbClr val="FF0000"/>
                </a:solidFill>
              </a:rPr>
              <a:t>:</a:t>
            </a:r>
            <a:endParaRPr lang="en-US" altLang="en-US" sz="2800">
              <a:solidFill>
                <a:srgbClr val="FF0000"/>
              </a:solidFill>
            </a:endParaRPr>
          </a:p>
        </p:txBody>
      </p:sp>
      <p:sp>
        <p:nvSpPr>
          <p:cNvPr id="5123" name="TextBox 21"/>
          <p:cNvSpPr txBox="1">
            <a:spLocks noChangeArrowheads="1"/>
          </p:cNvSpPr>
          <p:nvPr/>
        </p:nvSpPr>
        <p:spPr bwMode="auto">
          <a:xfrm>
            <a:off x="304800" y="609600"/>
            <a:ext cx="121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FF"/>
                </a:solidFill>
              </a:rPr>
              <a:t>1. K</a:t>
            </a:r>
            <a:r>
              <a:rPr lang="vi-VN" altLang="en-US" sz="2800">
                <a:solidFill>
                  <a:srgbClr val="0000FF"/>
                </a:solidFill>
              </a:rPr>
              <a:t>N: </a:t>
            </a:r>
            <a:endParaRPr lang="en-US" altLang="en-US" sz="2800">
              <a:solidFill>
                <a:srgbClr val="0000FF"/>
              </a:solidFill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09600" y="5095875"/>
            <a:ext cx="1066800" cy="10160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Chất dinh dưỡng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228600" y="1733550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Không khí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228600" y="2514600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Ánh sáng</a:t>
            </a: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228600" y="3419475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Nhiệt độ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04800" y="4267200"/>
            <a:ext cx="15240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/>
              <a:t>Đất, nước</a:t>
            </a:r>
          </a:p>
        </p:txBody>
      </p:sp>
      <p:sp>
        <p:nvSpPr>
          <p:cNvPr id="29" name="Line 8"/>
          <p:cNvSpPr>
            <a:spLocks noChangeShapeType="1"/>
          </p:cNvSpPr>
          <p:nvPr/>
        </p:nvSpPr>
        <p:spPr bwMode="auto">
          <a:xfrm>
            <a:off x="1905000" y="1905000"/>
            <a:ext cx="5334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9"/>
          <p:cNvSpPr>
            <a:spLocks noChangeShapeType="1"/>
          </p:cNvSpPr>
          <p:nvPr/>
        </p:nvSpPr>
        <p:spPr bwMode="auto">
          <a:xfrm>
            <a:off x="1981200" y="4419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>
            <a:off x="1981200" y="3657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>
            <a:off x="1981200" y="2895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 flipV="1">
            <a:off x="1905000" y="5410200"/>
            <a:ext cx="5334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7391400" y="4333875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Người</a:t>
            </a: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7315200" y="1806575"/>
            <a:ext cx="1676400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Chuột, ếch, nhái....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7467600" y="5387975"/>
            <a:ext cx="1447800" cy="70802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Vi sinh vật…..</a:t>
            </a:r>
          </a:p>
        </p:txBody>
      </p:sp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7391400" y="3419475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Côn trùng</a:t>
            </a:r>
          </a:p>
        </p:txBody>
      </p:sp>
      <p:sp>
        <p:nvSpPr>
          <p:cNvPr id="38" name="Text Box 17"/>
          <p:cNvSpPr txBox="1">
            <a:spLocks noChangeArrowheads="1"/>
          </p:cNvSpPr>
          <p:nvPr/>
        </p:nvSpPr>
        <p:spPr bwMode="auto">
          <a:xfrm>
            <a:off x="7315200" y="2724150"/>
            <a:ext cx="1600200" cy="40005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/>
              <a:t>Chim</a:t>
            </a:r>
          </a:p>
        </p:txBody>
      </p:sp>
      <p:sp>
        <p:nvSpPr>
          <p:cNvPr id="39" name="Line 18"/>
          <p:cNvSpPr>
            <a:spLocks noChangeShapeType="1"/>
          </p:cNvSpPr>
          <p:nvPr/>
        </p:nvSpPr>
        <p:spPr bwMode="auto">
          <a:xfrm flipH="1">
            <a:off x="6629400" y="2160588"/>
            <a:ext cx="685800" cy="201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 flipH="1">
            <a:off x="6629400" y="4495800"/>
            <a:ext cx="479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20"/>
          <p:cNvSpPr>
            <a:spLocks noChangeShapeType="1"/>
          </p:cNvSpPr>
          <p:nvPr/>
        </p:nvSpPr>
        <p:spPr bwMode="auto">
          <a:xfrm flipH="1">
            <a:off x="6705600" y="37338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21"/>
          <p:cNvSpPr>
            <a:spLocks noChangeShapeType="1"/>
          </p:cNvSpPr>
          <p:nvPr/>
        </p:nvSpPr>
        <p:spPr bwMode="auto">
          <a:xfrm flipH="1">
            <a:off x="6705600" y="2971800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22"/>
          <p:cNvSpPr>
            <a:spLocks noChangeShapeType="1"/>
          </p:cNvSpPr>
          <p:nvPr/>
        </p:nvSpPr>
        <p:spPr bwMode="auto">
          <a:xfrm flipH="1" flipV="1">
            <a:off x="6553200" y="5486400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676400" y="765175"/>
            <a:ext cx="5638800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</a:rPr>
              <a:t>M</a:t>
            </a:r>
            <a:r>
              <a:rPr lang="vi-VN" altLang="en-US" sz="2800" b="1">
                <a:solidFill>
                  <a:srgbClr val="FF0000"/>
                </a:solidFill>
              </a:rPr>
              <a:t>ô</a:t>
            </a:r>
            <a:r>
              <a:rPr lang="en-US" altLang="en-US" sz="2800" b="1">
                <a:solidFill>
                  <a:srgbClr val="FF0000"/>
                </a:solidFill>
              </a:rPr>
              <a:t>i tr</a:t>
            </a:r>
            <a:r>
              <a:rPr lang="vi-VN" altLang="en-US" sz="2800" b="1">
                <a:solidFill>
                  <a:srgbClr val="FF0000"/>
                </a:solidFill>
              </a:rPr>
              <a:t>ườn</a:t>
            </a:r>
            <a:r>
              <a:rPr lang="en-US" altLang="en-US" sz="2800" b="1">
                <a:solidFill>
                  <a:srgbClr val="FF0000"/>
                </a:solidFill>
              </a:rPr>
              <a:t>g sống l</a:t>
            </a:r>
            <a:r>
              <a:rPr lang="vi-VN" altLang="en-US" sz="2800" b="1">
                <a:solidFill>
                  <a:srgbClr val="FF0000"/>
                </a:solidFill>
              </a:rPr>
              <a:t>à</a:t>
            </a:r>
            <a:r>
              <a:rPr lang="en-US" altLang="en-US" sz="2800" b="1">
                <a:solidFill>
                  <a:srgbClr val="FF0000"/>
                </a:solidFill>
              </a:rPr>
              <a:t> g</a:t>
            </a:r>
            <a:r>
              <a:rPr lang="vi-VN" altLang="en-US" sz="2800" b="1">
                <a:solidFill>
                  <a:srgbClr val="FF0000"/>
                </a:solidFill>
              </a:rPr>
              <a:t>ì</a:t>
            </a:r>
            <a:r>
              <a:rPr lang="en-US" altLang="en-US" sz="2800" b="1">
                <a:solidFill>
                  <a:srgbClr val="FF0000"/>
                </a:solidFill>
              </a:rPr>
              <a:t>?</a:t>
            </a:r>
            <a:endParaRPr lang="vi-VN" altLang="en-US" sz="2800" b="1">
              <a:solidFill>
                <a:srgbClr val="FF0000"/>
              </a:solidFill>
            </a:endParaRPr>
          </a:p>
        </p:txBody>
      </p:sp>
      <p:pic>
        <p:nvPicPr>
          <p:cNvPr id="45" name="Picture 9" descr="luala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1690" y="1828800"/>
            <a:ext cx="3886200" cy="4495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6" name="Cloud Callout 45"/>
          <p:cNvSpPr>
            <a:spLocks noChangeArrowheads="1"/>
          </p:cNvSpPr>
          <p:nvPr/>
        </p:nvSpPr>
        <p:spPr bwMode="auto">
          <a:xfrm>
            <a:off x="5029200" y="0"/>
            <a:ext cx="4114800" cy="1806575"/>
          </a:xfrm>
          <a:prstGeom prst="cloudCallout">
            <a:avLst>
              <a:gd name="adj1" fmla="val -35023"/>
              <a:gd name="adj2" fmla="val 74745"/>
            </a:avLst>
          </a:prstGeom>
          <a:solidFill>
            <a:srgbClr val="0000FF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vi-VN" altLang="en-US" sz="2000">
                <a:solidFill>
                  <a:schemeClr val="bg1"/>
                </a:solidFill>
              </a:rPr>
              <a:t>QS hình sau: cho biết c</a:t>
            </a:r>
            <a:r>
              <a:rPr lang="en-US" altLang="en-US" sz="2000">
                <a:solidFill>
                  <a:schemeClr val="bg1"/>
                </a:solidFill>
              </a:rPr>
              <a:t>ây lúa chịu ảnh hưởng của những yếu tố nào?</a:t>
            </a:r>
          </a:p>
        </p:txBody>
      </p:sp>
      <p:sp>
        <p:nvSpPr>
          <p:cNvPr id="47" name="Rectangle 32"/>
          <p:cNvSpPr>
            <a:spLocks noChangeArrowheads="1"/>
          </p:cNvSpPr>
          <p:nvPr/>
        </p:nvSpPr>
        <p:spPr bwMode="auto">
          <a:xfrm>
            <a:off x="1371600" y="533400"/>
            <a:ext cx="777240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vi-VN" altLang="en-US" sz="20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20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 trường sống là nơi sinh sống của sinh vật bao gồm tất cả những gì bao quanh chúng, tác động trực tiếp hoặc gián tiếp lên </a:t>
            </a:r>
            <a:r>
              <a:rPr lang="vi-VN" alt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đời sống sinh vật</a:t>
            </a:r>
            <a:r>
              <a:rPr lang="nl-NL" altLang="en-US" sz="2000" b="1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00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41" descr="cây viế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4300"/>
            <a:ext cx="1092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4" grpId="1" animBg="1"/>
      <p:bldP spid="46" grpId="0" animBg="1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0"/>
          <p:cNvSpPr txBox="1">
            <a:spLocks noChangeArrowheads="1"/>
          </p:cNvSpPr>
          <p:nvPr/>
        </p:nvSpPr>
        <p:spPr bwMode="auto">
          <a:xfrm>
            <a:off x="0" y="68263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0000"/>
                </a:solidFill>
              </a:rPr>
              <a:t>I. Môi trường sống của sinh vật</a:t>
            </a:r>
          </a:p>
        </p:txBody>
      </p:sp>
      <p:sp>
        <p:nvSpPr>
          <p:cNvPr id="6147" name="TextBox 21"/>
          <p:cNvSpPr txBox="1">
            <a:spLocks noChangeArrowheads="1"/>
          </p:cNvSpPr>
          <p:nvPr/>
        </p:nvSpPr>
        <p:spPr bwMode="auto">
          <a:xfrm>
            <a:off x="0" y="493713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FF"/>
                </a:solidFill>
              </a:rPr>
              <a:t>1. K</a:t>
            </a:r>
            <a:r>
              <a:rPr lang="vi-VN" altLang="en-US" sz="2800">
                <a:solidFill>
                  <a:srgbClr val="0000FF"/>
                </a:solidFill>
              </a:rPr>
              <a:t>N:</a:t>
            </a:r>
            <a:endParaRPr lang="en-US" altLang="en-US" sz="2800">
              <a:solidFill>
                <a:srgbClr val="0000FF"/>
              </a:solidFill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0" y="877888"/>
            <a:ext cx="4419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0000FF"/>
                </a:solidFill>
              </a:rPr>
              <a:t>2. Các loại môi trường</a:t>
            </a:r>
            <a:r>
              <a:rPr lang="vi-VN" altLang="en-US" sz="2800">
                <a:solidFill>
                  <a:srgbClr val="0000FF"/>
                </a:solidFill>
              </a:rPr>
              <a:t>:</a:t>
            </a:r>
            <a:endParaRPr lang="en-US" altLang="en-US" sz="2800">
              <a:solidFill>
                <a:srgbClr val="0000FF"/>
              </a:solidFill>
            </a:endParaRPr>
          </a:p>
        </p:txBody>
      </p:sp>
      <p:pic>
        <p:nvPicPr>
          <p:cNvPr id="14" name="Picture 55" descr="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775" y="1447800"/>
            <a:ext cx="8946627" cy="51707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 Box 57"/>
          <p:cNvSpPr txBox="1">
            <a:spLocks noChangeArrowheads="1"/>
          </p:cNvSpPr>
          <p:nvPr/>
        </p:nvSpPr>
        <p:spPr bwMode="auto">
          <a:xfrm>
            <a:off x="762000" y="51435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vi-VN" altLang="en-US" sz="2400" b="1">
                <a:solidFill>
                  <a:srgbClr val="FF00FF"/>
                </a:solidFill>
                <a:latin typeface="Times New Roman" pitchFamily="18" charset="0"/>
              </a:rPr>
              <a:t>- </a:t>
            </a:r>
            <a:r>
              <a:rPr lang="en-US" altLang="en-US" sz="2400" b="1">
                <a:solidFill>
                  <a:srgbClr val="FF00FF"/>
                </a:solidFill>
                <a:latin typeface="Times New Roman" pitchFamily="18" charset="0"/>
              </a:rPr>
              <a:t>Môi trường nước</a:t>
            </a:r>
          </a:p>
        </p:txBody>
      </p:sp>
      <p:sp>
        <p:nvSpPr>
          <p:cNvPr id="16" name="Text Box 58"/>
          <p:cNvSpPr txBox="1">
            <a:spLocks noChangeArrowheads="1"/>
          </p:cNvSpPr>
          <p:nvPr/>
        </p:nvSpPr>
        <p:spPr bwMode="auto">
          <a:xfrm>
            <a:off x="5257800" y="5600700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800" b="1">
                <a:solidFill>
                  <a:srgbClr val="FF00FF"/>
                </a:solidFill>
                <a:latin typeface="Times New Roman" pitchFamily="18" charset="0"/>
              </a:rPr>
              <a:t>- </a:t>
            </a:r>
            <a:r>
              <a:rPr lang="en-US" altLang="en-US" sz="2800" b="1">
                <a:solidFill>
                  <a:srgbClr val="FF00FF"/>
                </a:solidFill>
                <a:latin typeface="Times New Roman" pitchFamily="18" charset="0"/>
              </a:rPr>
              <a:t>Môi trường trong đất</a:t>
            </a:r>
          </a:p>
        </p:txBody>
      </p:sp>
      <p:sp>
        <p:nvSpPr>
          <p:cNvPr id="17" name="Text Box 59"/>
          <p:cNvSpPr txBox="1">
            <a:spLocks noChangeArrowheads="1"/>
          </p:cNvSpPr>
          <p:nvPr/>
        </p:nvSpPr>
        <p:spPr bwMode="auto">
          <a:xfrm>
            <a:off x="6019800" y="2454275"/>
            <a:ext cx="2971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400" b="1">
                <a:solidFill>
                  <a:srgbClr val="FF00FF"/>
                </a:solidFill>
                <a:latin typeface="Times New Roman" pitchFamily="18" charset="0"/>
              </a:rPr>
              <a:t>- </a:t>
            </a:r>
            <a:r>
              <a:rPr lang="en-US" altLang="en-US" sz="2400" b="1">
                <a:solidFill>
                  <a:srgbClr val="FF00FF"/>
                </a:solidFill>
                <a:latin typeface="Times New Roman" pitchFamily="18" charset="0"/>
              </a:rPr>
              <a:t>Môi trường trên mặt đất – Không khí</a:t>
            </a:r>
            <a:r>
              <a:rPr lang="vi-VN" altLang="en-US" sz="2400" b="1">
                <a:solidFill>
                  <a:srgbClr val="FF00FF"/>
                </a:solidFill>
                <a:latin typeface="Times New Roman" pitchFamily="18" charset="0"/>
              </a:rPr>
              <a:t> (mt trên cạn)</a:t>
            </a:r>
            <a:endParaRPr lang="en-US" altLang="en-US" sz="2400" b="1">
              <a:solidFill>
                <a:srgbClr val="FF00FF"/>
              </a:solidFill>
              <a:latin typeface="Times New Roman" pitchFamily="18" charset="0"/>
            </a:endParaRPr>
          </a:p>
        </p:txBody>
      </p:sp>
      <p:sp>
        <p:nvSpPr>
          <p:cNvPr id="18" name="Text Box 60"/>
          <p:cNvSpPr txBox="1">
            <a:spLocks noChangeArrowheads="1"/>
          </p:cNvSpPr>
          <p:nvPr/>
        </p:nvSpPr>
        <p:spPr bwMode="auto">
          <a:xfrm>
            <a:off x="762000" y="3467100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2800" b="1">
                <a:solidFill>
                  <a:srgbClr val="FF00FF"/>
                </a:solidFill>
                <a:latin typeface="Times New Roman" pitchFamily="18" charset="0"/>
              </a:rPr>
              <a:t>- </a:t>
            </a:r>
            <a:r>
              <a:rPr lang="en-US" altLang="en-US" sz="2800" b="1">
                <a:solidFill>
                  <a:srgbClr val="FF00FF"/>
                </a:solidFill>
                <a:latin typeface="Times New Roman" pitchFamily="18" charset="0"/>
              </a:rPr>
              <a:t>Môi trường sinh vật</a:t>
            </a:r>
          </a:p>
        </p:txBody>
      </p:sp>
      <p:sp>
        <p:nvSpPr>
          <p:cNvPr id="19" name="AutoShape 62"/>
          <p:cNvSpPr>
            <a:spLocks noChangeArrowheads="1"/>
          </p:cNvSpPr>
          <p:nvPr/>
        </p:nvSpPr>
        <p:spPr bwMode="auto">
          <a:xfrm rot="-1233673">
            <a:off x="2439988" y="3171825"/>
            <a:ext cx="1447800" cy="298450"/>
          </a:xfrm>
          <a:prstGeom prst="rightArrow">
            <a:avLst>
              <a:gd name="adj1" fmla="val 29167"/>
              <a:gd name="adj2" fmla="val 1187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63"/>
          <p:cNvSpPr>
            <a:spLocks noChangeArrowheads="1"/>
          </p:cNvSpPr>
          <p:nvPr/>
        </p:nvSpPr>
        <p:spPr bwMode="auto">
          <a:xfrm rot="239980">
            <a:off x="3124200" y="4076700"/>
            <a:ext cx="4572000" cy="298450"/>
          </a:xfrm>
          <a:prstGeom prst="rightArrow">
            <a:avLst>
              <a:gd name="adj1" fmla="val 29167"/>
              <a:gd name="adj2" fmla="val 37496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2" name="AutoShape 62"/>
          <p:cNvSpPr>
            <a:spLocks noChangeArrowheads="1"/>
          </p:cNvSpPr>
          <p:nvPr/>
        </p:nvSpPr>
        <p:spPr bwMode="auto">
          <a:xfrm rot="-1233673">
            <a:off x="4338638" y="3268663"/>
            <a:ext cx="1123950" cy="257175"/>
          </a:xfrm>
          <a:prstGeom prst="rightArrow">
            <a:avLst>
              <a:gd name="adj1" fmla="val 29167"/>
              <a:gd name="adj2" fmla="val 11874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3" name="Cloud Callout 12"/>
          <p:cNvSpPr>
            <a:spLocks noChangeArrowheads="1"/>
          </p:cNvSpPr>
          <p:nvPr/>
        </p:nvSpPr>
        <p:spPr bwMode="auto">
          <a:xfrm>
            <a:off x="4876800" y="0"/>
            <a:ext cx="4267200" cy="1600200"/>
          </a:xfrm>
          <a:prstGeom prst="cloudCallout">
            <a:avLst>
              <a:gd name="adj1" fmla="val -48593"/>
              <a:gd name="adj2" fmla="val 58954"/>
            </a:avLst>
          </a:prstGeom>
          <a:solidFill>
            <a:srgbClr val="0000FF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vi-VN" altLang="en-US" sz="2000">
                <a:solidFill>
                  <a:schemeClr val="bg1"/>
                </a:solidFill>
              </a:rPr>
              <a:t>QS hình sau em hãy cho biết có mấy loại môi trường sống chủ yếu</a:t>
            </a:r>
            <a:r>
              <a:rPr lang="en-US" altLang="en-US" sz="20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7938" y="877888"/>
            <a:ext cx="426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nl-NL" altLang="en-US" sz="2400" b="1">
                <a:latin typeface="Times New Roman" pitchFamily="18" charset="0"/>
              </a:rPr>
              <a:t>Có 4 loại môi trường chủ yếu:</a:t>
            </a:r>
          </a:p>
        </p:txBody>
      </p:sp>
      <p:pic>
        <p:nvPicPr>
          <p:cNvPr id="21" name="Picture 41" descr="cây viế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768350"/>
            <a:ext cx="1092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57916 -0.1342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686 L -0.00416 -0.32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-0.48333 -0.1988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67" y="-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9" grpId="0" animBg="1"/>
      <p:bldP spid="19" grpId="1" animBg="1"/>
      <p:bldP spid="20" grpId="0" animBg="1"/>
      <p:bldP spid="20" grpId="1" animBg="1"/>
      <p:bldP spid="12" grpId="0" animBg="1"/>
      <p:bldP spid="12" grpId="1" animBg="1"/>
      <p:bldP spid="13" grpId="0" animBg="1"/>
      <p:bldP spid="13" grpId="1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04334E-239C-46DC-9EAB-9AFF8C479768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7171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D266685-21ED-4160-94C2-20C9090D09B2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5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7173" name="Picture 2" descr="datd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 descr="Gà trống (trái) và gà mái (phải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611313"/>
            <a:ext cx="175260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 descr="vitokkp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1538288"/>
            <a:ext cx="239395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 descr="2052008103145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4324350"/>
            <a:ext cx="238601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7" descr="1914726685_2f80f7aa7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4543425"/>
            <a:ext cx="2133600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5" name="AutoShape 9"/>
          <p:cNvSpPr>
            <a:spLocks noChangeArrowheads="1"/>
          </p:cNvSpPr>
          <p:nvPr/>
        </p:nvSpPr>
        <p:spPr bwMode="auto">
          <a:xfrm>
            <a:off x="304800" y="263525"/>
            <a:ext cx="8458200" cy="10318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FF0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vi-VN" sz="2400" dirty="0">
                <a:solidFill>
                  <a:srgbClr val="FF0000"/>
                </a:solidFill>
                <a:cs typeface="Arial" panose="020B0604020202020204" pitchFamily="34" charset="0"/>
              </a:rPr>
              <a:t>Qua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n</a:t>
            </a:r>
            <a:r>
              <a:rPr lang="vi-VN" sz="2400" dirty="0">
                <a:solidFill>
                  <a:srgbClr val="FF0000"/>
                </a:solidFill>
                <a:cs typeface="Arial" panose="020B0604020202020204" pitchFamily="34" charset="0"/>
              </a:rPr>
              <a:t> sát trong tự nhiên,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</a:rPr>
              <a:t> các em </a:t>
            </a:r>
            <a:r>
              <a:rPr lang="vi-VN" sz="2400" dirty="0">
                <a:solidFill>
                  <a:srgbClr val="FF0000"/>
                </a:solidFill>
                <a:cs typeface="Arial" panose="020B0604020202020204" pitchFamily="34" charset="0"/>
              </a:rPr>
              <a:t>hãy điền tiếp nội dung phù hợp vào các ô trống trong bảng 41.1 (vừa qs vừa điền)</a:t>
            </a:r>
            <a:endParaRPr lang="en-US" sz="2215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1" name="Rectangle 10"/>
          <p:cNvSpPr>
            <a:spLocks noChangeArrowheads="1"/>
          </p:cNvSpPr>
          <p:nvPr/>
        </p:nvSpPr>
        <p:spPr bwMode="auto">
          <a:xfrm>
            <a:off x="7289800" y="5978525"/>
            <a:ext cx="515938" cy="4333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Bò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7710488" y="3643313"/>
            <a:ext cx="762000" cy="43338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Vịt</a:t>
            </a:r>
          </a:p>
        </p:txBody>
      </p:sp>
      <p:sp>
        <p:nvSpPr>
          <p:cNvPr id="167949" name="Rectangle 13"/>
          <p:cNvSpPr>
            <a:spLocks noChangeArrowheads="1"/>
          </p:cNvSpPr>
          <p:nvPr/>
        </p:nvSpPr>
        <p:spPr bwMode="auto">
          <a:xfrm>
            <a:off x="1076325" y="3794125"/>
            <a:ext cx="565150" cy="433388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endParaRPr lang="en-US" sz="221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4" name="Rectangle 15"/>
          <p:cNvSpPr>
            <a:spLocks noChangeArrowheads="1"/>
          </p:cNvSpPr>
          <p:nvPr/>
        </p:nvSpPr>
        <p:spPr bwMode="auto">
          <a:xfrm>
            <a:off x="1033463" y="5918200"/>
            <a:ext cx="650875" cy="4333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Lợn</a:t>
            </a:r>
          </a:p>
        </p:txBody>
      </p:sp>
    </p:spTree>
  </p:cSld>
  <p:clrMapOvr>
    <a:masterClrMapping/>
  </p:clrMapOvr>
  <p:transition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C720632-00C1-4D94-8EEB-8A3820CB58E8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8195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56BE0CB-A0C3-41AD-8453-46FB020DB39F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6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8197" name="fullSizedImage" descr="IMG_4945.jpg picture by D_and_D_and_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 descr="bird09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4191000"/>
            <a:ext cx="26670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5" descr="ong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202113"/>
            <a:ext cx="26670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6" descr="dragonf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74788"/>
            <a:ext cx="26670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8" descr="114887012327857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" y="1541463"/>
            <a:ext cx="26670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9"/>
          <p:cNvSpPr>
            <a:spLocks noChangeArrowheads="1"/>
          </p:cNvSpPr>
          <p:nvPr/>
        </p:nvSpPr>
        <p:spPr bwMode="auto">
          <a:xfrm>
            <a:off x="1577975" y="3608388"/>
            <a:ext cx="531813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215" b="1">
                <a:solidFill>
                  <a:srgbClr val="FF0000"/>
                </a:solidFill>
                <a:cs typeface="Arial" panose="020B0604020202020204" pitchFamily="34" charset="0"/>
              </a:rPr>
              <a:t>Cò</a:t>
            </a:r>
          </a:p>
        </p:txBody>
      </p:sp>
      <p:sp>
        <p:nvSpPr>
          <p:cNvPr id="16396" name="Rectangle 10"/>
          <p:cNvSpPr>
            <a:spLocks noChangeArrowheads="1"/>
          </p:cNvSpPr>
          <p:nvPr/>
        </p:nvSpPr>
        <p:spPr bwMode="auto">
          <a:xfrm>
            <a:off x="6437313" y="3576638"/>
            <a:ext cx="182403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>
                <a:solidFill>
                  <a:srgbClr val="FF0000"/>
                </a:solidFill>
                <a:cs typeface="Arial" panose="020B0604020202020204" pitchFamily="34" charset="0"/>
              </a:rPr>
              <a:t>Chuồn</a:t>
            </a: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en-US" sz="2215" b="1">
                <a:solidFill>
                  <a:srgbClr val="FF0000"/>
                </a:solidFill>
                <a:cs typeface="Arial" panose="020B0604020202020204" pitchFamily="34" charset="0"/>
              </a:rPr>
              <a:t>chuồn</a:t>
            </a:r>
          </a:p>
        </p:txBody>
      </p:sp>
      <p:sp>
        <p:nvSpPr>
          <p:cNvPr id="16397" name="Rectangle 12"/>
          <p:cNvSpPr>
            <a:spLocks noChangeArrowheads="1"/>
          </p:cNvSpPr>
          <p:nvPr/>
        </p:nvSpPr>
        <p:spPr bwMode="auto">
          <a:xfrm>
            <a:off x="7010400" y="5895975"/>
            <a:ext cx="708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>
                <a:solidFill>
                  <a:srgbClr val="FF0000"/>
                </a:solidFill>
                <a:cs typeface="Arial" panose="020B0604020202020204" pitchFamily="34" charset="0"/>
              </a:rPr>
              <a:t>Ong</a:t>
            </a:r>
          </a:p>
        </p:txBody>
      </p:sp>
      <p:sp>
        <p:nvSpPr>
          <p:cNvPr id="16398" name="Rectangle 13"/>
          <p:cNvSpPr>
            <a:spLocks noChangeArrowheads="1"/>
          </p:cNvSpPr>
          <p:nvPr/>
        </p:nvSpPr>
        <p:spPr bwMode="auto">
          <a:xfrm>
            <a:off x="1447800" y="5895975"/>
            <a:ext cx="863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 b="1">
                <a:solidFill>
                  <a:srgbClr val="FF0000"/>
                </a:solidFill>
                <a:cs typeface="Arial" panose="020B0604020202020204" pitchFamily="34" charset="0"/>
              </a:rPr>
              <a:t>Chim</a:t>
            </a:r>
          </a:p>
        </p:txBody>
      </p:sp>
    </p:spTree>
  </p:cSld>
  <p:clrMapOvr>
    <a:masterClrMapping/>
  </p:clrMapOvr>
  <p:transition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BA9FD38-5638-49EE-B7E4-7632AB61818B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9219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F561962-1109-41BD-9CAA-6B7DBDB022ED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7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9221" name="Picture 2" descr="roatan_water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4" descr="bachtuo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202113"/>
            <a:ext cx="26035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5" descr="06_greenturtle_h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95425"/>
            <a:ext cx="26670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6" descr="small_11695429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202113"/>
            <a:ext cx="279400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7" descr="FishInsideJellyfis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4202113"/>
            <a:ext cx="2690812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8" descr="images1530831_Anh-hon-mu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975" y="1435100"/>
            <a:ext cx="27432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 descr="20071226ConCu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362075"/>
            <a:ext cx="26670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3733800" y="5961063"/>
            <a:ext cx="167640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Bạch</a:t>
            </a:r>
            <a:r>
              <a:rPr lang="en-US" sz="2215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tuộc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707" name="Rectangle 11"/>
          <p:cNvSpPr>
            <a:spLocks noChangeArrowheads="1"/>
          </p:cNvSpPr>
          <p:nvPr/>
        </p:nvSpPr>
        <p:spPr bwMode="auto">
          <a:xfrm>
            <a:off x="7007225" y="3297238"/>
            <a:ext cx="1143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708" name="Rectangle 12"/>
          <p:cNvSpPr>
            <a:spLocks noChangeArrowheads="1"/>
          </p:cNvSpPr>
          <p:nvPr/>
        </p:nvSpPr>
        <p:spPr bwMode="auto">
          <a:xfrm>
            <a:off x="6477000" y="5961063"/>
            <a:ext cx="1752600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215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709" name="Rectangle 13"/>
          <p:cNvSpPr>
            <a:spLocks noChangeArrowheads="1"/>
          </p:cNvSpPr>
          <p:nvPr/>
        </p:nvSpPr>
        <p:spPr bwMode="auto">
          <a:xfrm>
            <a:off x="3871913" y="3309938"/>
            <a:ext cx="1524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 </a:t>
            </a: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hô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710" name="Rectangle 14"/>
          <p:cNvSpPr>
            <a:spLocks noChangeArrowheads="1"/>
          </p:cNvSpPr>
          <p:nvPr/>
        </p:nvSpPr>
        <p:spPr bwMode="auto">
          <a:xfrm>
            <a:off x="1166813" y="3302000"/>
            <a:ext cx="7207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Cua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57711" name="Rectangle 15"/>
          <p:cNvSpPr>
            <a:spLocks noChangeArrowheads="1"/>
          </p:cNvSpPr>
          <p:nvPr/>
        </p:nvSpPr>
        <p:spPr bwMode="auto">
          <a:xfrm>
            <a:off x="1395413" y="5918200"/>
            <a:ext cx="7366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215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Sứa</a:t>
            </a:r>
            <a:endParaRPr lang="en-US" sz="2215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525CE8F-413C-4722-8EA9-D5A7480C98BF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10243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80E5251-9BDF-4F8C-9C43-650820251D2D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8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10245" name="Picture 2" descr="ba_be_lake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3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 descr="1133690369_ro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52625"/>
            <a:ext cx="23622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6" descr="small_121933837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02113"/>
            <a:ext cx="236220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7" descr="1768868251_245efa46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5" y="1830388"/>
            <a:ext cx="2362200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8" descr="195820739_3af7775c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324350"/>
            <a:ext cx="228600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54" name="Rectangle 10"/>
          <p:cNvSpPr>
            <a:spLocks noChangeArrowheads="1"/>
          </p:cNvSpPr>
          <p:nvPr/>
        </p:nvSpPr>
        <p:spPr bwMode="auto">
          <a:xfrm>
            <a:off x="914400" y="3640138"/>
            <a:ext cx="1752600" cy="350837"/>
          </a:xfrm>
          <a:prstGeom prst="rect">
            <a:avLst/>
          </a:prstGeom>
          <a:solidFill>
            <a:srgbClr val="0000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Rong</a:t>
            </a:r>
            <a:endParaRPr lang="en-US" sz="2215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757" name="Rectangle 13"/>
          <p:cNvSpPr>
            <a:spLocks noChangeArrowheads="1"/>
          </p:cNvSpPr>
          <p:nvPr/>
        </p:nvSpPr>
        <p:spPr bwMode="auto">
          <a:xfrm>
            <a:off x="1219200" y="5891213"/>
            <a:ext cx="1219200" cy="350837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</a:p>
        </p:txBody>
      </p:sp>
      <p:sp>
        <p:nvSpPr>
          <p:cNvPr id="159758" name="Rectangle 14"/>
          <p:cNvSpPr>
            <a:spLocks noChangeArrowheads="1"/>
          </p:cNvSpPr>
          <p:nvPr/>
        </p:nvSpPr>
        <p:spPr bwMode="auto">
          <a:xfrm>
            <a:off x="6291263" y="3590925"/>
            <a:ext cx="2133600" cy="3524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Bèo</a:t>
            </a:r>
            <a:r>
              <a:rPr lang="en-US" sz="221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21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dâu</a:t>
            </a:r>
            <a:endParaRPr lang="en-US" sz="221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759" name="Rectangle 15"/>
          <p:cNvSpPr>
            <a:spLocks noChangeArrowheads="1"/>
          </p:cNvSpPr>
          <p:nvPr/>
        </p:nvSpPr>
        <p:spPr bwMode="auto">
          <a:xfrm>
            <a:off x="6804025" y="6000750"/>
            <a:ext cx="1371600" cy="4222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16531" indent="-316531" algn="ctr" eaLnBrk="1" hangingPunct="1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sz="2215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endParaRPr lang="en-US" sz="2215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45E66C9-C6E7-49B1-81F0-033F8A22C751}" type="datetime1">
              <a:rPr lang="en-US" altLang="en-US" smtClean="0"/>
              <a:pPr/>
              <a:t>1/17/2022</a:t>
            </a:fld>
            <a:endParaRPr lang="en-US" altLang="en-US"/>
          </a:p>
        </p:txBody>
      </p:sp>
      <p:sp>
        <p:nvSpPr>
          <p:cNvPr id="11267" name="Footer Placeholder 2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/>
              <a:t>TRẦN THỊ THU HỒNG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A1368CE-17DD-4CCE-86EA-16EAECC0CF3C}" type="slidenum">
              <a:rPr lang="en-US" altLang="en-US" sz="1100" smtClean="0">
                <a:solidFill>
                  <a:srgbClr val="898989"/>
                </a:solidFill>
                <a:latin typeface="Times New Roman" pitchFamily="18" charset="0"/>
              </a:rPr>
              <a:pPr/>
              <a:t>9</a:t>
            </a:fld>
            <a:endParaRPr lang="en-US" altLang="en-US" sz="1100">
              <a:solidFill>
                <a:srgbClr val="898989"/>
              </a:solidFill>
              <a:latin typeface="Times New Roman" pitchFamily="18" charset="0"/>
            </a:endParaRPr>
          </a:p>
        </p:txBody>
      </p:sp>
      <p:pic>
        <p:nvPicPr>
          <p:cNvPr id="11269" name="Picture 2" descr="datda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525"/>
            <a:ext cx="91440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 descr="earthwor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975"/>
            <a:ext cx="4572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4" descr="ant_Pogonomyrme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9063"/>
            <a:ext cx="45720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5" descr="flablue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9063"/>
            <a:ext cx="45720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7" descr="ImageVie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90975"/>
            <a:ext cx="4572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Rectangle 8"/>
          <p:cNvSpPr>
            <a:spLocks noChangeArrowheads="1"/>
          </p:cNvSpPr>
          <p:nvPr/>
        </p:nvSpPr>
        <p:spPr bwMode="auto">
          <a:xfrm>
            <a:off x="296863" y="3495675"/>
            <a:ext cx="738187" cy="4333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Kiến</a:t>
            </a:r>
          </a:p>
        </p:txBody>
      </p:sp>
      <p:sp>
        <p:nvSpPr>
          <p:cNvPr id="17420" name="Rectangle 9"/>
          <p:cNvSpPr>
            <a:spLocks noChangeArrowheads="1"/>
          </p:cNvSpPr>
          <p:nvPr/>
        </p:nvSpPr>
        <p:spPr bwMode="auto">
          <a:xfrm>
            <a:off x="4648200" y="5961063"/>
            <a:ext cx="1441450" cy="43338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Chuột chũi</a:t>
            </a:r>
          </a:p>
        </p:txBody>
      </p:sp>
      <p:sp>
        <p:nvSpPr>
          <p:cNvPr id="17421" name="Rectangle 10"/>
          <p:cNvSpPr>
            <a:spLocks noChangeArrowheads="1"/>
          </p:cNvSpPr>
          <p:nvPr/>
        </p:nvSpPr>
        <p:spPr bwMode="auto">
          <a:xfrm>
            <a:off x="0" y="5891213"/>
            <a:ext cx="1171575" cy="43338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Giun đất</a:t>
            </a:r>
          </a:p>
        </p:txBody>
      </p:sp>
      <p:sp>
        <p:nvSpPr>
          <p:cNvPr id="17422" name="Rectangle 11"/>
          <p:cNvSpPr>
            <a:spLocks noChangeArrowheads="1"/>
          </p:cNvSpPr>
          <p:nvPr/>
        </p:nvSpPr>
        <p:spPr bwMode="auto">
          <a:xfrm>
            <a:off x="4648200" y="3498850"/>
            <a:ext cx="673100" cy="43338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CC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2215">
                <a:solidFill>
                  <a:schemeClr val="bg1"/>
                </a:solidFill>
                <a:cs typeface="Arial" panose="020B0604020202020204" pitchFamily="34" charset="0"/>
              </a:rPr>
              <a:t>Rết</a:t>
            </a:r>
          </a:p>
        </p:txBody>
      </p:sp>
    </p:spTree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1525</Words>
  <Application>Microsoft Office PowerPoint</Application>
  <PresentationFormat>On-screen Show (4:3)</PresentationFormat>
  <Paragraphs>247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Tác động của con người đến môi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DELL</cp:lastModifiedBy>
  <cp:revision>169</cp:revision>
  <dcterms:created xsi:type="dcterms:W3CDTF">2011-04-07T23:35:29Z</dcterms:created>
  <dcterms:modified xsi:type="dcterms:W3CDTF">2022-01-17T08:12:58Z</dcterms:modified>
</cp:coreProperties>
</file>