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2"/>
    <p:sldMasterId id="2147483686" r:id="rId3"/>
    <p:sldMasterId id="2147483698" r:id="rId4"/>
  </p:sldMasterIdLst>
  <p:notesMasterIdLst>
    <p:notesMasterId r:id="rId29"/>
  </p:notesMasterIdLst>
  <p:handoutMasterIdLst>
    <p:handoutMasterId r:id="rId30"/>
  </p:handoutMasterIdLst>
  <p:sldIdLst>
    <p:sldId id="311" r:id="rId5"/>
    <p:sldId id="257" r:id="rId6"/>
    <p:sldId id="258" r:id="rId7"/>
    <p:sldId id="260" r:id="rId8"/>
    <p:sldId id="256" r:id="rId9"/>
    <p:sldId id="313" r:id="rId10"/>
    <p:sldId id="262" r:id="rId11"/>
    <p:sldId id="263" r:id="rId12"/>
    <p:sldId id="264" r:id="rId13"/>
    <p:sldId id="265" r:id="rId14"/>
    <p:sldId id="266" r:id="rId15"/>
    <p:sldId id="267" r:id="rId16"/>
    <p:sldId id="269" r:id="rId17"/>
    <p:sldId id="284" r:id="rId18"/>
    <p:sldId id="312" r:id="rId19"/>
    <p:sldId id="297" r:id="rId20"/>
    <p:sldId id="296" r:id="rId21"/>
    <p:sldId id="298" r:id="rId22"/>
    <p:sldId id="299" r:id="rId23"/>
    <p:sldId id="300" r:id="rId24"/>
    <p:sldId id="301" r:id="rId25"/>
    <p:sldId id="309" r:id="rId26"/>
    <p:sldId id="310" r:id="rId27"/>
    <p:sldId id="308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FF0066"/>
    <a:srgbClr val="660066"/>
    <a:srgbClr val="800000"/>
    <a:srgbClr val="FF6600"/>
    <a:srgbClr val="5E1D10"/>
    <a:srgbClr val="4D4D4D"/>
    <a:srgbClr val="B0AC00"/>
    <a:srgbClr val="D5E1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3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>
              <a:latin typeface="Times New Roman" pitchFamily="18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>
              <a:latin typeface="Times New Roman" pitchFamily="18" charset="0"/>
            </a:endParaRP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>
              <a:latin typeface="Times New Roman" pitchFamily="18" charset="0"/>
            </a:endParaRP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97B3B0D-64D0-428B-BA6F-B1A975765344}" type="slidenum">
              <a:rPr lang="en-US">
                <a:latin typeface="Times New Roman" pitchFamily="18" charset="0"/>
              </a:rPr>
              <a:pPr/>
              <a:t>‹#›</a:t>
            </a:fld>
            <a:endParaRPr lang="en-US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6560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BFCCDC-5186-470B-8D61-DC0642A43684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584400-2FA2-4B59-BCEE-19B174372A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160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584400-2FA2-4B59-BCEE-19B174372A2C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05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2895600"/>
            <a:ext cx="2667000" cy="1219200"/>
          </a:xfrm>
        </p:spPr>
        <p:txBody>
          <a:bodyPr anchor="b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3962400"/>
            <a:ext cx="2667000" cy="609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4492625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6800" y="3048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6800" y="5059363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95400"/>
            <a:ext cx="7086600" cy="4724400"/>
          </a:xfrm>
        </p:spPr>
        <p:txBody>
          <a:bodyPr vert="eaVert"/>
          <a:lstStyle>
            <a:lvl1pPr>
              <a:defRPr sz="24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1pPr>
            <a:lvl2pPr>
              <a:defRPr sz="24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2pPr>
            <a:lvl3pPr>
              <a:defRPr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3pPr>
            <a:lvl4pPr>
              <a:defRPr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4pPr>
            <a:lvl5pPr>
              <a:defRPr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62650" y="838200"/>
            <a:ext cx="1733550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838200"/>
            <a:ext cx="5048250" cy="5105400"/>
          </a:xfrm>
        </p:spPr>
        <p:txBody>
          <a:bodyPr vert="eaVert"/>
          <a:lstStyle>
            <a:lvl1pPr>
              <a:defRPr sz="28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1pPr>
            <a:lvl2pPr>
              <a:defRPr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2pPr>
            <a:lvl3pPr>
              <a:defRPr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3pPr>
            <a:lvl4pPr>
              <a:defRPr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4pPr>
            <a:lvl5pPr>
              <a:defRPr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565-AE22-40DA-9F3A-DDF18116185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C13E-A136-424E-AEAD-433D0129CD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487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565-AE22-40DA-9F3A-DDF18116185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C13E-A136-424E-AEAD-433D0129CD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821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565-AE22-40DA-9F3A-DDF18116185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C13E-A136-424E-AEAD-433D0129CD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8259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565-AE22-40DA-9F3A-DDF18116185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C13E-A136-424E-AEAD-433D0129CD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545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565-AE22-40DA-9F3A-DDF18116185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C13E-A136-424E-AEAD-433D0129CD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0485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565-AE22-40DA-9F3A-DDF18116185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C13E-A136-424E-AEAD-433D0129CD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3479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565-AE22-40DA-9F3A-DDF18116185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C13E-A136-424E-AEAD-433D0129CD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649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1pPr>
            <a:lvl2pPr>
              <a:defRPr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2pPr>
            <a:lvl3pPr>
              <a:defRPr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3pPr>
            <a:lvl4pPr>
              <a:defRPr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4pPr>
            <a:lvl5pPr>
              <a:defRPr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565-AE22-40DA-9F3A-DDF18116185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C13E-A136-424E-AEAD-433D0129CD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1569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565-AE22-40DA-9F3A-DDF18116185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C13E-A136-424E-AEAD-433D0129CD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7685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565-AE22-40DA-9F3A-DDF18116185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C13E-A136-424E-AEAD-433D0129CD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017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565-AE22-40DA-9F3A-DDF18116185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C13E-A136-424E-AEAD-433D0129CD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1082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565-AE22-40DA-9F3A-DDF18116185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C13E-A136-424E-AEAD-433D0129CD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6592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565-AE22-40DA-9F3A-DDF18116185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C13E-A136-424E-AEAD-433D0129CD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1602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565-AE22-40DA-9F3A-DDF18116185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C13E-A136-424E-AEAD-433D0129CD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8501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565-AE22-40DA-9F3A-DDF18116185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C13E-A136-424E-AEAD-433D0129CD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5023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565-AE22-40DA-9F3A-DDF18116185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C13E-A136-424E-AEAD-433D0129CD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7623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565-AE22-40DA-9F3A-DDF18116185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C13E-A136-424E-AEAD-433D0129CD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91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 i="1">
                <a:solidFill>
                  <a:schemeClr val="tx1"/>
                </a:solidFill>
                <a:latin typeface="+mn-lt"/>
              </a:defRPr>
            </a:lvl1pPr>
            <a:lvl2pPr>
              <a:defRPr i="1">
                <a:solidFill>
                  <a:schemeClr val="tx1"/>
                </a:solidFill>
                <a:latin typeface="+mn-lt"/>
              </a:defRPr>
            </a:lvl2pPr>
            <a:lvl3pPr>
              <a:defRPr i="1">
                <a:solidFill>
                  <a:schemeClr val="tx1"/>
                </a:solidFill>
                <a:latin typeface="+mn-lt"/>
              </a:defRPr>
            </a:lvl3pPr>
            <a:lvl4pPr>
              <a:defRPr i="1">
                <a:solidFill>
                  <a:schemeClr val="tx1"/>
                </a:solidFill>
                <a:latin typeface="+mn-lt"/>
              </a:defRPr>
            </a:lvl4pPr>
            <a:lvl5pPr>
              <a:defRPr i="1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565-AE22-40DA-9F3A-DDF18116185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C13E-A136-424E-AEAD-433D0129CD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3293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565-AE22-40DA-9F3A-DDF18116185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C13E-A136-424E-AEAD-433D0129CD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2451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565-AE22-40DA-9F3A-DDF18116185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C13E-A136-424E-AEAD-433D0129CD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918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565-AE22-40DA-9F3A-DDF18116185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C13E-A136-424E-AEAD-433D0129CD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1096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565-AE22-40DA-9F3A-DDF18116185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C13E-A136-424E-AEAD-433D0129CD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502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8787"/>
            <a:ext cx="68580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8600"/>
            <a:ext cx="68580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3505200" cy="4267200"/>
          </a:xfrm>
        </p:spPr>
        <p:txBody>
          <a:bodyPr/>
          <a:lstStyle>
            <a:lvl1pPr>
              <a:defRPr sz="28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1pPr>
            <a:lvl2pPr>
              <a:defRPr sz="24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2pPr>
            <a:lvl3pPr>
              <a:defRPr sz="20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3pPr>
            <a:lvl4pPr>
              <a:defRPr sz="18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4pPr>
            <a:lvl5pPr>
              <a:defRPr sz="18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000" y="1676400"/>
            <a:ext cx="3429000" cy="4267200"/>
          </a:xfrm>
        </p:spPr>
        <p:txBody>
          <a:bodyPr/>
          <a:lstStyle>
            <a:lvl1pPr>
              <a:defRPr sz="28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1pPr>
            <a:lvl2pPr>
              <a:defRPr sz="24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2pPr>
            <a:lvl3pPr>
              <a:defRPr sz="20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3pPr>
            <a:lvl4pPr>
              <a:defRPr sz="18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4pPr>
            <a:lvl5pPr>
              <a:defRPr sz="18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86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429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429000" cy="3951288"/>
          </a:xfrm>
        </p:spPr>
        <p:txBody>
          <a:bodyPr/>
          <a:lstStyle>
            <a:lvl1pPr>
              <a:defRPr sz="24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1pPr>
            <a:lvl2pPr>
              <a:defRPr sz="20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2pPr>
            <a:lvl3pPr>
              <a:defRPr sz="18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3pPr>
            <a:lvl4pPr>
              <a:defRPr sz="16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4pPr>
            <a:lvl5pPr>
              <a:defRPr sz="16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91000" y="1564524"/>
            <a:ext cx="33528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91000" y="2204286"/>
            <a:ext cx="3352800" cy="3951288"/>
          </a:xfrm>
        </p:spPr>
        <p:txBody>
          <a:bodyPr/>
          <a:lstStyle>
            <a:lvl1pPr>
              <a:defRPr sz="24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1pPr>
            <a:lvl2pPr>
              <a:defRPr sz="20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2pPr>
            <a:lvl3pPr>
              <a:defRPr sz="18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3pPr>
            <a:lvl4pPr>
              <a:defRPr sz="16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4pPr>
            <a:lvl5pPr>
              <a:defRPr sz="16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4044950" cy="5853113"/>
          </a:xfrm>
        </p:spPr>
        <p:txBody>
          <a:bodyPr/>
          <a:lstStyle>
            <a:lvl1pPr>
              <a:defRPr sz="32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1pPr>
            <a:lvl2pPr>
              <a:defRPr sz="28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2pPr>
            <a:lvl3pPr>
              <a:defRPr sz="24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3pPr>
            <a:lvl4pPr>
              <a:defRPr sz="20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4pPr>
            <a:lvl5pPr>
              <a:defRPr sz="2000" i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7086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Your Topic Goes Here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47800"/>
            <a:ext cx="7086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Your Subtopics Go Here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6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i="1">
          <a:solidFill>
            <a:schemeClr val="accent5">
              <a:lumMod val="7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i="1">
          <a:solidFill>
            <a:srgbClr val="FF6600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i="1">
          <a:solidFill>
            <a:srgbClr val="FF6600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i="1">
          <a:solidFill>
            <a:srgbClr val="FF6600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i="1">
          <a:solidFill>
            <a:srgbClr val="FF6600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i="1">
          <a:solidFill>
            <a:srgbClr val="FF6600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i="1">
          <a:solidFill>
            <a:srgbClr val="FF6600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i="1">
          <a:solidFill>
            <a:srgbClr val="FF6600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i="1">
          <a:solidFill>
            <a:srgbClr val="FF6600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 i="1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B42C0599-2285-4A19-A4F4-4E411EF509AE}" type="datetimeFigureOut">
              <a:rPr lang="en-US" smtClean="0"/>
              <a:pPr/>
              <a:t>1/19/2022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FBBAA7D2-F106-4CF4-A7C1-8FA6A34FF7B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593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0707D-381E-4E37-BBAB-05BB81B67ED0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0B7E-C04E-4AD5-A0EC-46A85D671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077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5.jpeg"/><Relationship Id="rId12" Type="http://schemas.openxmlformats.org/officeDocument/2006/relationships/image" Target="../media/image2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4.jpeg"/><Relationship Id="rId11" Type="http://schemas.openxmlformats.org/officeDocument/2006/relationships/image" Target="../media/image28.png"/><Relationship Id="rId5" Type="http://schemas.openxmlformats.org/officeDocument/2006/relationships/image" Target="../media/image23.jpeg"/><Relationship Id="rId10" Type="http://schemas.openxmlformats.org/officeDocument/2006/relationships/image" Target="../media/image27.jpeg"/><Relationship Id="rId4" Type="http://schemas.openxmlformats.org/officeDocument/2006/relationships/image" Target="../media/image22.jpeg"/><Relationship Id="rId9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33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29.pn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WordArt 2"/>
          <p:cNvSpPr>
            <a:spLocks noChangeArrowheads="1" noChangeShapeType="1" noTextEdit="1"/>
          </p:cNvSpPr>
          <p:nvPr/>
        </p:nvSpPr>
        <p:spPr bwMode="auto">
          <a:xfrm>
            <a:off x="1295400" y="2362200"/>
            <a:ext cx="6858000" cy="29718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Sinh</a:t>
            </a:r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Học</a:t>
            </a:r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9</a:t>
            </a:r>
          </a:p>
        </p:txBody>
      </p:sp>
      <p:sp>
        <p:nvSpPr>
          <p:cNvPr id="13316" name="Slide Number Placeholder 1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fld id="{599076AB-F83D-4979-9080-FCB0D33B0A0D}" type="slidenum">
              <a:rPr lang="en-US" sz="1400" smtClean="0">
                <a:cs typeface="Times New Roman" pitchFamily="18" charset="0"/>
              </a:rPr>
              <a:pPr>
                <a:defRPr/>
              </a:pPr>
              <a:t>1</a:t>
            </a:fld>
            <a:endParaRPr lang="en-US" sz="140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12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.Admin-PC\Downloads\polarbear-kirkmcneil_04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73" y="228600"/>
            <a:ext cx="6096000" cy="34261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.Admin-PC\Downloads\Sun_Bear_Helarctos_malayanus_blue_ey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200400"/>
            <a:ext cx="4572000" cy="3429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53200" y="174348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Gấu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cực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8610" y="5308762"/>
            <a:ext cx="2184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Gấu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Ngựa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Left Arrow 5"/>
          <p:cNvSpPr/>
          <p:nvPr/>
        </p:nvSpPr>
        <p:spPr>
          <a:xfrm>
            <a:off x="6553200" y="759123"/>
            <a:ext cx="954948" cy="538609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2971800" y="5383913"/>
            <a:ext cx="9144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16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.Admin-PC\Downloads\7993308125_53c543f869_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5180012" cy="344056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.Admin-PC\Downloads\polar-fox-animal-600x3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124200"/>
            <a:ext cx="5715000" cy="35718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781800" y="181358"/>
            <a:ext cx="20107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đới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5257800"/>
            <a:ext cx="21840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Cáo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cực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Left Arrow 7"/>
          <p:cNvSpPr/>
          <p:nvPr/>
        </p:nvSpPr>
        <p:spPr>
          <a:xfrm>
            <a:off x="5656626" y="477900"/>
            <a:ext cx="954948" cy="538609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1981200" y="5566091"/>
            <a:ext cx="9144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463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.Admin-PC\Downloads\Bear-In-D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762000"/>
            <a:ext cx="3331756" cy="444204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348185"/>
            <a:ext cx="4614088" cy="297147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13019" y="5422612"/>
            <a:ext cx="26677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Gấu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đông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93169" y="4611116"/>
            <a:ext cx="22573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trú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89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.Admin-PC\Downloads\buxus-balearica-bar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6890"/>
            <a:ext cx="2850158" cy="189517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dmin.Admin-PC\Downloads\winter-trees-wallpapers_31790_1920x12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818" y="276695"/>
            <a:ext cx="2807568" cy="17549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.Admin-PC\Downloads\polarbear-kirkmcneil_041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64" y="2429373"/>
            <a:ext cx="2909454" cy="16352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.Admin-PC\Downloads\Sun_Bear_Helarctos_malayanus_blue_eye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017" y="2429373"/>
            <a:ext cx="2286000" cy="17145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.Admin-PC\Downloads\7993308125_53c543f869_o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532605"/>
            <a:ext cx="2803464" cy="18620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Admin.Admin-PC\Downloads\polar-fox-animal-600x375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18" y="4532605"/>
            <a:ext cx="3124200" cy="19526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.Admin-PC\Downloads\Bear-In-Den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905" y="2429373"/>
            <a:ext cx="2114700" cy="281940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749" y="226890"/>
            <a:ext cx="2660190" cy="1750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Tears Piano Version (Ost Glass Shoes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7670971" y="58687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81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52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304800"/>
            <a:ext cx="8534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NHIỆT ĐỘ ĐÃ ẢNH HƯỞNG LÊN ĐỜI SỐNG CỦA SINH VẬT NHƯ THẾ NÀO ?</a:t>
            </a:r>
          </a:p>
        </p:txBody>
      </p:sp>
      <p:sp>
        <p:nvSpPr>
          <p:cNvPr id="6" name="Rectangle 5"/>
          <p:cNvSpPr/>
          <p:nvPr/>
        </p:nvSpPr>
        <p:spPr>
          <a:xfrm>
            <a:off x="381000" y="1752600"/>
            <a:ext cx="8382000" cy="2958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- Nhiệt độ môi trường ảnh hưởng tới hình thái, hoạt động sinh lý của sinh vật</a:t>
            </a:r>
          </a:p>
          <a:p>
            <a:pPr algn="just">
              <a:lnSpc>
                <a:spcPct val="150000"/>
              </a:lnSpc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nhiệt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381000" y="1295400"/>
            <a:ext cx="8382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800" b="1" dirty="0">
                <a:solidFill>
                  <a:srgbClr val="FF0000"/>
                </a:solidFill>
                <a:latin typeface=".VnTime" pitchFamily="34" charset="0"/>
                <a:sym typeface="Wingdings" panose="05000000000000000000" pitchFamily="2" charset="2"/>
              </a:rPr>
              <a:t></a:t>
            </a:r>
          </a:p>
        </p:txBody>
      </p:sp>
    </p:spTree>
    <p:extLst>
      <p:ext uri="{BB962C8B-B14F-4D97-AF65-F5344CB8AC3E}">
        <p14:creationId xmlns:p14="http://schemas.microsoft.com/office/powerpoint/2010/main" val="63523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278" y="228600"/>
            <a:ext cx="84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II.Ảnh hưởng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ẩm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vật</a:t>
            </a:r>
            <a:endParaRPr lang="vi-VN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7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dmin.Admin-PC\Downloads\San Pedro Cactus Flower iPa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771184"/>
            <a:ext cx="2516032" cy="251603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.Admin-PC\Downloads\Alocasia Macrorrhizos Stingra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6634"/>
            <a:ext cx="2516032" cy="332433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.Admin-PC\Downloads\Oryza_sativa_Kyoto_JPN_0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200" y="152400"/>
            <a:ext cx="2235200" cy="3352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.Admin-PC\Downloads\3450558847_7d46eca146_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124200"/>
            <a:ext cx="2246312" cy="338126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.Admin-PC\Downloads\reptile_eyes_by_luciramms-d32fpru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886" y="3949808"/>
            <a:ext cx="3095078" cy="233740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.Admin-PC\Downloads\Pseudacris_regilla_2010-06-2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862" y="260069"/>
            <a:ext cx="3519850" cy="234818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" name="Million roses - Guita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5867400" y="62664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98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214156"/>
              </p:ext>
            </p:extLst>
          </p:nvPr>
        </p:nvGraphicFramePr>
        <p:xfrm>
          <a:off x="228599" y="1447800"/>
          <a:ext cx="8647443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7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250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250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SINH VẬT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SINH VẬT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NƠI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 SỐNG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THỰC</a:t>
                      </a:r>
                      <a:r>
                        <a:rPr lang="en-US" sz="2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VẬT </a:t>
                      </a:r>
                    </a:p>
                    <a:p>
                      <a:pPr algn="ctr"/>
                      <a:r>
                        <a:rPr lang="en-US" sz="2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ƯA ẨM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THỰC</a:t>
                      </a:r>
                      <a:r>
                        <a:rPr lang="en-US" sz="2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VẬT </a:t>
                      </a:r>
                    </a:p>
                    <a:p>
                      <a:pPr algn="ctr"/>
                      <a:r>
                        <a:rPr lang="en-US" sz="2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CHỊU HẠN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lang="en-US" sz="2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VẬT </a:t>
                      </a:r>
                    </a:p>
                    <a:p>
                      <a:pPr algn="ctr"/>
                      <a:r>
                        <a:rPr lang="en-US" sz="2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ƯA ẨM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lang="en-US" sz="2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VẬT </a:t>
                      </a:r>
                    </a:p>
                    <a:p>
                      <a:pPr algn="ctr"/>
                      <a:r>
                        <a:rPr lang="en-US" sz="2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ƯA KHÔ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0" y="540327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SẮP XẾP CÁC SINH VẬT VỪA QUAN SÁT VÀO BẢNG SAU</a:t>
            </a:r>
          </a:p>
        </p:txBody>
      </p:sp>
    </p:spTree>
    <p:extLst>
      <p:ext uri="{BB962C8B-B14F-4D97-AF65-F5344CB8AC3E}">
        <p14:creationId xmlns:p14="http://schemas.microsoft.com/office/powerpoint/2010/main" val="67884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630964"/>
              </p:ext>
            </p:extLst>
          </p:nvPr>
        </p:nvGraphicFramePr>
        <p:xfrm>
          <a:off x="228598" y="381000"/>
          <a:ext cx="8682864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44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2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58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SINH VẬT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SINH VẬT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NƠI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 SỐNG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THỰC</a:t>
                      </a:r>
                      <a:r>
                        <a:rPr lang="en-US" sz="2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VẬT </a:t>
                      </a:r>
                    </a:p>
                    <a:p>
                      <a:pPr algn="ctr"/>
                      <a:r>
                        <a:rPr lang="en-US" sz="2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ƯA ẨM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just">
                        <a:buFontTx/>
                        <a:buChar char="-"/>
                      </a:pPr>
                      <a:r>
                        <a:rPr lang="en-US" sz="28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Lúa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nước</a:t>
                      </a:r>
                      <a:endParaRPr lang="en-US" sz="280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indent="-457200" algn="just">
                        <a:buFontTx/>
                        <a:buChar char="-"/>
                      </a:pPr>
                      <a:r>
                        <a:rPr lang="en-US" sz="28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Cây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ráy</a:t>
                      </a:r>
                      <a:endParaRPr lang="en-US" sz="280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just">
                        <a:buFontTx/>
                        <a:buChar char="-"/>
                      </a:pPr>
                      <a:r>
                        <a:rPr lang="en-US" sz="2800" dirty="0" err="1">
                          <a:latin typeface="Times New Roman" pitchFamily="18" charset="0"/>
                          <a:cs typeface="Times New Roman" pitchFamily="18" charset="0"/>
                        </a:rPr>
                        <a:t>Ruộng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lúa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nước</a:t>
                      </a:r>
                      <a:endParaRPr lang="en-US" sz="280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indent="-457200" algn="just">
                        <a:buFontTx/>
                        <a:buChar char="-"/>
                      </a:pPr>
                      <a:r>
                        <a:rPr lang="en-US" sz="28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Dưới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tán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rừng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THỰC</a:t>
                      </a:r>
                      <a:r>
                        <a:rPr lang="en-US" sz="2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VẬT </a:t>
                      </a:r>
                    </a:p>
                    <a:p>
                      <a:pPr algn="ctr"/>
                      <a:r>
                        <a:rPr lang="en-US" sz="2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CHỊU HẠN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just">
                        <a:buFontTx/>
                        <a:buChar char="-"/>
                      </a:pPr>
                      <a:r>
                        <a:rPr lang="en-US" sz="2800" dirty="0" err="1">
                          <a:latin typeface="Times New Roman" pitchFamily="18" charset="0"/>
                          <a:cs typeface="Times New Roman" pitchFamily="18" charset="0"/>
                        </a:rPr>
                        <a:t>Xương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rồng</a:t>
                      </a:r>
                      <a:endParaRPr lang="en-US" sz="280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indent="-457200" algn="just">
                        <a:buFontTx/>
                        <a:buChar char="-"/>
                      </a:pPr>
                      <a:r>
                        <a:rPr lang="en-US" sz="2800" dirty="0" err="1">
                          <a:latin typeface="Times New Roman" pitchFamily="18" charset="0"/>
                          <a:cs typeface="Times New Roman" pitchFamily="18" charset="0"/>
                        </a:rPr>
                        <a:t>Cây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Baobab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just">
                        <a:buFontTx/>
                        <a:buChar char="-"/>
                      </a:pPr>
                      <a:r>
                        <a:rPr lang="en-US" sz="28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Bãi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cát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457200" indent="-457200" algn="just">
                        <a:buFontTx/>
                        <a:buChar char="-"/>
                      </a:pP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Phi </a:t>
                      </a:r>
                      <a:r>
                        <a:rPr lang="en-US" sz="28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châu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lang="en-US" sz="2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VẬT </a:t>
                      </a:r>
                    </a:p>
                    <a:p>
                      <a:pPr algn="ctr"/>
                      <a:r>
                        <a:rPr lang="en-US" sz="2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ƯA ẨM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just">
                        <a:buFontTx/>
                        <a:buChar char="-"/>
                      </a:pPr>
                      <a:r>
                        <a:rPr lang="en-US" sz="2800" dirty="0" err="1">
                          <a:latin typeface="Times New Roman" pitchFamily="18" charset="0"/>
                          <a:cs typeface="Times New Roman" pitchFamily="18" charset="0"/>
                        </a:rPr>
                        <a:t>Ếch</a:t>
                      </a:r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800" dirty="0" err="1">
                          <a:latin typeface="Times New Roman" pitchFamily="18" charset="0"/>
                          <a:cs typeface="Times New Roman" pitchFamily="18" charset="0"/>
                        </a:rPr>
                        <a:t>nhái</a:t>
                      </a:r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457200" indent="-457200" algn="just">
                        <a:buFontTx/>
                        <a:buChar char="-"/>
                      </a:pPr>
                      <a:r>
                        <a:rPr lang="en-US" sz="2800" dirty="0" err="1">
                          <a:latin typeface="Times New Roman" pitchFamily="18" charset="0"/>
                          <a:cs typeface="Times New Roman" pitchFamily="18" charset="0"/>
                        </a:rPr>
                        <a:t>Giun</a:t>
                      </a:r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itchFamily="18" charset="0"/>
                          <a:cs typeface="Times New Roman" pitchFamily="18" charset="0"/>
                        </a:rPr>
                        <a:t>đất</a:t>
                      </a:r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just">
                        <a:buFontTx/>
                        <a:buChar char="-"/>
                      </a:pPr>
                      <a:r>
                        <a:rPr lang="en-US" sz="2800" dirty="0" err="1">
                          <a:latin typeface="Times New Roman" pitchFamily="18" charset="0"/>
                          <a:cs typeface="Times New Roman" pitchFamily="18" charset="0"/>
                        </a:rPr>
                        <a:t>Ao</a:t>
                      </a:r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hồ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457200" indent="-457200" algn="just">
                        <a:buFontTx/>
                        <a:buChar char="-"/>
                      </a:pPr>
                      <a:r>
                        <a:rPr lang="en-US" sz="28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đất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lang="en-US" sz="2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VẬT </a:t>
                      </a:r>
                    </a:p>
                    <a:p>
                      <a:pPr algn="ctr"/>
                      <a:r>
                        <a:rPr lang="en-US" sz="2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ƯA KHÔ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itchFamily="18" charset="0"/>
                          <a:cs typeface="Times New Roman" pitchFamily="18" charset="0"/>
                        </a:rPr>
                        <a:t>Rồng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đất</a:t>
                      </a:r>
                      <a:endParaRPr lang="en-US" sz="280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(Komodo)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Vùng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cát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khô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45518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278" y="152400"/>
            <a:ext cx="845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ưa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ẩm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mọc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ánh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ưa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ẩm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mọc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râm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828800"/>
            <a:ext cx="3957122" cy="452431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ưa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ẩm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phiến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nhạt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giậu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ưa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ẩm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phiến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to,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sẫm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giậu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kém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Admin.Admin-PC\Downloads\Alocasia Macrorrhizos Stingra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296" y="1905000"/>
            <a:ext cx="2195390" cy="328442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.Admin-PC\Downloads\Oryza_sativa_Kyoto_JPN_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232" y="2819400"/>
            <a:ext cx="2208368" cy="331255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06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KIỂM TRA BÀI CŨ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00" y="2819400"/>
            <a:ext cx="3408842" cy="32861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1826297" y="4065596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94010" y="4635282"/>
            <a:ext cx="458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33003" y="2819400"/>
            <a:ext cx="3352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1/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ưa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33003" y="4650371"/>
            <a:ext cx="3352800" cy="1384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A.</a:t>
            </a:r>
          </a:p>
          <a:p>
            <a:pPr marL="457200" indent="-457200" algn="just">
              <a:buFontTx/>
              <a:buChar char="-"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Phiến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9618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4" grpId="0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278" y="228600"/>
            <a:ext cx="845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ếch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nhái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Bò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Ý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6278" y="1828800"/>
            <a:ext cx="4033322" cy="4031873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êch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nhái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 da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trần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ẩm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ướt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nhớt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=&gt;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ưa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ẩm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qua da.</a:t>
            </a:r>
          </a:p>
          <a:p>
            <a:pPr marL="457200" indent="-457200" algn="just">
              <a:buFontTx/>
              <a:buChar char="-"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Bò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vẩy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sừng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=&gt;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mất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ưa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khô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Users\Admin.Admin-PC\Downloads\reptile_eyes_by_luciramms-d32fpr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077102"/>
            <a:ext cx="3095078" cy="233740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.Admin-PC\Downloads\Pseudacris_regilla_2010-06-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014" y="1434159"/>
            <a:ext cx="3519850" cy="234818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62287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278" y="228600"/>
            <a:ext cx="845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ẩm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6278" y="1835527"/>
            <a:ext cx="84582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Sinh vật mang nhiều đặc điểm sinh thái thích nghi với môi trường sống có độ ẩm khác nhau . </a:t>
            </a:r>
          </a:p>
          <a:p>
            <a:pPr marL="457200" indent="-457200">
              <a:buFontTx/>
              <a:buChar char="-"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marL="1371600" lvl="2" indent="-457200">
              <a:buFontTx/>
              <a:buChar char="-"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ưa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ẩm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1371600" lvl="2" indent="-457200">
              <a:buFontTx/>
              <a:buChar char="-"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hạn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1371600" lvl="2" indent="-457200">
              <a:buFontTx/>
              <a:buChar char="-"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ưa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ẩm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1371600" lvl="2" indent="-457200">
              <a:buFontTx/>
              <a:buChar char="-"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ưa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khô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19"/>
          <p:cNvSpPr txBox="1">
            <a:spLocks noChangeArrowheads="1"/>
          </p:cNvSpPr>
          <p:nvPr/>
        </p:nvSpPr>
        <p:spPr bwMode="auto">
          <a:xfrm>
            <a:off x="381000" y="1143000"/>
            <a:ext cx="8382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800" b="1" dirty="0">
                <a:solidFill>
                  <a:srgbClr val="FF0000"/>
                </a:solidFill>
                <a:latin typeface=".VnTime" pitchFamily="34" charset="0"/>
                <a:sym typeface="Wingdings" panose="05000000000000000000" pitchFamily="2" charset="2"/>
              </a:rPr>
              <a:t></a:t>
            </a:r>
          </a:p>
        </p:txBody>
      </p:sp>
    </p:spTree>
    <p:extLst>
      <p:ext uri="{BB962C8B-B14F-4D97-AF65-F5344CB8AC3E}">
        <p14:creationId xmlns:p14="http://schemas.microsoft.com/office/powerpoint/2010/main" val="31259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247452"/>
              </p:ext>
            </p:extLst>
          </p:nvPr>
        </p:nvGraphicFramePr>
        <p:xfrm>
          <a:off x="152400" y="828037"/>
          <a:ext cx="8839200" cy="4810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3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68587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Câu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1: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nào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gồm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những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hằng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nhiệt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8587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A/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Cá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Tảo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lam,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Nấm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rơm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415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B/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Bồ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câu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Lợn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rừng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Kì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nhông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8587">
                <a:tc>
                  <a:txBody>
                    <a:bodyPr/>
                    <a:lstStyle/>
                    <a:p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C/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Cá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voi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Gà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nhà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Dơi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8587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D/ Vi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khuẩn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suối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nước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nóng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Ấu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trùng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sâu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ngô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20782" y="3810000"/>
            <a:ext cx="685800" cy="685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426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0706309"/>
              </p:ext>
            </p:extLst>
          </p:nvPr>
        </p:nvGraphicFramePr>
        <p:xfrm>
          <a:off x="152400" y="828037"/>
          <a:ext cx="8839200" cy="4908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3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68587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Câu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2: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Lá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hực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ưa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ẩm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mọc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dưới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tán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rừng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đặc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gì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8587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A/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Phiến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lá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to,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mô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giậu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phát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triển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nhạt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màu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415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B/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Phiến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lá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nhỏ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mô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giậu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kém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phát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triển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sậm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màu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8587">
                <a:tc>
                  <a:txBody>
                    <a:bodyPr/>
                    <a:lstStyle/>
                    <a:p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C/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Phiến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lá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nhỏ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mô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giậu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phát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triển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nhạt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màu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8587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D/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Phiến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lá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to,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mô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giậu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kém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phát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triển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sậm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màu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62346" y="4953000"/>
            <a:ext cx="685800" cy="685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26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875315"/>
              </p:ext>
            </p:extLst>
          </p:nvPr>
        </p:nvGraphicFramePr>
        <p:xfrm>
          <a:off x="152400" y="228598"/>
          <a:ext cx="8839200" cy="58775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68587">
                <a:tc gridSpan="4">
                  <a:txBody>
                    <a:bodyPr/>
                    <a:lstStyle/>
                    <a:p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Câu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3: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Câu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nào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sau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đây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là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đúng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khi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nói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về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thực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vùng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ôn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đới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?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8587">
                <a:tc gridSpan="4">
                  <a:txBody>
                    <a:bodyPr/>
                    <a:lstStyle/>
                    <a:p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1/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Thân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cây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lớp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bần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dày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415">
                <a:tc gridSpan="4">
                  <a:txBody>
                    <a:bodyPr/>
                    <a:lstStyle/>
                    <a:p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2/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Cây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mọng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nước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lá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tiêu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biến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thành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gai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8587">
                <a:tc gridSpan="4">
                  <a:txBody>
                    <a:bodyPr/>
                    <a:lstStyle/>
                    <a:p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3/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Tầng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cutin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lá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dày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để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hạn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chế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thoát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hơi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nước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8587">
                <a:tc gridSpan="4">
                  <a:txBody>
                    <a:bodyPr/>
                    <a:lstStyle/>
                    <a:p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4/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Rụng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lá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khi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nhiệt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độ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môi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trường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xuống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thấp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858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A.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1; 3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B. 1; 3;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C. 2;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D. 1; 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7086600" y="5334000"/>
            <a:ext cx="685800" cy="685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31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KIỂM TRA BÀI CŨ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2627293"/>
            <a:ext cx="8458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2/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Ánh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6364" y="3810000"/>
            <a:ext cx="8458200" cy="224676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 algn="just">
              <a:buFontTx/>
              <a:buChar char="-"/>
            </a:pP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ưa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algn="just">
              <a:buFontTx/>
              <a:buChar char="-"/>
            </a:pP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ưa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4078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.Admin-PC\Downloads\Camel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5080000" cy="381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Admin.Admin-PC\Downloads\polar_bear_scott_schliebe_usfw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895600"/>
            <a:ext cx="5030786" cy="34060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5562600" y="304800"/>
            <a:ext cx="32035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37832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hau-qua-kho-tuong-tuong-khi-nhiet-do-moi-truong-tang-nh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00"/>
            <a:ext cx="3738562" cy="248973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Nhiệt độ tại 48 bang của Mỹ cao hơn mức trung bì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048000"/>
            <a:ext cx="3917910" cy="248973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672864" y="1066800"/>
            <a:ext cx="7798289" cy="156966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u="sng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44. BÀI 43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ẢNH HƯỞNG CỦA NHIỆT ĐỘ VÀ ĐỘ ẨM</a:t>
            </a:r>
          </a:p>
          <a:p>
            <a:pPr algn="ctr"/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LÊN ĐỜI SỐNG SINH VẬT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060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" y="152400"/>
            <a:ext cx="8915400" cy="990600"/>
          </a:xfrm>
        </p:spPr>
        <p:txBody>
          <a:bodyPr>
            <a:no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I. ẢNH HƯỞNG CỦA NHIỆT ĐỘ LÊN ĐỜI SỐNG SINH VẬT</a:t>
            </a:r>
          </a:p>
        </p:txBody>
      </p:sp>
    </p:spTree>
    <p:extLst>
      <p:ext uri="{BB962C8B-B14F-4D97-AF65-F5344CB8AC3E}">
        <p14:creationId xmlns:p14="http://schemas.microsoft.com/office/powerpoint/2010/main" val="4213772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90600"/>
            <a:ext cx="3200400" cy="450456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67200" y="381000"/>
            <a:ext cx="4203916" cy="156966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sống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67200" y="2153019"/>
            <a:ext cx="42039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en-US" sz="3200" baseline="300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 – 50</a:t>
            </a:r>
            <a:r>
              <a:rPr lang="en-US" sz="3200" baseline="300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</a:t>
            </a:r>
          </a:p>
          <a:p>
            <a:pPr marL="285750" indent="-285750" algn="just">
              <a:buFontTx/>
              <a:buChar char="-"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Tuy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8" name="Picture 4" descr="http://www.textbookofbacteriology.net/Bacillus55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60218"/>
            <a:ext cx="5014186" cy="35625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667000"/>
            <a:ext cx="4908520" cy="36766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109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.Admin-PC\Downloads\buxus-balearica-bar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7" y="304800"/>
            <a:ext cx="8380414" cy="557243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5000" y="6106969"/>
            <a:ext cx="5880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bần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2872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.Admin-PC\Downloads\autumn_tree_hd_widescreen_wallpapers_1680x1050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5608320" cy="3505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.Admin-PC\Downloads\winter-trees-wallpapers_31790_1920x12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909" y="2971800"/>
            <a:ext cx="5851525" cy="3657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98548" y="181358"/>
            <a:ext cx="20107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thu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5559109"/>
            <a:ext cx="21840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đông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950527" y="477900"/>
            <a:ext cx="954948" cy="538609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1981200" y="5867400"/>
            <a:ext cx="9144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325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AF_FreshFruits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Custom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2BA428E-A2FC-438F-9A00-4CD79B3DB22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1104</TotalTime>
  <Words>787</Words>
  <Application>Microsoft Office PowerPoint</Application>
  <PresentationFormat>On-screen Show (4:3)</PresentationFormat>
  <Paragraphs>116</Paragraphs>
  <Slides>24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.VnTime</vt:lpstr>
      <vt:lpstr>Arial</vt:lpstr>
      <vt:lpstr>Calibri</vt:lpstr>
      <vt:lpstr>Times New Roman</vt:lpstr>
      <vt:lpstr>AF_FreshFruits</vt:lpstr>
      <vt:lpstr>Office Theme</vt:lpstr>
      <vt:lpstr>1_Office Theme</vt:lpstr>
      <vt:lpstr>PowerPoint Presentation</vt:lpstr>
      <vt:lpstr>KIỂM TRA BÀI CŨ</vt:lpstr>
      <vt:lpstr>KIỂM TRA BÀI CŨ</vt:lpstr>
      <vt:lpstr>PowerPoint Presentation</vt:lpstr>
      <vt:lpstr>PowerPoint Presentation</vt:lpstr>
      <vt:lpstr>I. ẢNH HƯỞNG CỦA NHIỆT ĐỘ LÊN ĐỜI SỐNG SINH VẬT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THCS Nguyen Du - Quan 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Bai 43 - sinh 9</dc:title>
  <dc:subject>Anh huong cua nhiet do va do am len sinh vat</dc:subject>
  <dc:creator>Nguyen Cong Phuc Khanh</dc:creator>
  <cp:lastModifiedBy>DELL</cp:lastModifiedBy>
  <cp:revision>95</cp:revision>
  <dcterms:created xsi:type="dcterms:W3CDTF">2013-01-05T15:41:12Z</dcterms:created>
  <dcterms:modified xsi:type="dcterms:W3CDTF">2022-01-19T09:46:52Z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TC103367909990</vt:lpwstr>
  </property>
</Properties>
</file>