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86" r:id="rId4"/>
    <p:sldMasterId id="2147483698" r:id="rId5"/>
    <p:sldMasterId id="2147483710" r:id="rId6"/>
  </p:sldMasterIdLst>
  <p:notesMasterIdLst>
    <p:notesMasterId r:id="rId38"/>
  </p:notesMasterIdLst>
  <p:sldIdLst>
    <p:sldId id="282" r:id="rId7"/>
    <p:sldId id="283" r:id="rId8"/>
    <p:sldId id="284" r:id="rId9"/>
    <p:sldId id="285" r:id="rId10"/>
    <p:sldId id="286" r:id="rId11"/>
    <p:sldId id="287" r:id="rId12"/>
    <p:sldId id="288" r:id="rId13"/>
    <p:sldId id="289" r:id="rId14"/>
    <p:sldId id="290" r:id="rId15"/>
    <p:sldId id="291" r:id="rId16"/>
    <p:sldId id="292" r:id="rId17"/>
    <p:sldId id="257" r:id="rId18"/>
    <p:sldId id="256" r:id="rId19"/>
    <p:sldId id="258" r:id="rId20"/>
    <p:sldId id="265" r:id="rId21"/>
    <p:sldId id="298" r:id="rId22"/>
    <p:sldId id="259" r:id="rId23"/>
    <p:sldId id="294" r:id="rId24"/>
    <p:sldId id="295" r:id="rId25"/>
    <p:sldId id="296" r:id="rId26"/>
    <p:sldId id="297" r:id="rId27"/>
    <p:sldId id="262" r:id="rId28"/>
    <p:sldId id="263" r:id="rId29"/>
    <p:sldId id="264" r:id="rId30"/>
    <p:sldId id="266" r:id="rId31"/>
    <p:sldId id="267" r:id="rId32"/>
    <p:sldId id="269" r:id="rId33"/>
    <p:sldId id="268" r:id="rId34"/>
    <p:sldId id="273" r:id="rId35"/>
    <p:sldId id="271" r:id="rId36"/>
    <p:sldId id="272" r:id="rId37"/>
  </p:sldIdLst>
  <p:sldSz cx="12192000" cy="6858000"/>
  <p:notesSz cx="6858000" cy="9144000"/>
  <p:custDataLst>
    <p:tags r:id="rId39"/>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showGuides="1">
      <p:cViewPr varScale="1">
        <p:scale>
          <a:sx n="65" d="100"/>
          <a:sy n="65" d="100"/>
        </p:scale>
        <p:origin x="81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gs" Target="tags/tag1.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1F54E-8040-40A9-B84C-9B372B24193C}" type="datetimeFigureOut">
              <a:rPr lang="en-US" smtClean="0"/>
              <a:t>15/11/2023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130CF5-A577-4723-B56D-9277D276EFFF}" type="slidenum">
              <a:rPr lang="en-US" smtClean="0"/>
              <a:t>‹#›</a:t>
            </a:fld>
            <a:endParaRPr lang="en-US"/>
          </a:p>
        </p:txBody>
      </p:sp>
    </p:spTree>
    <p:extLst>
      <p:ext uri="{BB962C8B-B14F-4D97-AF65-F5344CB8AC3E}">
        <p14:creationId xmlns:p14="http://schemas.microsoft.com/office/powerpoint/2010/main" val="1287735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a:t>
            </a:fld>
            <a:endParaRPr lang="en-US"/>
          </a:p>
        </p:txBody>
      </p:sp>
    </p:spTree>
    <p:extLst>
      <p:ext uri="{BB962C8B-B14F-4D97-AF65-F5344CB8AC3E}">
        <p14:creationId xmlns:p14="http://schemas.microsoft.com/office/powerpoint/2010/main" val="2266539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10</a:t>
            </a:fld>
            <a:endParaRPr lang="en-US"/>
          </a:p>
        </p:txBody>
      </p:sp>
    </p:spTree>
    <p:extLst>
      <p:ext uri="{BB962C8B-B14F-4D97-AF65-F5344CB8AC3E}">
        <p14:creationId xmlns:p14="http://schemas.microsoft.com/office/powerpoint/2010/main" val="2418625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11</a:t>
            </a:fld>
            <a:endParaRPr lang="en-US"/>
          </a:p>
        </p:txBody>
      </p:sp>
    </p:spTree>
    <p:extLst>
      <p:ext uri="{BB962C8B-B14F-4D97-AF65-F5344CB8AC3E}">
        <p14:creationId xmlns:p14="http://schemas.microsoft.com/office/powerpoint/2010/main" val="3852388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12</a:t>
            </a:fld>
            <a:endParaRPr lang="en-US"/>
          </a:p>
        </p:txBody>
      </p:sp>
    </p:spTree>
    <p:extLst>
      <p:ext uri="{BB962C8B-B14F-4D97-AF65-F5344CB8AC3E}">
        <p14:creationId xmlns:p14="http://schemas.microsoft.com/office/powerpoint/2010/main" val="355462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13</a:t>
            </a:fld>
            <a:endParaRPr lang="en-US"/>
          </a:p>
        </p:txBody>
      </p:sp>
    </p:spTree>
    <p:extLst>
      <p:ext uri="{BB962C8B-B14F-4D97-AF65-F5344CB8AC3E}">
        <p14:creationId xmlns:p14="http://schemas.microsoft.com/office/powerpoint/2010/main" val="3696143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14</a:t>
            </a:fld>
            <a:endParaRPr lang="en-US"/>
          </a:p>
        </p:txBody>
      </p:sp>
    </p:spTree>
    <p:extLst>
      <p:ext uri="{BB962C8B-B14F-4D97-AF65-F5344CB8AC3E}">
        <p14:creationId xmlns:p14="http://schemas.microsoft.com/office/powerpoint/2010/main" val="7451826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15</a:t>
            </a:fld>
            <a:endParaRPr lang="en-US"/>
          </a:p>
        </p:txBody>
      </p:sp>
    </p:spTree>
    <p:extLst>
      <p:ext uri="{BB962C8B-B14F-4D97-AF65-F5344CB8AC3E}">
        <p14:creationId xmlns:p14="http://schemas.microsoft.com/office/powerpoint/2010/main" val="37552515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16</a:t>
            </a:fld>
            <a:endParaRPr lang="en-US"/>
          </a:p>
        </p:txBody>
      </p:sp>
    </p:spTree>
    <p:extLst>
      <p:ext uri="{BB962C8B-B14F-4D97-AF65-F5344CB8AC3E}">
        <p14:creationId xmlns:p14="http://schemas.microsoft.com/office/powerpoint/2010/main" val="1045938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17</a:t>
            </a:fld>
            <a:endParaRPr lang="en-US"/>
          </a:p>
        </p:txBody>
      </p:sp>
    </p:spTree>
    <p:extLst>
      <p:ext uri="{BB962C8B-B14F-4D97-AF65-F5344CB8AC3E}">
        <p14:creationId xmlns:p14="http://schemas.microsoft.com/office/powerpoint/2010/main" val="340459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18</a:t>
            </a:fld>
            <a:endParaRPr lang="en-US"/>
          </a:p>
        </p:txBody>
      </p:sp>
    </p:spTree>
    <p:extLst>
      <p:ext uri="{BB962C8B-B14F-4D97-AF65-F5344CB8AC3E}">
        <p14:creationId xmlns:p14="http://schemas.microsoft.com/office/powerpoint/2010/main" val="2503456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19</a:t>
            </a:fld>
            <a:endParaRPr lang="en-US"/>
          </a:p>
        </p:txBody>
      </p:sp>
    </p:spTree>
    <p:extLst>
      <p:ext uri="{BB962C8B-B14F-4D97-AF65-F5344CB8AC3E}">
        <p14:creationId xmlns:p14="http://schemas.microsoft.com/office/powerpoint/2010/main" val="30536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a:t>
            </a:fld>
            <a:endParaRPr lang="en-US"/>
          </a:p>
        </p:txBody>
      </p:sp>
    </p:spTree>
    <p:extLst>
      <p:ext uri="{BB962C8B-B14F-4D97-AF65-F5344CB8AC3E}">
        <p14:creationId xmlns:p14="http://schemas.microsoft.com/office/powerpoint/2010/main" val="3109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20</a:t>
            </a:fld>
            <a:endParaRPr lang="en-US"/>
          </a:p>
        </p:txBody>
      </p:sp>
    </p:spTree>
    <p:extLst>
      <p:ext uri="{BB962C8B-B14F-4D97-AF65-F5344CB8AC3E}">
        <p14:creationId xmlns:p14="http://schemas.microsoft.com/office/powerpoint/2010/main" val="5868706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21</a:t>
            </a:fld>
            <a:endParaRPr lang="en-US"/>
          </a:p>
        </p:txBody>
      </p:sp>
    </p:spTree>
    <p:extLst>
      <p:ext uri="{BB962C8B-B14F-4D97-AF65-F5344CB8AC3E}">
        <p14:creationId xmlns:p14="http://schemas.microsoft.com/office/powerpoint/2010/main" val="16151996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22</a:t>
            </a:fld>
            <a:endParaRPr lang="en-US"/>
          </a:p>
        </p:txBody>
      </p:sp>
    </p:spTree>
    <p:extLst>
      <p:ext uri="{BB962C8B-B14F-4D97-AF65-F5344CB8AC3E}">
        <p14:creationId xmlns:p14="http://schemas.microsoft.com/office/powerpoint/2010/main" val="2046952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23</a:t>
            </a:fld>
            <a:endParaRPr lang="en-US"/>
          </a:p>
        </p:txBody>
      </p:sp>
    </p:spTree>
    <p:extLst>
      <p:ext uri="{BB962C8B-B14F-4D97-AF65-F5344CB8AC3E}">
        <p14:creationId xmlns:p14="http://schemas.microsoft.com/office/powerpoint/2010/main" val="3666298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24</a:t>
            </a:fld>
            <a:endParaRPr lang="en-US"/>
          </a:p>
        </p:txBody>
      </p:sp>
    </p:spTree>
    <p:extLst>
      <p:ext uri="{BB962C8B-B14F-4D97-AF65-F5344CB8AC3E}">
        <p14:creationId xmlns:p14="http://schemas.microsoft.com/office/powerpoint/2010/main" val="5659722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25</a:t>
            </a:fld>
            <a:endParaRPr lang="en-US"/>
          </a:p>
        </p:txBody>
      </p:sp>
    </p:spTree>
    <p:extLst>
      <p:ext uri="{BB962C8B-B14F-4D97-AF65-F5344CB8AC3E}">
        <p14:creationId xmlns:p14="http://schemas.microsoft.com/office/powerpoint/2010/main" val="3472743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26</a:t>
            </a:fld>
            <a:endParaRPr lang="en-US"/>
          </a:p>
        </p:txBody>
      </p:sp>
    </p:spTree>
    <p:extLst>
      <p:ext uri="{BB962C8B-B14F-4D97-AF65-F5344CB8AC3E}">
        <p14:creationId xmlns:p14="http://schemas.microsoft.com/office/powerpoint/2010/main" val="24855281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27</a:t>
            </a:fld>
            <a:endParaRPr lang="en-US"/>
          </a:p>
        </p:txBody>
      </p:sp>
    </p:spTree>
    <p:extLst>
      <p:ext uri="{BB962C8B-B14F-4D97-AF65-F5344CB8AC3E}">
        <p14:creationId xmlns:p14="http://schemas.microsoft.com/office/powerpoint/2010/main" val="42597028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28</a:t>
            </a:fld>
            <a:endParaRPr lang="en-US"/>
          </a:p>
        </p:txBody>
      </p:sp>
    </p:spTree>
    <p:extLst>
      <p:ext uri="{BB962C8B-B14F-4D97-AF65-F5344CB8AC3E}">
        <p14:creationId xmlns:p14="http://schemas.microsoft.com/office/powerpoint/2010/main" val="3303303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29</a:t>
            </a:fld>
            <a:endParaRPr lang="en-US"/>
          </a:p>
        </p:txBody>
      </p:sp>
    </p:spTree>
    <p:extLst>
      <p:ext uri="{BB962C8B-B14F-4D97-AF65-F5344CB8AC3E}">
        <p14:creationId xmlns:p14="http://schemas.microsoft.com/office/powerpoint/2010/main" val="66007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3</a:t>
            </a:fld>
            <a:endParaRPr lang="en-US"/>
          </a:p>
        </p:txBody>
      </p:sp>
    </p:spTree>
    <p:extLst>
      <p:ext uri="{BB962C8B-B14F-4D97-AF65-F5344CB8AC3E}">
        <p14:creationId xmlns:p14="http://schemas.microsoft.com/office/powerpoint/2010/main" val="4186665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30</a:t>
            </a:fld>
            <a:endParaRPr lang="en-US"/>
          </a:p>
        </p:txBody>
      </p:sp>
    </p:spTree>
    <p:extLst>
      <p:ext uri="{BB962C8B-B14F-4D97-AF65-F5344CB8AC3E}">
        <p14:creationId xmlns:p14="http://schemas.microsoft.com/office/powerpoint/2010/main" val="6667852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31</a:t>
            </a:fld>
            <a:endParaRPr lang="en-US"/>
          </a:p>
        </p:txBody>
      </p:sp>
    </p:spTree>
    <p:extLst>
      <p:ext uri="{BB962C8B-B14F-4D97-AF65-F5344CB8AC3E}">
        <p14:creationId xmlns:p14="http://schemas.microsoft.com/office/powerpoint/2010/main" val="3477963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4</a:t>
            </a:fld>
            <a:endParaRPr lang="en-US"/>
          </a:p>
        </p:txBody>
      </p:sp>
    </p:spTree>
    <p:extLst>
      <p:ext uri="{BB962C8B-B14F-4D97-AF65-F5344CB8AC3E}">
        <p14:creationId xmlns:p14="http://schemas.microsoft.com/office/powerpoint/2010/main" val="862682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5</a:t>
            </a:fld>
            <a:endParaRPr lang="en-US"/>
          </a:p>
        </p:txBody>
      </p:sp>
    </p:spTree>
    <p:extLst>
      <p:ext uri="{BB962C8B-B14F-4D97-AF65-F5344CB8AC3E}">
        <p14:creationId xmlns:p14="http://schemas.microsoft.com/office/powerpoint/2010/main" val="2596724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6</a:t>
            </a:fld>
            <a:endParaRPr lang="en-US"/>
          </a:p>
        </p:txBody>
      </p:sp>
    </p:spTree>
    <p:extLst>
      <p:ext uri="{BB962C8B-B14F-4D97-AF65-F5344CB8AC3E}">
        <p14:creationId xmlns:p14="http://schemas.microsoft.com/office/powerpoint/2010/main" val="3940194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7</a:t>
            </a:fld>
            <a:endParaRPr lang="en-US"/>
          </a:p>
        </p:txBody>
      </p:sp>
    </p:spTree>
    <p:extLst>
      <p:ext uri="{BB962C8B-B14F-4D97-AF65-F5344CB8AC3E}">
        <p14:creationId xmlns:p14="http://schemas.microsoft.com/office/powerpoint/2010/main" val="30016023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8</a:t>
            </a:fld>
            <a:endParaRPr lang="en-US"/>
          </a:p>
        </p:txBody>
      </p:sp>
    </p:spTree>
    <p:extLst>
      <p:ext uri="{BB962C8B-B14F-4D97-AF65-F5344CB8AC3E}">
        <p14:creationId xmlns:p14="http://schemas.microsoft.com/office/powerpoint/2010/main" val="348365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130CF5-A577-4723-B56D-9277D276EFFF}" type="slidenum">
              <a:rPr lang="en-US" smtClean="0"/>
              <a:t>9</a:t>
            </a:fld>
            <a:endParaRPr lang="en-US"/>
          </a:p>
        </p:txBody>
      </p:sp>
    </p:spTree>
    <p:extLst>
      <p:ext uri="{BB962C8B-B14F-4D97-AF65-F5344CB8AC3E}">
        <p14:creationId xmlns:p14="http://schemas.microsoft.com/office/powerpoint/2010/main" val="1751940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57493-C84B-4E11-BB70-8F766E19DD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E9781066-027B-4801-93EA-E7CD621CDD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573D874F-5ADF-4A83-93C9-9021ABAE53AF}"/>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5" name="Footer Placeholder 4">
            <a:extLst>
              <a:ext uri="{FF2B5EF4-FFF2-40B4-BE49-F238E27FC236}">
                <a16:creationId xmlns:a16="http://schemas.microsoft.com/office/drawing/2014/main" id="{88E77294-7C7C-4958-8299-BFE66BA23379}"/>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E8C61E1A-FD6F-49BF-A08C-0FC5013D7F1B}"/>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740031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C71F4-5467-4336-8720-C49C65D0D87D}"/>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E42255F-CDA2-4CC3-B547-A77286FC37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19EF5DCB-9016-4256-9192-569BAABF3A1C}"/>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5" name="Footer Placeholder 4">
            <a:extLst>
              <a:ext uri="{FF2B5EF4-FFF2-40B4-BE49-F238E27FC236}">
                <a16:creationId xmlns:a16="http://schemas.microsoft.com/office/drawing/2014/main" id="{9CC162EE-311C-457E-9181-40B82BAE250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738452AF-C1CC-458A-8D3D-8DA3230589BF}"/>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254607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A08816-BB45-4BC6-A6DD-BDEE247FBE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50AE9CB-CFC7-439A-AC16-8ECE005462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9DFC1B9-32C1-4400-8D74-800E550C0109}"/>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5" name="Footer Placeholder 4">
            <a:extLst>
              <a:ext uri="{FF2B5EF4-FFF2-40B4-BE49-F238E27FC236}">
                <a16:creationId xmlns:a16="http://schemas.microsoft.com/office/drawing/2014/main" id="{E78AC5A8-3400-452E-B367-9CF5C0DEFAD4}"/>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D1103F4-3B78-4BB6-91D4-3CF7EA1037DF}"/>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13905981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BCFFE-28D7-4ACF-BFF1-E5363C84F2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557EB7-839F-4ACB-9B13-3FD147A024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183BBC-8E33-4B01-BC9D-BECB57A0CDFC}"/>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9C5F572-F662-4A7C-8E34-B5EA76A2ABC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9683CF8-2B6A-456C-8083-2D509C70C998}"/>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6301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4FF5E-4958-4E10-BE2D-02C127B016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BA5ADA-46C5-4EBD-A4F8-1FFCB30933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E61667-F8F7-4436-8D07-0A92BB05FC8C}"/>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CAC0A76-9FC6-46AD-8B0C-B8ED0E6F8D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898407E-A910-4955-B539-2A98BEA4F7B3}"/>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35169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7BAFB-8C2F-49CA-974F-7FD0FF74FE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08AA65-F7CB-4E70-90E4-2DAD61FC96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24D6DE-4EFD-421A-975E-DFDBB3F525BF}"/>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038B64E-3BEA-4D18-944B-5EFD9286359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1CD7281-49B8-44C8-AD0C-4F9B938CA43B}"/>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5157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C795F-9AD7-4906-9029-0AAB4ADEBC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36C735-BF0E-4DC1-8555-8152FCF90E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D05B56-363C-4468-A681-88695D8CBE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998DF9-4EE5-432E-9F56-0C69B1928959}"/>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1523850-EF19-4621-A378-C5CDD9197EA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34D706F-0D14-4325-AE14-CE7FC8AA4B10}"/>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162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699DD-5EBA-44EE-859F-74CBF00AD8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D83D5D-79FF-4554-B4AC-3B627AC5BC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807D8C-08CE-4658-A091-99393E9507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38F9B3-D408-411A-A4B6-71B6F1A620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70153E-FF72-4584-9CFD-D53A09882D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EF0511-779B-43F6-898B-BD2C2B1CC9A7}"/>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9EC3C505-7CA1-4B38-9328-6A53AFDAA162}"/>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412F6EEC-686D-4B38-824E-017466F4BB56}"/>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8737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80DD8-BBD8-4D82-BAA2-D7210AB15D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C8168E-E4CD-441F-A9B3-FD8D929DB911}"/>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870CB5AD-F687-46DB-8094-1325E165726F}"/>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1C0D543B-D194-47A2-A2D3-1BDE4FE60711}"/>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71249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B2E150-38E2-4DBC-A3D6-51AA8B0C2F45}"/>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79D09F32-12D4-4F4B-B1F9-3ED34AFE1057}"/>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A7655A08-DF26-4990-A58F-5A86AFD50292}"/>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16515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9D1FA-5605-4B89-AA06-AFA7EA3D80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7589F5-0A5B-43D9-9F4B-7ADCE61BA1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983C42-A42A-40B1-9CC3-70FE16188B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990A6D-2B24-46E9-89DD-D000CF9EAEF1}"/>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0760ECE-4E5B-421A-9B86-F9A3AEBF0A0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3E8FEA4-73BA-457A-948F-B97B20ABFC47}"/>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56681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26127-D0ED-4952-96FD-3E3C730D143A}"/>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365C4283-2B3A-4E19-9584-781FE15447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7300B1C-C6C5-4555-9B48-4C67508CDC04}"/>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5" name="Footer Placeholder 4">
            <a:extLst>
              <a:ext uri="{FF2B5EF4-FFF2-40B4-BE49-F238E27FC236}">
                <a16:creationId xmlns:a16="http://schemas.microsoft.com/office/drawing/2014/main" id="{319BC32E-B455-4F2C-903A-6406922BC5F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C88562A5-FC14-4C89-998F-35670272B60F}"/>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42008207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C6DC6-E7D6-423F-AF01-290EBCE3DD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5755B9-0E19-46E0-B9FF-D94B62C5FE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3B5C9B-DC43-472E-87FB-D21C4146F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A6CF03-B4B4-4549-B094-63FF110CEB0D}"/>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622B52A-53EC-4946-B6B5-3DB19399C30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821FE3F8-B288-4087-B1E5-83D5E42E0474}"/>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0129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6494-185B-4729-B353-9B5F094B0A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97EE0E-8A4A-4D44-82F3-48BFFD9069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9255A9-AC69-4F41-9D79-D90CB0ACF575}"/>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F73B317-E25E-4A2C-95AF-61AD95453F3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A3FFB3D-5AFA-4110-A329-8B2E0A55D7AC}"/>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015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78F809-6E08-4FE5-BC17-3254A6BC9E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4E5E25-B357-4713-87A4-53AEB5C10C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3D560C-5630-445A-9D67-5B6CF0AE040C}"/>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281DE80-EFBD-419E-8A1C-25341E688EC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6032462-C4E9-4B68-8C60-A13810AD1978}"/>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58964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fld id="{044D99AE-9689-4439-918C-0E475DCE50E6}" type="slidenum">
              <a:rPr lang="en-US" altLang="vi-VN">
                <a:solidFill>
                  <a:prstClr val="black">
                    <a:tint val="75000"/>
                  </a:prstClr>
                </a:solidFill>
              </a:rPr>
              <a:pPr/>
              <a:t>‹#›</a:t>
            </a:fld>
            <a:endParaRPr lang="en-US" altLang="vi-VN">
              <a:solidFill>
                <a:prstClr val="black">
                  <a:tint val="75000"/>
                </a:prstClr>
              </a:solidFill>
            </a:endParaRPr>
          </a:p>
        </p:txBody>
      </p:sp>
    </p:spTree>
    <p:extLst>
      <p:ext uri="{BB962C8B-B14F-4D97-AF65-F5344CB8AC3E}">
        <p14:creationId xmlns:p14="http://schemas.microsoft.com/office/powerpoint/2010/main" val="13521939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BCFFE-28D7-4ACF-BFF1-E5363C84F2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557EB7-839F-4ACB-9B13-3FD147A024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183BBC-8E33-4B01-BC9D-BECB57A0CDFC}"/>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9C5F572-F662-4A7C-8E34-B5EA76A2ABC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9683CF8-2B6A-456C-8083-2D509C70C998}"/>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11383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4FF5E-4958-4E10-BE2D-02C127B016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BA5ADA-46C5-4EBD-A4F8-1FFCB30933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E61667-F8F7-4436-8D07-0A92BB05FC8C}"/>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CAC0A76-9FC6-46AD-8B0C-B8ED0E6F8D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898407E-A910-4955-B539-2A98BEA4F7B3}"/>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1685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7BAFB-8C2F-49CA-974F-7FD0FF74FE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08AA65-F7CB-4E70-90E4-2DAD61FC962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24D6DE-4EFD-421A-975E-DFDBB3F525BF}"/>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038B64E-3BEA-4D18-944B-5EFD9286359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1CD7281-49B8-44C8-AD0C-4F9B938CA43B}"/>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3346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C795F-9AD7-4906-9029-0AAB4ADEBC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36C735-BF0E-4DC1-8555-8152FCF90E6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D05B56-363C-4468-A681-88695D8CBE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998DF9-4EE5-432E-9F56-0C69B1928959}"/>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1523850-EF19-4621-A378-C5CDD9197EA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34D706F-0D14-4325-AE14-CE7FC8AA4B10}"/>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62886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699DD-5EBA-44EE-859F-74CBF00AD8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D83D5D-79FF-4554-B4AC-3B627AC5BC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807D8C-08CE-4658-A091-99393E9507F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38F9B3-D408-411A-A4B6-71B6F1A620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70153E-FF72-4584-9CFD-D53A09882DE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CEF0511-779B-43F6-898B-BD2C2B1CC9A7}"/>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9EC3C505-7CA1-4B38-9328-6A53AFDAA162}"/>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412F6EEC-686D-4B38-824E-017466F4BB56}"/>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00598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80DD8-BBD8-4D82-BAA2-D7210AB15D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C8168E-E4CD-441F-A9B3-FD8D929DB911}"/>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870CB5AD-F687-46DB-8094-1325E165726F}"/>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1C0D543B-D194-47A2-A2D3-1BDE4FE60711}"/>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5065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02E3C-5435-4E9C-835C-850A025398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BAF22EFF-F148-429B-A87A-3C6DEF0198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412577-97AD-422E-9B73-8A9B86896338}"/>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5" name="Footer Placeholder 4">
            <a:extLst>
              <a:ext uri="{FF2B5EF4-FFF2-40B4-BE49-F238E27FC236}">
                <a16:creationId xmlns:a16="http://schemas.microsoft.com/office/drawing/2014/main" id="{6A5D2442-1272-4018-992D-5AE7799C8873}"/>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A2BD63EA-E124-4FA5-BD9C-7F7D3460BFAC}"/>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2723341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B2E150-38E2-4DBC-A3D6-51AA8B0C2F45}"/>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79D09F32-12D4-4F4B-B1F9-3ED34AFE1057}"/>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A7655A08-DF26-4990-A58F-5A86AFD50292}"/>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27806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9D1FA-5605-4B89-AA06-AFA7EA3D80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7589F5-0A5B-43D9-9F4B-7ADCE61BA1F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983C42-A42A-40B1-9CC3-70FE16188B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990A6D-2B24-46E9-89DD-D000CF9EAEF1}"/>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0760ECE-4E5B-421A-9B86-F9A3AEBF0A0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3E8FEA4-73BA-457A-948F-B97B20ABFC47}"/>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19248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C6DC6-E7D6-423F-AF01-290EBCE3DD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5755B9-0E19-46E0-B9FF-D94B62C5FE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3B5C9B-DC43-472E-87FB-D21C4146F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A6CF03-B4B4-4549-B094-63FF110CEB0D}"/>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622B52A-53EC-4946-B6B5-3DB19399C301}"/>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821FE3F8-B288-4087-B1E5-83D5E42E0474}"/>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74264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6494-185B-4729-B353-9B5F094B0A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97EE0E-8A4A-4D44-82F3-48BFFD9069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9255A9-AC69-4F41-9D79-D90CB0ACF575}"/>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F73B317-E25E-4A2C-95AF-61AD95453F3A}"/>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A3FFB3D-5AFA-4110-A329-8B2E0A55D7AC}"/>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39991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78F809-6E08-4FE5-BC17-3254A6BC9E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84E5E25-B357-4713-87A4-53AEB5C10C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3D560C-5630-445A-9D67-5B6CF0AE040C}"/>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281DE80-EFBD-419E-8A1C-25341E688EC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56032462-C4E9-4B68-8C60-A13810AD1978}"/>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177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fld id="{044D99AE-9689-4439-918C-0E475DCE50E6}" type="slidenum">
              <a:rPr lang="en-US" altLang="vi-VN">
                <a:solidFill>
                  <a:prstClr val="black">
                    <a:tint val="75000"/>
                  </a:prstClr>
                </a:solidFill>
              </a:rPr>
              <a:pPr/>
              <a:t>‹#›</a:t>
            </a:fld>
            <a:endParaRPr lang="en-US" altLang="vi-VN">
              <a:solidFill>
                <a:prstClr val="black">
                  <a:tint val="75000"/>
                </a:prstClr>
              </a:solidFill>
            </a:endParaRPr>
          </a:p>
        </p:txBody>
      </p:sp>
    </p:spTree>
    <p:extLst>
      <p:ext uri="{BB962C8B-B14F-4D97-AF65-F5344CB8AC3E}">
        <p14:creationId xmlns:p14="http://schemas.microsoft.com/office/powerpoint/2010/main" val="27236327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p:cNvSpPr>
            <a:spLocks noGrp="1"/>
          </p:cNvSpPr>
          <p:nvPr>
            <p:ph type="ftr" sz="quarter" idx="11"/>
          </p:nvPr>
        </p:nvSpPr>
        <p:spPr>
          <a:xfrm>
            <a:off x="2416500" y="329307"/>
            <a:ext cx="4973915" cy="309201"/>
          </a:xfr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1437664" y="798973"/>
            <a:ext cx="811019" cy="503578"/>
          </a:xfrm>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154635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108088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072148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7187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2F742-687C-4874-A261-9DDE5CD642C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9F0EEBC1-81C4-442A-A522-0B66BE4AF5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2398A3C2-432B-444F-A587-237C9EF10A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E94E848-92E4-4051-AC9B-22CD643B58C8}"/>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6" name="Footer Placeholder 5">
            <a:extLst>
              <a:ext uri="{FF2B5EF4-FFF2-40B4-BE49-F238E27FC236}">
                <a16:creationId xmlns:a16="http://schemas.microsoft.com/office/drawing/2014/main" id="{0705B2EF-B7E6-4851-AEFF-9829CB9F0A4D}"/>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13613017-112C-4362-B692-E01D2F502B30}"/>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37919931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16748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7128270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spTree>
    <p:extLst>
      <p:ext uri="{BB962C8B-B14F-4D97-AF65-F5344CB8AC3E}">
        <p14:creationId xmlns:p14="http://schemas.microsoft.com/office/powerpoint/2010/main" val="13135639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042020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p:cNvSpPr>
            <a:spLocks noGrp="1"/>
          </p:cNvSpPr>
          <p:nvPr>
            <p:ph type="ftr" sz="quarter" idx="11"/>
          </p:nvPr>
        </p:nvSpPr>
        <p:spPr>
          <a:xfrm>
            <a:off x="1447382" y="318640"/>
            <a:ext cx="5541004" cy="320931"/>
          </a:xfr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10796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32390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2000468-D689-4A39-A1C1-E091677A26FB}" type="slidenum">
              <a:rPr lang="en-US" smtClean="0">
                <a:solidFill>
                  <a:srgbClr val="B71E42"/>
                </a:solidFill>
              </a:rPr>
              <a:pPr/>
              <a:t>‹#›</a:t>
            </a:fld>
            <a:endParaRPr lang="en-US">
              <a:solidFill>
                <a:srgbClr val="B71E42"/>
              </a:solidFill>
            </a:endParaRP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506134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C17D9-666D-6244-F6CF-EA73B1D16B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E45C84-4A62-1393-55AA-ABB5464A52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C3E3F0-CB8D-1CE9-9255-451E4EB65028}"/>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2F0B4EC-B094-1046-F1F8-05F9232CCD2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D75F30A3-258E-1673-C4FF-F3E4FFF767B4}"/>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3791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CFA05-3E61-2E60-17D5-9B77E70DF3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7AB6B5-DB54-D150-0A63-5642E1C4A1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5CA578-FCC0-740E-39E9-AEF789553C3A}"/>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BB6F239-0BFA-4917-3702-B885962199D9}"/>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965BDB2-4081-1546-AD1F-6523D8AFB754}"/>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41597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2985D-54E2-5037-EAAC-9DBB9D090E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44F8D3-47F4-2A10-A4C8-7D557552E7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75387D-26B3-9358-726B-952A8A1E9602}"/>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9AC6EEE-A4F2-4EDA-C8C2-BDC847DE239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AAFDC6B-9BF4-3783-1B8E-95E4B263BD68}"/>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9014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A77E0-C1CD-4C4B-A679-87A7ABD37767}"/>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4F1D363F-BE9F-438B-9455-AE71EFE08D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2F6175-9F8D-48F1-872C-DA04F25D4E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67069CA3-FBC2-4242-B069-742699283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6B4BF4-3935-450A-BF9B-F86591B3B8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D2D3901-7927-4AC6-BE61-60D05420A15E}"/>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8" name="Footer Placeholder 7">
            <a:extLst>
              <a:ext uri="{FF2B5EF4-FFF2-40B4-BE49-F238E27FC236}">
                <a16:creationId xmlns:a16="http://schemas.microsoft.com/office/drawing/2014/main" id="{474FAB6B-C79B-46ED-B897-E2D278E35FCB}"/>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0000F095-32A4-4F92-BFF3-F14796BAD829}"/>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25246901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CA07A-69C1-A0B7-CEAE-FB800B986B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041200-85DB-8EBA-D182-F4A36247295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DD5769-E5F7-3276-C52D-B2847D520A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529AE62-4C74-9165-A815-374F80C4178A}"/>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F6C652F1-2E26-E87A-0BA2-81BAC74CEA2A}"/>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712BFDCE-31A2-5875-4686-884CFCCFFC78}"/>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8967488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9F60D-47FF-A25F-604C-62B660541E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69AC464-5F11-FB4D-8852-83BEB8E40D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A3230F-F65F-A445-67E4-6E2CFD34A9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013777-2104-5C1C-D4B2-2E9C53A036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C86DF9-0660-8EB3-D690-6F847E70D5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326BF4-4A08-19B3-FDEA-59118389D284}"/>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BB4C9F46-16AB-2958-EE12-2A6000193FA8}"/>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B2CC05D8-D9D1-16BA-7344-197DACDC8F4B}"/>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63915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E2F50-6603-74A6-D96B-C705489D91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0997BE-70B6-1B8E-2683-246D4C32E89E}"/>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FE0F6DAC-A4E5-858E-A61B-ECD6C004D97D}"/>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68D5E8D7-DAB9-4825-3094-84EB00213986}"/>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2063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F32038-4730-E897-D22B-AF9F4EDEE5D2}"/>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2DBE2327-B2D9-92D3-76F9-B6F22E42C5C9}"/>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326478FA-FDEE-F846-4234-27A52EE28612}"/>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95864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EEE04-784C-0BC1-6AF0-8CBC317E71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9B2B2-EE23-3136-EC8F-0B77B1F68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1604DA6-65E8-0D99-317D-EF7E8B80F7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4538FF-B4E9-C1ED-0640-FA09CC8E74F8}"/>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C8B898FC-2F2F-9A70-C9D0-9FDA80338420}"/>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360AFDD-42B9-3DFD-ED79-9FF67F5702AB}"/>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45726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FC313-3A34-0B29-323F-3FFB563206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B56438-9013-5BBE-8815-7624D1FA04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4431F55-04E7-7D7D-2641-01F9DB7F82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189FD4-AFC0-FD74-29D4-EBD2E5CB482D}"/>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EBAEED6-6D2C-0C95-D1C0-E1D96FF06FD0}"/>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4191603A-DACE-DAD1-FBE7-C4BDE42FF5AF}"/>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49544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2580-760C-C56A-CD96-45FB2BD96A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98934D-3D39-3490-E347-028BC57475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001F90-B0CD-69AC-D7DE-6BF7D124A936}"/>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5430594D-9CDC-F450-E79F-45FB63F88FF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B59BFCDB-96B4-5A9E-2DB7-2BB36EA1CFFA}"/>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38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678576-C136-C97F-C63F-BB0F34B6F7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877458-12BA-ACB4-3919-58D4201142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5B65FB-9480-25BC-338A-6F5184850084}"/>
              </a:ext>
            </a:extLst>
          </p:cNvPr>
          <p:cNvSpPr>
            <a:spLocks noGrp="1"/>
          </p:cNvSpPr>
          <p:nvPr>
            <p:ph type="dt" sz="half" idx="10"/>
          </p:nvPr>
        </p:nvSpPr>
        <p:spPr/>
        <p:txBody>
          <a:body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841B69C4-5328-691B-8E6B-2C1C3D03C73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AE22F3C-C0F6-6E49-41C8-75763F677BC7}"/>
              </a:ext>
            </a:extLst>
          </p:cNvPr>
          <p:cNvSpPr>
            <a:spLocks noGrp="1"/>
          </p:cNvSpPr>
          <p:nvPr>
            <p:ph type="sldNum" sz="quarter" idx="12"/>
          </p:nvPr>
        </p:nvSpPr>
        <p:spPr/>
        <p:txBody>
          <a:body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54203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57493-C84B-4E11-BB70-8F766E19DD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E9781066-027B-4801-93EA-E7CD621CDD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573D874F-5ADF-4A83-93C9-9021ABAE53AF}"/>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88E77294-7C7C-4958-8299-BFE66BA23379}"/>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E8C61E1A-FD6F-49BF-A08C-0FC5013D7F1B}"/>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2624658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26127-D0ED-4952-96FD-3E3C730D143A}"/>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365C4283-2B3A-4E19-9584-781FE15447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7300B1C-C6C5-4555-9B48-4C67508CDC04}"/>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319BC32E-B455-4F2C-903A-6406922BC5F6}"/>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C88562A5-FC14-4C89-998F-35670272B60F}"/>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068972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4E6B4-80D9-4F4F-B636-EF2E6F60C35B}"/>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907761C4-ADE2-4DEF-8ED2-899A9B7E7B29}"/>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4" name="Footer Placeholder 3">
            <a:extLst>
              <a:ext uri="{FF2B5EF4-FFF2-40B4-BE49-F238E27FC236}">
                <a16:creationId xmlns:a16="http://schemas.microsoft.com/office/drawing/2014/main" id="{48F760A8-17D5-4124-A9FF-2DA32B7ED00D}"/>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36C6F98A-FB57-40FF-86AD-562EED6CC9BC}"/>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37918826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02E3C-5435-4E9C-835C-850A025398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BAF22EFF-F148-429B-A87A-3C6DEF0198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412577-97AD-422E-9B73-8A9B86896338}"/>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6A5D2442-1272-4018-992D-5AE7799C8873}"/>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A2BD63EA-E124-4FA5-BD9C-7F7D3460BFAC}"/>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88977784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2F742-687C-4874-A261-9DDE5CD642C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9F0EEBC1-81C4-442A-A522-0B66BE4AF5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2398A3C2-432B-444F-A587-237C9EF10A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E94E848-92E4-4051-AC9B-22CD643B58C8}"/>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6" name="Footer Placeholder 5">
            <a:extLst>
              <a:ext uri="{FF2B5EF4-FFF2-40B4-BE49-F238E27FC236}">
                <a16:creationId xmlns:a16="http://schemas.microsoft.com/office/drawing/2014/main" id="{0705B2EF-B7E6-4851-AEFF-9829CB9F0A4D}"/>
              </a:ext>
            </a:extLst>
          </p:cNvPr>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a:extLst>
              <a:ext uri="{FF2B5EF4-FFF2-40B4-BE49-F238E27FC236}">
                <a16:creationId xmlns:a16="http://schemas.microsoft.com/office/drawing/2014/main" id="{13613017-112C-4362-B692-E01D2F502B30}"/>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8147108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A77E0-C1CD-4C4B-A679-87A7ABD37767}"/>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4F1D363F-BE9F-438B-9455-AE71EFE08D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F2F6175-9F8D-48F1-872C-DA04F25D4E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67069CA3-FBC2-4242-B069-742699283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46B4BF4-3935-450A-BF9B-F86591B3B86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D2D3901-7927-4AC6-BE61-60D05420A15E}"/>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8" name="Footer Placeholder 7">
            <a:extLst>
              <a:ext uri="{FF2B5EF4-FFF2-40B4-BE49-F238E27FC236}">
                <a16:creationId xmlns:a16="http://schemas.microsoft.com/office/drawing/2014/main" id="{474FAB6B-C79B-46ED-B897-E2D278E35FCB}"/>
              </a:ext>
            </a:extLst>
          </p:cNvPr>
          <p:cNvSpPr>
            <a:spLocks noGrp="1"/>
          </p:cNvSpPr>
          <p:nvPr>
            <p:ph type="ftr" sz="quarter" idx="11"/>
          </p:nvPr>
        </p:nvSpPr>
        <p:spPr/>
        <p:txBody>
          <a:bodyPr/>
          <a:lstStyle/>
          <a:p>
            <a:endParaRPr lang="vi-VN">
              <a:solidFill>
                <a:prstClr val="black">
                  <a:tint val="75000"/>
                </a:prstClr>
              </a:solidFill>
            </a:endParaRPr>
          </a:p>
        </p:txBody>
      </p:sp>
      <p:sp>
        <p:nvSpPr>
          <p:cNvPr id="9" name="Slide Number Placeholder 8">
            <a:extLst>
              <a:ext uri="{FF2B5EF4-FFF2-40B4-BE49-F238E27FC236}">
                <a16:creationId xmlns:a16="http://schemas.microsoft.com/office/drawing/2014/main" id="{0000F095-32A4-4F92-BFF3-F14796BAD829}"/>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30806568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4E6B4-80D9-4F4F-B636-EF2E6F60C35B}"/>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907761C4-ADE2-4DEF-8ED2-899A9B7E7B29}"/>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4" name="Footer Placeholder 3">
            <a:extLst>
              <a:ext uri="{FF2B5EF4-FFF2-40B4-BE49-F238E27FC236}">
                <a16:creationId xmlns:a16="http://schemas.microsoft.com/office/drawing/2014/main" id="{48F760A8-17D5-4124-A9FF-2DA32B7ED00D}"/>
              </a:ext>
            </a:extLst>
          </p:cNvPr>
          <p:cNvSpPr>
            <a:spLocks noGrp="1"/>
          </p:cNvSpPr>
          <p:nvPr>
            <p:ph type="ftr" sz="quarter" idx="11"/>
          </p:nvPr>
        </p:nvSpPr>
        <p:spPr/>
        <p:txBody>
          <a:bodyPr/>
          <a:lstStyle/>
          <a:p>
            <a:endParaRPr lang="vi-VN">
              <a:solidFill>
                <a:prstClr val="black">
                  <a:tint val="75000"/>
                </a:prstClr>
              </a:solidFill>
            </a:endParaRPr>
          </a:p>
        </p:txBody>
      </p:sp>
      <p:sp>
        <p:nvSpPr>
          <p:cNvPr id="5" name="Slide Number Placeholder 4">
            <a:extLst>
              <a:ext uri="{FF2B5EF4-FFF2-40B4-BE49-F238E27FC236}">
                <a16:creationId xmlns:a16="http://schemas.microsoft.com/office/drawing/2014/main" id="{36C6F98A-FB57-40FF-86AD-562EED6CC9BC}"/>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5660991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44C0BD-5772-4E80-B2C4-A7C744A60542}"/>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3" name="Footer Placeholder 2">
            <a:extLst>
              <a:ext uri="{FF2B5EF4-FFF2-40B4-BE49-F238E27FC236}">
                <a16:creationId xmlns:a16="http://schemas.microsoft.com/office/drawing/2014/main" id="{83177AA0-B137-4C3B-A7D4-BD09124FCAD9}"/>
              </a:ext>
            </a:extLst>
          </p:cNvPr>
          <p:cNvSpPr>
            <a:spLocks noGrp="1"/>
          </p:cNvSpPr>
          <p:nvPr>
            <p:ph type="ftr" sz="quarter" idx="11"/>
          </p:nvPr>
        </p:nvSpPr>
        <p:spPr/>
        <p:txBody>
          <a:bodyPr/>
          <a:lstStyle/>
          <a:p>
            <a:endParaRPr lang="vi-VN">
              <a:solidFill>
                <a:prstClr val="black">
                  <a:tint val="75000"/>
                </a:prstClr>
              </a:solidFill>
            </a:endParaRPr>
          </a:p>
        </p:txBody>
      </p:sp>
      <p:sp>
        <p:nvSpPr>
          <p:cNvPr id="4" name="Slide Number Placeholder 3">
            <a:extLst>
              <a:ext uri="{FF2B5EF4-FFF2-40B4-BE49-F238E27FC236}">
                <a16:creationId xmlns:a16="http://schemas.microsoft.com/office/drawing/2014/main" id="{2A818E15-B0B1-4E7B-BF75-EE59FA47C031}"/>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42589086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2C29-AFC8-4C50-AE13-D458C0E59A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8F42036B-CCA7-4D7F-9053-733E9847CF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7BA44B32-5DAB-461C-A1B3-8480A3815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50370-4483-4B18-A0F4-7F1DB08FBD4F}"/>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6" name="Footer Placeholder 5">
            <a:extLst>
              <a:ext uri="{FF2B5EF4-FFF2-40B4-BE49-F238E27FC236}">
                <a16:creationId xmlns:a16="http://schemas.microsoft.com/office/drawing/2014/main" id="{4D6A7458-EE9B-4F81-B771-932C5DE96AEA}"/>
              </a:ext>
            </a:extLst>
          </p:cNvPr>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a:extLst>
              <a:ext uri="{FF2B5EF4-FFF2-40B4-BE49-F238E27FC236}">
                <a16:creationId xmlns:a16="http://schemas.microsoft.com/office/drawing/2014/main" id="{C12BE5CE-B176-4AFC-9AD5-721E582E5C37}"/>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7616713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ECCA6-AFBC-4FF8-86EF-0440F57D5F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F351CDAA-272D-4155-A03B-A5201F2BA0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00621FCE-65EB-45E7-B850-B9B38B0234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79C582-1251-4EAB-A121-87000B4BF20D}"/>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6" name="Footer Placeholder 5">
            <a:extLst>
              <a:ext uri="{FF2B5EF4-FFF2-40B4-BE49-F238E27FC236}">
                <a16:creationId xmlns:a16="http://schemas.microsoft.com/office/drawing/2014/main" id="{8E1AB72D-D200-47EA-81ED-840604B68085}"/>
              </a:ext>
            </a:extLst>
          </p:cNvPr>
          <p:cNvSpPr>
            <a:spLocks noGrp="1"/>
          </p:cNvSpPr>
          <p:nvPr>
            <p:ph type="ftr" sz="quarter" idx="11"/>
          </p:nvPr>
        </p:nvSpPr>
        <p:spPr/>
        <p:txBody>
          <a:bodyPr/>
          <a:lstStyle/>
          <a:p>
            <a:endParaRPr lang="vi-VN">
              <a:solidFill>
                <a:prstClr val="black">
                  <a:tint val="75000"/>
                </a:prstClr>
              </a:solidFill>
            </a:endParaRPr>
          </a:p>
        </p:txBody>
      </p:sp>
      <p:sp>
        <p:nvSpPr>
          <p:cNvPr id="7" name="Slide Number Placeholder 6">
            <a:extLst>
              <a:ext uri="{FF2B5EF4-FFF2-40B4-BE49-F238E27FC236}">
                <a16:creationId xmlns:a16="http://schemas.microsoft.com/office/drawing/2014/main" id="{91EFA5A7-4CA3-4758-BDAE-323C3EBE0D42}"/>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6383586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C71F4-5467-4336-8720-C49C65D0D87D}"/>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E42255F-CDA2-4CC3-B547-A77286FC37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19EF5DCB-9016-4256-9192-569BAABF3A1C}"/>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9CC162EE-311C-457E-9181-40B82BAE2506}"/>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738452AF-C1CC-458A-8D3D-8DA3230589BF}"/>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127758049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A08816-BB45-4BC6-A6DD-BDEE247FBE6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50AE9CB-CFC7-439A-AC16-8ECE005462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9DFC1B9-32C1-4400-8D74-800E550C0109}"/>
              </a:ext>
            </a:extLst>
          </p:cNvPr>
          <p:cNvSpPr>
            <a:spLocks noGrp="1"/>
          </p:cNvSpPr>
          <p:nvPr>
            <p:ph type="dt" sz="half" idx="10"/>
          </p:nvPr>
        </p:nvSpPr>
        <p:spPr/>
        <p:txBody>
          <a:body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E78AC5A8-3400-452E-B367-9CF5C0DEFAD4}"/>
              </a:ext>
            </a:extLst>
          </p:cNvPr>
          <p:cNvSpPr>
            <a:spLocks noGrp="1"/>
          </p:cNvSpPr>
          <p:nvPr>
            <p:ph type="ftr" sz="quarter" idx="11"/>
          </p:nvPr>
        </p:nvSpPr>
        <p:spPr/>
        <p:txBody>
          <a:body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1D1103F4-3B78-4BB6-91D4-3CF7EA1037DF}"/>
              </a:ext>
            </a:extLst>
          </p:cNvPr>
          <p:cNvSpPr>
            <a:spLocks noGrp="1"/>
          </p:cNvSpPr>
          <p:nvPr>
            <p:ph type="sldNum" sz="quarter" idx="12"/>
          </p:nvPr>
        </p:nvSpPr>
        <p:spPr/>
        <p:txBody>
          <a:body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3758823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44C0BD-5772-4E80-B2C4-A7C744A60542}"/>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3" name="Footer Placeholder 2">
            <a:extLst>
              <a:ext uri="{FF2B5EF4-FFF2-40B4-BE49-F238E27FC236}">
                <a16:creationId xmlns:a16="http://schemas.microsoft.com/office/drawing/2014/main" id="{83177AA0-B137-4C3B-A7D4-BD09124FCAD9}"/>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2A818E15-B0B1-4E7B-BF75-EE59FA47C031}"/>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2203230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2C29-AFC8-4C50-AE13-D458C0E59A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8F42036B-CCA7-4D7F-9053-733E9847CF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7BA44B32-5DAB-461C-A1B3-8480A38151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50370-4483-4B18-A0F4-7F1DB08FBD4F}"/>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6" name="Footer Placeholder 5">
            <a:extLst>
              <a:ext uri="{FF2B5EF4-FFF2-40B4-BE49-F238E27FC236}">
                <a16:creationId xmlns:a16="http://schemas.microsoft.com/office/drawing/2014/main" id="{4D6A7458-EE9B-4F81-B771-932C5DE96AEA}"/>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C12BE5CE-B176-4AFC-9AD5-721E582E5C37}"/>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3454407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ECCA6-AFBC-4FF8-86EF-0440F57D5F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F351CDAA-272D-4155-A03B-A5201F2BA0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00621FCE-65EB-45E7-B850-B9B38B0234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79C582-1251-4EAB-A121-87000B4BF20D}"/>
              </a:ext>
            </a:extLst>
          </p:cNvPr>
          <p:cNvSpPr>
            <a:spLocks noGrp="1"/>
          </p:cNvSpPr>
          <p:nvPr>
            <p:ph type="dt" sz="half" idx="10"/>
          </p:nvPr>
        </p:nvSpPr>
        <p:spPr/>
        <p:txBody>
          <a:bodyPr/>
          <a:lstStyle/>
          <a:p>
            <a:fld id="{B048E630-E1F0-452A-A23F-5084C35D059B}" type="datetimeFigureOut">
              <a:rPr lang="vi-VN" smtClean="0"/>
              <a:t>15/11/2023</a:t>
            </a:fld>
            <a:endParaRPr lang="vi-VN"/>
          </a:p>
        </p:txBody>
      </p:sp>
      <p:sp>
        <p:nvSpPr>
          <p:cNvPr id="6" name="Footer Placeholder 5">
            <a:extLst>
              <a:ext uri="{FF2B5EF4-FFF2-40B4-BE49-F238E27FC236}">
                <a16:creationId xmlns:a16="http://schemas.microsoft.com/office/drawing/2014/main" id="{8E1AB72D-D200-47EA-81ED-840604B68085}"/>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91EFA5A7-4CA3-4758-BDAE-323C3EBE0D42}"/>
              </a:ext>
            </a:extLst>
          </p:cNvPr>
          <p:cNvSpPr>
            <a:spLocks noGrp="1"/>
          </p:cNvSpPr>
          <p:nvPr>
            <p:ph type="sldNum" sz="quarter" idx="12"/>
          </p:nvPr>
        </p:nvSpPr>
        <p:spPr/>
        <p:txBody>
          <a:bodyPr/>
          <a:lstStyle/>
          <a:p>
            <a:fld id="{679CA2F2-646D-4219-AC63-4CAC14D0D72D}" type="slidenum">
              <a:rPr lang="vi-VN" smtClean="0"/>
              <a:t>‹#›</a:t>
            </a:fld>
            <a:endParaRPr lang="vi-VN"/>
          </a:p>
        </p:txBody>
      </p:sp>
    </p:spTree>
    <p:extLst>
      <p:ext uri="{BB962C8B-B14F-4D97-AF65-F5344CB8AC3E}">
        <p14:creationId xmlns:p14="http://schemas.microsoft.com/office/powerpoint/2010/main" val="3457910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2.jp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5ACB81-C673-4F76-ACBA-2BD3761BF9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F2ACF45-B704-43D1-82AA-50A14AC397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4E4D379-03B9-4E69-A7A9-877DB707E4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48E630-E1F0-452A-A23F-5084C35D059B}" type="datetimeFigureOut">
              <a:rPr lang="vi-VN" smtClean="0"/>
              <a:t>15/11/2023</a:t>
            </a:fld>
            <a:endParaRPr lang="vi-VN"/>
          </a:p>
        </p:txBody>
      </p:sp>
      <p:sp>
        <p:nvSpPr>
          <p:cNvPr id="5" name="Footer Placeholder 4">
            <a:extLst>
              <a:ext uri="{FF2B5EF4-FFF2-40B4-BE49-F238E27FC236}">
                <a16:creationId xmlns:a16="http://schemas.microsoft.com/office/drawing/2014/main" id="{481F66FC-0500-4B38-AC56-33BE94A1E4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14B54713-5BAE-42B7-907F-E62FE2999B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CA2F2-646D-4219-AC63-4CAC14D0D72D}" type="slidenum">
              <a:rPr lang="vi-VN" smtClean="0"/>
              <a:t>‹#›</a:t>
            </a:fld>
            <a:endParaRPr lang="vi-VN"/>
          </a:p>
        </p:txBody>
      </p:sp>
    </p:spTree>
    <p:extLst>
      <p:ext uri="{BB962C8B-B14F-4D97-AF65-F5344CB8AC3E}">
        <p14:creationId xmlns:p14="http://schemas.microsoft.com/office/powerpoint/2010/main" val="3842740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6C2FF4-9B5F-42B8-9925-FFD5258F27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39C432-1AA5-4F27-B05C-6E972E1E4E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4CFC1E-F32F-40B5-AE05-47EAD24238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FF66C3D-0738-4A34-A793-3BA0F8689A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3B372A0-7A2C-475A-9483-A52E0621A5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9720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6C2FF4-9B5F-42B8-9925-FFD5258F27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D39C432-1AA5-4F27-B05C-6E972E1E4E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4CFC1E-F32F-40B5-AE05-47EAD24238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FF66C3D-0738-4A34-A793-3BA0F8689A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3B372A0-7A2C-475A-9483-A52E0621A5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767635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52000468-D689-4A39-A1C1-E091677A26FB}" type="slidenum">
              <a:rPr lang="en-US" smtClean="0">
                <a:solidFill>
                  <a:srgbClr val="B71E42"/>
                </a:solidFill>
              </a:rPr>
              <a:pPr/>
              <a:t>‹#›</a:t>
            </a:fld>
            <a:endParaRPr lang="en-US">
              <a:solidFill>
                <a:srgbClr val="B71E42"/>
              </a:solidFill>
            </a:endParaRPr>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655463"/>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6FFF0B2-D641-9EB2-35CF-415CDFF95A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12B8E4-A5C1-93AB-EFF8-0F9FADE395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10F018-D6CA-6BC0-5F7A-385F00DAC4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669862-31DC-49A2-AA7C-13E1301E95BC}" type="datetimeFigureOut">
              <a:rPr lang="en-US" smtClean="0">
                <a:solidFill>
                  <a:prstClr val="black">
                    <a:tint val="75000"/>
                  </a:prstClr>
                </a:solidFill>
              </a:rPr>
              <a:pPr/>
              <a:t>15/11/2023</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00A82C4E-3536-543A-B0FD-C7AC435AA8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0876C18-46F4-130D-1D14-84B06EFF72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000468-D689-4A39-A1C1-E091677A26F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258209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5ACB81-C673-4F76-ACBA-2BD3761BF9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5F2ACF45-B704-43D1-82AA-50A14AC397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C4E4D379-03B9-4E69-A7A9-877DB707E4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48E630-E1F0-452A-A23F-5084C35D059B}" type="datetimeFigureOut">
              <a:rPr lang="vi-VN" smtClean="0">
                <a:solidFill>
                  <a:prstClr val="black">
                    <a:tint val="75000"/>
                  </a:prstClr>
                </a:solidFill>
              </a:rPr>
              <a:pPr/>
              <a:t>15/11/2023</a:t>
            </a:fld>
            <a:endParaRPr lang="vi-VN">
              <a:solidFill>
                <a:prstClr val="black">
                  <a:tint val="75000"/>
                </a:prstClr>
              </a:solidFill>
            </a:endParaRPr>
          </a:p>
        </p:txBody>
      </p:sp>
      <p:sp>
        <p:nvSpPr>
          <p:cNvPr id="5" name="Footer Placeholder 4">
            <a:extLst>
              <a:ext uri="{FF2B5EF4-FFF2-40B4-BE49-F238E27FC236}">
                <a16:creationId xmlns:a16="http://schemas.microsoft.com/office/drawing/2014/main" id="{481F66FC-0500-4B38-AC56-33BE94A1E4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solidFill>
                <a:prstClr val="black">
                  <a:tint val="75000"/>
                </a:prstClr>
              </a:solidFill>
            </a:endParaRPr>
          </a:p>
        </p:txBody>
      </p:sp>
      <p:sp>
        <p:nvSpPr>
          <p:cNvPr id="6" name="Slide Number Placeholder 5">
            <a:extLst>
              <a:ext uri="{FF2B5EF4-FFF2-40B4-BE49-F238E27FC236}">
                <a16:creationId xmlns:a16="http://schemas.microsoft.com/office/drawing/2014/main" id="{14B54713-5BAE-42B7-907F-E62FE2999B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CA2F2-646D-4219-AC63-4CAC14D0D72D}" type="slidenum">
              <a:rPr lang="vi-VN" smtClean="0">
                <a:solidFill>
                  <a:prstClr val="black">
                    <a:tint val="75000"/>
                  </a:prstClr>
                </a:solidFill>
              </a:rPr>
              <a:pPr/>
              <a:t>‹#›</a:t>
            </a:fld>
            <a:endParaRPr lang="vi-VN">
              <a:solidFill>
                <a:prstClr val="black">
                  <a:tint val="75000"/>
                </a:prstClr>
              </a:solidFill>
            </a:endParaRPr>
          </a:p>
        </p:txBody>
      </p:sp>
    </p:spTree>
    <p:extLst>
      <p:ext uri="{BB962C8B-B14F-4D97-AF65-F5344CB8AC3E}">
        <p14:creationId xmlns:p14="http://schemas.microsoft.com/office/powerpoint/2010/main" val="271012376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5.xml"/><Relationship Id="rId1" Type="http://schemas.openxmlformats.org/officeDocument/2006/relationships/tags" Target="../tags/tag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6.xml"/><Relationship Id="rId1" Type="http://schemas.openxmlformats.org/officeDocument/2006/relationships/tags" Target="../tags/tag11.xml"/><Relationship Id="rId4" Type="http://schemas.openxmlformats.org/officeDocument/2006/relationships/image" Target="../media/image15.gi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8.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17.png"/><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6.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7.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xml"/><Relationship Id="rId1" Type="http://schemas.openxmlformats.org/officeDocument/2006/relationships/tags" Target="../tags/tag18.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4.xml"/><Relationship Id="rId1" Type="http://schemas.openxmlformats.org/officeDocument/2006/relationships/tags" Target="../tags/tag19.xml"/><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4.xml"/><Relationship Id="rId1" Type="http://schemas.openxmlformats.org/officeDocument/2006/relationships/tags" Target="../tags/tag20.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4.xml"/><Relationship Id="rId1" Type="http://schemas.openxmlformats.org/officeDocument/2006/relationships/tags" Target="../tags/tag3.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tags" Target="../tags/tag22.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4.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xml"/><Relationship Id="rId1" Type="http://schemas.openxmlformats.org/officeDocument/2006/relationships/tags" Target="../tags/tag28.xml"/><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4.xml"/><Relationship Id="rId1" Type="http://schemas.openxmlformats.org/officeDocument/2006/relationships/tags" Target="../tags/tag4.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5.xml"/><Relationship Id="rId1" Type="http://schemas.openxmlformats.org/officeDocument/2006/relationships/tags" Target="../tags/tag5.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5.xml"/><Relationship Id="rId1" Type="http://schemas.openxmlformats.org/officeDocument/2006/relationships/tags" Target="../tags/tag6.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5.xml"/><Relationship Id="rId1" Type="http://schemas.openxmlformats.org/officeDocument/2006/relationships/tags" Target="../tags/tag7.xml"/><Relationship Id="rId5" Type="http://schemas.openxmlformats.org/officeDocument/2006/relationships/image" Target="../media/image9.gif"/><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5.xml"/><Relationship Id="rId1" Type="http://schemas.openxmlformats.org/officeDocument/2006/relationships/tags" Target="../tags/tag8.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5.xml"/><Relationship Id="rId1" Type="http://schemas.openxmlformats.org/officeDocument/2006/relationships/tags" Target="../tags/tag9.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5.xml"/><Relationship Id="rId1" Type="http://schemas.openxmlformats.org/officeDocument/2006/relationships/tags" Target="../tags/tag10.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Vì sao ngày càng có nhiều người Ấn Độ làm CEO các Tập đoàn đa quốc">
            <a:extLst>
              <a:ext uri="{FF2B5EF4-FFF2-40B4-BE49-F238E27FC236}">
                <a16:creationId xmlns:a16="http://schemas.microsoft.com/office/drawing/2014/main" id="{6CC7CE0E-FFBA-43E6-B957-E4C5A67D122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779" b="1"/>
          <a:stretch/>
        </p:blipFill>
        <p:spPr bwMode="auto">
          <a:xfrm>
            <a:off x="101600" y="99211"/>
            <a:ext cx="11839247" cy="6659578"/>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TextBox 4">
            <a:extLst>
              <a:ext uri="{FF2B5EF4-FFF2-40B4-BE49-F238E27FC236}">
                <a16:creationId xmlns:a16="http://schemas.microsoft.com/office/drawing/2014/main" id="{9D7E6B58-32EE-40FF-8A29-FCD17324DACF}"/>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altLang="en-US" sz="2400" b="1" u="sng" dirty="0">
                <a:solidFill>
                  <a:srgbClr val="ED7D31">
                    <a:lumMod val="75000"/>
                  </a:srgbClr>
                </a:solidFill>
                <a:latin typeface="Times New Roman" panose="02020603050405020304" pitchFamily="18" charset="0"/>
                <a:cs typeface="Times New Roman" panose="02020603050405020304" pitchFamily="18" charset="0"/>
              </a:rPr>
              <a:t>BÀI 5. ẤN ĐỘ TỪ THẾ KỈ IV ĐẾN GIỮA THẾ KỈ XIX</a:t>
            </a:r>
            <a:endParaRPr lang="en-US" altLang="en-US" sz="3600" b="1" dirty="0">
              <a:solidFill>
                <a:srgbClr val="ED7D31">
                  <a:lumMod val="75000"/>
                </a:srgbClr>
              </a:solidFill>
              <a:latin typeface="Times New Roman" panose="02020603050405020304" pitchFamily="18" charset="0"/>
              <a:cs typeface="Times New Roman" panose="02020603050405020304" pitchFamily="18" charset="0"/>
            </a:endParaRPr>
          </a:p>
        </p:txBody>
      </p:sp>
      <p:cxnSp>
        <p:nvCxnSpPr>
          <p:cNvPr id="73" name="Straight Connector 7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081501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9" name="Rectangle 3"/>
          <p:cNvSpPr>
            <a:spLocks noGrp="1" noChangeArrowheads="1"/>
          </p:cNvSpPr>
          <p:nvPr>
            <p:ph type="subTitle" idx="1"/>
          </p:nvPr>
        </p:nvSpPr>
        <p:spPr>
          <a:xfrm>
            <a:off x="2819400" y="1143000"/>
            <a:ext cx="6400800" cy="1905000"/>
          </a:xfrm>
        </p:spPr>
        <p:txBody>
          <a:bodyPr/>
          <a:lstStyle/>
          <a:p>
            <a:pPr eaLnBrk="1" hangingPunct="1"/>
            <a:r>
              <a:rPr lang="en-US" altLang="en-US"/>
              <a:t> </a:t>
            </a:r>
          </a:p>
        </p:txBody>
      </p:sp>
      <p:sp>
        <p:nvSpPr>
          <p:cNvPr id="2066" name="AutoShape 18"/>
          <p:cNvSpPr>
            <a:spLocks noChangeArrowheads="1"/>
          </p:cNvSpPr>
          <p:nvPr/>
        </p:nvSpPr>
        <p:spPr bwMode="auto">
          <a:xfrm>
            <a:off x="10764095" y="342900"/>
            <a:ext cx="533400" cy="457200"/>
          </a:xfrm>
          <a:prstGeom prst="star5">
            <a:avLst/>
          </a:prstGeom>
          <a:gradFill rotWithShape="1">
            <a:gsLst>
              <a:gs pos="0">
                <a:schemeClr val="bg1"/>
              </a:gs>
              <a:gs pos="100000">
                <a:srgbClr val="FF9900"/>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solidFill>
                <a:prstClr val="black"/>
              </a:solidFill>
              <a:latin typeface="Arial" charset="0"/>
            </a:endParaRPr>
          </a:p>
        </p:txBody>
      </p:sp>
      <p:sp>
        <p:nvSpPr>
          <p:cNvPr id="2067" name="AutoShape 19"/>
          <p:cNvSpPr>
            <a:spLocks noChangeArrowheads="1"/>
          </p:cNvSpPr>
          <p:nvPr/>
        </p:nvSpPr>
        <p:spPr bwMode="auto">
          <a:xfrm>
            <a:off x="5278861" y="6248400"/>
            <a:ext cx="533400" cy="457200"/>
          </a:xfrm>
          <a:prstGeom prst="star5">
            <a:avLst/>
          </a:prstGeom>
          <a:gradFill rotWithShape="1">
            <a:gsLst>
              <a:gs pos="0">
                <a:schemeClr val="bg1"/>
              </a:gs>
              <a:gs pos="100000">
                <a:srgbClr val="FF9900"/>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solidFill>
                <a:prstClr val="black"/>
              </a:solidFill>
              <a:latin typeface="Arial" charset="0"/>
            </a:endParaRPr>
          </a:p>
        </p:txBody>
      </p:sp>
      <p:sp>
        <p:nvSpPr>
          <p:cNvPr id="2070" name="AutoShape 22"/>
          <p:cNvSpPr>
            <a:spLocks noChangeArrowheads="1"/>
          </p:cNvSpPr>
          <p:nvPr/>
        </p:nvSpPr>
        <p:spPr bwMode="auto">
          <a:xfrm>
            <a:off x="3014276" y="6324600"/>
            <a:ext cx="533400" cy="304800"/>
          </a:xfrm>
          <a:prstGeom prst="star5">
            <a:avLst/>
          </a:prstGeom>
          <a:gradFill rotWithShape="1">
            <a:gsLst>
              <a:gs pos="0">
                <a:schemeClr val="bg1"/>
              </a:gs>
              <a:gs pos="100000">
                <a:srgbClr val="FF9900"/>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solidFill>
                <a:prstClr val="black"/>
              </a:solidFill>
              <a:latin typeface="Arial" charset="0"/>
            </a:endParaRPr>
          </a:p>
        </p:txBody>
      </p:sp>
      <p:sp>
        <p:nvSpPr>
          <p:cNvPr id="2071" name="AutoShape 23"/>
          <p:cNvSpPr>
            <a:spLocks noChangeArrowheads="1"/>
          </p:cNvSpPr>
          <p:nvPr/>
        </p:nvSpPr>
        <p:spPr bwMode="auto">
          <a:xfrm>
            <a:off x="7494815" y="6172200"/>
            <a:ext cx="533400" cy="457200"/>
          </a:xfrm>
          <a:prstGeom prst="star5">
            <a:avLst/>
          </a:prstGeom>
          <a:gradFill rotWithShape="1">
            <a:gsLst>
              <a:gs pos="0">
                <a:schemeClr val="bg1"/>
              </a:gs>
              <a:gs pos="100000">
                <a:srgbClr val="FF9900"/>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solidFill>
                <a:prstClr val="black"/>
              </a:solidFill>
              <a:latin typeface="Arial" charset="0"/>
            </a:endParaRPr>
          </a:p>
        </p:txBody>
      </p:sp>
      <p:sp>
        <p:nvSpPr>
          <p:cNvPr id="2072" name="AutoShape 24"/>
          <p:cNvSpPr>
            <a:spLocks noChangeArrowheads="1"/>
          </p:cNvSpPr>
          <p:nvPr/>
        </p:nvSpPr>
        <p:spPr bwMode="auto">
          <a:xfrm>
            <a:off x="152400" y="5334000"/>
            <a:ext cx="533400" cy="457200"/>
          </a:xfrm>
          <a:prstGeom prst="star5">
            <a:avLst/>
          </a:prstGeom>
          <a:gradFill rotWithShape="1">
            <a:gsLst>
              <a:gs pos="0">
                <a:schemeClr val="bg1"/>
              </a:gs>
              <a:gs pos="100000">
                <a:srgbClr val="FF9900"/>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solidFill>
                <a:prstClr val="black"/>
              </a:solidFill>
              <a:latin typeface="Arial" charset="0"/>
            </a:endParaRPr>
          </a:p>
        </p:txBody>
      </p:sp>
      <p:sp>
        <p:nvSpPr>
          <p:cNvPr id="2074" name="AutoShape 26"/>
          <p:cNvSpPr>
            <a:spLocks noChangeArrowheads="1"/>
          </p:cNvSpPr>
          <p:nvPr/>
        </p:nvSpPr>
        <p:spPr bwMode="auto">
          <a:xfrm>
            <a:off x="4065845" y="5067295"/>
            <a:ext cx="533400" cy="457200"/>
          </a:xfrm>
          <a:prstGeom prst="star5">
            <a:avLst/>
          </a:prstGeom>
          <a:gradFill rotWithShape="1">
            <a:gsLst>
              <a:gs pos="0">
                <a:schemeClr val="bg1"/>
              </a:gs>
              <a:gs pos="100000">
                <a:srgbClr val="FF9900"/>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solidFill>
                <a:prstClr val="black"/>
              </a:solidFill>
              <a:latin typeface="Arial" charset="0"/>
            </a:endParaRPr>
          </a:p>
        </p:txBody>
      </p:sp>
      <p:sp>
        <p:nvSpPr>
          <p:cNvPr id="2075" name="AutoShape 27"/>
          <p:cNvSpPr>
            <a:spLocks noChangeArrowheads="1"/>
          </p:cNvSpPr>
          <p:nvPr/>
        </p:nvSpPr>
        <p:spPr bwMode="auto">
          <a:xfrm>
            <a:off x="10915650" y="5048244"/>
            <a:ext cx="533400" cy="457200"/>
          </a:xfrm>
          <a:prstGeom prst="star5">
            <a:avLst/>
          </a:prstGeom>
          <a:gradFill rotWithShape="1">
            <a:gsLst>
              <a:gs pos="0">
                <a:schemeClr val="bg1"/>
              </a:gs>
              <a:gs pos="100000">
                <a:srgbClr val="FF9900"/>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solidFill>
                <a:prstClr val="black"/>
              </a:solidFill>
              <a:latin typeface="Arial" charset="0"/>
            </a:endParaRPr>
          </a:p>
        </p:txBody>
      </p:sp>
      <p:sp>
        <p:nvSpPr>
          <p:cNvPr id="2076" name="AutoShape 28"/>
          <p:cNvSpPr>
            <a:spLocks noChangeArrowheads="1"/>
          </p:cNvSpPr>
          <p:nvPr/>
        </p:nvSpPr>
        <p:spPr bwMode="auto">
          <a:xfrm>
            <a:off x="152400" y="533400"/>
            <a:ext cx="533400" cy="457200"/>
          </a:xfrm>
          <a:prstGeom prst="star5">
            <a:avLst/>
          </a:prstGeom>
          <a:gradFill rotWithShape="1">
            <a:gsLst>
              <a:gs pos="0">
                <a:schemeClr val="bg1"/>
              </a:gs>
              <a:gs pos="100000">
                <a:srgbClr val="FF9900"/>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solidFill>
                <a:prstClr val="black"/>
              </a:solidFill>
              <a:latin typeface="Arial" charset="0"/>
            </a:endParaRPr>
          </a:p>
        </p:txBody>
      </p:sp>
      <p:sp>
        <p:nvSpPr>
          <p:cNvPr id="2" name="Rectangle 1"/>
          <p:cNvSpPr/>
          <p:nvPr/>
        </p:nvSpPr>
        <p:spPr>
          <a:xfrm>
            <a:off x="1732864" y="1630737"/>
            <a:ext cx="9182786" cy="1569660"/>
          </a:xfrm>
          <a:prstGeom prst="rect">
            <a:avLst/>
          </a:prstGeom>
          <a:noFill/>
        </p:spPr>
        <p:txBody>
          <a:bodyPr wrap="square" lIns="91440" tIns="45720" rIns="91440" bIns="45720">
            <a:spAutoFit/>
          </a:bodyPr>
          <a:lstStyle/>
          <a:p>
            <a:pPr algn="ctr">
              <a:defRPr/>
            </a:pPr>
            <a:r>
              <a:rPr lang="en-US" altLang="en-US" sz="4800" b="1" dirty="0">
                <a:ln w="0"/>
                <a:solidFill>
                  <a:srgbClr val="C00000"/>
                </a:solidFill>
                <a:effectLst>
                  <a:reflection blurRad="6350" stA="53000" endA="300" endPos="35500" dir="5400000" sy="-90000" algn="bl" rotWithShape="0"/>
                </a:effectLst>
                <a:latin typeface="Times New Roman" panose="02020603050405020304" pitchFamily="18" charset="0"/>
              </a:rPr>
              <a:t>ẤN ĐỘ TỪ THẾ KỈ IV ĐẾN GIỮA THẾ KỈ XIX (</a:t>
            </a:r>
            <a:r>
              <a:rPr lang="en-US" altLang="en-US" sz="4800" b="1" dirty="0" err="1">
                <a:ln w="0"/>
                <a:solidFill>
                  <a:srgbClr val="C00000"/>
                </a:solidFill>
                <a:effectLst>
                  <a:reflection blurRad="6350" stA="53000" endA="300" endPos="35500" dir="5400000" sy="-90000" algn="bl" rotWithShape="0"/>
                </a:effectLst>
                <a:latin typeface="Times New Roman" panose="02020603050405020304" pitchFamily="18" charset="0"/>
              </a:rPr>
              <a:t>Tiết</a:t>
            </a:r>
            <a:r>
              <a:rPr lang="en-US" altLang="en-US" sz="4800" b="1" dirty="0">
                <a:ln w="0"/>
                <a:solidFill>
                  <a:srgbClr val="C00000"/>
                </a:solidFill>
                <a:effectLst>
                  <a:reflection blurRad="6350" stA="53000" endA="300" endPos="35500" dir="5400000" sy="-90000" algn="bl" rotWithShape="0"/>
                </a:effectLst>
                <a:latin typeface="Times New Roman" panose="02020603050405020304" pitchFamily="18" charset="0"/>
              </a:rPr>
              <a:t> 1) </a:t>
            </a:r>
          </a:p>
        </p:txBody>
      </p:sp>
      <p:pic>
        <p:nvPicPr>
          <p:cNvPr id="19" name="Picture 19" descr="1018265obiutmb6vk"/>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166780" y="5037363"/>
            <a:ext cx="914403" cy="272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9" descr="1018265obiutmb6vk"/>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0218963" y="4818288"/>
            <a:ext cx="914403" cy="2726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AutoShape 26"/>
          <p:cNvSpPr>
            <a:spLocks noChangeArrowheads="1"/>
          </p:cNvSpPr>
          <p:nvPr/>
        </p:nvSpPr>
        <p:spPr bwMode="auto">
          <a:xfrm>
            <a:off x="6289268" y="5048244"/>
            <a:ext cx="533400" cy="457200"/>
          </a:xfrm>
          <a:prstGeom prst="star5">
            <a:avLst/>
          </a:prstGeom>
          <a:gradFill rotWithShape="1">
            <a:gsLst>
              <a:gs pos="0">
                <a:schemeClr val="bg1"/>
              </a:gs>
              <a:gs pos="100000">
                <a:srgbClr val="FF9900"/>
              </a:gs>
            </a:gsLst>
            <a:path path="shape">
              <a:fillToRect l="50000" t="50000" r="50000" b="50000"/>
            </a:path>
          </a:gra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solidFill>
                <a:prstClr val="black"/>
              </a:solidFill>
              <a:latin typeface="Arial" charset="0"/>
            </a:endParaRPr>
          </a:p>
        </p:txBody>
      </p:sp>
      <p:sp>
        <p:nvSpPr>
          <p:cNvPr id="3" name="Rectangle 2">
            <a:extLst>
              <a:ext uri="{FF2B5EF4-FFF2-40B4-BE49-F238E27FC236}">
                <a16:creationId xmlns:a16="http://schemas.microsoft.com/office/drawing/2014/main" id="{83B5ED69-E6F9-7E45-9A68-5683D910BCB1}"/>
              </a:ext>
            </a:extLst>
          </p:cNvPr>
          <p:cNvSpPr/>
          <p:nvPr/>
        </p:nvSpPr>
        <p:spPr>
          <a:xfrm>
            <a:off x="4585002" y="62112"/>
            <a:ext cx="2454518" cy="923330"/>
          </a:xfrm>
          <a:prstGeom prst="rect">
            <a:avLst/>
          </a:prstGeom>
        </p:spPr>
        <p:txBody>
          <a:bodyPr wrap="none">
            <a:spAutoFit/>
          </a:bodyPr>
          <a:lstStyle/>
          <a:p>
            <a:pPr algn="ctr">
              <a:defRPr/>
            </a:pPr>
            <a:r>
              <a:rPr lang="en-US" altLang="en-US" sz="5400" b="1" dirty="0">
                <a:ln w="0"/>
                <a:gradFill>
                  <a:gsLst>
                    <a:gs pos="0">
                      <a:srgbClr val="5B9BD5">
                        <a:lumMod val="50000"/>
                      </a:srgbClr>
                    </a:gs>
                    <a:gs pos="50000">
                      <a:srgbClr val="5B9BD5"/>
                    </a:gs>
                    <a:gs pos="100000">
                      <a:srgbClr val="5B9BD5">
                        <a:lumMod val="60000"/>
                        <a:lumOff val="40000"/>
                      </a:srgbClr>
                    </a:gs>
                  </a:gsLst>
                  <a:lin ang="5400000"/>
                </a:gradFill>
                <a:effectLst>
                  <a:reflection blurRad="6350" stA="53000" endA="300" endPos="35500" dir="5400000" sy="-90000" algn="bl" rotWithShape="0"/>
                </a:effectLst>
                <a:latin typeface="Times New Roman" panose="02020603050405020304" pitchFamily="18" charset="0"/>
              </a:rPr>
              <a:t>BÀI 5.  </a:t>
            </a:r>
          </a:p>
        </p:txBody>
      </p:sp>
    </p:spTree>
    <p:custDataLst>
      <p:tags r:id="rId1"/>
    </p:custDataLst>
    <p:extLst>
      <p:ext uri="{BB962C8B-B14F-4D97-AF65-F5344CB8AC3E}">
        <p14:creationId xmlns:p14="http://schemas.microsoft.com/office/powerpoint/2010/main" val="21003014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par>
                                <p:cTn id="11" presetID="19" presetClass="entr" presetSubtype="10" fill="hold" nodeType="with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p:cTn id="13" dur="5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14" dur="5000" fill="hold"/>
                                        <p:tgtEl>
                                          <p:spTgt spid="2">
                                            <p:txEl>
                                              <p:pRg st="0" end="0"/>
                                            </p:txEl>
                                          </p:spTgt>
                                        </p:tgtEl>
                                        <p:attrNameLst>
                                          <p:attrName>ppt_h</p:attrName>
                                        </p:attrNameLst>
                                      </p:cBhvr>
                                      <p:tavLst>
                                        <p:tav tm="0">
                                          <p:val>
                                            <p:strVal val="#ppt_h"/>
                                          </p:val>
                                        </p:tav>
                                        <p:tav tm="100000">
                                          <p:val>
                                            <p:strVal val="#ppt_h"/>
                                          </p:val>
                                        </p:tav>
                                      </p:tavLst>
                                    </p:anim>
                                  </p:childTnLst>
                                </p:cTn>
                              </p:par>
                              <p:par>
                                <p:cTn id="15" presetID="35" presetClass="entr" presetSubtype="0" repeatCount="indefinite" fill="hold" nodeType="withEffect">
                                  <p:stCondLst>
                                    <p:cond delay="0"/>
                                  </p:stCondLst>
                                  <p:childTnLst>
                                    <p:set>
                                      <p:cBhvr>
                                        <p:cTn id="16" dur="1" fill="hold">
                                          <p:stCondLst>
                                            <p:cond delay="0"/>
                                          </p:stCondLst>
                                        </p:cTn>
                                        <p:tgtEl>
                                          <p:spTgt spid="2066"/>
                                        </p:tgtEl>
                                        <p:attrNameLst>
                                          <p:attrName>style.visibility</p:attrName>
                                        </p:attrNameLst>
                                      </p:cBhvr>
                                      <p:to>
                                        <p:strVal val="visible"/>
                                      </p:to>
                                    </p:set>
                                    <p:animEffect transition="in" filter="fade">
                                      <p:cBhvr>
                                        <p:cTn id="17" dur="5000"/>
                                        <p:tgtEl>
                                          <p:spTgt spid="2066"/>
                                        </p:tgtEl>
                                      </p:cBhvr>
                                    </p:animEffect>
                                    <p:anim calcmode="lin" valueType="num">
                                      <p:cBhvr>
                                        <p:cTn id="18" dur="5000" fill="hold"/>
                                        <p:tgtEl>
                                          <p:spTgt spid="2066"/>
                                        </p:tgtEl>
                                        <p:attrNameLst>
                                          <p:attrName>style.rotation</p:attrName>
                                        </p:attrNameLst>
                                      </p:cBhvr>
                                      <p:tavLst>
                                        <p:tav tm="0">
                                          <p:val>
                                            <p:fltVal val="720"/>
                                          </p:val>
                                        </p:tav>
                                        <p:tav tm="100000">
                                          <p:val>
                                            <p:fltVal val="0"/>
                                          </p:val>
                                        </p:tav>
                                      </p:tavLst>
                                    </p:anim>
                                    <p:anim calcmode="lin" valueType="num">
                                      <p:cBhvr>
                                        <p:cTn id="19" dur="5000" fill="hold"/>
                                        <p:tgtEl>
                                          <p:spTgt spid="2066"/>
                                        </p:tgtEl>
                                        <p:attrNameLst>
                                          <p:attrName>ppt_h</p:attrName>
                                        </p:attrNameLst>
                                      </p:cBhvr>
                                      <p:tavLst>
                                        <p:tav tm="0">
                                          <p:val>
                                            <p:fltVal val="0"/>
                                          </p:val>
                                        </p:tav>
                                        <p:tav tm="100000">
                                          <p:val>
                                            <p:strVal val="#ppt_h"/>
                                          </p:val>
                                        </p:tav>
                                      </p:tavLst>
                                    </p:anim>
                                    <p:anim calcmode="lin" valueType="num">
                                      <p:cBhvr>
                                        <p:cTn id="20" dur="5000" fill="hold"/>
                                        <p:tgtEl>
                                          <p:spTgt spid="2066"/>
                                        </p:tgtEl>
                                        <p:attrNameLst>
                                          <p:attrName>ppt_w</p:attrName>
                                        </p:attrNameLst>
                                      </p:cBhvr>
                                      <p:tavLst>
                                        <p:tav tm="0">
                                          <p:val>
                                            <p:fltVal val="0"/>
                                          </p:val>
                                        </p:tav>
                                        <p:tav tm="100000">
                                          <p:val>
                                            <p:strVal val="#ppt_w"/>
                                          </p:val>
                                        </p:tav>
                                      </p:tavLst>
                                    </p:anim>
                                  </p:childTnLst>
                                </p:cTn>
                              </p:par>
                              <p:par>
                                <p:cTn id="21" presetID="35" presetClass="entr" presetSubtype="0" repeatCount="indefinite" fill="hold" nodeType="withEffect">
                                  <p:stCondLst>
                                    <p:cond delay="0"/>
                                  </p:stCondLst>
                                  <p:childTnLst>
                                    <p:set>
                                      <p:cBhvr>
                                        <p:cTn id="22" dur="1" fill="hold">
                                          <p:stCondLst>
                                            <p:cond delay="0"/>
                                          </p:stCondLst>
                                        </p:cTn>
                                        <p:tgtEl>
                                          <p:spTgt spid="2067"/>
                                        </p:tgtEl>
                                        <p:attrNameLst>
                                          <p:attrName>style.visibility</p:attrName>
                                        </p:attrNameLst>
                                      </p:cBhvr>
                                      <p:to>
                                        <p:strVal val="visible"/>
                                      </p:to>
                                    </p:set>
                                    <p:animEffect transition="in" filter="fade">
                                      <p:cBhvr>
                                        <p:cTn id="23" dur="5000"/>
                                        <p:tgtEl>
                                          <p:spTgt spid="2067"/>
                                        </p:tgtEl>
                                      </p:cBhvr>
                                    </p:animEffect>
                                    <p:anim calcmode="lin" valueType="num">
                                      <p:cBhvr>
                                        <p:cTn id="24" dur="5000" fill="hold"/>
                                        <p:tgtEl>
                                          <p:spTgt spid="2067"/>
                                        </p:tgtEl>
                                        <p:attrNameLst>
                                          <p:attrName>style.rotation</p:attrName>
                                        </p:attrNameLst>
                                      </p:cBhvr>
                                      <p:tavLst>
                                        <p:tav tm="0">
                                          <p:val>
                                            <p:fltVal val="720"/>
                                          </p:val>
                                        </p:tav>
                                        <p:tav tm="100000">
                                          <p:val>
                                            <p:fltVal val="0"/>
                                          </p:val>
                                        </p:tav>
                                      </p:tavLst>
                                    </p:anim>
                                    <p:anim calcmode="lin" valueType="num">
                                      <p:cBhvr>
                                        <p:cTn id="25" dur="5000" fill="hold"/>
                                        <p:tgtEl>
                                          <p:spTgt spid="2067"/>
                                        </p:tgtEl>
                                        <p:attrNameLst>
                                          <p:attrName>ppt_h</p:attrName>
                                        </p:attrNameLst>
                                      </p:cBhvr>
                                      <p:tavLst>
                                        <p:tav tm="0">
                                          <p:val>
                                            <p:fltVal val="0"/>
                                          </p:val>
                                        </p:tav>
                                        <p:tav tm="100000">
                                          <p:val>
                                            <p:strVal val="#ppt_h"/>
                                          </p:val>
                                        </p:tav>
                                      </p:tavLst>
                                    </p:anim>
                                    <p:anim calcmode="lin" valueType="num">
                                      <p:cBhvr>
                                        <p:cTn id="26" dur="5000" fill="hold"/>
                                        <p:tgtEl>
                                          <p:spTgt spid="2067"/>
                                        </p:tgtEl>
                                        <p:attrNameLst>
                                          <p:attrName>ppt_w</p:attrName>
                                        </p:attrNameLst>
                                      </p:cBhvr>
                                      <p:tavLst>
                                        <p:tav tm="0">
                                          <p:val>
                                            <p:fltVal val="0"/>
                                          </p:val>
                                        </p:tav>
                                        <p:tav tm="100000">
                                          <p:val>
                                            <p:strVal val="#ppt_w"/>
                                          </p:val>
                                        </p:tav>
                                      </p:tavLst>
                                    </p:anim>
                                  </p:childTnLst>
                                </p:cTn>
                              </p:par>
                              <p:par>
                                <p:cTn id="27" presetID="35" presetClass="entr" presetSubtype="0" repeatCount="indefinite" fill="hold" nodeType="withEffect">
                                  <p:stCondLst>
                                    <p:cond delay="0"/>
                                  </p:stCondLst>
                                  <p:childTnLst>
                                    <p:set>
                                      <p:cBhvr>
                                        <p:cTn id="28" dur="1" fill="hold">
                                          <p:stCondLst>
                                            <p:cond delay="0"/>
                                          </p:stCondLst>
                                        </p:cTn>
                                        <p:tgtEl>
                                          <p:spTgt spid="2070"/>
                                        </p:tgtEl>
                                        <p:attrNameLst>
                                          <p:attrName>style.visibility</p:attrName>
                                        </p:attrNameLst>
                                      </p:cBhvr>
                                      <p:to>
                                        <p:strVal val="visible"/>
                                      </p:to>
                                    </p:set>
                                    <p:animEffect transition="in" filter="fade">
                                      <p:cBhvr>
                                        <p:cTn id="29" dur="5000"/>
                                        <p:tgtEl>
                                          <p:spTgt spid="2070"/>
                                        </p:tgtEl>
                                      </p:cBhvr>
                                    </p:animEffect>
                                    <p:anim calcmode="lin" valueType="num">
                                      <p:cBhvr>
                                        <p:cTn id="30" dur="5000" fill="hold"/>
                                        <p:tgtEl>
                                          <p:spTgt spid="2070"/>
                                        </p:tgtEl>
                                        <p:attrNameLst>
                                          <p:attrName>style.rotation</p:attrName>
                                        </p:attrNameLst>
                                      </p:cBhvr>
                                      <p:tavLst>
                                        <p:tav tm="0">
                                          <p:val>
                                            <p:fltVal val="720"/>
                                          </p:val>
                                        </p:tav>
                                        <p:tav tm="100000">
                                          <p:val>
                                            <p:fltVal val="0"/>
                                          </p:val>
                                        </p:tav>
                                      </p:tavLst>
                                    </p:anim>
                                    <p:anim calcmode="lin" valueType="num">
                                      <p:cBhvr>
                                        <p:cTn id="31" dur="5000" fill="hold"/>
                                        <p:tgtEl>
                                          <p:spTgt spid="2070"/>
                                        </p:tgtEl>
                                        <p:attrNameLst>
                                          <p:attrName>ppt_h</p:attrName>
                                        </p:attrNameLst>
                                      </p:cBhvr>
                                      <p:tavLst>
                                        <p:tav tm="0">
                                          <p:val>
                                            <p:fltVal val="0"/>
                                          </p:val>
                                        </p:tav>
                                        <p:tav tm="100000">
                                          <p:val>
                                            <p:strVal val="#ppt_h"/>
                                          </p:val>
                                        </p:tav>
                                      </p:tavLst>
                                    </p:anim>
                                    <p:anim calcmode="lin" valueType="num">
                                      <p:cBhvr>
                                        <p:cTn id="32" dur="5000" fill="hold"/>
                                        <p:tgtEl>
                                          <p:spTgt spid="2070"/>
                                        </p:tgtEl>
                                        <p:attrNameLst>
                                          <p:attrName>ppt_w</p:attrName>
                                        </p:attrNameLst>
                                      </p:cBhvr>
                                      <p:tavLst>
                                        <p:tav tm="0">
                                          <p:val>
                                            <p:fltVal val="0"/>
                                          </p:val>
                                        </p:tav>
                                        <p:tav tm="100000">
                                          <p:val>
                                            <p:strVal val="#ppt_w"/>
                                          </p:val>
                                        </p:tav>
                                      </p:tavLst>
                                    </p:anim>
                                  </p:childTnLst>
                                </p:cTn>
                              </p:par>
                              <p:par>
                                <p:cTn id="33" presetID="35" presetClass="entr" presetSubtype="0" repeatCount="indefinite" fill="hold" nodeType="withEffect">
                                  <p:stCondLst>
                                    <p:cond delay="0"/>
                                  </p:stCondLst>
                                  <p:childTnLst>
                                    <p:set>
                                      <p:cBhvr>
                                        <p:cTn id="34" dur="1" fill="hold">
                                          <p:stCondLst>
                                            <p:cond delay="0"/>
                                          </p:stCondLst>
                                        </p:cTn>
                                        <p:tgtEl>
                                          <p:spTgt spid="2071"/>
                                        </p:tgtEl>
                                        <p:attrNameLst>
                                          <p:attrName>style.visibility</p:attrName>
                                        </p:attrNameLst>
                                      </p:cBhvr>
                                      <p:to>
                                        <p:strVal val="visible"/>
                                      </p:to>
                                    </p:set>
                                    <p:animEffect transition="in" filter="fade">
                                      <p:cBhvr>
                                        <p:cTn id="35" dur="5000"/>
                                        <p:tgtEl>
                                          <p:spTgt spid="2071"/>
                                        </p:tgtEl>
                                      </p:cBhvr>
                                    </p:animEffect>
                                    <p:anim calcmode="lin" valueType="num">
                                      <p:cBhvr>
                                        <p:cTn id="36" dur="5000" fill="hold"/>
                                        <p:tgtEl>
                                          <p:spTgt spid="2071"/>
                                        </p:tgtEl>
                                        <p:attrNameLst>
                                          <p:attrName>style.rotation</p:attrName>
                                        </p:attrNameLst>
                                      </p:cBhvr>
                                      <p:tavLst>
                                        <p:tav tm="0">
                                          <p:val>
                                            <p:fltVal val="720"/>
                                          </p:val>
                                        </p:tav>
                                        <p:tav tm="100000">
                                          <p:val>
                                            <p:fltVal val="0"/>
                                          </p:val>
                                        </p:tav>
                                      </p:tavLst>
                                    </p:anim>
                                    <p:anim calcmode="lin" valueType="num">
                                      <p:cBhvr>
                                        <p:cTn id="37" dur="5000" fill="hold"/>
                                        <p:tgtEl>
                                          <p:spTgt spid="2071"/>
                                        </p:tgtEl>
                                        <p:attrNameLst>
                                          <p:attrName>ppt_h</p:attrName>
                                        </p:attrNameLst>
                                      </p:cBhvr>
                                      <p:tavLst>
                                        <p:tav tm="0">
                                          <p:val>
                                            <p:fltVal val="0"/>
                                          </p:val>
                                        </p:tav>
                                        <p:tav tm="100000">
                                          <p:val>
                                            <p:strVal val="#ppt_h"/>
                                          </p:val>
                                        </p:tav>
                                      </p:tavLst>
                                    </p:anim>
                                    <p:anim calcmode="lin" valueType="num">
                                      <p:cBhvr>
                                        <p:cTn id="38" dur="5000" fill="hold"/>
                                        <p:tgtEl>
                                          <p:spTgt spid="2071"/>
                                        </p:tgtEl>
                                        <p:attrNameLst>
                                          <p:attrName>ppt_w</p:attrName>
                                        </p:attrNameLst>
                                      </p:cBhvr>
                                      <p:tavLst>
                                        <p:tav tm="0">
                                          <p:val>
                                            <p:fltVal val="0"/>
                                          </p:val>
                                        </p:tav>
                                        <p:tav tm="100000">
                                          <p:val>
                                            <p:strVal val="#ppt_w"/>
                                          </p:val>
                                        </p:tav>
                                      </p:tavLst>
                                    </p:anim>
                                  </p:childTnLst>
                                </p:cTn>
                              </p:par>
                              <p:par>
                                <p:cTn id="39" presetID="35" presetClass="entr" presetSubtype="0" repeatCount="indefinite" fill="hold" nodeType="withEffect">
                                  <p:stCondLst>
                                    <p:cond delay="0"/>
                                  </p:stCondLst>
                                  <p:childTnLst>
                                    <p:set>
                                      <p:cBhvr>
                                        <p:cTn id="40" dur="1" fill="hold">
                                          <p:stCondLst>
                                            <p:cond delay="0"/>
                                          </p:stCondLst>
                                        </p:cTn>
                                        <p:tgtEl>
                                          <p:spTgt spid="2072"/>
                                        </p:tgtEl>
                                        <p:attrNameLst>
                                          <p:attrName>style.visibility</p:attrName>
                                        </p:attrNameLst>
                                      </p:cBhvr>
                                      <p:to>
                                        <p:strVal val="visible"/>
                                      </p:to>
                                    </p:set>
                                    <p:animEffect transition="in" filter="fade">
                                      <p:cBhvr>
                                        <p:cTn id="41" dur="5000"/>
                                        <p:tgtEl>
                                          <p:spTgt spid="2072"/>
                                        </p:tgtEl>
                                      </p:cBhvr>
                                    </p:animEffect>
                                    <p:anim calcmode="lin" valueType="num">
                                      <p:cBhvr>
                                        <p:cTn id="42" dur="5000" fill="hold"/>
                                        <p:tgtEl>
                                          <p:spTgt spid="2072"/>
                                        </p:tgtEl>
                                        <p:attrNameLst>
                                          <p:attrName>style.rotation</p:attrName>
                                        </p:attrNameLst>
                                      </p:cBhvr>
                                      <p:tavLst>
                                        <p:tav tm="0">
                                          <p:val>
                                            <p:fltVal val="720"/>
                                          </p:val>
                                        </p:tav>
                                        <p:tav tm="100000">
                                          <p:val>
                                            <p:fltVal val="0"/>
                                          </p:val>
                                        </p:tav>
                                      </p:tavLst>
                                    </p:anim>
                                    <p:anim calcmode="lin" valueType="num">
                                      <p:cBhvr>
                                        <p:cTn id="43" dur="5000" fill="hold"/>
                                        <p:tgtEl>
                                          <p:spTgt spid="2072"/>
                                        </p:tgtEl>
                                        <p:attrNameLst>
                                          <p:attrName>ppt_h</p:attrName>
                                        </p:attrNameLst>
                                      </p:cBhvr>
                                      <p:tavLst>
                                        <p:tav tm="0">
                                          <p:val>
                                            <p:fltVal val="0"/>
                                          </p:val>
                                        </p:tav>
                                        <p:tav tm="100000">
                                          <p:val>
                                            <p:strVal val="#ppt_h"/>
                                          </p:val>
                                        </p:tav>
                                      </p:tavLst>
                                    </p:anim>
                                    <p:anim calcmode="lin" valueType="num">
                                      <p:cBhvr>
                                        <p:cTn id="44" dur="5000" fill="hold"/>
                                        <p:tgtEl>
                                          <p:spTgt spid="2072"/>
                                        </p:tgtEl>
                                        <p:attrNameLst>
                                          <p:attrName>ppt_w</p:attrName>
                                        </p:attrNameLst>
                                      </p:cBhvr>
                                      <p:tavLst>
                                        <p:tav tm="0">
                                          <p:val>
                                            <p:fltVal val="0"/>
                                          </p:val>
                                        </p:tav>
                                        <p:tav tm="100000">
                                          <p:val>
                                            <p:strVal val="#ppt_w"/>
                                          </p:val>
                                        </p:tav>
                                      </p:tavLst>
                                    </p:anim>
                                  </p:childTnLst>
                                </p:cTn>
                              </p:par>
                              <p:par>
                                <p:cTn id="45" presetID="35" presetClass="entr" presetSubtype="0" repeatCount="indefinite" fill="hold" nodeType="withEffect">
                                  <p:stCondLst>
                                    <p:cond delay="0"/>
                                  </p:stCondLst>
                                  <p:childTnLst>
                                    <p:set>
                                      <p:cBhvr>
                                        <p:cTn id="46" dur="1" fill="hold">
                                          <p:stCondLst>
                                            <p:cond delay="0"/>
                                          </p:stCondLst>
                                        </p:cTn>
                                        <p:tgtEl>
                                          <p:spTgt spid="2074"/>
                                        </p:tgtEl>
                                        <p:attrNameLst>
                                          <p:attrName>style.visibility</p:attrName>
                                        </p:attrNameLst>
                                      </p:cBhvr>
                                      <p:to>
                                        <p:strVal val="visible"/>
                                      </p:to>
                                    </p:set>
                                    <p:animEffect transition="in" filter="fade">
                                      <p:cBhvr>
                                        <p:cTn id="47" dur="5000"/>
                                        <p:tgtEl>
                                          <p:spTgt spid="2074"/>
                                        </p:tgtEl>
                                      </p:cBhvr>
                                    </p:animEffect>
                                    <p:anim calcmode="lin" valueType="num">
                                      <p:cBhvr>
                                        <p:cTn id="48" dur="5000" fill="hold"/>
                                        <p:tgtEl>
                                          <p:spTgt spid="2074"/>
                                        </p:tgtEl>
                                        <p:attrNameLst>
                                          <p:attrName>style.rotation</p:attrName>
                                        </p:attrNameLst>
                                      </p:cBhvr>
                                      <p:tavLst>
                                        <p:tav tm="0">
                                          <p:val>
                                            <p:fltVal val="720"/>
                                          </p:val>
                                        </p:tav>
                                        <p:tav tm="100000">
                                          <p:val>
                                            <p:fltVal val="0"/>
                                          </p:val>
                                        </p:tav>
                                      </p:tavLst>
                                    </p:anim>
                                    <p:anim calcmode="lin" valueType="num">
                                      <p:cBhvr>
                                        <p:cTn id="49" dur="5000" fill="hold"/>
                                        <p:tgtEl>
                                          <p:spTgt spid="2074"/>
                                        </p:tgtEl>
                                        <p:attrNameLst>
                                          <p:attrName>ppt_h</p:attrName>
                                        </p:attrNameLst>
                                      </p:cBhvr>
                                      <p:tavLst>
                                        <p:tav tm="0">
                                          <p:val>
                                            <p:fltVal val="0"/>
                                          </p:val>
                                        </p:tav>
                                        <p:tav tm="100000">
                                          <p:val>
                                            <p:strVal val="#ppt_h"/>
                                          </p:val>
                                        </p:tav>
                                      </p:tavLst>
                                    </p:anim>
                                    <p:anim calcmode="lin" valueType="num">
                                      <p:cBhvr>
                                        <p:cTn id="50" dur="5000" fill="hold"/>
                                        <p:tgtEl>
                                          <p:spTgt spid="2074"/>
                                        </p:tgtEl>
                                        <p:attrNameLst>
                                          <p:attrName>ppt_w</p:attrName>
                                        </p:attrNameLst>
                                      </p:cBhvr>
                                      <p:tavLst>
                                        <p:tav tm="0">
                                          <p:val>
                                            <p:fltVal val="0"/>
                                          </p:val>
                                        </p:tav>
                                        <p:tav tm="100000">
                                          <p:val>
                                            <p:strVal val="#ppt_w"/>
                                          </p:val>
                                        </p:tav>
                                      </p:tavLst>
                                    </p:anim>
                                  </p:childTnLst>
                                </p:cTn>
                              </p:par>
                              <p:par>
                                <p:cTn id="51" presetID="35" presetClass="entr" presetSubtype="0" repeatCount="indefinite" fill="hold" nodeType="withEffect">
                                  <p:stCondLst>
                                    <p:cond delay="0"/>
                                  </p:stCondLst>
                                  <p:childTnLst>
                                    <p:set>
                                      <p:cBhvr>
                                        <p:cTn id="52" dur="1" fill="hold">
                                          <p:stCondLst>
                                            <p:cond delay="0"/>
                                          </p:stCondLst>
                                        </p:cTn>
                                        <p:tgtEl>
                                          <p:spTgt spid="2075"/>
                                        </p:tgtEl>
                                        <p:attrNameLst>
                                          <p:attrName>style.visibility</p:attrName>
                                        </p:attrNameLst>
                                      </p:cBhvr>
                                      <p:to>
                                        <p:strVal val="visible"/>
                                      </p:to>
                                    </p:set>
                                    <p:animEffect transition="in" filter="fade">
                                      <p:cBhvr>
                                        <p:cTn id="53" dur="5000"/>
                                        <p:tgtEl>
                                          <p:spTgt spid="2075"/>
                                        </p:tgtEl>
                                      </p:cBhvr>
                                    </p:animEffect>
                                    <p:anim calcmode="lin" valueType="num">
                                      <p:cBhvr>
                                        <p:cTn id="54" dur="5000" fill="hold"/>
                                        <p:tgtEl>
                                          <p:spTgt spid="2075"/>
                                        </p:tgtEl>
                                        <p:attrNameLst>
                                          <p:attrName>style.rotation</p:attrName>
                                        </p:attrNameLst>
                                      </p:cBhvr>
                                      <p:tavLst>
                                        <p:tav tm="0">
                                          <p:val>
                                            <p:fltVal val="720"/>
                                          </p:val>
                                        </p:tav>
                                        <p:tav tm="100000">
                                          <p:val>
                                            <p:fltVal val="0"/>
                                          </p:val>
                                        </p:tav>
                                      </p:tavLst>
                                    </p:anim>
                                    <p:anim calcmode="lin" valueType="num">
                                      <p:cBhvr>
                                        <p:cTn id="55" dur="5000" fill="hold"/>
                                        <p:tgtEl>
                                          <p:spTgt spid="2075"/>
                                        </p:tgtEl>
                                        <p:attrNameLst>
                                          <p:attrName>ppt_h</p:attrName>
                                        </p:attrNameLst>
                                      </p:cBhvr>
                                      <p:tavLst>
                                        <p:tav tm="0">
                                          <p:val>
                                            <p:fltVal val="0"/>
                                          </p:val>
                                        </p:tav>
                                        <p:tav tm="100000">
                                          <p:val>
                                            <p:strVal val="#ppt_h"/>
                                          </p:val>
                                        </p:tav>
                                      </p:tavLst>
                                    </p:anim>
                                    <p:anim calcmode="lin" valueType="num">
                                      <p:cBhvr>
                                        <p:cTn id="56" dur="5000" fill="hold"/>
                                        <p:tgtEl>
                                          <p:spTgt spid="2075"/>
                                        </p:tgtEl>
                                        <p:attrNameLst>
                                          <p:attrName>ppt_w</p:attrName>
                                        </p:attrNameLst>
                                      </p:cBhvr>
                                      <p:tavLst>
                                        <p:tav tm="0">
                                          <p:val>
                                            <p:fltVal val="0"/>
                                          </p:val>
                                        </p:tav>
                                        <p:tav tm="100000">
                                          <p:val>
                                            <p:strVal val="#ppt_w"/>
                                          </p:val>
                                        </p:tav>
                                      </p:tavLst>
                                    </p:anim>
                                  </p:childTnLst>
                                </p:cTn>
                              </p:par>
                              <p:par>
                                <p:cTn id="57" presetID="35" presetClass="entr" presetSubtype="0" repeatCount="indefinite" fill="hold" nodeType="withEffect">
                                  <p:stCondLst>
                                    <p:cond delay="0"/>
                                  </p:stCondLst>
                                  <p:childTnLst>
                                    <p:set>
                                      <p:cBhvr>
                                        <p:cTn id="58" dur="1" fill="hold">
                                          <p:stCondLst>
                                            <p:cond delay="0"/>
                                          </p:stCondLst>
                                        </p:cTn>
                                        <p:tgtEl>
                                          <p:spTgt spid="2076"/>
                                        </p:tgtEl>
                                        <p:attrNameLst>
                                          <p:attrName>style.visibility</p:attrName>
                                        </p:attrNameLst>
                                      </p:cBhvr>
                                      <p:to>
                                        <p:strVal val="visible"/>
                                      </p:to>
                                    </p:set>
                                    <p:animEffect transition="in" filter="fade">
                                      <p:cBhvr>
                                        <p:cTn id="59" dur="5000"/>
                                        <p:tgtEl>
                                          <p:spTgt spid="2076"/>
                                        </p:tgtEl>
                                      </p:cBhvr>
                                    </p:animEffect>
                                    <p:anim calcmode="lin" valueType="num">
                                      <p:cBhvr>
                                        <p:cTn id="60" dur="5000" fill="hold"/>
                                        <p:tgtEl>
                                          <p:spTgt spid="2076"/>
                                        </p:tgtEl>
                                        <p:attrNameLst>
                                          <p:attrName>style.rotation</p:attrName>
                                        </p:attrNameLst>
                                      </p:cBhvr>
                                      <p:tavLst>
                                        <p:tav tm="0">
                                          <p:val>
                                            <p:fltVal val="720"/>
                                          </p:val>
                                        </p:tav>
                                        <p:tav tm="100000">
                                          <p:val>
                                            <p:fltVal val="0"/>
                                          </p:val>
                                        </p:tav>
                                      </p:tavLst>
                                    </p:anim>
                                    <p:anim calcmode="lin" valueType="num">
                                      <p:cBhvr>
                                        <p:cTn id="61" dur="5000" fill="hold"/>
                                        <p:tgtEl>
                                          <p:spTgt spid="2076"/>
                                        </p:tgtEl>
                                        <p:attrNameLst>
                                          <p:attrName>ppt_h</p:attrName>
                                        </p:attrNameLst>
                                      </p:cBhvr>
                                      <p:tavLst>
                                        <p:tav tm="0">
                                          <p:val>
                                            <p:fltVal val="0"/>
                                          </p:val>
                                        </p:tav>
                                        <p:tav tm="100000">
                                          <p:val>
                                            <p:strVal val="#ppt_h"/>
                                          </p:val>
                                        </p:tav>
                                      </p:tavLst>
                                    </p:anim>
                                    <p:anim calcmode="lin" valueType="num">
                                      <p:cBhvr>
                                        <p:cTn id="62" dur="5000" fill="hold"/>
                                        <p:tgtEl>
                                          <p:spTgt spid="2076"/>
                                        </p:tgtEl>
                                        <p:attrNameLst>
                                          <p:attrName>ppt_w</p:attrName>
                                        </p:attrNameLst>
                                      </p:cBhvr>
                                      <p:tavLst>
                                        <p:tav tm="0">
                                          <p:val>
                                            <p:fltVal val="0"/>
                                          </p:val>
                                        </p:tav>
                                        <p:tav tm="100000">
                                          <p:val>
                                            <p:strVal val="#ppt_w"/>
                                          </p:val>
                                        </p:tav>
                                      </p:tavLst>
                                    </p:anim>
                                  </p:childTnLst>
                                </p:cTn>
                              </p:par>
                              <p:par>
                                <p:cTn id="63" presetID="35" presetClass="entr" presetSubtype="0" repeatCount="indefinite" fill="hold" nodeType="with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5000"/>
                                        <p:tgtEl>
                                          <p:spTgt spid="20"/>
                                        </p:tgtEl>
                                      </p:cBhvr>
                                    </p:animEffect>
                                    <p:anim calcmode="lin" valueType="num">
                                      <p:cBhvr>
                                        <p:cTn id="66" dur="5000" fill="hold"/>
                                        <p:tgtEl>
                                          <p:spTgt spid="20"/>
                                        </p:tgtEl>
                                        <p:attrNameLst>
                                          <p:attrName>style.rotation</p:attrName>
                                        </p:attrNameLst>
                                      </p:cBhvr>
                                      <p:tavLst>
                                        <p:tav tm="0">
                                          <p:val>
                                            <p:fltVal val="720"/>
                                          </p:val>
                                        </p:tav>
                                        <p:tav tm="100000">
                                          <p:val>
                                            <p:fltVal val="0"/>
                                          </p:val>
                                        </p:tav>
                                      </p:tavLst>
                                    </p:anim>
                                    <p:anim calcmode="lin" valueType="num">
                                      <p:cBhvr>
                                        <p:cTn id="67" dur="5000" fill="hold"/>
                                        <p:tgtEl>
                                          <p:spTgt spid="20"/>
                                        </p:tgtEl>
                                        <p:attrNameLst>
                                          <p:attrName>ppt_h</p:attrName>
                                        </p:attrNameLst>
                                      </p:cBhvr>
                                      <p:tavLst>
                                        <p:tav tm="0">
                                          <p:val>
                                            <p:fltVal val="0"/>
                                          </p:val>
                                        </p:tav>
                                        <p:tav tm="100000">
                                          <p:val>
                                            <p:strVal val="#ppt_h"/>
                                          </p:val>
                                        </p:tav>
                                      </p:tavLst>
                                    </p:anim>
                                    <p:anim calcmode="lin" valueType="num">
                                      <p:cBhvr>
                                        <p:cTn id="68" dur="5000" fill="hold"/>
                                        <p:tgtEl>
                                          <p:spTgt spid="2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0BDC94-92E5-44A6-B93A-3F61B054A393}"/>
              </a:ext>
            </a:extLst>
          </p:cNvPr>
          <p:cNvSpPr>
            <a:spLocks noChangeArrowheads="1"/>
          </p:cNvSpPr>
          <p:nvPr/>
        </p:nvSpPr>
        <p:spPr bwMode="auto">
          <a:xfrm>
            <a:off x="1410336" y="401284"/>
            <a:ext cx="1012443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pt-BR" altLang="en-US" sz="3200" b="1" dirty="0">
                <a:solidFill>
                  <a:srgbClr val="FF0000"/>
                </a:solidFill>
                <a:latin typeface="Times New Roman" panose="02020603050405020304" pitchFamily="18" charset="0"/>
                <a:cs typeface="Times New Roman" panose="02020603050405020304" pitchFamily="18" charset="0"/>
              </a:rPr>
              <a:t>Bài 5. ẤN ĐỘ TỪ THẾ KỈ IV ĐẾN GIỮA THẾ KỈ XIX</a:t>
            </a:r>
          </a:p>
        </p:txBody>
      </p:sp>
      <p:sp>
        <p:nvSpPr>
          <p:cNvPr id="7" name="Rectangle 6">
            <a:extLst>
              <a:ext uri="{FF2B5EF4-FFF2-40B4-BE49-F238E27FC236}">
                <a16:creationId xmlns:a16="http://schemas.microsoft.com/office/drawing/2014/main" id="{DB319768-7863-4A0A-AB11-3106C71E3D16}"/>
              </a:ext>
            </a:extLst>
          </p:cNvPr>
          <p:cNvSpPr>
            <a:spLocks noChangeArrowheads="1"/>
          </p:cNvSpPr>
          <p:nvPr/>
        </p:nvSpPr>
        <p:spPr bwMode="auto">
          <a:xfrm>
            <a:off x="228600" y="986059"/>
            <a:ext cx="8248352"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de-DE" altLang="en-US" sz="3000" b="1" u="sng">
                <a:solidFill>
                  <a:prstClr val="white"/>
                </a:solidFill>
                <a:latin typeface="Times New Roman" panose="02020603050405020304" pitchFamily="18" charset="0"/>
                <a:cs typeface="Times New Roman" panose="02020603050405020304" pitchFamily="18" charset="0"/>
              </a:rPr>
              <a:t>1. Ấn Độ thời phong kiến</a:t>
            </a:r>
            <a:endParaRPr lang="en-US" altLang="en-US" sz="3000" b="1" u="sng">
              <a:solidFill>
                <a:prstClr val="white"/>
              </a:solidFill>
              <a:latin typeface="Times New Roman" panose="02020603050405020304" pitchFamily="18" charset="0"/>
              <a:cs typeface="Times New Roman" panose="02020603050405020304" pitchFamily="18" charset="0"/>
            </a:endParaRPr>
          </a:p>
        </p:txBody>
      </p:sp>
      <p:sp>
        <p:nvSpPr>
          <p:cNvPr id="2" name="Arrow: Right 1">
            <a:extLst>
              <a:ext uri="{FF2B5EF4-FFF2-40B4-BE49-F238E27FC236}">
                <a16:creationId xmlns:a16="http://schemas.microsoft.com/office/drawing/2014/main" id="{238AB602-D28A-796D-4A3E-0891183ACF33}"/>
              </a:ext>
            </a:extLst>
          </p:cNvPr>
          <p:cNvSpPr/>
          <p:nvPr/>
        </p:nvSpPr>
        <p:spPr>
          <a:xfrm>
            <a:off x="409574" y="1540058"/>
            <a:ext cx="3905251" cy="1323200"/>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prstClr val="white"/>
                </a:solidFill>
                <a:latin typeface="Times New Roman" panose="02020603050405020304" pitchFamily="18" charset="0"/>
                <a:cs typeface="Times New Roman" panose="02020603050405020304" pitchFamily="18" charset="0"/>
              </a:rPr>
              <a:t>Học</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xong</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bài</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này</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em</a:t>
            </a:r>
            <a:r>
              <a:rPr lang="en-US" sz="2400" b="1" dirty="0">
                <a:solidFill>
                  <a:prstClr val="white"/>
                </a:solidFill>
                <a:latin typeface="Times New Roman" panose="02020603050405020304" pitchFamily="18" charset="0"/>
                <a:cs typeface="Times New Roman" panose="02020603050405020304" pitchFamily="18" charset="0"/>
              </a:rPr>
              <a:t> </a:t>
            </a:r>
            <a:r>
              <a:rPr lang="en-US" sz="2400" b="1" dirty="0" err="1">
                <a:solidFill>
                  <a:prstClr val="white"/>
                </a:solidFill>
                <a:latin typeface="Times New Roman" panose="02020603050405020304" pitchFamily="18" charset="0"/>
                <a:cs typeface="Times New Roman" panose="02020603050405020304" pitchFamily="18" charset="0"/>
              </a:rPr>
              <a:t>sẽ</a:t>
            </a:r>
            <a:r>
              <a:rPr lang="en-US" sz="2400" b="1" dirty="0">
                <a:solidFill>
                  <a:prstClr val="white"/>
                </a:solidFill>
                <a:latin typeface="Times New Roman" panose="02020603050405020304" pitchFamily="18" charset="0"/>
                <a:cs typeface="Times New Roman" panose="02020603050405020304" pitchFamily="18" charset="0"/>
              </a:rPr>
              <a:t>:</a:t>
            </a:r>
          </a:p>
        </p:txBody>
      </p:sp>
      <p:sp>
        <p:nvSpPr>
          <p:cNvPr id="3" name="Rectangle 2">
            <a:extLst>
              <a:ext uri="{FF2B5EF4-FFF2-40B4-BE49-F238E27FC236}">
                <a16:creationId xmlns:a16="http://schemas.microsoft.com/office/drawing/2014/main" id="{42CA793E-B4DE-68F9-D142-5F920A459113}"/>
              </a:ext>
            </a:extLst>
          </p:cNvPr>
          <p:cNvSpPr/>
          <p:nvPr/>
        </p:nvSpPr>
        <p:spPr>
          <a:xfrm>
            <a:off x="3581400" y="3009900"/>
            <a:ext cx="7696200" cy="318135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Tx/>
              <a:buChar char="-"/>
            </a:pPr>
            <a:r>
              <a:rPr lang="en-US" sz="2400" dirty="0" err="1">
                <a:solidFill>
                  <a:prstClr val="black"/>
                </a:solidFill>
                <a:latin typeface="Times New Roman" panose="02020603050405020304" pitchFamily="18" charset="0"/>
                <a:cs typeface="Times New Roman" panose="02020603050405020304" pitchFamily="18" charset="0"/>
              </a:rPr>
              <a:t>Nêu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được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nét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chính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về</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điều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kiện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tự</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nhiên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của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Ấn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Độ</a:t>
            </a:r>
            <a:r>
              <a:rPr lang="en-US" sz="2400" dirty="0">
                <a:solidFill>
                  <a:prstClr val="black"/>
                </a:solidFill>
                <a:latin typeface="Times New Roman" panose="02020603050405020304" pitchFamily="18" charset="0"/>
                <a:cs typeface="Times New Roman" panose="02020603050405020304" pitchFamily="18" charset="0"/>
              </a:rPr>
              <a:t>.</a:t>
            </a:r>
          </a:p>
          <a:p>
            <a:pPr marL="342900" indent="-342900" algn="just">
              <a:buFontTx/>
              <a:buChar char="-"/>
            </a:pPr>
            <a:r>
              <a:rPr lang="en-US" sz="2400" dirty="0" err="1">
                <a:solidFill>
                  <a:prstClr val="black"/>
                </a:solidFill>
                <a:latin typeface="Times New Roman" panose="02020603050405020304" pitchFamily="18" charset="0"/>
                <a:cs typeface="Times New Roman" panose="02020603050405020304" pitchFamily="18" charset="0"/>
              </a:rPr>
              <a:t>Trình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bày</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khái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quát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được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sự</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ra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tình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hình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chính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trị</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kinh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tế</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xã</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hội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của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Ấn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Độ</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dưới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thời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các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vương</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triều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Gúp</a:t>
            </a:r>
            <a:r>
              <a:rPr lang="en-US" sz="2400" dirty="0">
                <a:solidFill>
                  <a:prstClr val="black"/>
                </a:solidFill>
                <a:latin typeface="Times New Roman" panose="02020603050405020304" pitchFamily="18" charset="0"/>
                <a:cs typeface="Times New Roman" panose="02020603050405020304" pitchFamily="18" charset="0"/>
              </a:rPr>
              <a:t>-ta, </a:t>
            </a:r>
            <a:r>
              <a:rPr lang="en-US" sz="2400" dirty="0" err="1">
                <a:solidFill>
                  <a:prstClr val="black"/>
                </a:solidFill>
                <a:latin typeface="Times New Roman" panose="02020603050405020304" pitchFamily="18" charset="0"/>
                <a:cs typeface="Times New Roman" panose="02020603050405020304" pitchFamily="18" charset="0"/>
              </a:rPr>
              <a:t>Đê</a:t>
            </a:r>
            <a:r>
              <a:rPr lang="en-US" sz="2400" dirty="0">
                <a:solidFill>
                  <a:prstClr val="black"/>
                </a:solidFill>
                <a:latin typeface="Times New Roman" panose="02020603050405020304" pitchFamily="18" charset="0"/>
                <a:cs typeface="Times New Roman" panose="02020603050405020304" pitchFamily="18" charset="0"/>
              </a:rPr>
              <a:t>-li </a:t>
            </a:r>
            <a:r>
              <a:rPr lang="en-US" sz="2400" dirty="0" err="1">
                <a:solidFill>
                  <a:prstClr val="black"/>
                </a:solidFill>
                <a:latin typeface="Times New Roman" panose="02020603050405020304" pitchFamily="18" charset="0"/>
                <a:cs typeface="Times New Roman" panose="02020603050405020304" pitchFamily="18" charset="0"/>
              </a:rPr>
              <a:t>và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Mô-gôn</a:t>
            </a:r>
            <a:r>
              <a:rPr lang="en-US" sz="2400" dirty="0">
                <a:solidFill>
                  <a:prstClr val="black"/>
                </a:solidFill>
                <a:latin typeface="Times New Roman" panose="02020603050405020304" pitchFamily="18" charset="0"/>
                <a:cs typeface="Times New Roman" panose="02020603050405020304" pitchFamily="18" charset="0"/>
              </a:rPr>
              <a:t>.</a:t>
            </a:r>
          </a:p>
          <a:p>
            <a:pPr marL="342900" indent="-342900" algn="just">
              <a:buFontTx/>
              <a:buChar char="-"/>
            </a:pP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Giới</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thiệu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và</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nhận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xét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được</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về</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một</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số</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thành</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tựu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văn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hóa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tiêu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biểu</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của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Ấn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Độ</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từ</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thế</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kỉ</a:t>
            </a:r>
            <a:r>
              <a:rPr lang="en-US" sz="2400" dirty="0">
                <a:solidFill>
                  <a:prstClr val="black"/>
                </a:solidFill>
                <a:latin typeface="Times New Roman" panose="02020603050405020304" pitchFamily="18" charset="0"/>
                <a:cs typeface="Times New Roman" panose="02020603050405020304" pitchFamily="18" charset="0"/>
              </a:rPr>
              <a:t> IV </a:t>
            </a:r>
            <a:r>
              <a:rPr lang="en-US" sz="2400" dirty="0" err="1">
                <a:solidFill>
                  <a:prstClr val="black"/>
                </a:solidFill>
                <a:latin typeface="Times New Roman" panose="02020603050405020304" pitchFamily="18" charset="0"/>
                <a:cs typeface="Times New Roman" panose="02020603050405020304" pitchFamily="18" charset="0"/>
              </a:rPr>
              <a:t>đến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giữa</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thế</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kỉ</a:t>
            </a:r>
            <a:r>
              <a:rPr lang="en-US" sz="2400" dirty="0">
                <a:solidFill>
                  <a:prstClr val="black"/>
                </a:solidFill>
                <a:latin typeface="Times New Roman" panose="02020603050405020304" pitchFamily="18" charset="0"/>
                <a:cs typeface="Times New Roman" panose="02020603050405020304" pitchFamily="18" charset="0"/>
              </a:rPr>
              <a:t> XIX.</a:t>
            </a:r>
          </a:p>
        </p:txBody>
      </p:sp>
    </p:spTree>
    <p:custDataLst>
      <p:tags r:id="rId1"/>
    </p:custDataLst>
    <p:extLst>
      <p:ext uri="{BB962C8B-B14F-4D97-AF65-F5344CB8AC3E}">
        <p14:creationId xmlns:p14="http://schemas.microsoft.com/office/powerpoint/2010/main" val="2488252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8" dur="5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FD715A-AC0A-4D16-B1F5-C2D0DB132D32}"/>
              </a:ext>
            </a:extLst>
          </p:cNvPr>
          <p:cNvSpPr txBox="1"/>
          <p:nvPr/>
        </p:nvSpPr>
        <p:spPr>
          <a:xfrm>
            <a:off x="132061" y="4784426"/>
            <a:ext cx="11927878" cy="492443"/>
          </a:xfrm>
          <a:prstGeom prst="rect">
            <a:avLst/>
          </a:prstGeom>
          <a:noFill/>
        </p:spPr>
        <p:txBody>
          <a:bodyPr wrap="square" rtlCol="0">
            <a:spAutoFit/>
          </a:bodyPr>
          <a:lstStyle/>
          <a:p>
            <a:r>
              <a:rPr lang="vi-VN" sz="2600" b="1" dirty="0">
                <a:solidFill>
                  <a:srgbClr val="002060"/>
                </a:solidFill>
                <a:latin typeface="+mj-lt"/>
              </a:rPr>
              <a:t>Em đã từng biết về công trình kiến trúc này chưa</a:t>
            </a:r>
            <a:r>
              <a:rPr lang="vi-VN" sz="2600" b="1">
                <a:solidFill>
                  <a:srgbClr val="002060"/>
                </a:solidFill>
                <a:latin typeface="+mj-lt"/>
              </a:rPr>
              <a:t>? </a:t>
            </a:r>
            <a:endParaRPr lang="vi-VN" sz="2600" b="1" dirty="0">
              <a:solidFill>
                <a:srgbClr val="002060"/>
              </a:solidFill>
              <a:latin typeface="+mj-lt"/>
            </a:endParaRPr>
          </a:p>
        </p:txBody>
      </p:sp>
      <p:pic>
        <p:nvPicPr>
          <p:cNvPr id="1030" name="Picture 6" descr="Mộ Đại đế Akbar tại Lăng Sikandra | Expedia">
            <a:extLst>
              <a:ext uri="{FF2B5EF4-FFF2-40B4-BE49-F238E27FC236}">
                <a16:creationId xmlns:a16="http://schemas.microsoft.com/office/drawing/2014/main" id="{E8B99D73-2902-44CA-BF67-ABFF5EA276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789" y="171450"/>
            <a:ext cx="7987179" cy="458709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BBF90E5-B376-4A21-92F9-5DD42F57A4D4}"/>
              </a:ext>
            </a:extLst>
          </p:cNvPr>
          <p:cNvSpPr txBox="1"/>
          <p:nvPr/>
        </p:nvSpPr>
        <p:spPr>
          <a:xfrm>
            <a:off x="0" y="5396038"/>
            <a:ext cx="12192000" cy="1323439"/>
          </a:xfrm>
          <a:prstGeom prst="rect">
            <a:avLst/>
          </a:prstGeom>
          <a:noFill/>
          <a:ln>
            <a:solidFill>
              <a:schemeClr val="accent1"/>
            </a:solidFill>
          </a:ln>
        </p:spPr>
        <p:txBody>
          <a:bodyPr wrap="square">
            <a:spAutoFit/>
          </a:bodyPr>
          <a:lstStyle/>
          <a:p>
            <a:r>
              <a:rPr lang="vi-VN" sz="2600" b="1" dirty="0">
                <a:solidFill>
                  <a:srgbClr val="FF0000"/>
                </a:solidFill>
                <a:latin typeface="Times New Roman" panose="02020603050405020304" pitchFamily="18" charset="0"/>
              </a:rPr>
              <a:t>Đây là lăng Hoàng đế A-cơ-ba được xây dựng năm 1569, gắn với đất nước Ấn Độ. A-cơ-ba là hoàng đế kiệt xuất, đã đưa Ấn Độ phát triển lên đến đỉnh cao trong thời phong kiến</a:t>
            </a:r>
            <a:r>
              <a:rPr lang="vi-VN" sz="2800" b="1" dirty="0">
                <a:solidFill>
                  <a:srgbClr val="FF0000"/>
                </a:solidFill>
                <a:latin typeface="Times New Roman" panose="02020603050405020304" pitchFamily="18" charset="0"/>
              </a:rPr>
              <a:t>. </a:t>
            </a:r>
          </a:p>
        </p:txBody>
      </p:sp>
      <p:pic>
        <p:nvPicPr>
          <p:cNvPr id="6" name="Picture 5">
            <a:extLst>
              <a:ext uri="{FF2B5EF4-FFF2-40B4-BE49-F238E27FC236}">
                <a16:creationId xmlns:a16="http://schemas.microsoft.com/office/drawing/2014/main" id="{620CE003-F783-4CAC-9D7F-19E8EA3AD390}"/>
              </a:ext>
            </a:extLst>
          </p:cNvPr>
          <p:cNvPicPr>
            <a:picLocks noChangeAspect="1"/>
          </p:cNvPicPr>
          <p:nvPr/>
        </p:nvPicPr>
        <p:blipFill rotWithShape="1">
          <a:blip r:embed="rId5"/>
          <a:srcRect l="65302" t="48275" r="22284" b="16558"/>
          <a:stretch/>
        </p:blipFill>
        <p:spPr>
          <a:xfrm>
            <a:off x="8671035" y="128592"/>
            <a:ext cx="2995448" cy="4758550"/>
          </a:xfrm>
          <a:prstGeom prst="rect">
            <a:avLst/>
          </a:prstGeom>
        </p:spPr>
      </p:pic>
    </p:spTree>
    <p:custDataLst>
      <p:tags r:id="rId1"/>
    </p:custDataLst>
    <p:extLst>
      <p:ext uri="{BB962C8B-B14F-4D97-AF65-F5344CB8AC3E}">
        <p14:creationId xmlns:p14="http://schemas.microsoft.com/office/powerpoint/2010/main" val="3946482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3D178-C790-4EAA-8189-1E10083D0264}"/>
              </a:ext>
            </a:extLst>
          </p:cNvPr>
          <p:cNvSpPr txBox="1"/>
          <p:nvPr/>
        </p:nvSpPr>
        <p:spPr>
          <a:xfrm>
            <a:off x="1555668" y="0"/>
            <a:ext cx="9571511" cy="461665"/>
          </a:xfrm>
          <a:prstGeom prst="rect">
            <a:avLst/>
          </a:prstGeom>
          <a:noFill/>
        </p:spPr>
        <p:txBody>
          <a:bodyPr wrap="square" rtlCol="0">
            <a:spAutoFit/>
          </a:bodyPr>
          <a:lstStyle/>
          <a:p>
            <a:pPr algn="ctr"/>
            <a:r>
              <a:rPr lang="vi-VN" sz="2400" b="1" dirty="0">
                <a:solidFill>
                  <a:srgbClr val="FF0000"/>
                </a:solidFill>
                <a:latin typeface="+mj-lt"/>
              </a:rPr>
              <a:t>BÀI 5:  ẤN ĐỘ TỪ THẾ KỈ IV ĐẾN GIỮA THẾ KỈ XIX</a:t>
            </a:r>
          </a:p>
        </p:txBody>
      </p:sp>
      <p:sp>
        <p:nvSpPr>
          <p:cNvPr id="5" name="TextBox 4">
            <a:extLst>
              <a:ext uri="{FF2B5EF4-FFF2-40B4-BE49-F238E27FC236}">
                <a16:creationId xmlns:a16="http://schemas.microsoft.com/office/drawing/2014/main" id="{2CC8D80B-01DE-4A59-B17C-645139D17C02}"/>
              </a:ext>
            </a:extLst>
          </p:cNvPr>
          <p:cNvSpPr txBox="1"/>
          <p:nvPr/>
        </p:nvSpPr>
        <p:spPr>
          <a:xfrm>
            <a:off x="371489" y="342912"/>
            <a:ext cx="5949538" cy="461665"/>
          </a:xfrm>
          <a:prstGeom prst="rect">
            <a:avLst/>
          </a:prstGeom>
          <a:noFill/>
        </p:spPr>
        <p:txBody>
          <a:bodyPr wrap="square">
            <a:spAutoFit/>
          </a:bodyPr>
          <a:lstStyle/>
          <a:p>
            <a:r>
              <a:rPr lang="vi-VN" sz="2400" b="1" dirty="0">
                <a:latin typeface="Times New Roman" panose="02020603050405020304" pitchFamily="18" charset="0"/>
              </a:rPr>
              <a:t>1. Ấ</a:t>
            </a:r>
            <a:r>
              <a:rPr lang="pt-BR" sz="2400" b="1" dirty="0">
                <a:latin typeface="Times New Roman" panose="02020603050405020304" pitchFamily="18" charset="0"/>
              </a:rPr>
              <a:t>n Độ </a:t>
            </a:r>
            <a:r>
              <a:rPr lang="vi-VN" sz="2400" b="1" dirty="0">
                <a:latin typeface="Times New Roman" panose="02020603050405020304" pitchFamily="18" charset="0"/>
              </a:rPr>
              <a:t>dướ</a:t>
            </a:r>
            <a:r>
              <a:rPr lang="pt-BR" sz="2400" b="1" dirty="0">
                <a:latin typeface="Times New Roman" panose="02020603050405020304" pitchFamily="18" charset="0"/>
              </a:rPr>
              <a:t>i thời </a:t>
            </a:r>
            <a:r>
              <a:rPr lang="vi-VN" sz="2400" b="1" dirty="0">
                <a:latin typeface="Times New Roman" panose="02020603050405020304" pitchFamily="18" charset="0"/>
              </a:rPr>
              <a:t>cá</a:t>
            </a:r>
            <a:r>
              <a:rPr lang="pt-BR" sz="2400" b="1" dirty="0">
                <a:latin typeface="Times New Roman" panose="02020603050405020304" pitchFamily="18" charset="0"/>
              </a:rPr>
              <a:t>c </a:t>
            </a:r>
            <a:r>
              <a:rPr lang="vi-VN" sz="2400" b="1" dirty="0">
                <a:latin typeface="Times New Roman" panose="02020603050405020304" pitchFamily="18" charset="0"/>
              </a:rPr>
              <a:t>triều</a:t>
            </a:r>
            <a:r>
              <a:rPr lang="pt-BR" sz="2400" b="1" dirty="0">
                <a:latin typeface="Times New Roman" panose="02020603050405020304" pitchFamily="18" charset="0"/>
              </a:rPr>
              <a:t> </a:t>
            </a:r>
            <a:r>
              <a:rPr lang="vi-VN" sz="2400" b="1" dirty="0">
                <a:latin typeface="Times New Roman" panose="02020603050405020304" pitchFamily="18" charset="0"/>
              </a:rPr>
              <a:t>đ</a:t>
            </a:r>
            <a:r>
              <a:rPr lang="pt-BR" sz="2400" b="1" dirty="0">
                <a:latin typeface="Times New Roman" panose="02020603050405020304" pitchFamily="18" charset="0"/>
              </a:rPr>
              <a:t>ại </a:t>
            </a:r>
            <a:r>
              <a:rPr lang="vi-VN" sz="2400" b="1" dirty="0">
                <a:latin typeface="Times New Roman" panose="02020603050405020304" pitchFamily="18" charset="0"/>
              </a:rPr>
              <a:t>phong </a:t>
            </a:r>
            <a:r>
              <a:rPr lang="vi-VN" sz="2400" b="1" dirty="0" err="1">
                <a:latin typeface="Times New Roman" panose="02020603050405020304" pitchFamily="18" charset="0"/>
              </a:rPr>
              <a:t>kiến</a:t>
            </a:r>
            <a:r>
              <a:rPr lang="vi-VN" sz="2400" b="1" dirty="0">
                <a:latin typeface="Times New Roman" panose="02020603050405020304" pitchFamily="18" charset="0"/>
              </a:rPr>
              <a:t>.</a:t>
            </a:r>
            <a:endParaRPr lang="pt-BR" sz="2400" b="1" dirty="0">
              <a:latin typeface="Times New Roman" panose="02020603050405020304" pitchFamily="18" charset="0"/>
            </a:endParaRPr>
          </a:p>
        </p:txBody>
      </p:sp>
      <p:sp>
        <p:nvSpPr>
          <p:cNvPr id="6" name="Thought Bubble: Cloud 5">
            <a:extLst>
              <a:ext uri="{FF2B5EF4-FFF2-40B4-BE49-F238E27FC236}">
                <a16:creationId xmlns:a16="http://schemas.microsoft.com/office/drawing/2014/main" id="{B6EB1961-3E8B-4D4E-B6FF-743CA58A6DE9}"/>
              </a:ext>
            </a:extLst>
          </p:cNvPr>
          <p:cNvSpPr/>
          <p:nvPr/>
        </p:nvSpPr>
        <p:spPr>
          <a:xfrm>
            <a:off x="7869610" y="1102400"/>
            <a:ext cx="3538847" cy="2855256"/>
          </a:xfrm>
          <a:prstGeom prst="cloudCallout">
            <a:avLst>
              <a:gd name="adj1" fmla="val 43672"/>
              <a:gd name="adj2" fmla="val 3692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b="1" i="1" dirty="0">
                <a:solidFill>
                  <a:schemeClr val="tx1"/>
                </a:solidFill>
                <a:effectLst/>
                <a:latin typeface="Times New Roman" panose="02020603050405020304" pitchFamily="18" charset="0"/>
                <a:ea typeface="Calibri" panose="020F0502020204030204" pitchFamily="34" charset="0"/>
              </a:rPr>
              <a:t>Nêu những nét chính về điều kiện tự nhiên (vị trí địa lí, địa hình, khí hậu) của Ấn Độ?</a:t>
            </a:r>
            <a:endParaRPr lang="vi-VN" sz="2400" b="1" i="1" dirty="0">
              <a:solidFill>
                <a:schemeClr val="tx1"/>
              </a:solidFill>
              <a:effectLst/>
              <a:latin typeface="Times New Roman" panose="02020603050405020304" pitchFamily="18" charset="0"/>
              <a:ea typeface="Times New Roman" panose="02020603050405020304" pitchFamily="18" charset="0"/>
            </a:endParaRPr>
          </a:p>
        </p:txBody>
      </p:sp>
      <p:pic>
        <p:nvPicPr>
          <p:cNvPr id="2050" name="Picture 2" descr="Bài 8. Khái quát lịch sử Ấn Độ thời phong kiến SGK Lịch sử và Địa lí 7 Cánh  Diều | SGK Lịch sử và Địa lí lớp 7 - Cánh Diều">
            <a:extLst>
              <a:ext uri="{FF2B5EF4-FFF2-40B4-BE49-F238E27FC236}">
                <a16:creationId xmlns:a16="http://schemas.microsoft.com/office/drawing/2014/main" id="{D58ECB47-89A4-4367-B82E-7DEA672A74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88" y="804577"/>
            <a:ext cx="6697683" cy="590498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62662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9" presetClass="exit" presetSubtype="0" accel="100000" fill="hold" grpId="1" nodeType="clickEffect">
                                  <p:stCondLst>
                                    <p:cond delay="0"/>
                                  </p:stCondLst>
                                  <p:childTnLst>
                                    <p:anim calcmode="lin" valueType="num">
                                      <p:cBhvr>
                                        <p:cTn id="10" dur="500"/>
                                        <p:tgtEl>
                                          <p:spTgt spid="6"/>
                                        </p:tgtEl>
                                        <p:attrNameLst>
                                          <p:attrName>ppt_w</p:attrName>
                                        </p:attrNameLst>
                                      </p:cBhvr>
                                      <p:tavLst>
                                        <p:tav tm="0">
                                          <p:val>
                                            <p:strVal val="ppt_w"/>
                                          </p:val>
                                        </p:tav>
                                        <p:tav tm="100000">
                                          <p:val>
                                            <p:fltVal val="0"/>
                                          </p:val>
                                        </p:tav>
                                      </p:tavLst>
                                    </p:anim>
                                    <p:anim calcmode="lin" valueType="num">
                                      <p:cBhvr>
                                        <p:cTn id="11" dur="500"/>
                                        <p:tgtEl>
                                          <p:spTgt spid="6"/>
                                        </p:tgtEl>
                                        <p:attrNameLst>
                                          <p:attrName>ppt_h</p:attrName>
                                        </p:attrNameLst>
                                      </p:cBhvr>
                                      <p:tavLst>
                                        <p:tav tm="0">
                                          <p:val>
                                            <p:strVal val="ppt_h"/>
                                          </p:val>
                                        </p:tav>
                                        <p:tav tm="100000">
                                          <p:val>
                                            <p:fltVal val="0"/>
                                          </p:val>
                                        </p:tav>
                                      </p:tavLst>
                                    </p:anim>
                                    <p:anim calcmode="lin" valueType="num">
                                      <p:cBhvr>
                                        <p:cTn id="12" dur="500"/>
                                        <p:tgtEl>
                                          <p:spTgt spid="6"/>
                                        </p:tgtEl>
                                        <p:attrNameLst>
                                          <p:attrName>style.rotation</p:attrName>
                                        </p:attrNameLst>
                                      </p:cBhvr>
                                      <p:tavLst>
                                        <p:tav tm="0">
                                          <p:val>
                                            <p:fltVal val="0"/>
                                          </p:val>
                                        </p:tav>
                                        <p:tav tm="100000">
                                          <p:val>
                                            <p:fltVal val="360"/>
                                          </p:val>
                                        </p:tav>
                                      </p:tavLst>
                                    </p:anim>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barn(inVertical)">
                                      <p:cBhvr>
                                        <p:cTn id="19" dur="10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inVertic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3D178-C790-4EAA-8189-1E10083D0264}"/>
              </a:ext>
            </a:extLst>
          </p:cNvPr>
          <p:cNvSpPr txBox="1"/>
          <p:nvPr/>
        </p:nvSpPr>
        <p:spPr>
          <a:xfrm>
            <a:off x="1555668" y="0"/>
            <a:ext cx="9571511" cy="461665"/>
          </a:xfrm>
          <a:prstGeom prst="rect">
            <a:avLst/>
          </a:prstGeom>
          <a:noFill/>
        </p:spPr>
        <p:txBody>
          <a:bodyPr wrap="square" rtlCol="0">
            <a:spAutoFit/>
          </a:bodyPr>
          <a:lstStyle/>
          <a:p>
            <a:pPr algn="ctr"/>
            <a:r>
              <a:rPr lang="vi-VN" sz="2400" b="1" dirty="0">
                <a:solidFill>
                  <a:srgbClr val="FF0000"/>
                </a:solidFill>
                <a:latin typeface="+mj-lt"/>
              </a:rPr>
              <a:t>BÀI 5:  ẤN ĐỘ TỪ THẾ KỈ IV ĐẾN GIỮA THẾ KỈ XIX.</a:t>
            </a:r>
          </a:p>
        </p:txBody>
      </p:sp>
      <p:sp>
        <p:nvSpPr>
          <p:cNvPr id="5" name="TextBox 4">
            <a:extLst>
              <a:ext uri="{FF2B5EF4-FFF2-40B4-BE49-F238E27FC236}">
                <a16:creationId xmlns:a16="http://schemas.microsoft.com/office/drawing/2014/main" id="{2CC8D80B-01DE-4A59-B17C-645139D17C02}"/>
              </a:ext>
            </a:extLst>
          </p:cNvPr>
          <p:cNvSpPr txBox="1"/>
          <p:nvPr/>
        </p:nvSpPr>
        <p:spPr>
          <a:xfrm>
            <a:off x="271473" y="414352"/>
            <a:ext cx="5949538" cy="461665"/>
          </a:xfrm>
          <a:prstGeom prst="rect">
            <a:avLst/>
          </a:prstGeom>
          <a:noFill/>
        </p:spPr>
        <p:txBody>
          <a:bodyPr wrap="square">
            <a:spAutoFit/>
          </a:bodyPr>
          <a:lstStyle/>
          <a:p>
            <a:r>
              <a:rPr lang="vi-VN" sz="2400" b="1" dirty="0">
                <a:latin typeface="Times New Roman" panose="02020603050405020304" pitchFamily="18" charset="0"/>
              </a:rPr>
              <a:t>1. Ấ</a:t>
            </a:r>
            <a:r>
              <a:rPr lang="pt-BR" sz="2400" b="1" dirty="0">
                <a:latin typeface="Times New Roman" panose="02020603050405020304" pitchFamily="18" charset="0"/>
              </a:rPr>
              <a:t>n Độ </a:t>
            </a:r>
            <a:r>
              <a:rPr lang="vi-VN" sz="2400" b="1" dirty="0">
                <a:latin typeface="Times New Roman" panose="02020603050405020304" pitchFamily="18" charset="0"/>
              </a:rPr>
              <a:t>dướ</a:t>
            </a:r>
            <a:r>
              <a:rPr lang="pt-BR" sz="2400" b="1" dirty="0">
                <a:latin typeface="Times New Roman" panose="02020603050405020304" pitchFamily="18" charset="0"/>
              </a:rPr>
              <a:t>i thời </a:t>
            </a:r>
            <a:r>
              <a:rPr lang="vi-VN" sz="2400" b="1" dirty="0">
                <a:latin typeface="Times New Roman" panose="02020603050405020304" pitchFamily="18" charset="0"/>
              </a:rPr>
              <a:t>cá</a:t>
            </a:r>
            <a:r>
              <a:rPr lang="pt-BR" sz="2400" b="1" dirty="0">
                <a:latin typeface="Times New Roman" panose="02020603050405020304" pitchFamily="18" charset="0"/>
              </a:rPr>
              <a:t>c </a:t>
            </a:r>
            <a:r>
              <a:rPr lang="vi-VN" sz="2400" b="1" dirty="0">
                <a:latin typeface="Times New Roman" panose="02020603050405020304" pitchFamily="18" charset="0"/>
              </a:rPr>
              <a:t>triều</a:t>
            </a:r>
            <a:r>
              <a:rPr lang="pt-BR" sz="2400" b="1" dirty="0">
                <a:latin typeface="Times New Roman" panose="02020603050405020304" pitchFamily="18" charset="0"/>
              </a:rPr>
              <a:t> </a:t>
            </a:r>
            <a:r>
              <a:rPr lang="vi-VN" sz="2400" b="1" dirty="0">
                <a:latin typeface="Times New Roman" panose="02020603050405020304" pitchFamily="18" charset="0"/>
              </a:rPr>
              <a:t>đ</a:t>
            </a:r>
            <a:r>
              <a:rPr lang="pt-BR" sz="2400" b="1" dirty="0">
                <a:latin typeface="Times New Roman" panose="02020603050405020304" pitchFamily="18" charset="0"/>
              </a:rPr>
              <a:t>ại </a:t>
            </a:r>
            <a:r>
              <a:rPr lang="vi-VN" sz="2400" b="1" dirty="0">
                <a:latin typeface="Times New Roman" panose="02020603050405020304" pitchFamily="18" charset="0"/>
              </a:rPr>
              <a:t>phong </a:t>
            </a:r>
            <a:r>
              <a:rPr lang="vi-VN" sz="2400" b="1" dirty="0" err="1">
                <a:latin typeface="Times New Roman" panose="02020603050405020304" pitchFamily="18" charset="0"/>
              </a:rPr>
              <a:t>kiến</a:t>
            </a:r>
            <a:r>
              <a:rPr lang="vi-VN" sz="2400" b="1" dirty="0">
                <a:latin typeface="Times New Roman" panose="02020603050405020304" pitchFamily="18" charset="0"/>
              </a:rPr>
              <a:t>.</a:t>
            </a:r>
            <a:endParaRPr lang="pt-BR" sz="2400" b="1" dirty="0">
              <a:latin typeface="Times New Roman" panose="02020603050405020304" pitchFamily="18" charset="0"/>
            </a:endParaRPr>
          </a:p>
        </p:txBody>
      </p:sp>
      <p:sp>
        <p:nvSpPr>
          <p:cNvPr id="8" name="TextBox 7">
            <a:extLst>
              <a:ext uri="{FF2B5EF4-FFF2-40B4-BE49-F238E27FC236}">
                <a16:creationId xmlns:a16="http://schemas.microsoft.com/office/drawing/2014/main" id="{54FF505F-50DB-4477-871F-64C397360A45}"/>
              </a:ext>
            </a:extLst>
          </p:cNvPr>
          <p:cNvSpPr txBox="1"/>
          <p:nvPr/>
        </p:nvSpPr>
        <p:spPr>
          <a:xfrm>
            <a:off x="371475" y="833153"/>
            <a:ext cx="11387138" cy="1292662"/>
          </a:xfrm>
          <a:prstGeom prst="rect">
            <a:avLst/>
          </a:prstGeom>
          <a:noFill/>
        </p:spPr>
        <p:txBody>
          <a:bodyPr wrap="square">
            <a:spAutoFit/>
          </a:bodyPr>
          <a:lstStyle/>
          <a:p>
            <a:r>
              <a:rPr lang="en-US" sz="2600" dirty="0" err="1">
                <a:solidFill>
                  <a:srgbClr val="002060"/>
                </a:solidFill>
                <a:effectLst/>
                <a:latin typeface="Times New Roman" panose="02020603050405020304" pitchFamily="18" charset="0"/>
                <a:ea typeface="Times" panose="02020603050405020304" pitchFamily="18" charset="0"/>
              </a:rPr>
              <a:t>Đọc</a:t>
            </a:r>
            <a:r>
              <a:rPr lang="en-US" sz="2600" dirty="0">
                <a:solidFill>
                  <a:srgbClr val="002060"/>
                </a:solidFill>
                <a:effectLst/>
                <a:latin typeface="Times New Roman" panose="02020603050405020304" pitchFamily="18" charset="0"/>
                <a:ea typeface="Times" panose="02020603050405020304" pitchFamily="18" charset="0"/>
              </a:rPr>
              <a:t> </a:t>
            </a:r>
            <a:r>
              <a:rPr lang="en-US" sz="2600" dirty="0" err="1">
                <a:solidFill>
                  <a:srgbClr val="002060"/>
                </a:solidFill>
                <a:effectLst/>
                <a:latin typeface="Times New Roman" panose="02020603050405020304" pitchFamily="18" charset="0"/>
                <a:ea typeface="Times" panose="02020603050405020304" pitchFamily="18" charset="0"/>
              </a:rPr>
              <a:t>thông</a:t>
            </a:r>
            <a:r>
              <a:rPr lang="en-US" sz="2600" dirty="0">
                <a:solidFill>
                  <a:srgbClr val="002060"/>
                </a:solidFill>
                <a:effectLst/>
                <a:latin typeface="Times New Roman" panose="02020603050405020304" pitchFamily="18" charset="0"/>
                <a:ea typeface="Times" panose="02020603050405020304" pitchFamily="18" charset="0"/>
              </a:rPr>
              <a:t> tin </a:t>
            </a:r>
            <a:r>
              <a:rPr lang="en-US" sz="2600" dirty="0" err="1">
                <a:solidFill>
                  <a:srgbClr val="002060"/>
                </a:solidFill>
                <a:effectLst/>
                <a:latin typeface="Times New Roman" panose="02020603050405020304" pitchFamily="18" charset="0"/>
                <a:ea typeface="Times" panose="02020603050405020304" pitchFamily="18" charset="0"/>
              </a:rPr>
              <a:t>mục</a:t>
            </a:r>
            <a:r>
              <a:rPr lang="en-US" sz="2600" dirty="0">
                <a:solidFill>
                  <a:srgbClr val="002060"/>
                </a:solidFill>
                <a:effectLst/>
                <a:latin typeface="Times New Roman" panose="02020603050405020304" pitchFamily="18" charset="0"/>
                <a:ea typeface="Times" panose="02020603050405020304" pitchFamily="18" charset="0"/>
              </a:rPr>
              <a:t> </a:t>
            </a:r>
            <a:r>
              <a:rPr lang="vi-VN" sz="2600" dirty="0">
                <a:solidFill>
                  <a:srgbClr val="002060"/>
                </a:solidFill>
                <a:effectLst/>
                <a:latin typeface="Times New Roman" panose="02020603050405020304" pitchFamily="18" charset="0"/>
                <a:ea typeface="Times" panose="02020603050405020304" pitchFamily="18" charset="0"/>
              </a:rPr>
              <a:t>1.a,b,c</a:t>
            </a:r>
            <a:r>
              <a:rPr lang="en-US" sz="2600" dirty="0">
                <a:solidFill>
                  <a:srgbClr val="002060"/>
                </a:solidFill>
                <a:effectLst/>
                <a:latin typeface="Times New Roman" panose="02020603050405020304" pitchFamily="18" charset="0"/>
                <a:ea typeface="Times" panose="02020603050405020304" pitchFamily="18" charset="0"/>
              </a:rPr>
              <a:t> </a:t>
            </a:r>
            <a:r>
              <a:rPr lang="en-US" sz="2600" dirty="0" err="1">
                <a:solidFill>
                  <a:srgbClr val="002060"/>
                </a:solidFill>
                <a:effectLst/>
                <a:latin typeface="Times New Roman" panose="02020603050405020304" pitchFamily="18" charset="0"/>
                <a:ea typeface="Times" panose="02020603050405020304" pitchFamily="18" charset="0"/>
              </a:rPr>
              <a:t>quan</a:t>
            </a:r>
            <a:r>
              <a:rPr lang="en-US" sz="2600" dirty="0">
                <a:solidFill>
                  <a:srgbClr val="002060"/>
                </a:solidFill>
                <a:effectLst/>
                <a:latin typeface="Times New Roman" panose="02020603050405020304" pitchFamily="18" charset="0"/>
                <a:ea typeface="Times" panose="02020603050405020304" pitchFamily="18" charset="0"/>
              </a:rPr>
              <a:t> </a:t>
            </a:r>
            <a:r>
              <a:rPr lang="en-US" sz="2600" dirty="0" err="1">
                <a:solidFill>
                  <a:srgbClr val="002060"/>
                </a:solidFill>
                <a:effectLst/>
                <a:latin typeface="Times New Roman" panose="02020603050405020304" pitchFamily="18" charset="0"/>
                <a:ea typeface="Times" panose="02020603050405020304" pitchFamily="18" charset="0"/>
              </a:rPr>
              <a:t>sát</a:t>
            </a:r>
            <a:r>
              <a:rPr lang="en-US" sz="2600" dirty="0">
                <a:solidFill>
                  <a:srgbClr val="002060"/>
                </a:solidFill>
                <a:effectLst/>
                <a:latin typeface="Times New Roman" panose="02020603050405020304" pitchFamily="18" charset="0"/>
                <a:ea typeface="Times" panose="02020603050405020304" pitchFamily="18" charset="0"/>
              </a:rPr>
              <a:t> </a:t>
            </a:r>
            <a:r>
              <a:rPr lang="en-US" sz="2600" dirty="0" err="1">
                <a:solidFill>
                  <a:srgbClr val="002060"/>
                </a:solidFill>
                <a:effectLst/>
                <a:latin typeface="Times New Roman" panose="02020603050405020304" pitchFamily="18" charset="0"/>
                <a:ea typeface="Times" panose="02020603050405020304" pitchFamily="18" charset="0"/>
              </a:rPr>
              <a:t>hình</a:t>
            </a:r>
            <a:r>
              <a:rPr lang="en-US" sz="2600" dirty="0">
                <a:solidFill>
                  <a:srgbClr val="002060"/>
                </a:solidFill>
                <a:effectLst/>
                <a:latin typeface="Times New Roman" panose="02020603050405020304" pitchFamily="18" charset="0"/>
                <a:ea typeface="Times" panose="02020603050405020304" pitchFamily="18" charset="0"/>
              </a:rPr>
              <a:t> 2</a:t>
            </a:r>
            <a:r>
              <a:rPr lang="vi-VN" sz="2600" dirty="0">
                <a:solidFill>
                  <a:srgbClr val="002060"/>
                </a:solidFill>
                <a:effectLst/>
                <a:latin typeface="Times New Roman" panose="02020603050405020304" pitchFamily="18" charset="0"/>
                <a:ea typeface="Times" panose="02020603050405020304" pitchFamily="18" charset="0"/>
              </a:rPr>
              <a:t>,3. H</a:t>
            </a:r>
            <a:r>
              <a:rPr lang="vi-VN" sz="2600" dirty="0">
                <a:solidFill>
                  <a:srgbClr val="002060"/>
                </a:solidFill>
                <a:effectLst/>
                <a:latin typeface="Times New Roman" panose="02020603050405020304" pitchFamily="18" charset="0"/>
                <a:ea typeface="Calibri" panose="020F0502020204030204" pitchFamily="34" charset="0"/>
              </a:rPr>
              <a:t>ãy trình bày khái quát sự ra đời và tình hình chính trị. kinh tế, xã hội của Ấn Độ dưới thời Vương triều Gúp-ta, Đê-li và Mô- gôn theo mẫu sau:</a:t>
            </a:r>
            <a:endParaRPr lang="vi-VN" sz="2600" dirty="0">
              <a:solidFill>
                <a:srgbClr val="002060"/>
              </a:solidFill>
            </a:endParaRPr>
          </a:p>
        </p:txBody>
      </p:sp>
      <p:graphicFrame>
        <p:nvGraphicFramePr>
          <p:cNvPr id="9" name="Table 9">
            <a:extLst>
              <a:ext uri="{FF2B5EF4-FFF2-40B4-BE49-F238E27FC236}">
                <a16:creationId xmlns:a16="http://schemas.microsoft.com/office/drawing/2014/main" id="{6A0A500C-54E9-4B37-89C7-4DAE70EAF705}"/>
              </a:ext>
            </a:extLst>
          </p:cNvPr>
          <p:cNvGraphicFramePr>
            <a:graphicFrameLocks noGrp="1"/>
          </p:cNvGraphicFramePr>
          <p:nvPr>
            <p:extLst>
              <p:ext uri="{D42A27DB-BD31-4B8C-83A1-F6EECF244321}">
                <p14:modId xmlns:p14="http://schemas.microsoft.com/office/powerpoint/2010/main" val="2876936373"/>
              </p:ext>
            </p:extLst>
          </p:nvPr>
        </p:nvGraphicFramePr>
        <p:xfrm>
          <a:off x="575935" y="3937290"/>
          <a:ext cx="11382703" cy="2263024"/>
        </p:xfrm>
        <a:graphic>
          <a:graphicData uri="http://schemas.openxmlformats.org/drawingml/2006/table">
            <a:tbl>
              <a:tblPr firstRow="1" bandRow="1">
                <a:tableStyleId>{5C22544A-7EE6-4342-B048-85BDC9FD1C3A}</a:tableStyleId>
              </a:tblPr>
              <a:tblGrid>
                <a:gridCol w="2323213">
                  <a:extLst>
                    <a:ext uri="{9D8B030D-6E8A-4147-A177-3AD203B41FA5}">
                      <a16:colId xmlns:a16="http://schemas.microsoft.com/office/drawing/2014/main" val="2262840336"/>
                    </a:ext>
                  </a:extLst>
                </a:gridCol>
                <a:gridCol w="2072902">
                  <a:extLst>
                    <a:ext uri="{9D8B030D-6E8A-4147-A177-3AD203B41FA5}">
                      <a16:colId xmlns:a16="http://schemas.microsoft.com/office/drawing/2014/main" val="363875825"/>
                    </a:ext>
                  </a:extLst>
                </a:gridCol>
                <a:gridCol w="2671763">
                  <a:extLst>
                    <a:ext uri="{9D8B030D-6E8A-4147-A177-3AD203B41FA5}">
                      <a16:colId xmlns:a16="http://schemas.microsoft.com/office/drawing/2014/main" val="3220784913"/>
                    </a:ext>
                  </a:extLst>
                </a:gridCol>
                <a:gridCol w="2224975">
                  <a:extLst>
                    <a:ext uri="{9D8B030D-6E8A-4147-A177-3AD203B41FA5}">
                      <a16:colId xmlns:a16="http://schemas.microsoft.com/office/drawing/2014/main" val="3247482669"/>
                    </a:ext>
                  </a:extLst>
                </a:gridCol>
                <a:gridCol w="2089850">
                  <a:extLst>
                    <a:ext uri="{9D8B030D-6E8A-4147-A177-3AD203B41FA5}">
                      <a16:colId xmlns:a16="http://schemas.microsoft.com/office/drawing/2014/main" val="1943329638"/>
                    </a:ext>
                  </a:extLst>
                </a:gridCol>
              </a:tblGrid>
              <a:tr h="346249">
                <a:tc>
                  <a:txBody>
                    <a:bodyPr/>
                    <a:lstStyle/>
                    <a:p>
                      <a:r>
                        <a:rPr lang="vi-VN" sz="2200" dirty="0">
                          <a:solidFill>
                            <a:schemeClr val="tx1"/>
                          </a:solidFill>
                          <a:latin typeface="+mj-lt"/>
                        </a:rPr>
                        <a:t>Vương triều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200" dirty="0">
                          <a:solidFill>
                            <a:schemeClr val="tx1"/>
                          </a:solidFill>
                          <a:latin typeface="+mj-lt"/>
                        </a:rPr>
                        <a:t>Sự ra đời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200" dirty="0">
                          <a:solidFill>
                            <a:schemeClr val="tx1"/>
                          </a:solidFill>
                          <a:latin typeface="+mj-lt"/>
                        </a:rPr>
                        <a:t>Tình hình chính trị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200" dirty="0">
                          <a:solidFill>
                            <a:schemeClr val="tx1"/>
                          </a:solidFill>
                          <a:latin typeface="+mj-lt"/>
                        </a:rPr>
                        <a:t>Kinh tế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200" dirty="0">
                          <a:solidFill>
                            <a:schemeClr val="tx1"/>
                          </a:solidFill>
                          <a:latin typeface="+mj-lt"/>
                        </a:rPr>
                        <a:t>Xã hội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5636876"/>
                  </a:ext>
                </a:extLst>
              </a:tr>
              <a:tr h="346249">
                <a:tc>
                  <a:txBody>
                    <a:bodyPr/>
                    <a:lstStyle/>
                    <a:p>
                      <a:r>
                        <a:rPr lang="vi-VN" sz="2600" b="1" dirty="0">
                          <a:latin typeface="+mj-lt"/>
                        </a:rPr>
                        <a:t>Gúp - 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8462980"/>
                  </a:ext>
                </a:extLst>
              </a:tr>
              <a:tr h="346249">
                <a:tc>
                  <a:txBody>
                    <a:bodyPr/>
                    <a:lstStyle/>
                    <a:p>
                      <a:r>
                        <a:rPr lang="vi-VN" sz="2600" b="1" dirty="0">
                          <a:latin typeface="+mj-lt"/>
                        </a:rPr>
                        <a:t>Hồi giáo Đê-li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51445307"/>
                  </a:ext>
                </a:extLst>
              </a:tr>
              <a:tr h="860944">
                <a:tc>
                  <a:txBody>
                    <a:bodyPr/>
                    <a:lstStyle/>
                    <a:p>
                      <a:r>
                        <a:rPr lang="vi-VN" sz="2600" b="1" dirty="0">
                          <a:latin typeface="+mj-lt"/>
                        </a:rPr>
                        <a:t>Mô - gôn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687208"/>
                  </a:ext>
                </a:extLst>
              </a:tr>
            </a:tbl>
          </a:graphicData>
        </a:graphic>
      </p:graphicFrame>
      <p:sp>
        <p:nvSpPr>
          <p:cNvPr id="10" name="TextBox 9">
            <a:extLst>
              <a:ext uri="{FF2B5EF4-FFF2-40B4-BE49-F238E27FC236}">
                <a16:creationId xmlns:a16="http://schemas.microsoft.com/office/drawing/2014/main" id="{FFCB2193-52C1-4608-928C-C276E8533448}"/>
              </a:ext>
            </a:extLst>
          </p:cNvPr>
          <p:cNvSpPr txBox="1"/>
          <p:nvPr/>
        </p:nvSpPr>
        <p:spPr>
          <a:xfrm>
            <a:off x="504497" y="2189572"/>
            <a:ext cx="9522373" cy="1384995"/>
          </a:xfrm>
          <a:prstGeom prst="rect">
            <a:avLst/>
          </a:prstGeom>
          <a:noFill/>
        </p:spPr>
        <p:txBody>
          <a:bodyPr wrap="square" rtlCol="0">
            <a:spAutoFit/>
          </a:bodyPr>
          <a:lstStyle/>
          <a:p>
            <a:r>
              <a:rPr lang="vi-VN" sz="2800" dirty="0">
                <a:solidFill>
                  <a:srgbClr val="C00000"/>
                </a:solidFill>
                <a:latin typeface="+mj-lt"/>
              </a:rPr>
              <a:t>Nhóm 1,2: hoàn thành vương triều Gúp-ta</a:t>
            </a:r>
          </a:p>
          <a:p>
            <a:r>
              <a:rPr lang="vi-VN" sz="2800" dirty="0">
                <a:solidFill>
                  <a:srgbClr val="C00000"/>
                </a:solidFill>
                <a:latin typeface="+mj-lt"/>
              </a:rPr>
              <a:t>Nhóm 3,4: hoàn thành vương triều Hồi giáo Đê - li</a:t>
            </a:r>
          </a:p>
          <a:p>
            <a:r>
              <a:rPr lang="vi-VN" sz="2800" dirty="0">
                <a:solidFill>
                  <a:srgbClr val="C00000"/>
                </a:solidFill>
                <a:latin typeface="+mj-lt"/>
              </a:rPr>
              <a:t>Nhóm 5,6: hoàn thành vương triều Mô - gôn</a:t>
            </a:r>
            <a:endParaRPr lang="vi-VN" dirty="0"/>
          </a:p>
        </p:txBody>
      </p:sp>
    </p:spTree>
    <p:custDataLst>
      <p:tags r:id="rId1"/>
    </p:custDataLst>
    <p:extLst>
      <p:ext uri="{BB962C8B-B14F-4D97-AF65-F5344CB8AC3E}">
        <p14:creationId xmlns:p14="http://schemas.microsoft.com/office/powerpoint/2010/main" val="201539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3D178-C790-4EAA-8189-1E10083D0264}"/>
              </a:ext>
            </a:extLst>
          </p:cNvPr>
          <p:cNvSpPr txBox="1"/>
          <p:nvPr/>
        </p:nvSpPr>
        <p:spPr>
          <a:xfrm>
            <a:off x="1555668" y="0"/>
            <a:ext cx="9571511" cy="461665"/>
          </a:xfrm>
          <a:prstGeom prst="rect">
            <a:avLst/>
          </a:prstGeom>
          <a:noFill/>
        </p:spPr>
        <p:txBody>
          <a:bodyPr wrap="square" rtlCol="0">
            <a:spAutoFit/>
          </a:bodyPr>
          <a:lstStyle/>
          <a:p>
            <a:pPr algn="ctr"/>
            <a:r>
              <a:rPr lang="vi-VN" sz="2400" b="1" dirty="0">
                <a:solidFill>
                  <a:srgbClr val="FF0000"/>
                </a:solidFill>
                <a:latin typeface="+mj-lt"/>
              </a:rPr>
              <a:t>BÀI 5:  ẤN ĐỘ TỪ THẾ KỈ IV ĐẾN GIỮA THẾ KỈ XIX.</a:t>
            </a:r>
          </a:p>
        </p:txBody>
      </p:sp>
      <p:sp>
        <p:nvSpPr>
          <p:cNvPr id="5" name="TextBox 4">
            <a:extLst>
              <a:ext uri="{FF2B5EF4-FFF2-40B4-BE49-F238E27FC236}">
                <a16:creationId xmlns:a16="http://schemas.microsoft.com/office/drawing/2014/main" id="{2CC8D80B-01DE-4A59-B17C-645139D17C02}"/>
              </a:ext>
            </a:extLst>
          </p:cNvPr>
          <p:cNvSpPr txBox="1"/>
          <p:nvPr/>
        </p:nvSpPr>
        <p:spPr>
          <a:xfrm>
            <a:off x="485793" y="442928"/>
            <a:ext cx="5949538" cy="461665"/>
          </a:xfrm>
          <a:prstGeom prst="rect">
            <a:avLst/>
          </a:prstGeom>
          <a:noFill/>
        </p:spPr>
        <p:txBody>
          <a:bodyPr wrap="square">
            <a:spAutoFit/>
          </a:bodyPr>
          <a:lstStyle/>
          <a:p>
            <a:r>
              <a:rPr lang="vi-VN" sz="2400" b="1" dirty="0">
                <a:latin typeface="Times New Roman" panose="02020603050405020304" pitchFamily="18" charset="0"/>
              </a:rPr>
              <a:t>1. Ấ</a:t>
            </a:r>
            <a:r>
              <a:rPr lang="pt-BR" sz="2400" b="1" dirty="0">
                <a:latin typeface="Times New Roman" panose="02020603050405020304" pitchFamily="18" charset="0"/>
              </a:rPr>
              <a:t>n Độ </a:t>
            </a:r>
            <a:r>
              <a:rPr lang="vi-VN" sz="2400" b="1" dirty="0">
                <a:latin typeface="Times New Roman" panose="02020603050405020304" pitchFamily="18" charset="0"/>
              </a:rPr>
              <a:t>dướ</a:t>
            </a:r>
            <a:r>
              <a:rPr lang="pt-BR" sz="2400" b="1" dirty="0">
                <a:latin typeface="Times New Roman" panose="02020603050405020304" pitchFamily="18" charset="0"/>
              </a:rPr>
              <a:t>i thời </a:t>
            </a:r>
            <a:r>
              <a:rPr lang="vi-VN" sz="2400" b="1" dirty="0">
                <a:latin typeface="Times New Roman" panose="02020603050405020304" pitchFamily="18" charset="0"/>
              </a:rPr>
              <a:t>cá</a:t>
            </a:r>
            <a:r>
              <a:rPr lang="pt-BR" sz="2400" b="1" dirty="0">
                <a:latin typeface="Times New Roman" panose="02020603050405020304" pitchFamily="18" charset="0"/>
              </a:rPr>
              <a:t>c </a:t>
            </a:r>
            <a:r>
              <a:rPr lang="vi-VN" sz="2400" b="1" dirty="0">
                <a:latin typeface="Times New Roman" panose="02020603050405020304" pitchFamily="18" charset="0"/>
              </a:rPr>
              <a:t>triều</a:t>
            </a:r>
            <a:r>
              <a:rPr lang="pt-BR" sz="2400" b="1" dirty="0">
                <a:latin typeface="Times New Roman" panose="02020603050405020304" pitchFamily="18" charset="0"/>
              </a:rPr>
              <a:t> </a:t>
            </a:r>
            <a:r>
              <a:rPr lang="vi-VN" sz="2400" b="1" dirty="0">
                <a:latin typeface="Times New Roman" panose="02020603050405020304" pitchFamily="18" charset="0"/>
              </a:rPr>
              <a:t>đ</a:t>
            </a:r>
            <a:r>
              <a:rPr lang="pt-BR" sz="2400" b="1" dirty="0">
                <a:latin typeface="Times New Roman" panose="02020603050405020304" pitchFamily="18" charset="0"/>
              </a:rPr>
              <a:t>ại </a:t>
            </a:r>
            <a:r>
              <a:rPr lang="vi-VN" sz="2400" b="1" dirty="0">
                <a:latin typeface="Times New Roman" panose="02020603050405020304" pitchFamily="18" charset="0"/>
              </a:rPr>
              <a:t>phong kiến</a:t>
            </a:r>
            <a:endParaRPr lang="pt-BR" sz="2400" b="1" dirty="0">
              <a:latin typeface="Times New Roman" panose="02020603050405020304" pitchFamily="18" charset="0"/>
            </a:endParaRPr>
          </a:p>
        </p:txBody>
      </p:sp>
      <p:sp>
        <p:nvSpPr>
          <p:cNvPr id="2" name="TextBox 1">
            <a:extLst>
              <a:ext uri="{FF2B5EF4-FFF2-40B4-BE49-F238E27FC236}">
                <a16:creationId xmlns:a16="http://schemas.microsoft.com/office/drawing/2014/main" id="{27E91FF4-E764-4EF6-9113-35A9F283A3CD}"/>
              </a:ext>
            </a:extLst>
          </p:cNvPr>
          <p:cNvSpPr txBox="1"/>
          <p:nvPr/>
        </p:nvSpPr>
        <p:spPr>
          <a:xfrm>
            <a:off x="471504" y="852946"/>
            <a:ext cx="4587765" cy="523220"/>
          </a:xfrm>
          <a:prstGeom prst="rect">
            <a:avLst/>
          </a:prstGeom>
          <a:noFill/>
        </p:spPr>
        <p:txBody>
          <a:bodyPr wrap="square" rtlCol="0">
            <a:spAutoFit/>
          </a:bodyPr>
          <a:lstStyle/>
          <a:p>
            <a:r>
              <a:rPr lang="vi-VN" sz="2800" dirty="0">
                <a:latin typeface="+mj-lt"/>
              </a:rPr>
              <a:t>a. </a:t>
            </a:r>
            <a:r>
              <a:rPr lang="vi-VN" sz="2800" u="sng" dirty="0">
                <a:latin typeface="+mj-lt"/>
              </a:rPr>
              <a:t>Vương triều Gúp – ta:</a:t>
            </a:r>
          </a:p>
        </p:txBody>
      </p:sp>
      <p:pic>
        <p:nvPicPr>
          <p:cNvPr id="6" name="Picture 5">
            <a:extLst>
              <a:ext uri="{FF2B5EF4-FFF2-40B4-BE49-F238E27FC236}">
                <a16:creationId xmlns:a16="http://schemas.microsoft.com/office/drawing/2014/main" id="{AF47AFA0-A572-4996-A412-647628FFC780}"/>
              </a:ext>
            </a:extLst>
          </p:cNvPr>
          <p:cNvPicPr>
            <a:picLocks noChangeAspect="1"/>
          </p:cNvPicPr>
          <p:nvPr/>
        </p:nvPicPr>
        <p:blipFill rotWithShape="1">
          <a:blip r:embed="rId4"/>
          <a:srcRect l="37629" t="33931" r="21884" b="53076"/>
          <a:stretch/>
        </p:blipFill>
        <p:spPr>
          <a:xfrm>
            <a:off x="592668" y="1519047"/>
            <a:ext cx="10665140" cy="2413636"/>
          </a:xfrm>
          <a:prstGeom prst="rect">
            <a:avLst/>
          </a:prstGeom>
        </p:spPr>
      </p:pic>
      <p:sp>
        <p:nvSpPr>
          <p:cNvPr id="16" name="Thought Bubble: Cloud 15">
            <a:extLst>
              <a:ext uri="{FF2B5EF4-FFF2-40B4-BE49-F238E27FC236}">
                <a16:creationId xmlns:a16="http://schemas.microsoft.com/office/drawing/2014/main" id="{CFCC8400-C296-46D8-8185-7AE086E73243}"/>
              </a:ext>
            </a:extLst>
          </p:cNvPr>
          <p:cNvSpPr/>
          <p:nvPr/>
        </p:nvSpPr>
        <p:spPr>
          <a:xfrm>
            <a:off x="7901384" y="3900488"/>
            <a:ext cx="3368634" cy="2504496"/>
          </a:xfrm>
          <a:prstGeom prst="cloudCallout">
            <a:avLst>
              <a:gd name="adj1" fmla="val 43672"/>
              <a:gd name="adj2" fmla="val 3692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400" b="1" i="1" dirty="0">
                <a:solidFill>
                  <a:srgbClr val="002060"/>
                </a:solidFill>
                <a:latin typeface="Times New Roman" panose="02020603050405020304" pitchFamily="18" charset="0"/>
                <a:cs typeface="Times New Roman" panose="02020603050405020304" pitchFamily="18" charset="0"/>
              </a:rPr>
              <a:t>Tư liệu 1 cho em biết </a:t>
            </a:r>
            <a:r>
              <a:rPr lang="vi-VN" sz="2400" b="1" i="1" dirty="0">
                <a:solidFill>
                  <a:srgbClr val="002060"/>
                </a:solidFill>
                <a:latin typeface="Times New Roman" panose="02020603050405020304" pitchFamily="18" charset="0"/>
                <a:cs typeface="Times New Roman" panose="02020603050405020304" pitchFamily="18" charset="0"/>
              </a:rPr>
              <a:t>điề</a:t>
            </a:r>
            <a:r>
              <a:rPr lang="pt-BR" sz="2400" b="1" i="1" dirty="0">
                <a:solidFill>
                  <a:srgbClr val="002060"/>
                </a:solidFill>
                <a:latin typeface="Times New Roman" panose="02020603050405020304" pitchFamily="18" charset="0"/>
                <a:cs typeface="Times New Roman" panose="02020603050405020304" pitchFamily="18" charset="0"/>
              </a:rPr>
              <a:t>u</a:t>
            </a:r>
            <a:r>
              <a:rPr lang="vi-VN" sz="2400" b="1" i="1" dirty="0">
                <a:solidFill>
                  <a:srgbClr val="002060"/>
                </a:solidFill>
                <a:latin typeface="Times New Roman" panose="02020603050405020304" pitchFamily="18" charset="0"/>
                <a:cs typeface="Times New Roman" panose="02020603050405020304" pitchFamily="18" charset="0"/>
              </a:rPr>
              <a:t> gì về Ấn Độ dưới thời Vương triều Gúp-ta?</a:t>
            </a:r>
          </a:p>
        </p:txBody>
      </p:sp>
      <p:sp>
        <p:nvSpPr>
          <p:cNvPr id="17" name="TextBox 16">
            <a:extLst>
              <a:ext uri="{FF2B5EF4-FFF2-40B4-BE49-F238E27FC236}">
                <a16:creationId xmlns:a16="http://schemas.microsoft.com/office/drawing/2014/main" id="{B00242AF-9AD3-4BE4-9891-EA8B32E206EB}"/>
              </a:ext>
            </a:extLst>
          </p:cNvPr>
          <p:cNvSpPr txBox="1"/>
          <p:nvPr/>
        </p:nvSpPr>
        <p:spPr>
          <a:xfrm>
            <a:off x="592668" y="4215367"/>
            <a:ext cx="6840187" cy="2246769"/>
          </a:xfrm>
          <a:prstGeom prst="rect">
            <a:avLst/>
          </a:prstGeom>
          <a:noFill/>
          <a:ln>
            <a:solidFill>
              <a:srgbClr val="FF0000"/>
            </a:solidFill>
          </a:ln>
        </p:spPr>
        <p:txBody>
          <a:bodyPr wrap="square">
            <a:spAutoFit/>
          </a:bodyPr>
          <a:lstStyle/>
          <a:p>
            <a:r>
              <a:rPr lang="vi-VN" sz="2800" b="1" dirty="0">
                <a:solidFill>
                  <a:srgbClr val="00B050"/>
                </a:solidFill>
                <a:latin typeface="Times New Roman" panose="02020603050405020304" pitchFamily="18" charset="0"/>
              </a:rPr>
              <a:t>-</a:t>
            </a:r>
            <a:r>
              <a:rPr lang="vi-VN" sz="2800" b="1" dirty="0" err="1">
                <a:solidFill>
                  <a:srgbClr val="00B050"/>
                </a:solidFill>
                <a:latin typeface="Times New Roman" panose="02020603050405020304" pitchFamily="18" charset="0"/>
              </a:rPr>
              <a:t>Các</a:t>
            </a:r>
            <a:r>
              <a:rPr lang="vi-VN" sz="2800" b="1" dirty="0">
                <a:solidFill>
                  <a:srgbClr val="00B050"/>
                </a:solidFill>
                <a:latin typeface="Times New Roman" panose="02020603050405020304" pitchFamily="18" charset="0"/>
              </a:rPr>
              <a:t> vị vua thời Gúp-ta rất quan tâm, chăm lo đến sự phát triển của đất nước (pháp luật khoan hoà, lập nhà an dưỡng, bệnh viện,...). Nhân dân có cuộc sống sung túc, tự do. </a:t>
            </a:r>
          </a:p>
        </p:txBody>
      </p:sp>
    </p:spTree>
    <p:custDataLst>
      <p:tags r:id="rId1"/>
    </p:custDataLst>
    <p:extLst>
      <p:ext uri="{BB962C8B-B14F-4D97-AF65-F5344CB8AC3E}">
        <p14:creationId xmlns:p14="http://schemas.microsoft.com/office/powerpoint/2010/main" val="86223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up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342913"/>
            <a:ext cx="4732338"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p:cNvSpPr>
            <a:spLocks noChangeArrowheads="1"/>
          </p:cNvSpPr>
          <p:nvPr/>
        </p:nvSpPr>
        <p:spPr bwMode="auto">
          <a:xfrm>
            <a:off x="3657601" y="5981712"/>
            <a:ext cx="4602163" cy="641350"/>
          </a:xfrm>
          <a:prstGeom prst="rect">
            <a:avLst/>
          </a:prstGeom>
          <a:noFill/>
          <a:ln w="9525">
            <a:noFill/>
            <a:miter lim="800000"/>
            <a:headEnd/>
            <a:tailEnd/>
          </a:ln>
          <a:effectLst/>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FF00"/>
                </a:solidFill>
                <a:effectLst>
                  <a:outerShdw blurRad="38100" dist="38100" dir="2700000" algn="tl">
                    <a:srgbClr val="010199"/>
                  </a:outerShdw>
                </a:effectLst>
                <a:uLnTx/>
                <a:uFillTx/>
              </a:rPr>
              <a:t>Tượng</a:t>
            </a:r>
            <a:r>
              <a:rPr kumimoji="0" lang="en-US" sz="3600" b="1" i="0" u="none" strike="noStrike" kern="0" cap="none" spc="0" normalizeH="0" baseline="0" noProof="0" dirty="0">
                <a:ln>
                  <a:noFill/>
                </a:ln>
                <a:solidFill>
                  <a:srgbClr val="FFFF00"/>
                </a:solidFill>
                <a:effectLst>
                  <a:outerShdw blurRad="38100" dist="38100" dir="2700000" algn="tl">
                    <a:srgbClr val="010199"/>
                  </a:outerShdw>
                </a:effectLst>
                <a:uLnTx/>
                <a:uFillTx/>
              </a:rPr>
              <a:t> </a:t>
            </a:r>
            <a:r>
              <a:rPr kumimoji="0" lang="en-US" sz="3600" b="1" i="0" u="none" strike="noStrike" kern="0" cap="none" spc="0" normalizeH="0" baseline="0" noProof="0" dirty="0" err="1">
                <a:ln>
                  <a:noFill/>
                </a:ln>
                <a:solidFill>
                  <a:srgbClr val="FFFF00"/>
                </a:solidFill>
                <a:effectLst>
                  <a:outerShdw blurRad="38100" dist="38100" dir="2700000" algn="tl">
                    <a:srgbClr val="010199"/>
                  </a:outerShdw>
                </a:effectLst>
                <a:uLnTx/>
                <a:uFillTx/>
              </a:rPr>
              <a:t>Gúp-ta</a:t>
            </a:r>
            <a:endParaRPr kumimoji="0" lang="vi-VN" sz="3600" b="1" i="0" u="none" strike="noStrike" kern="0" cap="none" spc="0" normalizeH="0" baseline="0" noProof="0" dirty="0">
              <a:ln>
                <a:noFill/>
              </a:ln>
              <a:solidFill>
                <a:srgbClr val="FFFF00"/>
              </a:solidFill>
              <a:effectLst>
                <a:outerShdw blurRad="38100" dist="38100" dir="2700000" algn="tl">
                  <a:srgbClr val="010199"/>
                </a:outerShdw>
              </a:effectLst>
              <a:uLnTx/>
              <a:uFillTx/>
            </a:endParaRPr>
          </a:p>
        </p:txBody>
      </p:sp>
    </p:spTree>
    <p:custDataLst>
      <p:tags r:id="rId1"/>
    </p:custDataLst>
    <p:extLst>
      <p:ext uri="{BB962C8B-B14F-4D97-AF65-F5344CB8AC3E}">
        <p14:creationId xmlns:p14="http://schemas.microsoft.com/office/powerpoint/2010/main" val="257853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3D178-C790-4EAA-8189-1E10083D0264}"/>
              </a:ext>
            </a:extLst>
          </p:cNvPr>
          <p:cNvSpPr txBox="1"/>
          <p:nvPr/>
        </p:nvSpPr>
        <p:spPr>
          <a:xfrm>
            <a:off x="1555668" y="0"/>
            <a:ext cx="9571511" cy="461665"/>
          </a:xfrm>
          <a:prstGeom prst="rect">
            <a:avLst/>
          </a:prstGeom>
          <a:noFill/>
        </p:spPr>
        <p:txBody>
          <a:bodyPr wrap="square" rtlCol="0">
            <a:spAutoFit/>
          </a:bodyPr>
          <a:lstStyle/>
          <a:p>
            <a:pPr algn="ctr"/>
            <a:r>
              <a:rPr lang="vi-VN" sz="2400" b="1" dirty="0">
                <a:solidFill>
                  <a:srgbClr val="FF0000"/>
                </a:solidFill>
                <a:latin typeface="+mj-lt"/>
              </a:rPr>
              <a:t>BÀI 5:  ẤN ĐỘ TỪ THẾ KỈ IV ĐẾN GIỮA THẾ KỈ XIX.</a:t>
            </a:r>
          </a:p>
        </p:txBody>
      </p:sp>
      <p:sp>
        <p:nvSpPr>
          <p:cNvPr id="5" name="TextBox 4">
            <a:extLst>
              <a:ext uri="{FF2B5EF4-FFF2-40B4-BE49-F238E27FC236}">
                <a16:creationId xmlns:a16="http://schemas.microsoft.com/office/drawing/2014/main" id="{2CC8D80B-01DE-4A59-B17C-645139D17C02}"/>
              </a:ext>
            </a:extLst>
          </p:cNvPr>
          <p:cNvSpPr txBox="1"/>
          <p:nvPr/>
        </p:nvSpPr>
        <p:spPr>
          <a:xfrm>
            <a:off x="785841" y="385776"/>
            <a:ext cx="5949538" cy="461665"/>
          </a:xfrm>
          <a:prstGeom prst="rect">
            <a:avLst/>
          </a:prstGeom>
          <a:noFill/>
        </p:spPr>
        <p:txBody>
          <a:bodyPr wrap="square">
            <a:spAutoFit/>
          </a:bodyPr>
          <a:lstStyle/>
          <a:p>
            <a:r>
              <a:rPr lang="vi-VN" sz="2400" b="1" dirty="0">
                <a:latin typeface="Times New Roman" panose="02020603050405020304" pitchFamily="18" charset="0"/>
              </a:rPr>
              <a:t>1. Ấ</a:t>
            </a:r>
            <a:r>
              <a:rPr lang="pt-BR" sz="2400" b="1" dirty="0">
                <a:latin typeface="Times New Roman" panose="02020603050405020304" pitchFamily="18" charset="0"/>
              </a:rPr>
              <a:t>n Độ </a:t>
            </a:r>
            <a:r>
              <a:rPr lang="vi-VN" sz="2400" b="1" dirty="0">
                <a:latin typeface="Times New Roman" panose="02020603050405020304" pitchFamily="18" charset="0"/>
              </a:rPr>
              <a:t>dướ</a:t>
            </a:r>
            <a:r>
              <a:rPr lang="pt-BR" sz="2400" b="1" dirty="0">
                <a:latin typeface="Times New Roman" panose="02020603050405020304" pitchFamily="18" charset="0"/>
              </a:rPr>
              <a:t>i thời </a:t>
            </a:r>
            <a:r>
              <a:rPr lang="vi-VN" sz="2400" b="1" dirty="0">
                <a:latin typeface="Times New Roman" panose="02020603050405020304" pitchFamily="18" charset="0"/>
              </a:rPr>
              <a:t>cá</a:t>
            </a:r>
            <a:r>
              <a:rPr lang="pt-BR" sz="2400" b="1" dirty="0">
                <a:latin typeface="Times New Roman" panose="02020603050405020304" pitchFamily="18" charset="0"/>
              </a:rPr>
              <a:t>c </a:t>
            </a:r>
            <a:r>
              <a:rPr lang="vi-VN" sz="2400" b="1" dirty="0">
                <a:latin typeface="Times New Roman" panose="02020603050405020304" pitchFamily="18" charset="0"/>
              </a:rPr>
              <a:t>triều</a:t>
            </a:r>
            <a:r>
              <a:rPr lang="pt-BR" sz="2400" b="1" dirty="0">
                <a:latin typeface="Times New Roman" panose="02020603050405020304" pitchFamily="18" charset="0"/>
              </a:rPr>
              <a:t> </a:t>
            </a:r>
            <a:r>
              <a:rPr lang="vi-VN" sz="2400" b="1" dirty="0">
                <a:latin typeface="Times New Roman" panose="02020603050405020304" pitchFamily="18" charset="0"/>
              </a:rPr>
              <a:t>đ</a:t>
            </a:r>
            <a:r>
              <a:rPr lang="pt-BR" sz="2400" b="1" dirty="0">
                <a:latin typeface="Times New Roman" panose="02020603050405020304" pitchFamily="18" charset="0"/>
              </a:rPr>
              <a:t>ại </a:t>
            </a:r>
            <a:r>
              <a:rPr lang="vi-VN" sz="2400" b="1" dirty="0">
                <a:latin typeface="Times New Roman" panose="02020603050405020304" pitchFamily="18" charset="0"/>
              </a:rPr>
              <a:t>phong kiến</a:t>
            </a:r>
            <a:endParaRPr lang="pt-BR" sz="2400" b="1" dirty="0">
              <a:latin typeface="Times New Roman" panose="02020603050405020304" pitchFamily="18" charset="0"/>
            </a:endParaRPr>
          </a:p>
        </p:txBody>
      </p:sp>
      <p:graphicFrame>
        <p:nvGraphicFramePr>
          <p:cNvPr id="9" name="Table 9">
            <a:extLst>
              <a:ext uri="{FF2B5EF4-FFF2-40B4-BE49-F238E27FC236}">
                <a16:creationId xmlns:a16="http://schemas.microsoft.com/office/drawing/2014/main" id="{6A0A500C-54E9-4B37-89C7-4DAE70EAF705}"/>
              </a:ext>
            </a:extLst>
          </p:cNvPr>
          <p:cNvGraphicFramePr>
            <a:graphicFrameLocks noGrp="1"/>
          </p:cNvGraphicFramePr>
          <p:nvPr>
            <p:extLst>
              <p:ext uri="{D42A27DB-BD31-4B8C-83A1-F6EECF244321}">
                <p14:modId xmlns:p14="http://schemas.microsoft.com/office/powerpoint/2010/main" val="1376921778"/>
              </p:ext>
            </p:extLst>
          </p:nvPr>
        </p:nvGraphicFramePr>
        <p:xfrm>
          <a:off x="0" y="1538838"/>
          <a:ext cx="12192001" cy="5128661"/>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2262840336"/>
                    </a:ext>
                  </a:extLst>
                </a:gridCol>
                <a:gridCol w="1849821">
                  <a:extLst>
                    <a:ext uri="{9D8B030D-6E8A-4147-A177-3AD203B41FA5}">
                      <a16:colId xmlns:a16="http://schemas.microsoft.com/office/drawing/2014/main" val="363875825"/>
                    </a:ext>
                  </a:extLst>
                </a:gridCol>
                <a:gridCol w="2790496">
                  <a:extLst>
                    <a:ext uri="{9D8B030D-6E8A-4147-A177-3AD203B41FA5}">
                      <a16:colId xmlns:a16="http://schemas.microsoft.com/office/drawing/2014/main" val="3220784913"/>
                    </a:ext>
                  </a:extLst>
                </a:gridCol>
                <a:gridCol w="3251146">
                  <a:extLst>
                    <a:ext uri="{9D8B030D-6E8A-4147-A177-3AD203B41FA5}">
                      <a16:colId xmlns:a16="http://schemas.microsoft.com/office/drawing/2014/main" val="3247482669"/>
                    </a:ext>
                  </a:extLst>
                </a:gridCol>
                <a:gridCol w="1862138">
                  <a:extLst>
                    <a:ext uri="{9D8B030D-6E8A-4147-A177-3AD203B41FA5}">
                      <a16:colId xmlns:a16="http://schemas.microsoft.com/office/drawing/2014/main" val="1943329638"/>
                    </a:ext>
                  </a:extLst>
                </a:gridCol>
              </a:tblGrid>
              <a:tr h="486898">
                <a:tc>
                  <a:txBody>
                    <a:bodyPr/>
                    <a:lstStyle/>
                    <a:p>
                      <a:r>
                        <a:rPr lang="vi-VN" sz="2400" dirty="0">
                          <a:solidFill>
                            <a:schemeClr val="tx1"/>
                          </a:solidFill>
                          <a:latin typeface="+mj-lt"/>
                        </a:rPr>
                        <a:t>Vương triều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400" b="1" kern="1200" dirty="0">
                          <a:solidFill>
                            <a:schemeClr val="tx1"/>
                          </a:solidFill>
                          <a:latin typeface="Times New Roman" panose="02020603050405020304" pitchFamily="18" charset="0"/>
                          <a:ea typeface="+mn-ea"/>
                          <a:cs typeface="Times New Roman" panose="02020603050405020304" pitchFamily="18" charset="0"/>
                        </a:rPr>
                        <a:t>Sự ra đời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400" dirty="0">
                          <a:solidFill>
                            <a:schemeClr val="tx1"/>
                          </a:solidFill>
                          <a:latin typeface="+mj-lt"/>
                        </a:rPr>
                        <a:t>Tình hình chính trị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400" dirty="0">
                          <a:solidFill>
                            <a:schemeClr val="tx1"/>
                          </a:solidFill>
                          <a:latin typeface="+mj-lt"/>
                        </a:rPr>
                        <a:t>Kinh tế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400" dirty="0">
                          <a:solidFill>
                            <a:schemeClr val="tx1"/>
                          </a:solidFill>
                          <a:latin typeface="+mj-lt"/>
                        </a:rPr>
                        <a:t>Xã hội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5636876"/>
                  </a:ext>
                </a:extLst>
              </a:tr>
              <a:tr h="4641763">
                <a:tc>
                  <a:txBody>
                    <a:bodyPr/>
                    <a:lstStyle/>
                    <a:p>
                      <a:r>
                        <a:rPr lang="en-US" sz="2800" b="1">
                          <a:latin typeface="+mj-lt"/>
                        </a:rPr>
                        <a:t>    </a:t>
                      </a:r>
                      <a:r>
                        <a:rPr lang="vi-VN" sz="2800" b="1">
                          <a:latin typeface="+mj-lt"/>
                        </a:rPr>
                        <a:t>Gúp </a:t>
                      </a:r>
                      <a:r>
                        <a:rPr lang="vi-VN" sz="2800" b="1" dirty="0">
                          <a:latin typeface="+mj-lt"/>
                        </a:rPr>
                        <a:t>– ta</a:t>
                      </a: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sz="2800" dirty="0">
                        <a:latin typeface="+mj-lt"/>
                      </a:endParaRPr>
                    </a:p>
                    <a:p>
                      <a:endParaRPr lang="vi-VN" sz="2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8462980"/>
                  </a:ext>
                </a:extLst>
              </a:tr>
            </a:tbl>
          </a:graphicData>
        </a:graphic>
      </p:graphicFrame>
      <p:sp>
        <p:nvSpPr>
          <p:cNvPr id="2" name="TextBox 1">
            <a:extLst>
              <a:ext uri="{FF2B5EF4-FFF2-40B4-BE49-F238E27FC236}">
                <a16:creationId xmlns:a16="http://schemas.microsoft.com/office/drawing/2014/main" id="{27E91FF4-E764-4EF6-9113-35A9F283A3CD}"/>
              </a:ext>
            </a:extLst>
          </p:cNvPr>
          <p:cNvSpPr txBox="1"/>
          <p:nvPr/>
        </p:nvSpPr>
        <p:spPr>
          <a:xfrm>
            <a:off x="800128" y="866293"/>
            <a:ext cx="4587765" cy="523220"/>
          </a:xfrm>
          <a:prstGeom prst="rect">
            <a:avLst/>
          </a:prstGeom>
          <a:noFill/>
        </p:spPr>
        <p:txBody>
          <a:bodyPr wrap="square" rtlCol="0">
            <a:spAutoFit/>
          </a:bodyPr>
          <a:lstStyle/>
          <a:p>
            <a:r>
              <a:rPr lang="vi-VN" sz="2800" dirty="0">
                <a:latin typeface="+mj-lt"/>
              </a:rPr>
              <a:t>a. Vương triều Gúp – ta:</a:t>
            </a:r>
          </a:p>
        </p:txBody>
      </p:sp>
      <p:sp>
        <p:nvSpPr>
          <p:cNvPr id="11" name="TextBox 10">
            <a:extLst>
              <a:ext uri="{FF2B5EF4-FFF2-40B4-BE49-F238E27FC236}">
                <a16:creationId xmlns:a16="http://schemas.microsoft.com/office/drawing/2014/main" id="{94F39B3A-C2F2-47B7-9A37-6E6E834C6452}"/>
              </a:ext>
            </a:extLst>
          </p:cNvPr>
          <p:cNvSpPr txBox="1"/>
          <p:nvPr/>
        </p:nvSpPr>
        <p:spPr>
          <a:xfrm>
            <a:off x="2435773" y="2104189"/>
            <a:ext cx="1899744" cy="1815882"/>
          </a:xfrm>
          <a:prstGeom prst="rect">
            <a:avLst/>
          </a:prstGeom>
          <a:noFill/>
        </p:spPr>
        <p:txBody>
          <a:bodyPr wrap="square">
            <a:spAutoFit/>
          </a:bodyPr>
          <a:lstStyle/>
          <a:p>
            <a:r>
              <a:rPr lang="vi-VN" sz="2800" kern="1200" dirty="0">
                <a:solidFill>
                  <a:schemeClr val="dk1"/>
                </a:solidFill>
                <a:effectLst/>
                <a:latin typeface="+mj-lt"/>
              </a:rPr>
              <a:t>-</a:t>
            </a:r>
            <a:r>
              <a:rPr lang="vi-VN" sz="2800" kern="1200" dirty="0" err="1">
                <a:solidFill>
                  <a:schemeClr val="dk1"/>
                </a:solidFill>
                <a:effectLst/>
                <a:latin typeface="+mj-lt"/>
              </a:rPr>
              <a:t>Đầu</a:t>
            </a:r>
            <a:r>
              <a:rPr lang="vi-VN" sz="2800" kern="1200" dirty="0">
                <a:solidFill>
                  <a:schemeClr val="dk1"/>
                </a:solidFill>
                <a:effectLst/>
                <a:latin typeface="+mj-lt"/>
              </a:rPr>
              <a:t> TK IV, </a:t>
            </a:r>
            <a:r>
              <a:rPr lang="vi-VN" sz="2800" dirty="0">
                <a:latin typeface="Times New Roman" panose="02020603050405020304" pitchFamily="18" charset="0"/>
                <a:cs typeface="Times New Roman" panose="02020603050405020304" pitchFamily="18" charset="0"/>
              </a:rPr>
              <a:t>Gúp-ta I thống nhất đất nước</a:t>
            </a:r>
          </a:p>
        </p:txBody>
      </p:sp>
      <p:sp>
        <p:nvSpPr>
          <p:cNvPr id="12" name="TextBox 11">
            <a:extLst>
              <a:ext uri="{FF2B5EF4-FFF2-40B4-BE49-F238E27FC236}">
                <a16:creationId xmlns:a16="http://schemas.microsoft.com/office/drawing/2014/main" id="{B76976DB-E21F-4BA7-B303-5001ABE76AD2}"/>
              </a:ext>
            </a:extLst>
          </p:cNvPr>
          <p:cNvSpPr txBox="1"/>
          <p:nvPr/>
        </p:nvSpPr>
        <p:spPr>
          <a:xfrm>
            <a:off x="4356535" y="2127205"/>
            <a:ext cx="2711669" cy="2246769"/>
          </a:xfrm>
          <a:prstGeom prst="rect">
            <a:avLst/>
          </a:prstGeom>
          <a:noFill/>
        </p:spPr>
        <p:txBody>
          <a:bodyPr wrap="square">
            <a:spAutoFit/>
          </a:bodyPr>
          <a:lstStyle/>
          <a:p>
            <a:r>
              <a:rPr lang="vi-VN" sz="2800" kern="1200" dirty="0">
                <a:solidFill>
                  <a:schemeClr val="dk1"/>
                </a:solidFill>
                <a:effectLst/>
                <a:latin typeface="+mj-lt"/>
                <a:ea typeface="+mn-ea"/>
                <a:cs typeface="+mn-cs"/>
              </a:rPr>
              <a:t>-</a:t>
            </a:r>
            <a:r>
              <a:rPr lang="vi-VN" sz="2800" kern="1200" dirty="0" err="1">
                <a:solidFill>
                  <a:schemeClr val="dk1"/>
                </a:solidFill>
                <a:effectLst/>
                <a:latin typeface="+mj-lt"/>
                <a:ea typeface="+mn-ea"/>
                <a:cs typeface="+mn-cs"/>
              </a:rPr>
              <a:t>Đứng</a:t>
            </a:r>
            <a:r>
              <a:rPr lang="vi-VN" sz="2800" kern="1200" dirty="0">
                <a:solidFill>
                  <a:schemeClr val="dk1"/>
                </a:solidFill>
                <a:effectLst/>
                <a:latin typeface="+mj-lt"/>
                <a:ea typeface="+mn-ea"/>
                <a:cs typeface="+mn-cs"/>
              </a:rPr>
              <a:t> đầu Vua San-dra Gúp-ta I, thống nhất đất nước, lãnh thổ </a:t>
            </a:r>
            <a:r>
              <a:rPr lang="vi-VN" sz="2800" kern="1200" dirty="0" err="1">
                <a:solidFill>
                  <a:schemeClr val="dk1"/>
                </a:solidFill>
                <a:effectLst/>
                <a:latin typeface="+mj-lt"/>
                <a:ea typeface="+mn-ea"/>
                <a:cs typeface="+mn-cs"/>
              </a:rPr>
              <a:t>mở</a:t>
            </a:r>
            <a:r>
              <a:rPr lang="vi-VN" sz="2800" kern="1200" dirty="0">
                <a:solidFill>
                  <a:schemeClr val="dk1"/>
                </a:solidFill>
                <a:effectLst/>
                <a:latin typeface="+mj-lt"/>
                <a:ea typeface="+mn-ea"/>
                <a:cs typeface="+mn-cs"/>
              </a:rPr>
              <a:t> </a:t>
            </a:r>
            <a:r>
              <a:rPr lang="vi-VN" sz="2800" kern="1200" dirty="0" err="1">
                <a:solidFill>
                  <a:schemeClr val="dk1"/>
                </a:solidFill>
                <a:effectLst/>
                <a:latin typeface="+mj-lt"/>
                <a:ea typeface="+mn-ea"/>
                <a:cs typeface="+mn-cs"/>
              </a:rPr>
              <a:t>rộng</a:t>
            </a:r>
            <a:r>
              <a:rPr lang="vi-VN" sz="2800" kern="1200" dirty="0">
                <a:solidFill>
                  <a:schemeClr val="dk1"/>
                </a:solidFill>
                <a:effectLst/>
                <a:latin typeface="+mj-lt"/>
                <a:ea typeface="+mn-ea"/>
                <a:cs typeface="+mn-cs"/>
              </a:rPr>
              <a:t>.</a:t>
            </a:r>
            <a:endParaRPr lang="vi-VN" sz="2800" dirty="0">
              <a:latin typeface="+mj-lt"/>
            </a:endParaRPr>
          </a:p>
        </p:txBody>
      </p:sp>
      <p:sp>
        <p:nvSpPr>
          <p:cNvPr id="13" name="TextBox 12">
            <a:extLst>
              <a:ext uri="{FF2B5EF4-FFF2-40B4-BE49-F238E27FC236}">
                <a16:creationId xmlns:a16="http://schemas.microsoft.com/office/drawing/2014/main" id="{D1D344FC-7E72-4A7E-B49D-8F4553FD352A}"/>
              </a:ext>
            </a:extLst>
          </p:cNvPr>
          <p:cNvSpPr txBox="1"/>
          <p:nvPr/>
        </p:nvSpPr>
        <p:spPr>
          <a:xfrm>
            <a:off x="7047185" y="2127205"/>
            <a:ext cx="3563008" cy="4401205"/>
          </a:xfrm>
          <a:prstGeom prst="rect">
            <a:avLst/>
          </a:prstGeom>
          <a:noFill/>
        </p:spPr>
        <p:txBody>
          <a:bodyPr wrap="square">
            <a:spAutoFit/>
          </a:bodyPr>
          <a:lstStyle/>
          <a:p>
            <a:r>
              <a:rPr lang="vi-VN" sz="2800" kern="1200" dirty="0">
                <a:solidFill>
                  <a:schemeClr val="dk1"/>
                </a:solidFill>
                <a:effectLst/>
                <a:latin typeface="+mj-lt"/>
              </a:rPr>
              <a:t>- Nông nghiệp chú trọng phát triển với nhiều công trình thủy lợi lớn được xây dựng, công cụ bằng sắt sử dụng </a:t>
            </a:r>
            <a:r>
              <a:rPr lang="vi-VN" sz="2800" kern="1200" dirty="0" err="1">
                <a:solidFill>
                  <a:schemeClr val="dk1"/>
                </a:solidFill>
                <a:effectLst/>
                <a:latin typeface="+mj-lt"/>
              </a:rPr>
              <a:t>rộng</a:t>
            </a:r>
            <a:r>
              <a:rPr lang="vi-VN" sz="2800" kern="1200" dirty="0">
                <a:solidFill>
                  <a:schemeClr val="dk1"/>
                </a:solidFill>
                <a:effectLst/>
                <a:latin typeface="+mj-lt"/>
              </a:rPr>
              <a:t> </a:t>
            </a:r>
            <a:r>
              <a:rPr lang="vi-VN" sz="2800" kern="1200" dirty="0" err="1">
                <a:solidFill>
                  <a:schemeClr val="dk1"/>
                </a:solidFill>
                <a:effectLst/>
                <a:latin typeface="+mj-lt"/>
              </a:rPr>
              <a:t>rãi</a:t>
            </a:r>
            <a:r>
              <a:rPr lang="vi-VN" sz="2800" kern="1200" dirty="0">
                <a:solidFill>
                  <a:schemeClr val="dk1"/>
                </a:solidFill>
                <a:effectLst/>
                <a:latin typeface="+mj-lt"/>
              </a:rPr>
              <a:t>.</a:t>
            </a:r>
          </a:p>
          <a:p>
            <a:r>
              <a:rPr lang="vi-VN" sz="2800" kern="1200" dirty="0">
                <a:solidFill>
                  <a:schemeClr val="dk1"/>
                </a:solidFill>
                <a:effectLst/>
                <a:latin typeface="+mj-lt"/>
              </a:rPr>
              <a:t>- Buôn bán trong nước đẩy mạnh.</a:t>
            </a:r>
          </a:p>
          <a:p>
            <a:r>
              <a:rPr lang="vi-VN" sz="2800" kern="1200" dirty="0">
                <a:solidFill>
                  <a:schemeClr val="dk1"/>
                </a:solidFill>
                <a:effectLst/>
                <a:latin typeface="+mj-lt"/>
              </a:rPr>
              <a:t>- Quan hệ thương mại với </a:t>
            </a:r>
            <a:r>
              <a:rPr lang="vi-VN" sz="2800" kern="1200" dirty="0" err="1">
                <a:solidFill>
                  <a:schemeClr val="dk1"/>
                </a:solidFill>
                <a:effectLst/>
                <a:latin typeface="+mj-lt"/>
              </a:rPr>
              <a:t>nhiều</a:t>
            </a:r>
            <a:r>
              <a:rPr lang="vi-VN" sz="2800" kern="1200" dirty="0">
                <a:solidFill>
                  <a:schemeClr val="dk1"/>
                </a:solidFill>
                <a:effectLst/>
                <a:latin typeface="+mj-lt"/>
              </a:rPr>
              <a:t> </a:t>
            </a:r>
            <a:r>
              <a:rPr lang="vi-VN" sz="2800" kern="1200" dirty="0" err="1">
                <a:solidFill>
                  <a:schemeClr val="dk1"/>
                </a:solidFill>
                <a:effectLst/>
                <a:latin typeface="+mj-lt"/>
              </a:rPr>
              <a:t>nước</a:t>
            </a:r>
            <a:r>
              <a:rPr lang="vi-VN" sz="2800" kern="1200" dirty="0">
                <a:solidFill>
                  <a:schemeClr val="dk1"/>
                </a:solidFill>
                <a:effectLst/>
                <a:latin typeface="+mj-lt"/>
              </a:rPr>
              <a:t>.</a:t>
            </a:r>
            <a:endParaRPr lang="vi-VN" sz="2800" dirty="0">
              <a:latin typeface="+mj-lt"/>
            </a:endParaRPr>
          </a:p>
        </p:txBody>
      </p:sp>
      <p:sp>
        <p:nvSpPr>
          <p:cNvPr id="15" name="TextBox 14">
            <a:extLst>
              <a:ext uri="{FF2B5EF4-FFF2-40B4-BE49-F238E27FC236}">
                <a16:creationId xmlns:a16="http://schemas.microsoft.com/office/drawing/2014/main" id="{CC1C3D39-0021-4BD1-A7AA-1EDE7316F973}"/>
              </a:ext>
            </a:extLst>
          </p:cNvPr>
          <p:cNvSpPr txBox="1"/>
          <p:nvPr/>
        </p:nvSpPr>
        <p:spPr>
          <a:xfrm>
            <a:off x="10420341" y="2175098"/>
            <a:ext cx="1581807" cy="3539430"/>
          </a:xfrm>
          <a:prstGeom prst="rect">
            <a:avLst/>
          </a:prstGeom>
          <a:noFill/>
        </p:spPr>
        <p:txBody>
          <a:bodyPr wrap="square">
            <a:spAutoFit/>
          </a:bodyPr>
          <a:lstStyle/>
          <a:p>
            <a:r>
              <a:rPr lang="vi-VN" sz="2800" kern="1200" dirty="0">
                <a:solidFill>
                  <a:schemeClr val="dk1"/>
                </a:solidFill>
                <a:effectLst/>
                <a:latin typeface="+mj-lt"/>
                <a:ea typeface="+mn-ea"/>
                <a:cs typeface="+mn-cs"/>
              </a:rPr>
              <a:t>Đời sống nhân dân được ổn định, sung túc</a:t>
            </a:r>
          </a:p>
          <a:p>
            <a:r>
              <a:rPr lang="vi-VN" sz="2800" kern="1200" dirty="0">
                <a:solidFill>
                  <a:schemeClr val="dk1"/>
                </a:solidFill>
                <a:effectLst/>
                <a:latin typeface="+mj-lt"/>
                <a:ea typeface="+mn-ea"/>
                <a:cs typeface="+mn-cs"/>
              </a:rPr>
              <a:t>→ thời kì </a:t>
            </a:r>
            <a:r>
              <a:rPr lang="vi-VN" sz="2800" kern="1200" dirty="0" err="1">
                <a:solidFill>
                  <a:schemeClr val="dk1"/>
                </a:solidFill>
                <a:effectLst/>
                <a:latin typeface="+mj-lt"/>
                <a:ea typeface="+mn-ea"/>
                <a:cs typeface="+mn-cs"/>
              </a:rPr>
              <a:t>hoàng</a:t>
            </a:r>
            <a:r>
              <a:rPr lang="vi-VN" sz="2800" kern="1200" dirty="0">
                <a:solidFill>
                  <a:schemeClr val="dk1"/>
                </a:solidFill>
                <a:effectLst/>
                <a:latin typeface="+mj-lt"/>
                <a:ea typeface="+mn-ea"/>
                <a:cs typeface="+mn-cs"/>
              </a:rPr>
              <a:t> kim.</a:t>
            </a:r>
            <a:endParaRPr lang="vi-VN" sz="2800" dirty="0">
              <a:latin typeface="+mj-lt"/>
            </a:endParaRPr>
          </a:p>
        </p:txBody>
      </p:sp>
      <p:pic>
        <p:nvPicPr>
          <p:cNvPr id="6" name="Picture 5">
            <a:extLst>
              <a:ext uri="{FF2B5EF4-FFF2-40B4-BE49-F238E27FC236}">
                <a16:creationId xmlns:a16="http://schemas.microsoft.com/office/drawing/2014/main" id="{2093003C-443B-4F73-ACD7-AE43BAB8DFFA}"/>
              </a:ext>
            </a:extLst>
          </p:cNvPr>
          <p:cNvPicPr>
            <a:picLocks noChangeAspect="1"/>
          </p:cNvPicPr>
          <p:nvPr/>
        </p:nvPicPr>
        <p:blipFill rotWithShape="1">
          <a:blip r:embed="rId4"/>
          <a:srcRect l="65949" t="39831" r="17112" b="27392"/>
          <a:stretch/>
        </p:blipFill>
        <p:spPr>
          <a:xfrm>
            <a:off x="1" y="2838450"/>
            <a:ext cx="2300288" cy="3516229"/>
          </a:xfrm>
          <a:prstGeom prst="rect">
            <a:avLst/>
          </a:prstGeom>
        </p:spPr>
      </p:pic>
    </p:spTree>
    <p:custDataLst>
      <p:tags r:id="rId1"/>
    </p:custDataLst>
    <p:extLst>
      <p:ext uri="{BB962C8B-B14F-4D97-AF65-F5344CB8AC3E}">
        <p14:creationId xmlns:p14="http://schemas.microsoft.com/office/powerpoint/2010/main" val="301276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arn(inVertical)">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2" descr="akbar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996" y="285740"/>
            <a:ext cx="5243513" cy="5862661"/>
          </a:xfrm>
          <a:prstGeom prst="rect">
            <a:avLst/>
          </a:prstGeom>
          <a:noFill/>
          <a:ln w="9525">
            <a:solidFill>
              <a:srgbClr val="33CC33"/>
            </a:solidFill>
            <a:miter lim="800000"/>
            <a:headEnd/>
            <a:tailEnd/>
          </a:ln>
          <a:extLst>
            <a:ext uri="{909E8E84-426E-40DD-AFC4-6F175D3DCCD1}">
              <a14:hiddenFill xmlns:a14="http://schemas.microsoft.com/office/drawing/2010/main">
                <a:solidFill>
                  <a:srgbClr val="FFFFFF"/>
                </a:solidFill>
              </a14:hiddenFill>
            </a:ext>
          </a:extLst>
        </p:spPr>
      </p:pic>
      <p:sp>
        <p:nvSpPr>
          <p:cNvPr id="3" name="Rectangle 13"/>
          <p:cNvSpPr>
            <a:spLocks noChangeArrowheads="1"/>
          </p:cNvSpPr>
          <p:nvPr/>
        </p:nvSpPr>
        <p:spPr bwMode="auto">
          <a:xfrm>
            <a:off x="1914878" y="6148401"/>
            <a:ext cx="34432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tabLst>
                <a:tab pos="4448175" algn="l"/>
              </a:tabLst>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tabLst>
                <a:tab pos="4448175" algn="l"/>
              </a:tabLst>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tabLst>
                <a:tab pos="4448175" algn="l"/>
              </a:tabLst>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tabLst>
                <a:tab pos="4448175" algn="l"/>
              </a:tabLst>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tabLst>
                <a:tab pos="4448175" algn="l"/>
              </a:tabLst>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4448175" algn="l"/>
              </a:tabLs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4448175" algn="l"/>
              </a:tabLs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4448175" algn="l"/>
              </a:tabLs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4448175" algn="l"/>
              </a:tabLst>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vi-VN" sz="2800" b="1">
                <a:solidFill>
                  <a:srgbClr val="FF0000"/>
                </a:solidFill>
                <a:latin typeface="Times New Roman" panose="02020603050405020304" pitchFamily="18" charset="0"/>
              </a:rPr>
              <a:t>Vua A-cơ-ba</a:t>
            </a:r>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5857875" y="76200"/>
            <a:ext cx="6010315" cy="6248400"/>
          </a:xfrm>
          <a:prstGeom prst="rect">
            <a:avLst/>
          </a:prstGeom>
          <a:noFill/>
        </p:spPr>
      </p:pic>
      <p:sp>
        <p:nvSpPr>
          <p:cNvPr id="5" name="Rectangle 3"/>
          <p:cNvSpPr>
            <a:spLocks noChangeArrowheads="1"/>
          </p:cNvSpPr>
          <p:nvPr/>
        </p:nvSpPr>
        <p:spPr bwMode="auto">
          <a:xfrm>
            <a:off x="6657388" y="6242051"/>
            <a:ext cx="377254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2800" b="1">
                <a:solidFill>
                  <a:srgbClr val="FF0000"/>
                </a:solidFill>
                <a:latin typeface="Times New Roman" pitchFamily="18" charset="0"/>
                <a:cs typeface="Times New Roman" pitchFamily="18" charset="0"/>
              </a:rPr>
              <a:t>L</a:t>
            </a:r>
            <a:r>
              <a:rPr lang="vi-VN" altLang="vi-VN" sz="2800" b="1">
                <a:solidFill>
                  <a:srgbClr val="FF0000"/>
                </a:solidFill>
                <a:latin typeface="Times New Roman" pitchFamily="18" charset="0"/>
                <a:cs typeface="Times New Roman" pitchFamily="18" charset="0"/>
              </a:rPr>
              <a:t>ă</a:t>
            </a:r>
            <a:r>
              <a:rPr lang="en-US" altLang="vi-VN" sz="2800" b="1">
                <a:solidFill>
                  <a:srgbClr val="FF0000"/>
                </a:solidFill>
                <a:latin typeface="Times New Roman" pitchFamily="18" charset="0"/>
                <a:cs typeface="Times New Roman" pitchFamily="18" charset="0"/>
              </a:rPr>
              <a:t>ng vua A-C</a:t>
            </a:r>
            <a:r>
              <a:rPr lang="vi-VN" altLang="vi-VN" sz="2800" b="1">
                <a:solidFill>
                  <a:srgbClr val="FF0000"/>
                </a:solidFill>
                <a:latin typeface="Times New Roman" pitchFamily="18" charset="0"/>
                <a:cs typeface="Times New Roman" pitchFamily="18" charset="0"/>
              </a:rPr>
              <a:t>ơ</a:t>
            </a:r>
            <a:r>
              <a:rPr lang="en-US" altLang="vi-VN" sz="2800" b="1">
                <a:solidFill>
                  <a:srgbClr val="FF0000"/>
                </a:solidFill>
                <a:latin typeface="Times New Roman" pitchFamily="18" charset="0"/>
                <a:cs typeface="Times New Roman" pitchFamily="18" charset="0"/>
              </a:rPr>
              <a:t>- Ba</a:t>
            </a:r>
            <a:endParaRPr lang="en-US" altLang="vi-VN" sz="2800">
              <a:solidFill>
                <a:srgbClr val="FF0000"/>
              </a:solidFill>
              <a:latin typeface="Times New Roman" pitchFamily="18" charset="0"/>
              <a:cs typeface="Times New Roman" pitchFamily="18" charset="0"/>
            </a:endParaRPr>
          </a:p>
        </p:txBody>
      </p:sp>
    </p:spTree>
    <p:custDataLst>
      <p:tags r:id="rId1"/>
    </p:custDataLst>
    <p:extLst>
      <p:ext uri="{BB962C8B-B14F-4D97-AF65-F5344CB8AC3E}">
        <p14:creationId xmlns:p14="http://schemas.microsoft.com/office/powerpoint/2010/main" val="286149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amond(in)">
                                      <p:cBhvr>
                                        <p:cTn id="10" dur="2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xit" presetSubtype="16" fill="hold" nodeType="clickEffect">
                                  <p:stCondLst>
                                    <p:cond delay="0"/>
                                  </p:stCondLst>
                                  <p:childTnLst>
                                    <p:animEffect transition="out" filter="diamond(in)">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par>
                                <p:cTn id="16" presetID="8" presetClass="exit" presetSubtype="16" fill="hold" grpId="1" nodeType="withEffect">
                                  <p:stCondLst>
                                    <p:cond delay="0"/>
                                  </p:stCondLst>
                                  <p:childTnLst>
                                    <p:animEffect transition="out" filter="diamond(in)">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par>
                                <p:cTn id="19" presetID="15"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7"/>
          <p:cNvSpPr txBox="1">
            <a:spLocks noChangeArrowheads="1"/>
          </p:cNvSpPr>
          <p:nvPr/>
        </p:nvSpPr>
        <p:spPr bwMode="auto">
          <a:xfrm>
            <a:off x="3124200" y="6278563"/>
            <a:ext cx="60960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2800" b="1">
                <a:solidFill>
                  <a:srgbClr val="0000FF"/>
                </a:solidFill>
                <a:latin typeface="Times New Roman" panose="02020603050405020304" pitchFamily="18" charset="0"/>
              </a:rPr>
              <a:t>Nhà thờ Hồi giáo cho vua hồi Selim II</a:t>
            </a:r>
            <a:r>
              <a:rPr lang="en-US" altLang="vi-VN" sz="2800">
                <a:solidFill>
                  <a:srgbClr val="0000FF"/>
                </a:solidFill>
                <a:latin typeface="Times New Roman" panose="02020603050405020304" pitchFamily="18" charset="0"/>
              </a:rPr>
              <a:t> </a:t>
            </a:r>
          </a:p>
        </p:txBody>
      </p:sp>
      <p:pic>
        <p:nvPicPr>
          <p:cNvPr id="3" name="Picture 5" descr="MosqueSelimII_4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
            <a:ext cx="9144000" cy="62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60790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ãy Himalaya, nơi bắt đầu của 2 con sông Hằng và sông Ấn">
            <a:extLst>
              <a:ext uri="{FF2B5EF4-FFF2-40B4-BE49-F238E27FC236}">
                <a16:creationId xmlns:a16="http://schemas.microsoft.com/office/drawing/2014/main" id="{71026453-E70F-4F6D-9FAE-EE23C76018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 y="206497"/>
            <a:ext cx="11521440" cy="643339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C46F95B-B3EA-490A-9CDF-399D80B66BB8}"/>
              </a:ext>
            </a:extLst>
          </p:cNvPr>
          <p:cNvSpPr txBox="1"/>
          <p:nvPr/>
        </p:nvSpPr>
        <p:spPr>
          <a:xfrm>
            <a:off x="182880" y="6270563"/>
            <a:ext cx="5756704" cy="369332"/>
          </a:xfrm>
          <a:prstGeom prst="rect">
            <a:avLst/>
          </a:prstGeom>
          <a:noFill/>
        </p:spPr>
        <p:txBody>
          <a:bodyPr wrap="none" rtlCol="0">
            <a:spAutoFit/>
          </a:bodyPr>
          <a:lstStyle/>
          <a:p>
            <a:r>
              <a:rPr lang="en-US" i="1">
                <a:solidFill>
                  <a:srgbClr val="4472C4">
                    <a:lumMod val="60000"/>
                    <a:lumOff val="40000"/>
                  </a:srgbClr>
                </a:solidFill>
                <a:latin typeface="Times New Roman" panose="02020603050405020304" pitchFamily="18" charset="0"/>
                <a:cs typeface="Times New Roman" panose="02020603050405020304" pitchFamily="18" charset="0"/>
              </a:rPr>
              <a:t>Dãy Himalaya – nơi khởi nguồn của sông Ấn và sông Hằng</a:t>
            </a:r>
          </a:p>
        </p:txBody>
      </p:sp>
    </p:spTree>
    <p:custDataLst>
      <p:tags r:id="rId1"/>
    </p:custDataLst>
    <p:extLst>
      <p:ext uri="{BB962C8B-B14F-4D97-AF65-F5344CB8AC3E}">
        <p14:creationId xmlns:p14="http://schemas.microsoft.com/office/powerpoint/2010/main" val="4025011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IMG_019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87" name="Text Box 3"/>
          <p:cNvSpPr txBox="1">
            <a:spLocks noChangeArrowheads="1"/>
          </p:cNvSpPr>
          <p:nvPr/>
        </p:nvSpPr>
        <p:spPr bwMode="auto">
          <a:xfrm>
            <a:off x="2286000" y="6034088"/>
            <a:ext cx="79248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vi-VN" sz="2800" b="1">
                <a:solidFill>
                  <a:srgbClr val="0000FF"/>
                </a:solidFill>
                <a:latin typeface="Times New Roman" panose="02020603050405020304" pitchFamily="18" charset="0"/>
              </a:rPr>
              <a:t>Nhà thờ đạo Hồi ở Mianma.</a:t>
            </a:r>
            <a:endParaRPr lang="en-US" altLang="vi-VN" sz="2800" b="1">
              <a:solidFill>
                <a:srgbClr val="0000FF"/>
              </a:solidFill>
              <a:latin typeface=".VnAristote" pitchFamily="34" charset="0"/>
            </a:endParaRPr>
          </a:p>
        </p:txBody>
      </p:sp>
    </p:spTree>
    <p:custDataLst>
      <p:tags r:id="rId1"/>
    </p:custDataLst>
    <p:extLst>
      <p:ext uri="{BB962C8B-B14F-4D97-AF65-F5344CB8AC3E}">
        <p14:creationId xmlns:p14="http://schemas.microsoft.com/office/powerpoint/2010/main" val="11997858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18786"/>
                                        </p:tgtEl>
                                        <p:attrNameLst>
                                          <p:attrName>style.visibility</p:attrName>
                                        </p:attrNameLst>
                                      </p:cBhvr>
                                      <p:to>
                                        <p:strVal val="visible"/>
                                      </p:to>
                                    </p:set>
                                    <p:anim calcmode="lin" valueType="num">
                                      <p:cBhvr>
                                        <p:cTn id="7" dur="1000" fill="hold"/>
                                        <p:tgtEl>
                                          <p:spTgt spid="118786"/>
                                        </p:tgtEl>
                                        <p:attrNameLst>
                                          <p:attrName>ppt_w</p:attrName>
                                        </p:attrNameLst>
                                      </p:cBhvr>
                                      <p:tavLst>
                                        <p:tav tm="0">
                                          <p:val>
                                            <p:strVal val="#ppt_w*0.70"/>
                                          </p:val>
                                        </p:tav>
                                        <p:tav tm="100000">
                                          <p:val>
                                            <p:strVal val="#ppt_w"/>
                                          </p:val>
                                        </p:tav>
                                      </p:tavLst>
                                    </p:anim>
                                    <p:anim calcmode="lin" valueType="num">
                                      <p:cBhvr>
                                        <p:cTn id="8" dur="1000" fill="hold"/>
                                        <p:tgtEl>
                                          <p:spTgt spid="118786"/>
                                        </p:tgtEl>
                                        <p:attrNameLst>
                                          <p:attrName>ppt_h</p:attrName>
                                        </p:attrNameLst>
                                      </p:cBhvr>
                                      <p:tavLst>
                                        <p:tav tm="0">
                                          <p:val>
                                            <p:strVal val="#ppt_h"/>
                                          </p:val>
                                        </p:tav>
                                        <p:tav tm="100000">
                                          <p:val>
                                            <p:strVal val="#ppt_h"/>
                                          </p:val>
                                        </p:tav>
                                      </p:tavLst>
                                    </p:anim>
                                    <p:animEffect transition="in" filter="fade">
                                      <p:cBhvr>
                                        <p:cTn id="9" dur="1000"/>
                                        <p:tgtEl>
                                          <p:spTgt spid="11878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118787"/>
                                        </p:tgtEl>
                                        <p:attrNameLst>
                                          <p:attrName>style.visibility</p:attrName>
                                        </p:attrNameLst>
                                      </p:cBhvr>
                                      <p:to>
                                        <p:strVal val="visible"/>
                                      </p:to>
                                    </p:set>
                                    <p:animEffect transition="in" filter="diamond(in)">
                                      <p:cBhvr>
                                        <p:cTn id="14" dur="2000"/>
                                        <p:tgtEl>
                                          <p:spTgt spid="118787"/>
                                        </p:tgtEl>
                                      </p:cBhvr>
                                    </p:animEffect>
                                  </p:childTnLst>
                                </p:cTn>
                              </p:par>
                              <p:par>
                                <p:cTn id="15" presetID="8" presetClass="entr" presetSubtype="16" fill="hold" nodeType="withEffect">
                                  <p:stCondLst>
                                    <p:cond delay="0"/>
                                  </p:stCondLst>
                                  <p:childTnLst>
                                    <p:set>
                                      <p:cBhvr>
                                        <p:cTn id="16" dur="1" fill="hold">
                                          <p:stCondLst>
                                            <p:cond delay="0"/>
                                          </p:stCondLst>
                                        </p:cTn>
                                        <p:tgtEl>
                                          <p:spTgt spid="118786"/>
                                        </p:tgtEl>
                                        <p:attrNameLst>
                                          <p:attrName>style.visibility</p:attrName>
                                        </p:attrNameLst>
                                      </p:cBhvr>
                                      <p:to>
                                        <p:strVal val="visible"/>
                                      </p:to>
                                    </p:set>
                                    <p:animEffect transition="in" filter="diamond(in)">
                                      <p:cBhvr>
                                        <p:cTn id="17" dur="2000"/>
                                        <p:tgtEl>
                                          <p:spTgt spid="1187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16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5"/>
          <p:cNvSpPr>
            <a:spLocks noChangeArrowheads="1"/>
          </p:cNvSpPr>
          <p:nvPr/>
        </p:nvSpPr>
        <p:spPr bwMode="auto">
          <a:xfrm>
            <a:off x="1676400" y="6262688"/>
            <a:ext cx="88661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vi-VN" sz="2800">
                <a:solidFill>
                  <a:srgbClr val="FFFF00"/>
                </a:solidFill>
                <a:latin typeface="Times New Roman" panose="02020603050405020304" pitchFamily="18" charset="0"/>
              </a:rPr>
              <a:t>T</a:t>
            </a:r>
            <a:r>
              <a:rPr lang="vi-VN" altLang="vi-VN" sz="2800">
                <a:solidFill>
                  <a:srgbClr val="FFFF00"/>
                </a:solidFill>
                <a:latin typeface="Times New Roman" panose="02020603050405020304" pitchFamily="18" charset="0"/>
              </a:rPr>
              <a:t>hánh đường của người Chăm Islam ở </a:t>
            </a:r>
            <a:r>
              <a:rPr lang="en-US" altLang="vi-VN" sz="2800">
                <a:solidFill>
                  <a:srgbClr val="FFFF00"/>
                </a:solidFill>
                <a:latin typeface="Times New Roman" panose="02020603050405020304" pitchFamily="18" charset="0"/>
              </a:rPr>
              <a:t>Châu Đốc, An Giang </a:t>
            </a:r>
          </a:p>
        </p:txBody>
      </p:sp>
    </p:spTree>
    <p:custDataLst>
      <p:tags r:id="rId1"/>
    </p:custDataLst>
    <p:extLst>
      <p:ext uri="{BB962C8B-B14F-4D97-AF65-F5344CB8AC3E}">
        <p14:creationId xmlns:p14="http://schemas.microsoft.com/office/powerpoint/2010/main" val="29633036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3D178-C790-4EAA-8189-1E10083D0264}"/>
              </a:ext>
            </a:extLst>
          </p:cNvPr>
          <p:cNvSpPr txBox="1"/>
          <p:nvPr/>
        </p:nvSpPr>
        <p:spPr>
          <a:xfrm>
            <a:off x="1555668" y="0"/>
            <a:ext cx="9571511" cy="461665"/>
          </a:xfrm>
          <a:prstGeom prst="rect">
            <a:avLst/>
          </a:prstGeom>
          <a:noFill/>
        </p:spPr>
        <p:txBody>
          <a:bodyPr wrap="square" rtlCol="0">
            <a:spAutoFit/>
          </a:bodyPr>
          <a:lstStyle/>
          <a:p>
            <a:pPr algn="ctr"/>
            <a:r>
              <a:rPr lang="vi-VN" sz="2400" b="1" dirty="0">
                <a:solidFill>
                  <a:srgbClr val="FF0000"/>
                </a:solidFill>
                <a:latin typeface="+mj-lt"/>
              </a:rPr>
              <a:t>BÀI 5:  ẤN ĐỘ TỪ THẾ KỈ IV ĐẾN GIỮA THẾ KỈ XIX.</a:t>
            </a:r>
          </a:p>
        </p:txBody>
      </p:sp>
      <p:sp>
        <p:nvSpPr>
          <p:cNvPr id="5" name="TextBox 4">
            <a:extLst>
              <a:ext uri="{FF2B5EF4-FFF2-40B4-BE49-F238E27FC236}">
                <a16:creationId xmlns:a16="http://schemas.microsoft.com/office/drawing/2014/main" id="{2CC8D80B-01DE-4A59-B17C-645139D17C02}"/>
              </a:ext>
            </a:extLst>
          </p:cNvPr>
          <p:cNvSpPr txBox="1"/>
          <p:nvPr/>
        </p:nvSpPr>
        <p:spPr>
          <a:xfrm>
            <a:off x="1" y="342912"/>
            <a:ext cx="5949538" cy="461665"/>
          </a:xfrm>
          <a:prstGeom prst="rect">
            <a:avLst/>
          </a:prstGeom>
          <a:noFill/>
        </p:spPr>
        <p:txBody>
          <a:bodyPr wrap="square">
            <a:spAutoFit/>
          </a:bodyPr>
          <a:lstStyle/>
          <a:p>
            <a:r>
              <a:rPr lang="vi-VN" sz="2400" b="1" dirty="0">
                <a:latin typeface="Times New Roman" panose="02020603050405020304" pitchFamily="18" charset="0"/>
              </a:rPr>
              <a:t>1. Ấ</a:t>
            </a:r>
            <a:r>
              <a:rPr lang="pt-BR" sz="2400" b="1" dirty="0">
                <a:latin typeface="Times New Roman" panose="02020603050405020304" pitchFamily="18" charset="0"/>
              </a:rPr>
              <a:t>n Độ </a:t>
            </a:r>
            <a:r>
              <a:rPr lang="vi-VN" sz="2400" b="1" dirty="0">
                <a:latin typeface="Times New Roman" panose="02020603050405020304" pitchFamily="18" charset="0"/>
              </a:rPr>
              <a:t>dướ</a:t>
            </a:r>
            <a:r>
              <a:rPr lang="pt-BR" sz="2400" b="1" dirty="0">
                <a:latin typeface="Times New Roman" panose="02020603050405020304" pitchFamily="18" charset="0"/>
              </a:rPr>
              <a:t>i thời </a:t>
            </a:r>
            <a:r>
              <a:rPr lang="vi-VN" sz="2400" b="1" dirty="0">
                <a:latin typeface="Times New Roman" panose="02020603050405020304" pitchFamily="18" charset="0"/>
              </a:rPr>
              <a:t>cá</a:t>
            </a:r>
            <a:r>
              <a:rPr lang="pt-BR" sz="2400" b="1" dirty="0">
                <a:latin typeface="Times New Roman" panose="02020603050405020304" pitchFamily="18" charset="0"/>
              </a:rPr>
              <a:t>c </a:t>
            </a:r>
            <a:r>
              <a:rPr lang="vi-VN" sz="2400" b="1" dirty="0">
                <a:latin typeface="Times New Roman" panose="02020603050405020304" pitchFamily="18" charset="0"/>
              </a:rPr>
              <a:t>triều</a:t>
            </a:r>
            <a:r>
              <a:rPr lang="pt-BR" sz="2400" b="1" dirty="0">
                <a:latin typeface="Times New Roman" panose="02020603050405020304" pitchFamily="18" charset="0"/>
              </a:rPr>
              <a:t> </a:t>
            </a:r>
            <a:r>
              <a:rPr lang="vi-VN" sz="2400" b="1" dirty="0">
                <a:latin typeface="Times New Roman" panose="02020603050405020304" pitchFamily="18" charset="0"/>
              </a:rPr>
              <a:t>đ</a:t>
            </a:r>
            <a:r>
              <a:rPr lang="pt-BR" sz="2400" b="1" dirty="0">
                <a:latin typeface="Times New Roman" panose="02020603050405020304" pitchFamily="18" charset="0"/>
              </a:rPr>
              <a:t>ại </a:t>
            </a:r>
            <a:r>
              <a:rPr lang="vi-VN" sz="2400" b="1" dirty="0">
                <a:latin typeface="Times New Roman" panose="02020603050405020304" pitchFamily="18" charset="0"/>
              </a:rPr>
              <a:t>phong </a:t>
            </a:r>
            <a:r>
              <a:rPr lang="vi-VN" sz="2400" b="1" dirty="0" err="1">
                <a:latin typeface="Times New Roman" panose="02020603050405020304" pitchFamily="18" charset="0"/>
              </a:rPr>
              <a:t>kiến</a:t>
            </a:r>
            <a:r>
              <a:rPr lang="vi-VN" sz="2400" b="1" dirty="0">
                <a:latin typeface="Times New Roman" panose="02020603050405020304" pitchFamily="18" charset="0"/>
              </a:rPr>
              <a:t>.</a:t>
            </a:r>
            <a:endParaRPr lang="pt-BR" sz="2400" b="1" dirty="0">
              <a:latin typeface="Times New Roman" panose="02020603050405020304" pitchFamily="18" charset="0"/>
            </a:endParaRPr>
          </a:p>
        </p:txBody>
      </p:sp>
      <p:graphicFrame>
        <p:nvGraphicFramePr>
          <p:cNvPr id="9" name="Table 9">
            <a:extLst>
              <a:ext uri="{FF2B5EF4-FFF2-40B4-BE49-F238E27FC236}">
                <a16:creationId xmlns:a16="http://schemas.microsoft.com/office/drawing/2014/main" id="{6A0A500C-54E9-4B37-89C7-4DAE70EAF705}"/>
              </a:ext>
            </a:extLst>
          </p:cNvPr>
          <p:cNvGraphicFramePr>
            <a:graphicFrameLocks noGrp="1"/>
          </p:cNvGraphicFramePr>
          <p:nvPr>
            <p:extLst>
              <p:ext uri="{D42A27DB-BD31-4B8C-83A1-F6EECF244321}">
                <p14:modId xmlns:p14="http://schemas.microsoft.com/office/powerpoint/2010/main" val="878127784"/>
              </p:ext>
            </p:extLst>
          </p:nvPr>
        </p:nvGraphicFramePr>
        <p:xfrm>
          <a:off x="0" y="1538839"/>
          <a:ext cx="12192000" cy="4389120"/>
        </p:xfrm>
        <a:graphic>
          <a:graphicData uri="http://schemas.openxmlformats.org/drawingml/2006/table">
            <a:tbl>
              <a:tblPr firstRow="1" bandRow="1">
                <a:tableStyleId>{5C22544A-7EE6-4342-B048-85BDC9FD1C3A}</a:tableStyleId>
              </a:tblPr>
              <a:tblGrid>
                <a:gridCol w="2438400">
                  <a:extLst>
                    <a:ext uri="{9D8B030D-6E8A-4147-A177-3AD203B41FA5}">
                      <a16:colId xmlns:a16="http://schemas.microsoft.com/office/drawing/2014/main" val="2262840336"/>
                    </a:ext>
                  </a:extLst>
                </a:gridCol>
                <a:gridCol w="1849821">
                  <a:extLst>
                    <a:ext uri="{9D8B030D-6E8A-4147-A177-3AD203B41FA5}">
                      <a16:colId xmlns:a16="http://schemas.microsoft.com/office/drawing/2014/main" val="363875825"/>
                    </a:ext>
                  </a:extLst>
                </a:gridCol>
                <a:gridCol w="2790496">
                  <a:extLst>
                    <a:ext uri="{9D8B030D-6E8A-4147-A177-3AD203B41FA5}">
                      <a16:colId xmlns:a16="http://schemas.microsoft.com/office/drawing/2014/main" val="3220784913"/>
                    </a:ext>
                  </a:extLst>
                </a:gridCol>
                <a:gridCol w="3113033">
                  <a:extLst>
                    <a:ext uri="{9D8B030D-6E8A-4147-A177-3AD203B41FA5}">
                      <a16:colId xmlns:a16="http://schemas.microsoft.com/office/drawing/2014/main" val="3247482669"/>
                    </a:ext>
                  </a:extLst>
                </a:gridCol>
                <a:gridCol w="2000250">
                  <a:extLst>
                    <a:ext uri="{9D8B030D-6E8A-4147-A177-3AD203B41FA5}">
                      <a16:colId xmlns:a16="http://schemas.microsoft.com/office/drawing/2014/main" val="1943329638"/>
                    </a:ext>
                  </a:extLst>
                </a:gridCol>
              </a:tblGrid>
              <a:tr h="346249">
                <a:tc>
                  <a:txBody>
                    <a:bodyPr/>
                    <a:lstStyle/>
                    <a:p>
                      <a:r>
                        <a:rPr lang="vi-VN" sz="2400" dirty="0">
                          <a:solidFill>
                            <a:schemeClr val="tx1"/>
                          </a:solidFill>
                          <a:latin typeface="+mj-lt"/>
                        </a:rPr>
                        <a:t>Vương triều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400" b="1" kern="1200" dirty="0">
                          <a:solidFill>
                            <a:schemeClr val="tx1"/>
                          </a:solidFill>
                          <a:latin typeface="Times New Roman" panose="02020603050405020304" pitchFamily="18" charset="0"/>
                          <a:ea typeface="+mn-ea"/>
                          <a:cs typeface="Times New Roman" panose="02020603050405020304" pitchFamily="18" charset="0"/>
                        </a:rPr>
                        <a:t>Sự ra đời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400" dirty="0">
                          <a:solidFill>
                            <a:schemeClr val="tx1"/>
                          </a:solidFill>
                          <a:latin typeface="+mj-lt"/>
                        </a:rPr>
                        <a:t>Tình hình chính trị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400" dirty="0">
                          <a:solidFill>
                            <a:schemeClr val="tx1"/>
                          </a:solidFill>
                          <a:latin typeface="+mj-lt"/>
                        </a:rPr>
                        <a:t>Kinh tế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400" dirty="0">
                          <a:solidFill>
                            <a:schemeClr val="tx1"/>
                          </a:solidFill>
                          <a:latin typeface="+mj-lt"/>
                        </a:rPr>
                        <a:t>Xã hội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5636876"/>
                  </a:ext>
                </a:extLst>
              </a:tr>
              <a:tr h="346249">
                <a:tc>
                  <a:txBody>
                    <a:bodyPr/>
                    <a:lstStyle/>
                    <a:p>
                      <a:endParaRPr lang="vi-VN" sz="2800" b="1" dirty="0">
                        <a:latin typeface="+mj-lt"/>
                      </a:endParaRPr>
                    </a:p>
                    <a:p>
                      <a:endParaRPr lang="vi-VN" sz="2800" b="1" dirty="0">
                        <a:latin typeface="+mj-lt"/>
                      </a:endParaRPr>
                    </a:p>
                    <a:p>
                      <a:r>
                        <a:rPr lang="vi-VN" sz="2800" b="1" dirty="0">
                          <a:latin typeface="+mj-lt"/>
                        </a:rPr>
                        <a:t>Hồi giáo Đê-li</a:t>
                      </a: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sz="2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8462980"/>
                  </a:ext>
                </a:extLst>
              </a:tr>
            </a:tbl>
          </a:graphicData>
        </a:graphic>
      </p:graphicFrame>
      <p:sp>
        <p:nvSpPr>
          <p:cNvPr id="2" name="TextBox 1">
            <a:extLst>
              <a:ext uri="{FF2B5EF4-FFF2-40B4-BE49-F238E27FC236}">
                <a16:creationId xmlns:a16="http://schemas.microsoft.com/office/drawing/2014/main" id="{27E91FF4-E764-4EF6-9113-35A9F283A3CD}"/>
              </a:ext>
            </a:extLst>
          </p:cNvPr>
          <p:cNvSpPr txBox="1"/>
          <p:nvPr/>
        </p:nvSpPr>
        <p:spPr>
          <a:xfrm>
            <a:off x="0" y="738642"/>
            <a:ext cx="5376041" cy="523220"/>
          </a:xfrm>
          <a:prstGeom prst="rect">
            <a:avLst/>
          </a:prstGeom>
          <a:noFill/>
        </p:spPr>
        <p:txBody>
          <a:bodyPr wrap="square" rtlCol="0">
            <a:spAutoFit/>
          </a:bodyPr>
          <a:lstStyle/>
          <a:p>
            <a:r>
              <a:rPr lang="vi-VN" sz="2800" dirty="0">
                <a:latin typeface="+mj-lt"/>
              </a:rPr>
              <a:t>b. </a:t>
            </a:r>
            <a:r>
              <a:rPr lang="vi-VN" sz="2800" u="sng" dirty="0">
                <a:latin typeface="+mj-lt"/>
              </a:rPr>
              <a:t>Vương triều Hồi giáo Đê - li:</a:t>
            </a:r>
          </a:p>
        </p:txBody>
      </p:sp>
      <p:sp>
        <p:nvSpPr>
          <p:cNvPr id="11" name="TextBox 10">
            <a:extLst>
              <a:ext uri="{FF2B5EF4-FFF2-40B4-BE49-F238E27FC236}">
                <a16:creationId xmlns:a16="http://schemas.microsoft.com/office/drawing/2014/main" id="{94F39B3A-C2F2-47B7-9A37-6E6E834C6452}"/>
              </a:ext>
            </a:extLst>
          </p:cNvPr>
          <p:cNvSpPr txBox="1"/>
          <p:nvPr/>
        </p:nvSpPr>
        <p:spPr>
          <a:xfrm>
            <a:off x="2406211" y="2016638"/>
            <a:ext cx="1899744" cy="2246769"/>
          </a:xfrm>
          <a:prstGeom prst="rect">
            <a:avLst/>
          </a:prstGeom>
          <a:noFill/>
        </p:spPr>
        <p:txBody>
          <a:bodyPr wrap="square">
            <a:spAutoFit/>
          </a:bodyPr>
          <a:lstStyle/>
          <a:p>
            <a:r>
              <a:rPr lang="vi-VN" sz="2800" dirty="0">
                <a:latin typeface="+mj-lt"/>
              </a:rPr>
              <a:t>-Năm 1206, </a:t>
            </a:r>
            <a:r>
              <a:rPr lang="vi-VN" sz="2800" dirty="0">
                <a:latin typeface="Times New Roman" panose="02020603050405020304" pitchFamily="18" charset="0"/>
                <a:cs typeface="Times New Roman" panose="02020603050405020304" pitchFamily="18" charset="0"/>
              </a:rPr>
              <a:t>người Hồi gốc Thổ Nhĩ Kì xâm nhập </a:t>
            </a:r>
          </a:p>
        </p:txBody>
      </p:sp>
      <p:sp>
        <p:nvSpPr>
          <p:cNvPr id="12" name="TextBox 11">
            <a:extLst>
              <a:ext uri="{FF2B5EF4-FFF2-40B4-BE49-F238E27FC236}">
                <a16:creationId xmlns:a16="http://schemas.microsoft.com/office/drawing/2014/main" id="{B76976DB-E21F-4BA7-B303-5001ABE76AD2}"/>
              </a:ext>
            </a:extLst>
          </p:cNvPr>
          <p:cNvSpPr txBox="1"/>
          <p:nvPr/>
        </p:nvSpPr>
        <p:spPr>
          <a:xfrm>
            <a:off x="4305955" y="2001863"/>
            <a:ext cx="2711669" cy="3970318"/>
          </a:xfrm>
          <a:prstGeom prst="rect">
            <a:avLst/>
          </a:prstGeom>
          <a:noFill/>
        </p:spPr>
        <p:txBody>
          <a:bodyPr wrap="square">
            <a:spAutoFit/>
          </a:bodyPr>
          <a:lstStyle/>
          <a:p>
            <a:r>
              <a:rPr lang="vi-VN" sz="2800" dirty="0">
                <a:latin typeface="+mj-lt"/>
              </a:rPr>
              <a:t>- Vua có quyền lực cao </a:t>
            </a:r>
            <a:r>
              <a:rPr lang="vi-VN" sz="2800" dirty="0" err="1">
                <a:latin typeface="+mj-lt"/>
              </a:rPr>
              <a:t>nhất</a:t>
            </a:r>
            <a:r>
              <a:rPr lang="vi-VN" sz="2800" dirty="0">
                <a:latin typeface="+mj-lt"/>
              </a:rPr>
              <a:t>.</a:t>
            </a:r>
          </a:p>
          <a:p>
            <a:r>
              <a:rPr lang="vi-VN" sz="2800" dirty="0">
                <a:latin typeface="+mj-lt"/>
              </a:rPr>
              <a:t>- Khu vực hành chính do tướng lĩnh Hồi giáo cai quản, tín đồ Hin đu chỉ giữ các chức vụ không quan </a:t>
            </a:r>
            <a:r>
              <a:rPr lang="vi-VN" sz="2800" dirty="0" err="1">
                <a:latin typeface="+mj-lt"/>
              </a:rPr>
              <a:t>trọng</a:t>
            </a:r>
            <a:r>
              <a:rPr lang="vi-VN" sz="2800" dirty="0">
                <a:latin typeface="+mj-lt"/>
              </a:rPr>
              <a:t>.</a:t>
            </a:r>
          </a:p>
        </p:txBody>
      </p:sp>
      <p:sp>
        <p:nvSpPr>
          <p:cNvPr id="13" name="TextBox 12">
            <a:extLst>
              <a:ext uri="{FF2B5EF4-FFF2-40B4-BE49-F238E27FC236}">
                <a16:creationId xmlns:a16="http://schemas.microsoft.com/office/drawing/2014/main" id="{D1D344FC-7E72-4A7E-B49D-8F4553FD352A}"/>
              </a:ext>
            </a:extLst>
          </p:cNvPr>
          <p:cNvSpPr txBox="1"/>
          <p:nvPr/>
        </p:nvSpPr>
        <p:spPr>
          <a:xfrm>
            <a:off x="7017624" y="2016638"/>
            <a:ext cx="3247698" cy="3539430"/>
          </a:xfrm>
          <a:prstGeom prst="rect">
            <a:avLst/>
          </a:prstGeom>
          <a:noFill/>
        </p:spPr>
        <p:txBody>
          <a:bodyPr wrap="square">
            <a:spAutoFit/>
          </a:bodyPr>
          <a:lstStyle/>
          <a:p>
            <a:r>
              <a:rPr lang="vi-VN" sz="2800" dirty="0">
                <a:latin typeface="+mj-lt"/>
              </a:rPr>
              <a:t>- Nông nghiệp vai trò quan trọng được nhà nước khuyến khích.</a:t>
            </a:r>
          </a:p>
          <a:p>
            <a:r>
              <a:rPr lang="vi-VN" sz="2800" dirty="0">
                <a:latin typeface="+mj-lt"/>
              </a:rPr>
              <a:t>- TCN và TN phát triển, nhiều thành thị ra đời, đẩy mạnh buôn bán với các nước.</a:t>
            </a:r>
          </a:p>
        </p:txBody>
      </p:sp>
      <p:sp>
        <p:nvSpPr>
          <p:cNvPr id="15" name="TextBox 14">
            <a:extLst>
              <a:ext uri="{FF2B5EF4-FFF2-40B4-BE49-F238E27FC236}">
                <a16:creationId xmlns:a16="http://schemas.microsoft.com/office/drawing/2014/main" id="{CC1C3D39-0021-4BD1-A7AA-1EDE7316F973}"/>
              </a:ext>
            </a:extLst>
          </p:cNvPr>
          <p:cNvSpPr txBox="1"/>
          <p:nvPr/>
        </p:nvSpPr>
        <p:spPr>
          <a:xfrm>
            <a:off x="10265322" y="2038749"/>
            <a:ext cx="1897117" cy="3539430"/>
          </a:xfrm>
          <a:prstGeom prst="rect">
            <a:avLst/>
          </a:prstGeom>
          <a:noFill/>
        </p:spPr>
        <p:txBody>
          <a:bodyPr wrap="square">
            <a:spAutoFit/>
          </a:bodyPr>
          <a:lstStyle/>
          <a:p>
            <a:r>
              <a:rPr lang="vi-VN" sz="2800" dirty="0">
                <a:latin typeface="+mj-lt"/>
              </a:rPr>
              <a:t>- Mâu thuẫn dân tộc gay gắt làm bùng nổ các cuộc đấu tranh chống </a:t>
            </a:r>
            <a:r>
              <a:rPr lang="vi-VN" sz="2800" dirty="0" err="1">
                <a:latin typeface="+mj-lt"/>
              </a:rPr>
              <a:t>triều</a:t>
            </a:r>
            <a:r>
              <a:rPr lang="vi-VN" sz="2800" dirty="0">
                <a:latin typeface="+mj-lt"/>
              </a:rPr>
              <a:t> đinh.</a:t>
            </a:r>
          </a:p>
        </p:txBody>
      </p:sp>
      <p:sp>
        <p:nvSpPr>
          <p:cNvPr id="16" name="Thought Bubble: Cloud 15">
            <a:extLst>
              <a:ext uri="{FF2B5EF4-FFF2-40B4-BE49-F238E27FC236}">
                <a16:creationId xmlns:a16="http://schemas.microsoft.com/office/drawing/2014/main" id="{5ED40F4B-2CC4-436C-898A-10E6196406F0}"/>
              </a:ext>
            </a:extLst>
          </p:cNvPr>
          <p:cNvSpPr/>
          <p:nvPr/>
        </p:nvSpPr>
        <p:spPr>
          <a:xfrm>
            <a:off x="0" y="4448289"/>
            <a:ext cx="3894083" cy="2066799"/>
          </a:xfrm>
          <a:prstGeom prst="cloudCallout">
            <a:avLst>
              <a:gd name="adj1" fmla="val -40539"/>
              <a:gd name="adj2" fmla="val 5217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1" dirty="0">
                <a:solidFill>
                  <a:srgbClr val="000000"/>
                </a:solidFill>
                <a:latin typeface="+mj-lt"/>
              </a:rPr>
              <a:t>Vì sao gọi là Vương triều Hồi giáo Đê-li? </a:t>
            </a:r>
          </a:p>
          <a:p>
            <a:endParaRPr lang="vi-VN" sz="2400" dirty="0">
              <a:solidFill>
                <a:srgbClr val="00206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30254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arn(inVertical)">
                                      <p:cBhvr>
                                        <p:cTn id="12" dur="500"/>
                                        <p:tgtEl>
                                          <p:spTgt spid="12">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barn(inVertical)">
                                      <p:cBhvr>
                                        <p:cTn id="15" dur="500"/>
                                        <p:tgtEl>
                                          <p:spTgt spid="1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arn(inVertical)">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3D178-C790-4EAA-8189-1E10083D0264}"/>
              </a:ext>
            </a:extLst>
          </p:cNvPr>
          <p:cNvSpPr txBox="1"/>
          <p:nvPr/>
        </p:nvSpPr>
        <p:spPr>
          <a:xfrm>
            <a:off x="1555668" y="0"/>
            <a:ext cx="9571511" cy="461665"/>
          </a:xfrm>
          <a:prstGeom prst="rect">
            <a:avLst/>
          </a:prstGeom>
          <a:noFill/>
        </p:spPr>
        <p:txBody>
          <a:bodyPr wrap="square" rtlCol="0">
            <a:spAutoFit/>
          </a:bodyPr>
          <a:lstStyle/>
          <a:p>
            <a:pPr algn="ctr"/>
            <a:r>
              <a:rPr lang="vi-VN" sz="2400" b="1" dirty="0">
                <a:solidFill>
                  <a:srgbClr val="FF0000"/>
                </a:solidFill>
                <a:latin typeface="+mj-lt"/>
              </a:rPr>
              <a:t>TIẾT 9 – BÀI 5:  ẤN ĐỘ TỪ THẾ KỈ IV ĐẾN GIỮA THẾ KỈ XIX</a:t>
            </a:r>
          </a:p>
        </p:txBody>
      </p:sp>
      <p:sp>
        <p:nvSpPr>
          <p:cNvPr id="5" name="TextBox 4">
            <a:extLst>
              <a:ext uri="{FF2B5EF4-FFF2-40B4-BE49-F238E27FC236}">
                <a16:creationId xmlns:a16="http://schemas.microsoft.com/office/drawing/2014/main" id="{2CC8D80B-01DE-4A59-B17C-645139D17C02}"/>
              </a:ext>
            </a:extLst>
          </p:cNvPr>
          <p:cNvSpPr txBox="1"/>
          <p:nvPr/>
        </p:nvSpPr>
        <p:spPr>
          <a:xfrm>
            <a:off x="1" y="342912"/>
            <a:ext cx="5949538" cy="461665"/>
          </a:xfrm>
          <a:prstGeom prst="rect">
            <a:avLst/>
          </a:prstGeom>
          <a:noFill/>
        </p:spPr>
        <p:txBody>
          <a:bodyPr wrap="square">
            <a:spAutoFit/>
          </a:bodyPr>
          <a:lstStyle/>
          <a:p>
            <a:r>
              <a:rPr lang="vi-VN" sz="2400" b="1" dirty="0">
                <a:latin typeface="Times New Roman" panose="02020603050405020304" pitchFamily="18" charset="0"/>
              </a:rPr>
              <a:t>1. Ấ</a:t>
            </a:r>
            <a:r>
              <a:rPr lang="pt-BR" sz="2400" b="1" dirty="0">
                <a:latin typeface="Times New Roman" panose="02020603050405020304" pitchFamily="18" charset="0"/>
              </a:rPr>
              <a:t>n Độ </a:t>
            </a:r>
            <a:r>
              <a:rPr lang="vi-VN" sz="2400" b="1" dirty="0">
                <a:latin typeface="Times New Roman" panose="02020603050405020304" pitchFamily="18" charset="0"/>
              </a:rPr>
              <a:t>dướ</a:t>
            </a:r>
            <a:r>
              <a:rPr lang="pt-BR" sz="2400" b="1" dirty="0">
                <a:latin typeface="Times New Roman" panose="02020603050405020304" pitchFamily="18" charset="0"/>
              </a:rPr>
              <a:t>i thời </a:t>
            </a:r>
            <a:r>
              <a:rPr lang="vi-VN" sz="2400" b="1" dirty="0">
                <a:latin typeface="Times New Roman" panose="02020603050405020304" pitchFamily="18" charset="0"/>
              </a:rPr>
              <a:t>cá</a:t>
            </a:r>
            <a:r>
              <a:rPr lang="pt-BR" sz="2400" b="1" dirty="0">
                <a:latin typeface="Times New Roman" panose="02020603050405020304" pitchFamily="18" charset="0"/>
              </a:rPr>
              <a:t>c </a:t>
            </a:r>
            <a:r>
              <a:rPr lang="vi-VN" sz="2400" b="1" dirty="0">
                <a:latin typeface="Times New Roman" panose="02020603050405020304" pitchFamily="18" charset="0"/>
              </a:rPr>
              <a:t>triều</a:t>
            </a:r>
            <a:r>
              <a:rPr lang="pt-BR" sz="2400" b="1" dirty="0">
                <a:latin typeface="Times New Roman" panose="02020603050405020304" pitchFamily="18" charset="0"/>
              </a:rPr>
              <a:t> </a:t>
            </a:r>
            <a:r>
              <a:rPr lang="vi-VN" sz="2400" b="1" dirty="0">
                <a:latin typeface="Times New Roman" panose="02020603050405020304" pitchFamily="18" charset="0"/>
              </a:rPr>
              <a:t>đ</a:t>
            </a:r>
            <a:r>
              <a:rPr lang="pt-BR" sz="2400" b="1" dirty="0">
                <a:latin typeface="Times New Roman" panose="02020603050405020304" pitchFamily="18" charset="0"/>
              </a:rPr>
              <a:t>ại </a:t>
            </a:r>
            <a:r>
              <a:rPr lang="vi-VN" sz="2400" b="1" dirty="0">
                <a:latin typeface="Times New Roman" panose="02020603050405020304" pitchFamily="18" charset="0"/>
              </a:rPr>
              <a:t>phong kiến</a:t>
            </a:r>
            <a:endParaRPr lang="pt-BR" sz="2400" b="1" dirty="0">
              <a:latin typeface="Times New Roman" panose="02020603050405020304" pitchFamily="18" charset="0"/>
            </a:endParaRPr>
          </a:p>
        </p:txBody>
      </p:sp>
      <p:graphicFrame>
        <p:nvGraphicFramePr>
          <p:cNvPr id="9" name="Table 9">
            <a:extLst>
              <a:ext uri="{FF2B5EF4-FFF2-40B4-BE49-F238E27FC236}">
                <a16:creationId xmlns:a16="http://schemas.microsoft.com/office/drawing/2014/main" id="{6A0A500C-54E9-4B37-89C7-4DAE70EAF705}"/>
              </a:ext>
            </a:extLst>
          </p:cNvPr>
          <p:cNvGraphicFramePr>
            <a:graphicFrameLocks noGrp="1"/>
          </p:cNvGraphicFramePr>
          <p:nvPr>
            <p:extLst>
              <p:ext uri="{D42A27DB-BD31-4B8C-83A1-F6EECF244321}">
                <p14:modId xmlns:p14="http://schemas.microsoft.com/office/powerpoint/2010/main" val="2890704516"/>
              </p:ext>
            </p:extLst>
          </p:nvPr>
        </p:nvGraphicFramePr>
        <p:xfrm>
          <a:off x="0" y="1261862"/>
          <a:ext cx="12192000" cy="4815840"/>
        </p:xfrm>
        <a:graphic>
          <a:graphicData uri="http://schemas.openxmlformats.org/drawingml/2006/table">
            <a:tbl>
              <a:tblPr firstRow="1" bandRow="1">
                <a:tableStyleId>{5C22544A-7EE6-4342-B048-85BDC9FD1C3A}</a:tableStyleId>
              </a:tblPr>
              <a:tblGrid>
                <a:gridCol w="1891862">
                  <a:extLst>
                    <a:ext uri="{9D8B030D-6E8A-4147-A177-3AD203B41FA5}">
                      <a16:colId xmlns:a16="http://schemas.microsoft.com/office/drawing/2014/main" val="2262840336"/>
                    </a:ext>
                  </a:extLst>
                </a:gridCol>
                <a:gridCol w="1813035">
                  <a:extLst>
                    <a:ext uri="{9D8B030D-6E8A-4147-A177-3AD203B41FA5}">
                      <a16:colId xmlns:a16="http://schemas.microsoft.com/office/drawing/2014/main" val="363875825"/>
                    </a:ext>
                  </a:extLst>
                </a:gridCol>
                <a:gridCol w="2727434">
                  <a:extLst>
                    <a:ext uri="{9D8B030D-6E8A-4147-A177-3AD203B41FA5}">
                      <a16:colId xmlns:a16="http://schemas.microsoft.com/office/drawing/2014/main" val="3220784913"/>
                    </a:ext>
                  </a:extLst>
                </a:gridCol>
                <a:gridCol w="2585545">
                  <a:extLst>
                    <a:ext uri="{9D8B030D-6E8A-4147-A177-3AD203B41FA5}">
                      <a16:colId xmlns:a16="http://schemas.microsoft.com/office/drawing/2014/main" val="3247482669"/>
                    </a:ext>
                  </a:extLst>
                </a:gridCol>
                <a:gridCol w="3174124">
                  <a:extLst>
                    <a:ext uri="{9D8B030D-6E8A-4147-A177-3AD203B41FA5}">
                      <a16:colId xmlns:a16="http://schemas.microsoft.com/office/drawing/2014/main" val="1943329638"/>
                    </a:ext>
                  </a:extLst>
                </a:gridCol>
              </a:tblGrid>
              <a:tr h="346249">
                <a:tc>
                  <a:txBody>
                    <a:bodyPr/>
                    <a:lstStyle/>
                    <a:p>
                      <a:r>
                        <a:rPr lang="vi-VN" sz="2400" dirty="0">
                          <a:solidFill>
                            <a:schemeClr val="tx1"/>
                          </a:solidFill>
                          <a:latin typeface="+mj-lt"/>
                        </a:rPr>
                        <a:t>Vương triều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Sự ra đời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400" dirty="0">
                          <a:solidFill>
                            <a:schemeClr val="tx1"/>
                          </a:solidFill>
                          <a:latin typeface="+mj-lt"/>
                        </a:rPr>
                        <a:t>Tình hình chính trị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400" dirty="0">
                          <a:solidFill>
                            <a:schemeClr val="tx1"/>
                          </a:solidFill>
                          <a:latin typeface="+mj-lt"/>
                        </a:rPr>
                        <a:t>Kinh tế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vi-VN" sz="2400" dirty="0">
                          <a:solidFill>
                            <a:schemeClr val="tx1"/>
                          </a:solidFill>
                          <a:latin typeface="+mj-lt"/>
                        </a:rPr>
                        <a:t>Xã hội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5636876"/>
                  </a:ext>
                </a:extLst>
              </a:tr>
              <a:tr h="346249">
                <a:tc>
                  <a:txBody>
                    <a:bodyPr/>
                    <a:lstStyle/>
                    <a:p>
                      <a:endParaRPr lang="vi-VN" sz="2800" b="1" dirty="0">
                        <a:latin typeface="+mj-lt"/>
                      </a:endParaRPr>
                    </a:p>
                    <a:p>
                      <a:r>
                        <a:rPr lang="vi-VN" sz="2800" b="1" dirty="0">
                          <a:latin typeface="+mj-lt"/>
                        </a:rPr>
                        <a:t>Mô - gôn</a:t>
                      </a: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p>
                      <a:endParaRPr lang="vi-VN" sz="2800" b="1"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sz="2800" dirty="0">
                        <a:latin typeface="+mj-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8462980"/>
                  </a:ext>
                </a:extLst>
              </a:tr>
            </a:tbl>
          </a:graphicData>
        </a:graphic>
      </p:graphicFrame>
      <p:sp>
        <p:nvSpPr>
          <p:cNvPr id="2" name="TextBox 1">
            <a:extLst>
              <a:ext uri="{FF2B5EF4-FFF2-40B4-BE49-F238E27FC236}">
                <a16:creationId xmlns:a16="http://schemas.microsoft.com/office/drawing/2014/main" id="{27E91FF4-E764-4EF6-9113-35A9F283A3CD}"/>
              </a:ext>
            </a:extLst>
          </p:cNvPr>
          <p:cNvSpPr txBox="1"/>
          <p:nvPr/>
        </p:nvSpPr>
        <p:spPr>
          <a:xfrm>
            <a:off x="0" y="738642"/>
            <a:ext cx="4587765" cy="523220"/>
          </a:xfrm>
          <a:prstGeom prst="rect">
            <a:avLst/>
          </a:prstGeom>
          <a:noFill/>
        </p:spPr>
        <p:txBody>
          <a:bodyPr wrap="square" rtlCol="0">
            <a:spAutoFit/>
          </a:bodyPr>
          <a:lstStyle/>
          <a:p>
            <a:r>
              <a:rPr lang="vi-VN" sz="2800" dirty="0">
                <a:latin typeface="+mj-lt"/>
              </a:rPr>
              <a:t>c. </a:t>
            </a:r>
            <a:r>
              <a:rPr lang="vi-VN" sz="2800" u="sng" dirty="0">
                <a:latin typeface="+mj-lt"/>
              </a:rPr>
              <a:t>Vương triều Mô - gôn:</a:t>
            </a:r>
          </a:p>
        </p:txBody>
      </p:sp>
      <p:sp>
        <p:nvSpPr>
          <p:cNvPr id="11" name="TextBox 10">
            <a:extLst>
              <a:ext uri="{FF2B5EF4-FFF2-40B4-BE49-F238E27FC236}">
                <a16:creationId xmlns:a16="http://schemas.microsoft.com/office/drawing/2014/main" id="{94F39B3A-C2F2-47B7-9A37-6E6E834C6452}"/>
              </a:ext>
            </a:extLst>
          </p:cNvPr>
          <p:cNvSpPr txBox="1"/>
          <p:nvPr/>
        </p:nvSpPr>
        <p:spPr>
          <a:xfrm>
            <a:off x="1884625" y="1785082"/>
            <a:ext cx="1840635" cy="2677656"/>
          </a:xfrm>
          <a:prstGeom prst="rect">
            <a:avLst/>
          </a:prstGeom>
          <a:noFill/>
        </p:spPr>
        <p:txBody>
          <a:bodyPr wrap="square">
            <a:spAutoFit/>
          </a:bodyPr>
          <a:lstStyle/>
          <a:p>
            <a:r>
              <a:rPr lang="vi-VN" sz="2800" dirty="0">
                <a:latin typeface="+mj-lt"/>
              </a:rPr>
              <a:t>-</a:t>
            </a:r>
            <a:r>
              <a:rPr lang="vi-VN" sz="2800" dirty="0" err="1">
                <a:latin typeface="+mj-lt"/>
              </a:rPr>
              <a:t>Đầu</a:t>
            </a:r>
            <a:r>
              <a:rPr lang="vi-VN" sz="2800" dirty="0">
                <a:latin typeface="+mj-lt"/>
              </a:rPr>
              <a:t> thế kỉ XVI, </a:t>
            </a:r>
            <a:r>
              <a:rPr lang="vi-VN" sz="2800" dirty="0">
                <a:latin typeface="Times New Roman" panose="02020603050405020304" pitchFamily="18" charset="0"/>
                <a:cs typeface="Times New Roman" panose="02020603050405020304" pitchFamily="18" charset="0"/>
              </a:rPr>
              <a:t>người Hồi tự nhận dòng dõi Mông </a:t>
            </a:r>
            <a:r>
              <a:rPr lang="vi-VN" sz="2800" dirty="0" err="1">
                <a:latin typeface="Times New Roman" panose="02020603050405020304" pitchFamily="18" charset="0"/>
                <a:cs typeface="Times New Roman" panose="02020603050405020304" pitchFamily="18" charset="0"/>
              </a:rPr>
              <a:t>Cổ</a:t>
            </a:r>
            <a:r>
              <a:rPr lang="vi-VN" sz="2800" dirty="0">
                <a:latin typeface="Times New Roman" panose="02020603050405020304" pitchFamily="18" charset="0"/>
                <a:cs typeface="Times New Roman" panose="02020603050405020304" pitchFamily="18" charset="0"/>
              </a:rPr>
              <a:t>.</a:t>
            </a:r>
          </a:p>
        </p:txBody>
      </p:sp>
      <p:sp>
        <p:nvSpPr>
          <p:cNvPr id="12" name="TextBox 11">
            <a:extLst>
              <a:ext uri="{FF2B5EF4-FFF2-40B4-BE49-F238E27FC236}">
                <a16:creationId xmlns:a16="http://schemas.microsoft.com/office/drawing/2014/main" id="{B76976DB-E21F-4BA7-B303-5001ABE76AD2}"/>
              </a:ext>
            </a:extLst>
          </p:cNvPr>
          <p:cNvSpPr txBox="1"/>
          <p:nvPr/>
        </p:nvSpPr>
        <p:spPr>
          <a:xfrm>
            <a:off x="3788979" y="1785082"/>
            <a:ext cx="2543509" cy="4401205"/>
          </a:xfrm>
          <a:prstGeom prst="rect">
            <a:avLst/>
          </a:prstGeom>
          <a:noFill/>
        </p:spPr>
        <p:txBody>
          <a:bodyPr wrap="square">
            <a:spAutoFit/>
          </a:bodyPr>
          <a:lstStyle/>
          <a:p>
            <a:r>
              <a:rPr lang="vi-VN" sz="2800" dirty="0">
                <a:latin typeface="+mj-lt"/>
              </a:rPr>
              <a:t>- Cải cách bộ máy hành chính từ trung ương đến địa phương, chia đất nước thành 15 tỉnh.</a:t>
            </a:r>
          </a:p>
          <a:p>
            <a:r>
              <a:rPr lang="vi-VN" sz="2800" dirty="0">
                <a:latin typeface="+mj-lt"/>
              </a:rPr>
              <a:t>- Thực hiện chế độ chuyên chế.</a:t>
            </a:r>
          </a:p>
          <a:p>
            <a:r>
              <a:rPr lang="vi-VN" sz="2800" dirty="0">
                <a:latin typeface="+mj-lt"/>
              </a:rPr>
              <a:t>- Tiến hành sửa đổi </a:t>
            </a:r>
            <a:r>
              <a:rPr lang="vi-VN" sz="2800" dirty="0" err="1">
                <a:latin typeface="+mj-lt"/>
              </a:rPr>
              <a:t>pháp</a:t>
            </a:r>
            <a:r>
              <a:rPr lang="vi-VN" sz="2800" dirty="0">
                <a:latin typeface="+mj-lt"/>
              </a:rPr>
              <a:t> </a:t>
            </a:r>
            <a:r>
              <a:rPr lang="vi-VN" sz="2800" dirty="0" err="1">
                <a:latin typeface="+mj-lt"/>
              </a:rPr>
              <a:t>luật</a:t>
            </a:r>
            <a:r>
              <a:rPr lang="vi-VN" sz="2800" dirty="0">
                <a:latin typeface="+mj-lt"/>
              </a:rPr>
              <a:t>.</a:t>
            </a:r>
          </a:p>
        </p:txBody>
      </p:sp>
      <p:sp>
        <p:nvSpPr>
          <p:cNvPr id="13" name="TextBox 12">
            <a:extLst>
              <a:ext uri="{FF2B5EF4-FFF2-40B4-BE49-F238E27FC236}">
                <a16:creationId xmlns:a16="http://schemas.microsoft.com/office/drawing/2014/main" id="{D1D344FC-7E72-4A7E-B49D-8F4553FD352A}"/>
              </a:ext>
            </a:extLst>
          </p:cNvPr>
          <p:cNvSpPr txBox="1"/>
          <p:nvPr/>
        </p:nvSpPr>
        <p:spPr>
          <a:xfrm>
            <a:off x="6459926" y="1753623"/>
            <a:ext cx="2543509" cy="3693319"/>
          </a:xfrm>
          <a:prstGeom prst="rect">
            <a:avLst/>
          </a:prstGeom>
          <a:noFill/>
        </p:spPr>
        <p:txBody>
          <a:bodyPr wrap="square">
            <a:spAutoFit/>
          </a:bodyPr>
          <a:lstStyle/>
          <a:p>
            <a:r>
              <a:rPr lang="vi-VN" sz="2600" dirty="0">
                <a:latin typeface="+mj-lt"/>
              </a:rPr>
              <a:t>- Đo đạt ruộng đất, định mức thuế hợp lí, thống nhất lại hệ thống đo lường.</a:t>
            </a:r>
          </a:p>
          <a:p>
            <a:r>
              <a:rPr lang="vi-VN" sz="2600" dirty="0">
                <a:latin typeface="+mj-lt"/>
              </a:rPr>
              <a:t>- Phát triển nông nghiệp, thủ công nghiệp, thương mại.</a:t>
            </a:r>
          </a:p>
        </p:txBody>
      </p:sp>
      <p:sp>
        <p:nvSpPr>
          <p:cNvPr id="15" name="TextBox 14">
            <a:extLst>
              <a:ext uri="{FF2B5EF4-FFF2-40B4-BE49-F238E27FC236}">
                <a16:creationId xmlns:a16="http://schemas.microsoft.com/office/drawing/2014/main" id="{CC1C3D39-0021-4BD1-A7AA-1EDE7316F973}"/>
              </a:ext>
            </a:extLst>
          </p:cNvPr>
          <p:cNvSpPr txBox="1"/>
          <p:nvPr/>
        </p:nvSpPr>
        <p:spPr>
          <a:xfrm>
            <a:off x="9003435" y="1785082"/>
            <a:ext cx="2966543" cy="3108543"/>
          </a:xfrm>
          <a:prstGeom prst="rect">
            <a:avLst/>
          </a:prstGeom>
          <a:noFill/>
        </p:spPr>
        <p:txBody>
          <a:bodyPr wrap="square">
            <a:spAutoFit/>
          </a:bodyPr>
          <a:lstStyle/>
          <a:p>
            <a:r>
              <a:rPr lang="vi-VN" sz="2800" dirty="0">
                <a:latin typeface="+mj-lt"/>
              </a:rPr>
              <a:t>-Xây dựng khối hòa hợp dân </a:t>
            </a:r>
            <a:r>
              <a:rPr lang="vi-VN" sz="2800" dirty="0" err="1">
                <a:latin typeface="+mj-lt"/>
              </a:rPr>
              <a:t>tộc</a:t>
            </a:r>
            <a:r>
              <a:rPr lang="vi-VN" sz="2800" dirty="0">
                <a:latin typeface="+mj-lt"/>
              </a:rPr>
              <a:t>. </a:t>
            </a:r>
          </a:p>
          <a:p>
            <a:r>
              <a:rPr lang="vi-VN" sz="2800" dirty="0">
                <a:latin typeface="+mj-lt"/>
              </a:rPr>
              <a:t>- Khuyến khích, ủng hộ các hoạt động văn hóa, </a:t>
            </a:r>
            <a:r>
              <a:rPr lang="vi-VN" sz="2800" dirty="0" err="1">
                <a:latin typeface="+mj-lt"/>
              </a:rPr>
              <a:t>nghệ</a:t>
            </a:r>
            <a:r>
              <a:rPr lang="vi-VN" sz="2800" dirty="0">
                <a:latin typeface="+mj-lt"/>
              </a:rPr>
              <a:t> </a:t>
            </a:r>
            <a:r>
              <a:rPr lang="vi-VN" sz="2800" dirty="0" err="1">
                <a:latin typeface="+mj-lt"/>
              </a:rPr>
              <a:t>thuật</a:t>
            </a:r>
            <a:r>
              <a:rPr lang="vi-VN" sz="2800" dirty="0">
                <a:latin typeface="+mj-lt"/>
              </a:rPr>
              <a:t> → thời kì phát triển đỉnh cao</a:t>
            </a:r>
          </a:p>
        </p:txBody>
      </p:sp>
      <p:pic>
        <p:nvPicPr>
          <p:cNvPr id="6" name="Picture 5">
            <a:extLst>
              <a:ext uri="{FF2B5EF4-FFF2-40B4-BE49-F238E27FC236}">
                <a16:creationId xmlns:a16="http://schemas.microsoft.com/office/drawing/2014/main" id="{EE83BB2E-BA32-49DB-BBD0-4631BE6FC58A}"/>
              </a:ext>
            </a:extLst>
          </p:cNvPr>
          <p:cNvPicPr>
            <a:picLocks noChangeAspect="1"/>
          </p:cNvPicPr>
          <p:nvPr/>
        </p:nvPicPr>
        <p:blipFill rotWithShape="1">
          <a:blip r:embed="rId4"/>
          <a:srcRect l="65302" t="48275" r="22284" b="16558"/>
          <a:stretch/>
        </p:blipFill>
        <p:spPr>
          <a:xfrm>
            <a:off x="0" y="2926444"/>
            <a:ext cx="1935218" cy="3074275"/>
          </a:xfrm>
          <a:prstGeom prst="rect">
            <a:avLst/>
          </a:prstGeom>
        </p:spPr>
      </p:pic>
    </p:spTree>
    <p:custDataLst>
      <p:tags r:id="rId1"/>
    </p:custDataLst>
    <p:extLst>
      <p:ext uri="{BB962C8B-B14F-4D97-AF65-F5344CB8AC3E}">
        <p14:creationId xmlns:p14="http://schemas.microsoft.com/office/powerpoint/2010/main" val="236962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arn(inVertical)">
                                      <p:cBhvr>
                                        <p:cTn id="12" dur="500"/>
                                        <p:tgtEl>
                                          <p:spTgt spid="12">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animEffect transition="in" filter="barn(inVertical)">
                                      <p:cBhvr>
                                        <p:cTn id="15" dur="500"/>
                                        <p:tgtEl>
                                          <p:spTgt spid="12">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animEffect transition="in" filter="barn(inVertical)">
                                      <p:cBhvr>
                                        <p:cTn id="18" dur="500"/>
                                        <p:tgtEl>
                                          <p:spTgt spid="12">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barn(inVertical)">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arn(inVertical)">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3D178-C790-4EAA-8189-1E10083D0264}"/>
              </a:ext>
            </a:extLst>
          </p:cNvPr>
          <p:cNvSpPr txBox="1"/>
          <p:nvPr/>
        </p:nvSpPr>
        <p:spPr>
          <a:xfrm>
            <a:off x="1555668" y="114304"/>
            <a:ext cx="9571511" cy="461665"/>
          </a:xfrm>
          <a:prstGeom prst="rect">
            <a:avLst/>
          </a:prstGeom>
          <a:noFill/>
        </p:spPr>
        <p:txBody>
          <a:bodyPr wrap="square" rtlCol="0">
            <a:spAutoFit/>
          </a:bodyPr>
          <a:lstStyle/>
          <a:p>
            <a:pPr algn="ctr"/>
            <a:r>
              <a:rPr lang="vi-VN" sz="2400" b="1">
                <a:solidFill>
                  <a:srgbClr val="FF0000"/>
                </a:solidFill>
                <a:latin typeface="+mj-lt"/>
              </a:rPr>
              <a:t> </a:t>
            </a:r>
            <a:r>
              <a:rPr lang="vi-VN" sz="2400" b="1" dirty="0">
                <a:solidFill>
                  <a:srgbClr val="FF0000"/>
                </a:solidFill>
                <a:latin typeface="+mj-lt"/>
              </a:rPr>
              <a:t>BÀI 5:  ẤN ĐỘ TỪ THẾ KỈ IV ĐẾN GIỮA THẾ KỈ XIX</a:t>
            </a:r>
          </a:p>
        </p:txBody>
      </p:sp>
      <p:sp>
        <p:nvSpPr>
          <p:cNvPr id="5" name="TextBox 4">
            <a:extLst>
              <a:ext uri="{FF2B5EF4-FFF2-40B4-BE49-F238E27FC236}">
                <a16:creationId xmlns:a16="http://schemas.microsoft.com/office/drawing/2014/main" id="{2CC8D80B-01DE-4A59-B17C-645139D17C02}"/>
              </a:ext>
            </a:extLst>
          </p:cNvPr>
          <p:cNvSpPr txBox="1"/>
          <p:nvPr/>
        </p:nvSpPr>
        <p:spPr>
          <a:xfrm>
            <a:off x="342913" y="914432"/>
            <a:ext cx="5949538" cy="461665"/>
          </a:xfrm>
          <a:prstGeom prst="rect">
            <a:avLst/>
          </a:prstGeom>
          <a:noFill/>
        </p:spPr>
        <p:txBody>
          <a:bodyPr wrap="square">
            <a:spAutoFit/>
          </a:bodyPr>
          <a:lstStyle/>
          <a:p>
            <a:r>
              <a:rPr lang="vi-VN" sz="2400" b="1" dirty="0">
                <a:latin typeface="Times New Roman" panose="02020603050405020304" pitchFamily="18" charset="0"/>
              </a:rPr>
              <a:t>1. Ấ</a:t>
            </a:r>
            <a:r>
              <a:rPr lang="pt-BR" sz="2400" b="1" dirty="0">
                <a:latin typeface="Times New Roman" panose="02020603050405020304" pitchFamily="18" charset="0"/>
              </a:rPr>
              <a:t>n Độ </a:t>
            </a:r>
            <a:r>
              <a:rPr lang="vi-VN" sz="2400" b="1" dirty="0">
                <a:latin typeface="Times New Roman" panose="02020603050405020304" pitchFamily="18" charset="0"/>
              </a:rPr>
              <a:t>dướ</a:t>
            </a:r>
            <a:r>
              <a:rPr lang="pt-BR" sz="2400" b="1" dirty="0">
                <a:latin typeface="Times New Roman" panose="02020603050405020304" pitchFamily="18" charset="0"/>
              </a:rPr>
              <a:t>i thời </a:t>
            </a:r>
            <a:r>
              <a:rPr lang="vi-VN" sz="2400" b="1" dirty="0">
                <a:latin typeface="Times New Roman" panose="02020603050405020304" pitchFamily="18" charset="0"/>
              </a:rPr>
              <a:t>cá</a:t>
            </a:r>
            <a:r>
              <a:rPr lang="pt-BR" sz="2400" b="1" dirty="0">
                <a:latin typeface="Times New Roman" panose="02020603050405020304" pitchFamily="18" charset="0"/>
              </a:rPr>
              <a:t>c </a:t>
            </a:r>
            <a:r>
              <a:rPr lang="vi-VN" sz="2400" b="1" dirty="0">
                <a:latin typeface="Times New Roman" panose="02020603050405020304" pitchFamily="18" charset="0"/>
              </a:rPr>
              <a:t>triều</a:t>
            </a:r>
            <a:r>
              <a:rPr lang="pt-BR" sz="2400" b="1" dirty="0">
                <a:latin typeface="Times New Roman" panose="02020603050405020304" pitchFamily="18" charset="0"/>
              </a:rPr>
              <a:t> </a:t>
            </a:r>
            <a:r>
              <a:rPr lang="vi-VN" sz="2400" b="1" dirty="0">
                <a:latin typeface="Times New Roman" panose="02020603050405020304" pitchFamily="18" charset="0"/>
              </a:rPr>
              <a:t>đ</a:t>
            </a:r>
            <a:r>
              <a:rPr lang="pt-BR" sz="2400" b="1" dirty="0">
                <a:latin typeface="Times New Roman" panose="02020603050405020304" pitchFamily="18" charset="0"/>
              </a:rPr>
              <a:t>ại </a:t>
            </a:r>
            <a:r>
              <a:rPr lang="vi-VN" sz="2400" b="1" dirty="0">
                <a:latin typeface="Times New Roman" panose="02020603050405020304" pitchFamily="18" charset="0"/>
              </a:rPr>
              <a:t>phong kiến</a:t>
            </a:r>
            <a:endParaRPr lang="pt-BR" sz="2400" b="1" dirty="0">
              <a:latin typeface="Times New Roman" panose="02020603050405020304" pitchFamily="18" charset="0"/>
            </a:endParaRPr>
          </a:p>
        </p:txBody>
      </p:sp>
      <p:sp>
        <p:nvSpPr>
          <p:cNvPr id="2" name="TextBox 1">
            <a:extLst>
              <a:ext uri="{FF2B5EF4-FFF2-40B4-BE49-F238E27FC236}">
                <a16:creationId xmlns:a16="http://schemas.microsoft.com/office/drawing/2014/main" id="{27E91FF4-E764-4EF6-9113-35A9F283A3CD}"/>
              </a:ext>
            </a:extLst>
          </p:cNvPr>
          <p:cNvSpPr txBox="1"/>
          <p:nvPr/>
        </p:nvSpPr>
        <p:spPr>
          <a:xfrm>
            <a:off x="385776" y="1381602"/>
            <a:ext cx="4587765" cy="523220"/>
          </a:xfrm>
          <a:prstGeom prst="rect">
            <a:avLst/>
          </a:prstGeom>
          <a:noFill/>
        </p:spPr>
        <p:txBody>
          <a:bodyPr wrap="square" rtlCol="0">
            <a:spAutoFit/>
          </a:bodyPr>
          <a:lstStyle/>
          <a:p>
            <a:r>
              <a:rPr lang="vi-VN" sz="2800" dirty="0">
                <a:latin typeface="+mj-lt"/>
              </a:rPr>
              <a:t>c. </a:t>
            </a:r>
            <a:r>
              <a:rPr lang="vi-VN" sz="2800" u="sng" dirty="0">
                <a:latin typeface="+mj-lt"/>
              </a:rPr>
              <a:t>Vương triều Mô - gôn:</a:t>
            </a:r>
          </a:p>
        </p:txBody>
      </p:sp>
      <p:sp>
        <p:nvSpPr>
          <p:cNvPr id="14" name="TextBox 13">
            <a:extLst>
              <a:ext uri="{FF2B5EF4-FFF2-40B4-BE49-F238E27FC236}">
                <a16:creationId xmlns:a16="http://schemas.microsoft.com/office/drawing/2014/main" id="{52331836-4434-42E2-A6C1-AB49FE2AB0DE}"/>
              </a:ext>
            </a:extLst>
          </p:cNvPr>
          <p:cNvSpPr txBox="1"/>
          <p:nvPr/>
        </p:nvSpPr>
        <p:spPr>
          <a:xfrm>
            <a:off x="126126" y="3441701"/>
            <a:ext cx="12065874" cy="3108543"/>
          </a:xfrm>
          <a:prstGeom prst="rect">
            <a:avLst/>
          </a:prstGeom>
          <a:noFill/>
          <a:ln>
            <a:solidFill>
              <a:srgbClr val="FF0000"/>
            </a:solidFill>
          </a:ln>
        </p:spPr>
        <p:txBody>
          <a:bodyPr wrap="square">
            <a:spAutoFit/>
          </a:bodyPr>
          <a:lstStyle/>
          <a:p>
            <a:r>
              <a:rPr lang="vi-VN" sz="2800" i="0" dirty="0">
                <a:solidFill>
                  <a:srgbClr val="002060"/>
                </a:solidFill>
                <a:latin typeface="Times New Roman" panose="02020603050405020304" pitchFamily="18" charset="0"/>
              </a:rPr>
              <a:t>Nếu như người Thổ Nhĩ Kỳ mang theo Hồi giáo vào Ấn Độ và lập nên Vương triều Hồi giáo Đê-li, thực hiện chính sách phân biệt tôn giáo thì người Hồi giáo gốc Mông Cổ lại chủ trương dung hoà tôn giáo, tự hoà mình với tầng lớp thống trị người Ấn Độ, tuy vẫn giữ địa vị chủ chốt trong triều đình và tầng lớp thống trị. Do vậy, trong tầng lớp thống trị không còn phân biệt đâu là người gốc Ấn Độ với gốc Mông Cổ. </a:t>
            </a:r>
            <a:r>
              <a:rPr lang="vi-VN" sz="2800" b="1" dirty="0">
                <a:solidFill>
                  <a:srgbClr val="FF0000"/>
                </a:solidFill>
                <a:latin typeface="Times New Roman" panose="02020603050405020304" pitchFamily="18" charset="0"/>
                <a:cs typeface="Times New Roman" panose="02020603050405020304" pitchFamily="18" charset="0"/>
              </a:rPr>
              <a:t>Đây là giai đoạn đất nước thống nhất và thịnh vượng nhất trong lịch sử phong kiến Ấn Độ.</a:t>
            </a:r>
          </a:p>
        </p:txBody>
      </p:sp>
      <p:sp>
        <p:nvSpPr>
          <p:cNvPr id="17" name="Thought Bubble: Cloud 16">
            <a:extLst>
              <a:ext uri="{FF2B5EF4-FFF2-40B4-BE49-F238E27FC236}">
                <a16:creationId xmlns:a16="http://schemas.microsoft.com/office/drawing/2014/main" id="{FAD89A08-358D-40CB-BCC1-716E1A24163A}"/>
              </a:ext>
            </a:extLst>
          </p:cNvPr>
          <p:cNvSpPr/>
          <p:nvPr/>
        </p:nvSpPr>
        <p:spPr>
          <a:xfrm>
            <a:off x="7062951" y="561975"/>
            <a:ext cx="5129047" cy="2867026"/>
          </a:xfrm>
          <a:prstGeom prst="cloudCallout">
            <a:avLst>
              <a:gd name="adj1" fmla="val 34768"/>
              <a:gd name="adj2" fmla="val 7092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i="1" dirty="0">
                <a:solidFill>
                  <a:srgbClr val="000000"/>
                </a:solidFill>
                <a:latin typeface="+mj-lt"/>
              </a:rPr>
              <a:t>Điểm khác biệt</a:t>
            </a:r>
          </a:p>
          <a:p>
            <a:pPr algn="ctr"/>
            <a:r>
              <a:rPr lang="vi-VN" sz="2800" b="1" i="1" dirty="0">
                <a:solidFill>
                  <a:srgbClr val="000000"/>
                </a:solidFill>
                <a:latin typeface="+mj-lt"/>
              </a:rPr>
              <a:t>của các vị vua thời Mô-gôn với các vị vua Vương triều Hồi giáo Đê-li là gì?</a:t>
            </a:r>
            <a:endParaRPr lang="vi-VN" sz="2800" b="1" i="1" dirty="0">
              <a:solidFill>
                <a:srgbClr val="002060"/>
              </a:solidFill>
              <a:latin typeface="+mj-lt"/>
              <a:cs typeface="Times New Roman" panose="02020603050405020304" pitchFamily="18" charset="0"/>
            </a:endParaRPr>
          </a:p>
        </p:txBody>
      </p:sp>
    </p:spTree>
    <p:custDataLst>
      <p:tags r:id="rId1"/>
    </p:custDataLst>
    <p:extLst>
      <p:ext uri="{BB962C8B-B14F-4D97-AF65-F5344CB8AC3E}">
        <p14:creationId xmlns:p14="http://schemas.microsoft.com/office/powerpoint/2010/main" val="127400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3D178-C790-4EAA-8189-1E10083D0264}"/>
              </a:ext>
            </a:extLst>
          </p:cNvPr>
          <p:cNvSpPr txBox="1"/>
          <p:nvPr/>
        </p:nvSpPr>
        <p:spPr>
          <a:xfrm>
            <a:off x="1555668" y="0"/>
            <a:ext cx="9571511" cy="461665"/>
          </a:xfrm>
          <a:prstGeom prst="rect">
            <a:avLst/>
          </a:prstGeom>
          <a:noFill/>
        </p:spPr>
        <p:txBody>
          <a:bodyPr wrap="square" rtlCol="0">
            <a:spAutoFit/>
          </a:bodyPr>
          <a:lstStyle/>
          <a:p>
            <a:pPr algn="ctr"/>
            <a:r>
              <a:rPr lang="vi-VN" sz="2400" b="1" dirty="0">
                <a:solidFill>
                  <a:srgbClr val="FF0000"/>
                </a:solidFill>
                <a:latin typeface="+mj-lt"/>
              </a:rPr>
              <a:t>BÀI 5:  ẤN ĐỘ TỪ THẾ KỈ IV ĐẾN GIỮA THẾ KỈ XIX.</a:t>
            </a:r>
          </a:p>
        </p:txBody>
      </p:sp>
      <p:sp>
        <p:nvSpPr>
          <p:cNvPr id="5" name="TextBox 4">
            <a:extLst>
              <a:ext uri="{FF2B5EF4-FFF2-40B4-BE49-F238E27FC236}">
                <a16:creationId xmlns:a16="http://schemas.microsoft.com/office/drawing/2014/main" id="{2CC8D80B-01DE-4A59-B17C-645139D17C02}"/>
              </a:ext>
            </a:extLst>
          </p:cNvPr>
          <p:cNvSpPr txBox="1"/>
          <p:nvPr/>
        </p:nvSpPr>
        <p:spPr>
          <a:xfrm>
            <a:off x="1" y="342912"/>
            <a:ext cx="5949538" cy="461665"/>
          </a:xfrm>
          <a:prstGeom prst="rect">
            <a:avLst/>
          </a:prstGeom>
          <a:noFill/>
        </p:spPr>
        <p:txBody>
          <a:bodyPr wrap="square">
            <a:spAutoFit/>
          </a:bodyPr>
          <a:lstStyle/>
          <a:p>
            <a:r>
              <a:rPr lang="vi-VN" sz="2400" b="1" dirty="0">
                <a:latin typeface="Times New Roman" panose="02020603050405020304" pitchFamily="18" charset="0"/>
              </a:rPr>
              <a:t>1. Ấ</a:t>
            </a:r>
            <a:r>
              <a:rPr lang="pt-BR" sz="2400" b="1" dirty="0">
                <a:latin typeface="Times New Roman" panose="02020603050405020304" pitchFamily="18" charset="0"/>
              </a:rPr>
              <a:t>n Độ </a:t>
            </a:r>
            <a:r>
              <a:rPr lang="vi-VN" sz="2400" b="1" dirty="0">
                <a:latin typeface="Times New Roman" panose="02020603050405020304" pitchFamily="18" charset="0"/>
              </a:rPr>
              <a:t>dướ</a:t>
            </a:r>
            <a:r>
              <a:rPr lang="pt-BR" sz="2400" b="1" dirty="0">
                <a:latin typeface="Times New Roman" panose="02020603050405020304" pitchFamily="18" charset="0"/>
              </a:rPr>
              <a:t>i thời </a:t>
            </a:r>
            <a:r>
              <a:rPr lang="vi-VN" sz="2400" b="1" dirty="0">
                <a:latin typeface="Times New Roman" panose="02020603050405020304" pitchFamily="18" charset="0"/>
              </a:rPr>
              <a:t>cá</a:t>
            </a:r>
            <a:r>
              <a:rPr lang="pt-BR" sz="2400" b="1" dirty="0">
                <a:latin typeface="Times New Roman" panose="02020603050405020304" pitchFamily="18" charset="0"/>
              </a:rPr>
              <a:t>c </a:t>
            </a:r>
            <a:r>
              <a:rPr lang="vi-VN" sz="2400" b="1" dirty="0">
                <a:latin typeface="Times New Roman" panose="02020603050405020304" pitchFamily="18" charset="0"/>
              </a:rPr>
              <a:t>triều</a:t>
            </a:r>
            <a:r>
              <a:rPr lang="pt-BR" sz="2400" b="1" dirty="0">
                <a:latin typeface="Times New Roman" panose="02020603050405020304" pitchFamily="18" charset="0"/>
              </a:rPr>
              <a:t> </a:t>
            </a:r>
            <a:r>
              <a:rPr lang="vi-VN" sz="2400" b="1" dirty="0">
                <a:latin typeface="Times New Roman" panose="02020603050405020304" pitchFamily="18" charset="0"/>
              </a:rPr>
              <a:t>đ</a:t>
            </a:r>
            <a:r>
              <a:rPr lang="pt-BR" sz="2400" b="1" dirty="0">
                <a:latin typeface="Times New Roman" panose="02020603050405020304" pitchFamily="18" charset="0"/>
              </a:rPr>
              <a:t>ại </a:t>
            </a:r>
            <a:r>
              <a:rPr lang="vi-VN" sz="2400" b="1" dirty="0">
                <a:latin typeface="Times New Roman" panose="02020603050405020304" pitchFamily="18" charset="0"/>
              </a:rPr>
              <a:t>phong kiến</a:t>
            </a:r>
            <a:endParaRPr lang="pt-BR" sz="2400" b="1" dirty="0">
              <a:latin typeface="Times New Roman" panose="02020603050405020304" pitchFamily="18" charset="0"/>
            </a:endParaRPr>
          </a:p>
        </p:txBody>
      </p:sp>
      <p:sp>
        <p:nvSpPr>
          <p:cNvPr id="8" name="TextBox 7">
            <a:extLst>
              <a:ext uri="{FF2B5EF4-FFF2-40B4-BE49-F238E27FC236}">
                <a16:creationId xmlns:a16="http://schemas.microsoft.com/office/drawing/2014/main" id="{51609352-0DD6-4112-B80A-FE8E332E975F}"/>
              </a:ext>
            </a:extLst>
          </p:cNvPr>
          <p:cNvSpPr txBox="1"/>
          <p:nvPr/>
        </p:nvSpPr>
        <p:spPr>
          <a:xfrm>
            <a:off x="0" y="738643"/>
            <a:ext cx="11398469" cy="461665"/>
          </a:xfrm>
          <a:prstGeom prst="rect">
            <a:avLst/>
          </a:prstGeom>
          <a:noFill/>
        </p:spPr>
        <p:txBody>
          <a:bodyPr wrap="square">
            <a:spAutoFit/>
          </a:bodyPr>
          <a:lstStyle/>
          <a:p>
            <a:r>
              <a:rPr lang="vi-VN" sz="2400" b="1" dirty="0">
                <a:latin typeface="Times New Roman" panose="02020603050405020304" pitchFamily="18" charset="0"/>
                <a:cs typeface="Times New Roman" panose="02020603050405020304" pitchFamily="18" charset="0"/>
              </a:rPr>
              <a:t>2. Thành tựu văn hoá tiêu biểu của Ấn Độ từ thê kỉ IV đến giữa thế </a:t>
            </a:r>
            <a:r>
              <a:rPr lang="vi-VN" sz="2400" b="1" dirty="0" err="1">
                <a:latin typeface="Times New Roman" panose="02020603050405020304" pitchFamily="18" charset="0"/>
                <a:cs typeface="Times New Roman" panose="02020603050405020304" pitchFamily="18" charset="0"/>
              </a:rPr>
              <a:t>kỉ</a:t>
            </a:r>
            <a:r>
              <a:rPr lang="vi-VN" sz="2400" b="1" dirty="0">
                <a:latin typeface="Times New Roman" panose="02020603050405020304" pitchFamily="18" charset="0"/>
                <a:cs typeface="Times New Roman" panose="02020603050405020304" pitchFamily="18" charset="0"/>
              </a:rPr>
              <a:t> XIX.</a:t>
            </a:r>
          </a:p>
        </p:txBody>
      </p:sp>
      <p:sp>
        <p:nvSpPr>
          <p:cNvPr id="9" name="TextBox 8">
            <a:extLst>
              <a:ext uri="{FF2B5EF4-FFF2-40B4-BE49-F238E27FC236}">
                <a16:creationId xmlns:a16="http://schemas.microsoft.com/office/drawing/2014/main" id="{AC4BC68E-049F-4A9D-8E30-E845C0A7797D}"/>
              </a:ext>
            </a:extLst>
          </p:cNvPr>
          <p:cNvSpPr txBox="1"/>
          <p:nvPr/>
        </p:nvSpPr>
        <p:spPr>
          <a:xfrm>
            <a:off x="102474" y="1202437"/>
            <a:ext cx="12191999" cy="954107"/>
          </a:xfrm>
          <a:prstGeom prst="rect">
            <a:avLst/>
          </a:prstGeom>
          <a:noFill/>
        </p:spPr>
        <p:txBody>
          <a:bodyPr wrap="square">
            <a:spAutoFit/>
          </a:bodyPr>
          <a:lstStyle/>
          <a:p>
            <a:r>
              <a:rPr lang="en-US" sz="2800" dirty="0" err="1">
                <a:solidFill>
                  <a:srgbClr val="002060"/>
                </a:solidFill>
                <a:effectLst/>
                <a:latin typeface="Times New Roman" panose="02020603050405020304" pitchFamily="18" charset="0"/>
                <a:ea typeface="Times" panose="02020603050405020304" pitchFamily="18" charset="0"/>
              </a:rPr>
              <a:t>Đọc</a:t>
            </a:r>
            <a:r>
              <a:rPr lang="en-US" sz="2800" dirty="0">
                <a:solidFill>
                  <a:srgbClr val="002060"/>
                </a:solidFill>
                <a:effectLst/>
                <a:latin typeface="Times New Roman" panose="02020603050405020304" pitchFamily="18" charset="0"/>
                <a:ea typeface="Times" panose="02020603050405020304" pitchFamily="18" charset="0"/>
              </a:rPr>
              <a:t> </a:t>
            </a:r>
            <a:r>
              <a:rPr lang="en-US" sz="2800" dirty="0" err="1">
                <a:solidFill>
                  <a:srgbClr val="002060"/>
                </a:solidFill>
                <a:effectLst/>
                <a:latin typeface="Times New Roman" panose="02020603050405020304" pitchFamily="18" charset="0"/>
                <a:ea typeface="Times" panose="02020603050405020304" pitchFamily="18" charset="0"/>
              </a:rPr>
              <a:t>thông</a:t>
            </a:r>
            <a:r>
              <a:rPr lang="en-US" sz="2800" dirty="0">
                <a:solidFill>
                  <a:srgbClr val="002060"/>
                </a:solidFill>
                <a:effectLst/>
                <a:latin typeface="Times New Roman" panose="02020603050405020304" pitchFamily="18" charset="0"/>
                <a:ea typeface="Times" panose="02020603050405020304" pitchFamily="18" charset="0"/>
              </a:rPr>
              <a:t> tin </a:t>
            </a:r>
            <a:r>
              <a:rPr lang="en-US" sz="2800" dirty="0" err="1">
                <a:solidFill>
                  <a:srgbClr val="002060"/>
                </a:solidFill>
                <a:effectLst/>
                <a:latin typeface="Times New Roman" panose="02020603050405020304" pitchFamily="18" charset="0"/>
                <a:ea typeface="Times" panose="02020603050405020304" pitchFamily="18" charset="0"/>
              </a:rPr>
              <a:t>mục</a:t>
            </a:r>
            <a:r>
              <a:rPr lang="en-US" sz="2800" dirty="0">
                <a:solidFill>
                  <a:srgbClr val="002060"/>
                </a:solidFill>
                <a:effectLst/>
                <a:latin typeface="Times New Roman" panose="02020603050405020304" pitchFamily="18" charset="0"/>
                <a:ea typeface="Times" panose="02020603050405020304" pitchFamily="18" charset="0"/>
              </a:rPr>
              <a:t> </a:t>
            </a:r>
            <a:r>
              <a:rPr lang="vi-VN" sz="2800" dirty="0">
                <a:solidFill>
                  <a:srgbClr val="002060"/>
                </a:solidFill>
                <a:latin typeface="Times New Roman" panose="02020603050405020304" pitchFamily="18" charset="0"/>
                <a:ea typeface="Times" panose="02020603050405020304" pitchFamily="18" charset="0"/>
              </a:rPr>
              <a:t>2</a:t>
            </a:r>
            <a:r>
              <a:rPr lang="vi-VN" sz="2800" dirty="0">
                <a:solidFill>
                  <a:srgbClr val="002060"/>
                </a:solidFill>
                <a:effectLst/>
                <a:latin typeface="Times New Roman" panose="02020603050405020304" pitchFamily="18" charset="0"/>
                <a:ea typeface="Times" panose="02020603050405020304" pitchFamily="18" charset="0"/>
              </a:rPr>
              <a:t>.a,b,c</a:t>
            </a:r>
            <a:r>
              <a:rPr lang="en-US" sz="2800" dirty="0">
                <a:solidFill>
                  <a:srgbClr val="002060"/>
                </a:solidFill>
                <a:effectLst/>
                <a:latin typeface="Times New Roman" panose="02020603050405020304" pitchFamily="18" charset="0"/>
                <a:ea typeface="Times" panose="02020603050405020304" pitchFamily="18" charset="0"/>
              </a:rPr>
              <a:t> </a:t>
            </a:r>
            <a:r>
              <a:rPr lang="en-US" sz="2800" dirty="0" err="1">
                <a:solidFill>
                  <a:srgbClr val="002060"/>
                </a:solidFill>
                <a:effectLst/>
                <a:latin typeface="Times New Roman" panose="02020603050405020304" pitchFamily="18" charset="0"/>
                <a:ea typeface="Times" panose="02020603050405020304" pitchFamily="18" charset="0"/>
              </a:rPr>
              <a:t>quan</a:t>
            </a:r>
            <a:r>
              <a:rPr lang="en-US" sz="2800" dirty="0">
                <a:solidFill>
                  <a:srgbClr val="002060"/>
                </a:solidFill>
                <a:effectLst/>
                <a:latin typeface="Times New Roman" panose="02020603050405020304" pitchFamily="18" charset="0"/>
                <a:ea typeface="Times" panose="02020603050405020304" pitchFamily="18" charset="0"/>
              </a:rPr>
              <a:t> </a:t>
            </a:r>
            <a:r>
              <a:rPr lang="en-US" sz="2800" dirty="0" err="1">
                <a:solidFill>
                  <a:srgbClr val="002060"/>
                </a:solidFill>
                <a:effectLst/>
                <a:latin typeface="Times New Roman" panose="02020603050405020304" pitchFamily="18" charset="0"/>
                <a:ea typeface="Times" panose="02020603050405020304" pitchFamily="18" charset="0"/>
              </a:rPr>
              <a:t>sát</a:t>
            </a:r>
            <a:r>
              <a:rPr lang="en-US" sz="2800" dirty="0">
                <a:solidFill>
                  <a:srgbClr val="002060"/>
                </a:solidFill>
                <a:effectLst/>
                <a:latin typeface="Times New Roman" panose="02020603050405020304" pitchFamily="18" charset="0"/>
                <a:ea typeface="Times" panose="02020603050405020304" pitchFamily="18" charset="0"/>
              </a:rPr>
              <a:t> </a:t>
            </a:r>
            <a:r>
              <a:rPr lang="en-US" sz="2800" dirty="0" err="1">
                <a:solidFill>
                  <a:srgbClr val="002060"/>
                </a:solidFill>
                <a:effectLst/>
                <a:latin typeface="Times New Roman" panose="02020603050405020304" pitchFamily="18" charset="0"/>
                <a:ea typeface="Times" panose="02020603050405020304" pitchFamily="18" charset="0"/>
              </a:rPr>
              <a:t>hình</a:t>
            </a:r>
            <a:r>
              <a:rPr lang="en-US" sz="2800" dirty="0">
                <a:solidFill>
                  <a:srgbClr val="002060"/>
                </a:solidFill>
                <a:effectLst/>
                <a:latin typeface="Times New Roman" panose="02020603050405020304" pitchFamily="18" charset="0"/>
                <a:ea typeface="Times" panose="02020603050405020304" pitchFamily="18" charset="0"/>
              </a:rPr>
              <a:t> 1,</a:t>
            </a:r>
            <a:r>
              <a:rPr lang="vi-VN" sz="2800" dirty="0">
                <a:solidFill>
                  <a:srgbClr val="002060"/>
                </a:solidFill>
                <a:effectLst/>
                <a:latin typeface="Times New Roman" panose="02020603050405020304" pitchFamily="18" charset="0"/>
                <a:ea typeface="Times" panose="02020603050405020304" pitchFamily="18" charset="0"/>
              </a:rPr>
              <a:t>4,5. H</a:t>
            </a:r>
            <a:r>
              <a:rPr lang="vi-VN" sz="2800" dirty="0">
                <a:solidFill>
                  <a:srgbClr val="002060"/>
                </a:solidFill>
                <a:effectLst/>
                <a:latin typeface="Times New Roman" panose="02020603050405020304" pitchFamily="18" charset="0"/>
                <a:ea typeface="Calibri" panose="020F0502020204030204" pitchFamily="34" charset="0"/>
              </a:rPr>
              <a:t>ãy </a:t>
            </a:r>
            <a:r>
              <a:rPr lang="vi-VN" sz="2800" dirty="0">
                <a:solidFill>
                  <a:srgbClr val="002060"/>
                </a:solidFill>
                <a:latin typeface="Times New Roman" panose="02020603050405020304" pitchFamily="18" charset="0"/>
                <a:ea typeface="Calibri" panose="020F0502020204030204" pitchFamily="34" charset="0"/>
              </a:rPr>
              <a:t>giới thiệu </a:t>
            </a:r>
            <a:r>
              <a:rPr lang="vi-VN" sz="28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v</a:t>
            </a:r>
            <a:r>
              <a:rPr lang="vi-VN" sz="2800" dirty="0">
                <a:solidFill>
                  <a:srgbClr val="002060"/>
                </a:solidFill>
                <a:latin typeface="Times New Roman" panose="02020603050405020304" pitchFamily="18" charset="0"/>
                <a:cs typeface="Times New Roman" panose="02020603050405020304" pitchFamily="18" charset="0"/>
              </a:rPr>
              <a:t>ề một số thành tựu văn hoá tiêu biểu của Ấn Độ thời phong kiến</a:t>
            </a:r>
            <a:r>
              <a:rPr lang="vi-VN" sz="2800" dirty="0">
                <a:solidFill>
                  <a:srgbClr val="002060"/>
                </a:solidFill>
                <a:latin typeface="Times New Roman" panose="02020603050405020304" pitchFamily="18" charset="0"/>
                <a:ea typeface="Calibri" panose="020F0502020204030204" pitchFamily="34" charset="0"/>
              </a:rPr>
              <a:t> </a:t>
            </a:r>
            <a:r>
              <a:rPr lang="vi-VN" sz="2800" dirty="0">
                <a:solidFill>
                  <a:srgbClr val="002060"/>
                </a:solidFill>
                <a:effectLst/>
                <a:latin typeface="Times New Roman" panose="02020603050405020304" pitchFamily="18" charset="0"/>
                <a:ea typeface="Calibri" panose="020F0502020204030204" pitchFamily="34" charset="0"/>
              </a:rPr>
              <a:t>theo mẫu sau:</a:t>
            </a:r>
            <a:endParaRPr lang="vi-VN" sz="2800" dirty="0">
              <a:solidFill>
                <a:srgbClr val="002060"/>
              </a:solidFill>
            </a:endParaRPr>
          </a:p>
        </p:txBody>
      </p:sp>
      <p:graphicFrame>
        <p:nvGraphicFramePr>
          <p:cNvPr id="10" name="Table 9">
            <a:extLst>
              <a:ext uri="{FF2B5EF4-FFF2-40B4-BE49-F238E27FC236}">
                <a16:creationId xmlns:a16="http://schemas.microsoft.com/office/drawing/2014/main" id="{A792BCCC-701C-41E1-BDF6-882425C26EF2}"/>
              </a:ext>
            </a:extLst>
          </p:cNvPr>
          <p:cNvGraphicFramePr>
            <a:graphicFrameLocks noGrp="1"/>
          </p:cNvGraphicFramePr>
          <p:nvPr>
            <p:extLst>
              <p:ext uri="{D42A27DB-BD31-4B8C-83A1-F6EECF244321}">
                <p14:modId xmlns:p14="http://schemas.microsoft.com/office/powerpoint/2010/main" val="3378172420"/>
              </p:ext>
            </p:extLst>
          </p:nvPr>
        </p:nvGraphicFramePr>
        <p:xfrm>
          <a:off x="102474" y="2319595"/>
          <a:ext cx="11910850" cy="3061397"/>
        </p:xfrm>
        <a:graphic>
          <a:graphicData uri="http://schemas.openxmlformats.org/drawingml/2006/table">
            <a:tbl>
              <a:tblPr firstRow="1" firstCol="1" bandRow="1">
                <a:tableStyleId>{5C22544A-7EE6-4342-B048-85BDC9FD1C3A}</a:tableStyleId>
              </a:tblPr>
              <a:tblGrid>
                <a:gridCol w="5221858">
                  <a:extLst>
                    <a:ext uri="{9D8B030D-6E8A-4147-A177-3AD203B41FA5}">
                      <a16:colId xmlns:a16="http://schemas.microsoft.com/office/drawing/2014/main" val="20000"/>
                    </a:ext>
                  </a:extLst>
                </a:gridCol>
                <a:gridCol w="6688992">
                  <a:extLst>
                    <a:ext uri="{9D8B030D-6E8A-4147-A177-3AD203B41FA5}">
                      <a16:colId xmlns:a16="http://schemas.microsoft.com/office/drawing/2014/main" val="20001"/>
                    </a:ext>
                  </a:extLst>
                </a:gridCol>
              </a:tblGrid>
              <a:tr h="638910">
                <a:tc>
                  <a:txBody>
                    <a:bodyPr/>
                    <a:lstStyle/>
                    <a:p>
                      <a:pPr indent="254000" algn="ctr">
                        <a:lnSpc>
                          <a:spcPct val="144000"/>
                        </a:lnSpc>
                        <a:spcBef>
                          <a:spcPts val="600"/>
                        </a:spcBef>
                        <a:spcAft>
                          <a:spcPts val="600"/>
                        </a:spcAft>
                        <a:tabLst>
                          <a:tab pos="442595" algn="l"/>
                        </a:tabLst>
                      </a:pPr>
                      <a:r>
                        <a:rPr lang="en-US" sz="2400" b="1" dirty="0" err="1">
                          <a:solidFill>
                            <a:schemeClr val="tx1"/>
                          </a:solidFill>
                          <a:effectLst/>
                          <a:latin typeface="Times New Roman" panose="02020603050405020304" pitchFamily="18" charset="0"/>
                          <a:ea typeface="Arial" panose="020B0604020202020204" pitchFamily="34" charset="0"/>
                        </a:rPr>
                        <a:t>Lĩnh</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vực</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indent="254000" algn="ctr">
                        <a:lnSpc>
                          <a:spcPct val="144000"/>
                        </a:lnSpc>
                        <a:spcBef>
                          <a:spcPts val="600"/>
                        </a:spcBef>
                        <a:spcAft>
                          <a:spcPts val="600"/>
                        </a:spcAft>
                        <a:tabLst>
                          <a:tab pos="442595" algn="l"/>
                        </a:tabLst>
                      </a:pPr>
                      <a:r>
                        <a:rPr lang="en-US" sz="2400" b="1" dirty="0" err="1">
                          <a:solidFill>
                            <a:schemeClr val="tx1"/>
                          </a:solidFill>
                          <a:effectLst/>
                          <a:latin typeface="Times New Roman" panose="02020603050405020304" pitchFamily="18" charset="0"/>
                          <a:ea typeface="Arial" panose="020B0604020202020204" pitchFamily="34" charset="0"/>
                        </a:rPr>
                        <a:t>Thành</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tựu</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văn</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hóa</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tiêu</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biểu</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519892">
                <a:tc>
                  <a:txBody>
                    <a:bodyPr/>
                    <a:lstStyle/>
                    <a:p>
                      <a:pPr indent="254000" algn="just">
                        <a:lnSpc>
                          <a:spcPct val="144000"/>
                        </a:lnSpc>
                        <a:spcBef>
                          <a:spcPts val="600"/>
                        </a:spcBef>
                        <a:spcAft>
                          <a:spcPts val="600"/>
                        </a:spcAft>
                        <a:tabLst>
                          <a:tab pos="442595" algn="l"/>
                        </a:tabLst>
                      </a:pPr>
                      <a:r>
                        <a:rPr lang="en-US" sz="2400" dirty="0" err="1">
                          <a:solidFill>
                            <a:schemeClr val="tx1"/>
                          </a:solidFill>
                          <a:effectLst/>
                          <a:latin typeface="Times New Roman" panose="02020603050405020304" pitchFamily="18" charset="0"/>
                          <a:ea typeface="Arial" panose="020B0604020202020204" pitchFamily="34" charset="0"/>
                        </a:rPr>
                        <a:t>Tôn</a:t>
                      </a:r>
                      <a:r>
                        <a:rPr lang="en-US" sz="2400" dirty="0">
                          <a:solidFill>
                            <a:schemeClr val="tx1"/>
                          </a:solidFill>
                          <a:effectLst/>
                          <a:latin typeface="Times New Roman" panose="02020603050405020304" pitchFamily="18" charset="0"/>
                          <a:ea typeface="Arial" panose="020B0604020202020204" pitchFamily="34" charset="0"/>
                        </a:rPr>
                        <a:t> </a:t>
                      </a:r>
                      <a:r>
                        <a:rPr lang="en-US" sz="2400" dirty="0" err="1">
                          <a:solidFill>
                            <a:schemeClr val="tx1"/>
                          </a:solidFill>
                          <a:effectLst/>
                          <a:latin typeface="Times New Roman" panose="02020603050405020304" pitchFamily="18" charset="0"/>
                          <a:ea typeface="Arial" panose="020B0604020202020204" pitchFamily="34" charset="0"/>
                        </a:rPr>
                        <a:t>giáo</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2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481198">
                <a:tc>
                  <a:txBody>
                    <a:bodyPr/>
                    <a:lstStyle/>
                    <a:p>
                      <a:pPr indent="254000" algn="just">
                        <a:lnSpc>
                          <a:spcPct val="144000"/>
                        </a:lnSpc>
                        <a:spcBef>
                          <a:spcPts val="600"/>
                        </a:spcBef>
                        <a:spcAft>
                          <a:spcPts val="600"/>
                        </a:spcAft>
                        <a:tabLst>
                          <a:tab pos="442595" algn="l"/>
                        </a:tabLst>
                      </a:pPr>
                      <a:r>
                        <a:rPr lang="en-US" sz="2400" dirty="0" err="1">
                          <a:solidFill>
                            <a:schemeClr val="tx1"/>
                          </a:solidFill>
                          <a:effectLst/>
                          <a:latin typeface="Times New Roman" panose="02020603050405020304" pitchFamily="18" charset="0"/>
                          <a:ea typeface="Arial" panose="020B0604020202020204" pitchFamily="34" charset="0"/>
                        </a:rPr>
                        <a:t>Chữ</a:t>
                      </a:r>
                      <a:r>
                        <a:rPr lang="en-US" sz="2400" dirty="0">
                          <a:solidFill>
                            <a:schemeClr val="tx1"/>
                          </a:solidFill>
                          <a:effectLst/>
                          <a:latin typeface="Times New Roman" panose="02020603050405020304" pitchFamily="18" charset="0"/>
                          <a:ea typeface="Arial" panose="020B0604020202020204" pitchFamily="34" charset="0"/>
                        </a:rPr>
                        <a:t> </a:t>
                      </a:r>
                      <a:r>
                        <a:rPr lang="en-US" sz="2400" dirty="0" err="1">
                          <a:solidFill>
                            <a:schemeClr val="tx1"/>
                          </a:solidFill>
                          <a:effectLst/>
                          <a:latin typeface="Times New Roman" panose="02020603050405020304" pitchFamily="18" charset="0"/>
                          <a:ea typeface="Arial" panose="020B0604020202020204" pitchFamily="34" charset="0"/>
                        </a:rPr>
                        <a:t>viết</a:t>
                      </a:r>
                      <a:r>
                        <a:rPr lang="en-US" sz="2400" dirty="0">
                          <a:solidFill>
                            <a:schemeClr val="tx1"/>
                          </a:solidFill>
                          <a:effectLst/>
                          <a:latin typeface="Times New Roman" panose="02020603050405020304" pitchFamily="18" charset="0"/>
                          <a:ea typeface="Arial" panose="020B0604020202020204" pitchFamily="34" charset="0"/>
                        </a:rPr>
                        <a:t> </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539048">
                <a:tc>
                  <a:txBody>
                    <a:bodyPr/>
                    <a:lstStyle/>
                    <a:p>
                      <a:pPr indent="254000" algn="just">
                        <a:lnSpc>
                          <a:spcPct val="144000"/>
                        </a:lnSpc>
                        <a:spcBef>
                          <a:spcPts val="600"/>
                        </a:spcBef>
                        <a:spcAft>
                          <a:spcPts val="600"/>
                        </a:spcAft>
                        <a:tabLst>
                          <a:tab pos="442595" algn="l"/>
                        </a:tabLst>
                      </a:pPr>
                      <a:r>
                        <a:rPr lang="en-US" sz="2400" dirty="0" err="1">
                          <a:solidFill>
                            <a:schemeClr val="tx1"/>
                          </a:solidFill>
                          <a:effectLst/>
                          <a:latin typeface="Times New Roman" panose="02020603050405020304" pitchFamily="18" charset="0"/>
                          <a:ea typeface="Arial" panose="020B0604020202020204" pitchFamily="34" charset="0"/>
                        </a:rPr>
                        <a:t>Văn</a:t>
                      </a:r>
                      <a:r>
                        <a:rPr lang="en-US" sz="2400" dirty="0">
                          <a:solidFill>
                            <a:schemeClr val="tx1"/>
                          </a:solidFill>
                          <a:effectLst/>
                          <a:latin typeface="Times New Roman" panose="02020603050405020304" pitchFamily="18" charset="0"/>
                          <a:ea typeface="Arial" panose="020B0604020202020204" pitchFamily="34" charset="0"/>
                        </a:rPr>
                        <a:t> </a:t>
                      </a:r>
                      <a:r>
                        <a:rPr lang="en-US" sz="2400" dirty="0" err="1">
                          <a:solidFill>
                            <a:schemeClr val="tx1"/>
                          </a:solidFill>
                          <a:effectLst/>
                          <a:latin typeface="Times New Roman" panose="02020603050405020304" pitchFamily="18" charset="0"/>
                          <a:ea typeface="Arial" panose="020B0604020202020204" pitchFamily="34" charset="0"/>
                        </a:rPr>
                        <a:t>học</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r h="830101">
                <a:tc>
                  <a:txBody>
                    <a:bodyPr/>
                    <a:lstStyle/>
                    <a:p>
                      <a:pPr indent="254000" algn="just">
                        <a:lnSpc>
                          <a:spcPct val="144000"/>
                        </a:lnSpc>
                        <a:spcBef>
                          <a:spcPts val="600"/>
                        </a:spcBef>
                        <a:spcAft>
                          <a:spcPts val="600"/>
                        </a:spcAft>
                        <a:tabLst>
                          <a:tab pos="442595" algn="l"/>
                        </a:tabLst>
                      </a:pPr>
                      <a:r>
                        <a:rPr lang="en-US" sz="2400" dirty="0" err="1">
                          <a:solidFill>
                            <a:schemeClr val="tx1"/>
                          </a:solidFill>
                          <a:effectLst/>
                          <a:latin typeface="Times New Roman" panose="02020603050405020304" pitchFamily="18" charset="0"/>
                          <a:ea typeface="Arial" panose="020B0604020202020204" pitchFamily="34" charset="0"/>
                        </a:rPr>
                        <a:t>Kiến</a:t>
                      </a:r>
                      <a:r>
                        <a:rPr lang="en-US" sz="2400" dirty="0">
                          <a:solidFill>
                            <a:schemeClr val="tx1"/>
                          </a:solidFill>
                          <a:effectLst/>
                          <a:latin typeface="Times New Roman" panose="02020603050405020304" pitchFamily="18" charset="0"/>
                          <a:ea typeface="Arial" panose="020B0604020202020204" pitchFamily="34" charset="0"/>
                        </a:rPr>
                        <a:t> </a:t>
                      </a:r>
                      <a:r>
                        <a:rPr lang="en-US" sz="2400" dirty="0" err="1">
                          <a:solidFill>
                            <a:schemeClr val="tx1"/>
                          </a:solidFill>
                          <a:effectLst/>
                          <a:latin typeface="Times New Roman" panose="02020603050405020304" pitchFamily="18" charset="0"/>
                          <a:ea typeface="Arial" panose="020B0604020202020204" pitchFamily="34" charset="0"/>
                        </a:rPr>
                        <a:t>trúc</a:t>
                      </a:r>
                      <a:r>
                        <a:rPr lang="en-US" sz="2400" dirty="0">
                          <a:solidFill>
                            <a:schemeClr val="tx1"/>
                          </a:solidFill>
                          <a:effectLst/>
                          <a:latin typeface="Times New Roman" panose="02020603050405020304" pitchFamily="18" charset="0"/>
                          <a:ea typeface="Arial" panose="020B0604020202020204" pitchFamily="34" charset="0"/>
                        </a:rPr>
                        <a:t> - </a:t>
                      </a:r>
                      <a:r>
                        <a:rPr lang="en-US" sz="2400" dirty="0" err="1">
                          <a:solidFill>
                            <a:schemeClr val="tx1"/>
                          </a:solidFill>
                          <a:effectLst/>
                          <a:latin typeface="Times New Roman" panose="02020603050405020304" pitchFamily="18" charset="0"/>
                          <a:ea typeface="Arial" panose="020B0604020202020204" pitchFamily="34" charset="0"/>
                        </a:rPr>
                        <a:t>Điêu</a:t>
                      </a:r>
                      <a:r>
                        <a:rPr lang="en-US" sz="2400" dirty="0">
                          <a:solidFill>
                            <a:schemeClr val="tx1"/>
                          </a:solidFill>
                          <a:effectLst/>
                          <a:latin typeface="Times New Roman" panose="02020603050405020304" pitchFamily="18" charset="0"/>
                          <a:ea typeface="Arial" panose="020B0604020202020204" pitchFamily="34" charset="0"/>
                        </a:rPr>
                        <a:t> </a:t>
                      </a:r>
                      <a:r>
                        <a:rPr lang="en-US" sz="2400" dirty="0" err="1">
                          <a:solidFill>
                            <a:schemeClr val="tx1"/>
                          </a:solidFill>
                          <a:effectLst/>
                          <a:latin typeface="Times New Roman" panose="02020603050405020304" pitchFamily="18" charset="0"/>
                          <a:ea typeface="Arial" panose="020B0604020202020204" pitchFamily="34" charset="0"/>
                        </a:rPr>
                        <a:t>khắc</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sz="2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4"/>
                  </a:ext>
                </a:extLst>
              </a:tr>
            </a:tbl>
          </a:graphicData>
        </a:graphic>
      </p:graphicFrame>
    </p:spTree>
    <p:custDataLst>
      <p:tags r:id="rId1"/>
    </p:custDataLst>
    <p:extLst>
      <p:ext uri="{BB962C8B-B14F-4D97-AF65-F5344CB8AC3E}">
        <p14:creationId xmlns:p14="http://schemas.microsoft.com/office/powerpoint/2010/main" val="1914162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6" presetClass="entr" presetSubtype="21"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33D178-C790-4EAA-8189-1E10083D0264}"/>
              </a:ext>
            </a:extLst>
          </p:cNvPr>
          <p:cNvSpPr txBox="1"/>
          <p:nvPr/>
        </p:nvSpPr>
        <p:spPr>
          <a:xfrm>
            <a:off x="1555668" y="0"/>
            <a:ext cx="9571511" cy="461665"/>
          </a:xfrm>
          <a:prstGeom prst="rect">
            <a:avLst/>
          </a:prstGeom>
          <a:noFill/>
        </p:spPr>
        <p:txBody>
          <a:bodyPr wrap="square" rtlCol="0">
            <a:spAutoFit/>
          </a:bodyPr>
          <a:lstStyle/>
          <a:p>
            <a:pPr algn="ctr"/>
            <a:r>
              <a:rPr lang="vi-VN" sz="2400" b="1">
                <a:solidFill>
                  <a:srgbClr val="FF0000"/>
                </a:solidFill>
                <a:latin typeface="+mj-lt"/>
              </a:rPr>
              <a:t> </a:t>
            </a:r>
            <a:r>
              <a:rPr lang="vi-VN" sz="2400" b="1" dirty="0">
                <a:solidFill>
                  <a:srgbClr val="FF0000"/>
                </a:solidFill>
                <a:latin typeface="+mj-lt"/>
              </a:rPr>
              <a:t>BÀI 5:  ẤN ĐỘ TỪ THẾ KỈ IV ĐẾN GIỮA THẾ KỈ XIX</a:t>
            </a:r>
          </a:p>
        </p:txBody>
      </p:sp>
      <p:sp>
        <p:nvSpPr>
          <p:cNvPr id="5" name="TextBox 4">
            <a:extLst>
              <a:ext uri="{FF2B5EF4-FFF2-40B4-BE49-F238E27FC236}">
                <a16:creationId xmlns:a16="http://schemas.microsoft.com/office/drawing/2014/main" id="{2CC8D80B-01DE-4A59-B17C-645139D17C02}"/>
              </a:ext>
            </a:extLst>
          </p:cNvPr>
          <p:cNvSpPr txBox="1"/>
          <p:nvPr/>
        </p:nvSpPr>
        <p:spPr>
          <a:xfrm>
            <a:off x="414353" y="342912"/>
            <a:ext cx="5949538" cy="461665"/>
          </a:xfrm>
          <a:prstGeom prst="rect">
            <a:avLst/>
          </a:prstGeom>
          <a:noFill/>
        </p:spPr>
        <p:txBody>
          <a:bodyPr wrap="square">
            <a:spAutoFit/>
          </a:bodyPr>
          <a:lstStyle/>
          <a:p>
            <a:r>
              <a:rPr lang="vi-VN" sz="2400" b="1" dirty="0">
                <a:latin typeface="Times New Roman" panose="02020603050405020304" pitchFamily="18" charset="0"/>
              </a:rPr>
              <a:t>1. Ấ</a:t>
            </a:r>
            <a:r>
              <a:rPr lang="pt-BR" sz="2400" b="1" dirty="0">
                <a:latin typeface="Times New Roman" panose="02020603050405020304" pitchFamily="18" charset="0"/>
              </a:rPr>
              <a:t>n Độ </a:t>
            </a:r>
            <a:r>
              <a:rPr lang="vi-VN" sz="2400" b="1" dirty="0">
                <a:latin typeface="Times New Roman" panose="02020603050405020304" pitchFamily="18" charset="0"/>
              </a:rPr>
              <a:t>dướ</a:t>
            </a:r>
            <a:r>
              <a:rPr lang="pt-BR" sz="2400" b="1" dirty="0">
                <a:latin typeface="Times New Roman" panose="02020603050405020304" pitchFamily="18" charset="0"/>
              </a:rPr>
              <a:t>i thời </a:t>
            </a:r>
            <a:r>
              <a:rPr lang="vi-VN" sz="2400" b="1" dirty="0">
                <a:latin typeface="Times New Roman" panose="02020603050405020304" pitchFamily="18" charset="0"/>
              </a:rPr>
              <a:t>cá</a:t>
            </a:r>
            <a:r>
              <a:rPr lang="pt-BR" sz="2400" b="1" dirty="0">
                <a:latin typeface="Times New Roman" panose="02020603050405020304" pitchFamily="18" charset="0"/>
              </a:rPr>
              <a:t>c </a:t>
            </a:r>
            <a:r>
              <a:rPr lang="vi-VN" sz="2400" b="1" dirty="0">
                <a:latin typeface="Times New Roman" panose="02020603050405020304" pitchFamily="18" charset="0"/>
              </a:rPr>
              <a:t>triều</a:t>
            </a:r>
            <a:r>
              <a:rPr lang="pt-BR" sz="2400" b="1" dirty="0">
                <a:latin typeface="Times New Roman" panose="02020603050405020304" pitchFamily="18" charset="0"/>
              </a:rPr>
              <a:t> </a:t>
            </a:r>
            <a:r>
              <a:rPr lang="vi-VN" sz="2400" b="1" dirty="0">
                <a:latin typeface="Times New Roman" panose="02020603050405020304" pitchFamily="18" charset="0"/>
              </a:rPr>
              <a:t>đ</a:t>
            </a:r>
            <a:r>
              <a:rPr lang="pt-BR" sz="2400" b="1" dirty="0">
                <a:latin typeface="Times New Roman" panose="02020603050405020304" pitchFamily="18" charset="0"/>
              </a:rPr>
              <a:t>ại </a:t>
            </a:r>
            <a:r>
              <a:rPr lang="vi-VN" sz="2400" b="1" dirty="0">
                <a:latin typeface="Times New Roman" panose="02020603050405020304" pitchFamily="18" charset="0"/>
              </a:rPr>
              <a:t>phong kiến</a:t>
            </a:r>
            <a:endParaRPr lang="pt-BR" sz="2400" b="1" dirty="0">
              <a:latin typeface="Times New Roman" panose="02020603050405020304" pitchFamily="18" charset="0"/>
            </a:endParaRPr>
          </a:p>
        </p:txBody>
      </p:sp>
      <p:sp>
        <p:nvSpPr>
          <p:cNvPr id="8" name="TextBox 7">
            <a:extLst>
              <a:ext uri="{FF2B5EF4-FFF2-40B4-BE49-F238E27FC236}">
                <a16:creationId xmlns:a16="http://schemas.microsoft.com/office/drawing/2014/main" id="{51609352-0DD6-4112-B80A-FE8E332E975F}"/>
              </a:ext>
            </a:extLst>
          </p:cNvPr>
          <p:cNvSpPr txBox="1"/>
          <p:nvPr/>
        </p:nvSpPr>
        <p:spPr>
          <a:xfrm>
            <a:off x="414352" y="738643"/>
            <a:ext cx="11398469" cy="461665"/>
          </a:xfrm>
          <a:prstGeom prst="rect">
            <a:avLst/>
          </a:prstGeom>
          <a:noFill/>
        </p:spPr>
        <p:txBody>
          <a:bodyPr wrap="square">
            <a:spAutoFit/>
          </a:bodyPr>
          <a:lstStyle/>
          <a:p>
            <a:r>
              <a:rPr lang="vi-VN" sz="2400" b="1" dirty="0">
                <a:latin typeface="Times New Roman" panose="02020603050405020304" pitchFamily="18" charset="0"/>
                <a:cs typeface="Times New Roman" panose="02020603050405020304" pitchFamily="18" charset="0"/>
              </a:rPr>
              <a:t>2. Thành tựu văn hoá tiêu biểu của Ấn Độ từ thê kỉ IV đến giữa thế kỉ XIX</a:t>
            </a:r>
          </a:p>
        </p:txBody>
      </p:sp>
      <p:graphicFrame>
        <p:nvGraphicFramePr>
          <p:cNvPr id="10" name="Table 9">
            <a:extLst>
              <a:ext uri="{FF2B5EF4-FFF2-40B4-BE49-F238E27FC236}">
                <a16:creationId xmlns:a16="http://schemas.microsoft.com/office/drawing/2014/main" id="{A792BCCC-701C-41E1-BDF6-882425C26EF2}"/>
              </a:ext>
            </a:extLst>
          </p:cNvPr>
          <p:cNvGraphicFramePr>
            <a:graphicFrameLocks noGrp="1"/>
          </p:cNvGraphicFramePr>
          <p:nvPr>
            <p:extLst>
              <p:ext uri="{D42A27DB-BD31-4B8C-83A1-F6EECF244321}">
                <p14:modId xmlns:p14="http://schemas.microsoft.com/office/powerpoint/2010/main" val="3575291410"/>
              </p:ext>
            </p:extLst>
          </p:nvPr>
        </p:nvGraphicFramePr>
        <p:xfrm>
          <a:off x="281150" y="1200308"/>
          <a:ext cx="11563189" cy="5318369"/>
        </p:xfrm>
        <a:graphic>
          <a:graphicData uri="http://schemas.openxmlformats.org/drawingml/2006/table">
            <a:tbl>
              <a:tblPr firstRow="1" firstCol="1" bandRow="1">
                <a:tableStyleId>{5C22544A-7EE6-4342-B048-85BDC9FD1C3A}</a:tableStyleId>
              </a:tblPr>
              <a:tblGrid>
                <a:gridCol w="2362038">
                  <a:extLst>
                    <a:ext uri="{9D8B030D-6E8A-4147-A177-3AD203B41FA5}">
                      <a16:colId xmlns:a16="http://schemas.microsoft.com/office/drawing/2014/main" val="20000"/>
                    </a:ext>
                  </a:extLst>
                </a:gridCol>
                <a:gridCol w="9201151">
                  <a:extLst>
                    <a:ext uri="{9D8B030D-6E8A-4147-A177-3AD203B41FA5}">
                      <a16:colId xmlns:a16="http://schemas.microsoft.com/office/drawing/2014/main" val="20001"/>
                    </a:ext>
                  </a:extLst>
                </a:gridCol>
              </a:tblGrid>
              <a:tr h="479618">
                <a:tc>
                  <a:txBody>
                    <a:bodyPr/>
                    <a:lstStyle/>
                    <a:p>
                      <a:pPr indent="254000" algn="ctr">
                        <a:lnSpc>
                          <a:spcPct val="144000"/>
                        </a:lnSpc>
                        <a:spcBef>
                          <a:spcPts val="600"/>
                        </a:spcBef>
                        <a:spcAft>
                          <a:spcPts val="600"/>
                        </a:spcAft>
                        <a:tabLst>
                          <a:tab pos="442595" algn="l"/>
                        </a:tabLst>
                      </a:pPr>
                      <a:r>
                        <a:rPr lang="en-US" sz="2400" b="1" dirty="0" err="1">
                          <a:solidFill>
                            <a:schemeClr val="tx1"/>
                          </a:solidFill>
                          <a:effectLst/>
                          <a:latin typeface="Times New Roman" panose="02020603050405020304" pitchFamily="18" charset="0"/>
                          <a:ea typeface="Arial" panose="020B0604020202020204" pitchFamily="34" charset="0"/>
                        </a:rPr>
                        <a:t>Lĩnh</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vực</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indent="254000" algn="ctr">
                        <a:lnSpc>
                          <a:spcPct val="144000"/>
                        </a:lnSpc>
                        <a:spcBef>
                          <a:spcPts val="600"/>
                        </a:spcBef>
                        <a:spcAft>
                          <a:spcPts val="600"/>
                        </a:spcAft>
                        <a:tabLst>
                          <a:tab pos="442595" algn="l"/>
                        </a:tabLst>
                      </a:pPr>
                      <a:r>
                        <a:rPr lang="en-US" sz="2400" b="1" dirty="0" err="1">
                          <a:solidFill>
                            <a:schemeClr val="tx1"/>
                          </a:solidFill>
                          <a:effectLst/>
                          <a:latin typeface="Times New Roman" panose="02020603050405020304" pitchFamily="18" charset="0"/>
                          <a:ea typeface="Arial" panose="020B0604020202020204" pitchFamily="34" charset="0"/>
                        </a:rPr>
                        <a:t>Thành</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tựu</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văn</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hóa</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tiêu</a:t>
                      </a:r>
                      <a:r>
                        <a:rPr lang="en-US" sz="2400" b="1" dirty="0">
                          <a:solidFill>
                            <a:schemeClr val="tx1"/>
                          </a:solidFill>
                          <a:effectLst/>
                          <a:latin typeface="Times New Roman" panose="02020603050405020304" pitchFamily="18" charset="0"/>
                          <a:ea typeface="Arial" panose="020B0604020202020204" pitchFamily="34" charset="0"/>
                        </a:rPr>
                        <a:t> </a:t>
                      </a:r>
                      <a:r>
                        <a:rPr lang="en-US" sz="2400" b="1" dirty="0" err="1">
                          <a:solidFill>
                            <a:schemeClr val="tx1"/>
                          </a:solidFill>
                          <a:effectLst/>
                          <a:latin typeface="Times New Roman" panose="02020603050405020304" pitchFamily="18" charset="0"/>
                          <a:ea typeface="Arial" panose="020B0604020202020204" pitchFamily="34" charset="0"/>
                        </a:rPr>
                        <a:t>biểu</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493787">
                <a:tc>
                  <a:txBody>
                    <a:bodyPr/>
                    <a:lstStyle/>
                    <a:p>
                      <a:pPr indent="254000" algn="just">
                        <a:lnSpc>
                          <a:spcPct val="144000"/>
                        </a:lnSpc>
                        <a:spcBef>
                          <a:spcPts val="600"/>
                        </a:spcBef>
                        <a:spcAft>
                          <a:spcPts val="600"/>
                        </a:spcAft>
                        <a:tabLst>
                          <a:tab pos="442595" algn="l"/>
                        </a:tabLst>
                      </a:pPr>
                      <a:r>
                        <a:rPr lang="en-US" sz="2400" dirty="0" err="1">
                          <a:solidFill>
                            <a:schemeClr val="tx1"/>
                          </a:solidFill>
                          <a:effectLst/>
                          <a:latin typeface="Times New Roman" panose="02020603050405020304" pitchFamily="18" charset="0"/>
                          <a:ea typeface="Arial" panose="020B0604020202020204" pitchFamily="34" charset="0"/>
                        </a:rPr>
                        <a:t>Tôn</a:t>
                      </a:r>
                      <a:r>
                        <a:rPr lang="en-US" sz="2400" dirty="0">
                          <a:solidFill>
                            <a:schemeClr val="tx1"/>
                          </a:solidFill>
                          <a:effectLst/>
                          <a:latin typeface="Times New Roman" panose="02020603050405020304" pitchFamily="18" charset="0"/>
                          <a:ea typeface="Arial" panose="020B0604020202020204" pitchFamily="34" charset="0"/>
                        </a:rPr>
                        <a:t> </a:t>
                      </a:r>
                      <a:r>
                        <a:rPr lang="en-US" sz="2400" dirty="0" err="1">
                          <a:solidFill>
                            <a:schemeClr val="tx1"/>
                          </a:solidFill>
                          <a:effectLst/>
                          <a:latin typeface="Times New Roman" panose="02020603050405020304" pitchFamily="18" charset="0"/>
                          <a:ea typeface="Arial" panose="020B0604020202020204" pitchFamily="34" charset="0"/>
                        </a:rPr>
                        <a:t>giáo</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2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510784">
                <a:tc>
                  <a:txBody>
                    <a:bodyPr/>
                    <a:lstStyle/>
                    <a:p>
                      <a:pPr indent="254000" algn="just">
                        <a:lnSpc>
                          <a:spcPct val="144000"/>
                        </a:lnSpc>
                        <a:spcBef>
                          <a:spcPts val="600"/>
                        </a:spcBef>
                        <a:spcAft>
                          <a:spcPts val="600"/>
                        </a:spcAft>
                        <a:tabLst>
                          <a:tab pos="442595" algn="l"/>
                        </a:tabLst>
                      </a:pPr>
                      <a:r>
                        <a:rPr lang="en-US" sz="2400" dirty="0" err="1">
                          <a:solidFill>
                            <a:schemeClr val="tx1"/>
                          </a:solidFill>
                          <a:effectLst/>
                          <a:latin typeface="Times New Roman" panose="02020603050405020304" pitchFamily="18" charset="0"/>
                          <a:ea typeface="Arial" panose="020B0604020202020204" pitchFamily="34" charset="0"/>
                        </a:rPr>
                        <a:t>Chữ</a:t>
                      </a:r>
                      <a:r>
                        <a:rPr lang="en-US" sz="2400" dirty="0">
                          <a:solidFill>
                            <a:schemeClr val="tx1"/>
                          </a:solidFill>
                          <a:effectLst/>
                          <a:latin typeface="Times New Roman" panose="02020603050405020304" pitchFamily="18" charset="0"/>
                          <a:ea typeface="Arial" panose="020B0604020202020204" pitchFamily="34" charset="0"/>
                        </a:rPr>
                        <a:t> </a:t>
                      </a:r>
                      <a:r>
                        <a:rPr lang="en-US" sz="2400" dirty="0" err="1">
                          <a:solidFill>
                            <a:schemeClr val="tx1"/>
                          </a:solidFill>
                          <a:effectLst/>
                          <a:latin typeface="Times New Roman" panose="02020603050405020304" pitchFamily="18" charset="0"/>
                          <a:ea typeface="Arial" panose="020B0604020202020204" pitchFamily="34" charset="0"/>
                        </a:rPr>
                        <a:t>viết</a:t>
                      </a:r>
                      <a:r>
                        <a:rPr lang="en-US" sz="2400" dirty="0">
                          <a:solidFill>
                            <a:schemeClr val="tx1"/>
                          </a:solidFill>
                          <a:effectLst/>
                          <a:latin typeface="Times New Roman" panose="02020603050405020304" pitchFamily="18" charset="0"/>
                          <a:ea typeface="Arial" panose="020B0604020202020204" pitchFamily="34" charset="0"/>
                        </a:rPr>
                        <a:t> </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1739979">
                <a:tc>
                  <a:txBody>
                    <a:bodyPr/>
                    <a:lstStyle/>
                    <a:p>
                      <a:pPr indent="254000" algn="just">
                        <a:lnSpc>
                          <a:spcPct val="144000"/>
                        </a:lnSpc>
                        <a:spcBef>
                          <a:spcPts val="600"/>
                        </a:spcBef>
                        <a:spcAft>
                          <a:spcPts val="600"/>
                        </a:spcAft>
                        <a:tabLst>
                          <a:tab pos="442595" algn="l"/>
                        </a:tabLst>
                      </a:pPr>
                      <a:endParaRPr lang="en-US" sz="2400">
                        <a:solidFill>
                          <a:schemeClr val="tx1"/>
                        </a:solidFill>
                        <a:effectLst/>
                        <a:latin typeface="Times New Roman" panose="02020603050405020304" pitchFamily="18" charset="0"/>
                        <a:ea typeface="Arial" panose="020B0604020202020204" pitchFamily="34" charset="0"/>
                      </a:endParaRPr>
                    </a:p>
                    <a:p>
                      <a:pPr indent="254000" algn="just">
                        <a:lnSpc>
                          <a:spcPct val="144000"/>
                        </a:lnSpc>
                        <a:spcBef>
                          <a:spcPts val="600"/>
                        </a:spcBef>
                        <a:spcAft>
                          <a:spcPts val="600"/>
                        </a:spcAft>
                        <a:tabLst>
                          <a:tab pos="442595" algn="l"/>
                        </a:tabLst>
                      </a:pPr>
                      <a:r>
                        <a:rPr lang="en-US" sz="2400">
                          <a:solidFill>
                            <a:schemeClr val="tx1"/>
                          </a:solidFill>
                          <a:effectLst/>
                          <a:latin typeface="Times New Roman" panose="02020603050405020304" pitchFamily="18" charset="0"/>
                          <a:ea typeface="Arial" panose="020B0604020202020204" pitchFamily="34" charset="0"/>
                        </a:rPr>
                        <a:t>Văn </a:t>
                      </a:r>
                      <a:r>
                        <a:rPr lang="en-US" sz="2400" dirty="0" err="1">
                          <a:solidFill>
                            <a:schemeClr val="tx1"/>
                          </a:solidFill>
                          <a:effectLst/>
                          <a:latin typeface="Times New Roman" panose="02020603050405020304" pitchFamily="18" charset="0"/>
                          <a:ea typeface="Arial" panose="020B0604020202020204" pitchFamily="34" charset="0"/>
                        </a:rPr>
                        <a:t>học</a:t>
                      </a:r>
                      <a:endParaRPr lang="vi-VN" sz="2400" dirty="0">
                        <a:solidFill>
                          <a:schemeClr val="tx1"/>
                        </a:solidFill>
                        <a:effectLst/>
                        <a:latin typeface="Times New Roman" panose="02020603050405020304" pitchFamily="18" charset="0"/>
                        <a:ea typeface="Arial" panose="020B0604020202020204" pitchFamily="34" charset="0"/>
                      </a:endParaRPr>
                    </a:p>
                    <a:p>
                      <a:pPr indent="254000" algn="just">
                        <a:lnSpc>
                          <a:spcPct val="144000"/>
                        </a:lnSpc>
                        <a:spcBef>
                          <a:spcPts val="600"/>
                        </a:spcBef>
                        <a:spcAft>
                          <a:spcPts val="600"/>
                        </a:spcAft>
                        <a:tabLst>
                          <a:tab pos="442595" algn="l"/>
                        </a:tabLst>
                      </a:pPr>
                      <a:endParaRPr lang="vi-VN" sz="2400" dirty="0">
                        <a:solidFill>
                          <a:schemeClr val="tx1"/>
                        </a:solidFill>
                        <a:effectLst/>
                        <a:latin typeface="Arial" panose="020B0604020202020204" pitchFamily="34" charset="0"/>
                        <a:ea typeface="Arial" panose="020B0604020202020204" pitchFamily="34" charset="0"/>
                      </a:endParaRPr>
                    </a:p>
                    <a:p>
                      <a:pPr indent="254000" algn="just">
                        <a:lnSpc>
                          <a:spcPct val="144000"/>
                        </a:lnSpc>
                        <a:spcBef>
                          <a:spcPts val="600"/>
                        </a:spcBef>
                        <a:spcAft>
                          <a:spcPts val="600"/>
                        </a:spcAft>
                        <a:tabLst>
                          <a:tab pos="442595" algn="l"/>
                        </a:tabLst>
                      </a:pP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endParaRPr lang="en-US" sz="240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r h="1174486">
                <a:tc>
                  <a:txBody>
                    <a:bodyPr/>
                    <a:lstStyle/>
                    <a:p>
                      <a:pPr indent="254000" algn="l">
                        <a:lnSpc>
                          <a:spcPct val="144000"/>
                        </a:lnSpc>
                        <a:spcBef>
                          <a:spcPts val="600"/>
                        </a:spcBef>
                        <a:spcAft>
                          <a:spcPts val="600"/>
                        </a:spcAft>
                        <a:tabLst>
                          <a:tab pos="442595" algn="l"/>
                        </a:tabLst>
                      </a:pPr>
                      <a:r>
                        <a:rPr lang="en-US" sz="2400" dirty="0" err="1">
                          <a:solidFill>
                            <a:schemeClr val="tx1"/>
                          </a:solidFill>
                          <a:effectLst/>
                          <a:latin typeface="Times New Roman" panose="02020603050405020304" pitchFamily="18" charset="0"/>
                          <a:ea typeface="Arial" panose="020B0604020202020204" pitchFamily="34" charset="0"/>
                        </a:rPr>
                        <a:t>Kiến</a:t>
                      </a:r>
                      <a:r>
                        <a:rPr lang="en-US" sz="2400" dirty="0">
                          <a:solidFill>
                            <a:schemeClr val="tx1"/>
                          </a:solidFill>
                          <a:effectLst/>
                          <a:latin typeface="Times New Roman" panose="02020603050405020304" pitchFamily="18" charset="0"/>
                          <a:ea typeface="Arial" panose="020B0604020202020204" pitchFamily="34" charset="0"/>
                        </a:rPr>
                        <a:t> </a:t>
                      </a:r>
                      <a:r>
                        <a:rPr lang="en-US" sz="2400" dirty="0" err="1">
                          <a:solidFill>
                            <a:schemeClr val="tx1"/>
                          </a:solidFill>
                          <a:effectLst/>
                          <a:latin typeface="Times New Roman" panose="02020603050405020304" pitchFamily="18" charset="0"/>
                          <a:ea typeface="Arial" panose="020B0604020202020204" pitchFamily="34" charset="0"/>
                        </a:rPr>
                        <a:t>trúc</a:t>
                      </a:r>
                      <a:r>
                        <a:rPr lang="en-US" sz="2400" dirty="0">
                          <a:solidFill>
                            <a:schemeClr val="tx1"/>
                          </a:solidFill>
                          <a:effectLst/>
                          <a:latin typeface="Times New Roman" panose="02020603050405020304" pitchFamily="18" charset="0"/>
                          <a:ea typeface="Arial" panose="020B0604020202020204" pitchFamily="34" charset="0"/>
                        </a:rPr>
                        <a:t> - </a:t>
                      </a:r>
                      <a:r>
                        <a:rPr lang="en-US" sz="2400" dirty="0" err="1">
                          <a:solidFill>
                            <a:schemeClr val="tx1"/>
                          </a:solidFill>
                          <a:effectLst/>
                          <a:latin typeface="Times New Roman" panose="02020603050405020304" pitchFamily="18" charset="0"/>
                          <a:ea typeface="Arial" panose="020B0604020202020204" pitchFamily="34" charset="0"/>
                        </a:rPr>
                        <a:t>Điêu</a:t>
                      </a:r>
                      <a:r>
                        <a:rPr lang="en-US" sz="2400" dirty="0">
                          <a:solidFill>
                            <a:schemeClr val="tx1"/>
                          </a:solidFill>
                          <a:effectLst/>
                          <a:latin typeface="Times New Roman" panose="02020603050405020304" pitchFamily="18" charset="0"/>
                          <a:ea typeface="Arial" panose="020B0604020202020204" pitchFamily="34" charset="0"/>
                        </a:rPr>
                        <a:t> </a:t>
                      </a:r>
                      <a:r>
                        <a:rPr lang="en-US" sz="2400" dirty="0" err="1">
                          <a:solidFill>
                            <a:schemeClr val="tx1"/>
                          </a:solidFill>
                          <a:effectLst/>
                          <a:latin typeface="Times New Roman" panose="02020603050405020304" pitchFamily="18" charset="0"/>
                          <a:ea typeface="Arial" panose="020B0604020202020204" pitchFamily="34" charset="0"/>
                        </a:rPr>
                        <a:t>khắc</a:t>
                      </a:r>
                      <a:endParaRPr lang="en-US" sz="2400" dirty="0">
                        <a:solidFill>
                          <a:schemeClr val="tx1"/>
                        </a:solidFill>
                        <a:effectLst/>
                        <a:latin typeface="Arial" panose="020B0604020202020204" pitchFamily="34" charset="0"/>
                        <a:ea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sz="2400" dirty="0">
                          <a:solidFill>
                            <a:schemeClr val="tx1"/>
                          </a:solidFill>
                          <a:effectLst/>
                          <a:latin typeface="Times New Roman" panose="02020603050405020304" pitchFamily="18" charset="0"/>
                          <a:ea typeface="Arial" panose="020B060402020202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4"/>
                  </a:ext>
                </a:extLst>
              </a:tr>
            </a:tbl>
          </a:graphicData>
        </a:graphic>
      </p:graphicFrame>
      <p:sp>
        <p:nvSpPr>
          <p:cNvPr id="11" name="TextBox 10">
            <a:extLst>
              <a:ext uri="{FF2B5EF4-FFF2-40B4-BE49-F238E27FC236}">
                <a16:creationId xmlns:a16="http://schemas.microsoft.com/office/drawing/2014/main" id="{D13A26CE-70C7-4B82-B19D-B18E8255C381}"/>
              </a:ext>
            </a:extLst>
          </p:cNvPr>
          <p:cNvSpPr txBox="1"/>
          <p:nvPr/>
        </p:nvSpPr>
        <p:spPr>
          <a:xfrm>
            <a:off x="3093960" y="1661973"/>
            <a:ext cx="7933996" cy="523220"/>
          </a:xfrm>
          <a:prstGeom prst="rect">
            <a:avLst/>
          </a:prstGeom>
          <a:noFill/>
        </p:spPr>
        <p:txBody>
          <a:bodyPr wrap="square">
            <a:spAutoFit/>
          </a:bodyPr>
          <a:lstStyle/>
          <a:p>
            <a:pPr algn="just"/>
            <a:r>
              <a:rPr lang="vi-VN" sz="2800" dirty="0">
                <a:effectLst/>
                <a:latin typeface="Times New Roman" panose="02020603050405020304" pitchFamily="18" charset="0"/>
                <a:ea typeface="Times New Roman" panose="02020603050405020304" pitchFamily="18" charset="0"/>
              </a:rPr>
              <a:t>Đạo Bà La Môn ( Hin-đu), đạo Phật</a:t>
            </a:r>
            <a:r>
              <a:rPr lang="en-US" sz="2800" dirty="0">
                <a:effectLst/>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Hồi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giáo</a:t>
            </a:r>
            <a:endParaRPr lang="vi-VN" sz="2800" dirty="0"/>
          </a:p>
        </p:txBody>
      </p:sp>
      <p:sp>
        <p:nvSpPr>
          <p:cNvPr id="12" name="TextBox 11">
            <a:extLst>
              <a:ext uri="{FF2B5EF4-FFF2-40B4-BE49-F238E27FC236}">
                <a16:creationId xmlns:a16="http://schemas.microsoft.com/office/drawing/2014/main" id="{DA90F469-05A5-48C2-9705-83776EBD0B56}"/>
              </a:ext>
            </a:extLst>
          </p:cNvPr>
          <p:cNvSpPr txBox="1"/>
          <p:nvPr/>
        </p:nvSpPr>
        <p:spPr>
          <a:xfrm>
            <a:off x="3143202" y="2245473"/>
            <a:ext cx="2284059" cy="523220"/>
          </a:xfrm>
          <a:prstGeom prst="rect">
            <a:avLst/>
          </a:prstGeom>
          <a:noFill/>
        </p:spPr>
        <p:txBody>
          <a:bodyPr wrap="square">
            <a:spAutoFit/>
          </a:bodyPr>
          <a:lstStyle/>
          <a:p>
            <a:pPr algn="just"/>
            <a:r>
              <a:rPr lang="vi-VN" sz="2800" dirty="0">
                <a:latin typeface="Times New Roman" panose="02020603050405020304" pitchFamily="18" charset="0"/>
                <a:cs typeface="Times New Roman" panose="02020603050405020304" pitchFamily="18" charset="0"/>
              </a:rPr>
              <a:t>Chữ Phạn</a:t>
            </a:r>
          </a:p>
        </p:txBody>
      </p:sp>
      <p:sp>
        <p:nvSpPr>
          <p:cNvPr id="13" name="TextBox 12">
            <a:extLst>
              <a:ext uri="{FF2B5EF4-FFF2-40B4-BE49-F238E27FC236}">
                <a16:creationId xmlns:a16="http://schemas.microsoft.com/office/drawing/2014/main" id="{CACDD008-43ED-4B28-9AE9-2F9C39293A0C}"/>
              </a:ext>
            </a:extLst>
          </p:cNvPr>
          <p:cNvSpPr txBox="1"/>
          <p:nvPr/>
        </p:nvSpPr>
        <p:spPr>
          <a:xfrm>
            <a:off x="2911672" y="2752029"/>
            <a:ext cx="8371490" cy="1723549"/>
          </a:xfrm>
          <a:prstGeom prst="rect">
            <a:avLst/>
          </a:prstGeom>
          <a:noFill/>
        </p:spPr>
        <p:txBody>
          <a:bodyPr wrap="square">
            <a:spAutoFit/>
          </a:bodyPr>
          <a:lstStyle/>
          <a:p>
            <a:pPr algn="just"/>
            <a:r>
              <a:rPr lang="vi-VN" sz="2600" dirty="0">
                <a:latin typeface="Times New Roman" panose="02020603050405020304" pitchFamily="18" charset="0"/>
              </a:rPr>
              <a:t>- Phong phú, đa dạng</a:t>
            </a:r>
          </a:p>
          <a:p>
            <a:pPr algn="just"/>
            <a:r>
              <a:rPr lang="vi-VN" sz="2600" dirty="0">
                <a:latin typeface="Times New Roman" panose="02020603050405020304" pitchFamily="18" charset="0"/>
              </a:rPr>
              <a:t>- Nội dung: thể hiện chủ nghĩa nhân đạo, đề cao tư tưởng tự do, ca ngợi tình yêu lứa đôi và chống lại quan niệm về sự phân biệt đẳng cấp</a:t>
            </a:r>
            <a:r>
              <a:rPr lang="vi-VN" sz="2800" dirty="0">
                <a:latin typeface="Times New Roman" panose="02020603050405020304" pitchFamily="18" charset="0"/>
              </a:rPr>
              <a:t>. </a:t>
            </a:r>
          </a:p>
        </p:txBody>
      </p:sp>
      <p:sp>
        <p:nvSpPr>
          <p:cNvPr id="14" name="TextBox 13">
            <a:extLst>
              <a:ext uri="{FF2B5EF4-FFF2-40B4-BE49-F238E27FC236}">
                <a16:creationId xmlns:a16="http://schemas.microsoft.com/office/drawing/2014/main" id="{FBE41230-57B8-4371-B67C-ADA5EF7388A6}"/>
              </a:ext>
            </a:extLst>
          </p:cNvPr>
          <p:cNvSpPr txBox="1"/>
          <p:nvPr/>
        </p:nvSpPr>
        <p:spPr>
          <a:xfrm>
            <a:off x="2925960" y="5330679"/>
            <a:ext cx="8288726" cy="892552"/>
          </a:xfrm>
          <a:prstGeom prst="rect">
            <a:avLst/>
          </a:prstGeom>
          <a:noFill/>
        </p:spPr>
        <p:txBody>
          <a:bodyPr wrap="square">
            <a:spAutoFit/>
          </a:bodyPr>
          <a:lstStyle/>
          <a:p>
            <a:r>
              <a:rPr lang="en-US" sz="2600">
                <a:solidFill>
                  <a:srgbClr val="000000"/>
                </a:solidFill>
                <a:latin typeface="Times New Roman" panose="02020603050405020304" pitchFamily="18" charset="0"/>
              </a:rPr>
              <a:t>-</a:t>
            </a:r>
            <a:r>
              <a:rPr lang="vi-VN" sz="2600">
                <a:solidFill>
                  <a:srgbClr val="000000"/>
                </a:solidFill>
                <a:latin typeface="Times New Roman" panose="02020603050405020304" pitchFamily="18" charset="0"/>
              </a:rPr>
              <a:t>Chịu </a:t>
            </a:r>
            <a:r>
              <a:rPr lang="vi-VN" sz="2600" dirty="0">
                <a:solidFill>
                  <a:srgbClr val="000000"/>
                </a:solidFill>
                <a:latin typeface="Times New Roman" panose="02020603050405020304" pitchFamily="18" charset="0"/>
              </a:rPr>
              <a:t>ảnh hưởng của ba tôn giáo lớn: Hồi giáo, Phật giáo và Hin-đu giáo.</a:t>
            </a:r>
          </a:p>
        </p:txBody>
      </p:sp>
      <p:sp>
        <p:nvSpPr>
          <p:cNvPr id="16" name="TextBox 15">
            <a:extLst>
              <a:ext uri="{FF2B5EF4-FFF2-40B4-BE49-F238E27FC236}">
                <a16:creationId xmlns:a16="http://schemas.microsoft.com/office/drawing/2014/main" id="{D78CEBCB-FED3-4245-8D26-FF0210706A24}"/>
              </a:ext>
            </a:extLst>
          </p:cNvPr>
          <p:cNvSpPr txBox="1"/>
          <p:nvPr/>
        </p:nvSpPr>
        <p:spPr>
          <a:xfrm>
            <a:off x="2361937" y="4434060"/>
            <a:ext cx="7367889" cy="892552"/>
          </a:xfrm>
          <a:prstGeom prst="rect">
            <a:avLst/>
          </a:prstGeom>
          <a:noFill/>
        </p:spPr>
        <p:txBody>
          <a:bodyPr wrap="square">
            <a:spAutoFit/>
          </a:bodyPr>
          <a:lstStyle/>
          <a:p>
            <a:r>
              <a:rPr lang="en-US" sz="2600">
                <a:solidFill>
                  <a:srgbClr val="002060"/>
                </a:solidFill>
                <a:latin typeface="Times New Roman" panose="02020603050405020304" pitchFamily="18" charset="0"/>
                <a:cs typeface="Times New Roman" panose="02020603050405020304" pitchFamily="18" charset="0"/>
              </a:rPr>
              <a:t> -</a:t>
            </a:r>
            <a:r>
              <a:rPr lang="vi-VN" sz="2600">
                <a:solidFill>
                  <a:srgbClr val="002060"/>
                </a:solidFill>
                <a:latin typeface="Times New Roman" panose="02020603050405020304" pitchFamily="18" charset="0"/>
                <a:cs typeface="Times New Roman" panose="02020603050405020304" pitchFamily="18" charset="0"/>
              </a:rPr>
              <a:t>Những </a:t>
            </a:r>
            <a:r>
              <a:rPr lang="vi-VN" sz="2600" dirty="0">
                <a:solidFill>
                  <a:srgbClr val="002060"/>
                </a:solidFill>
                <a:latin typeface="Times New Roman" panose="02020603050405020304" pitchFamily="18" charset="0"/>
                <a:cs typeface="Times New Roman" panose="02020603050405020304" pitchFamily="18" charset="0"/>
              </a:rPr>
              <a:t>nước nào ở Đông </a:t>
            </a:r>
            <a:r>
              <a:rPr lang="vi-VN" sz="2600">
                <a:solidFill>
                  <a:srgbClr val="002060"/>
                </a:solidFill>
                <a:latin typeface="Times New Roman" panose="02020603050405020304" pitchFamily="18" charset="0"/>
                <a:cs typeface="Times New Roman" panose="02020603050405020304" pitchFamily="18" charset="0"/>
              </a:rPr>
              <a:t>Nam Á</a:t>
            </a:r>
            <a:endParaRPr lang="en-US" sz="2600">
              <a:solidFill>
                <a:srgbClr val="002060"/>
              </a:solidFill>
              <a:latin typeface="Times New Roman" panose="02020603050405020304" pitchFamily="18" charset="0"/>
              <a:cs typeface="Times New Roman" panose="02020603050405020304" pitchFamily="18" charset="0"/>
            </a:endParaRPr>
          </a:p>
          <a:p>
            <a:r>
              <a:rPr lang="vi-VN" sz="2600">
                <a:solidFill>
                  <a:srgbClr val="002060"/>
                </a:solidFill>
                <a:latin typeface="Times New Roman" panose="02020603050405020304" pitchFamily="18" charset="0"/>
                <a:cs typeface="Times New Roman" panose="02020603050405020304" pitchFamily="18" charset="0"/>
              </a:rPr>
              <a:t> </a:t>
            </a:r>
            <a:r>
              <a:rPr lang="vi-VN" sz="2600" dirty="0">
                <a:solidFill>
                  <a:srgbClr val="002060"/>
                </a:solidFill>
                <a:latin typeface="Times New Roman" panose="02020603050405020304" pitchFamily="18" charset="0"/>
                <a:cs typeface="Times New Roman" panose="02020603050405020304" pitchFamily="18" charset="0"/>
              </a:rPr>
              <a:t>chịu ảnh hưởng của kiến trúc Ấn Độ? </a:t>
            </a:r>
          </a:p>
        </p:txBody>
      </p:sp>
    </p:spTree>
    <p:custDataLst>
      <p:tags r:id="rId1"/>
    </p:custDataLst>
    <p:extLst>
      <p:ext uri="{BB962C8B-B14F-4D97-AF65-F5344CB8AC3E}">
        <p14:creationId xmlns:p14="http://schemas.microsoft.com/office/powerpoint/2010/main" val="4006746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arn(inVertical)">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49" presetClass="exit" presetSubtype="0" accel="100000" fill="hold" grpId="1" nodeType="clickEffect">
                                  <p:stCondLst>
                                    <p:cond delay="0"/>
                                  </p:stCondLst>
                                  <p:childTnLst>
                                    <p:anim calcmode="lin" valueType="num">
                                      <p:cBhvr>
                                        <p:cTn id="26" dur="500"/>
                                        <p:tgtEl>
                                          <p:spTgt spid="16"/>
                                        </p:tgtEl>
                                        <p:attrNameLst>
                                          <p:attrName>ppt_w</p:attrName>
                                        </p:attrNameLst>
                                      </p:cBhvr>
                                      <p:tavLst>
                                        <p:tav tm="0">
                                          <p:val>
                                            <p:strVal val="ppt_w"/>
                                          </p:val>
                                        </p:tav>
                                        <p:tav tm="100000">
                                          <p:val>
                                            <p:fltVal val="0"/>
                                          </p:val>
                                        </p:tav>
                                      </p:tavLst>
                                    </p:anim>
                                    <p:anim calcmode="lin" valueType="num">
                                      <p:cBhvr>
                                        <p:cTn id="27" dur="500"/>
                                        <p:tgtEl>
                                          <p:spTgt spid="16"/>
                                        </p:tgtEl>
                                        <p:attrNameLst>
                                          <p:attrName>ppt_h</p:attrName>
                                        </p:attrNameLst>
                                      </p:cBhvr>
                                      <p:tavLst>
                                        <p:tav tm="0">
                                          <p:val>
                                            <p:strVal val="ppt_h"/>
                                          </p:val>
                                        </p:tav>
                                        <p:tav tm="100000">
                                          <p:val>
                                            <p:fltVal val="0"/>
                                          </p:val>
                                        </p:tav>
                                      </p:tavLst>
                                    </p:anim>
                                    <p:anim calcmode="lin" valueType="num">
                                      <p:cBhvr>
                                        <p:cTn id="28" dur="500"/>
                                        <p:tgtEl>
                                          <p:spTgt spid="16"/>
                                        </p:tgtEl>
                                        <p:attrNameLst>
                                          <p:attrName>style.rotation</p:attrName>
                                        </p:attrNameLst>
                                      </p:cBhvr>
                                      <p:tavLst>
                                        <p:tav tm="0">
                                          <p:val>
                                            <p:fltVal val="0"/>
                                          </p:val>
                                        </p:tav>
                                        <p:tav tm="100000">
                                          <p:val>
                                            <p:fltVal val="360"/>
                                          </p:val>
                                        </p:tav>
                                      </p:tavLst>
                                    </p:anim>
                                    <p:animEffect transition="out" filter="fade">
                                      <p:cBhvr>
                                        <p:cTn id="29" dur="500"/>
                                        <p:tgtEl>
                                          <p:spTgt spid="16"/>
                                        </p:tgtEl>
                                      </p:cBhvr>
                                    </p:animEffect>
                                    <p:set>
                                      <p:cBhvr>
                                        <p:cTn id="30" dur="1" fill="hold">
                                          <p:stCondLst>
                                            <p:cond delay="499"/>
                                          </p:stCondLst>
                                        </p:cTn>
                                        <p:tgtEl>
                                          <p:spTgt spid="16"/>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barn(inVertical)">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P spid="16"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99F0CD-BC21-4117-AC58-9FCB8AB6514A}"/>
              </a:ext>
            </a:extLst>
          </p:cNvPr>
          <p:cNvPicPr>
            <a:picLocks noChangeAspect="1"/>
          </p:cNvPicPr>
          <p:nvPr/>
        </p:nvPicPr>
        <p:blipFill rotWithShape="1">
          <a:blip r:embed="rId4"/>
          <a:srcRect l="36207" t="44135" r="22413" b="23665"/>
          <a:stretch/>
        </p:blipFill>
        <p:spPr>
          <a:xfrm>
            <a:off x="173420" y="283778"/>
            <a:ext cx="5713030" cy="5580993"/>
          </a:xfrm>
          <a:prstGeom prst="rect">
            <a:avLst/>
          </a:prstGeom>
        </p:spPr>
      </p:pic>
      <p:pic>
        <p:nvPicPr>
          <p:cNvPr id="7" name="Picture 6">
            <a:extLst>
              <a:ext uri="{FF2B5EF4-FFF2-40B4-BE49-F238E27FC236}">
                <a16:creationId xmlns:a16="http://schemas.microsoft.com/office/drawing/2014/main" id="{1D870136-D7D8-41C3-84CD-609FC32FA316}"/>
              </a:ext>
            </a:extLst>
          </p:cNvPr>
          <p:cNvPicPr>
            <a:picLocks noChangeAspect="1"/>
          </p:cNvPicPr>
          <p:nvPr/>
        </p:nvPicPr>
        <p:blipFill rotWithShape="1">
          <a:blip r:embed="rId5"/>
          <a:srcRect l="31422" t="42755" r="22284" b="15385"/>
          <a:stretch/>
        </p:blipFill>
        <p:spPr>
          <a:xfrm>
            <a:off x="5953120" y="63061"/>
            <a:ext cx="6153807" cy="5801710"/>
          </a:xfrm>
          <a:prstGeom prst="rect">
            <a:avLst/>
          </a:prstGeom>
        </p:spPr>
      </p:pic>
      <p:sp>
        <p:nvSpPr>
          <p:cNvPr id="8" name="TextBox 7">
            <a:extLst>
              <a:ext uri="{FF2B5EF4-FFF2-40B4-BE49-F238E27FC236}">
                <a16:creationId xmlns:a16="http://schemas.microsoft.com/office/drawing/2014/main" id="{1F58CB10-3C11-4D8E-8D89-BFF6C8E04FD6}"/>
              </a:ext>
            </a:extLst>
          </p:cNvPr>
          <p:cNvSpPr txBox="1"/>
          <p:nvPr/>
        </p:nvSpPr>
        <p:spPr>
          <a:xfrm>
            <a:off x="1956638" y="5984652"/>
            <a:ext cx="8769569" cy="523220"/>
          </a:xfrm>
          <a:prstGeom prst="rect">
            <a:avLst/>
          </a:prstGeom>
          <a:noFill/>
        </p:spPr>
        <p:txBody>
          <a:bodyPr wrap="square">
            <a:spAutoFit/>
          </a:bodyPr>
          <a:lstStyle/>
          <a:p>
            <a:r>
              <a:rPr lang="vi-VN" sz="2800" dirty="0">
                <a:solidFill>
                  <a:srgbClr val="002060"/>
                </a:solidFill>
                <a:latin typeface="Times New Roman" panose="02020603050405020304" pitchFamily="18" charset="0"/>
                <a:cs typeface="Times New Roman" panose="02020603050405020304" pitchFamily="18" charset="0"/>
              </a:rPr>
              <a:t>Em có nhận xét gì về những thành tựu văn hoá của Ấn Độ?</a:t>
            </a:r>
          </a:p>
        </p:txBody>
      </p:sp>
    </p:spTree>
    <p:custDataLst>
      <p:tags r:id="rId1"/>
    </p:custDataLst>
    <p:extLst>
      <p:ext uri="{BB962C8B-B14F-4D97-AF65-F5344CB8AC3E}">
        <p14:creationId xmlns:p14="http://schemas.microsoft.com/office/powerpoint/2010/main" val="304573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6B40D20-04EC-4C71-B726-EA987BCF88D8}"/>
              </a:ext>
            </a:extLst>
          </p:cNvPr>
          <p:cNvSpPr txBox="1"/>
          <p:nvPr/>
        </p:nvSpPr>
        <p:spPr>
          <a:xfrm>
            <a:off x="3092669" y="54537"/>
            <a:ext cx="6006662" cy="523220"/>
          </a:xfrm>
          <a:prstGeom prst="rect">
            <a:avLst/>
          </a:prstGeom>
          <a:noFill/>
        </p:spPr>
        <p:txBody>
          <a:bodyPr wrap="square" rtlCol="0">
            <a:spAutoFit/>
          </a:bodyPr>
          <a:lstStyle/>
          <a:p>
            <a:pPr algn="ctr"/>
            <a:r>
              <a:rPr lang="vi-VN" sz="2800" b="1" dirty="0">
                <a:solidFill>
                  <a:srgbClr val="FF0000"/>
                </a:solidFill>
                <a:latin typeface="Times New Roman" panose="02020603050405020304" pitchFamily="18" charset="0"/>
                <a:cs typeface="Times New Roman" panose="02020603050405020304" pitchFamily="18" charset="0"/>
              </a:rPr>
              <a:t>LUYỆN TẬP</a:t>
            </a:r>
          </a:p>
        </p:txBody>
      </p:sp>
      <p:sp>
        <p:nvSpPr>
          <p:cNvPr id="6" name="TextBox 5">
            <a:extLst>
              <a:ext uri="{FF2B5EF4-FFF2-40B4-BE49-F238E27FC236}">
                <a16:creationId xmlns:a16="http://schemas.microsoft.com/office/drawing/2014/main" id="{21494D9E-CAFA-4BF8-A981-093E15932834}"/>
              </a:ext>
            </a:extLst>
          </p:cNvPr>
          <p:cNvSpPr txBox="1"/>
          <p:nvPr/>
        </p:nvSpPr>
        <p:spPr>
          <a:xfrm>
            <a:off x="141890" y="577757"/>
            <a:ext cx="9140058" cy="523220"/>
          </a:xfrm>
          <a:prstGeom prst="rect">
            <a:avLst/>
          </a:prstGeom>
          <a:noFill/>
        </p:spPr>
        <p:txBody>
          <a:bodyPr wrap="square">
            <a:spAutoFit/>
          </a:bodyPr>
          <a:lstStyle/>
          <a:p>
            <a:r>
              <a:rPr lang="vi-VN" sz="2800" b="1" i="0" dirty="0">
                <a:solidFill>
                  <a:srgbClr val="002060"/>
                </a:solidFill>
                <a:effectLst/>
                <a:latin typeface="Times New Roman" panose="02020603050405020304" pitchFamily="18" charset="0"/>
                <a:cs typeface="Times New Roman" panose="02020603050405020304" pitchFamily="18" charset="0"/>
              </a:rPr>
              <a:t>1.</a:t>
            </a:r>
            <a:r>
              <a:rPr lang="vi-VN" sz="2800" b="0" i="0" dirty="0">
                <a:solidFill>
                  <a:srgbClr val="002060"/>
                </a:solidFill>
                <a:effectLst/>
                <a:latin typeface="Times New Roman" panose="02020603050405020304" pitchFamily="18" charset="0"/>
                <a:cs typeface="Times New Roman" panose="02020603050405020304" pitchFamily="18" charset="0"/>
              </a:rPr>
              <a:t> Em hãy lập và hoàn thành bảng theo mẫu dưới đây:</a:t>
            </a:r>
            <a:endParaRPr lang="vi-VN" sz="2800" dirty="0">
              <a:solidFill>
                <a:srgbClr val="002060"/>
              </a:solidFill>
              <a:latin typeface="Times New Roman" panose="02020603050405020304" pitchFamily="18" charset="0"/>
              <a:cs typeface="Times New Roman" panose="02020603050405020304" pitchFamily="18" charset="0"/>
            </a:endParaRPr>
          </a:p>
        </p:txBody>
      </p:sp>
      <p:graphicFrame>
        <p:nvGraphicFramePr>
          <p:cNvPr id="7" name="Table 7">
            <a:extLst>
              <a:ext uri="{FF2B5EF4-FFF2-40B4-BE49-F238E27FC236}">
                <a16:creationId xmlns:a16="http://schemas.microsoft.com/office/drawing/2014/main" id="{938F85E3-7C62-445A-9176-49731EF3BE1B}"/>
              </a:ext>
            </a:extLst>
          </p:cNvPr>
          <p:cNvGraphicFramePr>
            <a:graphicFrameLocks noGrp="1"/>
          </p:cNvGraphicFramePr>
          <p:nvPr>
            <p:extLst>
              <p:ext uri="{D42A27DB-BD31-4B8C-83A1-F6EECF244321}">
                <p14:modId xmlns:p14="http://schemas.microsoft.com/office/powerpoint/2010/main" val="1392272032"/>
              </p:ext>
            </p:extLst>
          </p:nvPr>
        </p:nvGraphicFramePr>
        <p:xfrm>
          <a:off x="213328" y="1320233"/>
          <a:ext cx="11602439" cy="2590800"/>
        </p:xfrm>
        <a:graphic>
          <a:graphicData uri="http://schemas.openxmlformats.org/drawingml/2006/table">
            <a:tbl>
              <a:tblPr firstRow="1" bandRow="1">
                <a:tableStyleId>{5C22544A-7EE6-4342-B048-85BDC9FD1C3A}</a:tableStyleId>
              </a:tblPr>
              <a:tblGrid>
                <a:gridCol w="2929922">
                  <a:extLst>
                    <a:ext uri="{9D8B030D-6E8A-4147-A177-3AD203B41FA5}">
                      <a16:colId xmlns:a16="http://schemas.microsoft.com/office/drawing/2014/main" val="3506213870"/>
                    </a:ext>
                  </a:extLst>
                </a:gridCol>
                <a:gridCol w="2886075">
                  <a:extLst>
                    <a:ext uri="{9D8B030D-6E8A-4147-A177-3AD203B41FA5}">
                      <a16:colId xmlns:a16="http://schemas.microsoft.com/office/drawing/2014/main" val="3437971548"/>
                    </a:ext>
                  </a:extLst>
                </a:gridCol>
                <a:gridCol w="2771775">
                  <a:extLst>
                    <a:ext uri="{9D8B030D-6E8A-4147-A177-3AD203B41FA5}">
                      <a16:colId xmlns:a16="http://schemas.microsoft.com/office/drawing/2014/main" val="1017194824"/>
                    </a:ext>
                  </a:extLst>
                </a:gridCol>
                <a:gridCol w="3014667">
                  <a:extLst>
                    <a:ext uri="{9D8B030D-6E8A-4147-A177-3AD203B41FA5}">
                      <a16:colId xmlns:a16="http://schemas.microsoft.com/office/drawing/2014/main" val="286483546"/>
                    </a:ext>
                  </a:extLst>
                </a:gridCol>
              </a:tblGrid>
              <a:tr h="370840">
                <a:tc>
                  <a:txBody>
                    <a:bodyPr/>
                    <a:lstStyle/>
                    <a:p>
                      <a:pPr algn="just"/>
                      <a:endParaRPr lang="vi-VN" sz="2800" dirty="0">
                        <a:latin typeface="Times New Roman" panose="02020603050405020304" pitchFamily="18" charset="0"/>
                        <a:cs typeface="Times New Roman" panose="02020603050405020304" pitchFamily="18" charset="0"/>
                      </a:endParaRPr>
                    </a:p>
                  </a:txBody>
                  <a:tcPr>
                    <a:solidFill>
                      <a:schemeClr val="accent3">
                        <a:lumMod val="20000"/>
                        <a:lumOff val="80000"/>
                      </a:schemeClr>
                    </a:solidFill>
                  </a:tcPr>
                </a:tc>
                <a:tc>
                  <a:txBody>
                    <a:bodyPr/>
                    <a:lstStyle/>
                    <a:p>
                      <a:pPr algn="just" rtl="0" fontAlgn="t"/>
                      <a:r>
                        <a:rPr lang="vi-VN" sz="2400" b="0" i="0" dirty="0">
                          <a:solidFill>
                            <a:srgbClr val="000000"/>
                          </a:solidFill>
                          <a:effectLst/>
                          <a:latin typeface="Times New Roman" panose="02020603050405020304" pitchFamily="18" charset="0"/>
                          <a:cs typeface="Times New Roman" panose="02020603050405020304" pitchFamily="18" charset="0"/>
                        </a:rPr>
                        <a:t>Vương triều Gúp – ta</a:t>
                      </a:r>
                    </a:p>
                  </a:txBody>
                  <a:tcPr marL="47625" marR="47625" marT="47625" marB="47625">
                    <a:solidFill>
                      <a:schemeClr val="accent3">
                        <a:lumMod val="20000"/>
                        <a:lumOff val="80000"/>
                      </a:schemeClr>
                    </a:solidFill>
                  </a:tcPr>
                </a:tc>
                <a:tc>
                  <a:txBody>
                    <a:bodyPr/>
                    <a:lstStyle/>
                    <a:p>
                      <a:pPr algn="just" rtl="0" fontAlgn="t"/>
                      <a:r>
                        <a:rPr lang="vi-VN" sz="2400" b="0" i="0">
                          <a:solidFill>
                            <a:srgbClr val="000000"/>
                          </a:solidFill>
                          <a:effectLst/>
                          <a:latin typeface="Times New Roman" panose="02020603050405020304" pitchFamily="18" charset="0"/>
                          <a:cs typeface="Times New Roman" panose="02020603050405020304" pitchFamily="18" charset="0"/>
                        </a:rPr>
                        <a:t>Vương triều Đê – li </a:t>
                      </a:r>
                    </a:p>
                  </a:txBody>
                  <a:tcPr marL="47625" marR="47625" marT="47625" marB="47625">
                    <a:solidFill>
                      <a:schemeClr val="accent3">
                        <a:lumMod val="20000"/>
                        <a:lumOff val="80000"/>
                      </a:schemeClr>
                    </a:solidFill>
                  </a:tcPr>
                </a:tc>
                <a:tc>
                  <a:txBody>
                    <a:bodyPr/>
                    <a:lstStyle/>
                    <a:p>
                      <a:pPr algn="just" rtl="0" fontAlgn="t"/>
                      <a:r>
                        <a:rPr lang="vi-VN" sz="2400" b="0" i="0" dirty="0">
                          <a:solidFill>
                            <a:srgbClr val="000000"/>
                          </a:solidFill>
                          <a:effectLst/>
                          <a:latin typeface="Times New Roman" panose="02020603050405020304" pitchFamily="18" charset="0"/>
                          <a:cs typeface="Times New Roman" panose="02020603050405020304" pitchFamily="18" charset="0"/>
                        </a:rPr>
                        <a:t>Vương triều Mô – gôn </a:t>
                      </a:r>
                    </a:p>
                  </a:txBody>
                  <a:tcPr marL="47625" marR="47625" marT="47625" marB="47625">
                    <a:solidFill>
                      <a:schemeClr val="accent3">
                        <a:lumMod val="20000"/>
                        <a:lumOff val="80000"/>
                      </a:schemeClr>
                    </a:solidFill>
                  </a:tcPr>
                </a:tc>
                <a:extLst>
                  <a:ext uri="{0D108BD9-81ED-4DB2-BD59-A6C34878D82A}">
                    <a16:rowId xmlns:a16="http://schemas.microsoft.com/office/drawing/2014/main" val="3886854055"/>
                  </a:ext>
                </a:extLst>
              </a:tr>
              <a:tr h="370840">
                <a:tc>
                  <a:txBody>
                    <a:bodyPr/>
                    <a:lstStyle/>
                    <a:p>
                      <a:pPr algn="just"/>
                      <a:r>
                        <a:rPr lang="vi-VN" sz="2400" b="0" i="0" kern="1200" dirty="0">
                          <a:solidFill>
                            <a:schemeClr val="dk1"/>
                          </a:solidFill>
                          <a:effectLst/>
                          <a:latin typeface="Times New Roman" panose="02020603050405020304" pitchFamily="18" charset="0"/>
                          <a:ea typeface="+mn-ea"/>
                          <a:cs typeface="Times New Roman" panose="02020603050405020304" pitchFamily="18" charset="0"/>
                        </a:rPr>
                        <a:t>Thời gian thành lập</a:t>
                      </a:r>
                      <a:endParaRPr lang="vi-VN" sz="2400" dirty="0">
                        <a:latin typeface="Times New Roman" panose="02020603050405020304" pitchFamily="18" charset="0"/>
                        <a:cs typeface="Times New Roman" panose="02020603050405020304" pitchFamily="18" charset="0"/>
                      </a:endParaRPr>
                    </a:p>
                  </a:txBody>
                  <a:tcPr/>
                </a:tc>
                <a:tc>
                  <a:txBody>
                    <a:bodyPr/>
                    <a:lstStyle/>
                    <a:p>
                      <a:pPr algn="just"/>
                      <a:endParaRPr lang="vi-VN" sz="2800" dirty="0">
                        <a:latin typeface="Times New Roman" panose="02020603050405020304" pitchFamily="18" charset="0"/>
                        <a:cs typeface="Times New Roman" panose="02020603050405020304" pitchFamily="18" charset="0"/>
                      </a:endParaRPr>
                    </a:p>
                  </a:txBody>
                  <a:tcPr/>
                </a:tc>
                <a:tc>
                  <a:txBody>
                    <a:bodyPr/>
                    <a:lstStyle/>
                    <a:p>
                      <a:pPr algn="just"/>
                      <a:endParaRPr lang="vi-VN" sz="2800" dirty="0">
                        <a:latin typeface="Times New Roman" panose="02020603050405020304" pitchFamily="18" charset="0"/>
                        <a:cs typeface="Times New Roman" panose="02020603050405020304" pitchFamily="18" charset="0"/>
                      </a:endParaRPr>
                    </a:p>
                  </a:txBody>
                  <a:tcPr/>
                </a:tc>
                <a:tc>
                  <a:txBody>
                    <a:bodyPr/>
                    <a:lstStyle/>
                    <a:p>
                      <a:pPr algn="just"/>
                      <a:endParaRPr lang="vi-VN"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264835161"/>
                  </a:ext>
                </a:extLst>
              </a:tr>
              <a:tr h="370840">
                <a:tc>
                  <a:txBody>
                    <a:bodyPr/>
                    <a:lstStyle/>
                    <a:p>
                      <a:pPr algn="just"/>
                      <a:r>
                        <a:rPr lang="vi-VN" sz="2400" b="0" i="0" kern="1200" dirty="0">
                          <a:solidFill>
                            <a:schemeClr val="dk1"/>
                          </a:solidFill>
                          <a:effectLst/>
                          <a:latin typeface="Times New Roman" panose="02020603050405020304" pitchFamily="18" charset="0"/>
                          <a:ea typeface="+mn-ea"/>
                          <a:cs typeface="Times New Roman" panose="02020603050405020304" pitchFamily="18" charset="0"/>
                        </a:rPr>
                        <a:t>Tình hình chính trị</a:t>
                      </a:r>
                      <a:endParaRPr lang="vi-VN" sz="2400" dirty="0">
                        <a:latin typeface="Times New Roman" panose="02020603050405020304" pitchFamily="18" charset="0"/>
                        <a:cs typeface="Times New Roman" panose="02020603050405020304" pitchFamily="18" charset="0"/>
                      </a:endParaRPr>
                    </a:p>
                  </a:txBody>
                  <a:tcPr/>
                </a:tc>
                <a:tc>
                  <a:txBody>
                    <a:bodyPr/>
                    <a:lstStyle/>
                    <a:p>
                      <a:pPr algn="just"/>
                      <a:endParaRPr lang="vi-VN" sz="2800">
                        <a:latin typeface="Times New Roman" panose="02020603050405020304" pitchFamily="18" charset="0"/>
                        <a:cs typeface="Times New Roman" panose="02020603050405020304" pitchFamily="18" charset="0"/>
                      </a:endParaRPr>
                    </a:p>
                  </a:txBody>
                  <a:tcPr/>
                </a:tc>
                <a:tc>
                  <a:txBody>
                    <a:bodyPr/>
                    <a:lstStyle/>
                    <a:p>
                      <a:pPr algn="just"/>
                      <a:endParaRPr lang="vi-VN" sz="2800">
                        <a:latin typeface="Times New Roman" panose="02020603050405020304" pitchFamily="18" charset="0"/>
                        <a:cs typeface="Times New Roman" panose="02020603050405020304" pitchFamily="18" charset="0"/>
                      </a:endParaRPr>
                    </a:p>
                  </a:txBody>
                  <a:tcPr/>
                </a:tc>
                <a:tc>
                  <a:txBody>
                    <a:bodyPr/>
                    <a:lstStyle/>
                    <a:p>
                      <a:pPr algn="just"/>
                      <a:endParaRPr lang="vi-VN"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52274273"/>
                  </a:ext>
                </a:extLst>
              </a:tr>
              <a:tr h="370840">
                <a:tc>
                  <a:txBody>
                    <a:bodyPr/>
                    <a:lstStyle/>
                    <a:p>
                      <a:pPr algn="just"/>
                      <a:r>
                        <a:rPr lang="vi-VN" sz="2400" b="0" i="0" kern="1200" dirty="0">
                          <a:solidFill>
                            <a:schemeClr val="dk1"/>
                          </a:solidFill>
                          <a:effectLst/>
                          <a:latin typeface="Times New Roman" panose="02020603050405020304" pitchFamily="18" charset="0"/>
                          <a:ea typeface="+mn-ea"/>
                          <a:cs typeface="Times New Roman" panose="02020603050405020304" pitchFamily="18" charset="0"/>
                        </a:rPr>
                        <a:t>Tình hình kinh tế</a:t>
                      </a:r>
                      <a:endParaRPr lang="vi-VN" sz="2400" dirty="0">
                        <a:latin typeface="Times New Roman" panose="02020603050405020304" pitchFamily="18" charset="0"/>
                        <a:cs typeface="Times New Roman" panose="02020603050405020304" pitchFamily="18" charset="0"/>
                      </a:endParaRPr>
                    </a:p>
                  </a:txBody>
                  <a:tcPr/>
                </a:tc>
                <a:tc>
                  <a:txBody>
                    <a:bodyPr/>
                    <a:lstStyle/>
                    <a:p>
                      <a:pPr algn="just"/>
                      <a:endParaRPr lang="vi-VN" sz="2800">
                        <a:latin typeface="Times New Roman" panose="02020603050405020304" pitchFamily="18" charset="0"/>
                        <a:cs typeface="Times New Roman" panose="02020603050405020304" pitchFamily="18" charset="0"/>
                      </a:endParaRPr>
                    </a:p>
                  </a:txBody>
                  <a:tcPr/>
                </a:tc>
                <a:tc>
                  <a:txBody>
                    <a:bodyPr/>
                    <a:lstStyle/>
                    <a:p>
                      <a:pPr algn="just"/>
                      <a:endParaRPr lang="vi-VN" sz="2800">
                        <a:latin typeface="Times New Roman" panose="02020603050405020304" pitchFamily="18" charset="0"/>
                        <a:cs typeface="Times New Roman" panose="02020603050405020304" pitchFamily="18" charset="0"/>
                      </a:endParaRPr>
                    </a:p>
                  </a:txBody>
                  <a:tcPr/>
                </a:tc>
                <a:tc>
                  <a:txBody>
                    <a:bodyPr/>
                    <a:lstStyle/>
                    <a:p>
                      <a:pPr algn="just"/>
                      <a:endParaRPr lang="vi-VN"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32296285"/>
                  </a:ext>
                </a:extLst>
              </a:tr>
              <a:tr h="370840">
                <a:tc>
                  <a:txBody>
                    <a:bodyPr/>
                    <a:lstStyle/>
                    <a:p>
                      <a:pPr algn="just"/>
                      <a:r>
                        <a:rPr lang="vi-VN" sz="2400" b="0" i="0" kern="1200" dirty="0">
                          <a:solidFill>
                            <a:schemeClr val="dk1"/>
                          </a:solidFill>
                          <a:effectLst/>
                          <a:latin typeface="Times New Roman" panose="02020603050405020304" pitchFamily="18" charset="0"/>
                          <a:ea typeface="+mn-ea"/>
                          <a:cs typeface="Times New Roman" panose="02020603050405020304" pitchFamily="18" charset="0"/>
                        </a:rPr>
                        <a:t>Tình hình xã hội</a:t>
                      </a:r>
                      <a:endParaRPr lang="vi-VN" sz="2400" dirty="0">
                        <a:latin typeface="Times New Roman" panose="02020603050405020304" pitchFamily="18" charset="0"/>
                        <a:cs typeface="Times New Roman" panose="02020603050405020304" pitchFamily="18" charset="0"/>
                      </a:endParaRPr>
                    </a:p>
                  </a:txBody>
                  <a:tcPr/>
                </a:tc>
                <a:tc>
                  <a:txBody>
                    <a:bodyPr/>
                    <a:lstStyle/>
                    <a:p>
                      <a:pPr algn="just"/>
                      <a:endParaRPr lang="vi-VN" sz="2800">
                        <a:latin typeface="Times New Roman" panose="02020603050405020304" pitchFamily="18" charset="0"/>
                        <a:cs typeface="Times New Roman" panose="02020603050405020304" pitchFamily="18" charset="0"/>
                      </a:endParaRPr>
                    </a:p>
                  </a:txBody>
                  <a:tcPr/>
                </a:tc>
                <a:tc>
                  <a:txBody>
                    <a:bodyPr/>
                    <a:lstStyle/>
                    <a:p>
                      <a:pPr algn="just"/>
                      <a:endParaRPr lang="vi-VN" sz="2800">
                        <a:latin typeface="Times New Roman" panose="02020603050405020304" pitchFamily="18" charset="0"/>
                        <a:cs typeface="Times New Roman" panose="02020603050405020304" pitchFamily="18" charset="0"/>
                      </a:endParaRPr>
                    </a:p>
                  </a:txBody>
                  <a:tcPr/>
                </a:tc>
                <a:tc>
                  <a:txBody>
                    <a:bodyPr/>
                    <a:lstStyle/>
                    <a:p>
                      <a:pPr algn="just"/>
                      <a:endParaRPr lang="vi-VN" sz="28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37757976"/>
                  </a:ext>
                </a:extLst>
              </a:tr>
            </a:tbl>
          </a:graphicData>
        </a:graphic>
      </p:graphicFrame>
    </p:spTree>
    <p:custDataLst>
      <p:tags r:id="rId1"/>
    </p:custDataLst>
    <p:extLst>
      <p:ext uri="{BB962C8B-B14F-4D97-AF65-F5344CB8AC3E}">
        <p14:creationId xmlns:p14="http://schemas.microsoft.com/office/powerpoint/2010/main" val="1283778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3697D6D-20B5-4C68-87CD-619DBD88616B}"/>
              </a:ext>
            </a:extLst>
          </p:cNvPr>
          <p:cNvGraphicFramePr>
            <a:graphicFrameLocks noGrp="1"/>
          </p:cNvGraphicFramePr>
          <p:nvPr>
            <p:extLst>
              <p:ext uri="{D42A27DB-BD31-4B8C-83A1-F6EECF244321}">
                <p14:modId xmlns:p14="http://schemas.microsoft.com/office/powerpoint/2010/main" val="1018861720"/>
              </p:ext>
            </p:extLst>
          </p:nvPr>
        </p:nvGraphicFramePr>
        <p:xfrm>
          <a:off x="85725" y="214321"/>
          <a:ext cx="11830050" cy="6580208"/>
        </p:xfrm>
        <a:graphic>
          <a:graphicData uri="http://schemas.openxmlformats.org/drawingml/2006/table">
            <a:tbl>
              <a:tblPr firstRow="1" firstCol="1" bandRow="1">
                <a:tableStyleId>{5C22544A-7EE6-4342-B048-85BDC9FD1C3A}</a:tableStyleId>
              </a:tblPr>
              <a:tblGrid>
                <a:gridCol w="1300163">
                  <a:extLst>
                    <a:ext uri="{9D8B030D-6E8A-4147-A177-3AD203B41FA5}">
                      <a16:colId xmlns:a16="http://schemas.microsoft.com/office/drawing/2014/main" val="1309085205"/>
                    </a:ext>
                  </a:extLst>
                </a:gridCol>
                <a:gridCol w="3620658">
                  <a:extLst>
                    <a:ext uri="{9D8B030D-6E8A-4147-A177-3AD203B41FA5}">
                      <a16:colId xmlns:a16="http://schemas.microsoft.com/office/drawing/2014/main" val="790682561"/>
                    </a:ext>
                  </a:extLst>
                </a:gridCol>
                <a:gridCol w="3380217">
                  <a:extLst>
                    <a:ext uri="{9D8B030D-6E8A-4147-A177-3AD203B41FA5}">
                      <a16:colId xmlns:a16="http://schemas.microsoft.com/office/drawing/2014/main" val="3976202808"/>
                    </a:ext>
                  </a:extLst>
                </a:gridCol>
                <a:gridCol w="3529012">
                  <a:extLst>
                    <a:ext uri="{9D8B030D-6E8A-4147-A177-3AD203B41FA5}">
                      <a16:colId xmlns:a16="http://schemas.microsoft.com/office/drawing/2014/main" val="413115166"/>
                    </a:ext>
                  </a:extLst>
                </a:gridCol>
              </a:tblGrid>
              <a:tr h="268753">
                <a:tc>
                  <a:txBody>
                    <a:bodyPr/>
                    <a:lstStyle/>
                    <a:p>
                      <a:pPr algn="just"/>
                      <a:r>
                        <a:rPr lang="vi-VN" sz="2000">
                          <a:effectLst/>
                          <a:latin typeface="Times New Roman" panose="02020603050405020304" pitchFamily="18" charset="0"/>
                          <a:cs typeface="Times New Roman" panose="02020603050405020304" pitchFamily="18" charset="0"/>
                        </a:rPr>
                        <a:t>Nội dung</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vi-VN" sz="2000">
                          <a:effectLst/>
                          <a:latin typeface="Times New Roman" panose="02020603050405020304" pitchFamily="18" charset="0"/>
                          <a:cs typeface="Times New Roman" panose="02020603050405020304" pitchFamily="18" charset="0"/>
                        </a:rPr>
                        <a:t>Vương triều Gúp-ta</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vi-VN" sz="2000">
                          <a:effectLst/>
                          <a:latin typeface="Times New Roman" panose="02020603050405020304" pitchFamily="18" charset="0"/>
                          <a:cs typeface="Times New Roman" panose="02020603050405020304" pitchFamily="18" charset="0"/>
                        </a:rPr>
                        <a:t>Vương triều Đê-li</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vi-VN" sz="2000">
                          <a:effectLst/>
                          <a:latin typeface="Times New Roman" panose="02020603050405020304" pitchFamily="18" charset="0"/>
                          <a:cs typeface="Times New Roman" panose="02020603050405020304" pitchFamily="18" charset="0"/>
                        </a:rPr>
                        <a:t>Vương triều Mô-gôn</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09703891"/>
                  </a:ext>
                </a:extLst>
              </a:tr>
              <a:tr h="357351">
                <a:tc>
                  <a:txBody>
                    <a:bodyPr/>
                    <a:lstStyle/>
                    <a:p>
                      <a:pPr algn="l"/>
                      <a:r>
                        <a:rPr lang="en-US" sz="2000">
                          <a:effectLst/>
                          <a:latin typeface="Times New Roman" panose="02020603050405020304" pitchFamily="18" charset="0"/>
                          <a:ea typeface="+mn-ea"/>
                          <a:cs typeface="Times New Roman" panose="02020603050405020304" pitchFamily="18" charset="0"/>
                        </a:rPr>
                        <a:t>Thời</a:t>
                      </a:r>
                      <a:r>
                        <a:rPr lang="en-US" sz="2000" baseline="0">
                          <a:effectLst/>
                          <a:latin typeface="Times New Roman" panose="02020603050405020304" pitchFamily="18" charset="0"/>
                          <a:ea typeface="+mn-ea"/>
                          <a:cs typeface="Times New Roman" panose="02020603050405020304" pitchFamily="18" charset="0"/>
                        </a:rPr>
                        <a:t> </a:t>
                      </a:r>
                      <a:r>
                        <a:rPr lang="en-US" sz="2000">
                          <a:effectLst/>
                          <a:latin typeface="Times New Roman" panose="02020603050405020304" pitchFamily="18" charset="0"/>
                          <a:ea typeface="+mn-ea"/>
                          <a:cs typeface="Times New Roman" panose="02020603050405020304" pitchFamily="18" charset="0"/>
                        </a:rPr>
                        <a:t>gian thành lâp</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1800">
                          <a:effectLst/>
                          <a:latin typeface="Times New Roman" panose="02020603050405020304" pitchFamily="18" charset="0"/>
                          <a:cs typeface="Times New Roman" panose="02020603050405020304" pitchFamily="18" charset="0"/>
                        </a:rPr>
                        <a:t>            </a:t>
                      </a: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endParaRPr lang="vi-VN"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endParaRPr lang="vi-VN"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0342032"/>
                  </a:ext>
                </a:extLst>
              </a:tr>
              <a:tr h="1529255">
                <a:tc>
                  <a:txBody>
                    <a:bodyPr/>
                    <a:lstStyle/>
                    <a:p>
                      <a:pPr algn="l"/>
                      <a:endParaRPr lang="en-US" sz="2000">
                        <a:effectLst/>
                        <a:latin typeface="Times New Roman" panose="02020603050405020304" pitchFamily="18" charset="0"/>
                        <a:cs typeface="Times New Roman" panose="02020603050405020304" pitchFamily="18" charset="0"/>
                      </a:endParaRPr>
                    </a:p>
                    <a:p>
                      <a:pPr algn="l"/>
                      <a:r>
                        <a:rPr lang="vi-VN" sz="2000">
                          <a:effectLst/>
                          <a:latin typeface="Times New Roman" panose="02020603050405020304" pitchFamily="18" charset="0"/>
                          <a:cs typeface="Times New Roman" panose="02020603050405020304" pitchFamily="18" charset="0"/>
                        </a:rPr>
                        <a:t>Tình </a:t>
                      </a:r>
                      <a:r>
                        <a:rPr lang="vi-VN" sz="2000" dirty="0" err="1">
                          <a:effectLst/>
                          <a:latin typeface="Times New Roman" panose="02020603050405020304" pitchFamily="18" charset="0"/>
                          <a:cs typeface="Times New Roman" panose="02020603050405020304" pitchFamily="18" charset="0"/>
                        </a:rPr>
                        <a:t>hình</a:t>
                      </a:r>
                      <a:r>
                        <a:rPr lang="vi-VN" sz="2000" dirty="0">
                          <a:effectLst/>
                          <a:latin typeface="Times New Roman" panose="02020603050405020304" pitchFamily="18" charset="0"/>
                          <a:cs typeface="Times New Roman" panose="02020603050405020304" pitchFamily="18" charset="0"/>
                        </a:rPr>
                        <a:t> </a:t>
                      </a:r>
                      <a:r>
                        <a:rPr lang="vi-VN" sz="2000" dirty="0" err="1">
                          <a:effectLst/>
                          <a:latin typeface="Times New Roman" panose="02020603050405020304" pitchFamily="18" charset="0"/>
                          <a:cs typeface="Times New Roman" panose="02020603050405020304" pitchFamily="18" charset="0"/>
                        </a:rPr>
                        <a:t>chính</a:t>
                      </a:r>
                      <a:r>
                        <a:rPr lang="vi-VN" sz="2000" dirty="0">
                          <a:effectLst/>
                          <a:latin typeface="Times New Roman" panose="02020603050405020304" pitchFamily="18" charset="0"/>
                          <a:cs typeface="Times New Roman" panose="02020603050405020304" pitchFamily="18" charset="0"/>
                        </a:rPr>
                        <a:t> </a:t>
                      </a:r>
                      <a:r>
                        <a:rPr lang="vi-VN" sz="2000" dirty="0" err="1">
                          <a:effectLst/>
                          <a:latin typeface="Times New Roman" panose="02020603050405020304" pitchFamily="18" charset="0"/>
                          <a:cs typeface="Times New Roman" panose="02020603050405020304" pitchFamily="18" charset="0"/>
                        </a:rPr>
                        <a:t>trị</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3735258"/>
                  </a:ext>
                </a:extLst>
              </a:tr>
              <a:tr h="2298085">
                <a:tc>
                  <a:txBody>
                    <a:bodyPr/>
                    <a:lstStyle/>
                    <a:p>
                      <a:pPr algn="l"/>
                      <a:endParaRPr lang="en-US" sz="2000">
                        <a:effectLst/>
                        <a:latin typeface="Times New Roman" panose="02020603050405020304" pitchFamily="18" charset="0"/>
                        <a:cs typeface="Times New Roman" panose="02020603050405020304" pitchFamily="18" charset="0"/>
                      </a:endParaRPr>
                    </a:p>
                    <a:p>
                      <a:pPr algn="l"/>
                      <a:endParaRPr lang="en-US" sz="2000">
                        <a:effectLst/>
                        <a:latin typeface="Times New Roman" panose="02020603050405020304" pitchFamily="18" charset="0"/>
                        <a:cs typeface="Times New Roman" panose="02020603050405020304" pitchFamily="18" charset="0"/>
                      </a:endParaRPr>
                    </a:p>
                    <a:p>
                      <a:pPr algn="l"/>
                      <a:r>
                        <a:rPr lang="vi-VN" sz="2000">
                          <a:effectLst/>
                          <a:latin typeface="Times New Roman" panose="02020603050405020304" pitchFamily="18" charset="0"/>
                          <a:cs typeface="Times New Roman" panose="02020603050405020304" pitchFamily="18" charset="0"/>
                        </a:rPr>
                        <a:t>Tình hình kinh tế</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3599738"/>
                  </a:ext>
                </a:extLst>
              </a:tr>
              <a:tr h="1838468">
                <a:tc>
                  <a:txBody>
                    <a:bodyPr/>
                    <a:lstStyle/>
                    <a:p>
                      <a:pPr algn="l"/>
                      <a:endParaRPr lang="en-US" sz="2000">
                        <a:effectLst/>
                        <a:latin typeface="Times New Roman" panose="02020603050405020304" pitchFamily="18" charset="0"/>
                        <a:cs typeface="Times New Roman" panose="02020603050405020304" pitchFamily="18" charset="0"/>
                      </a:endParaRPr>
                    </a:p>
                    <a:p>
                      <a:pPr algn="l"/>
                      <a:r>
                        <a:rPr lang="vi-VN" sz="2000">
                          <a:effectLst/>
                          <a:latin typeface="Times New Roman" panose="02020603050405020304" pitchFamily="18" charset="0"/>
                          <a:cs typeface="Times New Roman" panose="02020603050405020304" pitchFamily="18" charset="0"/>
                        </a:rPr>
                        <a:t>Tình </a:t>
                      </a:r>
                      <a:r>
                        <a:rPr lang="vi-VN" sz="2000" dirty="0" err="1">
                          <a:effectLst/>
                          <a:latin typeface="Times New Roman" panose="02020603050405020304" pitchFamily="18" charset="0"/>
                          <a:cs typeface="Times New Roman" panose="02020603050405020304" pitchFamily="18" charset="0"/>
                        </a:rPr>
                        <a:t>hình</a:t>
                      </a:r>
                      <a:r>
                        <a:rPr lang="vi-VN" sz="2000" dirty="0">
                          <a:effectLst/>
                          <a:latin typeface="Times New Roman" panose="02020603050405020304" pitchFamily="18" charset="0"/>
                          <a:cs typeface="Times New Roman" panose="02020603050405020304" pitchFamily="18" charset="0"/>
                        </a:rPr>
                        <a:t> </a:t>
                      </a:r>
                      <a:r>
                        <a:rPr lang="vi-VN" sz="2000" dirty="0" err="1">
                          <a:effectLst/>
                          <a:latin typeface="Times New Roman" panose="02020603050405020304" pitchFamily="18" charset="0"/>
                          <a:cs typeface="Times New Roman" panose="02020603050405020304" pitchFamily="18" charset="0"/>
                        </a:rPr>
                        <a:t>xã</a:t>
                      </a:r>
                      <a:r>
                        <a:rPr lang="vi-VN" sz="2000" dirty="0">
                          <a:effectLst/>
                          <a:latin typeface="Times New Roman" panose="02020603050405020304" pitchFamily="18" charset="0"/>
                          <a:cs typeface="Times New Roman" panose="02020603050405020304" pitchFamily="18" charset="0"/>
                        </a:rPr>
                        <a:t> </a:t>
                      </a:r>
                      <a:r>
                        <a:rPr lang="vi-VN" sz="2000" dirty="0" err="1">
                          <a:effectLst/>
                          <a:latin typeface="Times New Roman" panose="02020603050405020304" pitchFamily="18" charset="0"/>
                          <a:cs typeface="Times New Roman" panose="02020603050405020304" pitchFamily="18" charset="0"/>
                        </a:rPr>
                        <a:t>hội</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553" marR="6455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1679245"/>
                  </a:ext>
                </a:extLst>
              </a:tr>
            </a:tbl>
          </a:graphicData>
        </a:graphic>
      </p:graphicFrame>
      <p:sp>
        <p:nvSpPr>
          <p:cNvPr id="4" name="TextBox 3"/>
          <p:cNvSpPr txBox="1"/>
          <p:nvPr/>
        </p:nvSpPr>
        <p:spPr>
          <a:xfrm>
            <a:off x="1428739" y="1214426"/>
            <a:ext cx="3629021" cy="1323439"/>
          </a:xfrm>
          <a:prstGeom prst="rect">
            <a:avLst/>
          </a:prstGeom>
          <a:noFill/>
        </p:spPr>
        <p:txBody>
          <a:bodyPr wrap="square" rtlCol="0">
            <a:spAutoFit/>
          </a:bodyPr>
          <a:lstStyle/>
          <a:p>
            <a:pPr lvl="0"/>
            <a:r>
              <a:rPr lang="vi-VN" sz="2000">
                <a:solidFill>
                  <a:prstClr val="black"/>
                </a:solidFill>
                <a:latin typeface="Times New Roman" panose="02020603050405020304" pitchFamily="18" charset="0"/>
                <a:cs typeface="Times New Roman" panose="02020603050405020304" pitchFamily="18" charset="0"/>
              </a:rPr>
              <a:t>Đứng đầu Vua San-dra Gúp-ta I, thống nhất đất nước đầu thế kỉ IV, lãnh thổ mở rộng</a:t>
            </a:r>
          </a:p>
          <a:p>
            <a:pPr lvl="0"/>
            <a:r>
              <a:rPr lang="vi-VN" sz="2000">
                <a:solidFill>
                  <a:prstClr val="black"/>
                </a:solidFill>
                <a:latin typeface="Times New Roman" panose="02020603050405020304" pitchFamily="18" charset="0"/>
                <a:cs typeface="Times New Roman" panose="02020603050405020304" pitchFamily="18" charset="0"/>
              </a:rPr>
              <a:t>- Mở đầu chế độ PK ở Ấn Độ</a:t>
            </a:r>
            <a:endParaRPr lang="vi-VN" sz="20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TextBox 4"/>
          <p:cNvSpPr txBox="1"/>
          <p:nvPr/>
        </p:nvSpPr>
        <p:spPr>
          <a:xfrm>
            <a:off x="2085969" y="671504"/>
            <a:ext cx="1714500" cy="369332"/>
          </a:xfrm>
          <a:prstGeom prst="rect">
            <a:avLst/>
          </a:prstGeom>
          <a:noFill/>
        </p:spPr>
        <p:txBody>
          <a:bodyPr wrap="square" rtlCol="0">
            <a:spAutoFit/>
          </a:bodyPr>
          <a:lstStyle/>
          <a:p>
            <a:pPr lvl="0" algn="just"/>
            <a:r>
              <a:rPr lang="vi-VN">
                <a:solidFill>
                  <a:prstClr val="black"/>
                </a:solidFill>
                <a:latin typeface="Times New Roman" panose="02020603050405020304" pitchFamily="18" charset="0"/>
                <a:cs typeface="Times New Roman" panose="02020603050405020304" pitchFamily="18" charset="0"/>
              </a:rPr>
              <a:t>Đầu TK IV</a:t>
            </a:r>
            <a:endParaRPr lang="vi-VN"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TextBox 5"/>
          <p:cNvSpPr txBox="1"/>
          <p:nvPr/>
        </p:nvSpPr>
        <p:spPr>
          <a:xfrm>
            <a:off x="5457825" y="641850"/>
            <a:ext cx="1728788" cy="369332"/>
          </a:xfrm>
          <a:prstGeom prst="rect">
            <a:avLst/>
          </a:prstGeom>
          <a:noFill/>
        </p:spPr>
        <p:txBody>
          <a:bodyPr wrap="square" rtlCol="0">
            <a:spAutoFit/>
          </a:bodyPr>
          <a:lstStyle/>
          <a:p>
            <a:pPr lvl="0" algn="just"/>
            <a:r>
              <a:rPr lang="vi-VN">
                <a:solidFill>
                  <a:prstClr val="black"/>
                </a:solidFill>
                <a:latin typeface="Times New Roman" panose="02020603050405020304" pitchFamily="18" charset="0"/>
                <a:cs typeface="Times New Roman" panose="02020603050405020304" pitchFamily="18" charset="0"/>
              </a:rPr>
              <a:t>Năm 1206</a:t>
            </a:r>
            <a:endParaRPr lang="vi-VN"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TextBox 6"/>
          <p:cNvSpPr txBox="1"/>
          <p:nvPr/>
        </p:nvSpPr>
        <p:spPr>
          <a:xfrm>
            <a:off x="8686804" y="670426"/>
            <a:ext cx="2471737" cy="369332"/>
          </a:xfrm>
          <a:prstGeom prst="rect">
            <a:avLst/>
          </a:prstGeom>
          <a:noFill/>
        </p:spPr>
        <p:txBody>
          <a:bodyPr wrap="square" rtlCol="0">
            <a:spAutoFit/>
          </a:bodyPr>
          <a:lstStyle/>
          <a:p>
            <a:pPr lvl="0" algn="just"/>
            <a:r>
              <a:rPr lang="vi-VN">
                <a:solidFill>
                  <a:prstClr val="black"/>
                </a:solidFill>
                <a:latin typeface="Times New Roman" panose="02020603050405020304" pitchFamily="18" charset="0"/>
                <a:cs typeface="Times New Roman" panose="02020603050405020304" pitchFamily="18" charset="0"/>
              </a:rPr>
              <a:t>Đầu thế kỉ XVI</a:t>
            </a:r>
            <a:endParaRPr lang="vi-VN"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TextBox 7"/>
          <p:cNvSpPr txBox="1"/>
          <p:nvPr/>
        </p:nvSpPr>
        <p:spPr>
          <a:xfrm>
            <a:off x="5086337" y="1071546"/>
            <a:ext cx="3228988" cy="1631216"/>
          </a:xfrm>
          <a:prstGeom prst="rect">
            <a:avLst/>
          </a:prstGeom>
          <a:noFill/>
        </p:spPr>
        <p:txBody>
          <a:bodyPr wrap="square" rtlCol="0">
            <a:spAutoFit/>
          </a:bodyPr>
          <a:lstStyle/>
          <a:p>
            <a:pPr lvl="0"/>
            <a:r>
              <a:rPr lang="vi-VN" sz="2000">
                <a:solidFill>
                  <a:prstClr val="black"/>
                </a:solidFill>
                <a:latin typeface="Times New Roman" panose="02020603050405020304" pitchFamily="18" charset="0"/>
                <a:cs typeface="Times New Roman" panose="02020603050405020304" pitchFamily="18" charset="0"/>
              </a:rPr>
              <a:t>- Vua có quyền lực cao nhất</a:t>
            </a:r>
          </a:p>
          <a:p>
            <a:pPr lvl="0"/>
            <a:r>
              <a:rPr lang="vi-VN" sz="2000">
                <a:solidFill>
                  <a:prstClr val="black"/>
                </a:solidFill>
                <a:latin typeface="Times New Roman" panose="02020603050405020304" pitchFamily="18" charset="0"/>
                <a:cs typeface="Times New Roman" panose="02020603050405020304" pitchFamily="18" charset="0"/>
              </a:rPr>
              <a:t>- Khu vực hành chính do tướng lĩnh Hồi giáo cai quản, tín đồ Hin đu chỉ giữ các chức vụ không quan trọng</a:t>
            </a:r>
            <a:endParaRPr lang="vi-VN" sz="20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9" name="TextBox 8"/>
          <p:cNvSpPr txBox="1"/>
          <p:nvPr/>
        </p:nvSpPr>
        <p:spPr>
          <a:xfrm>
            <a:off x="8472484" y="1071547"/>
            <a:ext cx="3386141" cy="1631216"/>
          </a:xfrm>
          <a:prstGeom prst="rect">
            <a:avLst/>
          </a:prstGeom>
          <a:noFill/>
        </p:spPr>
        <p:txBody>
          <a:bodyPr wrap="square" rtlCol="0">
            <a:spAutoFit/>
          </a:bodyPr>
          <a:lstStyle/>
          <a:p>
            <a:pPr lvl="0"/>
            <a:r>
              <a:rPr lang="vi-VN" sz="2000">
                <a:solidFill>
                  <a:prstClr val="black"/>
                </a:solidFill>
                <a:latin typeface="Times New Roman" panose="02020603050405020304" pitchFamily="18" charset="0"/>
                <a:cs typeface="Times New Roman" panose="02020603050405020304" pitchFamily="18" charset="0"/>
              </a:rPr>
              <a:t>- Cải cách bộ máy hành chính từ trung ương đến địa phương, chia đất nước thành 15 tỉnh.</a:t>
            </a:r>
          </a:p>
          <a:p>
            <a:pPr lvl="0"/>
            <a:r>
              <a:rPr lang="vi-VN" sz="2000">
                <a:solidFill>
                  <a:prstClr val="black"/>
                </a:solidFill>
                <a:latin typeface="Times New Roman" panose="02020603050405020304" pitchFamily="18" charset="0"/>
                <a:cs typeface="Times New Roman" panose="02020603050405020304" pitchFamily="18" charset="0"/>
              </a:rPr>
              <a:t>- Thực hiện chế độ chuyên chế.</a:t>
            </a:r>
          </a:p>
          <a:p>
            <a:pPr lvl="0"/>
            <a:r>
              <a:rPr lang="vi-VN" sz="2000">
                <a:solidFill>
                  <a:prstClr val="black"/>
                </a:solidFill>
                <a:latin typeface="Times New Roman" panose="02020603050405020304" pitchFamily="18" charset="0"/>
                <a:cs typeface="Times New Roman" panose="02020603050405020304" pitchFamily="18" charset="0"/>
              </a:rPr>
              <a:t>- Tiến hành sửa đổi pháp luật</a:t>
            </a:r>
            <a:endParaRPr lang="vi-VN" sz="20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TextBox 9"/>
          <p:cNvSpPr txBox="1"/>
          <p:nvPr/>
        </p:nvSpPr>
        <p:spPr>
          <a:xfrm>
            <a:off x="1428740" y="2714614"/>
            <a:ext cx="3629021" cy="2246769"/>
          </a:xfrm>
          <a:prstGeom prst="rect">
            <a:avLst/>
          </a:prstGeom>
          <a:noFill/>
        </p:spPr>
        <p:txBody>
          <a:bodyPr wrap="square" rtlCol="0">
            <a:spAutoFit/>
          </a:bodyPr>
          <a:lstStyle/>
          <a:p>
            <a:pPr lvl="0"/>
            <a:r>
              <a:rPr lang="vi-VN" sz="2000">
                <a:solidFill>
                  <a:prstClr val="black"/>
                </a:solidFill>
                <a:latin typeface="Times New Roman" panose="02020603050405020304" pitchFamily="18" charset="0"/>
                <a:cs typeface="Times New Roman" panose="02020603050405020304" pitchFamily="18" charset="0"/>
              </a:rPr>
              <a:t>Nông nghiệp chú trọng phát triển với nhiều công trình thủy lợi lớn được xây dựng, công cụ bằng sắt sử dụng rộng rãi</a:t>
            </a:r>
          </a:p>
          <a:p>
            <a:pPr lvl="0"/>
            <a:r>
              <a:rPr lang="vi-VN" sz="2000">
                <a:solidFill>
                  <a:prstClr val="black"/>
                </a:solidFill>
                <a:latin typeface="Times New Roman" panose="02020603050405020304" pitchFamily="18" charset="0"/>
                <a:cs typeface="Times New Roman" panose="02020603050405020304" pitchFamily="18" charset="0"/>
              </a:rPr>
              <a:t>- Buôn bán trong nước đẩy mạnh.</a:t>
            </a:r>
          </a:p>
          <a:p>
            <a:pPr lvl="0"/>
            <a:r>
              <a:rPr lang="vi-VN" sz="2000">
                <a:solidFill>
                  <a:prstClr val="black"/>
                </a:solidFill>
                <a:latin typeface="Times New Roman" panose="02020603050405020304" pitchFamily="18" charset="0"/>
                <a:cs typeface="Times New Roman" panose="02020603050405020304" pitchFamily="18" charset="0"/>
              </a:rPr>
              <a:t>- Quan hệ thương mại với nhiều nước</a:t>
            </a:r>
            <a:endParaRPr lang="vi-VN"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TextBox 10"/>
          <p:cNvSpPr txBox="1"/>
          <p:nvPr/>
        </p:nvSpPr>
        <p:spPr>
          <a:xfrm>
            <a:off x="5057766" y="2771765"/>
            <a:ext cx="3414717" cy="1938992"/>
          </a:xfrm>
          <a:prstGeom prst="rect">
            <a:avLst/>
          </a:prstGeom>
          <a:noFill/>
        </p:spPr>
        <p:txBody>
          <a:bodyPr wrap="square" rtlCol="0">
            <a:spAutoFit/>
          </a:bodyPr>
          <a:lstStyle/>
          <a:p>
            <a:pPr lvl="0"/>
            <a:r>
              <a:rPr lang="vi-VN" sz="2000">
                <a:solidFill>
                  <a:prstClr val="black"/>
                </a:solidFill>
                <a:latin typeface="Times New Roman" panose="02020603050405020304" pitchFamily="18" charset="0"/>
                <a:cs typeface="Times New Roman" panose="02020603050405020304" pitchFamily="18" charset="0"/>
              </a:rPr>
              <a:t>- Nông nghiệp vai trò quan trọng được nhà nước khuyến khích.</a:t>
            </a:r>
          </a:p>
          <a:p>
            <a:pPr lvl="0"/>
            <a:r>
              <a:rPr lang="vi-VN" sz="2000">
                <a:solidFill>
                  <a:prstClr val="black"/>
                </a:solidFill>
                <a:latin typeface="Times New Roman" panose="02020603050405020304" pitchFamily="18" charset="0"/>
                <a:cs typeface="Times New Roman" panose="02020603050405020304" pitchFamily="18" charset="0"/>
              </a:rPr>
              <a:t>- TCN và TN phát triển, nhiều thành thị ra đời, đẩy mạnh buôn bán với các nước.</a:t>
            </a:r>
            <a:endParaRPr lang="vi-VN" sz="20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TextBox 11"/>
          <p:cNvSpPr txBox="1"/>
          <p:nvPr/>
        </p:nvSpPr>
        <p:spPr>
          <a:xfrm>
            <a:off x="8458195" y="2871777"/>
            <a:ext cx="3228979" cy="1631216"/>
          </a:xfrm>
          <a:prstGeom prst="rect">
            <a:avLst/>
          </a:prstGeom>
          <a:noFill/>
        </p:spPr>
        <p:txBody>
          <a:bodyPr wrap="square" rtlCol="0">
            <a:spAutoFit/>
          </a:bodyPr>
          <a:lstStyle/>
          <a:p>
            <a:pPr lvl="0"/>
            <a:r>
              <a:rPr lang="vi-VN" sz="2000">
                <a:solidFill>
                  <a:prstClr val="black"/>
                </a:solidFill>
                <a:latin typeface="Times New Roman" panose="02020603050405020304" pitchFamily="18" charset="0"/>
                <a:cs typeface="Times New Roman" panose="02020603050405020304" pitchFamily="18" charset="0"/>
              </a:rPr>
              <a:t>- Đo đạt ruộng đất, định mức thuế hợp lí, thống nhất lại hệ thống đo lường.</a:t>
            </a:r>
          </a:p>
          <a:p>
            <a:pPr lvl="0"/>
            <a:r>
              <a:rPr lang="vi-VN" sz="2000">
                <a:solidFill>
                  <a:prstClr val="black"/>
                </a:solidFill>
                <a:latin typeface="Times New Roman" panose="02020603050405020304" pitchFamily="18" charset="0"/>
                <a:cs typeface="Times New Roman" panose="02020603050405020304" pitchFamily="18" charset="0"/>
              </a:rPr>
              <a:t>- Phát triển nông nghiệp, thủ công nghiệp, thương mại.</a:t>
            </a:r>
            <a:endParaRPr lang="vi-VN" sz="20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TextBox 12"/>
          <p:cNvSpPr txBox="1"/>
          <p:nvPr/>
        </p:nvSpPr>
        <p:spPr>
          <a:xfrm>
            <a:off x="1485894" y="5157784"/>
            <a:ext cx="3157536" cy="1015663"/>
          </a:xfrm>
          <a:prstGeom prst="rect">
            <a:avLst/>
          </a:prstGeom>
          <a:noFill/>
        </p:spPr>
        <p:txBody>
          <a:bodyPr wrap="square" rtlCol="0">
            <a:spAutoFit/>
          </a:bodyPr>
          <a:lstStyle/>
          <a:p>
            <a:pPr lvl="0"/>
            <a:r>
              <a:rPr lang="vi-VN" sz="2000">
                <a:solidFill>
                  <a:prstClr val="black"/>
                </a:solidFill>
                <a:latin typeface="Times New Roman" panose="02020603050405020304" pitchFamily="18" charset="0"/>
                <a:cs typeface="Times New Roman" panose="02020603050405020304" pitchFamily="18" charset="0"/>
              </a:rPr>
              <a:t>Đời sống nhân dân được ổn định, sung túc</a:t>
            </a:r>
          </a:p>
          <a:p>
            <a:pPr lvl="0"/>
            <a:r>
              <a:rPr lang="vi-VN" sz="2000">
                <a:solidFill>
                  <a:prstClr val="black"/>
                </a:solidFill>
                <a:latin typeface="Times New Roman" panose="02020603050405020304" pitchFamily="18" charset="0"/>
                <a:cs typeface="Times New Roman" panose="02020603050405020304" pitchFamily="18" charset="0"/>
              </a:rPr>
              <a:t>→ thời kì hoàng kim</a:t>
            </a:r>
            <a:endParaRPr lang="vi-VN" sz="20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TextBox 13"/>
          <p:cNvSpPr txBox="1"/>
          <p:nvPr/>
        </p:nvSpPr>
        <p:spPr>
          <a:xfrm>
            <a:off x="5172065" y="5157778"/>
            <a:ext cx="2943234" cy="1015663"/>
          </a:xfrm>
          <a:prstGeom prst="rect">
            <a:avLst/>
          </a:prstGeom>
          <a:noFill/>
        </p:spPr>
        <p:txBody>
          <a:bodyPr wrap="square" rtlCol="0">
            <a:spAutoFit/>
          </a:bodyPr>
          <a:lstStyle/>
          <a:p>
            <a:pPr lvl="0" algn="just"/>
            <a:r>
              <a:rPr lang="vi-VN" sz="2000">
                <a:solidFill>
                  <a:prstClr val="black"/>
                </a:solidFill>
                <a:latin typeface="Times New Roman" panose="02020603050405020304" pitchFamily="18" charset="0"/>
                <a:cs typeface="Times New Roman" panose="02020603050405020304" pitchFamily="18" charset="0"/>
              </a:rPr>
              <a:t>Mâu thuẫn dân tộc gay gắt làm bùng nổ các cuộc đấu tranh chống triều đình</a:t>
            </a:r>
            <a:endParaRPr lang="vi-VN" sz="20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TextBox 14"/>
          <p:cNvSpPr txBox="1"/>
          <p:nvPr/>
        </p:nvSpPr>
        <p:spPr>
          <a:xfrm>
            <a:off x="8429620" y="4929169"/>
            <a:ext cx="3429005" cy="1938992"/>
          </a:xfrm>
          <a:prstGeom prst="rect">
            <a:avLst/>
          </a:prstGeom>
          <a:noFill/>
        </p:spPr>
        <p:txBody>
          <a:bodyPr wrap="square" rtlCol="0">
            <a:spAutoFit/>
          </a:bodyPr>
          <a:lstStyle/>
          <a:p>
            <a:pPr lvl="0"/>
            <a:r>
              <a:rPr lang="vi-VN" sz="2000">
                <a:solidFill>
                  <a:prstClr val="black"/>
                </a:solidFill>
                <a:latin typeface="Times New Roman" panose="02020603050405020304" pitchFamily="18" charset="0"/>
                <a:cs typeface="Times New Roman" panose="02020603050405020304" pitchFamily="18" charset="0"/>
              </a:rPr>
              <a:t>Xây dựng khối hòa hợp dân tộc. Ngăn chặn sự bóc lột của quý tộc</a:t>
            </a:r>
            <a:r>
              <a:rPr lang="en-US" sz="2000">
                <a:solidFill>
                  <a:prstClr val="black"/>
                </a:solidFill>
                <a:latin typeface="Times New Roman" panose="02020603050405020304" pitchFamily="18" charset="0"/>
                <a:cs typeface="Times New Roman" panose="02020603050405020304" pitchFamily="18" charset="0"/>
              </a:rPr>
              <a:t> </a:t>
            </a:r>
            <a:r>
              <a:rPr lang="vi-VN" sz="2000">
                <a:solidFill>
                  <a:prstClr val="black"/>
                </a:solidFill>
                <a:latin typeface="Times New Roman" panose="02020603050405020304" pitchFamily="18" charset="0"/>
                <a:cs typeface="Times New Roman" panose="02020603050405020304" pitchFamily="18" charset="0"/>
              </a:rPr>
              <a:t>đối</a:t>
            </a:r>
            <a:r>
              <a:rPr lang="en-US" sz="2000">
                <a:solidFill>
                  <a:prstClr val="black"/>
                </a:solidFill>
                <a:latin typeface="Times New Roman" panose="02020603050405020304" pitchFamily="18" charset="0"/>
                <a:cs typeface="Times New Roman" panose="02020603050405020304" pitchFamily="18" charset="0"/>
              </a:rPr>
              <a:t> </a:t>
            </a:r>
            <a:r>
              <a:rPr lang="vi-VN" sz="2000">
                <a:solidFill>
                  <a:prstClr val="black"/>
                </a:solidFill>
                <a:latin typeface="Times New Roman" panose="02020603050405020304" pitchFamily="18" charset="0"/>
                <a:cs typeface="Times New Roman" panose="02020603050405020304" pitchFamily="18" charset="0"/>
              </a:rPr>
              <a:t> với người dân. </a:t>
            </a:r>
          </a:p>
          <a:p>
            <a:pPr lvl="0"/>
            <a:r>
              <a:rPr lang="vi-VN" sz="2000">
                <a:solidFill>
                  <a:prstClr val="black"/>
                </a:solidFill>
                <a:latin typeface="Times New Roman" panose="02020603050405020304" pitchFamily="18" charset="0"/>
                <a:cs typeface="Times New Roman" panose="02020603050405020304" pitchFamily="18" charset="0"/>
              </a:rPr>
              <a:t>- Khuyến khích, ủng hộ các hoạt động văn hóa, nghệ thuật.</a:t>
            </a:r>
          </a:p>
          <a:p>
            <a:pPr lvl="0"/>
            <a:r>
              <a:rPr lang="vi-VN" sz="2000">
                <a:solidFill>
                  <a:prstClr val="black"/>
                </a:solidFill>
                <a:latin typeface="Times New Roman" panose="02020603050405020304" pitchFamily="18" charset="0"/>
                <a:cs typeface="Times New Roman" panose="02020603050405020304" pitchFamily="18" charset="0"/>
              </a:rPr>
              <a:t>→ thời kì phát triển đỉnh cao</a:t>
            </a:r>
            <a:endParaRPr lang="vi-VN" sz="20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1222085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additive="base">
                                        <p:cTn id="57" dur="500" fill="hold"/>
                                        <p:tgtEl>
                                          <p:spTgt spid="12"/>
                                        </p:tgtEl>
                                        <p:attrNameLst>
                                          <p:attrName>ppt_x</p:attrName>
                                        </p:attrNameLst>
                                      </p:cBhvr>
                                      <p:tavLst>
                                        <p:tav tm="0">
                                          <p:val>
                                            <p:strVal val="#ppt_x"/>
                                          </p:val>
                                        </p:tav>
                                        <p:tav tm="100000">
                                          <p:val>
                                            <p:strVal val="#ppt_x"/>
                                          </p:val>
                                        </p:tav>
                                      </p:tavLst>
                                    </p:anim>
                                    <p:anim calcmode="lin" valueType="num">
                                      <p:cBhvr additive="base">
                                        <p:cTn id="5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ppt_x"/>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5"/>
                                        </p:tgtEl>
                                        <p:attrNameLst>
                                          <p:attrName>style.visibility</p:attrName>
                                        </p:attrNameLst>
                                      </p:cBhvr>
                                      <p:to>
                                        <p:strVal val="visible"/>
                                      </p:to>
                                    </p:set>
                                    <p:anim calcmode="lin" valueType="num">
                                      <p:cBhvr additive="base">
                                        <p:cTn id="75" dur="500" fill="hold"/>
                                        <p:tgtEl>
                                          <p:spTgt spid="15"/>
                                        </p:tgtEl>
                                        <p:attrNameLst>
                                          <p:attrName>ppt_x</p:attrName>
                                        </p:attrNameLst>
                                      </p:cBhvr>
                                      <p:tavLst>
                                        <p:tav tm="0">
                                          <p:val>
                                            <p:strVal val="#ppt_x"/>
                                          </p:val>
                                        </p:tav>
                                        <p:tav tm="100000">
                                          <p:val>
                                            <p:strVal val="#ppt_x"/>
                                          </p:val>
                                        </p:tav>
                                      </p:tavLst>
                                    </p:anim>
                                    <p:anim calcmode="lin" valueType="num">
                                      <p:cBhvr additive="base">
                                        <p:cTn id="7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7170" name="Picture 2" descr="Địa lý châu Á – Wikipedia tiếng Việt">
            <a:extLst>
              <a:ext uri="{FF2B5EF4-FFF2-40B4-BE49-F238E27FC236}">
                <a16:creationId xmlns:a16="http://schemas.microsoft.com/office/drawing/2014/main" id="{0F7B9D2F-2EC3-4364-B00A-D1993DCCC76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 b="7219"/>
          <a:stretch/>
        </p:blipFill>
        <p:spPr bwMode="auto">
          <a:xfrm>
            <a:off x="321733" y="321733"/>
            <a:ext cx="11548534" cy="621453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86657430"/>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92E926-3FE4-449F-8C06-92B1E46CC842}"/>
              </a:ext>
            </a:extLst>
          </p:cNvPr>
          <p:cNvSpPr txBox="1"/>
          <p:nvPr/>
        </p:nvSpPr>
        <p:spPr>
          <a:xfrm>
            <a:off x="828675" y="200032"/>
            <a:ext cx="10487025" cy="954107"/>
          </a:xfrm>
          <a:prstGeom prst="rect">
            <a:avLst/>
          </a:prstGeom>
          <a:noFill/>
        </p:spPr>
        <p:txBody>
          <a:bodyPr wrap="square">
            <a:spAutoFit/>
          </a:bodyPr>
          <a:lstStyle/>
          <a:p>
            <a:r>
              <a:rPr lang="vi-VN" sz="2800" b="1" i="0" dirty="0">
                <a:solidFill>
                  <a:srgbClr val="002060"/>
                </a:solidFill>
                <a:effectLst/>
                <a:latin typeface="Times New Roman" panose="02020603050405020304" pitchFamily="18" charset="0"/>
                <a:cs typeface="Times New Roman" panose="02020603050405020304" pitchFamily="18" charset="0"/>
              </a:rPr>
              <a:t>2.</a:t>
            </a:r>
            <a:r>
              <a:rPr lang="vi-VN" sz="2800" b="0" i="0" dirty="0">
                <a:solidFill>
                  <a:srgbClr val="002060"/>
                </a:solidFill>
                <a:effectLst/>
                <a:latin typeface="Times New Roman" panose="02020603050405020304" pitchFamily="18" charset="0"/>
                <a:cs typeface="Times New Roman" panose="02020603050405020304" pitchFamily="18" charset="0"/>
              </a:rPr>
              <a:t> Hãy tìm hiểu thêm và kể tên một số thành tựu văn hóa của các quốc gia Đông Nam Á chịu ảnh hưởng của văn hóa Ấn Độ thời phong kiến.</a:t>
            </a:r>
            <a:endParaRPr lang="vi-VN" sz="2800" dirty="0">
              <a:solidFill>
                <a:srgbClr val="00206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4DD6200-5439-493F-82FC-EC76AB98C067}"/>
              </a:ext>
            </a:extLst>
          </p:cNvPr>
          <p:cNvSpPr txBox="1"/>
          <p:nvPr/>
        </p:nvSpPr>
        <p:spPr>
          <a:xfrm>
            <a:off x="828675" y="1596921"/>
            <a:ext cx="10615614" cy="3970318"/>
          </a:xfrm>
          <a:prstGeom prst="rect">
            <a:avLst/>
          </a:prstGeom>
          <a:noFill/>
        </p:spPr>
        <p:txBody>
          <a:bodyPr wrap="square">
            <a:spAutoFit/>
          </a:bodyPr>
          <a:lstStyle/>
          <a:p>
            <a:r>
              <a:rPr lang="vi-VN" sz="2800" dirty="0">
                <a:solidFill>
                  <a:srgbClr val="7030A0"/>
                </a:solidFill>
                <a:latin typeface="Times New Roman" panose="02020603050405020304" pitchFamily="18" charset="0"/>
              </a:rPr>
              <a:t>Hầu hết các nước Đông Nam Á đều chịu ảnh hưởng của văn hoá Ấn Độ, thể hiện qua một số mặt chính sau: </a:t>
            </a:r>
          </a:p>
          <a:p>
            <a:r>
              <a:rPr lang="vi-VN" sz="2800" dirty="0">
                <a:solidFill>
                  <a:srgbClr val="FF0000"/>
                </a:solidFill>
                <a:latin typeface="Times New Roman" panose="02020603050405020304" pitchFamily="18" charset="0"/>
              </a:rPr>
              <a:t>- Các nước tiếp thu Phật giáo, Hin-đu giáo của Ấn Độ.</a:t>
            </a:r>
          </a:p>
          <a:p>
            <a:r>
              <a:rPr lang="vi-VN" sz="2800" dirty="0">
                <a:solidFill>
                  <a:srgbClr val="FF0000"/>
                </a:solidFill>
                <a:latin typeface="Times New Roman" panose="02020603050405020304" pitchFamily="18" charset="0"/>
              </a:rPr>
              <a:t>- Trên cơ sở của chữ Phạn, một số nước Đông Nam Á đã sáng tạo ra chữ viết của mình. </a:t>
            </a:r>
          </a:p>
          <a:p>
            <a:r>
              <a:rPr lang="vi-VN" sz="2800" dirty="0">
                <a:solidFill>
                  <a:srgbClr val="FF0000"/>
                </a:solidFill>
                <a:latin typeface="Times New Roman" panose="02020603050405020304" pitchFamily="18" charset="0"/>
              </a:rPr>
              <a:t>- Kiến trúc Hin-đu giáo và kiến trúc Phật giáo của Ấn Độ (đền tháp) có ảnh hưởng đến nhiều nước. </a:t>
            </a:r>
          </a:p>
          <a:p>
            <a:r>
              <a:rPr lang="vi-VN" sz="2800" dirty="0">
                <a:solidFill>
                  <a:srgbClr val="FF0000"/>
                </a:solidFill>
                <a:latin typeface="Times New Roman" panose="02020603050405020304" pitchFamily="18" charset="0"/>
              </a:rPr>
              <a:t>- Ở Việt Nam, Phật giáo khá phát triển. Kiến trúc tháp của đồng bào Chăm đều chịu ảnh hưởng của kiến trúc Ấn Độ.</a:t>
            </a:r>
          </a:p>
        </p:txBody>
      </p:sp>
    </p:spTree>
    <p:custDataLst>
      <p:tags r:id="rId1"/>
    </p:custDataLst>
    <p:extLst>
      <p:ext uri="{BB962C8B-B14F-4D97-AF65-F5344CB8AC3E}">
        <p14:creationId xmlns:p14="http://schemas.microsoft.com/office/powerpoint/2010/main" val="841626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4D5FA9-8A07-466A-B9E8-896D84D125BD}"/>
              </a:ext>
            </a:extLst>
          </p:cNvPr>
          <p:cNvSpPr txBox="1"/>
          <p:nvPr/>
        </p:nvSpPr>
        <p:spPr>
          <a:xfrm>
            <a:off x="771525" y="1546267"/>
            <a:ext cx="10729913" cy="1384995"/>
          </a:xfrm>
          <a:prstGeom prst="rect">
            <a:avLst/>
          </a:prstGeom>
          <a:noFill/>
        </p:spPr>
        <p:txBody>
          <a:bodyPr wrap="square">
            <a:spAutoFit/>
          </a:bodyPr>
          <a:lstStyle/>
          <a:p>
            <a:r>
              <a:rPr lang="vi-VN" sz="2800" b="0" i="0" dirty="0">
                <a:solidFill>
                  <a:srgbClr val="002060"/>
                </a:solidFill>
                <a:effectLst/>
                <a:latin typeface="Times New Roman" panose="02020603050405020304" pitchFamily="18" charset="0"/>
                <a:cs typeface="Times New Roman" panose="02020603050405020304" pitchFamily="18" charset="0"/>
              </a:rPr>
              <a:t>Bài 3: Tìm kiếm thông tin và hình ảnh từ sách, báo và Internet, hãy viết đoạn văn ngắn giới thiệu về công trình kiến trúc của Ấn Độ thời phong kiến mà em ấn tượng nhất.</a:t>
            </a:r>
            <a:endParaRPr lang="vi-VN" sz="2800" dirty="0">
              <a:solidFill>
                <a:srgbClr val="00206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999102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194" name="Picture 2" descr="Muốn mở chi nhánh tại Ấn Độ thì cần thực hiện những thủ tục gì?">
            <a:extLst>
              <a:ext uri="{FF2B5EF4-FFF2-40B4-BE49-F238E27FC236}">
                <a16:creationId xmlns:a16="http://schemas.microsoft.com/office/drawing/2014/main" id="{8BCEB20E-A655-4AA7-A39D-0023BF50281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614" r="-1" b="2670"/>
          <a:stretch/>
        </p:blipFill>
        <p:spPr bwMode="auto">
          <a:xfrm>
            <a:off x="264160" y="179859"/>
            <a:ext cx="11379384" cy="6498281"/>
          </a:xfrm>
          <a:custGeom>
            <a:avLst/>
            <a:gdLst/>
            <a:ahLst/>
            <a:cxnLst/>
            <a:rect l="l" t="t" r="r" b="b"/>
            <a:pathLst>
              <a:path w="12009304" h="6858000">
                <a:moveTo>
                  <a:pt x="8239723" y="5083103"/>
                </a:moveTo>
                <a:cubicBezTo>
                  <a:pt x="8239723" y="5083103"/>
                  <a:pt x="8239723" y="5083103"/>
                  <a:pt x="9505105" y="5083103"/>
                </a:cubicBezTo>
                <a:cubicBezTo>
                  <a:pt x="9525601" y="5083103"/>
                  <a:pt x="9545588" y="5085825"/>
                  <a:pt x="9564676" y="5091016"/>
                </a:cubicBezTo>
                <a:lnTo>
                  <a:pt x="9605648" y="5108194"/>
                </a:lnTo>
                <a:lnTo>
                  <a:pt x="9580608" y="5151499"/>
                </a:lnTo>
                <a:cubicBezTo>
                  <a:pt x="9354208" y="5543062"/>
                  <a:pt x="9064418" y="6044264"/>
                  <a:pt x="8693486" y="6685800"/>
                </a:cubicBezTo>
                <a:cubicBezTo>
                  <a:pt x="8665958" y="6733339"/>
                  <a:pt x="8632925" y="6776306"/>
                  <a:pt x="8595419" y="6814017"/>
                </a:cubicBezTo>
                <a:lnTo>
                  <a:pt x="8545620" y="6858000"/>
                </a:lnTo>
                <a:lnTo>
                  <a:pt x="7612173" y="6858000"/>
                </a:lnTo>
                <a:lnTo>
                  <a:pt x="7591825" y="6822959"/>
                </a:lnTo>
                <a:cubicBezTo>
                  <a:pt x="7538315" y="6730809"/>
                  <a:pt x="7478495" y="6627794"/>
                  <a:pt x="7411622" y="6512633"/>
                </a:cubicBezTo>
                <a:cubicBezTo>
                  <a:pt x="7370628" y="6444560"/>
                  <a:pt x="7370628" y="6357427"/>
                  <a:pt x="7411622" y="6289354"/>
                </a:cubicBezTo>
                <a:cubicBezTo>
                  <a:pt x="7411622" y="6289354"/>
                  <a:pt x="7411622" y="6289354"/>
                  <a:pt x="8045680" y="5197465"/>
                </a:cubicBezTo>
                <a:cubicBezTo>
                  <a:pt x="8083943" y="5126669"/>
                  <a:pt x="8160465" y="5083103"/>
                  <a:pt x="8239723" y="5083103"/>
                </a:cubicBezTo>
                <a:close/>
                <a:moveTo>
                  <a:pt x="10622296" y="1326563"/>
                </a:moveTo>
                <a:cubicBezTo>
                  <a:pt x="10622296" y="1326563"/>
                  <a:pt x="10622296" y="1326563"/>
                  <a:pt x="11448522" y="1326563"/>
                </a:cubicBezTo>
                <a:cubicBezTo>
                  <a:pt x="11502058" y="1326563"/>
                  <a:pt x="11550238" y="1355009"/>
                  <a:pt x="11577006" y="1401233"/>
                </a:cubicBezTo>
                <a:cubicBezTo>
                  <a:pt x="11577006" y="1401233"/>
                  <a:pt x="11577006" y="1401233"/>
                  <a:pt x="11989228" y="2114179"/>
                </a:cubicBezTo>
                <a:cubicBezTo>
                  <a:pt x="12015996" y="2158629"/>
                  <a:pt x="12015996" y="2215522"/>
                  <a:pt x="11989228" y="2259969"/>
                </a:cubicBezTo>
                <a:cubicBezTo>
                  <a:pt x="11989228" y="2259969"/>
                  <a:pt x="11989228" y="2259969"/>
                  <a:pt x="11577006" y="2972914"/>
                </a:cubicBezTo>
                <a:cubicBezTo>
                  <a:pt x="11550238" y="3019141"/>
                  <a:pt x="11502058" y="3047587"/>
                  <a:pt x="11448522" y="3047587"/>
                </a:cubicBezTo>
                <a:cubicBezTo>
                  <a:pt x="11448522" y="3047587"/>
                  <a:pt x="11448522" y="3047587"/>
                  <a:pt x="10622296" y="3047587"/>
                </a:cubicBezTo>
                <a:cubicBezTo>
                  <a:pt x="10570544" y="3047587"/>
                  <a:pt x="10520578" y="3019141"/>
                  <a:pt x="10495594" y="2972914"/>
                </a:cubicBezTo>
                <a:cubicBezTo>
                  <a:pt x="10495594" y="2972914"/>
                  <a:pt x="10495594" y="2972914"/>
                  <a:pt x="10081589" y="2259969"/>
                </a:cubicBezTo>
                <a:cubicBezTo>
                  <a:pt x="10054821" y="2215522"/>
                  <a:pt x="10054821" y="2158629"/>
                  <a:pt x="10081589" y="2114179"/>
                </a:cubicBezTo>
                <a:cubicBezTo>
                  <a:pt x="10081589" y="2114179"/>
                  <a:pt x="10081589" y="2114179"/>
                  <a:pt x="10495594" y="1401233"/>
                </a:cubicBezTo>
                <a:cubicBezTo>
                  <a:pt x="10520578" y="1355009"/>
                  <a:pt x="10570544" y="1326563"/>
                  <a:pt x="10622296" y="1326563"/>
                </a:cubicBezTo>
                <a:close/>
                <a:moveTo>
                  <a:pt x="0" y="0"/>
                </a:moveTo>
                <a:lnTo>
                  <a:pt x="4457990" y="0"/>
                </a:lnTo>
                <a:lnTo>
                  <a:pt x="5902610" y="0"/>
                </a:lnTo>
                <a:lnTo>
                  <a:pt x="8476869" y="0"/>
                </a:lnTo>
                <a:lnTo>
                  <a:pt x="8535933" y="39849"/>
                </a:lnTo>
                <a:cubicBezTo>
                  <a:pt x="8598516" y="88273"/>
                  <a:pt x="8652195" y="149296"/>
                  <a:pt x="8693486" y="220603"/>
                </a:cubicBezTo>
                <a:cubicBezTo>
                  <a:pt x="8693486" y="220603"/>
                  <a:pt x="8693486" y="220603"/>
                  <a:pt x="10389180" y="3153347"/>
                </a:cubicBezTo>
                <a:cubicBezTo>
                  <a:pt x="10499291" y="3336185"/>
                  <a:pt x="10499291" y="3570221"/>
                  <a:pt x="10389180" y="3753061"/>
                </a:cubicBezTo>
                <a:cubicBezTo>
                  <a:pt x="10389180" y="3753061"/>
                  <a:pt x="10389180" y="3753061"/>
                  <a:pt x="9759557" y="4842009"/>
                </a:cubicBezTo>
                <a:lnTo>
                  <a:pt x="9706493" y="4933778"/>
                </a:lnTo>
                <a:lnTo>
                  <a:pt x="9708360" y="4934561"/>
                </a:lnTo>
                <a:cubicBezTo>
                  <a:pt x="9746510" y="4956830"/>
                  <a:pt x="9778880" y="4989078"/>
                  <a:pt x="9802002" y="5029008"/>
                </a:cubicBezTo>
                <a:cubicBezTo>
                  <a:pt x="9802002" y="5029008"/>
                  <a:pt x="9802002" y="5029008"/>
                  <a:pt x="10514131" y="6260653"/>
                </a:cubicBezTo>
                <a:cubicBezTo>
                  <a:pt x="10560376" y="6337439"/>
                  <a:pt x="10560376" y="6435725"/>
                  <a:pt x="10514131" y="6512512"/>
                </a:cubicBezTo>
                <a:cubicBezTo>
                  <a:pt x="10514131" y="6512512"/>
                  <a:pt x="10514131" y="6512512"/>
                  <a:pt x="10340271" y="6813206"/>
                </a:cubicBezTo>
                <a:lnTo>
                  <a:pt x="10314372" y="6858000"/>
                </a:lnTo>
                <a:lnTo>
                  <a:pt x="10119136" y="6858000"/>
                </a:lnTo>
                <a:lnTo>
                  <a:pt x="10122008" y="6853033"/>
                </a:lnTo>
                <a:cubicBezTo>
                  <a:pt x="10327158" y="6498223"/>
                  <a:pt x="10327158" y="6498223"/>
                  <a:pt x="10327158" y="6498223"/>
                </a:cubicBezTo>
                <a:cubicBezTo>
                  <a:pt x="10368154" y="6430148"/>
                  <a:pt x="10368154" y="6343015"/>
                  <a:pt x="10327158" y="6274942"/>
                </a:cubicBezTo>
                <a:cubicBezTo>
                  <a:pt x="9695832" y="5183053"/>
                  <a:pt x="9695832" y="5183053"/>
                  <a:pt x="9695832" y="5183053"/>
                </a:cubicBezTo>
                <a:cubicBezTo>
                  <a:pt x="9675334" y="5147654"/>
                  <a:pt x="9646640" y="5119063"/>
                  <a:pt x="9612819" y="5099323"/>
                </a:cubicBezTo>
                <a:lnTo>
                  <a:pt x="9603213" y="5095298"/>
                </a:lnTo>
                <a:lnTo>
                  <a:pt x="9654707" y="5006238"/>
                </a:lnTo>
                <a:lnTo>
                  <a:pt x="9693004" y="4940002"/>
                </a:lnTo>
                <a:lnTo>
                  <a:pt x="9653283" y="4923348"/>
                </a:lnTo>
                <a:cubicBezTo>
                  <a:pt x="9631750" y="4917491"/>
                  <a:pt x="9609208" y="4914420"/>
                  <a:pt x="9586087" y="4914420"/>
                </a:cubicBezTo>
                <a:cubicBezTo>
                  <a:pt x="8158743" y="4914420"/>
                  <a:pt x="8158743" y="4914420"/>
                  <a:pt x="8158743" y="4914420"/>
                </a:cubicBezTo>
                <a:cubicBezTo>
                  <a:pt x="8069341" y="4914420"/>
                  <a:pt x="7983024" y="4963563"/>
                  <a:pt x="7939863" y="5043420"/>
                </a:cubicBezTo>
                <a:cubicBezTo>
                  <a:pt x="7224650" y="6275065"/>
                  <a:pt x="7224650" y="6275065"/>
                  <a:pt x="7224650" y="6275065"/>
                </a:cubicBezTo>
                <a:cubicBezTo>
                  <a:pt x="7178407" y="6351849"/>
                  <a:pt x="7178407" y="6450135"/>
                  <a:pt x="7224650" y="6526922"/>
                </a:cubicBezTo>
                <a:cubicBezTo>
                  <a:pt x="7269350" y="6603900"/>
                  <a:pt x="7311257" y="6676067"/>
                  <a:pt x="7350544" y="6743723"/>
                </a:cubicBezTo>
                <a:lnTo>
                  <a:pt x="7416905" y="6858000"/>
                </a:lnTo>
                <a:lnTo>
                  <a:pt x="5902610" y="6858000"/>
                </a:lnTo>
                <a:lnTo>
                  <a:pt x="4389358"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7636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descr="gup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
            <a:ext cx="4732338"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63" name="Rectangle 3"/>
          <p:cNvSpPr>
            <a:spLocks noChangeArrowheads="1"/>
          </p:cNvSpPr>
          <p:nvPr/>
        </p:nvSpPr>
        <p:spPr bwMode="auto">
          <a:xfrm>
            <a:off x="3657601" y="5638800"/>
            <a:ext cx="4602163" cy="641350"/>
          </a:xfrm>
          <a:prstGeom prst="rect">
            <a:avLst/>
          </a:prstGeom>
          <a:noFill/>
          <a:ln w="9525">
            <a:noFill/>
            <a:miter lim="800000"/>
            <a:headEnd/>
            <a:tailEnd/>
          </a:ln>
          <a:effectLst/>
        </p:spPr>
        <p:txBody>
          <a:bodyPr>
            <a:spAutoFit/>
          </a:bodyPr>
          <a:lstStyle/>
          <a:p>
            <a:pPr algn="ctr">
              <a:defRPr/>
            </a:pPr>
            <a:r>
              <a:rPr lang="en-US" sz="3600" b="1" dirty="0" err="1">
                <a:solidFill>
                  <a:srgbClr val="FFFF00"/>
                </a:solidFill>
                <a:effectLst>
                  <a:outerShdw blurRad="38100" dist="38100" dir="2700000" algn="tl">
                    <a:srgbClr val="010199"/>
                  </a:outerShdw>
                </a:effectLst>
              </a:rPr>
              <a:t>Tượng</a:t>
            </a:r>
            <a:r>
              <a:rPr lang="en-US" sz="3600" b="1" dirty="0">
                <a:solidFill>
                  <a:srgbClr val="FFFF00"/>
                </a:solidFill>
                <a:effectLst>
                  <a:outerShdw blurRad="38100" dist="38100" dir="2700000" algn="tl">
                    <a:srgbClr val="010199"/>
                  </a:outerShdw>
                </a:effectLst>
              </a:rPr>
              <a:t> </a:t>
            </a:r>
            <a:r>
              <a:rPr lang="en-US" sz="3600" b="1" dirty="0" err="1">
                <a:solidFill>
                  <a:srgbClr val="FFFF00"/>
                </a:solidFill>
                <a:effectLst>
                  <a:outerShdw blurRad="38100" dist="38100" dir="2700000" algn="tl">
                    <a:srgbClr val="010199"/>
                  </a:outerShdw>
                </a:effectLst>
              </a:rPr>
              <a:t>Gúp-ta</a:t>
            </a:r>
            <a:endParaRPr lang="vi-VN" sz="3600" b="1" dirty="0">
              <a:solidFill>
                <a:srgbClr val="FFFF00"/>
              </a:solidFill>
              <a:effectLst>
                <a:outerShdw blurRad="38100" dist="38100" dir="2700000" algn="tl">
                  <a:srgbClr val="010199"/>
                </a:outerShdw>
              </a:effectLst>
            </a:endParaRPr>
          </a:p>
        </p:txBody>
      </p:sp>
    </p:spTree>
    <p:custDataLst>
      <p:tags r:id="rId1"/>
    </p:custDataLst>
    <p:extLst>
      <p:ext uri="{BB962C8B-B14F-4D97-AF65-F5344CB8AC3E}">
        <p14:creationId xmlns:p14="http://schemas.microsoft.com/office/powerpoint/2010/main" val="16726104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94562"/>
                                        </p:tgtEl>
                                        <p:attrNameLst>
                                          <p:attrName>style.visibility</p:attrName>
                                        </p:attrNameLst>
                                      </p:cBhvr>
                                      <p:to>
                                        <p:strVal val="visible"/>
                                      </p:to>
                                    </p:set>
                                    <p:animEffect transition="in" filter="checkerboard(across)">
                                      <p:cBhvr>
                                        <p:cTn id="7" dur="500"/>
                                        <p:tgtEl>
                                          <p:spTgt spid="19456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94563"/>
                                        </p:tgtEl>
                                        <p:attrNameLst>
                                          <p:attrName>style.visibility</p:attrName>
                                        </p:attrNameLst>
                                      </p:cBhvr>
                                      <p:to>
                                        <p:strVal val="visible"/>
                                      </p:to>
                                    </p:set>
                                    <p:animEffect transition="in" filter="checkerboard(across)">
                                      <p:cBhvr>
                                        <p:cTn id="10" dur="500"/>
                                        <p:tgtEl>
                                          <p:spTgt spid="1945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WordArt 4"/>
          <p:cNvSpPr>
            <a:spLocks noChangeArrowheads="1" noChangeShapeType="1" noTextEdit="1"/>
          </p:cNvSpPr>
          <p:nvPr/>
        </p:nvSpPr>
        <p:spPr bwMode="auto">
          <a:xfrm>
            <a:off x="3200400" y="171450"/>
            <a:ext cx="6477000" cy="533400"/>
          </a:xfrm>
          <a:prstGeom prst="rect">
            <a:avLst/>
          </a:prstGeom>
        </p:spPr>
        <p:txBody>
          <a:bodyPr wrap="none" fromWordArt="1">
            <a:prstTxWarp prst="textPlain">
              <a:avLst>
                <a:gd name="adj" fmla="val 50000"/>
              </a:avLst>
            </a:prstTxWarp>
          </a:bodyPr>
          <a:lstStyle/>
          <a:p>
            <a:pPr algn="ctr"/>
            <a:r>
              <a:rPr lang="en-US" sz="3600" kern="10" dirty="0">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 </a:t>
            </a:r>
            <a:r>
              <a:rPr lang="en-US" sz="3600" kern="10" dirty="0" err="1">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Thế</a:t>
            </a:r>
            <a:r>
              <a:rPr lang="en-US" sz="3600" kern="10" dirty="0">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 </a:t>
            </a:r>
            <a:r>
              <a:rPr lang="en-US" sz="3600" kern="10" dirty="0" err="1">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kỷ</a:t>
            </a:r>
            <a:r>
              <a:rPr lang="en-US" sz="3600" kern="10" dirty="0">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 VI TCN </a:t>
            </a:r>
            <a:r>
              <a:rPr lang="en-US" sz="3600" kern="10" dirty="0" err="1">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Đạo</a:t>
            </a:r>
            <a:r>
              <a:rPr lang="en-US" sz="3600" kern="10" dirty="0">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 </a:t>
            </a:r>
            <a:r>
              <a:rPr lang="en-US" sz="3600" kern="10" dirty="0" err="1">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Phật</a:t>
            </a:r>
            <a:r>
              <a:rPr lang="en-US" sz="3600" kern="10" dirty="0">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 </a:t>
            </a:r>
            <a:r>
              <a:rPr lang="en-US" sz="3600" kern="10" dirty="0" err="1">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xuất</a:t>
            </a:r>
            <a:r>
              <a:rPr lang="en-US" sz="3600" kern="10" dirty="0">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 </a:t>
            </a:r>
            <a:r>
              <a:rPr lang="en-US" sz="3600" kern="10" dirty="0" err="1">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hiện</a:t>
            </a:r>
            <a:r>
              <a:rPr lang="en-US" sz="3600" kern="10" dirty="0">
                <a:ln w="9525">
                  <a:solidFill>
                    <a:srgbClr val="FF0000"/>
                  </a:solidFill>
                  <a:round/>
                  <a:headEnd/>
                  <a:tailEnd/>
                </a:ln>
                <a:solidFill>
                  <a:srgbClr val="FF0000"/>
                </a:solidFill>
                <a:latin typeface="Times New Roman" panose="02020603050405020304" pitchFamily="18" charset="0"/>
                <a:cs typeface="Times New Roman" panose="02020603050405020304" pitchFamily="18" charset="0"/>
              </a:rPr>
              <a:t> </a:t>
            </a:r>
          </a:p>
        </p:txBody>
      </p:sp>
      <p:grpSp>
        <p:nvGrpSpPr>
          <p:cNvPr id="8195" name="Group 5"/>
          <p:cNvGrpSpPr>
            <a:grpSpLocks/>
          </p:cNvGrpSpPr>
          <p:nvPr/>
        </p:nvGrpSpPr>
        <p:grpSpPr bwMode="auto">
          <a:xfrm>
            <a:off x="3581400" y="838200"/>
            <a:ext cx="5715000" cy="6019800"/>
            <a:chOff x="1104" y="528"/>
            <a:chExt cx="3600" cy="3792"/>
          </a:xfrm>
        </p:grpSpPr>
        <p:pic>
          <p:nvPicPr>
            <p:cNvPr id="8197" name="Picture 6" descr="Pha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4" y="528"/>
              <a:ext cx="3600" cy="3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Rectangle 7"/>
            <p:cNvSpPr>
              <a:spLocks noChangeArrowheads="1"/>
            </p:cNvSpPr>
            <p:nvPr/>
          </p:nvSpPr>
          <p:spPr bwMode="auto">
            <a:xfrm>
              <a:off x="1104" y="3696"/>
              <a:ext cx="3600" cy="624"/>
            </a:xfrm>
            <a:prstGeom prst="rect">
              <a:avLst/>
            </a:prstGeom>
            <a:solidFill>
              <a:srgbClr val="0000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3400" b="1">
                  <a:solidFill>
                    <a:srgbClr val="FFFFFF"/>
                  </a:solidFill>
                  <a:latin typeface="Times New Roman" panose="02020603050405020304" pitchFamily="18" charset="0"/>
                </a:rPr>
                <a:t>T</a:t>
              </a:r>
              <a:r>
                <a:rPr lang="en-US" altLang="vi-VN" b="1">
                  <a:solidFill>
                    <a:srgbClr val="FFFFFF"/>
                  </a:solidFill>
                </a:rPr>
                <a:t>ư</a:t>
              </a:r>
              <a:r>
                <a:rPr lang="en-US" altLang="vi-VN" sz="3400" b="1">
                  <a:solidFill>
                    <a:srgbClr val="FFFFFF"/>
                  </a:solidFill>
                  <a:latin typeface="Times New Roman" panose="02020603050405020304" pitchFamily="18" charset="0"/>
                </a:rPr>
                <a:t>ợng Phật A Di Đà</a:t>
              </a:r>
            </a:p>
          </p:txBody>
        </p:sp>
      </p:grpSp>
      <p:pic>
        <p:nvPicPr>
          <p:cNvPr id="8196" name="Picture 8" descr="AN DO1"/>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31950" y="252414"/>
            <a:ext cx="14478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07499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18" name="Group 4"/>
          <p:cNvGrpSpPr>
            <a:grpSpLocks/>
          </p:cNvGrpSpPr>
          <p:nvPr/>
        </p:nvGrpSpPr>
        <p:grpSpPr bwMode="auto">
          <a:xfrm>
            <a:off x="6616700" y="938213"/>
            <a:ext cx="3657600" cy="3733800"/>
            <a:chOff x="2976" y="192"/>
            <a:chExt cx="2304" cy="2352"/>
          </a:xfrm>
        </p:grpSpPr>
        <p:pic>
          <p:nvPicPr>
            <p:cNvPr id="9224" name="Picture 5" descr="tolu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4" y="288"/>
              <a:ext cx="2208" cy="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5" name="Rectangle 6"/>
            <p:cNvSpPr>
              <a:spLocks noChangeArrowheads="1"/>
            </p:cNvSpPr>
            <p:nvPr/>
          </p:nvSpPr>
          <p:spPr bwMode="auto">
            <a:xfrm>
              <a:off x="2976" y="192"/>
              <a:ext cx="2304" cy="2352"/>
            </a:xfrm>
            <a:prstGeom prst="rect">
              <a:avLst/>
            </a:prstGeom>
            <a:noFill/>
            <a:ln w="57150" cmpd="thinThick">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endParaRPr lang="vi-VN" altLang="vi-VN" sz="2400">
                <a:solidFill>
                  <a:prstClr val="black"/>
                </a:solidFill>
              </a:endParaRPr>
            </a:p>
          </p:txBody>
        </p:sp>
      </p:grpSp>
      <p:grpSp>
        <p:nvGrpSpPr>
          <p:cNvPr id="9219" name="Group 7"/>
          <p:cNvGrpSpPr>
            <a:grpSpLocks/>
          </p:cNvGrpSpPr>
          <p:nvPr/>
        </p:nvGrpSpPr>
        <p:grpSpPr bwMode="auto">
          <a:xfrm>
            <a:off x="2578100" y="404813"/>
            <a:ext cx="3581400" cy="5562600"/>
            <a:chOff x="144" y="336"/>
            <a:chExt cx="2256" cy="3504"/>
          </a:xfrm>
        </p:grpSpPr>
        <p:pic>
          <p:nvPicPr>
            <p:cNvPr id="9222" name="Picture 8" descr="tolua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 y="432"/>
              <a:ext cx="2100" cy="32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Rectangle 9"/>
            <p:cNvSpPr>
              <a:spLocks noChangeArrowheads="1"/>
            </p:cNvSpPr>
            <p:nvPr/>
          </p:nvSpPr>
          <p:spPr bwMode="auto">
            <a:xfrm>
              <a:off x="144" y="336"/>
              <a:ext cx="2256" cy="3504"/>
            </a:xfrm>
            <a:prstGeom prst="rect">
              <a:avLst/>
            </a:prstGeom>
            <a:noFill/>
            <a:ln w="57150" cmpd="thinThick">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vi-VN" altLang="vi-VN" sz="1800">
                <a:solidFill>
                  <a:prstClr val="black"/>
                </a:solidFill>
              </a:endParaRPr>
            </a:p>
          </p:txBody>
        </p:sp>
      </p:grpSp>
      <p:sp>
        <p:nvSpPr>
          <p:cNvPr id="9220" name="Text Box 10"/>
          <p:cNvSpPr txBox="1">
            <a:spLocks noChangeArrowheads="1"/>
          </p:cNvSpPr>
          <p:nvPr/>
        </p:nvSpPr>
        <p:spPr bwMode="auto">
          <a:xfrm>
            <a:off x="2501900" y="5935664"/>
            <a:ext cx="3657600" cy="579437"/>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b="1">
                <a:solidFill>
                  <a:prstClr val="white"/>
                </a:solidFill>
                <a:latin typeface="Times New Roman" panose="02020603050405020304" pitchFamily="18" charset="0"/>
              </a:rPr>
              <a:t>Hàng tơ lụa</a:t>
            </a:r>
          </a:p>
        </p:txBody>
      </p:sp>
      <p:sp>
        <p:nvSpPr>
          <p:cNvPr id="9221" name="Text Box 11"/>
          <p:cNvSpPr txBox="1">
            <a:spLocks noChangeArrowheads="1"/>
          </p:cNvSpPr>
          <p:nvPr/>
        </p:nvSpPr>
        <p:spPr bwMode="auto">
          <a:xfrm>
            <a:off x="7378700" y="4748213"/>
            <a:ext cx="2209800" cy="64135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vi-VN" sz="3600" b="1">
                <a:solidFill>
                  <a:srgbClr val="FFFFFF"/>
                </a:solidFill>
                <a:latin typeface="Times New Roman" panose="02020603050405020304" pitchFamily="18" charset="0"/>
              </a:rPr>
              <a:t>Thảm    </a:t>
            </a:r>
            <a:endParaRPr lang="en-US" altLang="vi-VN" sz="2400">
              <a:solidFill>
                <a:prstClr val="black"/>
              </a:solidFill>
            </a:endParaRPr>
          </a:p>
        </p:txBody>
      </p:sp>
    </p:spTree>
    <p:custDataLst>
      <p:tags r:id="rId1"/>
    </p:custDataLst>
    <p:extLst>
      <p:ext uri="{BB962C8B-B14F-4D97-AF65-F5344CB8AC3E}">
        <p14:creationId xmlns:p14="http://schemas.microsoft.com/office/powerpoint/2010/main" val="4148934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8" name="Group 4"/>
          <p:cNvGrpSpPr>
            <a:grpSpLocks/>
          </p:cNvGrpSpPr>
          <p:nvPr/>
        </p:nvGrpSpPr>
        <p:grpSpPr bwMode="auto">
          <a:xfrm>
            <a:off x="6769100" y="204788"/>
            <a:ext cx="3810000" cy="5638800"/>
            <a:chOff x="3312" y="336"/>
            <a:chExt cx="2256" cy="3648"/>
          </a:xfrm>
        </p:grpSpPr>
        <p:pic>
          <p:nvPicPr>
            <p:cNvPr id="10247" name="Picture 5" descr="our_mod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0" y="432"/>
              <a:ext cx="2115" cy="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Rectangle 6"/>
            <p:cNvSpPr>
              <a:spLocks noChangeArrowheads="1"/>
            </p:cNvSpPr>
            <p:nvPr/>
          </p:nvSpPr>
          <p:spPr bwMode="auto">
            <a:xfrm>
              <a:off x="3312" y="336"/>
              <a:ext cx="2256" cy="3648"/>
            </a:xfrm>
            <a:prstGeom prst="rect">
              <a:avLst/>
            </a:prstGeom>
            <a:noFill/>
            <a:ln w="57150" cmpd="thinThick">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vi-VN" altLang="vi-VN" sz="1800">
                <a:solidFill>
                  <a:prstClr val="black"/>
                </a:solidFill>
              </a:endParaRPr>
            </a:p>
          </p:txBody>
        </p:sp>
      </p:grpSp>
      <p:grpSp>
        <p:nvGrpSpPr>
          <p:cNvPr id="11271" name="Group 7"/>
          <p:cNvGrpSpPr>
            <a:grpSpLocks/>
          </p:cNvGrpSpPr>
          <p:nvPr/>
        </p:nvGrpSpPr>
        <p:grpSpPr bwMode="auto">
          <a:xfrm>
            <a:off x="1968500" y="-100013"/>
            <a:ext cx="4495800" cy="5943601"/>
            <a:chOff x="384" y="288"/>
            <a:chExt cx="2832" cy="3744"/>
          </a:xfrm>
        </p:grpSpPr>
        <p:pic>
          <p:nvPicPr>
            <p:cNvPr id="10245" name="Picture 8" descr="trangsu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 y="384"/>
              <a:ext cx="2688" cy="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Rectangle 9"/>
            <p:cNvSpPr>
              <a:spLocks noChangeArrowheads="1"/>
            </p:cNvSpPr>
            <p:nvPr/>
          </p:nvSpPr>
          <p:spPr bwMode="auto">
            <a:xfrm>
              <a:off x="384" y="288"/>
              <a:ext cx="2832" cy="3744"/>
            </a:xfrm>
            <a:prstGeom prst="rect">
              <a:avLst/>
            </a:prstGeom>
            <a:noFill/>
            <a:ln w="57150" cmpd="thinThick">
              <a:solidFill>
                <a:srgbClr val="0000CC"/>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vi-VN" altLang="vi-VN" sz="1800">
                <a:solidFill>
                  <a:prstClr val="black"/>
                </a:solidFill>
              </a:endParaRPr>
            </a:p>
          </p:txBody>
        </p:sp>
      </p:grpSp>
      <p:sp>
        <p:nvSpPr>
          <p:cNvPr id="11274" name="Text Box 10"/>
          <p:cNvSpPr txBox="1">
            <a:spLocks noChangeArrowheads="1"/>
          </p:cNvSpPr>
          <p:nvPr/>
        </p:nvSpPr>
        <p:spPr bwMode="auto">
          <a:xfrm>
            <a:off x="4178300" y="6116638"/>
            <a:ext cx="3657600" cy="641350"/>
          </a:xfrm>
          <a:prstGeom prst="rect">
            <a:avLst/>
          </a:prstGeom>
          <a:solidFill>
            <a:srgbClr val="0000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vi-VN" sz="3600" b="1">
                <a:solidFill>
                  <a:srgbClr val="FFFFFF"/>
                </a:solidFill>
                <a:latin typeface="Times New Roman" panose="02020603050405020304" pitchFamily="18" charset="0"/>
              </a:rPr>
              <a:t>Đồ trang sức</a:t>
            </a:r>
          </a:p>
        </p:txBody>
      </p:sp>
    </p:spTree>
    <p:custDataLst>
      <p:tags r:id="rId1"/>
    </p:custDataLst>
    <p:extLst>
      <p:ext uri="{BB962C8B-B14F-4D97-AF65-F5344CB8AC3E}">
        <p14:creationId xmlns:p14="http://schemas.microsoft.com/office/powerpoint/2010/main" val="32801674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11271"/>
                                        </p:tgtEl>
                                        <p:attrNameLst>
                                          <p:attrName>style.visibility</p:attrName>
                                        </p:attrNameLst>
                                      </p:cBhvr>
                                      <p:to>
                                        <p:strVal val="visible"/>
                                      </p:to>
                                    </p:set>
                                    <p:anim calcmode="lin" valueType="num">
                                      <p:cBhvr>
                                        <p:cTn id="7" dur="1000" fill="hold"/>
                                        <p:tgtEl>
                                          <p:spTgt spid="11271"/>
                                        </p:tgtEl>
                                        <p:attrNameLst>
                                          <p:attrName>ppt_w</p:attrName>
                                        </p:attrNameLst>
                                      </p:cBhvr>
                                      <p:tavLst>
                                        <p:tav tm="0">
                                          <p:val>
                                            <p:fltVal val="0"/>
                                          </p:val>
                                        </p:tav>
                                        <p:tav tm="100000">
                                          <p:val>
                                            <p:strVal val="#ppt_w"/>
                                          </p:val>
                                        </p:tav>
                                      </p:tavLst>
                                    </p:anim>
                                    <p:anim calcmode="lin" valueType="num">
                                      <p:cBhvr>
                                        <p:cTn id="8" dur="1000" fill="hold"/>
                                        <p:tgtEl>
                                          <p:spTgt spid="11271"/>
                                        </p:tgtEl>
                                        <p:attrNameLst>
                                          <p:attrName>ppt_h</p:attrName>
                                        </p:attrNameLst>
                                      </p:cBhvr>
                                      <p:tavLst>
                                        <p:tav tm="0">
                                          <p:val>
                                            <p:fltVal val="0"/>
                                          </p:val>
                                        </p:tav>
                                        <p:tav tm="100000">
                                          <p:val>
                                            <p:strVal val="#ppt_h"/>
                                          </p:val>
                                        </p:tav>
                                      </p:tavLst>
                                    </p:anim>
                                    <p:anim calcmode="lin" valueType="num">
                                      <p:cBhvr>
                                        <p:cTn id="9" dur="1000" fill="hold"/>
                                        <p:tgtEl>
                                          <p:spTgt spid="1127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1271"/>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11268"/>
                                        </p:tgtEl>
                                        <p:attrNameLst>
                                          <p:attrName>style.visibility</p:attrName>
                                        </p:attrNameLst>
                                      </p:cBhvr>
                                      <p:to>
                                        <p:strVal val="visible"/>
                                      </p:to>
                                    </p:set>
                                    <p:anim calcmode="lin" valueType="num">
                                      <p:cBhvr>
                                        <p:cTn id="13" dur="1000" fill="hold"/>
                                        <p:tgtEl>
                                          <p:spTgt spid="11268"/>
                                        </p:tgtEl>
                                        <p:attrNameLst>
                                          <p:attrName>ppt_w</p:attrName>
                                        </p:attrNameLst>
                                      </p:cBhvr>
                                      <p:tavLst>
                                        <p:tav tm="0">
                                          <p:val>
                                            <p:fltVal val="0"/>
                                          </p:val>
                                        </p:tav>
                                        <p:tav tm="100000">
                                          <p:val>
                                            <p:strVal val="#ppt_w"/>
                                          </p:val>
                                        </p:tav>
                                      </p:tavLst>
                                    </p:anim>
                                    <p:anim calcmode="lin" valueType="num">
                                      <p:cBhvr>
                                        <p:cTn id="14" dur="1000" fill="hold"/>
                                        <p:tgtEl>
                                          <p:spTgt spid="11268"/>
                                        </p:tgtEl>
                                        <p:attrNameLst>
                                          <p:attrName>ppt_h</p:attrName>
                                        </p:attrNameLst>
                                      </p:cBhvr>
                                      <p:tavLst>
                                        <p:tav tm="0">
                                          <p:val>
                                            <p:fltVal val="0"/>
                                          </p:val>
                                        </p:tav>
                                        <p:tav tm="100000">
                                          <p:val>
                                            <p:strVal val="#ppt_h"/>
                                          </p:val>
                                        </p:tav>
                                      </p:tavLst>
                                    </p:anim>
                                    <p:anim calcmode="lin" valueType="num">
                                      <p:cBhvr>
                                        <p:cTn id="15" dur="1000" fill="hold"/>
                                        <p:tgtEl>
                                          <p:spTgt spid="11268"/>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11268"/>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grpId="0" nodeType="withEffect">
                                  <p:stCondLst>
                                    <p:cond delay="0"/>
                                  </p:stCondLst>
                                  <p:childTnLst>
                                    <p:set>
                                      <p:cBhvr>
                                        <p:cTn id="18" dur="1" fill="hold">
                                          <p:stCondLst>
                                            <p:cond delay="0"/>
                                          </p:stCondLst>
                                        </p:cTn>
                                        <p:tgtEl>
                                          <p:spTgt spid="11274"/>
                                        </p:tgtEl>
                                        <p:attrNameLst>
                                          <p:attrName>style.visibility</p:attrName>
                                        </p:attrNameLst>
                                      </p:cBhvr>
                                      <p:to>
                                        <p:strVal val="visible"/>
                                      </p:to>
                                    </p:set>
                                    <p:anim calcmode="lin" valueType="num">
                                      <p:cBhvr>
                                        <p:cTn id="19" dur="1000" fill="hold"/>
                                        <p:tgtEl>
                                          <p:spTgt spid="11274"/>
                                        </p:tgtEl>
                                        <p:attrNameLst>
                                          <p:attrName>ppt_w</p:attrName>
                                        </p:attrNameLst>
                                      </p:cBhvr>
                                      <p:tavLst>
                                        <p:tav tm="0">
                                          <p:val>
                                            <p:fltVal val="0"/>
                                          </p:val>
                                        </p:tav>
                                        <p:tav tm="100000">
                                          <p:val>
                                            <p:strVal val="#ppt_w"/>
                                          </p:val>
                                        </p:tav>
                                      </p:tavLst>
                                    </p:anim>
                                    <p:anim calcmode="lin" valueType="num">
                                      <p:cBhvr>
                                        <p:cTn id="20" dur="1000" fill="hold"/>
                                        <p:tgtEl>
                                          <p:spTgt spid="11274"/>
                                        </p:tgtEl>
                                        <p:attrNameLst>
                                          <p:attrName>ppt_h</p:attrName>
                                        </p:attrNameLst>
                                      </p:cBhvr>
                                      <p:tavLst>
                                        <p:tav tm="0">
                                          <p:val>
                                            <p:fltVal val="0"/>
                                          </p:val>
                                        </p:tav>
                                        <p:tav tm="100000">
                                          <p:val>
                                            <p:strVal val="#ppt_h"/>
                                          </p:val>
                                        </p:tav>
                                      </p:tavLst>
                                    </p:anim>
                                    <p:anim calcmode="lin" valueType="num">
                                      <p:cBhvr>
                                        <p:cTn id="21" dur="1000" fill="hold"/>
                                        <p:tgtEl>
                                          <p:spTgt spid="11274"/>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1127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êu đề 1"/>
          <p:cNvSpPr>
            <a:spLocks noGrp="1" noChangeArrowheads="1"/>
          </p:cNvSpPr>
          <p:nvPr>
            <p:ph type="title"/>
          </p:nvPr>
        </p:nvSpPr>
        <p:spPr/>
        <p:txBody>
          <a:bodyPr/>
          <a:lstStyle/>
          <a:p>
            <a:endParaRPr lang="vi-VN" altLang="vi-VN"/>
          </a:p>
        </p:txBody>
      </p:sp>
      <p:pic>
        <p:nvPicPr>
          <p:cNvPr id="11267" name="Chỗ dành sẵn cho Nội dung 4"/>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524000" y="0"/>
            <a:ext cx="9144000" cy="6858000"/>
          </a:xfrm>
        </p:spPr>
      </p:pic>
    </p:spTree>
    <p:custDataLst>
      <p:tags r:id="rId1"/>
    </p:custDataLst>
    <p:extLst>
      <p:ext uri="{BB962C8B-B14F-4D97-AF65-F5344CB8AC3E}">
        <p14:creationId xmlns:p14="http://schemas.microsoft.com/office/powerpoint/2010/main" val="35460349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FFBE5F81-43FB-4B2B-B193-268D9152FDCB"/>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P#\uFFFD\uFFFD{42423134-D9A0-4581-80CF-1CA7B5A661CC}&quot;,&quot;C:\\Users\\Admin\\Desktop\\Ảnh sách nói\\Bài giảng điện tử, giáo án\\Giáo án Word và điên tử\\Giáo án Word và điên tử\\Giáo án điện tử sử 7&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Bai 5 - An Do the ki IV den XIX"/>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21C851F9-7F62-4148-95A1-02F4F993E56F}:290"/>
</p:tagLst>
</file>

<file path=ppt/tags/tag11.xml><?xml version="1.0" encoding="utf-8"?>
<p:tagLst xmlns:a="http://schemas.openxmlformats.org/drawingml/2006/main" xmlns:r="http://schemas.openxmlformats.org/officeDocument/2006/relationships" xmlns:p="http://schemas.openxmlformats.org/presentationml/2006/main">
  <p:tag name="GENSWF_SLIDE_UID" val="{D5D21440-26EC-4553-B1F8-E2803C313853}:291"/>
</p:tagLst>
</file>

<file path=ppt/tags/tag12.xml><?xml version="1.0" encoding="utf-8"?>
<p:tagLst xmlns:a="http://schemas.openxmlformats.org/drawingml/2006/main" xmlns:r="http://schemas.openxmlformats.org/officeDocument/2006/relationships" xmlns:p="http://schemas.openxmlformats.org/presentationml/2006/main">
  <p:tag name="GENSWF_SLIDE_UID" val="{3B303D97-892B-436D-8B46-1E9AB8C63149}:292"/>
</p:tagLst>
</file>

<file path=ppt/tags/tag13.xml><?xml version="1.0" encoding="utf-8"?>
<p:tagLst xmlns:a="http://schemas.openxmlformats.org/drawingml/2006/main" xmlns:r="http://schemas.openxmlformats.org/officeDocument/2006/relationships" xmlns:p="http://schemas.openxmlformats.org/presentationml/2006/main">
  <p:tag name="GENSWF_SLIDE_UID" val="{1C0FD9DC-8EB6-423F-9D20-89CDC01D9006}:257"/>
</p:tagLst>
</file>

<file path=ppt/tags/tag14.xml><?xml version="1.0" encoding="utf-8"?>
<p:tagLst xmlns:a="http://schemas.openxmlformats.org/drawingml/2006/main" xmlns:r="http://schemas.openxmlformats.org/officeDocument/2006/relationships" xmlns:p="http://schemas.openxmlformats.org/presentationml/2006/main">
  <p:tag name="GENSWF_SLIDE_UID" val="{A05263AF-2D21-4AEA-8689-D1D384C0DD17}:256"/>
</p:tagLst>
</file>

<file path=ppt/tags/tag15.xml><?xml version="1.0" encoding="utf-8"?>
<p:tagLst xmlns:a="http://schemas.openxmlformats.org/drawingml/2006/main" xmlns:r="http://schemas.openxmlformats.org/officeDocument/2006/relationships" xmlns:p="http://schemas.openxmlformats.org/presentationml/2006/main">
  <p:tag name="GENSWF_SLIDE_UID" val="{50C2958B-DB3F-48F5-840E-B4DF248F6BDC}:258"/>
</p:tagLst>
</file>

<file path=ppt/tags/tag16.xml><?xml version="1.0" encoding="utf-8"?>
<p:tagLst xmlns:a="http://schemas.openxmlformats.org/drawingml/2006/main" xmlns:r="http://schemas.openxmlformats.org/officeDocument/2006/relationships" xmlns:p="http://schemas.openxmlformats.org/presentationml/2006/main">
  <p:tag name="GENSWF_SLIDE_UID" val="{9964FAFD-BEDE-480C-87FF-B54E3E2CCBCD}:265"/>
</p:tagLst>
</file>

<file path=ppt/tags/tag17.xml><?xml version="1.0" encoding="utf-8"?>
<p:tagLst xmlns:a="http://schemas.openxmlformats.org/drawingml/2006/main" xmlns:r="http://schemas.openxmlformats.org/officeDocument/2006/relationships" xmlns:p="http://schemas.openxmlformats.org/presentationml/2006/main">
  <p:tag name="GENSWF_SLIDE_UID" val="{91407C02-59B1-4F9D-AAC7-7BC888B20238}:298"/>
</p:tagLst>
</file>

<file path=ppt/tags/tag18.xml><?xml version="1.0" encoding="utf-8"?>
<p:tagLst xmlns:a="http://schemas.openxmlformats.org/drawingml/2006/main" xmlns:r="http://schemas.openxmlformats.org/officeDocument/2006/relationships" xmlns:p="http://schemas.openxmlformats.org/presentationml/2006/main">
  <p:tag name="GENSWF_SLIDE_UID" val="{2C897CBB-444C-4DE5-B7AD-B1A002891AD4}:259"/>
</p:tagLst>
</file>

<file path=ppt/tags/tag19.xml><?xml version="1.0" encoding="utf-8"?>
<p:tagLst xmlns:a="http://schemas.openxmlformats.org/drawingml/2006/main" xmlns:r="http://schemas.openxmlformats.org/officeDocument/2006/relationships" xmlns:p="http://schemas.openxmlformats.org/presentationml/2006/main">
  <p:tag name="GENSWF_SLIDE_UID" val="{E47A5598-2369-4215-9D78-81CA85414575}:294"/>
</p:tagLst>
</file>

<file path=ppt/tags/tag2.xml><?xml version="1.0" encoding="utf-8"?>
<p:tagLst xmlns:a="http://schemas.openxmlformats.org/drawingml/2006/main" xmlns:r="http://schemas.openxmlformats.org/officeDocument/2006/relationships" xmlns:p="http://schemas.openxmlformats.org/presentationml/2006/main">
  <p:tag name="GENSWF_SLIDE_UID" val="{2FB90937-FF6D-47E2-AEF8-2005DA2DFF07}:282"/>
</p:tagLst>
</file>

<file path=ppt/tags/tag20.xml><?xml version="1.0" encoding="utf-8"?>
<p:tagLst xmlns:a="http://schemas.openxmlformats.org/drawingml/2006/main" xmlns:r="http://schemas.openxmlformats.org/officeDocument/2006/relationships" xmlns:p="http://schemas.openxmlformats.org/presentationml/2006/main">
  <p:tag name="GENSWF_SLIDE_UID" val="{700AE3A8-E5C2-478A-AE3C-8DEA067C4EC5}:295"/>
</p:tagLst>
</file>

<file path=ppt/tags/tag21.xml><?xml version="1.0" encoding="utf-8"?>
<p:tagLst xmlns:a="http://schemas.openxmlformats.org/drawingml/2006/main" xmlns:r="http://schemas.openxmlformats.org/officeDocument/2006/relationships" xmlns:p="http://schemas.openxmlformats.org/presentationml/2006/main">
  <p:tag name="GENSWF_SLIDE_UID" val="{19246395-41C0-473A-9B1C-1D9784E5BA7D}:296"/>
</p:tagLst>
</file>

<file path=ppt/tags/tag22.xml><?xml version="1.0" encoding="utf-8"?>
<p:tagLst xmlns:a="http://schemas.openxmlformats.org/drawingml/2006/main" xmlns:r="http://schemas.openxmlformats.org/officeDocument/2006/relationships" xmlns:p="http://schemas.openxmlformats.org/presentationml/2006/main">
  <p:tag name="GENSWF_SLIDE_UID" val="{AA3C554C-9F35-4794-A3B0-241B67D58137}:297"/>
</p:tagLst>
</file>

<file path=ppt/tags/tag23.xml><?xml version="1.0" encoding="utf-8"?>
<p:tagLst xmlns:a="http://schemas.openxmlformats.org/drawingml/2006/main" xmlns:r="http://schemas.openxmlformats.org/officeDocument/2006/relationships" xmlns:p="http://schemas.openxmlformats.org/presentationml/2006/main">
  <p:tag name="GENSWF_SLIDE_UID" val="{DF23780F-11A2-4AC3-A569-822829E265CE}:262"/>
</p:tagLst>
</file>

<file path=ppt/tags/tag24.xml><?xml version="1.0" encoding="utf-8"?>
<p:tagLst xmlns:a="http://schemas.openxmlformats.org/drawingml/2006/main" xmlns:r="http://schemas.openxmlformats.org/officeDocument/2006/relationships" xmlns:p="http://schemas.openxmlformats.org/presentationml/2006/main">
  <p:tag name="GENSWF_SLIDE_UID" val="{13A30C44-21E4-43DC-B6D8-466D021FF07B}:263"/>
</p:tagLst>
</file>

<file path=ppt/tags/tag25.xml><?xml version="1.0" encoding="utf-8"?>
<p:tagLst xmlns:a="http://schemas.openxmlformats.org/drawingml/2006/main" xmlns:r="http://schemas.openxmlformats.org/officeDocument/2006/relationships" xmlns:p="http://schemas.openxmlformats.org/presentationml/2006/main">
  <p:tag name="GENSWF_SLIDE_UID" val="{8BE36F10-B6A3-4DA9-830D-FEC04A3971A7}:264"/>
</p:tagLst>
</file>

<file path=ppt/tags/tag26.xml><?xml version="1.0" encoding="utf-8"?>
<p:tagLst xmlns:a="http://schemas.openxmlformats.org/drawingml/2006/main" xmlns:r="http://schemas.openxmlformats.org/officeDocument/2006/relationships" xmlns:p="http://schemas.openxmlformats.org/presentationml/2006/main">
  <p:tag name="GENSWF_SLIDE_UID" val="{63FA1041-08F5-4135-9189-B92C1A0628A8}:266"/>
</p:tagLst>
</file>

<file path=ppt/tags/tag27.xml><?xml version="1.0" encoding="utf-8"?>
<p:tagLst xmlns:a="http://schemas.openxmlformats.org/drawingml/2006/main" xmlns:r="http://schemas.openxmlformats.org/officeDocument/2006/relationships" xmlns:p="http://schemas.openxmlformats.org/presentationml/2006/main">
  <p:tag name="GENSWF_SLIDE_UID" val="{96DFD0D4-8D5A-40CC-B80B-245899F71D98}:267"/>
</p:tagLst>
</file>

<file path=ppt/tags/tag28.xml><?xml version="1.0" encoding="utf-8"?>
<p:tagLst xmlns:a="http://schemas.openxmlformats.org/drawingml/2006/main" xmlns:r="http://schemas.openxmlformats.org/officeDocument/2006/relationships" xmlns:p="http://schemas.openxmlformats.org/presentationml/2006/main">
  <p:tag name="GENSWF_SLIDE_UID" val="{E5CBCECF-D66C-41BC-98C4-8394212F6B25}:269"/>
</p:tagLst>
</file>

<file path=ppt/tags/tag29.xml><?xml version="1.0" encoding="utf-8"?>
<p:tagLst xmlns:a="http://schemas.openxmlformats.org/drawingml/2006/main" xmlns:r="http://schemas.openxmlformats.org/officeDocument/2006/relationships" xmlns:p="http://schemas.openxmlformats.org/presentationml/2006/main">
  <p:tag name="GENSWF_SLIDE_UID" val="{6F0EA96C-F17B-4E3F-A0FB-D8391851D2B1}:268"/>
</p:tagLst>
</file>

<file path=ppt/tags/tag3.xml><?xml version="1.0" encoding="utf-8"?>
<p:tagLst xmlns:a="http://schemas.openxmlformats.org/drawingml/2006/main" xmlns:r="http://schemas.openxmlformats.org/officeDocument/2006/relationships" xmlns:p="http://schemas.openxmlformats.org/presentationml/2006/main">
  <p:tag name="GENSWF_SLIDE_UID" val="{371FF14B-B711-4CA3-81B3-4B14AA28C6DB}:283"/>
</p:tagLst>
</file>

<file path=ppt/tags/tag30.xml><?xml version="1.0" encoding="utf-8"?>
<p:tagLst xmlns:a="http://schemas.openxmlformats.org/drawingml/2006/main" xmlns:r="http://schemas.openxmlformats.org/officeDocument/2006/relationships" xmlns:p="http://schemas.openxmlformats.org/presentationml/2006/main">
  <p:tag name="GENSWF_SLIDE_UID" val="{26DEFA13-C0D6-447F-8CD7-F108FB09CA87}:273"/>
</p:tagLst>
</file>

<file path=ppt/tags/tag31.xml><?xml version="1.0" encoding="utf-8"?>
<p:tagLst xmlns:a="http://schemas.openxmlformats.org/drawingml/2006/main" xmlns:r="http://schemas.openxmlformats.org/officeDocument/2006/relationships" xmlns:p="http://schemas.openxmlformats.org/presentationml/2006/main">
  <p:tag name="GENSWF_SLIDE_UID" val="{C75322B3-A2F5-4B85-9388-649AA4A73B9E}:271"/>
</p:tagLst>
</file>

<file path=ppt/tags/tag32.xml><?xml version="1.0" encoding="utf-8"?>
<p:tagLst xmlns:a="http://schemas.openxmlformats.org/drawingml/2006/main" xmlns:r="http://schemas.openxmlformats.org/officeDocument/2006/relationships" xmlns:p="http://schemas.openxmlformats.org/presentationml/2006/main">
  <p:tag name="GENSWF_SLIDE_UID" val="{4A424500-8668-4CA6-9637-124A739FF4F4}:272"/>
</p:tagLst>
</file>

<file path=ppt/tags/tag4.xml><?xml version="1.0" encoding="utf-8"?>
<p:tagLst xmlns:a="http://schemas.openxmlformats.org/drawingml/2006/main" xmlns:r="http://schemas.openxmlformats.org/officeDocument/2006/relationships" xmlns:p="http://schemas.openxmlformats.org/presentationml/2006/main">
  <p:tag name="GENSWF_SLIDE_UID" val="{A88E7F90-F7A8-4B97-9A88-9678FC61F807}:284"/>
</p:tagLst>
</file>

<file path=ppt/tags/tag5.xml><?xml version="1.0" encoding="utf-8"?>
<p:tagLst xmlns:a="http://schemas.openxmlformats.org/drawingml/2006/main" xmlns:r="http://schemas.openxmlformats.org/officeDocument/2006/relationships" xmlns:p="http://schemas.openxmlformats.org/presentationml/2006/main">
  <p:tag name="GENSWF_SLIDE_UID" val="{BD5F05FC-D046-49B0-B5FC-AE21D08AFF30}:285"/>
</p:tagLst>
</file>

<file path=ppt/tags/tag6.xml><?xml version="1.0" encoding="utf-8"?>
<p:tagLst xmlns:a="http://schemas.openxmlformats.org/drawingml/2006/main" xmlns:r="http://schemas.openxmlformats.org/officeDocument/2006/relationships" xmlns:p="http://schemas.openxmlformats.org/presentationml/2006/main">
  <p:tag name="GENSWF_SLIDE_UID" val="{AFF28B1E-0F64-46AB-A686-5E238C83307A}:286"/>
</p:tagLst>
</file>

<file path=ppt/tags/tag7.xml><?xml version="1.0" encoding="utf-8"?>
<p:tagLst xmlns:a="http://schemas.openxmlformats.org/drawingml/2006/main" xmlns:r="http://schemas.openxmlformats.org/officeDocument/2006/relationships" xmlns:p="http://schemas.openxmlformats.org/presentationml/2006/main">
  <p:tag name="GENSWF_SLIDE_UID" val="{2BD30EFB-E73F-4D3D-95EA-0BAFD9CDE2A9}:287"/>
</p:tagLst>
</file>

<file path=ppt/tags/tag8.xml><?xml version="1.0" encoding="utf-8"?>
<p:tagLst xmlns:a="http://schemas.openxmlformats.org/drawingml/2006/main" xmlns:r="http://schemas.openxmlformats.org/officeDocument/2006/relationships" xmlns:p="http://schemas.openxmlformats.org/presentationml/2006/main">
  <p:tag name="GENSWF_SLIDE_UID" val="{B9503104-EB2B-43AC-8014-3E2430536D7E}:288"/>
</p:tagLst>
</file>

<file path=ppt/tags/tag9.xml><?xml version="1.0" encoding="utf-8"?>
<p:tagLst xmlns:a="http://schemas.openxmlformats.org/drawingml/2006/main" xmlns:r="http://schemas.openxmlformats.org/officeDocument/2006/relationships" xmlns:p="http://schemas.openxmlformats.org/presentationml/2006/main">
  <p:tag name="GENSWF_SLIDE_UID" val="{BBE351B6-EC1A-41F9-B3AA-C69D420A1B05}:289"/>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Grunge Textur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481</TotalTime>
  <Words>2086</Words>
  <Application>Microsoft Office PowerPoint</Application>
  <PresentationFormat>Widescreen</PresentationFormat>
  <Paragraphs>235</Paragraphs>
  <Slides>31</Slides>
  <Notes>31</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31</vt:i4>
      </vt:variant>
    </vt:vector>
  </HeadingPairs>
  <TitlesOfParts>
    <vt:vector size="43" baseType="lpstr">
      <vt:lpstr>.VnAristote</vt:lpstr>
      <vt:lpstr>Arial</vt:lpstr>
      <vt:lpstr>Calibri</vt:lpstr>
      <vt:lpstr>Calibri Light</vt:lpstr>
      <vt:lpstr>Gill Sans MT</vt:lpstr>
      <vt:lpstr>Times New Roman</vt:lpstr>
      <vt:lpstr>Office Theme</vt:lpstr>
      <vt:lpstr>1_Office Theme</vt:lpstr>
      <vt:lpstr>2_Office Theme</vt:lpstr>
      <vt:lpstr>Gallery</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Bai 5 - An Do the ki IV den XIX</dc:title>
  <dc:creator>ADMIN</dc:creator>
  <cp:lastModifiedBy>Giang Nguyễn</cp:lastModifiedBy>
  <cp:revision>147</cp:revision>
  <dcterms:created xsi:type="dcterms:W3CDTF">2022-09-20T04:06:32Z</dcterms:created>
  <dcterms:modified xsi:type="dcterms:W3CDTF">2023-11-15T04:20:54Z</dcterms:modified>
</cp:coreProperties>
</file>