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16" r:id="rId4"/>
    <p:sldId id="261" r:id="rId5"/>
    <p:sldId id="308" r:id="rId6"/>
    <p:sldId id="309" r:id="rId7"/>
    <p:sldId id="313" r:id="rId8"/>
    <p:sldId id="317" r:id="rId9"/>
    <p:sldId id="283" r:id="rId10"/>
    <p:sldId id="318" r:id="rId11"/>
    <p:sldId id="274" r:id="rId12"/>
    <p:sldId id="319" r:id="rId13"/>
    <p:sldId id="276" r:id="rId14"/>
    <p:sldId id="32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2" d="100"/>
          <a:sy n="82" d="100"/>
        </p:scale>
        <p:origin x="82"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6/29/2023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46892" y="123246"/>
            <a:ext cx="3382608"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BÀI </a:t>
            </a:r>
            <a:r>
              <a:rPr lang="en-US" sz="2400" b="1">
                <a:solidFill>
                  <a:srgbClr val="FF0000"/>
                </a:solidFill>
                <a:latin typeface="Times New Roman" panose="02020603050405020304" pitchFamily="18" charset="0"/>
                <a:cs typeface="Times New Roman" panose="02020603050405020304" pitchFamily="18" charset="0"/>
              </a:rPr>
              <a:t>5</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smtClean="0">
                <a:solidFill>
                  <a:srgbClr val="FF0000"/>
                </a:solidFill>
                <a:latin typeface="Times New Roman" panose="02020603050405020304" pitchFamily="18" charset="0"/>
                <a:cs typeface="Times New Roman" panose="02020603050405020304" pitchFamily="18" charset="0"/>
              </a:rPr>
              <a:t>BẢN VẼ </a:t>
            </a:r>
            <a:r>
              <a:rPr lang="en-US" sz="2400" b="1" smtClean="0">
                <a:solidFill>
                  <a:srgbClr val="FF0000"/>
                </a:solidFill>
                <a:latin typeface="Times New Roman" panose="02020603050405020304" pitchFamily="18" charset="0"/>
                <a:cs typeface="Times New Roman" panose="02020603050405020304" pitchFamily="18" charset="0"/>
              </a:rPr>
              <a:t>NHÀ</a:t>
            </a:r>
            <a:endParaRPr lang="en-US" sz="240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5" name="Picture 4"/>
          <p:cNvPicPr>
            <a:picLocks noChangeAspect="1"/>
          </p:cNvPicPr>
          <p:nvPr/>
        </p:nvPicPr>
        <p:blipFill>
          <a:blip r:embed="rId3"/>
          <a:stretch>
            <a:fillRect/>
          </a:stretch>
        </p:blipFill>
        <p:spPr>
          <a:xfrm>
            <a:off x="536330" y="584911"/>
            <a:ext cx="11192608" cy="5953261"/>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5262979"/>
          </a:xfrm>
          <a:prstGeom prst="rect">
            <a:avLst/>
          </a:prstGeom>
        </p:spPr>
        <p:txBody>
          <a:bodyPr wrap="square">
            <a:spAutoFit/>
          </a:bodyPr>
          <a:lstStyle/>
          <a:p>
            <a:r>
              <a:rPr lang="en-US" sz="2400" b="1" smtClean="0">
                <a:latin typeface="Times New Roman" panose="02020603050405020304" pitchFamily="18" charset="0"/>
                <a:cs typeface="Times New Roman" panose="02020603050405020304" pitchFamily="18" charset="0"/>
              </a:rPr>
              <a:t>III. </a:t>
            </a:r>
            <a:r>
              <a:rPr lang="en-US" sz="2400" b="1">
                <a:latin typeface="Times New Roman" panose="02020603050405020304" pitchFamily="18" charset="0"/>
                <a:cs typeface="Times New Roman" panose="02020603050405020304" pitchFamily="18" charset="0"/>
              </a:rPr>
              <a:t>Đọc bản vẽ nhà</a:t>
            </a:r>
          </a:p>
          <a:p>
            <a:r>
              <a:rPr lang="en-US" sz="2400">
                <a:latin typeface="Times New Roman" panose="02020603050405020304" pitchFamily="18" charset="0"/>
                <a:cs typeface="Times New Roman" panose="02020603050405020304" pitchFamily="18" charset="0"/>
              </a:rPr>
              <a:t>- Bước 1. Khung tên:</a:t>
            </a:r>
          </a:p>
          <a:p>
            <a:r>
              <a:rPr lang="en-US" sz="2400">
                <a:latin typeface="Times New Roman" panose="02020603050405020304" pitchFamily="18" charset="0"/>
                <a:cs typeface="Times New Roman" panose="02020603050405020304" pitchFamily="18" charset="0"/>
              </a:rPr>
              <a:t>+ Tên của ngôi nhà</a:t>
            </a:r>
          </a:p>
          <a:p>
            <a:r>
              <a:rPr lang="en-US" sz="2400">
                <a:latin typeface="Times New Roman" panose="02020603050405020304" pitchFamily="18" charset="0"/>
                <a:cs typeface="Times New Roman" panose="02020603050405020304" pitchFamily="18" charset="0"/>
              </a:rPr>
              <a:t>+ Tỉ lệ bản vẽ</a:t>
            </a:r>
          </a:p>
          <a:p>
            <a:r>
              <a:rPr lang="en-US" sz="2400">
                <a:latin typeface="Times New Roman" panose="02020603050405020304" pitchFamily="18" charset="0"/>
                <a:cs typeface="Times New Roman" panose="02020603050405020304" pitchFamily="18" charset="0"/>
              </a:rPr>
              <a:t>+ Đơn vị thiết kế</a:t>
            </a:r>
          </a:p>
          <a:p>
            <a:r>
              <a:rPr lang="en-US" sz="2400">
                <a:latin typeface="Times New Roman" panose="02020603050405020304" pitchFamily="18" charset="0"/>
                <a:cs typeface="Times New Roman" panose="02020603050405020304" pitchFamily="18" charset="0"/>
              </a:rPr>
              <a:t>- Bước 2. Hình biểu diễn: tên gọi các hình biểu diễn; vị trí đặt các hình biểu diễn</a:t>
            </a:r>
          </a:p>
          <a:p>
            <a:r>
              <a:rPr lang="en-US" sz="2400">
                <a:latin typeface="Times New Roman" panose="02020603050405020304" pitchFamily="18" charset="0"/>
                <a:cs typeface="Times New Roman" panose="02020603050405020304" pitchFamily="18" charset="0"/>
              </a:rPr>
              <a:t>- Bước 3. Kích thước:</a:t>
            </a:r>
          </a:p>
          <a:p>
            <a:r>
              <a:rPr lang="en-US" sz="2400">
                <a:latin typeface="Times New Roman" panose="02020603050405020304" pitchFamily="18" charset="0"/>
                <a:cs typeface="Times New Roman" panose="02020603050405020304" pitchFamily="18" charset="0"/>
              </a:rPr>
              <a:t>+ Kích thước chung của ngôi nhà</a:t>
            </a:r>
          </a:p>
          <a:p>
            <a:r>
              <a:rPr lang="en-US" sz="2400">
                <a:latin typeface="Times New Roman" panose="02020603050405020304" pitchFamily="18" charset="0"/>
                <a:cs typeface="Times New Roman" panose="02020603050405020304" pitchFamily="18" charset="0"/>
              </a:rPr>
              <a:t>+ Kích thước từng phòng</a:t>
            </a:r>
          </a:p>
          <a:p>
            <a:r>
              <a:rPr lang="en-US" sz="2400">
                <a:latin typeface="Times New Roman" panose="02020603050405020304" pitchFamily="18" charset="0"/>
                <a:cs typeface="Times New Roman" panose="02020603050405020304" pitchFamily="18" charset="0"/>
              </a:rPr>
              <a:t>+ Kích thước của từng loại cửa.</a:t>
            </a:r>
          </a:p>
          <a:p>
            <a:r>
              <a:rPr lang="en-US" sz="2400">
                <a:latin typeface="Times New Roman" panose="02020603050405020304" pitchFamily="18" charset="0"/>
                <a:cs typeface="Times New Roman" panose="02020603050405020304" pitchFamily="18" charset="0"/>
              </a:rPr>
              <a:t>- Bước 4. Các bộ phận chính</a:t>
            </a:r>
          </a:p>
          <a:p>
            <a:r>
              <a:rPr lang="en-US" sz="2400">
                <a:latin typeface="Times New Roman" panose="02020603050405020304" pitchFamily="18" charset="0"/>
                <a:cs typeface="Times New Roman" panose="02020603050405020304" pitchFamily="18" charset="0"/>
              </a:rPr>
              <a:t>+ Số phòng</a:t>
            </a:r>
          </a:p>
          <a:p>
            <a:r>
              <a:rPr lang="en-US" sz="2400">
                <a:latin typeface="Times New Roman" panose="02020603050405020304" pitchFamily="18" charset="0"/>
                <a:cs typeface="Times New Roman" panose="02020603050405020304" pitchFamily="18" charset="0"/>
              </a:rPr>
              <a:t>+ Số lượng cửa đi và cửa sổ.</a:t>
            </a:r>
          </a:p>
          <a:p>
            <a:r>
              <a:rPr lang="en-US" sz="2400">
                <a:latin typeface="Times New Roman" panose="02020603050405020304" pitchFamily="18" charset="0"/>
                <a:cs typeface="Times New Roman" panose="02020603050405020304" pitchFamily="18" charset="0"/>
              </a:rPr>
              <a:t>+ Các loại cửa được sử dụng</a:t>
            </a:r>
          </a:p>
        </p:txBody>
      </p:sp>
      <p:pic>
        <p:nvPicPr>
          <p:cNvPr id="2" name="Picture 1"/>
          <p:cNvPicPr>
            <a:picLocks noChangeAspect="1"/>
          </p:cNvPicPr>
          <p:nvPr/>
        </p:nvPicPr>
        <p:blipFill>
          <a:blip r:embed="rId3"/>
          <a:stretch>
            <a:fillRect/>
          </a:stretch>
        </p:blipFill>
        <p:spPr>
          <a:xfrm>
            <a:off x="4487326" y="4303"/>
            <a:ext cx="3481118" cy="646232"/>
          </a:xfrm>
          <a:prstGeom prst="rect">
            <a:avLst/>
          </a:prstGeom>
        </p:spPr>
      </p:pic>
    </p:spTree>
    <p:extLst>
      <p:ext uri="{BB962C8B-B14F-4D97-AF65-F5344CB8AC3E}">
        <p14:creationId xmlns:p14="http://schemas.microsoft.com/office/powerpoint/2010/main" val="4167556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887200" cy="523220"/>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 </a:t>
            </a:r>
            <a:r>
              <a:rPr lang="en-US" sz="2800" b="1">
                <a:latin typeface="Times New Roman" panose="02020603050405020304" pitchFamily="18" charset="0"/>
                <a:cs typeface="Times New Roman" panose="02020603050405020304" pitchFamily="18" charset="0"/>
              </a:rPr>
              <a:t>Đọc bản vẽ nhà </a:t>
            </a:r>
            <a:r>
              <a:rPr lang="en-US" sz="2800" b="1" smtClean="0">
                <a:latin typeface="Times New Roman" panose="02020603050405020304" pitchFamily="18" charset="0"/>
                <a:cs typeface="Times New Roman" panose="02020603050405020304" pitchFamily="18" charset="0"/>
              </a:rPr>
              <a:t>trên hình 5.4 theo trình tự bảng 5.2</a:t>
            </a:r>
            <a:endParaRPr lang="en-US" sz="2800" b="1">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1270052" y="1169550"/>
            <a:ext cx="8770763" cy="5424021"/>
          </a:xfrm>
          <a:prstGeom prst="rect">
            <a:avLst/>
          </a:prstGeom>
        </p:spPr>
      </p:pic>
    </p:spTree>
    <p:extLst>
      <p:ext uri="{BB962C8B-B14F-4D97-AF65-F5344CB8AC3E}">
        <p14:creationId xmlns:p14="http://schemas.microsoft.com/office/powerpoint/2010/main" val="140848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887200" cy="523220"/>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 </a:t>
            </a:r>
            <a:r>
              <a:rPr lang="en-US" sz="2800" b="1">
                <a:latin typeface="Times New Roman" panose="02020603050405020304" pitchFamily="18" charset="0"/>
                <a:cs typeface="Times New Roman" panose="02020603050405020304" pitchFamily="18" charset="0"/>
              </a:rPr>
              <a:t>Đọc bản vẽ nhà </a:t>
            </a:r>
            <a:r>
              <a:rPr lang="en-US" sz="2800" b="1" smtClean="0">
                <a:latin typeface="Times New Roman" panose="02020603050405020304" pitchFamily="18" charset="0"/>
                <a:cs typeface="Times New Roman" panose="02020603050405020304" pitchFamily="18" charset="0"/>
              </a:rPr>
              <a:t>trên hình 5.4 theo trình tự bảng 5.2</a:t>
            </a:r>
            <a:endParaRPr lang="en-US" sz="2800" b="1">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164842" y="1234864"/>
            <a:ext cx="5125615" cy="5424021"/>
          </a:xfrm>
          <a:prstGeom prst="rect">
            <a:avLst/>
          </a:prstGeom>
        </p:spPr>
      </p:pic>
      <p:sp>
        <p:nvSpPr>
          <p:cNvPr id="5" name="Rectangle 4"/>
          <p:cNvSpPr/>
          <p:nvPr/>
        </p:nvSpPr>
        <p:spPr>
          <a:xfrm>
            <a:off x="5175380" y="979973"/>
            <a:ext cx="6674498" cy="5324535"/>
          </a:xfrm>
          <a:prstGeom prst="rect">
            <a:avLst/>
          </a:prstGeom>
        </p:spPr>
        <p:txBody>
          <a:bodyPr wrap="square">
            <a:spAutoFit/>
          </a:bodyPr>
          <a:lstStyle/>
          <a:p>
            <a:r>
              <a:rPr lang="vi-VN" sz="2000">
                <a:solidFill>
                  <a:srgbClr val="0000FF"/>
                </a:solidFill>
                <a:latin typeface="Times New Roman" panose="02020603050405020304" pitchFamily="18" charset="0"/>
                <a:cs typeface="Times New Roman" panose="02020603050405020304" pitchFamily="18" charset="0"/>
              </a:rPr>
              <a:t>1. Khung </a:t>
            </a:r>
            <a:r>
              <a:rPr lang="vi-VN" sz="2000">
                <a:solidFill>
                  <a:srgbClr val="0000FF"/>
                </a:solidFill>
                <a:latin typeface="Times New Roman" panose="02020603050405020304" pitchFamily="18" charset="0"/>
                <a:cs typeface="Times New Roman" panose="02020603050405020304" pitchFamily="18" charset="0"/>
              </a:rPr>
              <a:t>tên</a:t>
            </a:r>
            <a:r>
              <a:rPr lang="vi-VN" sz="2000" smtClean="0">
                <a:solidFill>
                  <a:srgbClr val="0000FF"/>
                </a:solidFill>
                <a:latin typeface="Times New Roman" panose="02020603050405020304" pitchFamily="18" charset="0"/>
                <a:cs typeface="Times New Roman" panose="02020603050405020304" pitchFamily="18" charset="0"/>
              </a:rPr>
              <a:t>:</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Nhà mái </a:t>
            </a:r>
            <a:r>
              <a:rPr lang="vi-VN" sz="2000">
                <a:solidFill>
                  <a:srgbClr val="0000FF"/>
                </a:solidFill>
                <a:latin typeface="Times New Roman" panose="02020603050405020304" pitchFamily="18" charset="0"/>
                <a:cs typeface="Times New Roman" panose="02020603050405020304" pitchFamily="18" charset="0"/>
              </a:rPr>
              <a:t>bằng </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1 </a:t>
            </a:r>
            <a:r>
              <a:rPr lang="vi-VN" sz="2000">
                <a:solidFill>
                  <a:srgbClr val="0000FF"/>
                </a:solidFill>
                <a:latin typeface="Times New Roman" panose="02020603050405020304" pitchFamily="18" charset="0"/>
                <a:cs typeface="Times New Roman" panose="02020603050405020304" pitchFamily="18" charset="0"/>
              </a:rPr>
              <a:t>: </a:t>
            </a:r>
            <a:r>
              <a:rPr lang="vi-VN" sz="2000" smtClean="0">
                <a:solidFill>
                  <a:srgbClr val="0000FF"/>
                </a:solidFill>
                <a:latin typeface="Times New Roman" panose="02020603050405020304" pitchFamily="18" charset="0"/>
                <a:cs typeface="Times New Roman" panose="02020603050405020304" pitchFamily="18" charset="0"/>
              </a:rPr>
              <a:t>100</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2. Hình biểu </a:t>
            </a:r>
            <a:r>
              <a:rPr lang="vi-VN" sz="2000">
                <a:solidFill>
                  <a:srgbClr val="0000FF"/>
                </a:solidFill>
                <a:latin typeface="Times New Roman" panose="02020603050405020304" pitchFamily="18" charset="0"/>
                <a:cs typeface="Times New Roman" panose="02020603050405020304" pitchFamily="18" charset="0"/>
              </a:rPr>
              <a:t>diễn</a:t>
            </a:r>
            <a:r>
              <a:rPr lang="vi-VN" sz="2000" smtClean="0">
                <a:solidFill>
                  <a:srgbClr val="0000FF"/>
                </a:solidFill>
                <a:latin typeface="Times New Roman" panose="02020603050405020304" pitchFamily="18" charset="0"/>
                <a:cs typeface="Times New Roman" panose="02020603050405020304" pitchFamily="18" charset="0"/>
              </a:rPr>
              <a:t>:</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Mặt </a:t>
            </a:r>
            <a:r>
              <a:rPr lang="vi-VN" sz="2000" smtClean="0">
                <a:solidFill>
                  <a:srgbClr val="0000FF"/>
                </a:solidFill>
                <a:latin typeface="Times New Roman" panose="02020603050405020304" pitchFamily="18" charset="0"/>
                <a:cs typeface="Times New Roman" panose="02020603050405020304" pitchFamily="18" charset="0"/>
              </a:rPr>
              <a:t>đứng</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Mặt </a:t>
            </a:r>
            <a:r>
              <a:rPr lang="vi-VN" sz="2000" smtClean="0">
                <a:solidFill>
                  <a:srgbClr val="0000FF"/>
                </a:solidFill>
                <a:latin typeface="Times New Roman" panose="02020603050405020304" pitchFamily="18" charset="0"/>
                <a:cs typeface="Times New Roman" panose="02020603050405020304" pitchFamily="18" charset="0"/>
              </a:rPr>
              <a:t>cắt</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Mặt </a:t>
            </a:r>
            <a:r>
              <a:rPr lang="vi-VN" sz="2000" smtClean="0">
                <a:solidFill>
                  <a:srgbClr val="0000FF"/>
                </a:solidFill>
                <a:latin typeface="Times New Roman" panose="02020603050405020304" pitchFamily="18" charset="0"/>
                <a:cs typeface="Times New Roman" panose="02020603050405020304" pitchFamily="18" charset="0"/>
              </a:rPr>
              <a:t>bằng</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3. Kích </a:t>
            </a:r>
            <a:r>
              <a:rPr lang="vi-VN" sz="2000">
                <a:solidFill>
                  <a:srgbClr val="0000FF"/>
                </a:solidFill>
                <a:latin typeface="Times New Roman" panose="02020603050405020304" pitchFamily="18" charset="0"/>
                <a:cs typeface="Times New Roman" panose="02020603050405020304" pitchFamily="18" charset="0"/>
              </a:rPr>
              <a:t>thước</a:t>
            </a:r>
            <a:r>
              <a:rPr lang="vi-VN" sz="2000" smtClean="0">
                <a:solidFill>
                  <a:srgbClr val="0000FF"/>
                </a:solidFill>
                <a:latin typeface="Times New Roman" panose="02020603050405020304" pitchFamily="18" charset="0"/>
                <a:cs typeface="Times New Roman" panose="02020603050405020304" pitchFamily="18" charset="0"/>
              </a:rPr>
              <a:t>:</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14 400 - 7 000 - </a:t>
            </a:r>
            <a:r>
              <a:rPr lang="vi-VN" sz="2000">
                <a:solidFill>
                  <a:srgbClr val="0000FF"/>
                </a:solidFill>
                <a:latin typeface="Times New Roman" panose="02020603050405020304" pitchFamily="18" charset="0"/>
                <a:cs typeface="Times New Roman" panose="02020603050405020304" pitchFamily="18" charset="0"/>
              </a:rPr>
              <a:t>4 </a:t>
            </a:r>
            <a:r>
              <a:rPr lang="vi-VN" sz="2000" smtClean="0">
                <a:solidFill>
                  <a:srgbClr val="0000FF"/>
                </a:solidFill>
                <a:latin typeface="Times New Roman" panose="02020603050405020304" pitchFamily="18" charset="0"/>
                <a:cs typeface="Times New Roman" panose="02020603050405020304" pitchFamily="18" charset="0"/>
              </a:rPr>
              <a:t>200</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Phòng khách, phòng bếp: 6 200 - </a:t>
            </a:r>
            <a:r>
              <a:rPr lang="vi-VN" sz="2000">
                <a:solidFill>
                  <a:srgbClr val="0000FF"/>
                </a:solidFill>
                <a:latin typeface="Times New Roman" panose="02020603050405020304" pitchFamily="18" charset="0"/>
                <a:cs typeface="Times New Roman" panose="02020603050405020304" pitchFamily="18" charset="0"/>
              </a:rPr>
              <a:t>4 </a:t>
            </a:r>
            <a:r>
              <a:rPr lang="vi-VN" sz="2000" smtClean="0">
                <a:solidFill>
                  <a:srgbClr val="0000FF"/>
                </a:solidFill>
                <a:latin typeface="Times New Roman" panose="02020603050405020304" pitchFamily="18" charset="0"/>
                <a:cs typeface="Times New Roman" panose="02020603050405020304" pitchFamily="18" charset="0"/>
              </a:rPr>
              <a:t>800</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Nhà vệ sinh: 4 800 - </a:t>
            </a:r>
            <a:r>
              <a:rPr lang="vi-VN" sz="2000">
                <a:solidFill>
                  <a:srgbClr val="0000FF"/>
                </a:solidFill>
                <a:latin typeface="Times New Roman" panose="02020603050405020304" pitchFamily="18" charset="0"/>
                <a:cs typeface="Times New Roman" panose="02020603050405020304" pitchFamily="18" charset="0"/>
              </a:rPr>
              <a:t>2 </a:t>
            </a:r>
            <a:r>
              <a:rPr lang="vi-VN" sz="2000" smtClean="0">
                <a:solidFill>
                  <a:srgbClr val="0000FF"/>
                </a:solidFill>
                <a:latin typeface="Times New Roman" panose="02020603050405020304" pitchFamily="18" charset="0"/>
                <a:cs typeface="Times New Roman" panose="02020603050405020304" pitchFamily="18" charset="0"/>
              </a:rPr>
              <a:t>200</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Phòng ngủ 1: 4 800 - </a:t>
            </a:r>
            <a:r>
              <a:rPr lang="vi-VN" sz="2000">
                <a:solidFill>
                  <a:srgbClr val="0000FF"/>
                </a:solidFill>
                <a:latin typeface="Times New Roman" panose="02020603050405020304" pitchFamily="18" charset="0"/>
                <a:cs typeface="Times New Roman" panose="02020603050405020304" pitchFamily="18" charset="0"/>
              </a:rPr>
              <a:t>3 </a:t>
            </a:r>
            <a:r>
              <a:rPr lang="vi-VN" sz="2000" smtClean="0">
                <a:solidFill>
                  <a:srgbClr val="0000FF"/>
                </a:solidFill>
                <a:latin typeface="Times New Roman" panose="02020603050405020304" pitchFamily="18" charset="0"/>
                <a:cs typeface="Times New Roman" panose="02020603050405020304" pitchFamily="18" charset="0"/>
              </a:rPr>
              <a:t>000</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Phòng ngủ 2: 7 000 - </a:t>
            </a:r>
            <a:r>
              <a:rPr lang="vi-VN" sz="2000">
                <a:solidFill>
                  <a:srgbClr val="0000FF"/>
                </a:solidFill>
                <a:latin typeface="Times New Roman" panose="02020603050405020304" pitchFamily="18" charset="0"/>
                <a:cs typeface="Times New Roman" panose="02020603050405020304" pitchFamily="18" charset="0"/>
              </a:rPr>
              <a:t>3 </a:t>
            </a:r>
            <a:r>
              <a:rPr lang="vi-VN" sz="2000" smtClean="0">
                <a:solidFill>
                  <a:srgbClr val="0000FF"/>
                </a:solidFill>
                <a:latin typeface="Times New Roman" panose="02020603050405020304" pitchFamily="18" charset="0"/>
                <a:cs typeface="Times New Roman" panose="02020603050405020304" pitchFamily="18" charset="0"/>
              </a:rPr>
              <a:t>000</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Hành lang: 9 400 - </a:t>
            </a:r>
            <a:r>
              <a:rPr lang="vi-VN" sz="2000">
                <a:solidFill>
                  <a:srgbClr val="0000FF"/>
                </a:solidFill>
                <a:latin typeface="Times New Roman" panose="02020603050405020304" pitchFamily="18" charset="0"/>
                <a:cs typeface="Times New Roman" panose="02020603050405020304" pitchFamily="18" charset="0"/>
              </a:rPr>
              <a:t>2 </a:t>
            </a:r>
            <a:r>
              <a:rPr lang="vi-VN" sz="2000" smtClean="0">
                <a:solidFill>
                  <a:srgbClr val="0000FF"/>
                </a:solidFill>
                <a:latin typeface="Times New Roman" panose="02020603050405020304" pitchFamily="18" charset="0"/>
                <a:cs typeface="Times New Roman" panose="02020603050405020304" pitchFamily="18" charset="0"/>
              </a:rPr>
              <a:t>200</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4. Các bộ </a:t>
            </a:r>
            <a:r>
              <a:rPr lang="vi-VN" sz="2000">
                <a:solidFill>
                  <a:srgbClr val="0000FF"/>
                </a:solidFill>
                <a:latin typeface="Times New Roman" panose="02020603050405020304" pitchFamily="18" charset="0"/>
                <a:cs typeface="Times New Roman" panose="02020603050405020304" pitchFamily="18" charset="0"/>
              </a:rPr>
              <a:t>phận</a:t>
            </a:r>
            <a:r>
              <a:rPr lang="vi-VN" sz="2000" smtClean="0">
                <a:solidFill>
                  <a:srgbClr val="0000FF"/>
                </a:solidFill>
                <a:latin typeface="Times New Roman" panose="02020603050405020304" pitchFamily="18" charset="0"/>
                <a:cs typeface="Times New Roman" panose="02020603050405020304" pitchFamily="18" charset="0"/>
              </a:rPr>
              <a:t>:</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- 1 phòng khách + phòng bếp, 1 nhà vệ sinh, 2 </a:t>
            </a:r>
            <a:r>
              <a:rPr lang="vi-VN" sz="2000">
                <a:solidFill>
                  <a:srgbClr val="0000FF"/>
                </a:solidFill>
                <a:latin typeface="Times New Roman" panose="02020603050405020304" pitchFamily="18" charset="0"/>
                <a:cs typeface="Times New Roman" panose="02020603050405020304" pitchFamily="18" charset="0"/>
              </a:rPr>
              <a:t>phòng </a:t>
            </a:r>
            <a:r>
              <a:rPr lang="vi-VN" sz="2000" smtClean="0">
                <a:solidFill>
                  <a:srgbClr val="0000FF"/>
                </a:solidFill>
                <a:latin typeface="Times New Roman" panose="02020603050405020304" pitchFamily="18" charset="0"/>
                <a:cs typeface="Times New Roman" panose="02020603050405020304" pitchFamily="18" charset="0"/>
              </a:rPr>
              <a:t>ngủ</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- 1 cửa đi 2 cánh, 3 cửa đi 1 cánh, 2 cửa sổ kép, 3 cửa sổ đơn </a:t>
            </a:r>
            <a:endParaRPr lang="en-US" sz="200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8938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ircle(in)">
                                      <p:cBhvr>
                                        <p:cTn id="7" dur="2000"/>
                                        <p:tgtEl>
                                          <p:spTgt spid="5">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circle(in)">
                                      <p:cBhvr>
                                        <p:cTn id="10" dur="2000"/>
                                        <p:tgtEl>
                                          <p:spTgt spid="5">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circle(in)">
                                      <p:cBhvr>
                                        <p:cTn id="13" dur="2000"/>
                                        <p:tgtEl>
                                          <p:spTgt spid="5">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circle(in)">
                                      <p:cBhvr>
                                        <p:cTn id="16" dur="2000"/>
                                        <p:tgtEl>
                                          <p:spTgt spid="5">
                                            <p:txEl>
                                              <p:pRg st="3" end="3"/>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circle(in)">
                                      <p:cBhvr>
                                        <p:cTn id="19" dur="2000"/>
                                        <p:tgtEl>
                                          <p:spTgt spid="5">
                                            <p:txEl>
                                              <p:pRg st="4" end="4"/>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circle(in)">
                                      <p:cBhvr>
                                        <p:cTn id="22" dur="2000"/>
                                        <p:tgtEl>
                                          <p:spTgt spid="5">
                                            <p:txEl>
                                              <p:pRg st="5" end="5"/>
                                            </p:txEl>
                                          </p:spTgt>
                                        </p:tgtEl>
                                      </p:cBhvr>
                                    </p:animEffect>
                                  </p:childTnLst>
                                </p:cTn>
                              </p:par>
                              <p:par>
                                <p:cTn id="23" presetID="6" presetClass="entr" presetSubtype="16" fill="hold" nodeType="with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circle(in)">
                                      <p:cBhvr>
                                        <p:cTn id="25" dur="2000"/>
                                        <p:tgtEl>
                                          <p:spTgt spid="5">
                                            <p:txEl>
                                              <p:pRg st="6" end="6"/>
                                            </p:txEl>
                                          </p:spTgt>
                                        </p:tgtEl>
                                      </p:cBhvr>
                                    </p:animEffect>
                                  </p:childTnLst>
                                </p:cTn>
                              </p:par>
                              <p:par>
                                <p:cTn id="26" presetID="6" presetClass="entr" presetSubtype="16" fill="hold" nodeType="withEffect">
                                  <p:stCondLst>
                                    <p:cond delay="0"/>
                                  </p:stCondLst>
                                  <p:childTnLst>
                                    <p:set>
                                      <p:cBhvr>
                                        <p:cTn id="27" dur="1" fill="hold">
                                          <p:stCondLst>
                                            <p:cond delay="0"/>
                                          </p:stCondLst>
                                        </p:cTn>
                                        <p:tgtEl>
                                          <p:spTgt spid="5">
                                            <p:txEl>
                                              <p:pRg st="7" end="7"/>
                                            </p:txEl>
                                          </p:spTgt>
                                        </p:tgtEl>
                                        <p:attrNameLst>
                                          <p:attrName>style.visibility</p:attrName>
                                        </p:attrNameLst>
                                      </p:cBhvr>
                                      <p:to>
                                        <p:strVal val="visible"/>
                                      </p:to>
                                    </p:set>
                                    <p:animEffect transition="in" filter="circle(in)">
                                      <p:cBhvr>
                                        <p:cTn id="28" dur="2000"/>
                                        <p:tgtEl>
                                          <p:spTgt spid="5">
                                            <p:txEl>
                                              <p:pRg st="7" end="7"/>
                                            </p:txEl>
                                          </p:spTgt>
                                        </p:tgtEl>
                                      </p:cBhvr>
                                    </p:animEffect>
                                  </p:childTnLst>
                                </p:cTn>
                              </p:par>
                              <p:par>
                                <p:cTn id="29" presetID="6" presetClass="entr" presetSubtype="16" fill="hold" nodeType="with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animEffect transition="in" filter="circle(in)">
                                      <p:cBhvr>
                                        <p:cTn id="31" dur="2000"/>
                                        <p:tgtEl>
                                          <p:spTgt spid="5">
                                            <p:txEl>
                                              <p:pRg st="8" end="8"/>
                                            </p:txEl>
                                          </p:spTgt>
                                        </p:tgtEl>
                                      </p:cBhvr>
                                    </p:animEffect>
                                  </p:childTnLst>
                                </p:cTn>
                              </p:par>
                              <p:par>
                                <p:cTn id="32" presetID="6" presetClass="entr" presetSubtype="16" fill="hold" nodeType="withEffect">
                                  <p:stCondLst>
                                    <p:cond delay="0"/>
                                  </p:stCondLst>
                                  <p:childTnLst>
                                    <p:set>
                                      <p:cBhvr>
                                        <p:cTn id="33" dur="1" fill="hold">
                                          <p:stCondLst>
                                            <p:cond delay="0"/>
                                          </p:stCondLst>
                                        </p:cTn>
                                        <p:tgtEl>
                                          <p:spTgt spid="5">
                                            <p:txEl>
                                              <p:pRg st="9" end="9"/>
                                            </p:txEl>
                                          </p:spTgt>
                                        </p:tgtEl>
                                        <p:attrNameLst>
                                          <p:attrName>style.visibility</p:attrName>
                                        </p:attrNameLst>
                                      </p:cBhvr>
                                      <p:to>
                                        <p:strVal val="visible"/>
                                      </p:to>
                                    </p:set>
                                    <p:animEffect transition="in" filter="circle(in)">
                                      <p:cBhvr>
                                        <p:cTn id="34" dur="2000"/>
                                        <p:tgtEl>
                                          <p:spTgt spid="5">
                                            <p:txEl>
                                              <p:pRg st="9" end="9"/>
                                            </p:txEl>
                                          </p:spTgt>
                                        </p:tgtEl>
                                      </p:cBhvr>
                                    </p:animEffect>
                                  </p:childTnLst>
                                </p:cTn>
                              </p:par>
                              <p:par>
                                <p:cTn id="35" presetID="6" presetClass="entr" presetSubtype="16" fill="hold" nodeType="withEffect">
                                  <p:stCondLst>
                                    <p:cond delay="0"/>
                                  </p:stCondLst>
                                  <p:childTnLst>
                                    <p:set>
                                      <p:cBhvr>
                                        <p:cTn id="36" dur="1" fill="hold">
                                          <p:stCondLst>
                                            <p:cond delay="0"/>
                                          </p:stCondLst>
                                        </p:cTn>
                                        <p:tgtEl>
                                          <p:spTgt spid="5">
                                            <p:txEl>
                                              <p:pRg st="10" end="10"/>
                                            </p:txEl>
                                          </p:spTgt>
                                        </p:tgtEl>
                                        <p:attrNameLst>
                                          <p:attrName>style.visibility</p:attrName>
                                        </p:attrNameLst>
                                      </p:cBhvr>
                                      <p:to>
                                        <p:strVal val="visible"/>
                                      </p:to>
                                    </p:set>
                                    <p:animEffect transition="in" filter="circle(in)">
                                      <p:cBhvr>
                                        <p:cTn id="37" dur="2000"/>
                                        <p:tgtEl>
                                          <p:spTgt spid="5">
                                            <p:txEl>
                                              <p:pRg st="10" end="10"/>
                                            </p:txEl>
                                          </p:spTgt>
                                        </p:tgtEl>
                                      </p:cBhvr>
                                    </p:animEffect>
                                  </p:childTnLst>
                                </p:cTn>
                              </p:par>
                              <p:par>
                                <p:cTn id="38" presetID="6" presetClass="entr" presetSubtype="16" fill="hold" nodeType="withEffect">
                                  <p:stCondLst>
                                    <p:cond delay="0"/>
                                  </p:stCondLst>
                                  <p:childTnLst>
                                    <p:set>
                                      <p:cBhvr>
                                        <p:cTn id="39" dur="1" fill="hold">
                                          <p:stCondLst>
                                            <p:cond delay="0"/>
                                          </p:stCondLst>
                                        </p:cTn>
                                        <p:tgtEl>
                                          <p:spTgt spid="5">
                                            <p:txEl>
                                              <p:pRg st="11" end="11"/>
                                            </p:txEl>
                                          </p:spTgt>
                                        </p:tgtEl>
                                        <p:attrNameLst>
                                          <p:attrName>style.visibility</p:attrName>
                                        </p:attrNameLst>
                                      </p:cBhvr>
                                      <p:to>
                                        <p:strVal val="visible"/>
                                      </p:to>
                                    </p:set>
                                    <p:animEffect transition="in" filter="circle(in)">
                                      <p:cBhvr>
                                        <p:cTn id="40" dur="2000"/>
                                        <p:tgtEl>
                                          <p:spTgt spid="5">
                                            <p:txEl>
                                              <p:pRg st="11" end="11"/>
                                            </p:txEl>
                                          </p:spTgt>
                                        </p:tgtEl>
                                      </p:cBhvr>
                                    </p:animEffect>
                                  </p:childTnLst>
                                </p:cTn>
                              </p:par>
                              <p:par>
                                <p:cTn id="41" presetID="6" presetClass="entr" presetSubtype="16" fill="hold" nodeType="withEffect">
                                  <p:stCondLst>
                                    <p:cond delay="0"/>
                                  </p:stCondLst>
                                  <p:childTnLst>
                                    <p:set>
                                      <p:cBhvr>
                                        <p:cTn id="42" dur="1" fill="hold">
                                          <p:stCondLst>
                                            <p:cond delay="0"/>
                                          </p:stCondLst>
                                        </p:cTn>
                                        <p:tgtEl>
                                          <p:spTgt spid="5">
                                            <p:txEl>
                                              <p:pRg st="12" end="12"/>
                                            </p:txEl>
                                          </p:spTgt>
                                        </p:tgtEl>
                                        <p:attrNameLst>
                                          <p:attrName>style.visibility</p:attrName>
                                        </p:attrNameLst>
                                      </p:cBhvr>
                                      <p:to>
                                        <p:strVal val="visible"/>
                                      </p:to>
                                    </p:set>
                                    <p:animEffect transition="in" filter="circle(in)">
                                      <p:cBhvr>
                                        <p:cTn id="43" dur="2000"/>
                                        <p:tgtEl>
                                          <p:spTgt spid="5">
                                            <p:txEl>
                                              <p:pRg st="12" end="12"/>
                                            </p:txEl>
                                          </p:spTgt>
                                        </p:tgtEl>
                                      </p:cBhvr>
                                    </p:animEffect>
                                  </p:childTnLst>
                                </p:cTn>
                              </p:par>
                              <p:par>
                                <p:cTn id="44" presetID="6" presetClass="entr" presetSubtype="16" fill="hold" nodeType="withEffect">
                                  <p:stCondLst>
                                    <p:cond delay="0"/>
                                  </p:stCondLst>
                                  <p:childTnLst>
                                    <p:set>
                                      <p:cBhvr>
                                        <p:cTn id="45" dur="1" fill="hold">
                                          <p:stCondLst>
                                            <p:cond delay="0"/>
                                          </p:stCondLst>
                                        </p:cTn>
                                        <p:tgtEl>
                                          <p:spTgt spid="5">
                                            <p:txEl>
                                              <p:pRg st="13" end="13"/>
                                            </p:txEl>
                                          </p:spTgt>
                                        </p:tgtEl>
                                        <p:attrNameLst>
                                          <p:attrName>style.visibility</p:attrName>
                                        </p:attrNameLst>
                                      </p:cBhvr>
                                      <p:to>
                                        <p:strVal val="visible"/>
                                      </p:to>
                                    </p:set>
                                    <p:animEffect transition="in" filter="circle(in)">
                                      <p:cBhvr>
                                        <p:cTn id="46" dur="2000"/>
                                        <p:tgtEl>
                                          <p:spTgt spid="5">
                                            <p:txEl>
                                              <p:pRg st="13" end="13"/>
                                            </p:txEl>
                                          </p:spTgt>
                                        </p:tgtEl>
                                      </p:cBhvr>
                                    </p:animEffect>
                                  </p:childTnLst>
                                </p:cTn>
                              </p:par>
                              <p:par>
                                <p:cTn id="47" presetID="6" presetClass="entr" presetSubtype="16" fill="hold" nodeType="withEffect">
                                  <p:stCondLst>
                                    <p:cond delay="0"/>
                                  </p:stCondLst>
                                  <p:childTnLst>
                                    <p:set>
                                      <p:cBhvr>
                                        <p:cTn id="48" dur="1" fill="hold">
                                          <p:stCondLst>
                                            <p:cond delay="0"/>
                                          </p:stCondLst>
                                        </p:cTn>
                                        <p:tgtEl>
                                          <p:spTgt spid="5">
                                            <p:txEl>
                                              <p:pRg st="14" end="14"/>
                                            </p:txEl>
                                          </p:spTgt>
                                        </p:tgtEl>
                                        <p:attrNameLst>
                                          <p:attrName>style.visibility</p:attrName>
                                        </p:attrNameLst>
                                      </p:cBhvr>
                                      <p:to>
                                        <p:strVal val="visible"/>
                                      </p:to>
                                    </p:set>
                                    <p:animEffect transition="in" filter="circle(in)">
                                      <p:cBhvr>
                                        <p:cTn id="49" dur="2000"/>
                                        <p:tgtEl>
                                          <p:spTgt spid="5">
                                            <p:txEl>
                                              <p:pRg st="14" end="14"/>
                                            </p:txEl>
                                          </p:spTgt>
                                        </p:tgtEl>
                                      </p:cBhvr>
                                    </p:animEffect>
                                  </p:childTnLst>
                                </p:cTn>
                              </p:par>
                              <p:par>
                                <p:cTn id="50" presetID="6" presetClass="entr" presetSubtype="16" fill="hold" nodeType="withEffect">
                                  <p:stCondLst>
                                    <p:cond delay="0"/>
                                  </p:stCondLst>
                                  <p:childTnLst>
                                    <p:set>
                                      <p:cBhvr>
                                        <p:cTn id="51" dur="1" fill="hold">
                                          <p:stCondLst>
                                            <p:cond delay="0"/>
                                          </p:stCondLst>
                                        </p:cTn>
                                        <p:tgtEl>
                                          <p:spTgt spid="5">
                                            <p:txEl>
                                              <p:pRg st="15" end="15"/>
                                            </p:txEl>
                                          </p:spTgt>
                                        </p:tgtEl>
                                        <p:attrNameLst>
                                          <p:attrName>style.visibility</p:attrName>
                                        </p:attrNameLst>
                                      </p:cBhvr>
                                      <p:to>
                                        <p:strVal val="visible"/>
                                      </p:to>
                                    </p:set>
                                    <p:animEffect transition="in" filter="circle(in)">
                                      <p:cBhvr>
                                        <p:cTn id="52" dur="2000"/>
                                        <p:tgtEl>
                                          <p:spTgt spid="5">
                                            <p:txEl>
                                              <p:pRg st="15" end="15"/>
                                            </p:txEl>
                                          </p:spTgt>
                                        </p:tgtEl>
                                      </p:cBhvr>
                                    </p:animEffect>
                                  </p:childTnLst>
                                </p:cTn>
                              </p:par>
                              <p:par>
                                <p:cTn id="53" presetID="6" presetClass="entr" presetSubtype="16" fill="hold" nodeType="withEffect">
                                  <p:stCondLst>
                                    <p:cond delay="0"/>
                                  </p:stCondLst>
                                  <p:childTnLst>
                                    <p:set>
                                      <p:cBhvr>
                                        <p:cTn id="54" dur="1" fill="hold">
                                          <p:stCondLst>
                                            <p:cond delay="0"/>
                                          </p:stCondLst>
                                        </p:cTn>
                                        <p:tgtEl>
                                          <p:spTgt spid="5">
                                            <p:txEl>
                                              <p:pRg st="16" end="16"/>
                                            </p:txEl>
                                          </p:spTgt>
                                        </p:tgtEl>
                                        <p:attrNameLst>
                                          <p:attrName>style.visibility</p:attrName>
                                        </p:attrNameLst>
                                      </p:cBhvr>
                                      <p:to>
                                        <p:strVal val="visible"/>
                                      </p:to>
                                    </p:set>
                                    <p:animEffect transition="in" filter="circle(in)">
                                      <p:cBhvr>
                                        <p:cTn id="55" dur="2000"/>
                                        <p:tgtEl>
                                          <p:spTgt spid="5">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523220"/>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Sưu tầm của một bản vẽ nhà đơn giản và đọc bản vẽ đó.</a:t>
            </a:r>
          </a:p>
        </p:txBody>
      </p:sp>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523220"/>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Sưu tầm của một bản vẽ nhà đơn giản và đọc bản vẽ đó.</a:t>
            </a:r>
          </a:p>
        </p:txBody>
      </p:sp>
      <p:pic>
        <p:nvPicPr>
          <p:cNvPr id="2" name="Picture 1"/>
          <p:cNvPicPr>
            <a:picLocks noChangeAspect="1"/>
          </p:cNvPicPr>
          <p:nvPr/>
        </p:nvPicPr>
        <p:blipFill>
          <a:blip r:embed="rId3"/>
          <a:stretch>
            <a:fillRect/>
          </a:stretch>
        </p:blipFill>
        <p:spPr>
          <a:xfrm>
            <a:off x="1041020" y="1107995"/>
            <a:ext cx="9343951" cy="5644534"/>
          </a:xfrm>
          <a:prstGeom prst="rect">
            <a:avLst/>
          </a:prstGeom>
        </p:spPr>
      </p:pic>
    </p:spTree>
    <p:extLst>
      <p:ext uri="{BB962C8B-B14F-4D97-AF65-F5344CB8AC3E}">
        <p14:creationId xmlns:p14="http://schemas.microsoft.com/office/powerpoint/2010/main" val="2997425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8871813" y="71562"/>
            <a:ext cx="3192966"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Khi xây dựng một ngôi nhà, người thợ sử dụng bản vẽ nhà để làm gì?</a:t>
            </a:r>
          </a:p>
        </p:txBody>
      </p:sp>
      <p:pic>
        <p:nvPicPr>
          <p:cNvPr id="3" name="Picture 2"/>
          <p:cNvPicPr>
            <a:picLocks noChangeAspect="1"/>
          </p:cNvPicPr>
          <p:nvPr/>
        </p:nvPicPr>
        <p:blipFill>
          <a:blip r:embed="rId2"/>
          <a:stretch>
            <a:fillRect/>
          </a:stretch>
        </p:blipFill>
        <p:spPr>
          <a:xfrm>
            <a:off x="499387" y="450846"/>
            <a:ext cx="8134659" cy="5956308"/>
          </a:xfrm>
          <a:prstGeom prst="rect">
            <a:avLst/>
          </a:prstGeom>
        </p:spPr>
      </p:pic>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8168054" y="71562"/>
            <a:ext cx="38967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Khi xây dựng một ngôi nhà, người thợ sử dụng bản vẽ nhà để dự toán chi phí và xây dựng ngôi nhà đúng như mong muốn.</a:t>
            </a:r>
          </a:p>
        </p:txBody>
      </p:sp>
      <p:pic>
        <p:nvPicPr>
          <p:cNvPr id="3" name="Picture 2"/>
          <p:cNvPicPr>
            <a:picLocks noChangeAspect="1"/>
          </p:cNvPicPr>
          <p:nvPr/>
        </p:nvPicPr>
        <p:blipFill>
          <a:blip r:embed="rId2"/>
          <a:stretch>
            <a:fillRect/>
          </a:stretch>
        </p:blipFill>
        <p:spPr>
          <a:xfrm>
            <a:off x="499388" y="450846"/>
            <a:ext cx="7070790" cy="5956308"/>
          </a:xfrm>
          <a:prstGeom prst="rect">
            <a:avLst/>
          </a:prstGeom>
        </p:spPr>
      </p:pic>
    </p:spTree>
    <p:extLst>
      <p:ext uri="{BB962C8B-B14F-4D97-AF65-F5344CB8AC3E}">
        <p14:creationId xmlns:p14="http://schemas.microsoft.com/office/powerpoint/2010/main" val="4195687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0446" y="-25129"/>
            <a:ext cx="12024732" cy="523220"/>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1.Trên </a:t>
            </a:r>
            <a:r>
              <a:rPr lang="en-US" sz="2800" b="1">
                <a:latin typeface="Times New Roman" panose="02020603050405020304" pitchFamily="18" charset="0"/>
                <a:cs typeface="Times New Roman" panose="02020603050405020304" pitchFamily="18" charset="0"/>
              </a:rPr>
              <a:t>Hình 3.4 có các hình biểu diễn nào? </a:t>
            </a:r>
          </a:p>
        </p:txBody>
      </p:sp>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4" name="Picture 3"/>
          <p:cNvPicPr>
            <a:picLocks noChangeAspect="1"/>
          </p:cNvPicPr>
          <p:nvPr/>
        </p:nvPicPr>
        <p:blipFill>
          <a:blip r:embed="rId3"/>
          <a:stretch>
            <a:fillRect/>
          </a:stretch>
        </p:blipFill>
        <p:spPr>
          <a:xfrm>
            <a:off x="298580" y="498090"/>
            <a:ext cx="10916816" cy="5576139"/>
          </a:xfrm>
          <a:prstGeom prst="rect">
            <a:avLst/>
          </a:prstGeom>
        </p:spPr>
      </p:pic>
      <p:sp>
        <p:nvSpPr>
          <p:cNvPr id="6" name="Rectangle 5"/>
          <p:cNvSpPr/>
          <p:nvPr/>
        </p:nvSpPr>
        <p:spPr>
          <a:xfrm>
            <a:off x="298579" y="6211669"/>
            <a:ext cx="11728579"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 Bản vẽ nhà cho ta biết những thông tin nào của ngôi nhà?</a:t>
            </a:r>
          </a:p>
        </p:txBody>
      </p:sp>
    </p:spTree>
    <p:extLst>
      <p:ext uri="{BB962C8B-B14F-4D97-AF65-F5344CB8AC3E}">
        <p14:creationId xmlns:p14="http://schemas.microsoft.com/office/powerpoint/2010/main" val="201530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0446" y="-25129"/>
            <a:ext cx="4481513" cy="954107"/>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1.Trên </a:t>
            </a:r>
            <a:r>
              <a:rPr lang="en-US" sz="2800" b="1">
                <a:latin typeface="Times New Roman" panose="02020603050405020304" pitchFamily="18" charset="0"/>
                <a:cs typeface="Times New Roman" panose="02020603050405020304" pitchFamily="18" charset="0"/>
              </a:rPr>
              <a:t>Hình 3.4 có các hình biểu diễn nào? </a:t>
            </a:r>
          </a:p>
        </p:txBody>
      </p:sp>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4" name="Picture 3"/>
          <p:cNvPicPr>
            <a:picLocks noChangeAspect="1"/>
          </p:cNvPicPr>
          <p:nvPr/>
        </p:nvPicPr>
        <p:blipFill>
          <a:blip r:embed="rId3"/>
          <a:stretch>
            <a:fillRect/>
          </a:stretch>
        </p:blipFill>
        <p:spPr>
          <a:xfrm>
            <a:off x="230446" y="802431"/>
            <a:ext cx="4711959" cy="4792665"/>
          </a:xfrm>
          <a:prstGeom prst="rect">
            <a:avLst/>
          </a:prstGeom>
        </p:spPr>
      </p:pic>
      <p:sp>
        <p:nvSpPr>
          <p:cNvPr id="6" name="Rectangle 5"/>
          <p:cNvSpPr/>
          <p:nvPr/>
        </p:nvSpPr>
        <p:spPr>
          <a:xfrm>
            <a:off x="230445" y="5552655"/>
            <a:ext cx="4481513"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 Bản vẽ nhà cho ta biết những thông tin nào của ngôi nhà?</a:t>
            </a:r>
          </a:p>
        </p:txBody>
      </p:sp>
      <p:sp>
        <p:nvSpPr>
          <p:cNvPr id="2" name="Rectangle 1"/>
          <p:cNvSpPr/>
          <p:nvPr/>
        </p:nvSpPr>
        <p:spPr>
          <a:xfrm>
            <a:off x="4849098" y="74233"/>
            <a:ext cx="7196721" cy="6863417"/>
          </a:xfrm>
          <a:prstGeom prst="rect">
            <a:avLst/>
          </a:prstGeom>
        </p:spPr>
        <p:txBody>
          <a:bodyPr wrap="square">
            <a:spAutoFit/>
          </a:bodyPr>
          <a:lstStyle/>
          <a:p>
            <a:r>
              <a:rPr lang="vi-VN" sz="2200">
                <a:solidFill>
                  <a:srgbClr val="FF0000"/>
                </a:solidFill>
                <a:latin typeface="Times New Roman" panose="02020603050405020304" pitchFamily="18" charset="0"/>
                <a:cs typeface="Times New Roman" panose="02020603050405020304" pitchFamily="18" charset="0"/>
              </a:rPr>
              <a:t>1. - Mặt đứng A - A: hình chiếu đứng biểu diễn mặt trước của ngôi nhà.</a:t>
            </a:r>
          </a:p>
          <a:p>
            <a:r>
              <a:rPr lang="vi-VN" sz="2200">
                <a:solidFill>
                  <a:srgbClr val="FF0000"/>
                </a:solidFill>
                <a:latin typeface="Times New Roman" panose="02020603050405020304" pitchFamily="18" charset="0"/>
                <a:cs typeface="Times New Roman" panose="02020603050405020304" pitchFamily="18" charset="0"/>
              </a:rPr>
              <a:t>- Mặt cắt B - B: hình chiếu cạnh, thể hiện các bộ phận và kích thước của ngồi nhà theo chiều cao.</a:t>
            </a:r>
          </a:p>
          <a:p>
            <a:r>
              <a:rPr lang="vi-VN" sz="2200">
                <a:solidFill>
                  <a:srgbClr val="FF0000"/>
                </a:solidFill>
                <a:latin typeface="Times New Roman" panose="02020603050405020304" pitchFamily="18" charset="0"/>
                <a:cs typeface="Times New Roman" panose="02020603050405020304" pitchFamily="18" charset="0"/>
              </a:rPr>
              <a:t>- Mặt bằng: hình cắt bằng, thể hiện vị trí, kích thước các tường, cửa đi, cửa sổ, cách bố trí các phòng, ...</a:t>
            </a:r>
          </a:p>
          <a:p>
            <a:r>
              <a:rPr lang="vi-VN" sz="2200">
                <a:solidFill>
                  <a:srgbClr val="FF0000"/>
                </a:solidFill>
                <a:latin typeface="Times New Roman" panose="02020603050405020304" pitchFamily="18" charset="0"/>
                <a:cs typeface="Times New Roman" panose="02020603050405020304" pitchFamily="18" charset="0"/>
              </a:rPr>
              <a:t>2. Bản vẽ nhà thể hiện hình dạng, kích thước các bộ phận của ngôi nhà; được dùng để thi công xây dựng ngôi nhà.</a:t>
            </a:r>
          </a:p>
          <a:p>
            <a:r>
              <a:rPr lang="vi-VN" sz="2200">
                <a:solidFill>
                  <a:srgbClr val="FF0000"/>
                </a:solidFill>
                <a:latin typeface="Times New Roman" panose="02020603050405020304" pitchFamily="18" charset="0"/>
                <a:cs typeface="Times New Roman" panose="02020603050405020304" pitchFamily="18" charset="0"/>
              </a:rPr>
              <a:t>Bản vẽ nhà thường có các bình biểu diễn sau:</a:t>
            </a:r>
          </a:p>
          <a:p>
            <a:r>
              <a:rPr lang="vi-VN" sz="2200">
                <a:solidFill>
                  <a:srgbClr val="FF0000"/>
                </a:solidFill>
                <a:latin typeface="Times New Roman" panose="02020603050405020304" pitchFamily="18" charset="0"/>
                <a:cs typeface="Times New Roman" panose="02020603050405020304" pitchFamily="18" charset="0"/>
              </a:rPr>
              <a:t>- Mặt đứng: là hình chiều đứng biểu diễn hình đạng bên ngoài của ngôi nhà, thường là hình chiếu mặt trước.</a:t>
            </a:r>
          </a:p>
          <a:p>
            <a:r>
              <a:rPr lang="vi-VN" sz="2200">
                <a:solidFill>
                  <a:srgbClr val="FF0000"/>
                </a:solidFill>
                <a:latin typeface="Times New Roman" panose="02020603050405020304" pitchFamily="18" charset="0"/>
                <a:cs typeface="Times New Roman" panose="02020603050405020304" pitchFamily="18" charset="0"/>
              </a:rPr>
              <a:t>- Mặt bằng: là hình cắt bằng của ngôi nhà được cắt bởi mặt phẳng cắt nằm ngang đi qua các cửa sổ; thể hiện vị trí, kích thước các tường, cửa đi, cửa sổ, cách bố trí các phòng... Nếu nhà có nhiều tầng thì mỗi tầng được thể hiện bằng một bản vẽ mặt bằng riêng,</a:t>
            </a:r>
          </a:p>
          <a:p>
            <a:r>
              <a:rPr lang="vi-VN" sz="2200">
                <a:solidFill>
                  <a:srgbClr val="FF0000"/>
                </a:solidFill>
                <a:latin typeface="Times New Roman" panose="02020603050405020304" pitchFamily="18" charset="0"/>
                <a:cs typeface="Times New Roman" panose="02020603050405020304" pitchFamily="18" charset="0"/>
              </a:rPr>
              <a:t>- Mặt cắt: là hình cắt của ngôi nhà khi dùng mặt phẳng cắt song song với mặt phẳng hình chiếu đứng hay mặt phẳng hình chiếu cạnh. Mặt cắt thể hiện các bộ phận và kích thước của ngôi nhà theo chiều cao.</a:t>
            </a:r>
          </a:p>
        </p:txBody>
      </p:sp>
    </p:spTree>
    <p:extLst>
      <p:ext uri="{BB962C8B-B14F-4D97-AF65-F5344CB8AC3E}">
        <p14:creationId xmlns:p14="http://schemas.microsoft.com/office/powerpoint/2010/main" val="2093595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6124754"/>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I.Nội dung bản vẽ nhà</a:t>
            </a:r>
          </a:p>
          <a:p>
            <a:r>
              <a:rPr lang="en-US" sz="2800">
                <a:latin typeface="Times New Roman" panose="02020603050405020304" pitchFamily="18" charset="0"/>
                <a:cs typeface="Times New Roman" panose="02020603050405020304" pitchFamily="18" charset="0"/>
              </a:rPr>
              <a:t>- Bản vẽ nhà là bản vẽ kỹ thuật dùng trong xây dựng</a:t>
            </a:r>
          </a:p>
          <a:p>
            <a:r>
              <a:rPr lang="en-US" sz="2800">
                <a:latin typeface="Times New Roman" panose="02020603050405020304" pitchFamily="18" charset="0"/>
                <a:cs typeface="Times New Roman" panose="02020603050405020304" pitchFamily="18" charset="0"/>
              </a:rPr>
              <a:t>- Bản vẽ nhà gồm các hình biểu diễn và các số liệu xác định hình dạng, kích thước các bộ phận của ngôi nhà.</a:t>
            </a:r>
          </a:p>
          <a:p>
            <a:r>
              <a:rPr lang="en-US" sz="2800">
                <a:latin typeface="Times New Roman" panose="02020603050405020304" pitchFamily="18" charset="0"/>
                <a:cs typeface="Times New Roman" panose="02020603050405020304" pitchFamily="18" charset="0"/>
              </a:rPr>
              <a:t>- Bản vẽ nhà thường có các bình biểu diễn sau:</a:t>
            </a:r>
          </a:p>
          <a:p>
            <a:r>
              <a:rPr lang="en-US" sz="2800">
                <a:latin typeface="Times New Roman" panose="02020603050405020304" pitchFamily="18" charset="0"/>
                <a:cs typeface="Times New Roman" panose="02020603050405020304" pitchFamily="18" charset="0"/>
              </a:rPr>
              <a:t>- Mặt đứng: là hình chiều đứng biểu diễn hình đạng bên ngoài của ngôi nhà, thường là hình chiếu mặt trước.</a:t>
            </a:r>
          </a:p>
          <a:p>
            <a:r>
              <a:rPr lang="en-US" sz="2800">
                <a:latin typeface="Times New Roman" panose="02020603050405020304" pitchFamily="18" charset="0"/>
                <a:cs typeface="Times New Roman" panose="02020603050405020304" pitchFamily="18" charset="0"/>
              </a:rPr>
              <a:t>- Mặt bằng: là hình cắt bằng của ngôi nhà được cắt bởi mặt phẳng cắt nằm ngang đi qua các cửa sổ; thể hiện vị trí, kích thước các tường, cửa đi, cửa sổ, cách bố trí các phòng... Nếu nhà có nhiều tầng thì mỗi tầng được thể hiện bằng một bản vẽ mặt bằng riêng,</a:t>
            </a:r>
          </a:p>
          <a:p>
            <a:r>
              <a:rPr lang="en-US" sz="2800">
                <a:latin typeface="Times New Roman" panose="02020603050405020304" pitchFamily="18" charset="0"/>
                <a:cs typeface="Times New Roman" panose="02020603050405020304" pitchFamily="18" charset="0"/>
              </a:rPr>
              <a:t>- Mặt cắt: là hình cắt của ngôi nhà khi dùng mặt phẳng cắt song song với mặt phẳng hình chiếu đứng hay mặt phẳng hình chiếu cạnh. Mặt cắt thể hiện các bộ phận và kích thước của ngôi nhà theo chiều cao.</a:t>
            </a:r>
          </a:p>
        </p:txBody>
      </p:sp>
      <p:pic>
        <p:nvPicPr>
          <p:cNvPr id="2" name="Picture 1"/>
          <p:cNvPicPr>
            <a:picLocks noChangeAspect="1"/>
          </p:cNvPicPr>
          <p:nvPr/>
        </p:nvPicPr>
        <p:blipFill>
          <a:blip r:embed="rId3"/>
          <a:stretch>
            <a:fillRect/>
          </a:stretch>
        </p:blipFill>
        <p:spPr>
          <a:xfrm>
            <a:off x="4487326" y="4303"/>
            <a:ext cx="3481118" cy="646232"/>
          </a:xfrm>
          <a:prstGeom prst="rect">
            <a:avLst/>
          </a:prstGeom>
        </p:spPr>
      </p:pic>
    </p:spTree>
    <p:extLst>
      <p:ext uri="{BB962C8B-B14F-4D97-AF65-F5344CB8AC3E}">
        <p14:creationId xmlns:p14="http://schemas.microsoft.com/office/powerpoint/2010/main" val="3083739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77422" y="844061"/>
            <a:ext cx="11539025" cy="5662247"/>
          </a:xfrm>
          <a:prstGeom prst="rect">
            <a:avLst/>
          </a:prstGeom>
        </p:spPr>
      </p:pic>
      <p:sp>
        <p:nvSpPr>
          <p:cNvPr id="3" name="TextBox 2"/>
          <p:cNvSpPr txBox="1"/>
          <p:nvPr/>
        </p:nvSpPr>
        <p:spPr>
          <a:xfrm>
            <a:off x="1099039" y="114300"/>
            <a:ext cx="10295792" cy="461665"/>
          </a:xfrm>
          <a:prstGeom prst="rect">
            <a:avLst/>
          </a:prstGeom>
          <a:noFill/>
        </p:spPr>
        <p:txBody>
          <a:bodyPr wrap="square" rtlCol="0">
            <a:spAutoFit/>
          </a:bodyPr>
          <a:lstStyle/>
          <a:p>
            <a:r>
              <a:rPr lang="en-US" sz="2400" b="1" i="1" smtClean="0">
                <a:latin typeface="Times New Roman" panose="02020603050405020304" pitchFamily="18" charset="0"/>
                <a:cs typeface="Times New Roman" panose="02020603050405020304" pitchFamily="18" charset="0"/>
              </a:rPr>
              <a:t>Bảng 5.1. Kí hiệu quy ước một số bộ phận của ngôi nhà(theo TCVN 4609:1998)</a:t>
            </a:r>
            <a:endParaRPr lang="en-US" sz="24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9564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954107"/>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II.Kí hiệu quy ước một số bộ phận của ngôi nhà</a:t>
            </a:r>
          </a:p>
          <a:p>
            <a:r>
              <a:rPr lang="en-US" sz="2800" b="1" smtClean="0">
                <a:latin typeface="Times New Roman" panose="02020603050405020304" pitchFamily="18" charset="0"/>
                <a:cs typeface="Times New Roman" panose="02020603050405020304" pitchFamily="18" charset="0"/>
              </a:rPr>
              <a:t>Bảng 5.1. SGK - T29</a:t>
            </a:r>
            <a:endParaRPr lang="en-US" sz="2800" b="1">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4487326" y="4303"/>
            <a:ext cx="3481118" cy="646232"/>
          </a:xfrm>
          <a:prstGeom prst="rect">
            <a:avLst/>
          </a:prstGeom>
        </p:spPr>
      </p:pic>
    </p:spTree>
    <p:extLst>
      <p:ext uri="{BB962C8B-B14F-4D97-AF65-F5344CB8AC3E}">
        <p14:creationId xmlns:p14="http://schemas.microsoft.com/office/powerpoint/2010/main" val="3453655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6" name="Rectangle 5"/>
          <p:cNvSpPr/>
          <p:nvPr/>
        </p:nvSpPr>
        <p:spPr>
          <a:xfrm>
            <a:off x="292689" y="99917"/>
            <a:ext cx="11609886" cy="1815882"/>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1.Quan </a:t>
            </a:r>
            <a:r>
              <a:rPr lang="en-US" sz="2800" b="1">
                <a:latin typeface="Times New Roman" panose="02020603050405020304" pitchFamily="18" charset="0"/>
                <a:cs typeface="Times New Roman" panose="02020603050405020304" pitchFamily="18" charset="0"/>
              </a:rPr>
              <a:t>sát bảng </a:t>
            </a:r>
            <a:r>
              <a:rPr lang="en-US" sz="2800" b="1" smtClean="0">
                <a:latin typeface="Times New Roman" panose="02020603050405020304" pitchFamily="18" charset="0"/>
                <a:cs typeface="Times New Roman" panose="02020603050405020304" pitchFamily="18" charset="0"/>
              </a:rPr>
              <a:t>5.2</a:t>
            </a:r>
            <a:r>
              <a:rPr lang="en-US" sz="2800" b="1" smtClean="0">
                <a:latin typeface="Times New Roman" panose="02020603050405020304" pitchFamily="18" charset="0"/>
                <a:cs typeface="Times New Roman" panose="02020603050405020304" pitchFamily="18" charset="0"/>
              </a:rPr>
              <a:t>. </a:t>
            </a:r>
            <a:r>
              <a:rPr lang="en-US" sz="2800" b="1">
                <a:latin typeface="Times New Roman" panose="02020603050405020304" pitchFamily="18" charset="0"/>
                <a:cs typeface="Times New Roman" panose="02020603050405020304" pitchFamily="18" charset="0"/>
              </a:rPr>
              <a:t>Trình bày trình tự đọc bản vẽ </a:t>
            </a:r>
            <a:r>
              <a:rPr lang="en-US" sz="2800" b="1" smtClean="0">
                <a:latin typeface="Times New Roman" panose="02020603050405020304" pitchFamily="18" charset="0"/>
                <a:cs typeface="Times New Roman" panose="02020603050405020304" pitchFamily="18" charset="0"/>
              </a:rPr>
              <a:t>nhà</a:t>
            </a:r>
          </a:p>
          <a:p>
            <a:r>
              <a:rPr lang="en-US" sz="2800" b="1">
                <a:latin typeface="Times New Roman" panose="02020603050405020304" pitchFamily="18" charset="0"/>
                <a:cs typeface="Times New Roman" panose="02020603050405020304" pitchFamily="18" charset="0"/>
              </a:rPr>
              <a:t>2. Đọc bảng nhà một tầng hình 5.3 theo trình tự đọc bản vẽ nhà theo bảng 5.2</a:t>
            </a:r>
          </a:p>
          <a:p>
            <a:endParaRPr lang="en-US" sz="2800" b="1">
              <a:latin typeface="Times New Roman" panose="02020603050405020304" pitchFamily="18" charset="0"/>
              <a:cs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543922085"/>
              </p:ext>
            </p:extLst>
          </p:nvPr>
        </p:nvGraphicFramePr>
        <p:xfrm>
          <a:off x="406989" y="1620667"/>
          <a:ext cx="11613172" cy="5218782"/>
        </p:xfrm>
        <a:graphic>
          <a:graphicData uri="http://schemas.openxmlformats.org/drawingml/2006/table">
            <a:tbl>
              <a:tblPr firstRow="1" firstCol="1" bandRow="1"/>
              <a:tblGrid>
                <a:gridCol w="2341265">
                  <a:extLst>
                    <a:ext uri="{9D8B030D-6E8A-4147-A177-3AD203B41FA5}">
                      <a16:colId xmlns:a16="http://schemas.microsoft.com/office/drawing/2014/main" val="3559690938"/>
                    </a:ext>
                  </a:extLst>
                </a:gridCol>
                <a:gridCol w="3107423">
                  <a:extLst>
                    <a:ext uri="{9D8B030D-6E8A-4147-A177-3AD203B41FA5}">
                      <a16:colId xmlns:a16="http://schemas.microsoft.com/office/drawing/2014/main" val="2431998841"/>
                    </a:ext>
                  </a:extLst>
                </a:gridCol>
                <a:gridCol w="6164484">
                  <a:extLst>
                    <a:ext uri="{9D8B030D-6E8A-4147-A177-3AD203B41FA5}">
                      <a16:colId xmlns:a16="http://schemas.microsoft.com/office/drawing/2014/main" val="445326973"/>
                    </a:ext>
                  </a:extLst>
                </a:gridCol>
              </a:tblGrid>
              <a:tr h="311256">
                <a:tc>
                  <a:txBody>
                    <a:bodyPr/>
                    <a:lstStyle/>
                    <a:p>
                      <a:pPr marL="0" marR="0" algn="ctr">
                        <a:lnSpc>
                          <a:spcPct val="107000"/>
                        </a:lnSpc>
                        <a:spcBef>
                          <a:spcPts val="0"/>
                        </a:spcBef>
                        <a:spcAft>
                          <a:spcPts val="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Trình tự đọc</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Nội dung đọc</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Kết quả đọc bản vẽ nhà ở (hình 3.4)</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3663414"/>
                  </a:ext>
                </a:extLst>
              </a:tr>
              <a:tr h="635431">
                <a:tc>
                  <a:txBody>
                    <a:bodyPr/>
                    <a:lstStyle/>
                    <a:p>
                      <a:pPr marL="0" marR="0">
                        <a:spcBef>
                          <a:spcPts val="0"/>
                        </a:spcBef>
                        <a:spcAft>
                          <a:spcPts val="0"/>
                        </a:spcAft>
                      </a:pPr>
                      <a:r>
                        <a:rPr lang="en-US" sz="2000" b="1" i="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Bước 1. Khung tên: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2000" b="1" i="1">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Tên </a:t>
                      </a: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gọi </a:t>
                      </a:r>
                      <a:r>
                        <a:rPr lang="en-US" sz="20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ngôi nhà</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0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Tỉ </a:t>
                      </a: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lệ</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Nhà một</a:t>
                      </a:r>
                      <a:r>
                        <a:rPr lang="en-US" sz="20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tầng</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0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Tỉ lệ </a:t>
                      </a: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1:100</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6512121"/>
                  </a:ext>
                </a:extLst>
              </a:tr>
              <a:tr h="978711">
                <a:tc>
                  <a:txBody>
                    <a:bodyPr/>
                    <a:lstStyle/>
                    <a:p>
                      <a:pPr marL="0" marR="0">
                        <a:lnSpc>
                          <a:spcPct val="107000"/>
                        </a:lnSpc>
                        <a:spcBef>
                          <a:spcPts val="0"/>
                        </a:spcBef>
                        <a:spcAft>
                          <a:spcPts val="0"/>
                        </a:spcAft>
                      </a:pPr>
                      <a:r>
                        <a:rPr lang="en-US" sz="2000" b="1" i="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Bước 2: Hình biểu diễn</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Tên gọi các hình biểu diễn</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smtClean="0">
                          <a:effectLst/>
                          <a:latin typeface="Times New Roman" panose="02020603050405020304" pitchFamily="18" charset="0"/>
                          <a:ea typeface="Calibri" panose="020F0502020204030204" pitchFamily="34" charset="0"/>
                          <a:cs typeface="Times New Roman" panose="02020603050405020304" pitchFamily="18" charset="0"/>
                        </a:rPr>
                        <a:t>- Mặt </a:t>
                      </a:r>
                      <a:r>
                        <a:rPr lang="en-US" sz="2000">
                          <a:effectLst/>
                          <a:latin typeface="Times New Roman" panose="02020603050405020304" pitchFamily="18" charset="0"/>
                          <a:ea typeface="Calibri" panose="020F0502020204030204" pitchFamily="34" charset="0"/>
                          <a:cs typeface="Times New Roman" panose="02020603050405020304" pitchFamily="18" charset="0"/>
                        </a:rPr>
                        <a:t>bằng</a:t>
                      </a:r>
                    </a:p>
                    <a:p>
                      <a:pPr marL="0" marR="0">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 Mặt </a:t>
                      </a:r>
                      <a:r>
                        <a:rPr lang="en-US" sz="2000" smtClean="0">
                          <a:effectLst/>
                          <a:latin typeface="Times New Roman" panose="02020603050405020304" pitchFamily="18" charset="0"/>
                          <a:ea typeface="Calibri" panose="020F0502020204030204" pitchFamily="34" charset="0"/>
                          <a:cs typeface="Times New Roman" panose="02020603050405020304" pitchFamily="18" charset="0"/>
                        </a:rPr>
                        <a:t>đứng</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 Mặt </a:t>
                      </a:r>
                      <a:r>
                        <a:rPr lang="en-US" sz="2000" smtClean="0">
                          <a:effectLst/>
                          <a:latin typeface="Times New Roman" panose="02020603050405020304" pitchFamily="18" charset="0"/>
                          <a:ea typeface="Calibri" panose="020F0502020204030204" pitchFamily="34" charset="0"/>
                          <a:cs typeface="Times New Roman" panose="02020603050405020304" pitchFamily="18" charset="0"/>
                        </a:rPr>
                        <a:t>cắt</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8361518"/>
                  </a:ext>
                </a:extLst>
              </a:tr>
              <a:tr h="1646167">
                <a:tc>
                  <a:txBody>
                    <a:bodyPr/>
                    <a:lstStyle/>
                    <a:p>
                      <a:pPr marL="0" marR="0">
                        <a:lnSpc>
                          <a:spcPct val="107000"/>
                        </a:lnSpc>
                        <a:spcBef>
                          <a:spcPts val="0"/>
                        </a:spcBef>
                        <a:spcAft>
                          <a:spcPts val="0"/>
                        </a:spcAft>
                      </a:pPr>
                      <a:r>
                        <a:rPr lang="en-US" sz="2000" b="1" i="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Bước 3: Kích thước</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 Kích thước chung </a:t>
                      </a:r>
                    </a:p>
                    <a:p>
                      <a:pPr marL="0" marR="0">
                        <a:spcBef>
                          <a:spcPts val="0"/>
                        </a:spcBef>
                        <a:spcAft>
                          <a:spcPts val="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 Kích thước từng bộ phận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15666 x 4500 x 6350</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0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Kích thước từng bộ phận:</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0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Phòng </a:t>
                      </a: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khách, phòng</a:t>
                      </a:r>
                      <a:r>
                        <a:rPr lang="en-US" sz="20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bếp, ăn</a:t>
                      </a: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5000x4500</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0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Hai</a:t>
                      </a:r>
                      <a:r>
                        <a:rPr lang="en-US" sz="20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p</a:t>
                      </a: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hòng ngủ mỗi</a:t>
                      </a:r>
                      <a:r>
                        <a:rPr lang="en-US" sz="20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phòng</a:t>
                      </a: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3400x3150</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0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Phòng</a:t>
                      </a:r>
                      <a:r>
                        <a:rPr lang="en-US" sz="20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vệ sinh</a:t>
                      </a: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3100x3000</a:t>
                      </a:r>
                    </a:p>
                    <a:p>
                      <a:pPr marL="0" marR="0">
                        <a:lnSpc>
                          <a:spcPct val="107000"/>
                        </a:lnSpc>
                        <a:spcBef>
                          <a:spcPts val="0"/>
                        </a:spcBef>
                        <a:spcAft>
                          <a:spcPts val="0"/>
                        </a:spcAft>
                      </a:pP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Hành</a:t>
                      </a:r>
                      <a:r>
                        <a:rPr lang="en-US" sz="20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lang: 9300x1350</a:t>
                      </a:r>
                    </a:p>
                    <a:p>
                      <a:pPr marL="0" marR="0">
                        <a:lnSpc>
                          <a:spcPct val="107000"/>
                        </a:lnSpc>
                        <a:spcBef>
                          <a:spcPts val="0"/>
                        </a:spcBef>
                        <a:spcAft>
                          <a:spcPts val="0"/>
                        </a:spcAft>
                      </a:pPr>
                      <a:r>
                        <a:rPr lang="en-US" sz="20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Mái cao: 2200, tường cao 3700, nền cao 450</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4225932"/>
                  </a:ext>
                </a:extLst>
              </a:tr>
              <a:tr h="978711">
                <a:tc>
                  <a:txBody>
                    <a:bodyPr/>
                    <a:lstStyle/>
                    <a:p>
                      <a:pPr marL="0" marR="0">
                        <a:spcBef>
                          <a:spcPts val="0"/>
                        </a:spcBef>
                        <a:spcAft>
                          <a:spcPts val="0"/>
                        </a:spcAft>
                      </a:pPr>
                      <a:r>
                        <a:rPr lang="en-US" sz="2000" b="1" i="1">
                          <a:effectLst/>
                          <a:latin typeface="Times New Roman" panose="02020603050405020304" pitchFamily="18" charset="0"/>
                          <a:ea typeface="Times New Roman" panose="02020603050405020304" pitchFamily="18" charset="0"/>
                          <a:cs typeface="Times New Roman" panose="02020603050405020304" pitchFamily="18" charset="0"/>
                        </a:rPr>
                        <a:t> Bước 4. Các bộ phận chính</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2000" b="1" i="1">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 Số phòng</a:t>
                      </a:r>
                    </a:p>
                    <a:p>
                      <a:pPr marL="0" marR="0">
                        <a:spcBef>
                          <a:spcPts val="0"/>
                        </a:spcBef>
                        <a:spcAft>
                          <a:spcPts val="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 Số cửa đi và cửa sổ.</a:t>
                      </a:r>
                    </a:p>
                    <a:p>
                      <a:pPr marL="0" marR="0">
                        <a:spcBef>
                          <a:spcPts val="0"/>
                        </a:spcBef>
                        <a:spcAft>
                          <a:spcPts val="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 Các bộ phận khác.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nSpc>
                          <a:spcPct val="107000"/>
                        </a:lnSpc>
                        <a:spcBef>
                          <a:spcPts val="0"/>
                        </a:spcBef>
                        <a:spcAft>
                          <a:spcPts val="0"/>
                        </a:spcAft>
                        <a:buFontTx/>
                        <a:buNone/>
                      </a:pP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- 1 phòng</a:t>
                      </a:r>
                      <a:r>
                        <a:rPr lang="en-US" sz="20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khách, bếp, ăn, 2 phòng ngủ và 1 nhà vệ sinh.</a:t>
                      </a:r>
                      <a:endParaRPr lang="en-US" sz="200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FontTx/>
                        <a:buNone/>
                      </a:pPr>
                      <a:r>
                        <a:rPr lang="en-US" sz="2000" baseline="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1 cửa</a:t>
                      </a:r>
                      <a:r>
                        <a:rPr lang="en-US" sz="20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đi 2 cánh, 3 cửa đi 1 cánh, 2 cửa sổ kép.</a:t>
                      </a:r>
                    </a:p>
                    <a:p>
                      <a:pPr marL="0" marR="0" indent="0">
                        <a:lnSpc>
                          <a:spcPct val="107000"/>
                        </a:lnSpc>
                        <a:spcBef>
                          <a:spcPts val="0"/>
                        </a:spcBef>
                        <a:spcAft>
                          <a:spcPts val="0"/>
                        </a:spcAft>
                        <a:buFontTx/>
                        <a:buNone/>
                      </a:pPr>
                      <a:r>
                        <a:rPr lang="en-US" sz="20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Hành lang.</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3187070"/>
                  </a:ext>
                </a:extLst>
              </a:tr>
            </a:tbl>
          </a:graphicData>
        </a:graphic>
      </p:graphicFrame>
    </p:spTree>
    <p:extLst>
      <p:ext uri="{BB962C8B-B14F-4D97-AF65-F5344CB8AC3E}">
        <p14:creationId xmlns:p14="http://schemas.microsoft.com/office/powerpoint/2010/main" val="130372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479</TotalTime>
  <Words>1080</Words>
  <Application>Microsoft Office PowerPoint</Application>
  <PresentationFormat>Widescreen</PresentationFormat>
  <Paragraphs>98</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Century Gothic</vt:lpstr>
      <vt:lpstr>Tahoma</vt:lpstr>
      <vt:lpstr>Times New Roman</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49</cp:revision>
  <dcterms:created xsi:type="dcterms:W3CDTF">2023-06-21T22:05:51Z</dcterms:created>
  <dcterms:modified xsi:type="dcterms:W3CDTF">2023-06-29T05:50:48Z</dcterms:modified>
</cp:coreProperties>
</file>