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vml" ContentType="application/vnd.openxmlformats-officedocument.vmlDrawing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3.xml" ContentType="application/vnd.openxmlformats-officedocument.presentationml.notesSlide+xml"/>
  <Override PartName="/ppt/comments/comment3.xml" ContentType="application/vnd.openxmlformats-officedocument.presentationml.comments+xml"/>
  <Override PartName="/ppt/notesSlides/notesSlide4.xml" ContentType="application/vnd.openxmlformats-officedocument.presentationml.notesSlide+xml"/>
  <Override PartName="/ppt/comments/comment4.xml" ContentType="application/vnd.openxmlformats-officedocument.presentationml.comment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omments/comment5.xml" ContentType="application/vnd.openxmlformats-officedocument.presentationml.comment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omments/comment6.xml" ContentType="application/vnd.openxmlformats-officedocument.presentationml.comment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6"/>
  </p:notesMasterIdLst>
  <p:sldIdLst>
    <p:sldId id="570" r:id="rId3"/>
    <p:sldId id="281" r:id="rId4"/>
    <p:sldId id="282" r:id="rId5"/>
    <p:sldId id="497" r:id="rId6"/>
    <p:sldId id="456" r:id="rId7"/>
    <p:sldId id="299" r:id="rId8"/>
    <p:sldId id="276" r:id="rId9"/>
    <p:sldId id="315" r:id="rId10"/>
    <p:sldId id="307" r:id="rId11"/>
    <p:sldId id="310" r:id="rId12"/>
    <p:sldId id="311" r:id="rId13"/>
    <p:sldId id="312" r:id="rId14"/>
    <p:sldId id="326" r:id="rId15"/>
    <p:sldId id="647" r:id="rId16"/>
    <p:sldId id="483" r:id="rId17"/>
    <p:sldId id="256" r:id="rId18"/>
    <p:sldId id="344" r:id="rId19"/>
    <p:sldId id="581" r:id="rId20"/>
    <p:sldId id="484" r:id="rId21"/>
    <p:sldId id="592" r:id="rId22"/>
    <p:sldId id="593" r:id="rId23"/>
    <p:sldId id="605" r:id="rId24"/>
    <p:sldId id="594" r:id="rId25"/>
    <p:sldId id="648" r:id="rId26"/>
    <p:sldId id="628" r:id="rId27"/>
    <p:sldId id="629" r:id="rId28"/>
    <p:sldId id="630" r:id="rId29"/>
    <p:sldId id="599" r:id="rId30"/>
    <p:sldId id="601" r:id="rId31"/>
    <p:sldId id="631" r:id="rId32"/>
    <p:sldId id="632" r:id="rId33"/>
    <p:sldId id="649" r:id="rId34"/>
    <p:sldId id="604" r:id="rId35"/>
    <p:sldId id="633" r:id="rId36"/>
    <p:sldId id="652" r:id="rId37"/>
    <p:sldId id="653" r:id="rId38"/>
    <p:sldId id="654" r:id="rId39"/>
    <p:sldId id="634" r:id="rId40"/>
    <p:sldId id="543" r:id="rId41"/>
    <p:sldId id="655" r:id="rId42"/>
    <p:sldId id="635" r:id="rId43"/>
    <p:sldId id="336" r:id="rId44"/>
    <p:sldId id="353" r:id="rId4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uan Nguyen Thi My" initials="TNTM" lastIdx="1" clrIdx="0">
    <p:extLst>
      <p:ext uri="{19B8F6BF-5375-455C-9EA6-DF929625EA0E}">
        <p15:presenceInfo xmlns:p15="http://schemas.microsoft.com/office/powerpoint/2012/main" userId="Thuan Nguyen Thi My" providerId="None"/>
      </p:ext>
    </p:extLst>
  </p:cmAuthor>
  <p:cmAuthor id="2" name="ADMIN" initials="A" lastIdx="2" clrIdx="1"/>
  <p:cmAuthor id="3" name="Ninh Gia EIT" initials="NGE" lastIdx="41" clrIdx="2"/>
  <p:cmAuthor id="4" name="User" initials="U" lastIdx="6" clrIdx="3">
    <p:extLst>
      <p:ext uri="{19B8F6BF-5375-455C-9EA6-DF929625EA0E}">
        <p15:presenceInfo xmlns:p15="http://schemas.microsoft.com/office/powerpoint/2012/main" userId="User" providerId="None"/>
      </p:ext>
    </p:extLst>
  </p:cmAuthor>
  <p:cmAuthor id="5" name="PC" initials="P" lastIdx="2" clrIdx="4">
    <p:extLst>
      <p:ext uri="{19B8F6BF-5375-455C-9EA6-DF929625EA0E}">
        <p15:presenceInfo xmlns:p15="http://schemas.microsoft.com/office/powerpoint/2012/main" userId="PC" providerId="None"/>
      </p:ext>
    </p:extLst>
  </p:cmAuthor>
  <p:cmAuthor id="6" name="Hung Pham" initials="HP" lastIdx="7" clrIdx="5">
    <p:extLst>
      <p:ext uri="{19B8F6BF-5375-455C-9EA6-DF929625EA0E}">
        <p15:presenceInfo xmlns:p15="http://schemas.microsoft.com/office/powerpoint/2012/main" userId="e50903cc352feb4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023C"/>
    <a:srgbClr val="DE4654"/>
    <a:srgbClr val="0000FF"/>
    <a:srgbClr val="8BCD43"/>
    <a:srgbClr val="54304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816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23-07-16T15:02:31.836" idx="2">
    <p:pos x="4635" y="926"/>
    <p:text>Font chữ cần để tối thiểu 32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7-25T23:05:45.019" idx="1">
    <p:pos x="1361" y="342"/>
    <p:text>slide 3
- Slide 3:  Ký hiệu hoạt động (trong file gợi ý hoặc khác)
điều chỉnh lại font chữ về time new roman</p:text>
  </p:cm>
  <p:cm authorId="3" dt="2023-07-16T15:03:40.996" idx="3">
    <p:pos x="2116" y="395"/>
    <p:text>Chỉnh lại về font chuẩn Time New Ron nan và cỡ chữ 32</p:tex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23-07-16T15:24:44.273" idx="4">
    <p:pos x="2028" y="888"/>
    <p:text>Chỉnh lại Font và cỡ chữ thích hợp ở tất cả các chữ</p:text>
  </p:cm>
  <p:cm authorId="3" dt="2023-07-19T05:51:24.570" idx="5">
    <p:pos x="4550" y="2740"/>
    <p:text>Chỉnh lại Font và cỡ chữ thích hợp. Bỏ bớt hình ảnh hoạt hình. Chỉnh lại cho thẳng hàng.</p:tex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23-07-19T05:59:59.668" idx="8">
    <p:pos x="2880" y="396"/>
    <p:text>Cô chỉnh lại màu mè làm gì nhìn rối mắt. Mất tập trung</p:tex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23-07-19T06:03:21.014" idx="31">
    <p:pos x="10" y="10"/>
    <p:text>Phần này bỏ bớt màu lòe loẹt và các hiệu ứng không cần thiết. Nên làm một hiệu ứng đơn giản thôi</p:text>
  </p:cm>
</p:cmLst>
</file>

<file path=ppt/comments/comment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6" dt="2023-07-20T08:18:30.586" idx="1">
    <p:pos x="10" y="10"/>
    <p:text>sửa lại hiệu ứng phần PP giải</p:text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A6C867-5640-4890-9BBB-DBBB33C62E0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E595FF9-7F13-4589-ADB1-A98CFA417FE8}">
      <dgm:prSet phldrT="[Text]" custT="1"/>
      <dgm:spPr>
        <a:solidFill>
          <a:schemeClr val="accent1">
            <a:lumMod val="60000"/>
            <a:lumOff val="40000"/>
          </a:schemeClr>
        </a:solidFill>
        <a:ln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r>
            <a:rPr kumimoji="0" lang="en-US" altLang="en-US" sz="2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kumimoji="0" lang="vi-VN" altLang="en-US" sz="2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GIÁO VIÊN</a:t>
          </a:r>
          <a:endParaRPr lang="en-US" sz="3200" dirty="0"/>
        </a:p>
      </dgm:t>
    </dgm:pt>
    <dgm:pt modelId="{B327BC0A-A89C-479E-B8CD-C46EF1DB42D9}" type="parTrans" cxnId="{98EF93F6-9645-42BA-9EDE-0684263968A6}">
      <dgm:prSet/>
      <dgm:spPr/>
      <dgm:t>
        <a:bodyPr/>
        <a:lstStyle/>
        <a:p>
          <a:endParaRPr lang="en-US"/>
        </a:p>
      </dgm:t>
    </dgm:pt>
    <dgm:pt modelId="{41D8AE83-6358-42AE-B439-0EFC9D377ED1}" type="sibTrans" cxnId="{98EF93F6-9645-42BA-9EDE-0684263968A6}">
      <dgm:prSet/>
      <dgm:spPr/>
      <dgm:t>
        <a:bodyPr/>
        <a:lstStyle/>
        <a:p>
          <a:endParaRPr lang="en-US"/>
        </a:p>
      </dgm:t>
    </dgm:pt>
    <dgm:pt modelId="{ECA0ABAF-B23C-4736-AEB9-5FAE681D07FA}">
      <dgm:prSet phldrT="[Text]" custT="1"/>
      <dgm:spPr/>
      <dgm:t>
        <a:bodyPr/>
        <a:lstStyle/>
        <a:p>
          <a:r>
            <a:rPr lang="en-US" altLang="en-US" sz="3200" dirty="0" err="1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Ti</a:t>
          </a:r>
          <a:r>
            <a:rPr lang="en-US" altLang="en-US" sz="3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vi, </a:t>
          </a:r>
          <a:r>
            <a:rPr lang="vi-VN" altLang="en-US" sz="3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kế hoạch bài dạy, phiếu học tập.</a:t>
          </a:r>
          <a:endParaRPr lang="en-US" sz="3200" dirty="0"/>
        </a:p>
      </dgm:t>
    </dgm:pt>
    <dgm:pt modelId="{A44464D3-94BC-4791-92AF-D4DDB39C3B1A}" type="parTrans" cxnId="{8424536B-BE7E-4427-8F9D-11FD9E33F2DF}">
      <dgm:prSet/>
      <dgm:spPr/>
      <dgm:t>
        <a:bodyPr/>
        <a:lstStyle/>
        <a:p>
          <a:endParaRPr lang="en-US"/>
        </a:p>
      </dgm:t>
    </dgm:pt>
    <dgm:pt modelId="{C021D020-C3B9-4ABB-A06B-CC452B865337}" type="sibTrans" cxnId="{8424536B-BE7E-4427-8F9D-11FD9E33F2DF}">
      <dgm:prSet/>
      <dgm:spPr/>
      <dgm:t>
        <a:bodyPr/>
        <a:lstStyle/>
        <a:p>
          <a:endParaRPr lang="en-US"/>
        </a:p>
      </dgm:t>
    </dgm:pt>
    <dgm:pt modelId="{3B33AAEF-2BF8-4EBB-A3B1-62835B5C81BF}">
      <dgm:prSet phldrT="[Text]" custT="1"/>
      <dgm:spPr>
        <a:solidFill>
          <a:schemeClr val="accent1">
            <a:lumMod val="60000"/>
            <a:lumOff val="40000"/>
          </a:schemeClr>
        </a:solidFill>
        <a:ln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r>
            <a:rPr lang="en-US" sz="32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vi-VN" sz="32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HỌC</a:t>
          </a:r>
          <a:r>
            <a:rPr lang="en-US" sz="32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SINH</a:t>
          </a:r>
          <a:endParaRPr lang="en-US" sz="3200" dirty="0"/>
        </a:p>
      </dgm:t>
    </dgm:pt>
    <dgm:pt modelId="{887C755C-0A39-4BCA-B05A-04B6066CC9B9}" type="parTrans" cxnId="{114F78D7-52EA-4C98-83EA-2E3113FBAE6C}">
      <dgm:prSet/>
      <dgm:spPr/>
      <dgm:t>
        <a:bodyPr/>
        <a:lstStyle/>
        <a:p>
          <a:endParaRPr lang="en-US"/>
        </a:p>
      </dgm:t>
    </dgm:pt>
    <dgm:pt modelId="{8A81B1FB-67E6-4DD3-8927-4689A7E10F68}" type="sibTrans" cxnId="{114F78D7-52EA-4C98-83EA-2E3113FBAE6C}">
      <dgm:prSet/>
      <dgm:spPr/>
      <dgm:t>
        <a:bodyPr/>
        <a:lstStyle/>
        <a:p>
          <a:endParaRPr lang="en-US"/>
        </a:p>
      </dgm:t>
    </dgm:pt>
    <dgm:pt modelId="{704E6F5A-9DD3-4463-B617-DAC4CB1475BA}">
      <dgm:prSet phldrT="[Text]" custT="1"/>
      <dgm:spPr/>
      <dgm:t>
        <a:bodyPr/>
        <a:lstStyle/>
        <a:p>
          <a:r>
            <a:rPr lang="vi-VN" sz="3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Vẽ sơ đồ tư duy theo yêu cầu.</a:t>
          </a:r>
          <a:endParaRPr lang="en-US" sz="3200" dirty="0">
            <a:latin typeface="+mj-lt"/>
          </a:endParaRPr>
        </a:p>
      </dgm:t>
    </dgm:pt>
    <dgm:pt modelId="{527A9CE6-AF4E-472F-AD59-A231136EB5D9}" type="parTrans" cxnId="{D4D75E30-4B78-4946-8E43-D2A67A5959C0}">
      <dgm:prSet/>
      <dgm:spPr/>
      <dgm:t>
        <a:bodyPr/>
        <a:lstStyle/>
        <a:p>
          <a:endParaRPr lang="en-US"/>
        </a:p>
      </dgm:t>
    </dgm:pt>
    <dgm:pt modelId="{3EE0876E-E618-456F-81E9-FBAA95CF7E2B}" type="sibTrans" cxnId="{D4D75E30-4B78-4946-8E43-D2A67A5959C0}">
      <dgm:prSet/>
      <dgm:spPr/>
      <dgm:t>
        <a:bodyPr/>
        <a:lstStyle/>
        <a:p>
          <a:endParaRPr lang="en-US"/>
        </a:p>
      </dgm:t>
    </dgm:pt>
    <dgm:pt modelId="{7C640BC9-3B54-462E-81CB-2C5C26E6BC7C}">
      <dgm:prSet phldrT="[Text]" custT="1"/>
      <dgm:spPr/>
      <dgm:t>
        <a:bodyPr/>
        <a:lstStyle/>
        <a:p>
          <a:r>
            <a:rPr lang="vi-VN" sz="3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Làm BTVN theo yêu cầu.</a:t>
          </a:r>
          <a:endParaRPr lang="en-US" sz="3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D2FF963-9027-4683-9E96-547AE7F71337}" type="parTrans" cxnId="{0C9C6203-F4AB-4245-B661-DDE3B284A297}">
      <dgm:prSet/>
      <dgm:spPr/>
      <dgm:t>
        <a:bodyPr/>
        <a:lstStyle/>
        <a:p>
          <a:endParaRPr lang="en-US"/>
        </a:p>
      </dgm:t>
    </dgm:pt>
    <dgm:pt modelId="{64865A18-553A-4E74-892F-46AD1B65C9B8}" type="sibTrans" cxnId="{0C9C6203-F4AB-4245-B661-DDE3B284A297}">
      <dgm:prSet/>
      <dgm:spPr/>
      <dgm:t>
        <a:bodyPr/>
        <a:lstStyle/>
        <a:p>
          <a:endParaRPr lang="en-US"/>
        </a:p>
      </dgm:t>
    </dgm:pt>
    <dgm:pt modelId="{D71F825F-8A65-4BDA-BC7A-08775CC4F943}">
      <dgm:prSet phldrT="[Text]"/>
      <dgm:spPr/>
      <dgm:t>
        <a:bodyPr/>
        <a:lstStyle/>
        <a:p>
          <a:endParaRPr lang="en-US" sz="2100" dirty="0"/>
        </a:p>
      </dgm:t>
    </dgm:pt>
    <dgm:pt modelId="{340B0917-AE02-47E8-991A-57C2FEF6B492}" type="parTrans" cxnId="{949833C7-880F-431F-9337-C36D09FD7E69}">
      <dgm:prSet/>
      <dgm:spPr/>
      <dgm:t>
        <a:bodyPr/>
        <a:lstStyle/>
        <a:p>
          <a:endParaRPr lang="en-US"/>
        </a:p>
      </dgm:t>
    </dgm:pt>
    <dgm:pt modelId="{EEA8AB36-2CE6-4B2C-BE03-742C9EF0AE15}" type="sibTrans" cxnId="{949833C7-880F-431F-9337-C36D09FD7E69}">
      <dgm:prSet/>
      <dgm:spPr/>
      <dgm:t>
        <a:bodyPr/>
        <a:lstStyle/>
        <a:p>
          <a:endParaRPr lang="en-US"/>
        </a:p>
      </dgm:t>
    </dgm:pt>
    <dgm:pt modelId="{B6184571-940A-4DCE-A22C-FE29F75280E4}">
      <dgm:prSet phldrT="[Text]" custT="1"/>
      <dgm:spPr/>
      <dgm:t>
        <a:bodyPr/>
        <a:lstStyle/>
        <a:p>
          <a:r>
            <a:rPr lang="vi-VN" sz="3200" dirty="0">
              <a:latin typeface="+mj-lt"/>
            </a:rPr>
            <a:t>Thước thẳng, phấn mầu.</a:t>
          </a:r>
          <a:endParaRPr lang="en-US" sz="3200" dirty="0">
            <a:latin typeface="+mj-lt"/>
          </a:endParaRPr>
        </a:p>
      </dgm:t>
    </dgm:pt>
    <dgm:pt modelId="{9DD99E11-A1B4-44CB-BF42-F32FCE339C7B}" type="parTrans" cxnId="{AB2632FB-4653-49CA-B563-ED5D8B6EC964}">
      <dgm:prSet/>
      <dgm:spPr/>
      <dgm:t>
        <a:bodyPr/>
        <a:lstStyle/>
        <a:p>
          <a:endParaRPr lang="vi-VN"/>
        </a:p>
      </dgm:t>
    </dgm:pt>
    <dgm:pt modelId="{E9C63F69-1162-481D-9C9C-FC3E2A2994CB}" type="sibTrans" cxnId="{AB2632FB-4653-49CA-B563-ED5D8B6EC964}">
      <dgm:prSet/>
      <dgm:spPr/>
      <dgm:t>
        <a:bodyPr/>
        <a:lstStyle/>
        <a:p>
          <a:endParaRPr lang="vi-VN"/>
        </a:p>
      </dgm:t>
    </dgm:pt>
    <dgm:pt modelId="{EBF0A97A-EDF1-4C47-8ECB-5F5F6A8E456D}" type="pres">
      <dgm:prSet presAssocID="{E1A6C867-5640-4890-9BBB-DBBB33C62E0E}" presName="linear" presStyleCnt="0">
        <dgm:presLayoutVars>
          <dgm:animLvl val="lvl"/>
          <dgm:resizeHandles val="exact"/>
        </dgm:presLayoutVars>
      </dgm:prSet>
      <dgm:spPr/>
    </dgm:pt>
    <dgm:pt modelId="{E5C9E7A5-AF2E-4D50-8726-C7D64A106B64}" type="pres">
      <dgm:prSet presAssocID="{8E595FF9-7F13-4589-ADB1-A98CFA417FE8}" presName="parentText" presStyleLbl="node1" presStyleIdx="0" presStyleCnt="2" custLinFactNeighborY="614">
        <dgm:presLayoutVars>
          <dgm:chMax val="0"/>
          <dgm:bulletEnabled val="1"/>
        </dgm:presLayoutVars>
      </dgm:prSet>
      <dgm:spPr/>
    </dgm:pt>
    <dgm:pt modelId="{0DFB8EA2-E9F4-4E7D-B5BF-ABC527E44C63}" type="pres">
      <dgm:prSet presAssocID="{8E595FF9-7F13-4589-ADB1-A98CFA417FE8}" presName="childText" presStyleLbl="revTx" presStyleIdx="0" presStyleCnt="2">
        <dgm:presLayoutVars>
          <dgm:bulletEnabled val="1"/>
        </dgm:presLayoutVars>
      </dgm:prSet>
      <dgm:spPr/>
    </dgm:pt>
    <dgm:pt modelId="{D2408717-B530-41AC-B5CE-E14FAEC5B062}" type="pres">
      <dgm:prSet presAssocID="{3B33AAEF-2BF8-4EBB-A3B1-62835B5C81BF}" presName="parentText" presStyleLbl="node1" presStyleIdx="1" presStyleCnt="2" custLinFactNeighborY="-10344">
        <dgm:presLayoutVars>
          <dgm:chMax val="0"/>
          <dgm:bulletEnabled val="1"/>
        </dgm:presLayoutVars>
      </dgm:prSet>
      <dgm:spPr/>
    </dgm:pt>
    <dgm:pt modelId="{8F3B6D51-6576-4847-95F8-097004C88A78}" type="pres">
      <dgm:prSet presAssocID="{3B33AAEF-2BF8-4EBB-A3B1-62835B5C81BF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0C9C6203-F4AB-4245-B661-DDE3B284A297}" srcId="{3B33AAEF-2BF8-4EBB-A3B1-62835B5C81BF}" destId="{7C640BC9-3B54-462E-81CB-2C5C26E6BC7C}" srcOrd="1" destOrd="0" parTransId="{4D2FF963-9027-4683-9E96-547AE7F71337}" sibTransId="{64865A18-553A-4E74-892F-46AD1B65C9B8}"/>
    <dgm:cxn modelId="{2ACFD60D-ABB2-4145-BA35-09A5FD91CFF0}" type="presOf" srcId="{8E595FF9-7F13-4589-ADB1-A98CFA417FE8}" destId="{E5C9E7A5-AF2E-4D50-8726-C7D64A106B64}" srcOrd="0" destOrd="0" presId="urn:microsoft.com/office/officeart/2005/8/layout/vList2"/>
    <dgm:cxn modelId="{3A28E52C-05AC-464F-BC2C-AE5BA1C059F0}" type="presOf" srcId="{E1A6C867-5640-4890-9BBB-DBBB33C62E0E}" destId="{EBF0A97A-EDF1-4C47-8ECB-5F5F6A8E456D}" srcOrd="0" destOrd="0" presId="urn:microsoft.com/office/officeart/2005/8/layout/vList2"/>
    <dgm:cxn modelId="{D4D75E30-4B78-4946-8E43-D2A67A5959C0}" srcId="{3B33AAEF-2BF8-4EBB-A3B1-62835B5C81BF}" destId="{704E6F5A-9DD3-4463-B617-DAC4CB1475BA}" srcOrd="0" destOrd="0" parTransId="{527A9CE6-AF4E-472F-AD59-A231136EB5D9}" sibTransId="{3EE0876E-E618-456F-81E9-FBAA95CF7E2B}"/>
    <dgm:cxn modelId="{99C0CA34-B0CB-444B-8AAD-810CD5D103FE}" type="presOf" srcId="{ECA0ABAF-B23C-4736-AEB9-5FAE681D07FA}" destId="{0DFB8EA2-E9F4-4E7D-B5BF-ABC527E44C63}" srcOrd="0" destOrd="0" presId="urn:microsoft.com/office/officeart/2005/8/layout/vList2"/>
    <dgm:cxn modelId="{FD09A55E-6FC0-4B08-8C11-21482B1E3979}" type="presOf" srcId="{3B33AAEF-2BF8-4EBB-A3B1-62835B5C81BF}" destId="{D2408717-B530-41AC-B5CE-E14FAEC5B062}" srcOrd="0" destOrd="0" presId="urn:microsoft.com/office/officeart/2005/8/layout/vList2"/>
    <dgm:cxn modelId="{8424536B-BE7E-4427-8F9D-11FD9E33F2DF}" srcId="{8E595FF9-7F13-4589-ADB1-A98CFA417FE8}" destId="{ECA0ABAF-B23C-4736-AEB9-5FAE681D07FA}" srcOrd="0" destOrd="0" parTransId="{A44464D3-94BC-4791-92AF-D4DDB39C3B1A}" sibTransId="{C021D020-C3B9-4ABB-A06B-CC452B865337}"/>
    <dgm:cxn modelId="{8C2EF9A6-E286-4D8C-9B5D-AA58CB61699C}" type="presOf" srcId="{7C640BC9-3B54-462E-81CB-2C5C26E6BC7C}" destId="{8F3B6D51-6576-4847-95F8-097004C88A78}" srcOrd="0" destOrd="1" presId="urn:microsoft.com/office/officeart/2005/8/layout/vList2"/>
    <dgm:cxn modelId="{A6F149B6-C8F6-4032-9461-F3794AC08FF3}" type="presOf" srcId="{B6184571-940A-4DCE-A22C-FE29F75280E4}" destId="{0DFB8EA2-E9F4-4E7D-B5BF-ABC527E44C63}" srcOrd="0" destOrd="1" presId="urn:microsoft.com/office/officeart/2005/8/layout/vList2"/>
    <dgm:cxn modelId="{949833C7-880F-431F-9337-C36D09FD7E69}" srcId="{8E595FF9-7F13-4589-ADB1-A98CFA417FE8}" destId="{D71F825F-8A65-4BDA-BC7A-08775CC4F943}" srcOrd="2" destOrd="0" parTransId="{340B0917-AE02-47E8-991A-57C2FEF6B492}" sibTransId="{EEA8AB36-2CE6-4B2C-BE03-742C9EF0AE15}"/>
    <dgm:cxn modelId="{BA5B9CD6-AF1A-4D79-8DC3-9ED6964CB5F5}" type="presOf" srcId="{D71F825F-8A65-4BDA-BC7A-08775CC4F943}" destId="{0DFB8EA2-E9F4-4E7D-B5BF-ABC527E44C63}" srcOrd="0" destOrd="2" presId="urn:microsoft.com/office/officeart/2005/8/layout/vList2"/>
    <dgm:cxn modelId="{114F78D7-52EA-4C98-83EA-2E3113FBAE6C}" srcId="{E1A6C867-5640-4890-9BBB-DBBB33C62E0E}" destId="{3B33AAEF-2BF8-4EBB-A3B1-62835B5C81BF}" srcOrd="1" destOrd="0" parTransId="{887C755C-0A39-4BCA-B05A-04B6066CC9B9}" sibTransId="{8A81B1FB-67E6-4DD3-8927-4689A7E10F68}"/>
    <dgm:cxn modelId="{31096CDC-920C-4489-BD01-670DA5CE15D5}" type="presOf" srcId="{704E6F5A-9DD3-4463-B617-DAC4CB1475BA}" destId="{8F3B6D51-6576-4847-95F8-097004C88A78}" srcOrd="0" destOrd="0" presId="urn:microsoft.com/office/officeart/2005/8/layout/vList2"/>
    <dgm:cxn modelId="{98EF93F6-9645-42BA-9EDE-0684263968A6}" srcId="{E1A6C867-5640-4890-9BBB-DBBB33C62E0E}" destId="{8E595FF9-7F13-4589-ADB1-A98CFA417FE8}" srcOrd="0" destOrd="0" parTransId="{B327BC0A-A89C-479E-B8CD-C46EF1DB42D9}" sibTransId="{41D8AE83-6358-42AE-B439-0EFC9D377ED1}"/>
    <dgm:cxn modelId="{AB2632FB-4653-49CA-B563-ED5D8B6EC964}" srcId="{8E595FF9-7F13-4589-ADB1-A98CFA417FE8}" destId="{B6184571-940A-4DCE-A22C-FE29F75280E4}" srcOrd="1" destOrd="0" parTransId="{9DD99E11-A1B4-44CB-BF42-F32FCE339C7B}" sibTransId="{E9C63F69-1162-481D-9C9C-FC3E2A2994CB}"/>
    <dgm:cxn modelId="{9F1AFFF0-E33D-4DC7-B3E7-D911C79A7F1A}" type="presParOf" srcId="{EBF0A97A-EDF1-4C47-8ECB-5F5F6A8E456D}" destId="{E5C9E7A5-AF2E-4D50-8726-C7D64A106B64}" srcOrd="0" destOrd="0" presId="urn:microsoft.com/office/officeart/2005/8/layout/vList2"/>
    <dgm:cxn modelId="{88644A3A-F668-480A-850D-C179F4F6DD3A}" type="presParOf" srcId="{EBF0A97A-EDF1-4C47-8ECB-5F5F6A8E456D}" destId="{0DFB8EA2-E9F4-4E7D-B5BF-ABC527E44C63}" srcOrd="1" destOrd="0" presId="urn:microsoft.com/office/officeart/2005/8/layout/vList2"/>
    <dgm:cxn modelId="{6C8D77FC-A446-430E-A02D-DAFAB5B7BD9F}" type="presParOf" srcId="{EBF0A97A-EDF1-4C47-8ECB-5F5F6A8E456D}" destId="{D2408717-B530-41AC-B5CE-E14FAEC5B062}" srcOrd="2" destOrd="0" presId="urn:microsoft.com/office/officeart/2005/8/layout/vList2"/>
    <dgm:cxn modelId="{91D390D9-0792-4B7E-8561-3CDA6BC8385E}" type="presParOf" srcId="{EBF0A97A-EDF1-4C47-8ECB-5F5F6A8E456D}" destId="{8F3B6D51-6576-4847-95F8-097004C88A78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C9E7A5-AF2E-4D50-8726-C7D64A106B64}">
      <dsp:nvSpPr>
        <dsp:cNvPr id="0" name=""/>
        <dsp:cNvSpPr/>
      </dsp:nvSpPr>
      <dsp:spPr>
        <a:xfrm>
          <a:off x="0" y="15427"/>
          <a:ext cx="6096000" cy="750948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accent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en-US" altLang="en-US" sz="2800" b="1" i="0" u="none" strike="noStrike" kern="1200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kumimoji="0" lang="vi-VN" altLang="en-US" sz="2800" b="1" i="0" u="none" strike="noStrike" kern="1200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GIÁO VIÊN</a:t>
          </a:r>
          <a:endParaRPr lang="en-US" sz="3200" kern="1200" dirty="0"/>
        </a:p>
      </dsp:txBody>
      <dsp:txXfrm>
        <a:off x="36658" y="52085"/>
        <a:ext cx="6022684" cy="677632"/>
      </dsp:txXfrm>
    </dsp:sp>
    <dsp:sp modelId="{0DFB8EA2-E9F4-4E7D-B5BF-ABC527E44C63}">
      <dsp:nvSpPr>
        <dsp:cNvPr id="0" name=""/>
        <dsp:cNvSpPr/>
      </dsp:nvSpPr>
      <dsp:spPr>
        <a:xfrm>
          <a:off x="0" y="755185"/>
          <a:ext cx="6096000" cy="1822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548" tIns="40640" rIns="227584" bIns="4064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altLang="en-US" sz="3200" kern="1200" dirty="0" err="1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Ti</a:t>
          </a:r>
          <a:r>
            <a:rPr lang="en-US" altLang="en-US" sz="3200" kern="1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vi, </a:t>
          </a:r>
          <a:r>
            <a:rPr lang="vi-VN" altLang="en-US" sz="3200" kern="1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kế hoạch bài dạy, phiếu học tập.</a:t>
          </a:r>
          <a:endParaRPr lang="en-US" sz="3200" kern="1200" dirty="0"/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vi-VN" sz="3200" kern="1200" dirty="0">
              <a:latin typeface="+mj-lt"/>
            </a:rPr>
            <a:t>Thước thẳng, phấn mầu.</a:t>
          </a:r>
          <a:endParaRPr lang="en-US" sz="3200" kern="1200" dirty="0">
            <a:latin typeface="+mj-lt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2100" kern="1200" dirty="0"/>
        </a:p>
      </dsp:txBody>
      <dsp:txXfrm>
        <a:off x="0" y="755185"/>
        <a:ext cx="6096000" cy="1822648"/>
      </dsp:txXfrm>
    </dsp:sp>
    <dsp:sp modelId="{D2408717-B530-41AC-B5CE-E14FAEC5B062}">
      <dsp:nvSpPr>
        <dsp:cNvPr id="0" name=""/>
        <dsp:cNvSpPr/>
      </dsp:nvSpPr>
      <dsp:spPr>
        <a:xfrm>
          <a:off x="0" y="2473319"/>
          <a:ext cx="6096000" cy="750948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accent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vi-VN" sz="3200" b="1" kern="1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HỌC</a:t>
          </a:r>
          <a:r>
            <a:rPr lang="en-US" sz="3200" b="1" kern="1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SINH</a:t>
          </a:r>
          <a:endParaRPr lang="en-US" sz="3200" kern="1200" dirty="0"/>
        </a:p>
      </dsp:txBody>
      <dsp:txXfrm>
        <a:off x="36658" y="2509977"/>
        <a:ext cx="6022684" cy="677632"/>
      </dsp:txXfrm>
    </dsp:sp>
    <dsp:sp modelId="{8F3B6D51-6576-4847-95F8-097004C88A78}">
      <dsp:nvSpPr>
        <dsp:cNvPr id="0" name=""/>
        <dsp:cNvSpPr/>
      </dsp:nvSpPr>
      <dsp:spPr>
        <a:xfrm>
          <a:off x="0" y="3328782"/>
          <a:ext cx="6096000" cy="10103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548" tIns="40640" rIns="227584" bIns="4064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vi-VN" sz="3200" kern="1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Vẽ sơ đồ tư duy theo yêu cầu.</a:t>
          </a:r>
          <a:endParaRPr lang="en-US" sz="3200" kern="1200" dirty="0">
            <a:latin typeface="+mj-lt"/>
          </a:endParaRP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vi-VN" sz="3200" kern="1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Làm BTVN theo yêu cầu.</a:t>
          </a:r>
          <a:endParaRPr lang="en-US" sz="3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3328782"/>
        <a:ext cx="6096000" cy="10103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A3592-FEF6-4F18-A34B-F0E5D14EE5C6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986841-B6E9-4602-99D2-E5DE71145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24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B979B6-8E7C-4E90-8C9D-F537DFD7086F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6947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25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“&lt;“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vòng</a:t>
            </a:r>
            <a:r>
              <a:rPr lang="en-US" dirty="0"/>
              <a:t> quay </a:t>
            </a:r>
            <a:r>
              <a:rPr lang="en-US" dirty="0" err="1"/>
              <a:t>mới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F26147-B272-48A5-8AF6-CBB4A14C443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1534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25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“&lt;“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vòng</a:t>
            </a:r>
            <a:r>
              <a:rPr lang="en-US" dirty="0"/>
              <a:t> quay </a:t>
            </a:r>
            <a:r>
              <a:rPr lang="en-US" dirty="0" err="1"/>
              <a:t>mới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F26147-B272-48A5-8AF6-CBB4A14C443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0780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Ở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tiết</a:t>
            </a:r>
            <a:r>
              <a:rPr lang="en-US" dirty="0"/>
              <a:t> </a:t>
            </a:r>
            <a:r>
              <a:rPr lang="en-US" dirty="0" err="1"/>
              <a:t>trước</a:t>
            </a:r>
            <a:r>
              <a:rPr lang="en-US" dirty="0"/>
              <a:t> HS </a:t>
            </a:r>
            <a:r>
              <a:rPr lang="en-US" dirty="0" err="1"/>
              <a:t>đã</a:t>
            </a:r>
            <a:r>
              <a:rPr lang="en-US" dirty="0"/>
              <a:t> dc </a:t>
            </a:r>
            <a:r>
              <a:rPr lang="en-US" dirty="0" err="1"/>
              <a:t>luyện</a:t>
            </a:r>
            <a:r>
              <a:rPr lang="en-US" dirty="0"/>
              <a:t> </a:t>
            </a:r>
            <a:r>
              <a:rPr lang="en-US" dirty="0" err="1"/>
              <a:t>tập</a:t>
            </a:r>
            <a:r>
              <a:rPr lang="en-US" dirty="0"/>
              <a:t> </a:t>
            </a:r>
            <a:r>
              <a:rPr lang="en-US" dirty="0" err="1"/>
              <a:t>nhiều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tập</a:t>
            </a:r>
            <a:r>
              <a:rPr lang="en-US" dirty="0"/>
              <a:t> 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đơn</a:t>
            </a:r>
            <a:r>
              <a:rPr lang="en-US" dirty="0"/>
              <a:t> </a:t>
            </a:r>
            <a:r>
              <a:rPr lang="en-US" dirty="0" err="1"/>
              <a:t>vị</a:t>
            </a:r>
            <a:r>
              <a:rPr lang="en-US" dirty="0"/>
              <a:t> </a:t>
            </a:r>
            <a:r>
              <a:rPr lang="en-US" dirty="0" err="1"/>
              <a:t>kiến</a:t>
            </a:r>
            <a:r>
              <a:rPr lang="en-US" dirty="0"/>
              <a:t> </a:t>
            </a:r>
            <a:r>
              <a:rPr lang="en-US" dirty="0" err="1"/>
              <a:t>thức</a:t>
            </a:r>
            <a:r>
              <a:rPr lang="en-US" dirty="0"/>
              <a:t>: ĐN, </a:t>
            </a:r>
            <a:r>
              <a:rPr lang="en-US" dirty="0" err="1"/>
              <a:t>tính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, </a:t>
            </a:r>
            <a:r>
              <a:rPr lang="en-US" dirty="0" err="1"/>
              <a:t>rút</a:t>
            </a:r>
            <a:r>
              <a:rPr lang="en-US" dirty="0"/>
              <a:t> </a:t>
            </a:r>
            <a:r>
              <a:rPr lang="en-US" dirty="0" err="1"/>
              <a:t>gọn</a:t>
            </a:r>
            <a:r>
              <a:rPr lang="en-US" dirty="0"/>
              <a:t> </a:t>
            </a:r>
            <a:r>
              <a:rPr lang="en-US" dirty="0" err="1"/>
              <a:t>phân</a:t>
            </a:r>
            <a:r>
              <a:rPr lang="en-US" dirty="0"/>
              <a:t> </a:t>
            </a:r>
            <a:r>
              <a:rPr lang="en-US" dirty="0" err="1"/>
              <a:t>thức</a:t>
            </a:r>
            <a:r>
              <a:rPr lang="en-US" dirty="0"/>
              <a:t>. </a:t>
            </a:r>
            <a:r>
              <a:rPr lang="en-US" dirty="0" err="1"/>
              <a:t>Nên</a:t>
            </a:r>
            <a:r>
              <a:rPr lang="en-US" dirty="0"/>
              <a:t> </a:t>
            </a:r>
            <a:r>
              <a:rPr lang="en-US" dirty="0" err="1"/>
              <a:t>tiết</a:t>
            </a:r>
            <a:r>
              <a:rPr lang="en-US" dirty="0"/>
              <a:t> </a:t>
            </a:r>
            <a:r>
              <a:rPr lang="en-US" dirty="0" err="1"/>
              <a:t>này</a:t>
            </a:r>
            <a:r>
              <a:rPr lang="en-US" dirty="0"/>
              <a:t> GV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mạnh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đi</a:t>
            </a:r>
            <a:r>
              <a:rPr lang="en-US" dirty="0"/>
              <a:t> </a:t>
            </a:r>
            <a:r>
              <a:rPr lang="en-US" dirty="0" err="1"/>
              <a:t>luyện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tập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quy</a:t>
            </a:r>
            <a:r>
              <a:rPr lang="en-US" dirty="0"/>
              <a:t> </a:t>
            </a:r>
            <a:r>
              <a:rPr lang="en-US" dirty="0" err="1"/>
              <a:t>đồng</a:t>
            </a:r>
            <a:r>
              <a:rPr lang="en-US" dirty="0"/>
              <a:t>, </a:t>
            </a:r>
            <a:r>
              <a:rPr lang="en-US" dirty="0" err="1"/>
              <a:t>điều</a:t>
            </a:r>
            <a:r>
              <a:rPr lang="en-US" dirty="0"/>
              <a:t> </a:t>
            </a:r>
            <a:r>
              <a:rPr lang="en-US" dirty="0" err="1"/>
              <a:t>kiện</a:t>
            </a:r>
            <a:r>
              <a:rPr lang="en-US" dirty="0"/>
              <a:t> </a:t>
            </a:r>
            <a:r>
              <a:rPr lang="en-US" dirty="0" err="1"/>
              <a:t>xác</a:t>
            </a:r>
            <a:r>
              <a:rPr lang="en-US" dirty="0"/>
              <a:t> </a:t>
            </a:r>
            <a:r>
              <a:rPr lang="en-US" dirty="0" err="1"/>
              <a:t>định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giá</a:t>
            </a:r>
            <a:r>
              <a:rPr lang="en-US" dirty="0"/>
              <a:t> </a:t>
            </a:r>
            <a:r>
              <a:rPr lang="en-US" dirty="0" err="1"/>
              <a:t>trị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phân</a:t>
            </a:r>
            <a:r>
              <a:rPr lang="en-US" dirty="0"/>
              <a:t> </a:t>
            </a:r>
            <a:r>
              <a:rPr lang="en-US" dirty="0" err="1"/>
              <a:t>thức</a:t>
            </a:r>
            <a:r>
              <a:rPr lang="en-US" dirty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986841-B6E9-4602-99D2-E5DE711450F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9263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F96FE-4BFD-4EB0-860E-F76DA2601899}" type="slidenum">
              <a:rPr lang="zh-CN" altLang="en-US" smtClean="0">
                <a:solidFill>
                  <a:prstClr val="black"/>
                </a:solidFill>
                <a:ea typeface="宋体"/>
              </a:rPr>
              <a:pPr/>
              <a:t>17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24798426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Chỉnh</a:t>
            </a:r>
            <a:r>
              <a:rPr lang="en-US" baseline="0"/>
              <a:t> lại đồng nhất công thức cỡ chữ đều là 32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986841-B6E9-4602-99D2-E5DE711450F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612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Nên</a:t>
            </a:r>
            <a:r>
              <a:rPr lang="en-US" baseline="0"/>
              <a:t> cắt bớt hình ảnh hoạt hình không cần thiết.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986841-B6E9-4602-99D2-E5DE711450F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3985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F96FE-4BFD-4EB0-860E-F76DA2601899}" type="slidenum">
              <a:rPr lang="zh-CN" altLang="en-US" smtClean="0">
                <a:solidFill>
                  <a:prstClr val="black"/>
                </a:solidFill>
                <a:ea typeface="宋体"/>
              </a:rPr>
              <a:pPr/>
              <a:t>24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36757894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Chỉnh</a:t>
            </a:r>
            <a:r>
              <a:rPr lang="en-US" baseline="0"/>
              <a:t> lại cỡ chữ.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986841-B6E9-4602-99D2-E5DE711450F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5766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986841-B6E9-4602-99D2-E5DE711450F7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7129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Chỉnh</a:t>
            </a:r>
            <a:r>
              <a:rPr lang="en-US" baseline="0"/>
              <a:t> lại cỡ chữ. Cắt bớt hình ảnh hoạt hình không cần thiết.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986841-B6E9-4602-99D2-E5DE711450F7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1172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Chỉnh</a:t>
            </a:r>
            <a:r>
              <a:rPr lang="en-US" baseline="0"/>
              <a:t> lại font chữ về Time new ronan cỡ tối thiểu 32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B979B6-8E7C-4E90-8C9D-F537DFD7086F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15512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B979B6-8E7C-4E90-8C9D-F537DFD7086F}" type="slidenum">
              <a:rPr lang="en-US" smtClean="0"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>
            <a:extLst>
              <a:ext uri="{FF2B5EF4-FFF2-40B4-BE49-F238E27FC236}">
                <a16:creationId xmlns:a16="http://schemas.microsoft.com/office/drawing/2014/main" id="{3261454A-4F21-42AE-AAD1-19595F3583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Notes Placeholder 2">
            <a:extLst>
              <a:ext uri="{FF2B5EF4-FFF2-40B4-BE49-F238E27FC236}">
                <a16:creationId xmlns:a16="http://schemas.microsoft.com/office/drawing/2014/main" id="{C38276ED-3BE5-406D-95C6-4005BFE8AB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69636" name="Slide Number Placeholder 3">
            <a:extLst>
              <a:ext uri="{FF2B5EF4-FFF2-40B4-BE49-F238E27FC236}">
                <a16:creationId xmlns:a16="http://schemas.microsoft.com/office/drawing/2014/main" id="{31A18AFB-3D96-43CE-B158-0794350A90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185F80E-5260-445A-8ECC-F790446002FB}" type="slidenum">
              <a:rPr lang="en-US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43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3398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Chỉnh</a:t>
            </a:r>
            <a:r>
              <a:rPr lang="en-US" baseline="0"/>
              <a:t> lại Font và cỡ chữ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986841-B6E9-4602-99D2-E5DE711450F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6830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B979B6-8E7C-4E90-8C9D-F537DFD7086F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1152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6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Nhấp</a:t>
            </a:r>
            <a:r>
              <a:rPr lang="en-US" sz="1200" baseline="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1200" baseline="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vào</a:t>
            </a:r>
            <a:r>
              <a:rPr lang="en-US" sz="1200" baseline="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1200" baseline="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các</a:t>
            </a:r>
            <a:r>
              <a:rPr lang="en-US" sz="1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câu</a:t>
            </a:r>
            <a:r>
              <a:rPr lang="en-US" sz="1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hỏi</a:t>
            </a:r>
            <a:r>
              <a:rPr lang="en-US" sz="1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đã</a:t>
            </a:r>
            <a:r>
              <a:rPr lang="en-US" sz="1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đánh</a:t>
            </a:r>
            <a:r>
              <a:rPr lang="en-US" sz="1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1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số</a:t>
            </a:r>
            <a:r>
              <a:rPr lang="en-US" sz="12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: 1, 2 , 3, 4, 5, 6 </a:t>
            </a:r>
            <a:r>
              <a:rPr lang="en-US" sz="12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đi</a:t>
            </a:r>
            <a:r>
              <a:rPr lang="en-US" sz="1200" baseline="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1200" baseline="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đến</a:t>
            </a:r>
            <a:r>
              <a:rPr lang="en-US" sz="1200" baseline="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1200" baseline="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các</a:t>
            </a:r>
            <a:r>
              <a:rPr lang="en-US" sz="1200" baseline="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1200" baseline="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câu</a:t>
            </a:r>
            <a:r>
              <a:rPr lang="en-US" sz="1200" baseline="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1200" baseline="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hỏi</a:t>
            </a:r>
            <a:r>
              <a:rPr lang="en-US" sz="1200" baseline="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1200" baseline="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tương</a:t>
            </a:r>
            <a:r>
              <a:rPr lang="en-US" sz="1200" baseline="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1200" baseline="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ứng</a:t>
            </a:r>
            <a:r>
              <a:rPr lang="en-US" sz="1200" baseline="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.</a:t>
            </a:r>
            <a:endParaRPr lang="vi-VN" sz="1200" dirty="0">
              <a:latin typeface="Times New Roman"/>
              <a:ea typeface="Times New Roman"/>
            </a:endParaRPr>
          </a:p>
          <a:p>
            <a:r>
              <a:rPr lang="en-US" dirty="0" err="1"/>
              <a:t>Nhấp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QUAY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vòng</a:t>
            </a:r>
            <a:r>
              <a:rPr lang="en-US" baseline="0" dirty="0"/>
              <a:t> quay, </a:t>
            </a:r>
            <a:r>
              <a:rPr lang="en-US" baseline="0" dirty="0" err="1"/>
              <a:t>nhấn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vòng</a:t>
            </a:r>
            <a:r>
              <a:rPr lang="en-US" baseline="0" dirty="0"/>
              <a:t> </a:t>
            </a:r>
            <a:r>
              <a:rPr lang="en-US" baseline="0" dirty="0" err="1"/>
              <a:t>tròng</a:t>
            </a:r>
            <a:r>
              <a:rPr lang="en-US" baseline="0" dirty="0"/>
              <a:t> </a:t>
            </a:r>
            <a:r>
              <a:rPr lang="en-US" baseline="0" dirty="0" err="1"/>
              <a:t>vòng</a:t>
            </a:r>
            <a:r>
              <a:rPr lang="en-US" baseline="0" dirty="0"/>
              <a:t> quay </a:t>
            </a:r>
            <a:r>
              <a:rPr lang="en-US" baseline="0" dirty="0" err="1"/>
              <a:t>dừng</a:t>
            </a:r>
            <a:r>
              <a:rPr lang="en-US" baseline="0" dirty="0"/>
              <a:t> </a:t>
            </a:r>
            <a:r>
              <a:rPr lang="en-US" baseline="0" dirty="0" err="1"/>
              <a:t>lại</a:t>
            </a:r>
            <a:r>
              <a:rPr lang="en-US" baseline="0" dirty="0"/>
              <a:t>.</a:t>
            </a:r>
          </a:p>
          <a:p>
            <a:r>
              <a:rPr lang="en-US" baseline="0" dirty="0" err="1"/>
              <a:t>Nhấp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thành</a:t>
            </a:r>
            <a:r>
              <a:rPr lang="en-US" baseline="0" dirty="0"/>
              <a:t> </a:t>
            </a:r>
            <a:r>
              <a:rPr lang="en-US" baseline="0" dirty="0" err="1"/>
              <a:t>kiến</a:t>
            </a:r>
            <a:r>
              <a:rPr lang="en-US" baseline="0" dirty="0"/>
              <a:t> </a:t>
            </a:r>
            <a:r>
              <a:rPr lang="en-US" baseline="0" dirty="0" err="1"/>
              <a:t>thức</a:t>
            </a:r>
            <a:r>
              <a:rPr lang="en-US" baseline="0" dirty="0"/>
              <a:t>: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mới</a:t>
            </a:r>
            <a:endParaRPr lang="en-US" baseline="0" dirty="0"/>
          </a:p>
          <a:p>
            <a:r>
              <a:rPr lang="en-US" baseline="0" dirty="0" err="1"/>
              <a:t>Nhấp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ở </a:t>
            </a:r>
            <a:r>
              <a:rPr lang="en-US" baseline="0" dirty="0" err="1"/>
              <a:t>mỗi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</a:t>
            </a:r>
            <a:r>
              <a:rPr lang="en-US" baseline="0" dirty="0" err="1"/>
              <a:t>trở</a:t>
            </a:r>
            <a:r>
              <a:rPr lang="en-US" baseline="0" dirty="0"/>
              <a:t>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vòng</a:t>
            </a:r>
            <a:r>
              <a:rPr lang="en-US" baseline="0" dirty="0"/>
              <a:t> quay. 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F26147-B272-48A5-8AF6-CBB4A14C443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7913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F26147-B272-48A5-8AF6-CBB4A14C443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4470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Gv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“&lt;“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vòng</a:t>
            </a:r>
            <a:r>
              <a:rPr lang="en-US" dirty="0"/>
              <a:t> quay </a:t>
            </a:r>
            <a:r>
              <a:rPr lang="en-US" dirty="0" err="1"/>
              <a:t>mới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F26147-B272-48A5-8AF6-CBB4A14C443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6310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thêm</a:t>
            </a:r>
            <a:r>
              <a:rPr lang="en-US" dirty="0"/>
              <a:t> 1 </a:t>
            </a:r>
            <a:r>
              <a:rPr lang="en-US" dirty="0" err="1"/>
              <a:t>lần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h</a:t>
            </a:r>
            <a:r>
              <a:rPr lang="vi-VN" dirty="0"/>
              <a:t>ướng</a:t>
            </a:r>
            <a:r>
              <a:rPr lang="vi-VN" baseline="0" dirty="0"/>
              <a:t> dẫn giải</a:t>
            </a:r>
            <a:r>
              <a:rPr lang="en-US" baseline="0" dirty="0"/>
              <a:t> chi </a:t>
            </a:r>
            <a:r>
              <a:rPr lang="en-US" baseline="0" dirty="0" err="1"/>
              <a:t>tiết</a:t>
            </a:r>
            <a:endParaRPr lang="en-US" baseline="0" dirty="0"/>
          </a:p>
          <a:p>
            <a:pPr marL="0" marR="0" lvl="0" indent="0" algn="l" defTabSz="9125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“&lt;“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vòng</a:t>
            </a:r>
            <a:r>
              <a:rPr lang="en-US" dirty="0"/>
              <a:t> quay </a:t>
            </a:r>
            <a:r>
              <a:rPr lang="en-US" dirty="0" err="1"/>
              <a:t>mới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F26147-B272-48A5-8AF6-CBB4A14C443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2520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25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“&lt;“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vòng</a:t>
            </a:r>
            <a:r>
              <a:rPr lang="en-US" dirty="0"/>
              <a:t> quay </a:t>
            </a:r>
            <a:r>
              <a:rPr lang="en-US" dirty="0" err="1"/>
              <a:t>mới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F26147-B272-48A5-8AF6-CBB4A14C443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467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794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87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897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9"/>
          <p:cNvSpPr/>
          <p:nvPr userDrawn="1"/>
        </p:nvSpPr>
        <p:spPr>
          <a:xfrm>
            <a:off x="355602" y="200025"/>
            <a:ext cx="8432800" cy="4743450"/>
          </a:xfrm>
          <a:prstGeom prst="roundRect">
            <a:avLst>
              <a:gd name="adj" fmla="val 3157"/>
            </a:avLst>
          </a:prstGeom>
          <a:solidFill>
            <a:srgbClr val="1EA3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56" tIns="34289" rIns="68456" bIns="34289" anchor="ctr"/>
          <a:lstStyle/>
          <a:p>
            <a:pPr algn="ctr">
              <a:defRPr/>
            </a:pPr>
            <a:endParaRPr lang="zh-CN" altLang="en-US" sz="1425"/>
          </a:p>
        </p:txBody>
      </p:sp>
      <p:sp>
        <p:nvSpPr>
          <p:cNvPr id="3" name="矩形: 圆角 11"/>
          <p:cNvSpPr/>
          <p:nvPr userDrawn="1"/>
        </p:nvSpPr>
        <p:spPr>
          <a:xfrm>
            <a:off x="484188" y="303610"/>
            <a:ext cx="8139112" cy="4499372"/>
          </a:xfrm>
          <a:prstGeom prst="roundRect">
            <a:avLst>
              <a:gd name="adj" fmla="val 30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56" tIns="34289" rIns="68456" bIns="34289" anchor="ctr"/>
          <a:lstStyle/>
          <a:p>
            <a:pPr algn="ctr">
              <a:defRPr/>
            </a:pPr>
            <a:endParaRPr lang="zh-CN" altLang="en-US" sz="1425"/>
          </a:p>
        </p:txBody>
      </p:sp>
      <p:sp>
        <p:nvSpPr>
          <p:cNvPr id="4" name="矩形: 圆角 59"/>
          <p:cNvSpPr/>
          <p:nvPr userDrawn="1"/>
        </p:nvSpPr>
        <p:spPr>
          <a:xfrm>
            <a:off x="530227" y="342984"/>
            <a:ext cx="8045450" cy="4427935"/>
          </a:xfrm>
          <a:prstGeom prst="roundRect">
            <a:avLst>
              <a:gd name="adj" fmla="val 3073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56" tIns="34289" rIns="68456" bIns="34289" anchor="ctr"/>
          <a:lstStyle/>
          <a:p>
            <a:pPr algn="ctr">
              <a:defRPr/>
            </a:pPr>
            <a:endParaRPr lang="zh-CN" altLang="en-US" sz="1425" dirty="0"/>
          </a:p>
        </p:txBody>
      </p:sp>
      <p:grpSp>
        <p:nvGrpSpPr>
          <p:cNvPr id="5" name="组合 10"/>
          <p:cNvGrpSpPr>
            <a:grpSpLocks/>
          </p:cNvGrpSpPr>
          <p:nvPr userDrawn="1"/>
        </p:nvGrpSpPr>
        <p:grpSpPr bwMode="auto">
          <a:xfrm>
            <a:off x="719138" y="100017"/>
            <a:ext cx="7612062" cy="461963"/>
            <a:chOff x="1509" y="211"/>
            <a:chExt cx="15984" cy="968"/>
          </a:xfrm>
        </p:grpSpPr>
        <p:sp>
          <p:nvSpPr>
            <p:cNvPr id="6" name="流程图: 接点 41"/>
            <p:cNvSpPr/>
            <p:nvPr/>
          </p:nvSpPr>
          <p:spPr>
            <a:xfrm>
              <a:off x="1509" y="720"/>
              <a:ext cx="453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25" dirty="0">
                <a:solidFill>
                  <a:schemeClr val="tx1"/>
                </a:solidFill>
              </a:endParaRPr>
            </a:p>
          </p:txBody>
        </p:sp>
        <p:sp>
          <p:nvSpPr>
            <p:cNvPr id="7" name="空心弧 18"/>
            <p:cNvSpPr/>
            <p:nvPr/>
          </p:nvSpPr>
          <p:spPr>
            <a:xfrm rot="5400000">
              <a:off x="1469" y="294"/>
              <a:ext cx="704" cy="557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25" dirty="0">
                <a:solidFill>
                  <a:schemeClr val="tx1"/>
                </a:solidFill>
              </a:endParaRPr>
            </a:p>
          </p:txBody>
        </p:sp>
        <p:sp>
          <p:nvSpPr>
            <p:cNvPr id="8" name="流程图: 接点 43"/>
            <p:cNvSpPr/>
            <p:nvPr/>
          </p:nvSpPr>
          <p:spPr>
            <a:xfrm>
              <a:off x="3379" y="720"/>
              <a:ext cx="453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25" dirty="0">
                <a:solidFill>
                  <a:schemeClr val="tx1"/>
                </a:solidFill>
              </a:endParaRPr>
            </a:p>
          </p:txBody>
        </p:sp>
        <p:sp>
          <p:nvSpPr>
            <p:cNvPr id="9" name="空心弧 18"/>
            <p:cNvSpPr/>
            <p:nvPr/>
          </p:nvSpPr>
          <p:spPr>
            <a:xfrm rot="5400000">
              <a:off x="3339" y="294"/>
              <a:ext cx="704" cy="557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25" dirty="0">
                <a:solidFill>
                  <a:schemeClr val="tx1"/>
                </a:solidFill>
              </a:endParaRPr>
            </a:p>
          </p:txBody>
        </p:sp>
        <p:sp>
          <p:nvSpPr>
            <p:cNvPr id="10" name="流程图: 接点 45"/>
            <p:cNvSpPr/>
            <p:nvPr/>
          </p:nvSpPr>
          <p:spPr>
            <a:xfrm>
              <a:off x="5212" y="725"/>
              <a:ext cx="453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25" dirty="0">
                <a:solidFill>
                  <a:schemeClr val="tx1"/>
                </a:solidFill>
              </a:endParaRPr>
            </a:p>
          </p:txBody>
        </p:sp>
        <p:sp>
          <p:nvSpPr>
            <p:cNvPr id="11" name="空心弧 18"/>
            <p:cNvSpPr/>
            <p:nvPr/>
          </p:nvSpPr>
          <p:spPr>
            <a:xfrm rot="5400000">
              <a:off x="5174" y="298"/>
              <a:ext cx="701" cy="557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25" dirty="0">
                <a:solidFill>
                  <a:schemeClr val="tx1"/>
                </a:solidFill>
              </a:endParaRPr>
            </a:p>
          </p:txBody>
        </p:sp>
        <p:sp>
          <p:nvSpPr>
            <p:cNvPr id="12" name="流程图: 接点 47"/>
            <p:cNvSpPr/>
            <p:nvPr/>
          </p:nvSpPr>
          <p:spPr>
            <a:xfrm>
              <a:off x="7393" y="717"/>
              <a:ext cx="453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25" dirty="0">
                <a:solidFill>
                  <a:schemeClr val="tx1"/>
                </a:solidFill>
              </a:endParaRPr>
            </a:p>
          </p:txBody>
        </p:sp>
        <p:sp>
          <p:nvSpPr>
            <p:cNvPr id="13" name="空心弧 18"/>
            <p:cNvSpPr/>
            <p:nvPr/>
          </p:nvSpPr>
          <p:spPr>
            <a:xfrm rot="5400000">
              <a:off x="7352" y="292"/>
              <a:ext cx="704" cy="557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25" dirty="0">
                <a:solidFill>
                  <a:schemeClr val="tx1"/>
                </a:solidFill>
              </a:endParaRPr>
            </a:p>
          </p:txBody>
        </p:sp>
        <p:sp>
          <p:nvSpPr>
            <p:cNvPr id="14" name="流程图: 接点 49"/>
            <p:cNvSpPr/>
            <p:nvPr/>
          </p:nvSpPr>
          <p:spPr>
            <a:xfrm>
              <a:off x="9259" y="717"/>
              <a:ext cx="453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25" dirty="0">
                <a:solidFill>
                  <a:schemeClr val="tx1"/>
                </a:solidFill>
              </a:endParaRPr>
            </a:p>
          </p:txBody>
        </p:sp>
        <p:sp>
          <p:nvSpPr>
            <p:cNvPr id="15" name="空心弧 18"/>
            <p:cNvSpPr/>
            <p:nvPr/>
          </p:nvSpPr>
          <p:spPr>
            <a:xfrm rot="5400000">
              <a:off x="9219" y="292"/>
              <a:ext cx="704" cy="557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25" dirty="0">
                <a:solidFill>
                  <a:schemeClr val="tx1"/>
                </a:solidFill>
              </a:endParaRPr>
            </a:p>
          </p:txBody>
        </p:sp>
        <p:sp>
          <p:nvSpPr>
            <p:cNvPr id="16" name="流程图: 接点 51"/>
            <p:cNvSpPr/>
            <p:nvPr/>
          </p:nvSpPr>
          <p:spPr>
            <a:xfrm>
              <a:off x="11093" y="722"/>
              <a:ext cx="453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25" dirty="0">
                <a:solidFill>
                  <a:schemeClr val="tx1"/>
                </a:solidFill>
              </a:endParaRPr>
            </a:p>
          </p:txBody>
        </p:sp>
        <p:sp>
          <p:nvSpPr>
            <p:cNvPr id="17" name="空心弧 18"/>
            <p:cNvSpPr/>
            <p:nvPr/>
          </p:nvSpPr>
          <p:spPr>
            <a:xfrm rot="5400000">
              <a:off x="11053" y="297"/>
              <a:ext cx="704" cy="557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25" dirty="0">
                <a:solidFill>
                  <a:schemeClr val="tx1"/>
                </a:solidFill>
              </a:endParaRPr>
            </a:p>
          </p:txBody>
        </p:sp>
        <p:sp>
          <p:nvSpPr>
            <p:cNvPr id="18" name="流程图: 接点 53"/>
            <p:cNvSpPr/>
            <p:nvPr/>
          </p:nvSpPr>
          <p:spPr>
            <a:xfrm>
              <a:off x="13203" y="710"/>
              <a:ext cx="453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25" dirty="0">
                <a:solidFill>
                  <a:schemeClr val="tx1"/>
                </a:solidFill>
              </a:endParaRPr>
            </a:p>
          </p:txBody>
        </p:sp>
        <p:sp>
          <p:nvSpPr>
            <p:cNvPr id="19" name="空心弧 18"/>
            <p:cNvSpPr/>
            <p:nvPr/>
          </p:nvSpPr>
          <p:spPr>
            <a:xfrm rot="5400000">
              <a:off x="13164" y="283"/>
              <a:ext cx="701" cy="557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25" dirty="0">
                <a:solidFill>
                  <a:schemeClr val="tx1"/>
                </a:solidFill>
              </a:endParaRPr>
            </a:p>
          </p:txBody>
        </p:sp>
        <p:sp>
          <p:nvSpPr>
            <p:cNvPr id="20" name="流程图: 接点 55"/>
            <p:cNvSpPr/>
            <p:nvPr/>
          </p:nvSpPr>
          <p:spPr>
            <a:xfrm>
              <a:off x="15070" y="710"/>
              <a:ext cx="457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25" dirty="0">
                <a:solidFill>
                  <a:schemeClr val="tx1"/>
                </a:solidFill>
              </a:endParaRPr>
            </a:p>
          </p:txBody>
        </p:sp>
        <p:sp>
          <p:nvSpPr>
            <p:cNvPr id="21" name="空心弧 18"/>
            <p:cNvSpPr/>
            <p:nvPr/>
          </p:nvSpPr>
          <p:spPr>
            <a:xfrm rot="5400000">
              <a:off x="15032" y="285"/>
              <a:ext cx="701" cy="553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25" dirty="0">
                <a:solidFill>
                  <a:schemeClr val="tx1"/>
                </a:solidFill>
              </a:endParaRPr>
            </a:p>
          </p:txBody>
        </p:sp>
        <p:sp>
          <p:nvSpPr>
            <p:cNvPr id="22" name="流程图: 接点 57"/>
            <p:cNvSpPr/>
            <p:nvPr/>
          </p:nvSpPr>
          <p:spPr>
            <a:xfrm>
              <a:off x="16906" y="715"/>
              <a:ext cx="453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25" dirty="0">
                <a:solidFill>
                  <a:schemeClr val="tx1"/>
                </a:solidFill>
              </a:endParaRPr>
            </a:p>
          </p:txBody>
        </p:sp>
        <p:sp>
          <p:nvSpPr>
            <p:cNvPr id="23" name="空心弧 18"/>
            <p:cNvSpPr/>
            <p:nvPr/>
          </p:nvSpPr>
          <p:spPr>
            <a:xfrm rot="5400000">
              <a:off x="16866" y="290"/>
              <a:ext cx="701" cy="553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425" dirty="0">
                <a:solidFill>
                  <a:schemeClr val="tx1"/>
                </a:solidFill>
              </a:endParaRPr>
            </a:p>
          </p:txBody>
        </p:sp>
      </p:grpSp>
      <p:sp>
        <p:nvSpPr>
          <p:cNvPr id="24" name="矩形: 一个圆顶角，剪去另一个顶角 64"/>
          <p:cNvSpPr/>
          <p:nvPr userDrawn="1"/>
        </p:nvSpPr>
        <p:spPr>
          <a:xfrm rot="16200000" flipV="1">
            <a:off x="8400058" y="1326952"/>
            <a:ext cx="675084" cy="323850"/>
          </a:xfrm>
          <a:prstGeom prst="snipRoundRect">
            <a:avLst/>
          </a:prstGeom>
          <a:solidFill>
            <a:srgbClr val="DA6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56" tIns="34289" rIns="68456" bIns="34289" anchor="ctr"/>
          <a:lstStyle/>
          <a:p>
            <a:pPr algn="ctr">
              <a:defRPr/>
            </a:pPr>
            <a:endParaRPr lang="zh-CN" altLang="en-US" sz="1500" b="1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sp>
        <p:nvSpPr>
          <p:cNvPr id="25" name="矩形: 一个圆顶角，剪去另一个顶角 65"/>
          <p:cNvSpPr/>
          <p:nvPr userDrawn="1"/>
        </p:nvSpPr>
        <p:spPr>
          <a:xfrm rot="16200000" flipV="1">
            <a:off x="8373154" y="2067208"/>
            <a:ext cx="675085" cy="269875"/>
          </a:xfrm>
          <a:prstGeom prst="snipRound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56" tIns="34289" rIns="68456" bIns="34289" anchor="ctr"/>
          <a:lstStyle/>
          <a:p>
            <a:pPr algn="ctr">
              <a:defRPr/>
            </a:pPr>
            <a:endParaRPr lang="zh-CN" altLang="en-US" sz="1500" b="1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sp>
        <p:nvSpPr>
          <p:cNvPr id="26" name="矩形: 一个圆顶角，剪去另一个顶角 66"/>
          <p:cNvSpPr/>
          <p:nvPr userDrawn="1"/>
        </p:nvSpPr>
        <p:spPr>
          <a:xfrm rot="16200000" flipV="1">
            <a:off x="8373154" y="2781500"/>
            <a:ext cx="675085" cy="269875"/>
          </a:xfrm>
          <a:prstGeom prst="snip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56" tIns="34289" rIns="68456" bIns="34289" anchor="ctr"/>
          <a:lstStyle/>
          <a:p>
            <a:pPr algn="ctr">
              <a:defRPr/>
            </a:pPr>
            <a:endParaRPr lang="zh-CN" altLang="en-US" sz="1500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sp>
        <p:nvSpPr>
          <p:cNvPr id="27" name="矩形: 一个圆顶角，剪去另一个顶角 67"/>
          <p:cNvSpPr/>
          <p:nvPr userDrawn="1"/>
        </p:nvSpPr>
        <p:spPr>
          <a:xfrm rot="16200000" flipV="1">
            <a:off x="8373071" y="3494767"/>
            <a:ext cx="675084" cy="269875"/>
          </a:xfrm>
          <a:prstGeom prst="snipRoundRect">
            <a:avLst/>
          </a:prstGeom>
          <a:solidFill>
            <a:srgbClr val="DA6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56" tIns="34289" rIns="68456" bIns="34289" anchor="ctr"/>
          <a:lstStyle/>
          <a:p>
            <a:pPr algn="ctr">
              <a:defRPr/>
            </a:pPr>
            <a:endParaRPr lang="zh-CN" altLang="en-US" sz="1500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sp>
        <p:nvSpPr>
          <p:cNvPr id="28" name="矩形: 一个圆顶角，剪去另一个顶角 68"/>
          <p:cNvSpPr/>
          <p:nvPr userDrawn="1"/>
        </p:nvSpPr>
        <p:spPr>
          <a:xfrm rot="16200000" flipV="1">
            <a:off x="8373071" y="4209142"/>
            <a:ext cx="675084" cy="269875"/>
          </a:xfrm>
          <a:prstGeom prst="snipRound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56" tIns="34289" rIns="68456" bIns="34289" anchor="ctr"/>
          <a:lstStyle/>
          <a:p>
            <a:pPr algn="ctr">
              <a:defRPr/>
            </a:pPr>
            <a:endParaRPr lang="zh-CN" altLang="en-US" sz="1500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sp>
        <p:nvSpPr>
          <p:cNvPr id="29" name="矩形: 一个圆顶角，剪去另一个顶角 34"/>
          <p:cNvSpPr/>
          <p:nvPr userDrawn="1"/>
        </p:nvSpPr>
        <p:spPr>
          <a:xfrm rot="5400000" flipV="1">
            <a:off x="55167" y="656912"/>
            <a:ext cx="673894" cy="269875"/>
          </a:xfrm>
          <a:prstGeom prst="snip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56" tIns="34289" rIns="68456" bIns="34289" anchor="ctr"/>
          <a:lstStyle/>
          <a:p>
            <a:pPr algn="ctr">
              <a:defRPr/>
            </a:pPr>
            <a:endParaRPr lang="zh-CN" altLang="en-US" sz="1500" b="1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8051984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56BE5A3A-290B-4650-8837-C7DF6B09D7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FAAB943A-05E5-4DBB-9439-4AA9AB58B9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937A2A3E-C51E-4812-928F-9F6EDF7D6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4E7793D6-E57D-4A32-9BA2-23F3DF086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658CFE39-66CB-4FC5-B2FF-60BABF3EF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684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284C8E96-EA78-40BF-BDB6-5AD323A5C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B1FAEDDC-B817-4EED-9D53-E7D15904C0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57E5799D-AEA1-46D7-9F99-374B9CA01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E9E9318-9CF6-4ACA-A5CE-866349534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0FD000B7-C01C-4DE0-BFB4-7BE0BE314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4538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41D6E89E-E412-49B0-BE62-F2EE4A2B2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681F4A66-C7C1-48F5-AAB5-5A374166AB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DCD16AEB-16D5-42CA-9537-FAD06C886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5110061A-2295-4F39-894F-8BF3905A0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84EAFA22-2B3E-47BF-8F5E-F64F86509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8026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9761EA5-4D33-4A36-8325-0AFDE8063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C9285093-E273-47EC-8BFD-2D378C93B7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E200BCDF-53F2-4681-B896-B97C759BB4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B86C5409-E40F-4002-9C0B-84C74584F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03742CB6-7BBC-4CCA-A49E-F4B0DB855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A4BB5FB3-9A75-4DFD-82CE-F2954A164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4504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A5CC030-E22D-4C7E-B82F-6C746FBEE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AA1C16AB-9FFB-4D1E-9898-18C983971D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B848FA3B-CE27-4FB9-967B-9D7414F8DD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A3946EAB-6249-4D4C-BE84-13FD263232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0CB35F50-BC3C-4EE3-8A42-9DE4B0D930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1878806"/>
            <a:ext cx="3887391" cy="2763441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054FDB98-3C96-4BC5-8100-EFDBD032C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CE02A3A8-70AB-4CBC-B228-8EE92B606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271F50C4-EB83-47B1-B971-F20016E98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9760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1DD26466-4061-4AEE-A69B-CB196B06D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04544B7C-8624-48E3-9CF2-AFFE26A38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C1F059B1-CAD6-423E-A9CD-390BFB122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EA24A03B-D71E-48E8-A1BE-FD13DDD60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4063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D6476802-3A7D-45C0-A6D8-6AA8567F3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1B13712D-5B04-4E6A-8A0F-5C2892499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CA2E22E9-1CDF-4FDC-AAE0-4533882ED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617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4962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7C277932-5BE4-45E5-AC8E-FACA9EA33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E7281689-A220-4734-AC81-35FC709D0B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81C09AB8-6206-4767-ADA0-0F5BFE4C75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2DF5A107-BA2F-4CEF-9B32-74906C309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1C10382E-E862-41C1-A96E-11E22F413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6D0F9C6B-8592-414D-89CA-B1BFD2E63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574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00DA8BF-E5D9-46F3-BF21-BD1845030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C43884FC-7CB4-4A84-8786-D3B218280D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8292C80B-F672-4040-9ED6-176F3D4277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6776CA2F-89E0-48FF-B7DB-B7435BE2E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2580E76E-FA8D-4FBC-BCFF-C35B87976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CEBF6CBD-9D8A-44F6-BEBD-EA780CC7C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3015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76D26D3B-4D83-4901-B953-D52E007DF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4921C6C4-6DBC-4E30-97B6-5A0B683E96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C76BC1D8-FBB1-44B4-AD6C-9A98F65D0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E106A809-2D05-4F49-A350-721D1F61D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ED31A982-DCE9-4452-B352-F525A3C40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0913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48643E9C-D4D0-4C27-9B92-8E7B641828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273845"/>
            <a:ext cx="1971675" cy="4358879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478D2274-438C-4DFA-AB47-D2EC50A510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273845"/>
            <a:ext cx="5800725" cy="4358879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1F6C0C3D-3E8C-4FA2-9C4A-FB6A74AB6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9C4D9-BB03-4C0C-9630-F5D180F654E4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B2C93262-3164-4660-9FF4-3F62E2AFF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C2037D9B-155D-4BA7-B28F-D052B396D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8271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: 圆角 9"/>
          <p:cNvSpPr/>
          <p:nvPr userDrawn="1"/>
        </p:nvSpPr>
        <p:spPr>
          <a:xfrm>
            <a:off x="355607" y="200030"/>
            <a:ext cx="8432786" cy="4743443"/>
          </a:xfrm>
          <a:prstGeom prst="roundRect">
            <a:avLst>
              <a:gd name="adj" fmla="val 3157"/>
            </a:avLst>
          </a:prstGeom>
          <a:solidFill>
            <a:srgbClr val="1EA3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2" name="矩形: 圆角 11"/>
          <p:cNvSpPr/>
          <p:nvPr userDrawn="1"/>
        </p:nvSpPr>
        <p:spPr>
          <a:xfrm>
            <a:off x="483435" y="303976"/>
            <a:ext cx="8139659" cy="4499582"/>
          </a:xfrm>
          <a:prstGeom prst="roundRect">
            <a:avLst>
              <a:gd name="adj" fmla="val 307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60" name="矩形: 圆角 59"/>
          <p:cNvSpPr/>
          <p:nvPr userDrawn="1"/>
        </p:nvSpPr>
        <p:spPr>
          <a:xfrm>
            <a:off x="530276" y="342860"/>
            <a:ext cx="8046000" cy="4428000"/>
          </a:xfrm>
          <a:prstGeom prst="roundRect">
            <a:avLst>
              <a:gd name="adj" fmla="val 3073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/>
          </a:p>
        </p:txBody>
      </p:sp>
      <p:sp>
        <p:nvSpPr>
          <p:cNvPr id="13" name="矩形: 一个圆顶角，剪去另一个顶角 12"/>
          <p:cNvSpPr/>
          <p:nvPr userDrawn="1"/>
        </p:nvSpPr>
        <p:spPr>
          <a:xfrm rot="5400000" flipV="1">
            <a:off x="52277" y="648773"/>
            <a:ext cx="675000" cy="270000"/>
          </a:xfrm>
          <a:prstGeom prst="snip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 b="1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grpSp>
        <p:nvGrpSpPr>
          <p:cNvPr id="11" name="组合 10"/>
          <p:cNvGrpSpPr/>
          <p:nvPr userDrawn="1"/>
        </p:nvGrpSpPr>
        <p:grpSpPr>
          <a:xfrm>
            <a:off x="718661" y="100489"/>
            <a:ext cx="7612380" cy="461010"/>
            <a:chOff x="1509" y="211"/>
            <a:chExt cx="15984" cy="968"/>
          </a:xfrm>
        </p:grpSpPr>
        <p:sp>
          <p:nvSpPr>
            <p:cNvPr id="42" name="流程图: 接点 41"/>
            <p:cNvSpPr/>
            <p:nvPr/>
          </p:nvSpPr>
          <p:spPr>
            <a:xfrm>
              <a:off x="1509" y="720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43" name="空心弧 18"/>
            <p:cNvSpPr/>
            <p:nvPr/>
          </p:nvSpPr>
          <p:spPr>
            <a:xfrm rot="5400000">
              <a:off x="1469" y="295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44" name="流程图: 接点 43"/>
            <p:cNvSpPr/>
            <p:nvPr/>
          </p:nvSpPr>
          <p:spPr>
            <a:xfrm>
              <a:off x="3378" y="720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45" name="空心弧 18"/>
            <p:cNvSpPr/>
            <p:nvPr/>
          </p:nvSpPr>
          <p:spPr>
            <a:xfrm rot="5400000">
              <a:off x="3338" y="295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46" name="流程图: 接点 45"/>
            <p:cNvSpPr/>
            <p:nvPr/>
          </p:nvSpPr>
          <p:spPr>
            <a:xfrm>
              <a:off x="5211" y="725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47" name="空心弧 18"/>
            <p:cNvSpPr/>
            <p:nvPr/>
          </p:nvSpPr>
          <p:spPr>
            <a:xfrm rot="5400000">
              <a:off x="5171" y="299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48" name="流程图: 接点 47"/>
            <p:cNvSpPr/>
            <p:nvPr/>
          </p:nvSpPr>
          <p:spPr>
            <a:xfrm>
              <a:off x="7391" y="718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49" name="空心弧 18"/>
            <p:cNvSpPr/>
            <p:nvPr/>
          </p:nvSpPr>
          <p:spPr>
            <a:xfrm rot="5400000">
              <a:off x="7351" y="292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50" name="流程图: 接点 49"/>
            <p:cNvSpPr/>
            <p:nvPr/>
          </p:nvSpPr>
          <p:spPr>
            <a:xfrm>
              <a:off x="9260" y="718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51" name="空心弧 18"/>
            <p:cNvSpPr/>
            <p:nvPr/>
          </p:nvSpPr>
          <p:spPr>
            <a:xfrm rot="5400000">
              <a:off x="9220" y="292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52" name="流程图: 接点 51"/>
            <p:cNvSpPr/>
            <p:nvPr/>
          </p:nvSpPr>
          <p:spPr>
            <a:xfrm>
              <a:off x="11093" y="722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53" name="空心弧 18"/>
            <p:cNvSpPr/>
            <p:nvPr/>
          </p:nvSpPr>
          <p:spPr>
            <a:xfrm rot="5400000">
              <a:off x="11053" y="297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54" name="流程图: 接点 53"/>
            <p:cNvSpPr/>
            <p:nvPr/>
          </p:nvSpPr>
          <p:spPr>
            <a:xfrm>
              <a:off x="13203" y="709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55" name="空心弧 18"/>
            <p:cNvSpPr/>
            <p:nvPr/>
          </p:nvSpPr>
          <p:spPr>
            <a:xfrm rot="5400000">
              <a:off x="13162" y="284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56" name="流程图: 接点 55"/>
            <p:cNvSpPr/>
            <p:nvPr/>
          </p:nvSpPr>
          <p:spPr>
            <a:xfrm>
              <a:off x="15071" y="709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57" name="空心弧 18"/>
            <p:cNvSpPr/>
            <p:nvPr/>
          </p:nvSpPr>
          <p:spPr>
            <a:xfrm rot="5400000">
              <a:off x="15031" y="284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58" name="流程图: 接点 57"/>
            <p:cNvSpPr/>
            <p:nvPr/>
          </p:nvSpPr>
          <p:spPr>
            <a:xfrm>
              <a:off x="16905" y="714"/>
              <a:ext cx="454" cy="454"/>
            </a:xfrm>
            <a:prstGeom prst="flowChartConnector">
              <a:avLst/>
            </a:prstGeom>
            <a:solidFill>
              <a:srgbClr val="0092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  <p:sp>
          <p:nvSpPr>
            <p:cNvPr id="59" name="空心弧 18"/>
            <p:cNvSpPr/>
            <p:nvPr/>
          </p:nvSpPr>
          <p:spPr>
            <a:xfrm rot="5400000">
              <a:off x="16864" y="289"/>
              <a:ext cx="703" cy="556"/>
            </a:xfrm>
            <a:custGeom>
              <a:avLst/>
              <a:gdLst>
                <a:gd name="connsiteX0" fmla="*/ 78598 w 503582"/>
                <a:gd name="connsiteY0" fmla="*/ 331635 h 384313"/>
                <a:gd name="connsiteX1" fmla="*/ 98097 w 503582"/>
                <a:gd name="connsiteY1" fmla="*/ 39951 h 384313"/>
                <a:gd name="connsiteX2" fmla="*/ 381725 w 503582"/>
                <a:gd name="connsiteY2" fmla="*/ 27562 h 384313"/>
                <a:gd name="connsiteX3" fmla="*/ 447048 w 503582"/>
                <a:gd name="connsiteY3" fmla="*/ 313482 h 384313"/>
                <a:gd name="connsiteX4" fmla="*/ 355403 w 503582"/>
                <a:gd name="connsiteY4" fmla="*/ 256537 h 384313"/>
                <a:gd name="connsiteX5" fmla="*/ 315646 w 503582"/>
                <a:gd name="connsiteY5" fmla="*/ 111270 h 384313"/>
                <a:gd name="connsiteX6" fmla="*/ 174496 w 503582"/>
                <a:gd name="connsiteY6" fmla="*/ 115611 h 384313"/>
                <a:gd name="connsiteX7" fmla="*/ 162674 w 503582"/>
                <a:gd name="connsiteY7" fmla="*/ 263928 h 384313"/>
                <a:gd name="connsiteX8" fmla="*/ 78598 w 503582"/>
                <a:gd name="connsiteY8" fmla="*/ 331635 h 384313"/>
                <a:gd name="connsiteX0-1" fmla="*/ 78600 w 503614"/>
                <a:gd name="connsiteY0-2" fmla="*/ 331635 h 353527"/>
                <a:gd name="connsiteX1-3" fmla="*/ 98099 w 503614"/>
                <a:gd name="connsiteY1-4" fmla="*/ 39951 h 353527"/>
                <a:gd name="connsiteX2-5" fmla="*/ 381727 w 503614"/>
                <a:gd name="connsiteY2-6" fmla="*/ 27562 h 353527"/>
                <a:gd name="connsiteX3-7" fmla="*/ 447050 w 503614"/>
                <a:gd name="connsiteY3-8" fmla="*/ 313482 h 353527"/>
                <a:gd name="connsiteX4-9" fmla="*/ 355405 w 503614"/>
                <a:gd name="connsiteY4-10" fmla="*/ 256537 h 353527"/>
                <a:gd name="connsiteX5-11" fmla="*/ 315648 w 503614"/>
                <a:gd name="connsiteY5-12" fmla="*/ 111270 h 353527"/>
                <a:gd name="connsiteX6-13" fmla="*/ 174498 w 503614"/>
                <a:gd name="connsiteY6-14" fmla="*/ 115611 h 353527"/>
                <a:gd name="connsiteX7-15" fmla="*/ 162676 w 503614"/>
                <a:gd name="connsiteY7-16" fmla="*/ 263928 h 353527"/>
                <a:gd name="connsiteX8-17" fmla="*/ 156570 w 503614"/>
                <a:gd name="connsiteY8-18" fmla="*/ 351524 h 353527"/>
                <a:gd name="connsiteX9" fmla="*/ 78600 w 503614"/>
                <a:gd name="connsiteY9" fmla="*/ 331635 h 353527"/>
                <a:gd name="connsiteX0-19" fmla="*/ 78600 w 503614"/>
                <a:gd name="connsiteY0-20" fmla="*/ 331635 h 353527"/>
                <a:gd name="connsiteX1-21" fmla="*/ 98099 w 503614"/>
                <a:gd name="connsiteY1-22" fmla="*/ 39951 h 353527"/>
                <a:gd name="connsiteX2-23" fmla="*/ 381727 w 503614"/>
                <a:gd name="connsiteY2-24" fmla="*/ 27562 h 353527"/>
                <a:gd name="connsiteX3-25" fmla="*/ 447050 w 503614"/>
                <a:gd name="connsiteY3-26" fmla="*/ 313482 h 353527"/>
                <a:gd name="connsiteX4-27" fmla="*/ 355405 w 503614"/>
                <a:gd name="connsiteY4-28" fmla="*/ 256537 h 353527"/>
                <a:gd name="connsiteX5-29" fmla="*/ 315648 w 503614"/>
                <a:gd name="connsiteY5-30" fmla="*/ 111270 h 353527"/>
                <a:gd name="connsiteX6-31" fmla="*/ 174498 w 503614"/>
                <a:gd name="connsiteY6-32" fmla="*/ 115611 h 353527"/>
                <a:gd name="connsiteX7-33" fmla="*/ 162676 w 503614"/>
                <a:gd name="connsiteY7-34" fmla="*/ 263928 h 353527"/>
                <a:gd name="connsiteX8-35" fmla="*/ 156570 w 503614"/>
                <a:gd name="connsiteY8-36" fmla="*/ 351524 h 353527"/>
                <a:gd name="connsiteX9-37" fmla="*/ 78600 w 503614"/>
                <a:gd name="connsiteY9-38" fmla="*/ 331635 h 353527"/>
                <a:gd name="connsiteX0-39" fmla="*/ 78600 w 503614"/>
                <a:gd name="connsiteY0-40" fmla="*/ 331635 h 353527"/>
                <a:gd name="connsiteX1-41" fmla="*/ 98099 w 503614"/>
                <a:gd name="connsiteY1-42" fmla="*/ 39951 h 353527"/>
                <a:gd name="connsiteX2-43" fmla="*/ 381727 w 503614"/>
                <a:gd name="connsiteY2-44" fmla="*/ 27562 h 353527"/>
                <a:gd name="connsiteX3-45" fmla="*/ 447050 w 503614"/>
                <a:gd name="connsiteY3-46" fmla="*/ 313482 h 353527"/>
                <a:gd name="connsiteX4-47" fmla="*/ 372777 w 503614"/>
                <a:gd name="connsiteY4-48" fmla="*/ 321056 h 353527"/>
                <a:gd name="connsiteX5-49" fmla="*/ 355405 w 503614"/>
                <a:gd name="connsiteY5-50" fmla="*/ 256537 h 353527"/>
                <a:gd name="connsiteX6-51" fmla="*/ 315648 w 503614"/>
                <a:gd name="connsiteY6-52" fmla="*/ 111270 h 353527"/>
                <a:gd name="connsiteX7-53" fmla="*/ 174498 w 503614"/>
                <a:gd name="connsiteY7-54" fmla="*/ 115611 h 353527"/>
                <a:gd name="connsiteX8-55" fmla="*/ 162676 w 503614"/>
                <a:gd name="connsiteY8-56" fmla="*/ 263928 h 353527"/>
                <a:gd name="connsiteX9-57" fmla="*/ 156570 w 503614"/>
                <a:gd name="connsiteY9-58" fmla="*/ 351524 h 353527"/>
                <a:gd name="connsiteX10" fmla="*/ 78600 w 503614"/>
                <a:gd name="connsiteY10" fmla="*/ 331635 h 353527"/>
                <a:gd name="connsiteX0-59" fmla="*/ 78600 w 465644"/>
                <a:gd name="connsiteY0-60" fmla="*/ 335721 h 367308"/>
                <a:gd name="connsiteX1-61" fmla="*/ 98099 w 465644"/>
                <a:gd name="connsiteY1-62" fmla="*/ 44037 h 367308"/>
                <a:gd name="connsiteX2-63" fmla="*/ 381727 w 465644"/>
                <a:gd name="connsiteY2-64" fmla="*/ 31648 h 367308"/>
                <a:gd name="connsiteX3-65" fmla="*/ 420858 w 465644"/>
                <a:gd name="connsiteY3-66" fmla="*/ 348524 h 367308"/>
                <a:gd name="connsiteX4-67" fmla="*/ 372777 w 465644"/>
                <a:gd name="connsiteY4-68" fmla="*/ 325142 h 367308"/>
                <a:gd name="connsiteX5-69" fmla="*/ 355405 w 465644"/>
                <a:gd name="connsiteY5-70" fmla="*/ 260623 h 367308"/>
                <a:gd name="connsiteX6-71" fmla="*/ 315648 w 465644"/>
                <a:gd name="connsiteY6-72" fmla="*/ 115356 h 367308"/>
                <a:gd name="connsiteX7-73" fmla="*/ 174498 w 465644"/>
                <a:gd name="connsiteY7-74" fmla="*/ 119697 h 367308"/>
                <a:gd name="connsiteX8-75" fmla="*/ 162676 w 465644"/>
                <a:gd name="connsiteY8-76" fmla="*/ 268014 h 367308"/>
                <a:gd name="connsiteX9-77" fmla="*/ 156570 w 465644"/>
                <a:gd name="connsiteY9-78" fmla="*/ 355610 h 367308"/>
                <a:gd name="connsiteX10-79" fmla="*/ 78600 w 465644"/>
                <a:gd name="connsiteY10-80" fmla="*/ 335721 h 367308"/>
                <a:gd name="connsiteX0-81" fmla="*/ 78600 w 482853"/>
                <a:gd name="connsiteY0-82" fmla="*/ 326296 h 357883"/>
                <a:gd name="connsiteX1-83" fmla="*/ 98099 w 482853"/>
                <a:gd name="connsiteY1-84" fmla="*/ 34612 h 357883"/>
                <a:gd name="connsiteX2-85" fmla="*/ 381727 w 482853"/>
                <a:gd name="connsiteY2-86" fmla="*/ 22223 h 357883"/>
                <a:gd name="connsiteX3-87" fmla="*/ 482310 w 482853"/>
                <a:gd name="connsiteY3-88" fmla="*/ 199034 h 357883"/>
                <a:gd name="connsiteX4-89" fmla="*/ 420858 w 482853"/>
                <a:gd name="connsiteY4-90" fmla="*/ 339099 h 357883"/>
                <a:gd name="connsiteX5-91" fmla="*/ 372777 w 482853"/>
                <a:gd name="connsiteY5-92" fmla="*/ 315717 h 357883"/>
                <a:gd name="connsiteX6-93" fmla="*/ 355405 w 482853"/>
                <a:gd name="connsiteY6-94" fmla="*/ 251198 h 357883"/>
                <a:gd name="connsiteX7-95" fmla="*/ 315648 w 482853"/>
                <a:gd name="connsiteY7-96" fmla="*/ 105931 h 357883"/>
                <a:gd name="connsiteX8-97" fmla="*/ 174498 w 482853"/>
                <a:gd name="connsiteY8-98" fmla="*/ 110272 h 357883"/>
                <a:gd name="connsiteX9-99" fmla="*/ 162676 w 482853"/>
                <a:gd name="connsiteY9-100" fmla="*/ 258589 h 357883"/>
                <a:gd name="connsiteX10-101" fmla="*/ 156570 w 482853"/>
                <a:gd name="connsiteY10-102" fmla="*/ 346185 h 357883"/>
                <a:gd name="connsiteX11" fmla="*/ 78600 w 482853"/>
                <a:gd name="connsiteY11" fmla="*/ 326296 h 357883"/>
                <a:gd name="connsiteX0-103" fmla="*/ 78600 w 482853"/>
                <a:gd name="connsiteY0-104" fmla="*/ 326296 h 357883"/>
                <a:gd name="connsiteX1-105" fmla="*/ 98099 w 482853"/>
                <a:gd name="connsiteY1-106" fmla="*/ 34612 h 357883"/>
                <a:gd name="connsiteX2-107" fmla="*/ 381727 w 482853"/>
                <a:gd name="connsiteY2-108" fmla="*/ 22223 h 357883"/>
                <a:gd name="connsiteX3-109" fmla="*/ 482310 w 482853"/>
                <a:gd name="connsiteY3-110" fmla="*/ 199034 h 357883"/>
                <a:gd name="connsiteX4-111" fmla="*/ 420858 w 482853"/>
                <a:gd name="connsiteY4-112" fmla="*/ 339099 h 357883"/>
                <a:gd name="connsiteX5-113" fmla="*/ 372777 w 482853"/>
                <a:gd name="connsiteY5-114" fmla="*/ 315717 h 357883"/>
                <a:gd name="connsiteX6-115" fmla="*/ 355405 w 482853"/>
                <a:gd name="connsiteY6-116" fmla="*/ 251198 h 357883"/>
                <a:gd name="connsiteX7-117" fmla="*/ 315648 w 482853"/>
                <a:gd name="connsiteY7-118" fmla="*/ 105931 h 357883"/>
                <a:gd name="connsiteX8-119" fmla="*/ 174498 w 482853"/>
                <a:gd name="connsiteY8-120" fmla="*/ 110272 h 357883"/>
                <a:gd name="connsiteX9-121" fmla="*/ 162676 w 482853"/>
                <a:gd name="connsiteY9-122" fmla="*/ 258589 h 357883"/>
                <a:gd name="connsiteX10-123" fmla="*/ 156570 w 482853"/>
                <a:gd name="connsiteY10-124" fmla="*/ 346185 h 357883"/>
                <a:gd name="connsiteX11-125" fmla="*/ 78600 w 482853"/>
                <a:gd name="connsiteY11-126" fmla="*/ 326296 h 357883"/>
                <a:gd name="connsiteX0-127" fmla="*/ 78600 w 482853"/>
                <a:gd name="connsiteY0-128" fmla="*/ 326296 h 357883"/>
                <a:gd name="connsiteX1-129" fmla="*/ 98099 w 482853"/>
                <a:gd name="connsiteY1-130" fmla="*/ 34612 h 357883"/>
                <a:gd name="connsiteX2-131" fmla="*/ 381727 w 482853"/>
                <a:gd name="connsiteY2-132" fmla="*/ 22223 h 357883"/>
                <a:gd name="connsiteX3-133" fmla="*/ 482310 w 482853"/>
                <a:gd name="connsiteY3-134" fmla="*/ 199034 h 357883"/>
                <a:gd name="connsiteX4-135" fmla="*/ 420858 w 482853"/>
                <a:gd name="connsiteY4-136" fmla="*/ 339099 h 357883"/>
                <a:gd name="connsiteX5-137" fmla="*/ 372777 w 482853"/>
                <a:gd name="connsiteY5-138" fmla="*/ 315717 h 357883"/>
                <a:gd name="connsiteX6-139" fmla="*/ 350642 w 482853"/>
                <a:gd name="connsiteY6-140" fmla="*/ 253579 h 357883"/>
                <a:gd name="connsiteX7-141" fmla="*/ 315648 w 482853"/>
                <a:gd name="connsiteY7-142" fmla="*/ 105931 h 357883"/>
                <a:gd name="connsiteX8-143" fmla="*/ 174498 w 482853"/>
                <a:gd name="connsiteY8-144" fmla="*/ 110272 h 357883"/>
                <a:gd name="connsiteX9-145" fmla="*/ 162676 w 482853"/>
                <a:gd name="connsiteY9-146" fmla="*/ 258589 h 357883"/>
                <a:gd name="connsiteX10-147" fmla="*/ 156570 w 482853"/>
                <a:gd name="connsiteY10-148" fmla="*/ 346185 h 357883"/>
                <a:gd name="connsiteX11-149" fmla="*/ 78600 w 482853"/>
                <a:gd name="connsiteY11-150" fmla="*/ 326296 h 357883"/>
                <a:gd name="connsiteX0-151" fmla="*/ 78600 w 482853"/>
                <a:gd name="connsiteY0-152" fmla="*/ 326296 h 357883"/>
                <a:gd name="connsiteX1-153" fmla="*/ 98099 w 482853"/>
                <a:gd name="connsiteY1-154" fmla="*/ 34612 h 357883"/>
                <a:gd name="connsiteX2-155" fmla="*/ 381727 w 482853"/>
                <a:gd name="connsiteY2-156" fmla="*/ 22223 h 357883"/>
                <a:gd name="connsiteX3-157" fmla="*/ 482310 w 482853"/>
                <a:gd name="connsiteY3-158" fmla="*/ 199034 h 357883"/>
                <a:gd name="connsiteX4-159" fmla="*/ 420858 w 482853"/>
                <a:gd name="connsiteY4-160" fmla="*/ 339099 h 357883"/>
                <a:gd name="connsiteX5-161" fmla="*/ 372777 w 482853"/>
                <a:gd name="connsiteY5-162" fmla="*/ 315717 h 357883"/>
                <a:gd name="connsiteX6-163" fmla="*/ 350642 w 482853"/>
                <a:gd name="connsiteY6-164" fmla="*/ 253579 h 357883"/>
                <a:gd name="connsiteX7-165" fmla="*/ 315648 w 482853"/>
                <a:gd name="connsiteY7-166" fmla="*/ 105931 h 357883"/>
                <a:gd name="connsiteX8-167" fmla="*/ 174498 w 482853"/>
                <a:gd name="connsiteY8-168" fmla="*/ 110272 h 357883"/>
                <a:gd name="connsiteX9-169" fmla="*/ 172201 w 482853"/>
                <a:gd name="connsiteY9-170" fmla="*/ 260971 h 357883"/>
                <a:gd name="connsiteX10-171" fmla="*/ 156570 w 482853"/>
                <a:gd name="connsiteY10-172" fmla="*/ 346185 h 357883"/>
                <a:gd name="connsiteX11-173" fmla="*/ 78600 w 482853"/>
                <a:gd name="connsiteY11-174" fmla="*/ 326296 h 357883"/>
                <a:gd name="connsiteX0-175" fmla="*/ 86886 w 412558"/>
                <a:gd name="connsiteY0-176" fmla="*/ 360065 h 360696"/>
                <a:gd name="connsiteX1-177" fmla="*/ 27804 w 412558"/>
                <a:gd name="connsiteY1-178" fmla="*/ 37425 h 360696"/>
                <a:gd name="connsiteX2-179" fmla="*/ 311432 w 412558"/>
                <a:gd name="connsiteY2-180" fmla="*/ 25036 h 360696"/>
                <a:gd name="connsiteX3-181" fmla="*/ 412015 w 412558"/>
                <a:gd name="connsiteY3-182" fmla="*/ 201847 h 360696"/>
                <a:gd name="connsiteX4-183" fmla="*/ 350563 w 412558"/>
                <a:gd name="connsiteY4-184" fmla="*/ 341912 h 360696"/>
                <a:gd name="connsiteX5-185" fmla="*/ 302482 w 412558"/>
                <a:gd name="connsiteY5-186" fmla="*/ 318530 h 360696"/>
                <a:gd name="connsiteX6-187" fmla="*/ 280347 w 412558"/>
                <a:gd name="connsiteY6-188" fmla="*/ 256392 h 360696"/>
                <a:gd name="connsiteX7-189" fmla="*/ 245353 w 412558"/>
                <a:gd name="connsiteY7-190" fmla="*/ 108744 h 360696"/>
                <a:gd name="connsiteX8-191" fmla="*/ 104203 w 412558"/>
                <a:gd name="connsiteY8-192" fmla="*/ 113085 h 360696"/>
                <a:gd name="connsiteX9-193" fmla="*/ 101906 w 412558"/>
                <a:gd name="connsiteY9-194" fmla="*/ 263784 h 360696"/>
                <a:gd name="connsiteX10-195" fmla="*/ 86275 w 412558"/>
                <a:gd name="connsiteY10-196" fmla="*/ 348998 h 360696"/>
                <a:gd name="connsiteX11-197" fmla="*/ 86886 w 412558"/>
                <a:gd name="connsiteY11-198" fmla="*/ 360065 h 360696"/>
                <a:gd name="connsiteX0-199" fmla="*/ 125305 w 450977"/>
                <a:gd name="connsiteY0-200" fmla="*/ 353326 h 353957"/>
                <a:gd name="connsiteX1-201" fmla="*/ 2758 w 450977"/>
                <a:gd name="connsiteY1-202" fmla="*/ 240352 h 353957"/>
                <a:gd name="connsiteX2-203" fmla="*/ 66223 w 450977"/>
                <a:gd name="connsiteY2-204" fmla="*/ 30686 h 353957"/>
                <a:gd name="connsiteX3-205" fmla="*/ 349851 w 450977"/>
                <a:gd name="connsiteY3-206" fmla="*/ 18297 h 353957"/>
                <a:gd name="connsiteX4-207" fmla="*/ 450434 w 450977"/>
                <a:gd name="connsiteY4-208" fmla="*/ 195108 h 353957"/>
                <a:gd name="connsiteX5-209" fmla="*/ 388982 w 450977"/>
                <a:gd name="connsiteY5-210" fmla="*/ 335173 h 353957"/>
                <a:gd name="connsiteX6-211" fmla="*/ 340901 w 450977"/>
                <a:gd name="connsiteY6-212" fmla="*/ 311791 h 353957"/>
                <a:gd name="connsiteX7-213" fmla="*/ 318766 w 450977"/>
                <a:gd name="connsiteY7-214" fmla="*/ 249653 h 353957"/>
                <a:gd name="connsiteX8-215" fmla="*/ 283772 w 450977"/>
                <a:gd name="connsiteY8-216" fmla="*/ 102005 h 353957"/>
                <a:gd name="connsiteX9-217" fmla="*/ 142622 w 450977"/>
                <a:gd name="connsiteY9-218" fmla="*/ 106346 h 353957"/>
                <a:gd name="connsiteX10-219" fmla="*/ 140325 w 450977"/>
                <a:gd name="connsiteY10-220" fmla="*/ 257045 h 353957"/>
                <a:gd name="connsiteX11-221" fmla="*/ 124694 w 450977"/>
                <a:gd name="connsiteY11-222" fmla="*/ 342259 h 353957"/>
                <a:gd name="connsiteX12" fmla="*/ 125305 w 450977"/>
                <a:gd name="connsiteY12" fmla="*/ 353326 h 353957"/>
                <a:gd name="connsiteX0-223" fmla="*/ 120942 w 446614"/>
                <a:gd name="connsiteY0-224" fmla="*/ 352687 h 353318"/>
                <a:gd name="connsiteX1-225" fmla="*/ 3157 w 446614"/>
                <a:gd name="connsiteY1-226" fmla="*/ 227807 h 353318"/>
                <a:gd name="connsiteX2-227" fmla="*/ 61860 w 446614"/>
                <a:gd name="connsiteY2-228" fmla="*/ 30047 h 353318"/>
                <a:gd name="connsiteX3-229" fmla="*/ 345488 w 446614"/>
                <a:gd name="connsiteY3-230" fmla="*/ 17658 h 353318"/>
                <a:gd name="connsiteX4-231" fmla="*/ 446071 w 446614"/>
                <a:gd name="connsiteY4-232" fmla="*/ 194469 h 353318"/>
                <a:gd name="connsiteX5-233" fmla="*/ 384619 w 446614"/>
                <a:gd name="connsiteY5-234" fmla="*/ 334534 h 353318"/>
                <a:gd name="connsiteX6-235" fmla="*/ 336538 w 446614"/>
                <a:gd name="connsiteY6-236" fmla="*/ 311152 h 353318"/>
                <a:gd name="connsiteX7-237" fmla="*/ 314403 w 446614"/>
                <a:gd name="connsiteY7-238" fmla="*/ 249014 h 353318"/>
                <a:gd name="connsiteX8-239" fmla="*/ 279409 w 446614"/>
                <a:gd name="connsiteY8-240" fmla="*/ 101366 h 353318"/>
                <a:gd name="connsiteX9-241" fmla="*/ 138259 w 446614"/>
                <a:gd name="connsiteY9-242" fmla="*/ 105707 h 353318"/>
                <a:gd name="connsiteX10-243" fmla="*/ 135962 w 446614"/>
                <a:gd name="connsiteY10-244" fmla="*/ 256406 h 353318"/>
                <a:gd name="connsiteX11-245" fmla="*/ 120331 w 446614"/>
                <a:gd name="connsiteY11-246" fmla="*/ 341620 h 353318"/>
                <a:gd name="connsiteX12-247" fmla="*/ 120942 w 446614"/>
                <a:gd name="connsiteY12-248" fmla="*/ 352687 h 353318"/>
                <a:gd name="connsiteX0-249" fmla="*/ 120942 w 446614"/>
                <a:gd name="connsiteY0-250" fmla="*/ 352687 h 353318"/>
                <a:gd name="connsiteX1-251" fmla="*/ 3157 w 446614"/>
                <a:gd name="connsiteY1-252" fmla="*/ 227807 h 353318"/>
                <a:gd name="connsiteX2-253" fmla="*/ 61860 w 446614"/>
                <a:gd name="connsiteY2-254" fmla="*/ 30047 h 353318"/>
                <a:gd name="connsiteX3-255" fmla="*/ 345488 w 446614"/>
                <a:gd name="connsiteY3-256" fmla="*/ 17658 h 353318"/>
                <a:gd name="connsiteX4-257" fmla="*/ 446071 w 446614"/>
                <a:gd name="connsiteY4-258" fmla="*/ 194469 h 353318"/>
                <a:gd name="connsiteX5-259" fmla="*/ 384619 w 446614"/>
                <a:gd name="connsiteY5-260" fmla="*/ 334534 h 353318"/>
                <a:gd name="connsiteX6-261" fmla="*/ 336538 w 446614"/>
                <a:gd name="connsiteY6-262" fmla="*/ 311152 h 353318"/>
                <a:gd name="connsiteX7-263" fmla="*/ 314403 w 446614"/>
                <a:gd name="connsiteY7-264" fmla="*/ 249014 h 353318"/>
                <a:gd name="connsiteX8-265" fmla="*/ 279409 w 446614"/>
                <a:gd name="connsiteY8-266" fmla="*/ 101366 h 353318"/>
                <a:gd name="connsiteX9-267" fmla="*/ 138259 w 446614"/>
                <a:gd name="connsiteY9-268" fmla="*/ 105707 h 353318"/>
                <a:gd name="connsiteX10-269" fmla="*/ 135962 w 446614"/>
                <a:gd name="connsiteY10-270" fmla="*/ 256406 h 353318"/>
                <a:gd name="connsiteX11-271" fmla="*/ 120331 w 446614"/>
                <a:gd name="connsiteY11-272" fmla="*/ 341620 h 353318"/>
                <a:gd name="connsiteX12-273" fmla="*/ 120942 w 446614"/>
                <a:gd name="connsiteY12-274" fmla="*/ 352687 h 3533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125" y="connsiteY11-126"/>
                </a:cxn>
                <a:cxn ang="0">
                  <a:pos x="connsiteX12-247" y="connsiteY12-248"/>
                </a:cxn>
              </a:cxnLst>
              <a:rect l="l" t="t" r="r" b="b"/>
              <a:pathLst>
                <a:path w="446614" h="353318">
                  <a:moveTo>
                    <a:pt x="120942" y="352687"/>
                  </a:moveTo>
                  <a:cubicBezTo>
                    <a:pt x="107366" y="330543"/>
                    <a:pt x="17766" y="269674"/>
                    <a:pt x="3157" y="227807"/>
                  </a:cubicBezTo>
                  <a:cubicBezTo>
                    <a:pt x="-6690" y="174034"/>
                    <a:pt x="4805" y="65072"/>
                    <a:pt x="61860" y="30047"/>
                  </a:cubicBezTo>
                  <a:cubicBezTo>
                    <a:pt x="118915" y="-4978"/>
                    <a:pt x="281453" y="-9746"/>
                    <a:pt x="345488" y="17658"/>
                  </a:cubicBezTo>
                  <a:cubicBezTo>
                    <a:pt x="409523" y="45062"/>
                    <a:pt x="449074" y="144037"/>
                    <a:pt x="446071" y="194469"/>
                  </a:cubicBezTo>
                  <a:cubicBezTo>
                    <a:pt x="452593" y="247282"/>
                    <a:pt x="398509" y="310324"/>
                    <a:pt x="384619" y="334534"/>
                  </a:cubicBezTo>
                  <a:cubicBezTo>
                    <a:pt x="390270" y="384243"/>
                    <a:pt x="351812" y="320643"/>
                    <a:pt x="336538" y="311152"/>
                  </a:cubicBezTo>
                  <a:cubicBezTo>
                    <a:pt x="321264" y="301661"/>
                    <a:pt x="331068" y="284772"/>
                    <a:pt x="314403" y="249014"/>
                  </a:cubicBezTo>
                  <a:cubicBezTo>
                    <a:pt x="389373" y="205557"/>
                    <a:pt x="308766" y="125251"/>
                    <a:pt x="279409" y="101366"/>
                  </a:cubicBezTo>
                  <a:cubicBezTo>
                    <a:pt x="250052" y="77481"/>
                    <a:pt x="181108" y="90123"/>
                    <a:pt x="138259" y="105707"/>
                  </a:cubicBezTo>
                  <a:cubicBezTo>
                    <a:pt x="47749" y="138625"/>
                    <a:pt x="51101" y="218453"/>
                    <a:pt x="135962" y="256406"/>
                  </a:cubicBezTo>
                  <a:cubicBezTo>
                    <a:pt x="120900" y="267369"/>
                    <a:pt x="135393" y="330657"/>
                    <a:pt x="120331" y="341620"/>
                  </a:cubicBezTo>
                  <a:cubicBezTo>
                    <a:pt x="107367" y="353226"/>
                    <a:pt x="133906" y="341081"/>
                    <a:pt x="120942" y="35268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>
                <a:solidFill>
                  <a:schemeClr val="tx1"/>
                </a:solidFill>
              </a:endParaRPr>
            </a:p>
          </p:txBody>
        </p:sp>
      </p:grpSp>
      <p:sp>
        <p:nvSpPr>
          <p:cNvPr id="65" name="矩形: 一个圆顶角，剪去另一个顶角 64"/>
          <p:cNvSpPr/>
          <p:nvPr userDrawn="1"/>
        </p:nvSpPr>
        <p:spPr>
          <a:xfrm rot="5400000" flipV="1">
            <a:off x="52277" y="1362659"/>
            <a:ext cx="675000" cy="270000"/>
          </a:xfrm>
          <a:prstGeom prst="snipRoundRect">
            <a:avLst/>
          </a:prstGeom>
          <a:solidFill>
            <a:srgbClr val="DA6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 b="1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sp>
        <p:nvSpPr>
          <p:cNvPr id="66" name="矩形: 一个圆顶角，剪去另一个顶角 65"/>
          <p:cNvSpPr/>
          <p:nvPr userDrawn="1"/>
        </p:nvSpPr>
        <p:spPr>
          <a:xfrm rot="16200000" flipV="1">
            <a:off x="8400350" y="2040258"/>
            <a:ext cx="675000" cy="324000"/>
          </a:xfrm>
          <a:prstGeom prst="snipRound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 b="1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sp>
        <p:nvSpPr>
          <p:cNvPr id="67" name="矩形: 一个圆顶角，剪去另一个顶角 66"/>
          <p:cNvSpPr/>
          <p:nvPr userDrawn="1"/>
        </p:nvSpPr>
        <p:spPr>
          <a:xfrm rot="16200000" flipV="1">
            <a:off x="8373350" y="2781143"/>
            <a:ext cx="675000" cy="270000"/>
          </a:xfrm>
          <a:prstGeom prst="snip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sp>
        <p:nvSpPr>
          <p:cNvPr id="68" name="矩形: 一个圆顶角，剪去另一个顶角 67"/>
          <p:cNvSpPr/>
          <p:nvPr userDrawn="1"/>
        </p:nvSpPr>
        <p:spPr>
          <a:xfrm rot="16200000" flipV="1">
            <a:off x="8373350" y="3495029"/>
            <a:ext cx="675000" cy="270000"/>
          </a:xfrm>
          <a:prstGeom prst="snipRoundRect">
            <a:avLst/>
          </a:prstGeom>
          <a:solidFill>
            <a:srgbClr val="DA6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  <p:sp>
        <p:nvSpPr>
          <p:cNvPr id="69" name="矩形: 一个圆顶角，剪去另一个顶角 68"/>
          <p:cNvSpPr/>
          <p:nvPr userDrawn="1"/>
        </p:nvSpPr>
        <p:spPr>
          <a:xfrm rot="16200000" flipV="1">
            <a:off x="8373350" y="4208914"/>
            <a:ext cx="675000" cy="270000"/>
          </a:xfrm>
          <a:prstGeom prst="snipRound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>
              <a:latin typeface="思源黑体 Heavy" panose="020B0A00000000000000" pitchFamily="34" charset="-122"/>
              <a:ea typeface="思源黑体 Heavy" panose="020B0A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80642279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131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246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659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723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457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017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8DDCE-A2E0-4ED5-91D6-A39DA716103D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509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8DDCE-A2E0-4ED5-91D6-A39DA716103D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E1D2B-0CA4-49DE-8ACE-2DF230ACA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118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2BC07D31-4B56-4456-B116-34D421119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3194F17A-712D-4687-B4B7-996AFB00A4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78CCD1E4-6DA5-4A95-A4B6-EECB6CDD60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9C4D9-BB03-4C0C-9630-F5D180F654E4}" type="datetimeFigureOut">
              <a:rPr lang="en-US" smtClean="0"/>
              <a:t>8/6/2023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FB198DB4-ACDF-494E-933C-55FE66AC6A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5F8B1083-D58F-4699-A741-E7EA538450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20C7E6-65DD-4795-8988-78B3EDD8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170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30.png"/><Relationship Id="rId3" Type="http://schemas.openxmlformats.org/officeDocument/2006/relationships/slideLayout" Target="../slideLayouts/slideLayout12.xml"/><Relationship Id="rId7" Type="http://schemas.openxmlformats.org/officeDocument/2006/relationships/slide" Target="slide6.xml"/><Relationship Id="rId12" Type="http://schemas.openxmlformats.org/officeDocument/2006/relationships/image" Target="../media/image41.png"/><Relationship Id="rId2" Type="http://schemas.openxmlformats.org/officeDocument/2006/relationships/video" Target="../media/media2.mp4"/><Relationship Id="rId16" Type="http://schemas.openxmlformats.org/officeDocument/2006/relationships/image" Target="../media/image32.png"/><Relationship Id="rId1" Type="http://schemas.microsoft.com/office/2007/relationships/media" Target="../media/media2.mp4"/><Relationship Id="rId6" Type="http://schemas.openxmlformats.org/officeDocument/2006/relationships/audio" Target="../media/audio1.wav"/><Relationship Id="rId11" Type="http://schemas.openxmlformats.org/officeDocument/2006/relationships/image" Target="../media/image40.png"/><Relationship Id="rId5" Type="http://schemas.openxmlformats.org/officeDocument/2006/relationships/audio" Target="../media/audio2.wav"/><Relationship Id="rId15" Type="http://schemas.openxmlformats.org/officeDocument/2006/relationships/image" Target="../media/image29.png"/><Relationship Id="rId10" Type="http://schemas.openxmlformats.org/officeDocument/2006/relationships/image" Target="../media/image39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38.png"/><Relationship Id="rId1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47.png"/><Relationship Id="rId3" Type="http://schemas.openxmlformats.org/officeDocument/2006/relationships/slideLayout" Target="../slideLayouts/slideLayout12.xml"/><Relationship Id="rId7" Type="http://schemas.openxmlformats.org/officeDocument/2006/relationships/slide" Target="slide6.xml"/><Relationship Id="rId12" Type="http://schemas.openxmlformats.org/officeDocument/2006/relationships/image" Target="../media/image46.png"/><Relationship Id="rId2" Type="http://schemas.openxmlformats.org/officeDocument/2006/relationships/video" Target="../media/media2.mp4"/><Relationship Id="rId16" Type="http://schemas.openxmlformats.org/officeDocument/2006/relationships/image" Target="../media/image32.png"/><Relationship Id="rId1" Type="http://schemas.microsoft.com/office/2007/relationships/media" Target="../media/media2.mp4"/><Relationship Id="rId6" Type="http://schemas.openxmlformats.org/officeDocument/2006/relationships/audio" Target="../media/audio2.wav"/><Relationship Id="rId11" Type="http://schemas.openxmlformats.org/officeDocument/2006/relationships/image" Target="../media/image45.png"/><Relationship Id="rId5" Type="http://schemas.openxmlformats.org/officeDocument/2006/relationships/audio" Target="../media/audio1.wav"/><Relationship Id="rId15" Type="http://schemas.openxmlformats.org/officeDocument/2006/relationships/image" Target="../media/image30.png"/><Relationship Id="rId10" Type="http://schemas.openxmlformats.org/officeDocument/2006/relationships/image" Target="../media/image44.pn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43.png"/><Relationship Id="rId1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52.png"/><Relationship Id="rId3" Type="http://schemas.openxmlformats.org/officeDocument/2006/relationships/slideLayout" Target="../slideLayouts/slideLayout12.xml"/><Relationship Id="rId7" Type="http://schemas.openxmlformats.org/officeDocument/2006/relationships/slide" Target="slide6.xml"/><Relationship Id="rId12" Type="http://schemas.openxmlformats.org/officeDocument/2006/relationships/image" Target="../media/image51.png"/><Relationship Id="rId2" Type="http://schemas.openxmlformats.org/officeDocument/2006/relationships/video" Target="../media/media2.mp4"/><Relationship Id="rId16" Type="http://schemas.openxmlformats.org/officeDocument/2006/relationships/image" Target="../media/image32.png"/><Relationship Id="rId1" Type="http://schemas.microsoft.com/office/2007/relationships/media" Target="../media/media2.mp4"/><Relationship Id="rId6" Type="http://schemas.openxmlformats.org/officeDocument/2006/relationships/audio" Target="../media/audio2.wav"/><Relationship Id="rId11" Type="http://schemas.openxmlformats.org/officeDocument/2006/relationships/image" Target="../media/image50.png"/><Relationship Id="rId5" Type="http://schemas.openxmlformats.org/officeDocument/2006/relationships/audio" Target="../media/audio1.wav"/><Relationship Id="rId15" Type="http://schemas.openxmlformats.org/officeDocument/2006/relationships/image" Target="../media/image30.png"/><Relationship Id="rId10" Type="http://schemas.openxmlformats.org/officeDocument/2006/relationships/image" Target="../media/image49.png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48.png"/><Relationship Id="rId1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5.xml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35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0.png"/><Relationship Id="rId2" Type="http://schemas.openxmlformats.org/officeDocument/2006/relationships/image" Target="../media/image48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comments" Target="../comments/commen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6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0.png"/><Relationship Id="rId4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1.png"/><Relationship Id="rId4" Type="http://schemas.openxmlformats.org/officeDocument/2006/relationships/image" Target="../media/image6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70.png"/><Relationship Id="rId7" Type="http://schemas.openxmlformats.org/officeDocument/2006/relationships/image" Target="../media/image610.png"/><Relationship Id="rId2" Type="http://schemas.openxmlformats.org/officeDocument/2006/relationships/image" Target="../media/image5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0.png"/><Relationship Id="rId4" Type="http://schemas.openxmlformats.org/officeDocument/2006/relationships/image" Target="../media/image58.png"/><Relationship Id="rId9" Type="http://schemas.openxmlformats.org/officeDocument/2006/relationships/image" Target="../media/image6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35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DhnjH8_PLqs?feature=oembed" TargetMode="Externa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5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12" Type="http://schemas.openxmlformats.org/officeDocument/2006/relationships/image" Target="../media/image82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11" Type="http://schemas.openxmlformats.org/officeDocument/2006/relationships/image" Target="../media/image81.png"/><Relationship Id="rId5" Type="http://schemas.openxmlformats.org/officeDocument/2006/relationships/image" Target="../media/image75.png"/><Relationship Id="rId10" Type="http://schemas.openxmlformats.org/officeDocument/2006/relationships/image" Target="../media/image80.png"/><Relationship Id="rId4" Type="http://schemas.openxmlformats.org/officeDocument/2006/relationships/image" Target="../media/image74.png"/><Relationship Id="rId9" Type="http://schemas.openxmlformats.org/officeDocument/2006/relationships/image" Target="../media/image79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8EWFZSwzT5c?feature=oembed" TargetMode="External"/><Relationship Id="rId6" Type="http://schemas.openxmlformats.org/officeDocument/2006/relationships/image" Target="../media/image84.jpeg"/><Relationship Id="rId5" Type="http://schemas.openxmlformats.org/officeDocument/2006/relationships/image" Target="../media/image83.png"/><Relationship Id="rId4" Type="http://schemas.openxmlformats.org/officeDocument/2006/relationships/image" Target="../media/image6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wisc-online.com/assetrepository/viewasset?id=1508" TargetMode="External"/><Relationship Id="rId13" Type="http://schemas.openxmlformats.org/officeDocument/2006/relationships/image" Target="../media/image11.png"/><Relationship Id="rId3" Type="http://schemas.openxmlformats.org/officeDocument/2006/relationships/image" Target="../media/image4.jpeg"/><Relationship Id="rId7" Type="http://schemas.openxmlformats.org/officeDocument/2006/relationships/image" Target="../media/image6.jpe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6" Type="http://schemas.openxmlformats.org/officeDocument/2006/relationships/comments" Target="../comments/comment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allwhitebackground.com/colorful-background-images.html" TargetMode="External"/><Relationship Id="rId11" Type="http://schemas.openxmlformats.org/officeDocument/2006/relationships/image" Target="../media/image9.png"/><Relationship Id="rId5" Type="http://schemas.openxmlformats.org/officeDocument/2006/relationships/image" Target="../media/image5.jpe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hyperlink" Target="https://www.publicdomainpictures.net/en/view-image.php?image=317882&amp;picture=abstract-background" TargetMode="External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0.png"/><Relationship Id="rId2" Type="http://schemas.openxmlformats.org/officeDocument/2006/relationships/image" Target="../media/image7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0.png"/><Relationship Id="rId2" Type="http://schemas.openxmlformats.org/officeDocument/2006/relationships/image" Target="../media/image7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0.png"/><Relationship Id="rId5" Type="http://schemas.openxmlformats.org/officeDocument/2006/relationships/image" Target="../media/image810.png"/><Relationship Id="rId4" Type="http://schemas.openxmlformats.org/officeDocument/2006/relationships/image" Target="../media/image80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0.png"/><Relationship Id="rId2" Type="http://schemas.openxmlformats.org/officeDocument/2006/relationships/image" Target="../media/image8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0.png"/><Relationship Id="rId5" Type="http://schemas.openxmlformats.org/officeDocument/2006/relationships/image" Target="../media/image860.png"/><Relationship Id="rId4" Type="http://schemas.openxmlformats.org/officeDocument/2006/relationships/image" Target="../media/image8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3.xml"/><Relationship Id="rId4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Relationship Id="rId9" Type="http://schemas.openxmlformats.org/officeDocument/2006/relationships/image" Target="../media/image1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13" Type="http://schemas.openxmlformats.org/officeDocument/2006/relationships/image" Target="../media/image21.png"/><Relationship Id="rId3" Type="http://schemas.openxmlformats.org/officeDocument/2006/relationships/slideLayout" Target="../slideLayouts/slideLayout2.xml"/><Relationship Id="rId7" Type="http://schemas.openxmlformats.org/officeDocument/2006/relationships/slide" Target="slide10.xml"/><Relationship Id="rId12" Type="http://schemas.openxmlformats.org/officeDocument/2006/relationships/image" Target="../media/image20.gif"/><Relationship Id="rId2" Type="http://schemas.openxmlformats.org/officeDocument/2006/relationships/audio" Target="../media/media1.wav"/><Relationship Id="rId16" Type="http://schemas.openxmlformats.org/officeDocument/2006/relationships/image" Target="../media/image22.png"/><Relationship Id="rId1" Type="http://schemas.microsoft.com/office/2007/relationships/media" Target="../media/media1.wav"/><Relationship Id="rId6" Type="http://schemas.openxmlformats.org/officeDocument/2006/relationships/image" Target="../media/image17.png"/><Relationship Id="rId11" Type="http://schemas.openxmlformats.org/officeDocument/2006/relationships/image" Target="../media/image19.gif"/><Relationship Id="rId5" Type="http://schemas.openxmlformats.org/officeDocument/2006/relationships/slide" Target="slide9.xml"/><Relationship Id="rId15" Type="http://schemas.openxmlformats.org/officeDocument/2006/relationships/slide" Target="slide13.xml"/><Relationship Id="rId10" Type="http://schemas.openxmlformats.org/officeDocument/2006/relationships/image" Target="../media/image18.gif"/><Relationship Id="rId4" Type="http://schemas.openxmlformats.org/officeDocument/2006/relationships/notesSlide" Target="../notesSlides/notesSlide5.xml"/><Relationship Id="rId9" Type="http://schemas.openxmlformats.org/officeDocument/2006/relationships/slide" Target="slide12.xml"/><Relationship Id="rId14" Type="http://schemas.openxmlformats.org/officeDocument/2006/relationships/slide" Target="slide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9.png"/><Relationship Id="rId3" Type="http://schemas.openxmlformats.org/officeDocument/2006/relationships/slideLayout" Target="../slideLayouts/slideLayout12.xml"/><Relationship Id="rId7" Type="http://schemas.openxmlformats.org/officeDocument/2006/relationships/slide" Target="slide6.xml"/><Relationship Id="rId12" Type="http://schemas.openxmlformats.org/officeDocument/2006/relationships/image" Target="../media/image28.png"/><Relationship Id="rId2" Type="http://schemas.openxmlformats.org/officeDocument/2006/relationships/video" Target="../media/media2.mp4"/><Relationship Id="rId16" Type="http://schemas.openxmlformats.org/officeDocument/2006/relationships/image" Target="../media/image32.png"/><Relationship Id="rId1" Type="http://schemas.microsoft.com/office/2007/relationships/media" Target="../media/media2.mp4"/><Relationship Id="rId6" Type="http://schemas.openxmlformats.org/officeDocument/2006/relationships/audio" Target="../media/audio2.wav"/><Relationship Id="rId11" Type="http://schemas.openxmlformats.org/officeDocument/2006/relationships/image" Target="../media/image27.png"/><Relationship Id="rId5" Type="http://schemas.openxmlformats.org/officeDocument/2006/relationships/audio" Target="../media/audio1.wav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9.png"/><Relationship Id="rId3" Type="http://schemas.openxmlformats.org/officeDocument/2006/relationships/slideLayout" Target="../slideLayouts/slideLayout12.xml"/><Relationship Id="rId7" Type="http://schemas.openxmlformats.org/officeDocument/2006/relationships/slide" Target="slide6.xml"/><Relationship Id="rId12" Type="http://schemas.openxmlformats.org/officeDocument/2006/relationships/image" Target="../media/image35.png"/><Relationship Id="rId17" Type="http://schemas.openxmlformats.org/officeDocument/2006/relationships/image" Target="../media/image32.png"/><Relationship Id="rId2" Type="http://schemas.openxmlformats.org/officeDocument/2006/relationships/video" Target="../media/media2.mp4"/><Relationship Id="rId16" Type="http://schemas.openxmlformats.org/officeDocument/2006/relationships/image" Target="../media/image37.png"/><Relationship Id="rId1" Type="http://schemas.microsoft.com/office/2007/relationships/media" Target="../media/media2.mp4"/><Relationship Id="rId6" Type="http://schemas.openxmlformats.org/officeDocument/2006/relationships/audio" Target="../media/audio2.wav"/><Relationship Id="rId11" Type="http://schemas.openxmlformats.org/officeDocument/2006/relationships/image" Target="../media/image34.png"/><Relationship Id="rId5" Type="http://schemas.openxmlformats.org/officeDocument/2006/relationships/audio" Target="../media/audio1.wav"/><Relationship Id="rId15" Type="http://schemas.openxmlformats.org/officeDocument/2006/relationships/image" Target="../media/image36.png"/><Relationship Id="rId10" Type="http://schemas.openxmlformats.org/officeDocument/2006/relationships/image" Target="../media/image33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320.png"/><Relationship Id="rId1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Chỗ dành sẵn cho Nội dung 4" descr="Ảnh có chứa diều, bầu trời, bay, ngoài trời&#10;&#10;Mô tả được tạo tự động">
            <a:extLst>
              <a:ext uri="{FF2B5EF4-FFF2-40B4-BE49-F238E27FC236}">
                <a16:creationId xmlns:a16="http://schemas.microsoft.com/office/drawing/2014/main" id="{71528377-7ACF-46B8-9189-905EFCEFA8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4"/>
          <a:stretch/>
        </p:blipFill>
        <p:spPr>
          <a:xfrm>
            <a:off x="1" y="8"/>
            <a:ext cx="7252232" cy="5143493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843764" y="0"/>
            <a:ext cx="5300234" cy="51435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ABD37E8A-D45A-4AF4-AA02-27891D5290CA}"/>
              </a:ext>
            </a:extLst>
          </p:cNvPr>
          <p:cNvSpPr txBox="1"/>
          <p:nvPr/>
        </p:nvSpPr>
        <p:spPr>
          <a:xfrm>
            <a:off x="-1" y="717593"/>
            <a:ext cx="913942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spcAft>
                <a:spcPts val="450"/>
              </a:spcAft>
            </a:pP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TRUNG HỌC CƠ SỞ ………………</a:t>
            </a: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D5A797EB-37FC-432B-A43C-3061B2852843}"/>
              </a:ext>
            </a:extLst>
          </p:cNvPr>
          <p:cNvSpPr txBox="1"/>
          <p:nvPr/>
        </p:nvSpPr>
        <p:spPr>
          <a:xfrm>
            <a:off x="411933" y="3013265"/>
            <a:ext cx="8732069" cy="1605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spcAft>
                <a:spcPts val="450"/>
              </a:spcAft>
            </a:pP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ZALO GVSB: </a:t>
            </a:r>
            <a:r>
              <a:rPr lang="vi-VN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Hoàng Thị 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vi-VN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oan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85800">
              <a:spcAft>
                <a:spcPts val="450"/>
              </a:spcAft>
            </a:pP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ZALO GVPB 1: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Thịnh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85800">
              <a:spcAft>
                <a:spcPts val="450"/>
              </a:spcAft>
            </a:pP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ZALO GVPB 2: Bùi Thanh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Huyền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BC2202BE-FB57-4E81-83EF-0EA40E864761}"/>
              </a:ext>
            </a:extLst>
          </p:cNvPr>
          <p:cNvSpPr txBox="1"/>
          <p:nvPr/>
        </p:nvSpPr>
        <p:spPr>
          <a:xfrm>
            <a:off x="-2285" y="1962661"/>
            <a:ext cx="913942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spcAft>
                <a:spcPts val="450"/>
              </a:spcAft>
            </a:pP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 TOÁN LỚP 8 (CÁNH DIỀU )</a:t>
            </a: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D2B28935-FE08-4EA8-AA06-C7169869F84A}"/>
              </a:ext>
            </a:extLst>
          </p:cNvPr>
          <p:cNvSpPr txBox="1"/>
          <p:nvPr/>
        </p:nvSpPr>
        <p:spPr>
          <a:xfrm>
            <a:off x="2289" y="4612578"/>
            <a:ext cx="913485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spcAft>
                <a:spcPts val="450"/>
              </a:spcAft>
            </a:pP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 HỌC: 2023 - 2024</a:t>
            </a: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039C44B3-5CCE-402B-9E16-576A3ABE7C3E}"/>
              </a:ext>
            </a:extLst>
          </p:cNvPr>
          <p:cNvSpPr txBox="1"/>
          <p:nvPr/>
        </p:nvSpPr>
        <p:spPr>
          <a:xfrm>
            <a:off x="-2285" y="222914"/>
            <a:ext cx="91417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 GIÁO DỤC VÀ ĐÀO TẠO ………….</a:t>
            </a:r>
          </a:p>
        </p:txBody>
      </p:sp>
    </p:spTree>
    <p:extLst>
      <p:ext uri="{BB962C8B-B14F-4D97-AF65-F5344CB8AC3E}">
        <p14:creationId xmlns:p14="http://schemas.microsoft.com/office/powerpoint/2010/main" val="2143886177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1123" y="4511303"/>
            <a:ext cx="505629" cy="505629"/>
          </a:xfrm>
          <a:prstGeom prst="rect">
            <a:avLst/>
          </a:prstGeom>
        </p:spPr>
      </p:pic>
      <p:grpSp>
        <p:nvGrpSpPr>
          <p:cNvPr id="41" name="Group 40"/>
          <p:cNvGrpSpPr/>
          <p:nvPr/>
        </p:nvGrpSpPr>
        <p:grpSpPr>
          <a:xfrm>
            <a:off x="439586" y="502506"/>
            <a:ext cx="8147166" cy="1408797"/>
            <a:chOff x="972596" y="1310211"/>
            <a:chExt cx="10558676" cy="2104670"/>
          </a:xfrm>
        </p:grpSpPr>
        <p:sp>
          <p:nvSpPr>
            <p:cNvPr id="43" name="Snip Diagonal Corner Rectangle 42"/>
            <p:cNvSpPr/>
            <p:nvPr/>
          </p:nvSpPr>
          <p:spPr>
            <a:xfrm>
              <a:off x="972596" y="1310211"/>
              <a:ext cx="10526728" cy="2104670"/>
            </a:xfrm>
            <a:prstGeom prst="snip2Diag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vi-VN" sz="2400" dirty="0">
                <a:solidFill>
                  <a:prstClr val="black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/>
                <p:cNvSpPr txBox="1"/>
                <p:nvPr/>
              </p:nvSpPr>
              <p:spPr>
                <a:xfrm>
                  <a:off x="1169594" y="1310211"/>
                  <a:ext cx="10361678" cy="204679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 sz="3200" b="1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Câu 3:</a:t>
                  </a:r>
                  <a:r>
                    <a:rPr lang="vi-VN" sz="32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Với điều kiện nào của </a:t>
                  </a:r>
                  <a14:m>
                    <m:oMath xmlns:m="http://schemas.openxmlformats.org/officeDocument/2006/math">
                      <m:r>
                        <a:rPr lang="vi-VN" sz="32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𝑥</m:t>
                      </m:r>
                    </m:oMath>
                  </a14:m>
                  <a:r>
                    <a:rPr lang="vi-VN" sz="32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thì phân thức</a:t>
                  </a:r>
                </a:p>
                <a:p>
                  <a:r>
                    <a:rPr lang="vi-VN" sz="32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vi-VN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36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vi-VN" sz="36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−</m:t>
                          </m:r>
                          <m:r>
                            <a:rPr lang="vi-VN" sz="36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vi-VN" sz="36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vi-VN" sz="36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−</m:t>
                          </m:r>
                          <m:r>
                            <a:rPr lang="vi-VN" sz="36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vi-VN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vi-VN" sz="32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xác định:</a:t>
                  </a:r>
                  <a:endParaRPr lang="vi-VN" sz="3200" dirty="0"/>
                </a:p>
              </p:txBody>
            </p:sp>
          </mc:Choice>
          <mc:Fallback xmlns="">
            <p:sp>
              <p:nvSpPr>
                <p:cNvPr id="44" name="TextBox 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69594" y="1310211"/>
                  <a:ext cx="10361678" cy="2046791"/>
                </a:xfrm>
                <a:prstGeom prst="rect">
                  <a:avLst/>
                </a:prstGeom>
                <a:blipFill>
                  <a:blip r:embed="rId9"/>
                  <a:stretch>
                    <a:fillRect l="-1905" t="-6222" b="-6222"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8" name="Group 47"/>
          <p:cNvGrpSpPr/>
          <p:nvPr/>
        </p:nvGrpSpPr>
        <p:grpSpPr>
          <a:xfrm>
            <a:off x="5207475" y="2468934"/>
            <a:ext cx="3345544" cy="937028"/>
            <a:chOff x="6739690" y="3291874"/>
            <a:chExt cx="4906798" cy="1092206"/>
          </a:xfrm>
        </p:grpSpPr>
        <p:sp>
          <p:nvSpPr>
            <p:cNvPr id="49" name="Rectangle 48"/>
            <p:cNvSpPr/>
            <p:nvPr/>
          </p:nvSpPr>
          <p:spPr>
            <a:xfrm>
              <a:off x="6739690" y="3291874"/>
              <a:ext cx="4906798" cy="1092206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en-US" sz="24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r>
                <a:rPr lang="vi-VN" sz="2400" b="1" dirty="0">
                  <a:solidFill>
                    <a:srgbClr val="C00000"/>
                  </a:solidFill>
                  <a:latin typeface="Times New Roman"/>
                </a:rPr>
                <a:t>.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/>
                <p:cNvSpPr txBox="1"/>
                <p:nvPr/>
              </p:nvSpPr>
              <p:spPr>
                <a:xfrm>
                  <a:off x="7455275" y="3498987"/>
                  <a:ext cx="2684412" cy="573995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vi-VN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vi-VN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vi-VN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1≠0</m:t>
                        </m:r>
                      </m:oMath>
                    </m:oMathPara>
                  </a14:m>
                  <a:endParaRPr lang="vi-VN" sz="32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50" name="Text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55275" y="3498987"/>
                  <a:ext cx="2684412" cy="573995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1" name="Group 50"/>
          <p:cNvGrpSpPr/>
          <p:nvPr/>
        </p:nvGrpSpPr>
        <p:grpSpPr>
          <a:xfrm>
            <a:off x="496403" y="2496648"/>
            <a:ext cx="4431703" cy="933641"/>
            <a:chOff x="1234397" y="4795952"/>
            <a:chExt cx="5763076" cy="1092206"/>
          </a:xfrm>
        </p:grpSpPr>
        <p:sp>
          <p:nvSpPr>
            <p:cNvPr id="52" name="Rectangle 51"/>
            <p:cNvSpPr/>
            <p:nvPr/>
          </p:nvSpPr>
          <p:spPr>
            <a:xfrm>
              <a:off x="1234397" y="4795952"/>
              <a:ext cx="5763076" cy="1092206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vi-VN" sz="2625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vi-VN" sz="2625" b="1">
                  <a:solidFill>
                    <a:srgbClr val="C00000"/>
                  </a:solidFill>
                  <a:latin typeface="Times New Roman"/>
                </a:rPr>
                <a:t>. </a:t>
              </a:r>
              <a:endParaRPr lang="vi-VN" sz="2625" b="1" dirty="0">
                <a:solidFill>
                  <a:srgbClr val="C00000"/>
                </a:solidFill>
                <a:latin typeface="Times New Roman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1845220" y="5032769"/>
                  <a:ext cx="2325889" cy="5760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lv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vi-VN" sz="3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vi-VN" sz="3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−1=</m:t>
                        </m:r>
                        <m:r>
                          <m:rPr>
                            <m:nor/>
                          </m:rPr>
                          <a:rPr lang="vi-VN" sz="3200" dirty="0">
                            <a:latin typeface="Times New Roman"/>
                          </a:rPr>
                          <m:t>0</m:t>
                        </m:r>
                      </m:oMath>
                    </m:oMathPara>
                  </a14:m>
                  <a:endParaRPr lang="vi-VN" sz="3200" dirty="0">
                    <a:latin typeface="Times New Roman"/>
                  </a:endParaRPr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45220" y="5032769"/>
                  <a:ext cx="2325889" cy="576077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4" name="Group 53"/>
          <p:cNvGrpSpPr/>
          <p:nvPr/>
        </p:nvGrpSpPr>
        <p:grpSpPr>
          <a:xfrm>
            <a:off x="5201634" y="3605866"/>
            <a:ext cx="3345544" cy="819156"/>
            <a:chOff x="6739690" y="4816990"/>
            <a:chExt cx="4906798" cy="1092206"/>
          </a:xfrm>
        </p:grpSpPr>
        <p:sp>
          <p:nvSpPr>
            <p:cNvPr id="55" name="Rectangle 54"/>
            <p:cNvSpPr/>
            <p:nvPr/>
          </p:nvSpPr>
          <p:spPr>
            <a:xfrm>
              <a:off x="6739690" y="4816990"/>
              <a:ext cx="4906798" cy="1092206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en-US" sz="24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r>
                <a:rPr lang="vi-VN" sz="2400" b="1" dirty="0">
                  <a:solidFill>
                    <a:srgbClr val="C00000"/>
                  </a:solidFill>
                  <a:latin typeface="Times New Roman"/>
                </a:rPr>
                <a:t>.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/>
                <p:cNvSpPr txBox="1"/>
                <p:nvPr/>
              </p:nvSpPr>
              <p:spPr>
                <a:xfrm>
                  <a:off x="7456098" y="5034798"/>
                  <a:ext cx="2305555" cy="65658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lvl="0"/>
                  <a14:m>
                    <m:oMath xmlns:m="http://schemas.openxmlformats.org/officeDocument/2006/math">
                      <m:r>
                        <a:rPr lang="vi-VN" sz="320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vi-VN" sz="3200" b="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vi-VN" sz="32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2=</m:t>
                      </m:r>
                    </m:oMath>
                  </a14:m>
                  <a:r>
                    <a:rPr lang="vi-VN" sz="3200" dirty="0">
                      <a:latin typeface="Times New Roman"/>
                    </a:rPr>
                    <a:t>0</a:t>
                  </a:r>
                </a:p>
              </p:txBody>
            </p:sp>
          </mc:Choice>
          <mc:Fallback xmlns="">
            <p:sp>
              <p:nvSpPr>
                <p:cNvPr id="56" name="TextBox 5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56098" y="5034798"/>
                  <a:ext cx="2305555" cy="656589"/>
                </a:xfrm>
                <a:prstGeom prst="rect">
                  <a:avLst/>
                </a:prstGeom>
                <a:blipFill>
                  <a:blip r:embed="rId12"/>
                  <a:stretch>
                    <a:fillRect t="-25926" r="-15116" b="-48148"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58" name="Picture 57"/>
          <p:cNvPicPr>
            <a:picLocks noChangeAspect="1"/>
          </p:cNvPicPr>
          <p:nvPr/>
        </p:nvPicPr>
        <p:blipFill rotWithShape="1">
          <a:blip r:embed="rId1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8151557" y="3963592"/>
            <a:ext cx="548547" cy="480060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1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8013554" y="2591168"/>
            <a:ext cx="548547" cy="480060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 rotWithShape="1">
          <a:blip r:embed="rId1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4037975" y="2699084"/>
            <a:ext cx="548547" cy="480060"/>
          </a:xfrm>
          <a:prstGeom prst="rect">
            <a:avLst/>
          </a:prstGeom>
        </p:spPr>
      </p:pic>
      <p:grpSp>
        <p:nvGrpSpPr>
          <p:cNvPr id="62" name="Group 61"/>
          <p:cNvGrpSpPr/>
          <p:nvPr/>
        </p:nvGrpSpPr>
        <p:grpSpPr>
          <a:xfrm>
            <a:off x="470184" y="3613399"/>
            <a:ext cx="4457922" cy="1082666"/>
            <a:chOff x="1319679" y="3283205"/>
            <a:chExt cx="6179600" cy="1443555"/>
          </a:xfrm>
        </p:grpSpPr>
        <p:sp>
          <p:nvSpPr>
            <p:cNvPr id="63" name="Rectangle 62"/>
            <p:cNvSpPr/>
            <p:nvPr/>
          </p:nvSpPr>
          <p:spPr>
            <a:xfrm>
              <a:off x="1319679" y="3283205"/>
              <a:ext cx="6179600" cy="1092206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vi-VN" sz="2400" b="1">
                  <a:solidFill>
                    <a:srgbClr val="C00000"/>
                  </a:solidFill>
                  <a:latin typeface="Times New Roman"/>
                </a:rPr>
                <a:t>C.  </a:t>
              </a:r>
              <a:endParaRPr lang="vi-VN" sz="2400" b="1" dirty="0">
                <a:solidFill>
                  <a:srgbClr val="C00000"/>
                </a:solidFill>
                <a:latin typeface="Times New Roman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TextBox 63"/>
                <p:cNvSpPr txBox="1"/>
                <p:nvPr/>
              </p:nvSpPr>
              <p:spPr>
                <a:xfrm>
                  <a:off x="1991571" y="3413581"/>
                  <a:ext cx="2527592" cy="1313179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wrap="square" lIns="0" tIns="0" rIns="0" bIns="0" rtlCol="0">
                  <a:spAutoFit/>
                </a:bodyPr>
                <a:lstStyle/>
                <a:p>
                  <a:pPr lv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vi-VN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  <m:r>
                          <a:rPr lang="vi-VN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vi-VN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2≠0</m:t>
                        </m:r>
                      </m:oMath>
                    </m:oMathPara>
                  </a14:m>
                  <a:endParaRPr lang="vi-VN" sz="3200" dirty="0">
                    <a:solidFill>
                      <a:schemeClr val="tx1"/>
                    </a:solidFill>
                    <a:latin typeface="Times New Roman"/>
                  </a:endParaRPr>
                </a:p>
                <a:p>
                  <a:endPara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4" name="TextBox 6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91571" y="3413581"/>
                  <a:ext cx="2527592" cy="1313179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65" name="Picture 64"/>
          <p:cNvPicPr>
            <a:picLocks noChangeAspect="1"/>
          </p:cNvPicPr>
          <p:nvPr/>
        </p:nvPicPr>
        <p:blipFill rotWithShape="1">
          <a:blip r:embed="rId15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4076493" y="3553828"/>
            <a:ext cx="603503" cy="482768"/>
          </a:xfrm>
          <a:prstGeom prst="rect">
            <a:avLst/>
          </a:prstGeom>
        </p:spPr>
      </p:pic>
      <p:pic>
        <p:nvPicPr>
          <p:cNvPr id="2" name="ĐẾM NGƯỢC 10 GIÂY- CÓ CHUÔNG BÁO HẾT GIỜ">
            <a:hlinkClick r:id="" action="ppaction://media"/>
            <a:extLst>
              <a:ext uri="{FF2B5EF4-FFF2-40B4-BE49-F238E27FC236}">
                <a16:creationId xmlns:a16="http://schemas.microsoft.com/office/drawing/2014/main" id="{49609B78-61BC-2B3E-2F34-D124C3A1056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525655" y="1067030"/>
            <a:ext cx="969192" cy="761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5788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3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5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9731" y="4365167"/>
            <a:ext cx="505629" cy="505629"/>
          </a:xfrm>
          <a:prstGeom prst="rect">
            <a:avLst/>
          </a:prstGeom>
        </p:spPr>
      </p:pic>
      <p:grpSp>
        <p:nvGrpSpPr>
          <p:cNvPr id="41" name="Group 40"/>
          <p:cNvGrpSpPr/>
          <p:nvPr/>
        </p:nvGrpSpPr>
        <p:grpSpPr>
          <a:xfrm>
            <a:off x="638805" y="607262"/>
            <a:ext cx="7866390" cy="1459117"/>
            <a:chOff x="972596" y="1211164"/>
            <a:chExt cx="10754278" cy="1945489"/>
          </a:xfrm>
        </p:grpSpPr>
        <p:sp>
          <p:nvSpPr>
            <p:cNvPr id="43" name="Snip Diagonal Corner Rectangle 42"/>
            <p:cNvSpPr/>
            <p:nvPr/>
          </p:nvSpPr>
          <p:spPr>
            <a:xfrm>
              <a:off x="972596" y="1310212"/>
              <a:ext cx="10526728" cy="1823858"/>
            </a:xfrm>
            <a:prstGeom prst="snip2Diag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vi-VN" sz="2400" dirty="0">
                <a:solidFill>
                  <a:prstClr val="black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/>
                <p:cNvSpPr txBox="1"/>
                <p:nvPr/>
              </p:nvSpPr>
              <p:spPr>
                <a:xfrm>
                  <a:off x="1087618" y="1211164"/>
                  <a:ext cx="10639256" cy="194548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vi-VN" sz="3200" b="1" dirty="0"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Câu 4:</a:t>
                  </a:r>
                  <a:r>
                    <a:rPr lang="vi-VN" sz="3200" dirty="0"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 Với điều kiện nào của </a:t>
                  </a:r>
                  <a14:m>
                    <m:oMath xmlns:m="http://schemas.openxmlformats.org/officeDocument/2006/math">
                      <m:r>
                        <a:rPr lang="vi-VN" sz="3200" i="1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𝑥</m:t>
                      </m:r>
                    </m:oMath>
                  </a14:m>
                  <a:r>
                    <a:rPr lang="vi-VN" sz="3200" dirty="0"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 thì phân thức        </a:t>
                  </a:r>
                </a:p>
                <a:p>
                  <a:r>
                    <a:rPr lang="vi-VN" sz="3200" dirty="0"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             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vi-VN" sz="4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vi-VN" sz="4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−3</m:t>
                          </m:r>
                        </m:num>
                        <m:den>
                          <m:r>
                            <a:rPr lang="vi-VN" sz="4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6</m:t>
                          </m:r>
                          <m:r>
                            <a:rPr lang="vi-VN" sz="4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𝑥</m:t>
                          </m:r>
                          <m:r>
                            <a:rPr lang="vi-VN" sz="4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+24</m:t>
                          </m:r>
                        </m:den>
                      </m:f>
                    </m:oMath>
                  </a14:m>
                  <a:r>
                    <a:rPr lang="vi-VN" sz="3200" dirty="0"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  xác định:</a:t>
                  </a:r>
                  <a:endParaRPr lang="vi-VN" sz="3200" dirty="0">
                    <a:latin typeface="Times New Roman" panose="02020603050405020304" pitchFamily="18" charset="0"/>
                    <a:ea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4" name="TextBox 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7618" y="1211164"/>
                  <a:ext cx="10639256" cy="1945489"/>
                </a:xfrm>
                <a:prstGeom prst="rect">
                  <a:avLst/>
                </a:prstGeom>
                <a:blipFill>
                  <a:blip r:embed="rId9"/>
                  <a:stretch>
                    <a:fillRect l="-2038" t="-5858" r="-9953" b="-1674"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5" name="Group 44"/>
          <p:cNvGrpSpPr/>
          <p:nvPr/>
        </p:nvGrpSpPr>
        <p:grpSpPr>
          <a:xfrm>
            <a:off x="4821117" y="3627575"/>
            <a:ext cx="3345544" cy="819155"/>
            <a:chOff x="1250180" y="3260401"/>
            <a:chExt cx="4906798" cy="1092206"/>
          </a:xfrm>
        </p:grpSpPr>
        <p:sp>
          <p:nvSpPr>
            <p:cNvPr id="46" name="Rectangle 45"/>
            <p:cNvSpPr/>
            <p:nvPr/>
          </p:nvSpPr>
          <p:spPr>
            <a:xfrm>
              <a:off x="1250180" y="3260401"/>
              <a:ext cx="4906798" cy="1092206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vi-VN" sz="2400" b="1" dirty="0">
                  <a:solidFill>
                    <a:srgbClr val="C00000"/>
                  </a:solidFill>
                  <a:latin typeface="Times New Roman"/>
                </a:rPr>
                <a:t>D</a:t>
              </a:r>
              <a:r>
                <a:rPr lang="vi-VN" sz="2400" b="1">
                  <a:solidFill>
                    <a:srgbClr val="C00000"/>
                  </a:solidFill>
                  <a:latin typeface="Times New Roman"/>
                </a:rPr>
                <a:t>. </a:t>
              </a:r>
              <a:endParaRPr lang="vi-VN" sz="2400" b="1" dirty="0">
                <a:solidFill>
                  <a:srgbClr val="C00000"/>
                </a:solidFill>
                <a:latin typeface="Times New Roman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/>
                <p:cNvSpPr txBox="1"/>
                <p:nvPr/>
              </p:nvSpPr>
              <p:spPr>
                <a:xfrm>
                  <a:off x="1838146" y="3470936"/>
                  <a:ext cx="3323850" cy="65659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vi-VN" sz="3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6</m:t>
                        </m:r>
                        <m:r>
                          <a:rPr lang="vi-VN" sz="3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  <m:r>
                          <a:rPr lang="vi-VN" sz="3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+24≠0</m:t>
                        </m:r>
                      </m:oMath>
                    </m:oMathPara>
                  </a14:m>
                  <a:endPara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7" name="TextBox 4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38146" y="3470936"/>
                  <a:ext cx="3323850" cy="656590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8" name="Group 47"/>
          <p:cNvGrpSpPr/>
          <p:nvPr/>
        </p:nvGrpSpPr>
        <p:grpSpPr>
          <a:xfrm>
            <a:off x="4821117" y="2385253"/>
            <a:ext cx="3345544" cy="819155"/>
            <a:chOff x="6739690" y="3291874"/>
            <a:chExt cx="4906798" cy="1092206"/>
          </a:xfrm>
        </p:grpSpPr>
        <p:sp>
          <p:nvSpPr>
            <p:cNvPr id="49" name="Rectangle 48"/>
            <p:cNvSpPr/>
            <p:nvPr/>
          </p:nvSpPr>
          <p:spPr>
            <a:xfrm>
              <a:off x="6739690" y="3291874"/>
              <a:ext cx="4906798" cy="1092206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en-US" sz="24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r>
                <a:rPr lang="vi-VN" sz="2400" b="1" dirty="0">
                  <a:solidFill>
                    <a:srgbClr val="C00000"/>
                  </a:solidFill>
                  <a:latin typeface="Times New Roman"/>
                </a:rPr>
                <a:t>.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/>
                <p:cNvSpPr txBox="1"/>
                <p:nvPr/>
              </p:nvSpPr>
              <p:spPr>
                <a:xfrm>
                  <a:off x="7495479" y="3530278"/>
                  <a:ext cx="3323850" cy="65659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vi-VN" sz="320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6</m:t>
                        </m:r>
                        <m:r>
                          <a:rPr lang="vi-VN" sz="320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  <m:r>
                          <a:rPr lang="vi-VN" sz="32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vi-VN" sz="3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24</m:t>
                        </m:r>
                        <m:r>
                          <a:rPr lang="vi-VN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≠</m:t>
                        </m:r>
                        <m:r>
                          <a:rPr lang="vi-VN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0" name="Text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95479" y="3530278"/>
                  <a:ext cx="3323850" cy="656590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1" name="Group 50"/>
          <p:cNvGrpSpPr/>
          <p:nvPr/>
        </p:nvGrpSpPr>
        <p:grpSpPr>
          <a:xfrm>
            <a:off x="722940" y="3612825"/>
            <a:ext cx="3345544" cy="819155"/>
            <a:chOff x="1250180" y="4816990"/>
            <a:chExt cx="4906798" cy="1092206"/>
          </a:xfrm>
        </p:grpSpPr>
        <p:sp>
          <p:nvSpPr>
            <p:cNvPr id="52" name="Rectangle 51"/>
            <p:cNvSpPr/>
            <p:nvPr/>
          </p:nvSpPr>
          <p:spPr>
            <a:xfrm>
              <a:off x="1250180" y="4816990"/>
              <a:ext cx="4906798" cy="1092206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en-US" sz="24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lang="vi-VN" sz="2400" b="1" dirty="0">
                  <a:solidFill>
                    <a:srgbClr val="C00000"/>
                  </a:solidFill>
                  <a:latin typeface="Times New Roman"/>
                </a:rPr>
                <a:t>.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2001511" y="5034797"/>
                  <a:ext cx="3323850" cy="65659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vi-VN" sz="320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6</m:t>
                        </m:r>
                        <m:r>
                          <a:rPr lang="vi-VN" sz="320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  <m:r>
                          <a:rPr lang="vi-VN" sz="320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−24=0</m:t>
                        </m:r>
                      </m:oMath>
                    </m:oMathPara>
                  </a14:m>
                  <a:endPara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01511" y="5034797"/>
                  <a:ext cx="3323850" cy="656590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4" name="Group 53"/>
          <p:cNvGrpSpPr/>
          <p:nvPr/>
        </p:nvGrpSpPr>
        <p:grpSpPr>
          <a:xfrm>
            <a:off x="722940" y="2383792"/>
            <a:ext cx="3345544" cy="819155"/>
            <a:chOff x="6739690" y="4816990"/>
            <a:chExt cx="4906798" cy="1092206"/>
          </a:xfrm>
        </p:grpSpPr>
        <p:sp>
          <p:nvSpPr>
            <p:cNvPr id="55" name="Rectangle 54"/>
            <p:cNvSpPr/>
            <p:nvPr/>
          </p:nvSpPr>
          <p:spPr>
            <a:xfrm>
              <a:off x="6739690" y="4816990"/>
              <a:ext cx="4906798" cy="1092206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vi-VN" sz="24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vi-VN" sz="2400" b="1">
                  <a:solidFill>
                    <a:srgbClr val="C00000"/>
                  </a:solidFill>
                  <a:latin typeface="Times New Roman"/>
                </a:rPr>
                <a:t>. </a:t>
              </a:r>
              <a:endParaRPr lang="vi-VN" sz="2400" b="1" dirty="0">
                <a:solidFill>
                  <a:srgbClr val="C00000"/>
                </a:solidFill>
                <a:latin typeface="Times New Roman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/>
                <p:cNvSpPr txBox="1"/>
                <p:nvPr/>
              </p:nvSpPr>
              <p:spPr>
                <a:xfrm>
                  <a:off x="7414602" y="5033215"/>
                  <a:ext cx="3323850" cy="65659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vi-VN" sz="320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6</m:t>
                        </m:r>
                        <m:r>
                          <a:rPr lang="vi-VN" sz="320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  <m:r>
                          <a:rPr lang="vi-VN" sz="320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+24=0</m:t>
                        </m:r>
                      </m:oMath>
                    </m:oMathPara>
                  </a14:m>
                  <a:endPara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6" name="TextBox 5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14602" y="5033215"/>
                  <a:ext cx="3323850" cy="656590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57" name="Picture 56"/>
          <p:cNvPicPr>
            <a:picLocks noChangeAspect="1"/>
          </p:cNvPicPr>
          <p:nvPr/>
        </p:nvPicPr>
        <p:blipFill rotWithShape="1">
          <a:blip r:embed="rId14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7460407" y="3727579"/>
            <a:ext cx="603503" cy="482768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 rotWithShape="1">
          <a:blip r:embed="rId15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3518228" y="2600112"/>
            <a:ext cx="548547" cy="480060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15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7686974" y="2638453"/>
            <a:ext cx="548547" cy="480060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 rotWithShape="1">
          <a:blip r:embed="rId15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3576602" y="3805077"/>
            <a:ext cx="548547" cy="480060"/>
          </a:xfrm>
          <a:prstGeom prst="rect">
            <a:avLst/>
          </a:prstGeom>
        </p:spPr>
      </p:pic>
      <p:pic>
        <p:nvPicPr>
          <p:cNvPr id="2" name="ĐẾM NGƯỢC 10 GIÂY- CÓ CHUÔNG BÁO HẾT GIỜ">
            <a:hlinkClick r:id="" action="ppaction://media"/>
            <a:extLst>
              <a:ext uri="{FF2B5EF4-FFF2-40B4-BE49-F238E27FC236}">
                <a16:creationId xmlns:a16="http://schemas.microsoft.com/office/drawing/2014/main" id="{054E5809-83CE-DEEE-596C-8BC8A4CE619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372127" y="1253177"/>
            <a:ext cx="969192" cy="761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3610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3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5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9731" y="4365167"/>
            <a:ext cx="505629" cy="505629"/>
          </a:xfrm>
          <a:prstGeom prst="rect">
            <a:avLst/>
          </a:prstGeom>
        </p:spPr>
      </p:pic>
      <p:grpSp>
        <p:nvGrpSpPr>
          <p:cNvPr id="41" name="Group 40"/>
          <p:cNvGrpSpPr/>
          <p:nvPr/>
        </p:nvGrpSpPr>
        <p:grpSpPr>
          <a:xfrm>
            <a:off x="914400" y="-105415"/>
            <a:ext cx="7366749" cy="1910126"/>
            <a:chOff x="972596" y="705821"/>
            <a:chExt cx="10526728" cy="2208988"/>
          </a:xfrm>
        </p:grpSpPr>
        <p:sp>
          <p:nvSpPr>
            <p:cNvPr id="43" name="Snip Diagonal Corner Rectangle 42"/>
            <p:cNvSpPr/>
            <p:nvPr/>
          </p:nvSpPr>
          <p:spPr>
            <a:xfrm>
              <a:off x="972596" y="1310212"/>
              <a:ext cx="10526728" cy="1604597"/>
            </a:xfrm>
            <a:prstGeom prst="snip2Diag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vi-VN" sz="2400" dirty="0">
                <a:solidFill>
                  <a:prstClr val="black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/>
                <p:cNvSpPr txBox="1"/>
                <p:nvPr/>
              </p:nvSpPr>
              <p:spPr>
                <a:xfrm>
                  <a:off x="1100223" y="705821"/>
                  <a:ext cx="10151007" cy="21643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en-US" sz="3200" b="1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r>
                    <a:rPr lang="vi-VN" sz="3200" b="1" dirty="0"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Câu 5: </a:t>
                  </a:r>
                  <a:r>
                    <a:rPr lang="vi-VN" sz="3200" dirty="0"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Với điều kiện nào của </a:t>
                  </a:r>
                  <a14:m>
                    <m:oMath xmlns:m="http://schemas.openxmlformats.org/officeDocument/2006/math">
                      <m:r>
                        <a:rPr lang="vi-VN" sz="3200" i="1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𝑥</m:t>
                      </m:r>
                    </m:oMath>
                  </a14:m>
                  <a:r>
                    <a:rPr lang="vi-VN" sz="3200" dirty="0"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 thì phân thức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vi-VN" sz="36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vi-VN" sz="36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5</m:t>
                          </m:r>
                          <m:r>
                            <a:rPr lang="vi-VN" sz="36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𝑥</m:t>
                          </m:r>
                          <m:r>
                            <a:rPr lang="vi-VN" sz="36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vi-VN" sz="36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vi-VN" sz="36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vi-VN" sz="36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vi-VN" sz="36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−4</m:t>
                          </m:r>
                        </m:den>
                      </m:f>
                      <m:r>
                        <a:rPr lang="en-US" sz="3600" i="1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 </m:t>
                      </m:r>
                    </m:oMath>
                  </a14:m>
                  <a:r>
                    <a:rPr lang="vi-VN" sz="3200" dirty="0">
                      <a:latin typeface="Times New Roman" panose="02020603050405020304" pitchFamily="18" charset="0"/>
                      <a:ea typeface="Times New Roman" panose="02020603050405020304" pitchFamily="18" charset="0"/>
                      <a:cs typeface="Times New Roman" panose="02020603050405020304" pitchFamily="18" charset="0"/>
                    </a:rPr>
                    <a:t>xác định: </a:t>
                  </a:r>
                  <a:endParaRPr lang="vi-VN" sz="3200" dirty="0">
                    <a:latin typeface="Times New Roman" panose="02020603050405020304" pitchFamily="18" charset="0"/>
                    <a:ea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4" name="TextBox 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00223" y="705821"/>
                  <a:ext cx="10151007" cy="2164362"/>
                </a:xfrm>
                <a:prstGeom prst="rect">
                  <a:avLst/>
                </a:prstGeom>
                <a:blipFill>
                  <a:blip r:embed="rId9"/>
                  <a:stretch>
                    <a:fillRect l="-2232" b="-2280"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5" name="Group 44"/>
          <p:cNvGrpSpPr/>
          <p:nvPr/>
        </p:nvGrpSpPr>
        <p:grpSpPr>
          <a:xfrm>
            <a:off x="858393" y="3582192"/>
            <a:ext cx="3345544" cy="819155"/>
            <a:chOff x="1250180" y="3260401"/>
            <a:chExt cx="4906798" cy="1092206"/>
          </a:xfrm>
        </p:grpSpPr>
        <p:sp>
          <p:nvSpPr>
            <p:cNvPr id="46" name="Rectangle 45"/>
            <p:cNvSpPr/>
            <p:nvPr/>
          </p:nvSpPr>
          <p:spPr>
            <a:xfrm>
              <a:off x="1250180" y="3260401"/>
              <a:ext cx="4906798" cy="1092206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vi-VN" sz="2400" b="1" dirty="0">
                  <a:solidFill>
                    <a:srgbClr val="C00000"/>
                  </a:solidFill>
                  <a:latin typeface="Times New Roman"/>
                </a:rPr>
                <a:t>C</a:t>
              </a:r>
              <a:r>
                <a:rPr lang="vi-VN" sz="2400" b="1">
                  <a:solidFill>
                    <a:srgbClr val="C00000"/>
                  </a:solidFill>
                  <a:latin typeface="Times New Roman"/>
                </a:rPr>
                <a:t>. </a:t>
              </a:r>
              <a:endParaRPr lang="vi-VN" sz="2400" b="1" dirty="0">
                <a:solidFill>
                  <a:srgbClr val="C00000"/>
                </a:solidFill>
                <a:latin typeface="Times New Roman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/>
                <p:cNvSpPr txBox="1"/>
                <p:nvPr/>
              </p:nvSpPr>
              <p:spPr>
                <a:xfrm>
                  <a:off x="1935875" y="3426669"/>
                  <a:ext cx="2949748" cy="65659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vi-VN" sz="3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−4≠0</m:t>
                        </m:r>
                      </m:oMath>
                    </m:oMathPara>
                  </a14:m>
                  <a:endPara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7" name="TextBox 4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35875" y="3426669"/>
                  <a:ext cx="2949748" cy="656590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8" name="Group 47"/>
          <p:cNvGrpSpPr/>
          <p:nvPr/>
        </p:nvGrpSpPr>
        <p:grpSpPr>
          <a:xfrm>
            <a:off x="4840071" y="2540770"/>
            <a:ext cx="3345544" cy="819155"/>
            <a:chOff x="6739690" y="3291874"/>
            <a:chExt cx="4906798" cy="1092206"/>
          </a:xfrm>
        </p:grpSpPr>
        <p:sp>
          <p:nvSpPr>
            <p:cNvPr id="49" name="Rectangle 48"/>
            <p:cNvSpPr/>
            <p:nvPr/>
          </p:nvSpPr>
          <p:spPr>
            <a:xfrm>
              <a:off x="6739690" y="3291874"/>
              <a:ext cx="4906798" cy="1092206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en-US" sz="24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r>
                <a:rPr lang="vi-VN" sz="2400" b="1" dirty="0">
                  <a:solidFill>
                    <a:srgbClr val="C00000"/>
                  </a:solidFill>
                  <a:latin typeface="Times New Roman"/>
                </a:rPr>
                <a:t>.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/>
                <p:cNvSpPr txBox="1"/>
                <p:nvPr/>
              </p:nvSpPr>
              <p:spPr>
                <a:xfrm>
                  <a:off x="7535242" y="3533202"/>
                  <a:ext cx="2949748" cy="65659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vi-VN" sz="32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−4</m:t>
                        </m:r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0" name="Text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35242" y="3533202"/>
                  <a:ext cx="2949748" cy="656590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1" name="Group 50"/>
          <p:cNvGrpSpPr/>
          <p:nvPr/>
        </p:nvGrpSpPr>
        <p:grpSpPr>
          <a:xfrm>
            <a:off x="869706" y="2520373"/>
            <a:ext cx="3345544" cy="819155"/>
            <a:chOff x="1250180" y="4816990"/>
            <a:chExt cx="4906798" cy="1092206"/>
          </a:xfrm>
        </p:grpSpPr>
        <p:sp>
          <p:nvSpPr>
            <p:cNvPr id="52" name="Rectangle 51"/>
            <p:cNvSpPr/>
            <p:nvPr/>
          </p:nvSpPr>
          <p:spPr>
            <a:xfrm>
              <a:off x="1250180" y="4816990"/>
              <a:ext cx="4906798" cy="1092206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vi-VN" sz="24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vi-VN" sz="2400" b="1">
                  <a:solidFill>
                    <a:srgbClr val="C00000"/>
                  </a:solidFill>
                  <a:latin typeface="Times New Roman"/>
                </a:rPr>
                <a:t>. </a:t>
              </a:r>
              <a:endParaRPr lang="vi-VN" sz="2400" b="1" dirty="0">
                <a:solidFill>
                  <a:srgbClr val="C00000"/>
                </a:solidFill>
                <a:latin typeface="Times New Roman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1979135" y="5126126"/>
                  <a:ext cx="2949748" cy="65659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−1≠</m:t>
                        </m:r>
                        <m:r>
                          <m:rPr>
                            <m:nor/>
                          </m:rPr>
                          <a:rPr lang="en-US" sz="32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9135" y="5126126"/>
                  <a:ext cx="2949748" cy="656590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4" name="Group 53"/>
          <p:cNvGrpSpPr/>
          <p:nvPr/>
        </p:nvGrpSpPr>
        <p:grpSpPr>
          <a:xfrm>
            <a:off x="4842291" y="3599581"/>
            <a:ext cx="3345544" cy="819155"/>
            <a:chOff x="6739690" y="4816990"/>
            <a:chExt cx="4906798" cy="1092206"/>
          </a:xfrm>
        </p:grpSpPr>
        <p:sp>
          <p:nvSpPr>
            <p:cNvPr id="55" name="Rectangle 54"/>
            <p:cNvSpPr/>
            <p:nvPr/>
          </p:nvSpPr>
          <p:spPr>
            <a:xfrm>
              <a:off x="6739690" y="4816990"/>
              <a:ext cx="4906798" cy="1092206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en-US" sz="24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r>
                <a:rPr lang="vi-VN" sz="2400" b="1" dirty="0">
                  <a:solidFill>
                    <a:srgbClr val="C00000"/>
                  </a:solidFill>
                  <a:latin typeface="Times New Roman"/>
                </a:rPr>
                <a:t>.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/>
                <p:cNvSpPr txBox="1"/>
                <p:nvPr/>
              </p:nvSpPr>
              <p:spPr>
                <a:xfrm>
                  <a:off x="7531986" y="5086094"/>
                  <a:ext cx="2639406" cy="65659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5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𝑥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−1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</m:oMath>
                  </a14:m>
                  <a:r>
                    <a:rPr lang="en-US" sz="32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</a:t>
                  </a:r>
                </a:p>
              </p:txBody>
            </p:sp>
          </mc:Choice>
          <mc:Fallback xmlns="">
            <p:sp>
              <p:nvSpPr>
                <p:cNvPr id="56" name="TextBox 5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31986" y="5086094"/>
                  <a:ext cx="2639406" cy="656590"/>
                </a:xfrm>
                <a:prstGeom prst="rect">
                  <a:avLst/>
                </a:prstGeom>
                <a:blipFill>
                  <a:blip r:embed="rId13"/>
                  <a:stretch>
                    <a:fillRect t="-27500" r="-12881" b="-48750"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57" name="Picture 56"/>
          <p:cNvPicPr>
            <a:picLocks noChangeAspect="1"/>
          </p:cNvPicPr>
          <p:nvPr/>
        </p:nvPicPr>
        <p:blipFill rotWithShape="1">
          <a:blip r:embed="rId14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3513221" y="3775735"/>
            <a:ext cx="603503" cy="482768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 rotWithShape="1">
          <a:blip r:embed="rId15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7685459" y="3751657"/>
            <a:ext cx="548547" cy="480060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15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7686974" y="2638453"/>
            <a:ext cx="548547" cy="480060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 rotWithShape="1">
          <a:blip r:embed="rId15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3540623" y="2638453"/>
            <a:ext cx="548547" cy="480060"/>
          </a:xfrm>
          <a:prstGeom prst="rect">
            <a:avLst/>
          </a:prstGeom>
        </p:spPr>
      </p:pic>
      <p:pic>
        <p:nvPicPr>
          <p:cNvPr id="2" name="ĐẾM NGƯỢC 10 GIÂY- CÓ CHUÔNG BÁO HẾT GIỜ">
            <a:hlinkClick r:id="" action="ppaction://media"/>
            <a:extLst>
              <a:ext uri="{FF2B5EF4-FFF2-40B4-BE49-F238E27FC236}">
                <a16:creationId xmlns:a16="http://schemas.microsoft.com/office/drawing/2014/main" id="{E432F944-8D35-1EFD-F519-6047342D0BE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311957" y="991229"/>
            <a:ext cx="969192" cy="761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1657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3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5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3" name="Rectangle 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274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5E6B765C-E492-4D9D-B326-A1DF01AF5D4B}"/>
              </a:ext>
            </a:extLst>
          </p:cNvPr>
          <p:cNvSpPr/>
          <p:nvPr/>
        </p:nvSpPr>
        <p:spPr>
          <a:xfrm>
            <a:off x="503022" y="1965181"/>
            <a:ext cx="452880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PHÂN THỨC </a:t>
            </a:r>
          </a:p>
          <a:p>
            <a:pPr algn="ctr"/>
            <a:r>
              <a:rPr lang="vi-V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ĐẠI SỐ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0C864D8-94FF-41B2-991B-05EF775C1920}"/>
              </a:ext>
            </a:extLst>
          </p:cNvPr>
          <p:cNvSpPr/>
          <p:nvPr/>
        </p:nvSpPr>
        <p:spPr>
          <a:xfrm>
            <a:off x="230832" y="1234363"/>
            <a:ext cx="152176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1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C6D747D-C415-4964-A59E-F785BB764022}"/>
              </a:ext>
            </a:extLst>
          </p:cNvPr>
          <p:cNvSpPr/>
          <p:nvPr/>
        </p:nvSpPr>
        <p:spPr>
          <a:xfrm>
            <a:off x="1551306" y="636343"/>
            <a:ext cx="5173788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vi-VN" sz="405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PHÂN THỨC ĐẠI SỐ</a:t>
            </a:r>
            <a:endParaRPr lang="en-US" sz="405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2EA59C7-7EED-485B-A9ED-438A79DA8CB3}"/>
              </a:ext>
            </a:extLst>
          </p:cNvPr>
          <p:cNvSpPr/>
          <p:nvPr/>
        </p:nvSpPr>
        <p:spPr>
          <a:xfrm>
            <a:off x="258083" y="143648"/>
            <a:ext cx="2509340" cy="577081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33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CHƯƠNG II</a:t>
            </a:r>
          </a:p>
        </p:txBody>
      </p:sp>
      <p:sp>
        <p:nvSpPr>
          <p:cNvPr id="9" name="Hình chữ nhật 8">
            <a:extLst>
              <a:ext uri="{FF2B5EF4-FFF2-40B4-BE49-F238E27FC236}">
                <a16:creationId xmlns:a16="http://schemas.microsoft.com/office/drawing/2014/main" id="{B373F0C2-A895-4718-B076-FA6AE686B6F1}"/>
              </a:ext>
            </a:extLst>
          </p:cNvPr>
          <p:cNvSpPr/>
          <p:nvPr/>
        </p:nvSpPr>
        <p:spPr>
          <a:xfrm>
            <a:off x="2033550" y="4277613"/>
            <a:ext cx="1759391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405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5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05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5)</a:t>
            </a:r>
            <a:endParaRPr lang="vi-VN" sz="405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166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6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75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875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9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616093" y="973562"/>
            <a:ext cx="8197825" cy="3882173"/>
            <a:chOff x="616094" y="973562"/>
            <a:chExt cx="8001000" cy="3882173"/>
          </a:xfrm>
        </p:grpSpPr>
        <p:sp>
          <p:nvSpPr>
            <p:cNvPr id="9" name="Freeform 8"/>
            <p:cNvSpPr/>
            <p:nvPr/>
          </p:nvSpPr>
          <p:spPr>
            <a:xfrm>
              <a:off x="616094" y="973562"/>
              <a:ext cx="757713" cy="1082448"/>
            </a:xfrm>
            <a:custGeom>
              <a:avLst/>
              <a:gdLst>
                <a:gd name="connsiteX0" fmla="*/ 0 w 1082447"/>
                <a:gd name="connsiteY0" fmla="*/ 0 h 757713"/>
                <a:gd name="connsiteX1" fmla="*/ 703591 w 1082447"/>
                <a:gd name="connsiteY1" fmla="*/ 0 h 757713"/>
                <a:gd name="connsiteX2" fmla="*/ 1082447 w 1082447"/>
                <a:gd name="connsiteY2" fmla="*/ 378857 h 757713"/>
                <a:gd name="connsiteX3" fmla="*/ 703591 w 1082447"/>
                <a:gd name="connsiteY3" fmla="*/ 757713 h 757713"/>
                <a:gd name="connsiteX4" fmla="*/ 0 w 1082447"/>
                <a:gd name="connsiteY4" fmla="*/ 757713 h 757713"/>
                <a:gd name="connsiteX5" fmla="*/ 378857 w 1082447"/>
                <a:gd name="connsiteY5" fmla="*/ 378857 h 757713"/>
                <a:gd name="connsiteX6" fmla="*/ 0 w 1082447"/>
                <a:gd name="connsiteY6" fmla="*/ 0 h 75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82447" h="757713">
                  <a:moveTo>
                    <a:pt x="1082446" y="0"/>
                  </a:moveTo>
                  <a:lnTo>
                    <a:pt x="1082446" y="492514"/>
                  </a:lnTo>
                  <a:lnTo>
                    <a:pt x="541223" y="757713"/>
                  </a:lnTo>
                  <a:lnTo>
                    <a:pt x="1" y="492514"/>
                  </a:lnTo>
                  <a:lnTo>
                    <a:pt x="1" y="0"/>
                  </a:lnTo>
                  <a:lnTo>
                    <a:pt x="541223" y="265200"/>
                  </a:lnTo>
                  <a:lnTo>
                    <a:pt x="1082446" y="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781" tIns="396638" rIns="17779" bIns="396636" numCol="1" spcCol="1270" anchor="ctr" anchorCtr="0">
              <a:noAutofit/>
            </a:bodyPr>
            <a:lstStyle/>
            <a:p>
              <a:pPr lvl="0" algn="ctr" defTabSz="12446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10" name="Round Same Side Corner Rectangle 9"/>
            <p:cNvSpPr/>
            <p:nvPr/>
          </p:nvSpPr>
          <p:spPr>
            <a:xfrm rot="5400000">
              <a:off x="4643470" y="-2296098"/>
              <a:ext cx="703961" cy="7243286"/>
            </a:xfrm>
            <a:prstGeom prst="round2Same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vi-VN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616094" y="1906805"/>
              <a:ext cx="757713" cy="1082447"/>
            </a:xfrm>
            <a:custGeom>
              <a:avLst/>
              <a:gdLst>
                <a:gd name="connsiteX0" fmla="*/ 0 w 1082447"/>
                <a:gd name="connsiteY0" fmla="*/ 0 h 757713"/>
                <a:gd name="connsiteX1" fmla="*/ 703591 w 1082447"/>
                <a:gd name="connsiteY1" fmla="*/ 0 h 757713"/>
                <a:gd name="connsiteX2" fmla="*/ 1082447 w 1082447"/>
                <a:gd name="connsiteY2" fmla="*/ 378857 h 757713"/>
                <a:gd name="connsiteX3" fmla="*/ 703591 w 1082447"/>
                <a:gd name="connsiteY3" fmla="*/ 757713 h 757713"/>
                <a:gd name="connsiteX4" fmla="*/ 0 w 1082447"/>
                <a:gd name="connsiteY4" fmla="*/ 757713 h 757713"/>
                <a:gd name="connsiteX5" fmla="*/ 378857 w 1082447"/>
                <a:gd name="connsiteY5" fmla="*/ 378857 h 757713"/>
                <a:gd name="connsiteX6" fmla="*/ 0 w 1082447"/>
                <a:gd name="connsiteY6" fmla="*/ 0 h 75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82447" h="757713">
                  <a:moveTo>
                    <a:pt x="1082446" y="0"/>
                  </a:moveTo>
                  <a:lnTo>
                    <a:pt x="1082446" y="492514"/>
                  </a:lnTo>
                  <a:lnTo>
                    <a:pt x="541223" y="757713"/>
                  </a:lnTo>
                  <a:lnTo>
                    <a:pt x="1" y="492514"/>
                  </a:lnTo>
                  <a:lnTo>
                    <a:pt x="1" y="0"/>
                  </a:lnTo>
                  <a:lnTo>
                    <a:pt x="541223" y="265200"/>
                  </a:lnTo>
                  <a:lnTo>
                    <a:pt x="1082446" y="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781" tIns="396637" rIns="17779" bIns="396636" numCol="1" spcCol="1270" anchor="ctr" anchorCtr="0">
              <a:noAutofit/>
            </a:bodyPr>
            <a:lstStyle/>
            <a:p>
              <a:pPr lvl="0" algn="ctr" defTabSz="12446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13" name="Round Same Side Corner Rectangle 12"/>
            <p:cNvSpPr/>
            <p:nvPr/>
          </p:nvSpPr>
          <p:spPr>
            <a:xfrm rot="5400000">
              <a:off x="4643655" y="-1363042"/>
              <a:ext cx="703591" cy="7243286"/>
            </a:xfrm>
            <a:prstGeom prst="round2Same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vi-VN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616094" y="2840047"/>
              <a:ext cx="757713" cy="1082447"/>
            </a:xfrm>
            <a:custGeom>
              <a:avLst/>
              <a:gdLst>
                <a:gd name="connsiteX0" fmla="*/ 0 w 1082447"/>
                <a:gd name="connsiteY0" fmla="*/ 0 h 757713"/>
                <a:gd name="connsiteX1" fmla="*/ 703591 w 1082447"/>
                <a:gd name="connsiteY1" fmla="*/ 0 h 757713"/>
                <a:gd name="connsiteX2" fmla="*/ 1082447 w 1082447"/>
                <a:gd name="connsiteY2" fmla="*/ 378857 h 757713"/>
                <a:gd name="connsiteX3" fmla="*/ 703591 w 1082447"/>
                <a:gd name="connsiteY3" fmla="*/ 757713 h 757713"/>
                <a:gd name="connsiteX4" fmla="*/ 0 w 1082447"/>
                <a:gd name="connsiteY4" fmla="*/ 757713 h 757713"/>
                <a:gd name="connsiteX5" fmla="*/ 378857 w 1082447"/>
                <a:gd name="connsiteY5" fmla="*/ 378857 h 757713"/>
                <a:gd name="connsiteX6" fmla="*/ 0 w 1082447"/>
                <a:gd name="connsiteY6" fmla="*/ 0 h 75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82447" h="757713">
                  <a:moveTo>
                    <a:pt x="1082446" y="0"/>
                  </a:moveTo>
                  <a:lnTo>
                    <a:pt x="1082446" y="492514"/>
                  </a:lnTo>
                  <a:lnTo>
                    <a:pt x="541223" y="757713"/>
                  </a:lnTo>
                  <a:lnTo>
                    <a:pt x="1" y="492514"/>
                  </a:lnTo>
                  <a:lnTo>
                    <a:pt x="1" y="0"/>
                  </a:lnTo>
                  <a:lnTo>
                    <a:pt x="541223" y="265200"/>
                  </a:lnTo>
                  <a:lnTo>
                    <a:pt x="1082446" y="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781" tIns="396637" rIns="17779" bIns="396636" numCol="1" spcCol="1270" anchor="ctr" anchorCtr="0">
              <a:noAutofit/>
            </a:bodyPr>
            <a:lstStyle/>
            <a:p>
              <a:pPr lvl="0" algn="ctr" defTabSz="12446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15" name="Round Same Side Corner Rectangle 14"/>
            <p:cNvSpPr/>
            <p:nvPr/>
          </p:nvSpPr>
          <p:spPr>
            <a:xfrm rot="5400000">
              <a:off x="4631124" y="-421266"/>
              <a:ext cx="703591" cy="7243286"/>
            </a:xfrm>
            <a:prstGeom prst="round2Same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vi-VN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616094" y="3773288"/>
              <a:ext cx="757713" cy="1082447"/>
            </a:xfrm>
            <a:custGeom>
              <a:avLst/>
              <a:gdLst>
                <a:gd name="connsiteX0" fmla="*/ 0 w 1082447"/>
                <a:gd name="connsiteY0" fmla="*/ 0 h 757713"/>
                <a:gd name="connsiteX1" fmla="*/ 703591 w 1082447"/>
                <a:gd name="connsiteY1" fmla="*/ 0 h 757713"/>
                <a:gd name="connsiteX2" fmla="*/ 1082447 w 1082447"/>
                <a:gd name="connsiteY2" fmla="*/ 378857 h 757713"/>
                <a:gd name="connsiteX3" fmla="*/ 703591 w 1082447"/>
                <a:gd name="connsiteY3" fmla="*/ 757713 h 757713"/>
                <a:gd name="connsiteX4" fmla="*/ 0 w 1082447"/>
                <a:gd name="connsiteY4" fmla="*/ 757713 h 757713"/>
                <a:gd name="connsiteX5" fmla="*/ 378857 w 1082447"/>
                <a:gd name="connsiteY5" fmla="*/ 378857 h 757713"/>
                <a:gd name="connsiteX6" fmla="*/ 0 w 1082447"/>
                <a:gd name="connsiteY6" fmla="*/ 0 h 75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82447" h="757713">
                  <a:moveTo>
                    <a:pt x="1082446" y="0"/>
                  </a:moveTo>
                  <a:lnTo>
                    <a:pt x="1082446" y="492514"/>
                  </a:lnTo>
                  <a:lnTo>
                    <a:pt x="541223" y="757713"/>
                  </a:lnTo>
                  <a:lnTo>
                    <a:pt x="1" y="492514"/>
                  </a:lnTo>
                  <a:lnTo>
                    <a:pt x="1" y="0"/>
                  </a:lnTo>
                  <a:lnTo>
                    <a:pt x="541223" y="265200"/>
                  </a:lnTo>
                  <a:lnTo>
                    <a:pt x="1082446" y="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781" tIns="396637" rIns="17779" bIns="396636" numCol="1" spcCol="1270" anchor="ctr" anchorCtr="0">
              <a:noAutofit/>
            </a:bodyPr>
            <a:lstStyle/>
            <a:p>
              <a:pPr lvl="0" algn="ctr" defTabSz="12446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17" name="Round Same Side Corner Rectangle 16"/>
            <p:cNvSpPr/>
            <p:nvPr/>
          </p:nvSpPr>
          <p:spPr>
            <a:xfrm rot="5400000">
              <a:off x="4643655" y="503441"/>
              <a:ext cx="703591" cy="7243286"/>
            </a:xfrm>
            <a:prstGeom prst="round2Same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vi-VN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524000" y="1100120"/>
            <a:ext cx="59394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iết được điều kiện xác định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47800" y="1995508"/>
            <a:ext cx="47949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ính được giá trị của phân thức.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47800" y="2966855"/>
            <a:ext cx="74831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hực hiện được quy đồng mẫu thức các phân thức.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47800" y="3867150"/>
            <a:ext cx="68323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Vận dụng giải quyết một số bài toán thực tiễn.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96C33B8-B501-586F-8679-2CA91F08CEAB}"/>
              </a:ext>
            </a:extLst>
          </p:cNvPr>
          <p:cNvSpPr txBox="1"/>
          <p:nvPr/>
        </p:nvSpPr>
        <p:spPr>
          <a:xfrm>
            <a:off x="457200" y="167671"/>
            <a:ext cx="22659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 TIÊU</a:t>
            </a:r>
          </a:p>
        </p:txBody>
      </p:sp>
    </p:spTree>
    <p:extLst>
      <p:ext uri="{BB962C8B-B14F-4D97-AF65-F5344CB8AC3E}">
        <p14:creationId xmlns:p14="http://schemas.microsoft.com/office/powerpoint/2010/main" val="223191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n 2">
            <a:extLst>
              <a:ext uri="{FF2B5EF4-FFF2-40B4-BE49-F238E27FC236}">
                <a16:creationId xmlns:a16="http://schemas.microsoft.com/office/drawing/2014/main" id="{6437E96C-B4D7-4CA6-90EE-43A5C748EF9C}"/>
              </a:ext>
            </a:extLst>
          </p:cNvPr>
          <p:cNvSpPr/>
          <p:nvPr/>
        </p:nvSpPr>
        <p:spPr>
          <a:xfrm>
            <a:off x="79640" y="388299"/>
            <a:ext cx="4239128" cy="4572000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3963975" y="1809751"/>
            <a:ext cx="4875225" cy="58477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TỔNG HỢP KIẾN THỨC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4" name="Hình ảnh 3" descr="Ảnh có chứa văn bản, bảng trắng&#10;&#10;Mô tả được tạo tự động">
            <a:extLst>
              <a:ext uri="{FF2B5EF4-FFF2-40B4-BE49-F238E27FC236}">
                <a16:creationId xmlns:a16="http://schemas.microsoft.com/office/drawing/2014/main" id="{887EE42C-D077-4645-BBF8-B59F43E898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1073" y="2674299"/>
            <a:ext cx="2186740" cy="2186740"/>
          </a:xfrm>
          <a:prstGeom prst="rect">
            <a:avLst/>
          </a:prstGeom>
        </p:spPr>
      </p:pic>
      <p:sp>
        <p:nvSpPr>
          <p:cNvPr id="6" name="Google Shape;157;p20">
            <a:extLst>
              <a:ext uri="{FF2B5EF4-FFF2-40B4-BE49-F238E27FC236}">
                <a16:creationId xmlns:a16="http://schemas.microsoft.com/office/drawing/2014/main" id="{549CE1D0-6956-4876-8361-E0F1378BD373}"/>
              </a:ext>
            </a:extLst>
          </p:cNvPr>
          <p:cNvSpPr/>
          <p:nvPr/>
        </p:nvSpPr>
        <p:spPr>
          <a:xfrm>
            <a:off x="3963978" y="695755"/>
            <a:ext cx="1063185" cy="600576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9BCF63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/>
          </a:p>
        </p:txBody>
      </p:sp>
      <p:sp>
        <p:nvSpPr>
          <p:cNvPr id="7" name="Google Shape;163;p20">
            <a:extLst>
              <a:ext uri="{FF2B5EF4-FFF2-40B4-BE49-F238E27FC236}">
                <a16:creationId xmlns:a16="http://schemas.microsoft.com/office/drawing/2014/main" id="{9EF570CD-1298-405C-894A-213B5893CEEA}"/>
              </a:ext>
            </a:extLst>
          </p:cNvPr>
          <p:cNvSpPr/>
          <p:nvPr/>
        </p:nvSpPr>
        <p:spPr>
          <a:xfrm>
            <a:off x="4996986" y="454668"/>
            <a:ext cx="522521" cy="295194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9BCF63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/>
          </a:p>
        </p:txBody>
      </p:sp>
      <p:sp>
        <p:nvSpPr>
          <p:cNvPr id="8" name="Google Shape;157;p20">
            <a:extLst>
              <a:ext uri="{FF2B5EF4-FFF2-40B4-BE49-F238E27FC236}">
                <a16:creationId xmlns:a16="http://schemas.microsoft.com/office/drawing/2014/main" id="{73F07BD9-D0A3-45DF-92E3-95CBDA06D588}"/>
              </a:ext>
            </a:extLst>
          </p:cNvPr>
          <p:cNvSpPr/>
          <p:nvPr/>
        </p:nvSpPr>
        <p:spPr>
          <a:xfrm>
            <a:off x="5661295" y="864604"/>
            <a:ext cx="1283501" cy="685007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9BCF63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sz="1050"/>
          </a:p>
        </p:txBody>
      </p:sp>
    </p:spTree>
    <p:extLst>
      <p:ext uri="{BB962C8B-B14F-4D97-AF65-F5344CB8AC3E}">
        <p14:creationId xmlns:p14="http://schemas.microsoft.com/office/powerpoint/2010/main" val="2148924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3196373C-2A59-8560-1AE4-C9C508D5A36C}"/>
              </a:ext>
            </a:extLst>
          </p:cNvPr>
          <p:cNvSpPr/>
          <p:nvPr/>
        </p:nvSpPr>
        <p:spPr>
          <a:xfrm>
            <a:off x="1508760" y="3705641"/>
            <a:ext cx="2234099" cy="900006"/>
          </a:xfrm>
          <a:custGeom>
            <a:avLst/>
            <a:gdLst>
              <a:gd name="connsiteX0" fmla="*/ 2316866 w 2933464"/>
              <a:gd name="connsiteY0" fmla="*/ 19766 h 1322798"/>
              <a:gd name="connsiteX1" fmla="*/ 1730126 w 2933464"/>
              <a:gd name="connsiteY1" fmla="*/ 65486 h 1322798"/>
              <a:gd name="connsiteX2" fmla="*/ 785246 w 2933464"/>
              <a:gd name="connsiteY2" fmla="*/ 560786 h 1322798"/>
              <a:gd name="connsiteX3" fmla="*/ 137546 w 2933464"/>
              <a:gd name="connsiteY3" fmla="*/ 1101806 h 1322798"/>
              <a:gd name="connsiteX4" fmla="*/ 15626 w 2933464"/>
              <a:gd name="connsiteY4" fmla="*/ 1322786 h 1322798"/>
              <a:gd name="connsiteX5" fmla="*/ 373766 w 2933464"/>
              <a:gd name="connsiteY5" fmla="*/ 1094186 h 1322798"/>
              <a:gd name="connsiteX6" fmla="*/ 1036706 w 2933464"/>
              <a:gd name="connsiteY6" fmla="*/ 865586 h 1322798"/>
              <a:gd name="connsiteX7" fmla="*/ 1577726 w 2933464"/>
              <a:gd name="connsiteY7" fmla="*/ 629366 h 1322798"/>
              <a:gd name="connsiteX8" fmla="*/ 2812166 w 2933464"/>
              <a:gd name="connsiteY8" fmla="*/ 88346 h 1322798"/>
              <a:gd name="connsiteX9" fmla="*/ 2819786 w 2933464"/>
              <a:gd name="connsiteY9" fmla="*/ 35006 h 1322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33464" h="1322798">
                <a:moveTo>
                  <a:pt x="2316866" y="19766"/>
                </a:moveTo>
                <a:cubicBezTo>
                  <a:pt x="2151131" y="-2459"/>
                  <a:pt x="1985396" y="-24684"/>
                  <a:pt x="1730126" y="65486"/>
                </a:cubicBezTo>
                <a:cubicBezTo>
                  <a:pt x="1474856" y="155656"/>
                  <a:pt x="1050676" y="388066"/>
                  <a:pt x="785246" y="560786"/>
                </a:cubicBezTo>
                <a:cubicBezTo>
                  <a:pt x="519816" y="733506"/>
                  <a:pt x="265816" y="974806"/>
                  <a:pt x="137546" y="1101806"/>
                </a:cubicBezTo>
                <a:cubicBezTo>
                  <a:pt x="9276" y="1228806"/>
                  <a:pt x="-23744" y="1324056"/>
                  <a:pt x="15626" y="1322786"/>
                </a:cubicBezTo>
                <a:cubicBezTo>
                  <a:pt x="54996" y="1321516"/>
                  <a:pt x="203586" y="1170386"/>
                  <a:pt x="373766" y="1094186"/>
                </a:cubicBezTo>
                <a:cubicBezTo>
                  <a:pt x="543946" y="1017986"/>
                  <a:pt x="836046" y="943056"/>
                  <a:pt x="1036706" y="865586"/>
                </a:cubicBezTo>
                <a:cubicBezTo>
                  <a:pt x="1237366" y="788116"/>
                  <a:pt x="1577726" y="629366"/>
                  <a:pt x="1577726" y="629366"/>
                </a:cubicBezTo>
                <a:lnTo>
                  <a:pt x="2812166" y="88346"/>
                </a:lnTo>
                <a:cubicBezTo>
                  <a:pt x="3019176" y="-10714"/>
                  <a:pt x="2919481" y="12146"/>
                  <a:pt x="2819786" y="35006"/>
                </a:cubicBezTo>
              </a:path>
            </a:pathLst>
          </a:cu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12FDDC99-6C49-4229-13F1-DD11BC8A96F4}"/>
              </a:ext>
            </a:extLst>
          </p:cNvPr>
          <p:cNvSpPr/>
          <p:nvPr/>
        </p:nvSpPr>
        <p:spPr>
          <a:xfrm>
            <a:off x="1312319" y="2599481"/>
            <a:ext cx="2006762" cy="461706"/>
          </a:xfrm>
          <a:custGeom>
            <a:avLst/>
            <a:gdLst>
              <a:gd name="connsiteX0" fmla="*/ 2324982 w 2635894"/>
              <a:gd name="connsiteY0" fmla="*/ 484707 h 755758"/>
              <a:gd name="connsiteX1" fmla="*/ 1707762 w 2635894"/>
              <a:gd name="connsiteY1" fmla="*/ 126567 h 755758"/>
              <a:gd name="connsiteX2" fmla="*/ 785742 w 2635894"/>
              <a:gd name="connsiteY2" fmla="*/ 4647 h 755758"/>
              <a:gd name="connsiteX3" fmla="*/ 882 w 2635894"/>
              <a:gd name="connsiteY3" fmla="*/ 263727 h 755758"/>
              <a:gd name="connsiteX4" fmla="*/ 648582 w 2635894"/>
              <a:gd name="connsiteY4" fmla="*/ 187527 h 755758"/>
              <a:gd name="connsiteX5" fmla="*/ 1463922 w 2635894"/>
              <a:gd name="connsiteY5" fmla="*/ 637107 h 755758"/>
              <a:gd name="connsiteX6" fmla="*/ 2530722 w 2635894"/>
              <a:gd name="connsiteY6" fmla="*/ 751407 h 755758"/>
              <a:gd name="connsiteX7" fmla="*/ 2538342 w 2635894"/>
              <a:gd name="connsiteY7" fmla="*/ 720927 h 755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35894" h="755758">
                <a:moveTo>
                  <a:pt x="2324982" y="484707"/>
                </a:moveTo>
                <a:cubicBezTo>
                  <a:pt x="2144642" y="345642"/>
                  <a:pt x="1964302" y="206577"/>
                  <a:pt x="1707762" y="126567"/>
                </a:cubicBezTo>
                <a:cubicBezTo>
                  <a:pt x="1451222" y="46557"/>
                  <a:pt x="1070222" y="-18213"/>
                  <a:pt x="785742" y="4647"/>
                </a:cubicBezTo>
                <a:cubicBezTo>
                  <a:pt x="501262" y="27507"/>
                  <a:pt x="23742" y="233247"/>
                  <a:pt x="882" y="263727"/>
                </a:cubicBezTo>
                <a:cubicBezTo>
                  <a:pt x="-21978" y="294207"/>
                  <a:pt x="404742" y="125297"/>
                  <a:pt x="648582" y="187527"/>
                </a:cubicBezTo>
                <a:cubicBezTo>
                  <a:pt x="892422" y="249757"/>
                  <a:pt x="1150232" y="543127"/>
                  <a:pt x="1463922" y="637107"/>
                </a:cubicBezTo>
                <a:cubicBezTo>
                  <a:pt x="1777612" y="731087"/>
                  <a:pt x="2351652" y="737437"/>
                  <a:pt x="2530722" y="751407"/>
                </a:cubicBezTo>
                <a:cubicBezTo>
                  <a:pt x="2709792" y="765377"/>
                  <a:pt x="2624067" y="743152"/>
                  <a:pt x="2538342" y="720927"/>
                </a:cubicBezTo>
              </a:path>
            </a:pathLst>
          </a:custGeom>
          <a:solidFill>
            <a:srgbClr val="CC00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125B0AF7-DA3A-4CF9-F4AA-B958A03336E0}"/>
              </a:ext>
            </a:extLst>
          </p:cNvPr>
          <p:cNvSpPr/>
          <p:nvPr/>
        </p:nvSpPr>
        <p:spPr>
          <a:xfrm>
            <a:off x="1657351" y="904600"/>
            <a:ext cx="2183130" cy="1243496"/>
          </a:xfrm>
          <a:custGeom>
            <a:avLst/>
            <a:gdLst>
              <a:gd name="connsiteX0" fmla="*/ 2738237 w 2738237"/>
              <a:gd name="connsiteY0" fmla="*/ 1030898 h 1060385"/>
              <a:gd name="connsiteX1" fmla="*/ 1930517 w 2738237"/>
              <a:gd name="connsiteY1" fmla="*/ 207938 h 1060385"/>
              <a:gd name="connsiteX2" fmla="*/ 833237 w 2738237"/>
              <a:gd name="connsiteY2" fmla="*/ 17438 h 1060385"/>
              <a:gd name="connsiteX3" fmla="*/ 2657 w 2738237"/>
              <a:gd name="connsiteY3" fmla="*/ 25058 h 1060385"/>
              <a:gd name="connsiteX4" fmla="*/ 1107557 w 2738237"/>
              <a:gd name="connsiteY4" fmla="*/ 162218 h 1060385"/>
              <a:gd name="connsiteX5" fmla="*/ 1480937 w 2738237"/>
              <a:gd name="connsiteY5" fmla="*/ 550838 h 1060385"/>
              <a:gd name="connsiteX6" fmla="*/ 2204837 w 2738237"/>
              <a:gd name="connsiteY6" fmla="*/ 1015658 h 1060385"/>
              <a:gd name="connsiteX7" fmla="*/ 2189597 w 2738237"/>
              <a:gd name="connsiteY7" fmla="*/ 1015658 h 1060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38237" h="1060385">
                <a:moveTo>
                  <a:pt x="2738237" y="1030898"/>
                </a:moveTo>
                <a:cubicBezTo>
                  <a:pt x="2493127" y="703873"/>
                  <a:pt x="2248017" y="376848"/>
                  <a:pt x="1930517" y="207938"/>
                </a:cubicBezTo>
                <a:cubicBezTo>
                  <a:pt x="1613017" y="39028"/>
                  <a:pt x="1154547" y="47918"/>
                  <a:pt x="833237" y="17438"/>
                </a:cubicBezTo>
                <a:cubicBezTo>
                  <a:pt x="511927" y="-13042"/>
                  <a:pt x="-43063" y="928"/>
                  <a:pt x="2657" y="25058"/>
                </a:cubicBezTo>
                <a:cubicBezTo>
                  <a:pt x="48377" y="49188"/>
                  <a:pt x="861177" y="74588"/>
                  <a:pt x="1107557" y="162218"/>
                </a:cubicBezTo>
                <a:cubicBezTo>
                  <a:pt x="1353937" y="249848"/>
                  <a:pt x="1298057" y="408598"/>
                  <a:pt x="1480937" y="550838"/>
                </a:cubicBezTo>
                <a:cubicBezTo>
                  <a:pt x="1663817" y="693078"/>
                  <a:pt x="2086727" y="938188"/>
                  <a:pt x="2204837" y="1015658"/>
                </a:cubicBezTo>
                <a:cubicBezTo>
                  <a:pt x="2322947" y="1093128"/>
                  <a:pt x="2256272" y="1054393"/>
                  <a:pt x="2189597" y="1015658"/>
                </a:cubicBezTo>
              </a:path>
            </a:pathLst>
          </a:cu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E44CA64-1701-58D7-238E-EAC70CD8ACD6}"/>
              </a:ext>
            </a:extLst>
          </p:cNvPr>
          <p:cNvSpPr/>
          <p:nvPr/>
        </p:nvSpPr>
        <p:spPr>
          <a:xfrm>
            <a:off x="5103093" y="705916"/>
            <a:ext cx="1871266" cy="1550464"/>
          </a:xfrm>
          <a:custGeom>
            <a:avLst/>
            <a:gdLst>
              <a:gd name="connsiteX0" fmla="*/ 0 w 3078341"/>
              <a:gd name="connsiteY0" fmla="*/ 871406 h 1149175"/>
              <a:gd name="connsiteX1" fmla="*/ 1493520 w 3078341"/>
              <a:gd name="connsiteY1" fmla="*/ 56066 h 1149175"/>
              <a:gd name="connsiteX2" fmla="*/ 2964180 w 3078341"/>
              <a:gd name="connsiteY2" fmla="*/ 71306 h 1149175"/>
              <a:gd name="connsiteX3" fmla="*/ 2979420 w 3078341"/>
              <a:gd name="connsiteY3" fmla="*/ 71306 h 1149175"/>
              <a:gd name="connsiteX4" fmla="*/ 1722120 w 3078341"/>
              <a:gd name="connsiteY4" fmla="*/ 292286 h 1149175"/>
              <a:gd name="connsiteX5" fmla="*/ 434340 w 3078341"/>
              <a:gd name="connsiteY5" fmla="*/ 1092386 h 1149175"/>
              <a:gd name="connsiteX6" fmla="*/ 426720 w 3078341"/>
              <a:gd name="connsiteY6" fmla="*/ 1084766 h 1149175"/>
              <a:gd name="connsiteX7" fmla="*/ 426720 w 3078341"/>
              <a:gd name="connsiteY7" fmla="*/ 1084766 h 114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78341" h="1149175">
                <a:moveTo>
                  <a:pt x="0" y="871406"/>
                </a:moveTo>
                <a:cubicBezTo>
                  <a:pt x="499745" y="530411"/>
                  <a:pt x="999490" y="189416"/>
                  <a:pt x="1493520" y="56066"/>
                </a:cubicBezTo>
                <a:cubicBezTo>
                  <a:pt x="1987550" y="-77284"/>
                  <a:pt x="2716530" y="68766"/>
                  <a:pt x="2964180" y="71306"/>
                </a:cubicBezTo>
                <a:cubicBezTo>
                  <a:pt x="3211830" y="73846"/>
                  <a:pt x="2979420" y="71306"/>
                  <a:pt x="2979420" y="71306"/>
                </a:cubicBezTo>
                <a:cubicBezTo>
                  <a:pt x="2772410" y="108136"/>
                  <a:pt x="2146300" y="122106"/>
                  <a:pt x="1722120" y="292286"/>
                </a:cubicBezTo>
                <a:cubicBezTo>
                  <a:pt x="1297940" y="462466"/>
                  <a:pt x="650240" y="960306"/>
                  <a:pt x="434340" y="1092386"/>
                </a:cubicBezTo>
                <a:cubicBezTo>
                  <a:pt x="218440" y="1224466"/>
                  <a:pt x="426720" y="1084766"/>
                  <a:pt x="426720" y="1084766"/>
                </a:cubicBezTo>
                <a:lnTo>
                  <a:pt x="426720" y="1084766"/>
                </a:lnTo>
              </a:path>
            </a:pathLst>
          </a:cu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51EB06F0-94DC-B7BC-0739-70B1D13FCE1F}"/>
              </a:ext>
            </a:extLst>
          </p:cNvPr>
          <p:cNvSpPr/>
          <p:nvPr/>
        </p:nvSpPr>
        <p:spPr>
          <a:xfrm>
            <a:off x="6047199" y="1975008"/>
            <a:ext cx="2048294" cy="767597"/>
          </a:xfrm>
          <a:custGeom>
            <a:avLst/>
            <a:gdLst>
              <a:gd name="connsiteX0" fmla="*/ 0 w 2731059"/>
              <a:gd name="connsiteY0" fmla="*/ 787242 h 1023462"/>
              <a:gd name="connsiteX1" fmla="*/ 708660 w 2731059"/>
              <a:gd name="connsiteY1" fmla="*/ 208122 h 1023462"/>
              <a:gd name="connsiteX2" fmla="*/ 1752600 w 2731059"/>
              <a:gd name="connsiteY2" fmla="*/ 10002 h 1023462"/>
              <a:gd name="connsiteX3" fmla="*/ 2628900 w 2731059"/>
              <a:gd name="connsiteY3" fmla="*/ 32862 h 1023462"/>
              <a:gd name="connsiteX4" fmla="*/ 2606040 w 2731059"/>
              <a:gd name="connsiteY4" fmla="*/ 63342 h 1023462"/>
              <a:gd name="connsiteX5" fmla="*/ 1668780 w 2731059"/>
              <a:gd name="connsiteY5" fmla="*/ 139542 h 1023462"/>
              <a:gd name="connsiteX6" fmla="*/ 784860 w 2731059"/>
              <a:gd name="connsiteY6" fmla="*/ 672942 h 1023462"/>
              <a:gd name="connsiteX7" fmla="*/ 259080 w 2731059"/>
              <a:gd name="connsiteY7" fmla="*/ 1023462 h 1023462"/>
              <a:gd name="connsiteX8" fmla="*/ 259080 w 2731059"/>
              <a:gd name="connsiteY8" fmla="*/ 1023462 h 1023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31059" h="1023462">
                <a:moveTo>
                  <a:pt x="0" y="787242"/>
                </a:moveTo>
                <a:cubicBezTo>
                  <a:pt x="208280" y="562452"/>
                  <a:pt x="416560" y="337662"/>
                  <a:pt x="708660" y="208122"/>
                </a:cubicBezTo>
                <a:cubicBezTo>
                  <a:pt x="1000760" y="78582"/>
                  <a:pt x="1432560" y="39212"/>
                  <a:pt x="1752600" y="10002"/>
                </a:cubicBezTo>
                <a:cubicBezTo>
                  <a:pt x="2072640" y="-19208"/>
                  <a:pt x="2486660" y="23972"/>
                  <a:pt x="2628900" y="32862"/>
                </a:cubicBezTo>
                <a:cubicBezTo>
                  <a:pt x="2771140" y="41752"/>
                  <a:pt x="2766060" y="45562"/>
                  <a:pt x="2606040" y="63342"/>
                </a:cubicBezTo>
                <a:cubicBezTo>
                  <a:pt x="2446020" y="81122"/>
                  <a:pt x="1972310" y="37942"/>
                  <a:pt x="1668780" y="139542"/>
                </a:cubicBezTo>
                <a:cubicBezTo>
                  <a:pt x="1365250" y="241142"/>
                  <a:pt x="1019810" y="525622"/>
                  <a:pt x="784860" y="672942"/>
                </a:cubicBezTo>
                <a:cubicBezTo>
                  <a:pt x="549910" y="820262"/>
                  <a:pt x="259080" y="1023462"/>
                  <a:pt x="259080" y="1023462"/>
                </a:cubicBezTo>
                <a:lnTo>
                  <a:pt x="259080" y="1023462"/>
                </a:lnTo>
              </a:path>
            </a:pathLst>
          </a:cu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B4194BA2-527F-CB15-1F77-58FDC51DF332}"/>
              </a:ext>
            </a:extLst>
          </p:cNvPr>
          <p:cNvSpPr/>
          <p:nvPr/>
        </p:nvSpPr>
        <p:spPr>
          <a:xfrm>
            <a:off x="5873950" y="3168646"/>
            <a:ext cx="2652830" cy="767597"/>
          </a:xfrm>
          <a:custGeom>
            <a:avLst/>
            <a:gdLst>
              <a:gd name="connsiteX0" fmla="*/ 281940 w 3770230"/>
              <a:gd name="connsiteY0" fmla="*/ 496238 h 911268"/>
              <a:gd name="connsiteX1" fmla="*/ 1653540 w 3770230"/>
              <a:gd name="connsiteY1" fmla="*/ 8558 h 911268"/>
              <a:gd name="connsiteX2" fmla="*/ 2720340 w 3770230"/>
              <a:gd name="connsiteY2" fmla="*/ 237158 h 911268"/>
              <a:gd name="connsiteX3" fmla="*/ 3749040 w 3770230"/>
              <a:gd name="connsiteY3" fmla="*/ 877238 h 911268"/>
              <a:gd name="connsiteX4" fmla="*/ 3352800 w 3770230"/>
              <a:gd name="connsiteY4" fmla="*/ 785798 h 911268"/>
              <a:gd name="connsiteX5" fmla="*/ 2613660 w 3770230"/>
              <a:gd name="connsiteY5" fmla="*/ 465758 h 911268"/>
              <a:gd name="connsiteX6" fmla="*/ 2141220 w 3770230"/>
              <a:gd name="connsiteY6" fmla="*/ 450518 h 911268"/>
              <a:gd name="connsiteX7" fmla="*/ 0 w 3770230"/>
              <a:gd name="connsiteY7" fmla="*/ 686738 h 911268"/>
              <a:gd name="connsiteX8" fmla="*/ 0 w 3770230"/>
              <a:gd name="connsiteY8" fmla="*/ 686738 h 911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70230" h="911268">
                <a:moveTo>
                  <a:pt x="281940" y="496238"/>
                </a:moveTo>
                <a:cubicBezTo>
                  <a:pt x="764540" y="273988"/>
                  <a:pt x="1247140" y="51738"/>
                  <a:pt x="1653540" y="8558"/>
                </a:cubicBezTo>
                <a:cubicBezTo>
                  <a:pt x="2059940" y="-34622"/>
                  <a:pt x="2371090" y="92378"/>
                  <a:pt x="2720340" y="237158"/>
                </a:cubicBezTo>
                <a:cubicBezTo>
                  <a:pt x="3069590" y="381938"/>
                  <a:pt x="3643630" y="785798"/>
                  <a:pt x="3749040" y="877238"/>
                </a:cubicBezTo>
                <a:cubicBezTo>
                  <a:pt x="3854450" y="968678"/>
                  <a:pt x="3542030" y="854378"/>
                  <a:pt x="3352800" y="785798"/>
                </a:cubicBezTo>
                <a:cubicBezTo>
                  <a:pt x="3163570" y="717218"/>
                  <a:pt x="2815590" y="521638"/>
                  <a:pt x="2613660" y="465758"/>
                </a:cubicBezTo>
                <a:cubicBezTo>
                  <a:pt x="2411730" y="409878"/>
                  <a:pt x="2576830" y="413688"/>
                  <a:pt x="2141220" y="450518"/>
                </a:cubicBezTo>
                <a:cubicBezTo>
                  <a:pt x="1705610" y="487348"/>
                  <a:pt x="0" y="686738"/>
                  <a:pt x="0" y="686738"/>
                </a:cubicBezTo>
                <a:lnTo>
                  <a:pt x="0" y="686738"/>
                </a:lnTo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7D8946A-4662-51AA-31E0-A5E9067558C6}"/>
              </a:ext>
            </a:extLst>
          </p:cNvPr>
          <p:cNvSpPr/>
          <p:nvPr/>
        </p:nvSpPr>
        <p:spPr>
          <a:xfrm>
            <a:off x="2615738" y="1823337"/>
            <a:ext cx="3753630" cy="2064563"/>
          </a:xfrm>
          <a:custGeom>
            <a:avLst/>
            <a:gdLst>
              <a:gd name="connsiteX0" fmla="*/ 2763030 w 5004840"/>
              <a:gd name="connsiteY0" fmla="*/ 0 h 2752751"/>
              <a:gd name="connsiteX1" fmla="*/ 4014240 w 5004840"/>
              <a:gd name="connsiteY1" fmla="*/ 598722 h 2752751"/>
              <a:gd name="connsiteX2" fmla="*/ 4011499 w 5004840"/>
              <a:gd name="connsiteY2" fmla="*/ 611733 h 2752751"/>
              <a:gd name="connsiteX3" fmla="*/ 4240658 w 5004840"/>
              <a:gd name="connsiteY3" fmla="*/ 645772 h 2752751"/>
              <a:gd name="connsiteX4" fmla="*/ 5004840 w 5004840"/>
              <a:gd name="connsiteY4" fmla="*/ 1197443 h 2752751"/>
              <a:gd name="connsiteX5" fmla="*/ 4453194 w 5004840"/>
              <a:gd name="connsiteY5" fmla="*/ 1693913 h 2752751"/>
              <a:gd name="connsiteX6" fmla="*/ 4351537 w 5004840"/>
              <a:gd name="connsiteY6" fmla="*/ 1720316 h 2752751"/>
              <a:gd name="connsiteX7" fmla="*/ 4377759 w 5004840"/>
              <a:gd name="connsiteY7" fmla="*/ 1730669 h 2752751"/>
              <a:gd name="connsiteX8" fmla="*/ 4744230 w 5004840"/>
              <a:gd name="connsiteY8" fmla="*/ 2154029 h 2752751"/>
              <a:gd name="connsiteX9" fmla="*/ 3493020 w 5004840"/>
              <a:gd name="connsiteY9" fmla="*/ 2752751 h 2752751"/>
              <a:gd name="connsiteX10" fmla="*/ 2455497 w 5004840"/>
              <a:gd name="connsiteY10" fmla="*/ 2488780 h 2752751"/>
              <a:gd name="connsiteX11" fmla="*/ 2422126 w 5004840"/>
              <a:gd name="connsiteY11" fmla="*/ 2459361 h 2752751"/>
              <a:gd name="connsiteX12" fmla="*/ 2281493 w 5004840"/>
              <a:gd name="connsiteY12" fmla="*/ 2514884 h 2752751"/>
              <a:gd name="connsiteX13" fmla="*/ 1581930 w 5004840"/>
              <a:gd name="connsiteY13" fmla="*/ 2617136 h 2752751"/>
              <a:gd name="connsiteX14" fmla="*/ 330720 w 5004840"/>
              <a:gd name="connsiteY14" fmla="*/ 2018414 h 2752751"/>
              <a:gd name="connsiteX15" fmla="*/ 697191 w 5004840"/>
              <a:gd name="connsiteY15" fmla="*/ 1595054 h 2752751"/>
              <a:gd name="connsiteX16" fmla="*/ 841003 w 5004840"/>
              <a:gd name="connsiteY16" fmla="*/ 1538275 h 2752751"/>
              <a:gd name="connsiteX17" fmla="*/ 764183 w 5004840"/>
              <a:gd name="connsiteY17" fmla="*/ 1526865 h 2752751"/>
              <a:gd name="connsiteX18" fmla="*/ 0 w 5004840"/>
              <a:gd name="connsiteY18" fmla="*/ 975193 h 2752751"/>
              <a:gd name="connsiteX19" fmla="*/ 1251210 w 5004840"/>
              <a:gd name="connsiteY19" fmla="*/ 376471 h 2752751"/>
              <a:gd name="connsiteX20" fmla="*/ 1503373 w 5004840"/>
              <a:gd name="connsiteY20" fmla="*/ 388635 h 2752751"/>
              <a:gd name="connsiteX21" fmla="*/ 1587175 w 5004840"/>
              <a:gd name="connsiteY21" fmla="*/ 401083 h 2752751"/>
              <a:gd name="connsiteX22" fmla="*/ 1610146 w 5004840"/>
              <a:gd name="connsiteY22" fmla="*/ 365672 h 2752751"/>
              <a:gd name="connsiteX23" fmla="*/ 2763030 w 5004840"/>
              <a:gd name="connsiteY23" fmla="*/ 0 h 2752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004840" h="2752751">
                <a:moveTo>
                  <a:pt x="2763030" y="0"/>
                </a:moveTo>
                <a:cubicBezTo>
                  <a:pt x="3454054" y="0"/>
                  <a:pt x="4014240" y="268057"/>
                  <a:pt x="4014240" y="598722"/>
                </a:cubicBezTo>
                <a:lnTo>
                  <a:pt x="4011499" y="611733"/>
                </a:lnTo>
                <a:lnTo>
                  <a:pt x="4240658" y="645772"/>
                </a:lnTo>
                <a:cubicBezTo>
                  <a:pt x="4689736" y="736663"/>
                  <a:pt x="5004840" y="949444"/>
                  <a:pt x="5004840" y="1197443"/>
                </a:cubicBezTo>
                <a:cubicBezTo>
                  <a:pt x="5004840" y="1404109"/>
                  <a:pt x="4786018" y="1586318"/>
                  <a:pt x="4453194" y="1693913"/>
                </a:cubicBezTo>
                <a:lnTo>
                  <a:pt x="4351537" y="1720316"/>
                </a:lnTo>
                <a:lnTo>
                  <a:pt x="4377759" y="1730669"/>
                </a:lnTo>
                <a:cubicBezTo>
                  <a:pt x="4604184" y="1839016"/>
                  <a:pt x="4744230" y="1988697"/>
                  <a:pt x="4744230" y="2154029"/>
                </a:cubicBezTo>
                <a:cubicBezTo>
                  <a:pt x="4744230" y="2484694"/>
                  <a:pt x="4184044" y="2752751"/>
                  <a:pt x="3493020" y="2752751"/>
                </a:cubicBezTo>
                <a:cubicBezTo>
                  <a:pt x="3061130" y="2752751"/>
                  <a:pt x="2680349" y="2648041"/>
                  <a:pt x="2455497" y="2488780"/>
                </a:cubicBezTo>
                <a:lnTo>
                  <a:pt x="2422126" y="2459361"/>
                </a:lnTo>
                <a:lnTo>
                  <a:pt x="2281493" y="2514884"/>
                </a:lnTo>
                <a:cubicBezTo>
                  <a:pt x="2081799" y="2579441"/>
                  <a:pt x="1841064" y="2617136"/>
                  <a:pt x="1581930" y="2617136"/>
                </a:cubicBezTo>
                <a:cubicBezTo>
                  <a:pt x="890906" y="2617136"/>
                  <a:pt x="330720" y="2349079"/>
                  <a:pt x="330720" y="2018414"/>
                </a:cubicBezTo>
                <a:cubicBezTo>
                  <a:pt x="330720" y="1853082"/>
                  <a:pt x="470767" y="1703401"/>
                  <a:pt x="697191" y="1595054"/>
                </a:cubicBezTo>
                <a:lnTo>
                  <a:pt x="841003" y="1538275"/>
                </a:lnTo>
                <a:lnTo>
                  <a:pt x="764183" y="1526865"/>
                </a:lnTo>
                <a:cubicBezTo>
                  <a:pt x="315105" y="1435974"/>
                  <a:pt x="0" y="1223192"/>
                  <a:pt x="0" y="975193"/>
                </a:cubicBezTo>
                <a:cubicBezTo>
                  <a:pt x="0" y="644528"/>
                  <a:pt x="560186" y="376471"/>
                  <a:pt x="1251210" y="376471"/>
                </a:cubicBezTo>
                <a:cubicBezTo>
                  <a:pt x="1337588" y="376471"/>
                  <a:pt x="1421922" y="380659"/>
                  <a:pt x="1503373" y="388635"/>
                </a:cubicBezTo>
                <a:lnTo>
                  <a:pt x="1587175" y="401083"/>
                </a:lnTo>
                <a:lnTo>
                  <a:pt x="1610146" y="365672"/>
                </a:lnTo>
                <a:cubicBezTo>
                  <a:pt x="1800091" y="150782"/>
                  <a:pt x="2244762" y="0"/>
                  <a:pt x="2763030" y="0"/>
                </a:cubicBez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060887D-A2B3-1615-423E-FFF91FA681B6}"/>
              </a:ext>
            </a:extLst>
          </p:cNvPr>
          <p:cNvSpPr/>
          <p:nvPr/>
        </p:nvSpPr>
        <p:spPr>
          <a:xfrm>
            <a:off x="2724322" y="2097405"/>
            <a:ext cx="3236423" cy="1550465"/>
          </a:xfrm>
          <a:custGeom>
            <a:avLst/>
            <a:gdLst>
              <a:gd name="connsiteX0" fmla="*/ 2763030 w 5004840"/>
              <a:gd name="connsiteY0" fmla="*/ 0 h 2752751"/>
              <a:gd name="connsiteX1" fmla="*/ 4014240 w 5004840"/>
              <a:gd name="connsiteY1" fmla="*/ 598722 h 2752751"/>
              <a:gd name="connsiteX2" fmla="*/ 4011499 w 5004840"/>
              <a:gd name="connsiteY2" fmla="*/ 611733 h 2752751"/>
              <a:gd name="connsiteX3" fmla="*/ 4240658 w 5004840"/>
              <a:gd name="connsiteY3" fmla="*/ 645772 h 2752751"/>
              <a:gd name="connsiteX4" fmla="*/ 5004840 w 5004840"/>
              <a:gd name="connsiteY4" fmla="*/ 1197443 h 2752751"/>
              <a:gd name="connsiteX5" fmla="*/ 4453194 w 5004840"/>
              <a:gd name="connsiteY5" fmla="*/ 1693913 h 2752751"/>
              <a:gd name="connsiteX6" fmla="*/ 4351537 w 5004840"/>
              <a:gd name="connsiteY6" fmla="*/ 1720316 h 2752751"/>
              <a:gd name="connsiteX7" fmla="*/ 4377759 w 5004840"/>
              <a:gd name="connsiteY7" fmla="*/ 1730669 h 2752751"/>
              <a:gd name="connsiteX8" fmla="*/ 4744230 w 5004840"/>
              <a:gd name="connsiteY8" fmla="*/ 2154029 h 2752751"/>
              <a:gd name="connsiteX9" fmla="*/ 3493020 w 5004840"/>
              <a:gd name="connsiteY9" fmla="*/ 2752751 h 2752751"/>
              <a:gd name="connsiteX10" fmla="*/ 2455497 w 5004840"/>
              <a:gd name="connsiteY10" fmla="*/ 2488780 h 2752751"/>
              <a:gd name="connsiteX11" fmla="*/ 2422126 w 5004840"/>
              <a:gd name="connsiteY11" fmla="*/ 2459361 h 2752751"/>
              <a:gd name="connsiteX12" fmla="*/ 2281493 w 5004840"/>
              <a:gd name="connsiteY12" fmla="*/ 2514884 h 2752751"/>
              <a:gd name="connsiteX13" fmla="*/ 1581930 w 5004840"/>
              <a:gd name="connsiteY13" fmla="*/ 2617136 h 2752751"/>
              <a:gd name="connsiteX14" fmla="*/ 330720 w 5004840"/>
              <a:gd name="connsiteY14" fmla="*/ 2018414 h 2752751"/>
              <a:gd name="connsiteX15" fmla="*/ 697191 w 5004840"/>
              <a:gd name="connsiteY15" fmla="*/ 1595054 h 2752751"/>
              <a:gd name="connsiteX16" fmla="*/ 841003 w 5004840"/>
              <a:gd name="connsiteY16" fmla="*/ 1538275 h 2752751"/>
              <a:gd name="connsiteX17" fmla="*/ 764183 w 5004840"/>
              <a:gd name="connsiteY17" fmla="*/ 1526865 h 2752751"/>
              <a:gd name="connsiteX18" fmla="*/ 0 w 5004840"/>
              <a:gd name="connsiteY18" fmla="*/ 975193 h 2752751"/>
              <a:gd name="connsiteX19" fmla="*/ 1251210 w 5004840"/>
              <a:gd name="connsiteY19" fmla="*/ 376471 h 2752751"/>
              <a:gd name="connsiteX20" fmla="*/ 1503373 w 5004840"/>
              <a:gd name="connsiteY20" fmla="*/ 388635 h 2752751"/>
              <a:gd name="connsiteX21" fmla="*/ 1587175 w 5004840"/>
              <a:gd name="connsiteY21" fmla="*/ 401083 h 2752751"/>
              <a:gd name="connsiteX22" fmla="*/ 1610146 w 5004840"/>
              <a:gd name="connsiteY22" fmla="*/ 365672 h 2752751"/>
              <a:gd name="connsiteX23" fmla="*/ 2763030 w 5004840"/>
              <a:gd name="connsiteY23" fmla="*/ 0 h 2752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004840" h="2752751">
                <a:moveTo>
                  <a:pt x="2763030" y="0"/>
                </a:moveTo>
                <a:cubicBezTo>
                  <a:pt x="3454054" y="0"/>
                  <a:pt x="4014240" y="268057"/>
                  <a:pt x="4014240" y="598722"/>
                </a:cubicBezTo>
                <a:lnTo>
                  <a:pt x="4011499" y="611733"/>
                </a:lnTo>
                <a:lnTo>
                  <a:pt x="4240658" y="645772"/>
                </a:lnTo>
                <a:cubicBezTo>
                  <a:pt x="4689736" y="736663"/>
                  <a:pt x="5004840" y="949444"/>
                  <a:pt x="5004840" y="1197443"/>
                </a:cubicBezTo>
                <a:cubicBezTo>
                  <a:pt x="5004840" y="1404109"/>
                  <a:pt x="4786018" y="1586318"/>
                  <a:pt x="4453194" y="1693913"/>
                </a:cubicBezTo>
                <a:lnTo>
                  <a:pt x="4351537" y="1720316"/>
                </a:lnTo>
                <a:lnTo>
                  <a:pt x="4377759" y="1730669"/>
                </a:lnTo>
                <a:cubicBezTo>
                  <a:pt x="4604184" y="1839016"/>
                  <a:pt x="4744230" y="1988697"/>
                  <a:pt x="4744230" y="2154029"/>
                </a:cubicBezTo>
                <a:cubicBezTo>
                  <a:pt x="4744230" y="2484694"/>
                  <a:pt x="4184044" y="2752751"/>
                  <a:pt x="3493020" y="2752751"/>
                </a:cubicBezTo>
                <a:cubicBezTo>
                  <a:pt x="3061130" y="2752751"/>
                  <a:pt x="2680349" y="2648041"/>
                  <a:pt x="2455497" y="2488780"/>
                </a:cubicBezTo>
                <a:lnTo>
                  <a:pt x="2422126" y="2459361"/>
                </a:lnTo>
                <a:lnTo>
                  <a:pt x="2281493" y="2514884"/>
                </a:lnTo>
                <a:cubicBezTo>
                  <a:pt x="2081799" y="2579441"/>
                  <a:pt x="1841064" y="2617136"/>
                  <a:pt x="1581930" y="2617136"/>
                </a:cubicBezTo>
                <a:cubicBezTo>
                  <a:pt x="890906" y="2617136"/>
                  <a:pt x="330720" y="2349079"/>
                  <a:pt x="330720" y="2018414"/>
                </a:cubicBezTo>
                <a:cubicBezTo>
                  <a:pt x="330720" y="1853082"/>
                  <a:pt x="470767" y="1703401"/>
                  <a:pt x="697191" y="1595054"/>
                </a:cubicBezTo>
                <a:lnTo>
                  <a:pt x="841003" y="1538275"/>
                </a:lnTo>
                <a:lnTo>
                  <a:pt x="764183" y="1526865"/>
                </a:lnTo>
                <a:cubicBezTo>
                  <a:pt x="315105" y="1435974"/>
                  <a:pt x="0" y="1223192"/>
                  <a:pt x="0" y="975193"/>
                </a:cubicBezTo>
                <a:cubicBezTo>
                  <a:pt x="0" y="644528"/>
                  <a:pt x="560186" y="376471"/>
                  <a:pt x="1251210" y="376471"/>
                </a:cubicBezTo>
                <a:cubicBezTo>
                  <a:pt x="1337588" y="376471"/>
                  <a:pt x="1421922" y="380659"/>
                  <a:pt x="1503373" y="388635"/>
                </a:cubicBezTo>
                <a:lnTo>
                  <a:pt x="1587175" y="401083"/>
                </a:lnTo>
                <a:lnTo>
                  <a:pt x="1610146" y="365672"/>
                </a:lnTo>
                <a:cubicBezTo>
                  <a:pt x="1800091" y="150782"/>
                  <a:pt x="2244762" y="0"/>
                  <a:pt x="2763030" y="0"/>
                </a:cubicBezTo>
                <a:close/>
              </a:path>
            </a:pathLst>
          </a:cu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endParaRPr lang="en-GB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DBA6BE8-7935-2B32-C783-844C6DF58A43}"/>
              </a:ext>
            </a:extLst>
          </p:cNvPr>
          <p:cNvSpPr txBox="1"/>
          <p:nvPr/>
        </p:nvSpPr>
        <p:spPr>
          <a:xfrm>
            <a:off x="6734329" y="96687"/>
            <a:ext cx="21693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8550994-F560-A27B-B801-F5F15156ADFF}"/>
              </a:ext>
            </a:extLst>
          </p:cNvPr>
          <p:cNvSpPr txBox="1"/>
          <p:nvPr/>
        </p:nvSpPr>
        <p:spPr>
          <a:xfrm>
            <a:off x="7630684" y="1207258"/>
            <a:ext cx="16259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0E1DDA6-2E2D-7E5A-01D4-9717FBE3ADF1}"/>
              </a:ext>
            </a:extLst>
          </p:cNvPr>
          <p:cNvSpPr txBox="1"/>
          <p:nvPr/>
        </p:nvSpPr>
        <p:spPr>
          <a:xfrm>
            <a:off x="7761633" y="3797733"/>
            <a:ext cx="16259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293C543-8520-87FC-035B-A4B9A12ABA4B}"/>
              </a:ext>
            </a:extLst>
          </p:cNvPr>
          <p:cNvSpPr txBox="1"/>
          <p:nvPr/>
        </p:nvSpPr>
        <p:spPr>
          <a:xfrm>
            <a:off x="441383" y="184764"/>
            <a:ext cx="16259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Quy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7059123-8E25-0CC7-4999-84323EFA76FD}"/>
              </a:ext>
            </a:extLst>
          </p:cNvPr>
          <p:cNvSpPr txBox="1"/>
          <p:nvPr/>
        </p:nvSpPr>
        <p:spPr>
          <a:xfrm>
            <a:off x="227965" y="1979517"/>
            <a:ext cx="16259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5EC1A3F-FEB1-235B-AE55-239BD40ED406}"/>
              </a:ext>
            </a:extLst>
          </p:cNvPr>
          <p:cNvSpPr txBox="1"/>
          <p:nvPr/>
        </p:nvSpPr>
        <p:spPr>
          <a:xfrm>
            <a:off x="129049" y="4225715"/>
            <a:ext cx="1625918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512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37" grpId="0" animBg="1"/>
      <p:bldP spid="34" grpId="0" animBg="1"/>
      <p:bldP spid="27" grpId="0" animBg="1"/>
      <p:bldP spid="30" grpId="0" animBg="1"/>
      <p:bldP spid="31" grpId="0" animBg="1"/>
      <p:bldP spid="11" grpId="0" animBg="1"/>
      <p:bldP spid="10" grpId="0" animBg="1"/>
      <p:bldP spid="40" grpId="0"/>
      <p:bldP spid="41" grpId="0"/>
      <p:bldP spid="42" grpId="0"/>
      <p:bldP spid="43" grpId="0"/>
      <p:bldP spid="44" grpId="0"/>
      <p:bldP spid="4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矩形 33"/>
          <p:cNvSpPr/>
          <p:nvPr/>
        </p:nvSpPr>
        <p:spPr>
          <a:xfrm>
            <a:off x="-615204" y="1686535"/>
            <a:ext cx="494180" cy="774278"/>
          </a:xfrm>
          <a:prstGeom prst="rect">
            <a:avLst/>
          </a:prstGeom>
          <a:solidFill>
            <a:srgbClr val="2A3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56" tIns="34289" rIns="68456" bIns="34289"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2688"/>
            <a:ext cx="850178" cy="73674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5924" y="100664"/>
            <a:ext cx="506851" cy="797431"/>
          </a:xfrm>
          <a:prstGeom prst="rect">
            <a:avLst/>
          </a:prstGeom>
        </p:spPr>
      </p:pic>
      <p:sp>
        <p:nvSpPr>
          <p:cNvPr id="26" name="文本框 13">
            <a:extLst>
              <a:ext uri="{FF2B5EF4-FFF2-40B4-BE49-F238E27FC236}">
                <a16:creationId xmlns:a16="http://schemas.microsoft.com/office/drawing/2014/main" id="{882226BD-FCF8-05F9-723D-1614B9811B72}"/>
              </a:ext>
            </a:extLst>
          </p:cNvPr>
          <p:cNvSpPr txBox="1"/>
          <p:nvPr/>
        </p:nvSpPr>
        <p:spPr>
          <a:xfrm>
            <a:off x="1752600" y="32341"/>
            <a:ext cx="4715676" cy="561690"/>
          </a:xfrm>
          <a:prstGeom prst="rect">
            <a:avLst/>
          </a:prstGeom>
          <a:noFill/>
          <a:effectLst/>
        </p:spPr>
        <p:txBody>
          <a:bodyPr wrap="square" lIns="68456" tIns="34289" rIns="68456" bIns="34289" rtlCol="0">
            <a:spAutoFit/>
          </a:bodyPr>
          <a:lstStyle/>
          <a:p>
            <a:pPr algn="ctr"/>
            <a:r>
              <a:rPr lang="vi-VN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PHÂN THỨC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 ĐẠI SỐ</a:t>
            </a:r>
            <a:endParaRPr lang="vi-VN" altLang="zh-CN" sz="3200" b="1" dirty="0">
              <a:solidFill>
                <a:srgbClr val="FF0000"/>
              </a:solidFill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1810" y="487548"/>
            <a:ext cx="9046575" cy="1546575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txBody>
          <a:bodyPr wrap="square" lIns="68456" tIns="34289" rIns="68456" bIns="34289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1.Quy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Muốn quy đồng mẫu thức nhiều phân thức, ta có thể làm như sau: </a:t>
            </a:r>
          </a:p>
        </p:txBody>
      </p:sp>
      <p:graphicFrame>
        <p:nvGraphicFramePr>
          <p:cNvPr id="21" name="Object 20"/>
          <p:cNvGraphicFramePr>
            <a:graphicFrameLocks noChangeAspect="1"/>
          </p:cNvGraphicFramePr>
          <p:nvPr/>
        </p:nvGraphicFramePr>
        <p:xfrm>
          <a:off x="2218697" y="4322414"/>
          <a:ext cx="17145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Equation" r:id="rId6" imgW="228600" imgH="406080" progId="Equation.DSMT4">
                  <p:embed/>
                </p:oleObj>
              </mc:Choice>
              <mc:Fallback>
                <p:oleObj name="Equation" r:id="rId6" imgW="228600" imgH="406080" progId="Equation.DSMT4">
                  <p:embed/>
                  <p:pic>
                    <p:nvPicPr>
                      <p:cNvPr id="21" name="Object 20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218697" y="4322414"/>
                        <a:ext cx="171450" cy="304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/>
        </p:nvSpPr>
        <p:spPr>
          <a:xfrm>
            <a:off x="290101" y="1840900"/>
            <a:ext cx="8868284" cy="1054133"/>
          </a:xfrm>
          <a:prstGeom prst="rect">
            <a:avLst/>
          </a:prstGeom>
        </p:spPr>
        <p:txBody>
          <a:bodyPr wrap="square" lIns="68456" tIns="34289" rIns="68456" bIns="34289">
            <a:spAutoFit/>
          </a:bodyPr>
          <a:lstStyle/>
          <a:p>
            <a:pPr algn="just">
              <a:spcBef>
                <a:spcPts val="225"/>
              </a:spcBef>
              <a:spcAft>
                <a:spcPts val="225"/>
              </a:spcAft>
            </a:pPr>
            <a:r>
              <a:rPr lang="en-US" sz="3200" b="1" i="1" dirty="0" err="1">
                <a:solidFill>
                  <a:srgbClr val="00B0F0"/>
                </a:solidFill>
                <a:latin typeface="Times New Roman"/>
                <a:ea typeface="Times New Roman"/>
              </a:rPr>
              <a:t>Bước</a:t>
            </a:r>
            <a:r>
              <a:rPr lang="en-US" sz="3200" b="1" i="1" dirty="0">
                <a:solidFill>
                  <a:srgbClr val="00B0F0"/>
                </a:solidFill>
                <a:latin typeface="Times New Roman"/>
                <a:ea typeface="Times New Roman"/>
              </a:rPr>
              <a:t> 1. </a:t>
            </a:r>
            <a:r>
              <a:rPr lang="en-US" sz="3200" dirty="0" err="1">
                <a:latin typeface="Times New Roman"/>
                <a:ea typeface="Times New Roman"/>
              </a:rPr>
              <a:t>Phân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tích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các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mẫu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thức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thành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nhân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tử</a:t>
            </a:r>
            <a:r>
              <a:rPr lang="en-US" sz="3200" dirty="0">
                <a:latin typeface="Times New Roman"/>
                <a:ea typeface="Times New Roman"/>
              </a:rPr>
              <a:t> (</a:t>
            </a:r>
            <a:r>
              <a:rPr lang="en-US" sz="3200" dirty="0" err="1">
                <a:latin typeface="Times New Roman"/>
                <a:ea typeface="Times New Roman"/>
              </a:rPr>
              <a:t>nếu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cần</a:t>
            </a:r>
            <a:r>
              <a:rPr lang="en-US" sz="3200" dirty="0">
                <a:latin typeface="Times New Roman"/>
                <a:ea typeface="Times New Roman"/>
              </a:rPr>
              <a:t>) </a:t>
            </a:r>
            <a:r>
              <a:rPr lang="en-US" sz="3200" dirty="0" err="1">
                <a:latin typeface="Times New Roman"/>
                <a:ea typeface="Times New Roman"/>
              </a:rPr>
              <a:t>rồi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tìm</a:t>
            </a:r>
            <a:r>
              <a:rPr lang="en-US" sz="3200" dirty="0">
                <a:latin typeface="Times New Roman"/>
                <a:ea typeface="Times New Roman"/>
              </a:rPr>
              <a:t> MTC</a:t>
            </a:r>
            <a:endParaRPr lang="vi-VN" sz="3200" dirty="0">
              <a:latin typeface="Times New Roman"/>
              <a:ea typeface="Times New Roman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0101" y="2878975"/>
            <a:ext cx="8853899" cy="1054133"/>
          </a:xfrm>
          <a:prstGeom prst="rect">
            <a:avLst/>
          </a:prstGeom>
        </p:spPr>
        <p:txBody>
          <a:bodyPr wrap="square" lIns="68456" tIns="34289" rIns="68456" bIns="34289">
            <a:spAutoFit/>
          </a:bodyPr>
          <a:lstStyle/>
          <a:p>
            <a:pPr algn="just">
              <a:spcBef>
                <a:spcPts val="225"/>
              </a:spcBef>
              <a:spcAft>
                <a:spcPts val="225"/>
              </a:spcAft>
            </a:pPr>
            <a:r>
              <a:rPr lang="en-US" sz="3200" b="1" i="1" dirty="0" err="1">
                <a:solidFill>
                  <a:srgbClr val="00B0F0"/>
                </a:solidFill>
                <a:latin typeface="Times New Roman"/>
                <a:ea typeface="Times New Roman"/>
              </a:rPr>
              <a:t>Bước</a:t>
            </a:r>
            <a:r>
              <a:rPr lang="en-US" sz="3200" b="1" i="1" dirty="0">
                <a:solidFill>
                  <a:srgbClr val="00B0F0"/>
                </a:solidFill>
                <a:latin typeface="Times New Roman"/>
                <a:ea typeface="Times New Roman"/>
              </a:rPr>
              <a:t> 2. </a:t>
            </a:r>
            <a:r>
              <a:rPr lang="en-US" sz="3200" dirty="0" err="1">
                <a:latin typeface="Times New Roman"/>
                <a:ea typeface="Times New Roman"/>
              </a:rPr>
              <a:t>Tìm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nhân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tử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phụ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của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mỗi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mẫu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thức</a:t>
            </a:r>
            <a:r>
              <a:rPr lang="en-US" sz="3200" dirty="0">
                <a:latin typeface="Times New Roman"/>
                <a:ea typeface="Times New Roman"/>
              </a:rPr>
              <a:t> (</a:t>
            </a:r>
            <a:r>
              <a:rPr lang="en-US" sz="3200" dirty="0" err="1">
                <a:latin typeface="Times New Roman"/>
                <a:ea typeface="Times New Roman"/>
              </a:rPr>
              <a:t>bằng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cách</a:t>
            </a:r>
            <a:r>
              <a:rPr lang="en-US" sz="3200" dirty="0">
                <a:latin typeface="Times New Roman"/>
                <a:ea typeface="Times New Roman"/>
              </a:rPr>
              <a:t> chia MTC </a:t>
            </a:r>
            <a:r>
              <a:rPr lang="en-US" sz="3200" dirty="0" err="1">
                <a:latin typeface="Times New Roman"/>
                <a:ea typeface="Times New Roman"/>
              </a:rPr>
              <a:t>cho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từng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mẫu</a:t>
            </a:r>
            <a:r>
              <a:rPr lang="en-US" sz="3200" dirty="0">
                <a:latin typeface="Times New Roman"/>
                <a:ea typeface="Times New Roman"/>
              </a:rPr>
              <a:t>)</a:t>
            </a:r>
            <a:endParaRPr lang="vi-VN" sz="3200" dirty="0">
              <a:latin typeface="Times New Roman"/>
              <a:ea typeface="Times New Roman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3218" y="3956011"/>
            <a:ext cx="9029731" cy="1054133"/>
          </a:xfrm>
          <a:prstGeom prst="rect">
            <a:avLst/>
          </a:prstGeom>
          <a:solidFill>
            <a:schemeClr val="bg1"/>
          </a:solidFill>
        </p:spPr>
        <p:txBody>
          <a:bodyPr wrap="square" lIns="68456" tIns="34289" rIns="68456" bIns="34289">
            <a:spAutoFit/>
          </a:bodyPr>
          <a:lstStyle/>
          <a:p>
            <a:r>
              <a:rPr lang="en-US" sz="32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32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3.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phụ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  <a:endParaRPr lang="vi-VN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3968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" grpId="0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C2A038B-37EA-581D-9E3D-4F6171C24DFB}"/>
              </a:ext>
            </a:extLst>
          </p:cNvPr>
          <p:cNvSpPr txBox="1"/>
          <p:nvPr/>
        </p:nvSpPr>
        <p:spPr>
          <a:xfrm>
            <a:off x="82589" y="133350"/>
            <a:ext cx="8978821" cy="1569660"/>
          </a:xfrm>
          <a:prstGeom prst="rect">
            <a:avLst/>
          </a:prstGeom>
          <a:ln w="38100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200" dirty="0" err="1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200" dirty="0">
                <a:solidFill>
                  <a:srgbClr val="02023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kiện của biến để giá trị tương ứng của mẫu thức khác 0 được gọi là điều kiện xác định của phân thức.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CACCB94-99B6-0E80-1158-4500821FBE82}"/>
              </a:ext>
            </a:extLst>
          </p:cNvPr>
          <p:cNvGrpSpPr/>
          <p:nvPr/>
        </p:nvGrpSpPr>
        <p:grpSpPr>
          <a:xfrm>
            <a:off x="35960" y="1675477"/>
            <a:ext cx="8978821" cy="3460499"/>
            <a:chOff x="-153145" y="1124705"/>
            <a:chExt cx="8689595" cy="295249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1A69DAA-B31C-7290-6F60-05113CB84213}"/>
                </a:ext>
              </a:extLst>
            </p:cNvPr>
            <p:cNvSpPr txBox="1"/>
            <p:nvPr/>
          </p:nvSpPr>
          <p:spPr>
            <a:xfrm>
              <a:off x="-153145" y="1124705"/>
              <a:ext cx="8689595" cy="295249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3.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Giá</a:t>
              </a:r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trị</a:t>
              </a:r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phân</a:t>
              </a:r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thức</a:t>
              </a:r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just">
                <a:lnSpc>
                  <a:spcPct val="150000"/>
                </a:lnSpc>
              </a:pP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Giá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trị của biểu thức     tại những giá trị cho trước của các biến để giá trị của mẫu thức khác 0 được gọi là </a:t>
              </a:r>
              <a:r>
                <a:rPr lang="en-US" sz="3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giá trị 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phân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thức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tại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những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giá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trị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cho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trước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biến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đó</a:t>
              </a:r>
              <a:r>
                <a: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32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7C147921-85F9-9550-7D5F-6A15D4944875}"/>
                    </a:ext>
                  </a:extLst>
                </p:cNvPr>
                <p:cNvSpPr txBox="1"/>
                <p:nvPr/>
              </p:nvSpPr>
              <p:spPr>
                <a:xfrm>
                  <a:off x="3278089" y="1564337"/>
                  <a:ext cx="294982" cy="85097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2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3200" i="0" smtClean="0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P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3200" i="0" smtClean="0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Q</m:t>
                            </m:r>
                          </m:den>
                        </m:f>
                      </m:oMath>
                    </m:oMathPara>
                  </a14:m>
                  <a:endParaRPr lang="en-US" sz="2800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7C147921-85F9-9550-7D5F-6A15D494487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78089" y="1564337"/>
                  <a:ext cx="294982" cy="850972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81600EEF-FCF1-7336-A88E-CFC5DA67BD0D}"/>
                    </a:ext>
                  </a:extLst>
                </p:cNvPr>
                <p:cNvSpPr txBox="1"/>
                <p:nvPr/>
              </p:nvSpPr>
              <p:spPr>
                <a:xfrm>
                  <a:off x="3573071" y="2835650"/>
                  <a:ext cx="399148" cy="99738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2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3200" i="0" smtClean="0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P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3200" i="0" smtClean="0">
                                <a:solidFill>
                                  <a:schemeClr val="tx1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Q</m:t>
                            </m:r>
                          </m:den>
                        </m:f>
                      </m:oMath>
                    </m:oMathPara>
                  </a14:m>
                  <a:endParaRPr lang="en-US" sz="2800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81600EEF-FCF1-7336-A88E-CFC5DA67BD0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73071" y="2835650"/>
                  <a:ext cx="399148" cy="997389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226599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n 2">
            <a:extLst>
              <a:ext uri="{FF2B5EF4-FFF2-40B4-BE49-F238E27FC236}">
                <a16:creationId xmlns:a16="http://schemas.microsoft.com/office/drawing/2014/main" id="{6437E96C-B4D7-4CA6-90EE-43A5C748EF9C}"/>
              </a:ext>
            </a:extLst>
          </p:cNvPr>
          <p:cNvSpPr/>
          <p:nvPr/>
        </p:nvSpPr>
        <p:spPr>
          <a:xfrm>
            <a:off x="381000" y="895350"/>
            <a:ext cx="4190999" cy="3200401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4724400" y="1302684"/>
            <a:ext cx="35095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LUYỆN TẬP</a:t>
            </a:r>
            <a:endParaRPr lang="en-US" sz="3200" dirty="0">
              <a:solidFill>
                <a:prstClr val="black"/>
              </a:solidFill>
            </a:endParaRP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65070DB6-3AAA-4E44-BD69-D8EC9843B0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2294793"/>
            <a:ext cx="4762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337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61ABD889-CCEB-4BFD-B139-AA3762F04A82}"/>
              </a:ext>
            </a:extLst>
          </p:cNvPr>
          <p:cNvSpPr/>
          <p:nvPr/>
        </p:nvSpPr>
        <p:spPr>
          <a:xfrm rot="5400000">
            <a:off x="-118511" y="116225"/>
            <a:ext cx="3086103" cy="2853654"/>
          </a:xfrm>
          <a:custGeom>
            <a:avLst/>
            <a:gdLst>
              <a:gd name="connsiteX0" fmla="*/ 0 w 4670251"/>
              <a:gd name="connsiteY0" fmla="*/ 2133085 h 4116501"/>
              <a:gd name="connsiteX1" fmla="*/ 0 w 4670251"/>
              <a:gd name="connsiteY1" fmla="*/ 0 h 4116501"/>
              <a:gd name="connsiteX2" fmla="*/ 4670251 w 4670251"/>
              <a:gd name="connsiteY2" fmla="*/ 4116501 h 4116501"/>
              <a:gd name="connsiteX3" fmla="*/ 2250224 w 4670251"/>
              <a:gd name="connsiteY3" fmla="*/ 4116501 h 4116501"/>
              <a:gd name="connsiteX4" fmla="*/ 0 w 4670251"/>
              <a:gd name="connsiteY4" fmla="*/ 2133085 h 4116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70251" h="4116501">
                <a:moveTo>
                  <a:pt x="0" y="2133085"/>
                </a:moveTo>
                <a:lnTo>
                  <a:pt x="0" y="0"/>
                </a:lnTo>
                <a:lnTo>
                  <a:pt x="4670251" y="4116501"/>
                </a:lnTo>
                <a:lnTo>
                  <a:pt x="2250224" y="4116501"/>
                </a:lnTo>
                <a:lnTo>
                  <a:pt x="0" y="2133085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2F2445-9A05-4DE7-9BE5-87A906C6E4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783435">
            <a:off x="-335593" y="913119"/>
            <a:ext cx="2914977" cy="596823"/>
          </a:xfrm>
          <a:prstGeom prst="rect">
            <a:avLst/>
          </a:prstGeom>
        </p:spPr>
      </p:pic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944155261"/>
              </p:ext>
            </p:extLst>
          </p:nvPr>
        </p:nvGraphicFramePr>
        <p:xfrm>
          <a:off x="2133600" y="400050"/>
          <a:ext cx="6096000" cy="434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009105326"/>
      </p:ext>
    </p:extLst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6F986A23-7DBE-7CE4-45CB-08E8033B1C3D}"/>
              </a:ext>
            </a:extLst>
          </p:cNvPr>
          <p:cNvSpPr txBox="1"/>
          <p:nvPr/>
        </p:nvSpPr>
        <p:spPr>
          <a:xfrm>
            <a:off x="76200" y="361950"/>
            <a:ext cx="9124950" cy="1077218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 1</a:t>
            </a:r>
            <a:r>
              <a:rPr lang="vi-VN" sz="3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Tìm điều kiện xác định của phân thức và tính giá trị của phân thức.</a:t>
            </a:r>
            <a:endParaRPr lang="vi-VN" sz="32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41FEFCAC-5E12-5E7C-17F1-26E504CF70DB}"/>
              </a:ext>
            </a:extLst>
          </p:cNvPr>
          <p:cNvSpPr txBox="1"/>
          <p:nvPr/>
        </p:nvSpPr>
        <p:spPr>
          <a:xfrm>
            <a:off x="514350" y="1657350"/>
            <a:ext cx="8115300" cy="3239348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vi-VN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 pháp giải: </a:t>
            </a:r>
            <a:endParaRPr lang="vi-VN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vi-VN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Tìm điều kiện của biến để giá trị tương ứng của mẫu thức khác 0.</a:t>
            </a:r>
            <a:endParaRPr lang="vi-VN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vi-VN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Để tìm giá trị phân thức ta thay giá trị của biến vào phân thức và thực hiện phép tính.</a:t>
            </a:r>
            <a:endParaRPr lang="vi-VN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vi-VN" sz="3200" dirty="0"/>
          </a:p>
        </p:txBody>
      </p:sp>
    </p:spTree>
    <p:extLst>
      <p:ext uri="{BB962C8B-B14F-4D97-AF65-F5344CB8AC3E}">
        <p14:creationId xmlns:p14="http://schemas.microsoft.com/office/powerpoint/2010/main" val="2161309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Hộp Văn bản 2">
                <a:extLst>
                  <a:ext uri="{FF2B5EF4-FFF2-40B4-BE49-F238E27FC236}">
                    <a16:creationId xmlns:a16="http://schemas.microsoft.com/office/drawing/2014/main" id="{499D4574-84F3-0C63-B3AE-296B27F49500}"/>
                  </a:ext>
                </a:extLst>
              </p:cNvPr>
              <p:cNvSpPr txBox="1"/>
              <p:nvPr/>
            </p:nvSpPr>
            <p:spPr>
              <a:xfrm>
                <a:off x="228600" y="1012525"/>
                <a:ext cx="8915400" cy="2219838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vi-VN" sz="3200" b="1" dirty="0">
                    <a:solidFill>
                      <a:srgbClr val="02023C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Bài 1</a:t>
                </a:r>
                <a:r>
                  <a:rPr lang="vi-VN" sz="3200" dirty="0">
                    <a:solidFill>
                      <a:srgbClr val="02023C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Cho biểu thức:</a:t>
                </a:r>
                <a:r>
                  <a:rPr lang="en-US" sz="3200" dirty="0">
                    <a:solidFill>
                      <a:srgbClr val="02023C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vi-VN" sz="3200" dirty="0">
                  <a:solidFill>
                    <a:srgbClr val="02023C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vi-VN" sz="3200" dirty="0">
                    <a:solidFill>
                      <a:srgbClr val="02023C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a) Viết điều kiện xác định của biểu thức </a:t>
                </a:r>
                <a:r>
                  <a:rPr lang="vi-VN" sz="3200" i="1" dirty="0">
                    <a:solidFill>
                      <a:srgbClr val="02023C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vi-VN" sz="3200" dirty="0">
                    <a:solidFill>
                      <a:srgbClr val="02023C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vi-VN" sz="3200" dirty="0">
                  <a:solidFill>
                    <a:srgbClr val="02023C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vi-VN" sz="3200" dirty="0">
                    <a:solidFill>
                      <a:srgbClr val="02023C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b) Tính giá trị của biểu thức </a:t>
                </a:r>
                <a:r>
                  <a:rPr lang="vi-VN" sz="3200" i="1" dirty="0">
                    <a:solidFill>
                      <a:srgbClr val="02023C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vi-VN" sz="3200" dirty="0">
                    <a:solidFill>
                      <a:srgbClr val="02023C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tại </a:t>
                </a:r>
                <a14:m>
                  <m:oMath xmlns:m="http://schemas.openxmlformats.org/officeDocument/2006/math">
                    <m:r>
                      <a:rPr lang="vi-VN" sz="320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vi-VN" sz="320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=10</m:t>
                    </m:r>
                  </m:oMath>
                </a14:m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Hộp Văn bản 2">
                <a:extLst>
                  <a:ext uri="{FF2B5EF4-FFF2-40B4-BE49-F238E27FC236}">
                    <a16:creationId xmlns:a16="http://schemas.microsoft.com/office/drawing/2014/main" id="{499D4574-84F3-0C63-B3AE-296B27F495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1012525"/>
                <a:ext cx="8915400" cy="2219838"/>
              </a:xfrm>
              <a:prstGeom prst="rect">
                <a:avLst/>
              </a:prstGeom>
              <a:blipFill>
                <a:blip r:embed="rId3"/>
                <a:stretch>
                  <a:fillRect l="-1778" b="-7967"/>
                </a:stretch>
              </a:blipFill>
              <a:ln w="12700"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12">
            <a:extLst>
              <a:ext uri="{FF2B5EF4-FFF2-40B4-BE49-F238E27FC236}">
                <a16:creationId xmlns:a16="http://schemas.microsoft.com/office/drawing/2014/main" id="{4725A0F7-A211-487B-891E-A007F682477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9"/>
          <a:stretch/>
        </p:blipFill>
        <p:spPr>
          <a:xfrm>
            <a:off x="7620000" y="3386448"/>
            <a:ext cx="1716880" cy="1716880"/>
          </a:xfrm>
          <a:prstGeom prst="rect">
            <a:avLst/>
          </a:prstGeom>
        </p:spPr>
      </p:pic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90788C03-BE55-E601-35F2-EEAB41599842}"/>
              </a:ext>
            </a:extLst>
          </p:cNvPr>
          <p:cNvSpPr txBox="1"/>
          <p:nvPr/>
        </p:nvSpPr>
        <p:spPr>
          <a:xfrm>
            <a:off x="76200" y="0"/>
            <a:ext cx="9067800" cy="1077218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 1</a:t>
            </a:r>
            <a:r>
              <a:rPr lang="vi-VN" sz="3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Tìm điều kiện xác định của phân thức và tính giá trị của phân thức.</a:t>
            </a:r>
            <a:endParaRPr lang="vi-VN" sz="32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6B5818C-FF33-B580-4623-E7A7CC327E22}"/>
                  </a:ext>
                </a:extLst>
              </p:cNvPr>
              <p:cNvSpPr txBox="1"/>
              <p:nvPr/>
            </p:nvSpPr>
            <p:spPr>
              <a:xfrm>
                <a:off x="3916062" y="895350"/>
                <a:ext cx="5227938" cy="10531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+4</m:t>
                        </m:r>
                      </m:den>
                    </m:f>
                  </m:oMath>
                </a14:m>
                <a:r>
                  <a:rPr lang="en-US" sz="4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sz="4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24−</m:t>
                            </m:r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−16</m:t>
                        </m:r>
                      </m:den>
                    </m:f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6B5818C-FF33-B580-4623-E7A7CC327E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6062" y="895350"/>
                <a:ext cx="5227938" cy="1053109"/>
              </a:xfrm>
              <a:prstGeom prst="rect">
                <a:avLst/>
              </a:prstGeom>
              <a:blipFill>
                <a:blip r:embed="rId5"/>
                <a:stretch>
                  <a:fillRect l="-2914" b="-23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0467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D24339CE-82BA-1C87-FA92-7760290C396E}"/>
              </a:ext>
            </a:extLst>
          </p:cNvPr>
          <p:cNvSpPr txBox="1"/>
          <p:nvPr/>
        </p:nvSpPr>
        <p:spPr>
          <a:xfrm>
            <a:off x="228600" y="1042722"/>
            <a:ext cx="8282894" cy="584775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r>
              <a:rPr lang="vi-VN" sz="3200" b="1" dirty="0">
                <a:latin typeface="+mj-lt"/>
              </a:rPr>
              <a:t>Bài 1</a:t>
            </a:r>
            <a:r>
              <a:rPr lang="en-US" sz="3200" b="1" dirty="0">
                <a:latin typeface="+mj-lt"/>
              </a:rPr>
              <a:t>.</a:t>
            </a:r>
            <a:r>
              <a:rPr lang="vi-VN" sz="3200" b="1" dirty="0">
                <a:solidFill>
                  <a:srgbClr val="02023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rgbClr val="02023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 biểu thức:</a:t>
            </a:r>
            <a:endParaRPr lang="vi-VN" sz="3600" b="1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Hộp Văn bản 17">
                <a:extLst>
                  <a:ext uri="{FF2B5EF4-FFF2-40B4-BE49-F238E27FC236}">
                    <a16:creationId xmlns:a16="http://schemas.microsoft.com/office/drawing/2014/main" id="{117A8BE8-C35F-B7DC-B93A-3BABB5AAF199}"/>
                  </a:ext>
                </a:extLst>
              </p:cNvPr>
              <p:cNvSpPr txBox="1"/>
              <p:nvPr/>
            </p:nvSpPr>
            <p:spPr>
              <a:xfrm>
                <a:off x="152400" y="2343150"/>
                <a:ext cx="720580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Ta có: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vi-VN" sz="3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2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−16=</m:t>
                    </m:r>
                    <m:d>
                      <m:dPr>
                        <m:ctrlPr>
                          <a:rPr lang="vi-VN" sz="3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  <m:r>
                          <a:rPr lang="en-US" sz="3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+4</m:t>
                        </m:r>
                      </m:e>
                    </m:d>
                    <m:d>
                      <m:dPr>
                        <m:ctrlPr>
                          <a:rPr lang="vi-VN" sz="3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  <m:r>
                          <a:rPr lang="en-US" sz="3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−4</m:t>
                        </m:r>
                      </m:e>
                    </m:d>
                  </m:oMath>
                </a14:m>
                <a:endParaRPr lang="vi-VN" sz="32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Hộp Văn bản 17">
                <a:extLst>
                  <a:ext uri="{FF2B5EF4-FFF2-40B4-BE49-F238E27FC236}">
                    <a16:creationId xmlns:a16="http://schemas.microsoft.com/office/drawing/2014/main" id="{117A8BE8-C35F-B7DC-B93A-3BABB5AAF1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2343150"/>
                <a:ext cx="7205809" cy="584775"/>
              </a:xfrm>
              <a:prstGeom prst="rect">
                <a:avLst/>
              </a:prstGeom>
              <a:blipFill>
                <a:blip r:embed="rId3"/>
                <a:stretch>
                  <a:fillRect l="-2115" t="-14583" b="-32292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Hộp Văn bản 19">
                <a:extLst>
                  <a:ext uri="{FF2B5EF4-FFF2-40B4-BE49-F238E27FC236}">
                    <a16:creationId xmlns:a16="http://schemas.microsoft.com/office/drawing/2014/main" id="{003EA1A0-4E0E-83C1-BBDE-048BF27FD0AF}"/>
                  </a:ext>
                </a:extLst>
              </p:cNvPr>
              <p:cNvSpPr txBox="1"/>
              <p:nvPr/>
            </p:nvSpPr>
            <p:spPr>
              <a:xfrm>
                <a:off x="609600" y="3026975"/>
                <a:ext cx="8305800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 sz="3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Vậy 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</a:t>
                </a:r>
                <a:r>
                  <a:rPr lang="vi-VN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iều</a:t>
                </a:r>
                <a:r>
                  <a:rPr lang="vi-VN" sz="3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kiện xác định của biểu thức </a:t>
                </a:r>
                <a14:m>
                  <m:oMath xmlns:m="http://schemas.openxmlformats.org/officeDocument/2006/math">
                    <m:r>
                      <a:rPr lang="vi-VN" sz="32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là:</a:t>
                </a:r>
                <a:endParaRPr lang="en-US" sz="32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vi-VN" sz="320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vi-VN" sz="320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+4≠0</m:t>
                    </m:r>
                  </m:oMath>
                </a14:m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vi-VN" sz="320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vi-VN" sz="320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−4≠0</m:t>
                    </m:r>
                  </m:oMath>
                </a14:m>
                <a:endParaRPr lang="vi-VN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Hộp Văn bản 19">
                <a:extLst>
                  <a:ext uri="{FF2B5EF4-FFF2-40B4-BE49-F238E27FC236}">
                    <a16:creationId xmlns:a16="http://schemas.microsoft.com/office/drawing/2014/main" id="{003EA1A0-4E0E-83C1-BBDE-048BF27FD0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3026975"/>
                <a:ext cx="8305800" cy="1077218"/>
              </a:xfrm>
              <a:prstGeom prst="rect">
                <a:avLst/>
              </a:prstGeom>
              <a:blipFill>
                <a:blip r:embed="rId4"/>
                <a:stretch>
                  <a:fillRect l="-1834" t="-7955" b="-17614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Hộp Văn bản 1">
            <a:extLst>
              <a:ext uri="{FF2B5EF4-FFF2-40B4-BE49-F238E27FC236}">
                <a16:creationId xmlns:a16="http://schemas.microsoft.com/office/drawing/2014/main" id="{92FFB349-E6DF-4144-E40A-E746296322A2}"/>
              </a:ext>
            </a:extLst>
          </p:cNvPr>
          <p:cNvSpPr txBox="1"/>
          <p:nvPr/>
        </p:nvSpPr>
        <p:spPr>
          <a:xfrm>
            <a:off x="76200" y="0"/>
            <a:ext cx="9067800" cy="1077218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 1</a:t>
            </a:r>
            <a:r>
              <a:rPr lang="vi-VN" sz="3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Tìm điều kiện xác định của phân thức và tính giá trị của phân thức.</a:t>
            </a:r>
            <a:endParaRPr lang="vi-VN" sz="32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471003-D1C6-1FBD-BE5D-BE3415C5B8FA}"/>
              </a:ext>
            </a:extLst>
          </p:cNvPr>
          <p:cNvSpPr txBox="1"/>
          <p:nvPr/>
        </p:nvSpPr>
        <p:spPr>
          <a:xfrm>
            <a:off x="3497575" y="1878449"/>
            <a:ext cx="1074425" cy="584775"/>
          </a:xfrm>
          <a:prstGeom prst="rect">
            <a:avLst/>
          </a:prstGeom>
          <a:noFill/>
        </p:spPr>
        <p:txBody>
          <a:bodyPr wrap="square" lIns="91274" tIns="45718" rIns="91274" bIns="45718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9CDC9E9-D2F0-9324-21A3-E58A208871CE}"/>
                  </a:ext>
                </a:extLst>
              </p:cNvPr>
              <p:cNvSpPr txBox="1"/>
              <p:nvPr/>
            </p:nvSpPr>
            <p:spPr>
              <a:xfrm>
                <a:off x="3916062" y="735052"/>
                <a:ext cx="5227938" cy="10531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+4</m:t>
                        </m:r>
                      </m:den>
                    </m:f>
                  </m:oMath>
                </a14:m>
                <a:r>
                  <a:rPr lang="en-US" sz="4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sz="4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24−</m:t>
                            </m:r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−16</m:t>
                        </m:r>
                      </m:den>
                    </m:f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9CDC9E9-D2F0-9324-21A3-E58A208871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6062" y="735052"/>
                <a:ext cx="5227938" cy="1053109"/>
              </a:xfrm>
              <a:prstGeom prst="rect">
                <a:avLst/>
              </a:prstGeom>
              <a:blipFill>
                <a:blip r:embed="rId6"/>
                <a:stretch>
                  <a:fillRect l="-2914" b="-29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1985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Hộp Văn bản 7">
                <a:extLst>
                  <a:ext uri="{FF2B5EF4-FFF2-40B4-BE49-F238E27FC236}">
                    <a16:creationId xmlns:a16="http://schemas.microsoft.com/office/drawing/2014/main" id="{761DB71C-D7B2-E0CC-5E04-E27EE08D2C60}"/>
                  </a:ext>
                </a:extLst>
              </p:cNvPr>
              <p:cNvSpPr txBox="1"/>
              <p:nvPr/>
            </p:nvSpPr>
            <p:spPr>
              <a:xfrm>
                <a:off x="51891" y="1398172"/>
                <a:ext cx="89916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b)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Với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vi-VN" sz="32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32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=10</m:t>
                    </m:r>
                  </m:oMath>
                </a14:m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thì </a:t>
                </a:r>
                <a14:m>
                  <m:oMath xmlns:m="http://schemas.openxmlformats.org/officeDocument/2006/math">
                    <m:r>
                      <a:rPr lang="vi-VN" sz="32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vi-VN" sz="32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+4=10+4=14≠0</m:t>
                    </m:r>
                  </m:oMath>
                </a14:m>
                <a:r>
                  <a:rPr lang="vi-VN" sz="3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320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Hộp Văn bản 7">
                <a:extLst>
                  <a:ext uri="{FF2B5EF4-FFF2-40B4-BE49-F238E27FC236}">
                    <a16:creationId xmlns:a16="http://schemas.microsoft.com/office/drawing/2014/main" id="{761DB71C-D7B2-E0CC-5E04-E27EE08D2C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91" y="1398172"/>
                <a:ext cx="8991600" cy="584775"/>
              </a:xfrm>
              <a:prstGeom prst="rect">
                <a:avLst/>
              </a:prstGeom>
              <a:blipFill>
                <a:blip r:embed="rId2"/>
                <a:stretch>
                  <a:fillRect l="-1763" t="-14583" b="-322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Hộp Văn bản 13">
                <a:extLst>
                  <a:ext uri="{FF2B5EF4-FFF2-40B4-BE49-F238E27FC236}">
                    <a16:creationId xmlns:a16="http://schemas.microsoft.com/office/drawing/2014/main" id="{33434E84-BE1C-D025-7746-346409332B30}"/>
                  </a:ext>
                </a:extLst>
              </p:cNvPr>
              <p:cNvSpPr txBox="1"/>
              <p:nvPr/>
            </p:nvSpPr>
            <p:spPr>
              <a:xfrm>
                <a:off x="1295400" y="2829355"/>
                <a:ext cx="6781800" cy="10886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𝐷</m:t>
                      </m:r>
                      <m:r>
                        <a:rPr lang="en-US" sz="320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vi-VN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10+4</m:t>
                          </m:r>
                        </m:den>
                      </m:f>
                      <m:r>
                        <a:rPr lang="en-US" sz="3200" i="1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vi-VN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en-US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10</m:t>
                          </m:r>
                          <m:r>
                            <a:rPr lang="en-US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3200" i="1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vi-VN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24</m:t>
                          </m:r>
                          <m:r>
                            <a:rPr lang="en-US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sSup>
                            <m:sSupPr>
                              <m:ctrlPr>
                                <a:rPr lang="vi-VN" sz="320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  <m:sup>
                              <m:r>
                                <a:rPr lang="en-US" sz="320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sSup>
                            <m:sSupPr>
                              <m:ctrlPr>
                                <a:rPr lang="vi-VN" sz="320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  <m:sup>
                              <m:r>
                                <a:rPr lang="en-US" sz="320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16</m:t>
                          </m:r>
                        </m:den>
                      </m:f>
                    </m:oMath>
                  </m:oMathPara>
                </a14:m>
                <a:endParaRPr lang="vi-VN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Hộp Văn bản 13">
                <a:extLst>
                  <a:ext uri="{FF2B5EF4-FFF2-40B4-BE49-F238E27FC236}">
                    <a16:creationId xmlns:a16="http://schemas.microsoft.com/office/drawing/2014/main" id="{33434E84-BE1C-D025-7746-346409332B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400" y="2829355"/>
                <a:ext cx="6781800" cy="10886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Hộp Văn bản 15">
                <a:extLst>
                  <a:ext uri="{FF2B5EF4-FFF2-40B4-BE49-F238E27FC236}">
                    <a16:creationId xmlns:a16="http://schemas.microsoft.com/office/drawing/2014/main" id="{2911270D-7DC3-8AA4-3BAC-092BC3BC4DAD}"/>
                  </a:ext>
                </a:extLst>
              </p:cNvPr>
              <p:cNvSpPr txBox="1"/>
              <p:nvPr/>
            </p:nvSpPr>
            <p:spPr>
              <a:xfrm>
                <a:off x="1564438" y="4098697"/>
                <a:ext cx="5257800" cy="10275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vi-VN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14</m:t>
                          </m:r>
                        </m:den>
                      </m:f>
                      <m:r>
                        <a:rPr lang="en-US" sz="3200" i="1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vi-VN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en-US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6</m:t>
                          </m:r>
                        </m:den>
                      </m:f>
                      <m:r>
                        <a:rPr lang="en-US" sz="3200" i="1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vi-VN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−76</m:t>
                          </m:r>
                        </m:num>
                        <m:den>
                          <m:r>
                            <a:rPr lang="en-US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84</m:t>
                          </m:r>
                        </m:den>
                      </m:f>
                    </m:oMath>
                  </m:oMathPara>
                </a14:m>
                <a:endParaRPr lang="vi-VN" sz="32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Hộp Văn bản 15">
                <a:extLst>
                  <a:ext uri="{FF2B5EF4-FFF2-40B4-BE49-F238E27FC236}">
                    <a16:creationId xmlns:a16="http://schemas.microsoft.com/office/drawing/2014/main" id="{2911270D-7DC3-8AA4-3BAC-092BC3BC4D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4438" y="4098697"/>
                <a:ext cx="5257800" cy="102752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Hộp Văn bản 6">
            <a:extLst>
              <a:ext uri="{FF2B5EF4-FFF2-40B4-BE49-F238E27FC236}">
                <a16:creationId xmlns:a16="http://schemas.microsoft.com/office/drawing/2014/main" id="{34841A53-DEF4-83E3-454D-EE67C28A01FE}"/>
              </a:ext>
            </a:extLst>
          </p:cNvPr>
          <p:cNvSpPr txBox="1"/>
          <p:nvPr/>
        </p:nvSpPr>
        <p:spPr>
          <a:xfrm>
            <a:off x="129565" y="176632"/>
            <a:ext cx="8282894" cy="584775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r>
              <a:rPr lang="vi-VN" sz="3200" b="1" dirty="0">
                <a:latin typeface="+mj-lt"/>
              </a:rPr>
              <a:t>Bài 1</a:t>
            </a:r>
            <a:r>
              <a:rPr lang="en-US" sz="3200" b="1" dirty="0">
                <a:latin typeface="+mj-lt"/>
              </a:rPr>
              <a:t>.</a:t>
            </a:r>
            <a:r>
              <a:rPr lang="vi-VN" sz="3200" b="1" dirty="0">
                <a:solidFill>
                  <a:srgbClr val="02023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rgbClr val="02023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 biểu thức:</a:t>
            </a:r>
            <a:endParaRPr lang="vi-VN" sz="3600" b="1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01A3D9-5451-5D4F-75E2-B2691A579388}"/>
              </a:ext>
            </a:extLst>
          </p:cNvPr>
          <p:cNvSpPr txBox="1"/>
          <p:nvPr/>
        </p:nvSpPr>
        <p:spPr>
          <a:xfrm>
            <a:off x="3733800" y="941087"/>
            <a:ext cx="1074425" cy="584775"/>
          </a:xfrm>
          <a:prstGeom prst="rect">
            <a:avLst/>
          </a:prstGeom>
          <a:noFill/>
        </p:spPr>
        <p:txBody>
          <a:bodyPr wrap="square" lIns="91274" tIns="45718" rIns="91274" bIns="45718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B54FBF4-505D-986F-EF56-C2701FE37B7E}"/>
                  </a:ext>
                </a:extLst>
              </p:cNvPr>
              <p:cNvSpPr txBox="1"/>
              <p:nvPr/>
            </p:nvSpPr>
            <p:spPr>
              <a:xfrm>
                <a:off x="533400" y="1855257"/>
                <a:ext cx="5029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 sz="3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và </a:t>
                </a:r>
                <a14:m>
                  <m:oMath xmlns:m="http://schemas.openxmlformats.org/officeDocument/2006/math">
                    <m:r>
                      <a:rPr lang="vi-VN" sz="32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vi-VN" sz="32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−4=10−4=6≠0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.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B54FBF4-505D-986F-EF56-C2701FE37B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1855257"/>
                <a:ext cx="5029200" cy="584775"/>
              </a:xfrm>
              <a:prstGeom prst="rect">
                <a:avLst/>
              </a:prstGeom>
              <a:blipFill>
                <a:blip r:embed="rId6"/>
                <a:stretch>
                  <a:fillRect l="-3152" t="-15625" b="-312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C8763DE-5D9D-5190-1F37-F6109BBF9B5B}"/>
                  </a:ext>
                </a:extLst>
              </p:cNvPr>
              <p:cNvSpPr txBox="1"/>
              <p:nvPr/>
            </p:nvSpPr>
            <p:spPr>
              <a:xfrm>
                <a:off x="457200" y="2342306"/>
                <a:ext cx="77724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Do </a:t>
                </a:r>
                <a:r>
                  <a:rPr lang="en-US" sz="32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đó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,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giá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trị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của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biểu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thức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3200" i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D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tại</a:t>
                </a:r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vi-VN" sz="32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vi-VN" sz="32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=10</m:t>
                    </m:r>
                  </m:oMath>
                </a14:m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là</a:t>
                </a:r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:</a:t>
                </a:r>
                <a:endParaRPr lang="en-GB" sz="32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C8763DE-5D9D-5190-1F37-F6109BBF9B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342306"/>
                <a:ext cx="7772400" cy="584775"/>
              </a:xfrm>
              <a:prstGeom prst="rect">
                <a:avLst/>
              </a:prstGeom>
              <a:blipFill>
                <a:blip r:embed="rId7"/>
                <a:stretch>
                  <a:fillRect l="-1961" t="-15625" b="-312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87EE857-73A6-A285-D7A6-EF88C69FF6A0}"/>
                  </a:ext>
                </a:extLst>
              </p:cNvPr>
              <p:cNvSpPr txBox="1"/>
              <p:nvPr/>
            </p:nvSpPr>
            <p:spPr>
              <a:xfrm>
                <a:off x="3830501" y="-132683"/>
                <a:ext cx="5227938" cy="105310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3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+4</m:t>
                        </m:r>
                      </m:den>
                    </m:f>
                  </m:oMath>
                </a14:m>
                <a:r>
                  <a:rPr lang="en-US" sz="4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en-US" sz="4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24−</m:t>
                            </m:r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−16</m:t>
                        </m:r>
                      </m:den>
                    </m:f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87EE857-73A6-A285-D7A6-EF88C69FF6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0501" y="-132683"/>
                <a:ext cx="5227938" cy="1053109"/>
              </a:xfrm>
              <a:prstGeom prst="rect">
                <a:avLst/>
              </a:prstGeom>
              <a:blipFill>
                <a:blip r:embed="rId8"/>
                <a:stretch>
                  <a:fillRect l="-2914" b="-23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6472EA8-EF6B-452D-441E-7DA758B63985}"/>
                  </a:ext>
                </a:extLst>
              </p:cNvPr>
              <p:cNvSpPr txBox="1"/>
              <p:nvPr/>
            </p:nvSpPr>
            <p:spPr>
              <a:xfrm>
                <a:off x="5791200" y="4040283"/>
                <a:ext cx="838201" cy="11443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vi-VN" sz="36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36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6472EA8-EF6B-452D-441E-7DA758B639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1200" y="4040283"/>
                <a:ext cx="838201" cy="114435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9811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16" grpId="0"/>
      <p:bldP spid="7" grpId="0"/>
      <p:bldP spid="9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矩形 33"/>
          <p:cNvSpPr/>
          <p:nvPr/>
        </p:nvSpPr>
        <p:spPr>
          <a:xfrm>
            <a:off x="-615204" y="1686535"/>
            <a:ext cx="494180" cy="774278"/>
          </a:xfrm>
          <a:prstGeom prst="rect">
            <a:avLst/>
          </a:prstGeom>
          <a:solidFill>
            <a:srgbClr val="2A3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56" tIns="34289" rIns="68456" bIns="34289"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2688"/>
            <a:ext cx="850178" cy="73674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5924" y="100664"/>
            <a:ext cx="506851" cy="79743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11810" y="40075"/>
            <a:ext cx="9046575" cy="561690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square" lIns="68456" tIns="34289" rIns="68456" bIns="34289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Quy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1" name="Object 20"/>
          <p:cNvGraphicFramePr>
            <a:graphicFrameLocks noChangeAspect="1"/>
          </p:cNvGraphicFramePr>
          <p:nvPr/>
        </p:nvGraphicFramePr>
        <p:xfrm>
          <a:off x="2218697" y="4322414"/>
          <a:ext cx="17145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Equation" r:id="rId6" imgW="228600" imgH="406080" progId="Equation.DSMT4">
                  <p:embed/>
                </p:oleObj>
              </mc:Choice>
              <mc:Fallback>
                <p:oleObj name="Equation" r:id="rId6" imgW="228600" imgH="406080" progId="Equation.DSMT4">
                  <p:embed/>
                  <p:pic>
                    <p:nvPicPr>
                      <p:cNvPr id="21" name="Object 20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218697" y="4322414"/>
                        <a:ext cx="171450" cy="304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/>
        </p:nvSpPr>
        <p:spPr>
          <a:xfrm>
            <a:off x="290101" y="1840900"/>
            <a:ext cx="8868284" cy="1054133"/>
          </a:xfrm>
          <a:prstGeom prst="rect">
            <a:avLst/>
          </a:prstGeom>
        </p:spPr>
        <p:txBody>
          <a:bodyPr wrap="square" lIns="68456" tIns="34289" rIns="68456" bIns="34289">
            <a:spAutoFit/>
          </a:bodyPr>
          <a:lstStyle/>
          <a:p>
            <a:pPr algn="just">
              <a:spcBef>
                <a:spcPts val="225"/>
              </a:spcBef>
              <a:spcAft>
                <a:spcPts val="225"/>
              </a:spcAft>
            </a:pPr>
            <a:r>
              <a:rPr lang="en-US" sz="3200" b="1" i="1" dirty="0" err="1">
                <a:solidFill>
                  <a:srgbClr val="00B0F0"/>
                </a:solidFill>
                <a:latin typeface="Times New Roman"/>
                <a:ea typeface="Times New Roman"/>
              </a:rPr>
              <a:t>Bước</a:t>
            </a:r>
            <a:r>
              <a:rPr lang="en-US" sz="3200" b="1" i="1" dirty="0">
                <a:solidFill>
                  <a:srgbClr val="00B0F0"/>
                </a:solidFill>
                <a:latin typeface="Times New Roman"/>
                <a:ea typeface="Times New Roman"/>
              </a:rPr>
              <a:t> 1. </a:t>
            </a:r>
            <a:r>
              <a:rPr lang="en-US" sz="3200" dirty="0" err="1">
                <a:latin typeface="Times New Roman"/>
                <a:ea typeface="Times New Roman"/>
              </a:rPr>
              <a:t>Phân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tích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các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mẫu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thức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thành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nhân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tử</a:t>
            </a:r>
            <a:r>
              <a:rPr lang="en-US" sz="3200" dirty="0">
                <a:latin typeface="Times New Roman"/>
                <a:ea typeface="Times New Roman"/>
              </a:rPr>
              <a:t> (</a:t>
            </a:r>
            <a:r>
              <a:rPr lang="en-US" sz="3200" dirty="0" err="1">
                <a:latin typeface="Times New Roman"/>
                <a:ea typeface="Times New Roman"/>
              </a:rPr>
              <a:t>nếu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cần</a:t>
            </a:r>
            <a:r>
              <a:rPr lang="en-US" sz="3200" dirty="0">
                <a:latin typeface="Times New Roman"/>
                <a:ea typeface="Times New Roman"/>
              </a:rPr>
              <a:t>) </a:t>
            </a:r>
            <a:r>
              <a:rPr lang="en-US" sz="3200" dirty="0" err="1">
                <a:latin typeface="Times New Roman"/>
                <a:ea typeface="Times New Roman"/>
              </a:rPr>
              <a:t>rồi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tìm</a:t>
            </a:r>
            <a:r>
              <a:rPr lang="en-US" sz="3200" dirty="0">
                <a:latin typeface="Times New Roman"/>
                <a:ea typeface="Times New Roman"/>
              </a:rPr>
              <a:t> MTC</a:t>
            </a:r>
            <a:endParaRPr lang="vi-VN" sz="3200" dirty="0">
              <a:latin typeface="Times New Roman"/>
              <a:ea typeface="Times New Roman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0101" y="2878975"/>
            <a:ext cx="8853899" cy="1054133"/>
          </a:xfrm>
          <a:prstGeom prst="rect">
            <a:avLst/>
          </a:prstGeom>
        </p:spPr>
        <p:txBody>
          <a:bodyPr wrap="square" lIns="68456" tIns="34289" rIns="68456" bIns="34289">
            <a:spAutoFit/>
          </a:bodyPr>
          <a:lstStyle/>
          <a:p>
            <a:pPr algn="just">
              <a:spcBef>
                <a:spcPts val="225"/>
              </a:spcBef>
              <a:spcAft>
                <a:spcPts val="225"/>
              </a:spcAft>
            </a:pPr>
            <a:r>
              <a:rPr lang="en-US" sz="3200" b="1" i="1" dirty="0" err="1">
                <a:solidFill>
                  <a:srgbClr val="00B0F0"/>
                </a:solidFill>
                <a:latin typeface="Times New Roman"/>
                <a:ea typeface="Times New Roman"/>
              </a:rPr>
              <a:t>Bước</a:t>
            </a:r>
            <a:r>
              <a:rPr lang="en-US" sz="3200" b="1" i="1" dirty="0">
                <a:solidFill>
                  <a:srgbClr val="00B0F0"/>
                </a:solidFill>
                <a:latin typeface="Times New Roman"/>
                <a:ea typeface="Times New Roman"/>
              </a:rPr>
              <a:t> 2. </a:t>
            </a:r>
            <a:r>
              <a:rPr lang="en-US" sz="3200" dirty="0" err="1">
                <a:latin typeface="Times New Roman"/>
                <a:ea typeface="Times New Roman"/>
              </a:rPr>
              <a:t>Tìm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nhân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tử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phụ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của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mỗi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mẫu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thức</a:t>
            </a:r>
            <a:r>
              <a:rPr lang="en-US" sz="3200" dirty="0">
                <a:latin typeface="Times New Roman"/>
                <a:ea typeface="Times New Roman"/>
              </a:rPr>
              <a:t> (</a:t>
            </a:r>
            <a:r>
              <a:rPr lang="en-US" sz="3200" dirty="0" err="1">
                <a:latin typeface="Times New Roman"/>
                <a:ea typeface="Times New Roman"/>
              </a:rPr>
              <a:t>bằng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cách</a:t>
            </a:r>
            <a:r>
              <a:rPr lang="en-US" sz="3200" dirty="0">
                <a:latin typeface="Times New Roman"/>
                <a:ea typeface="Times New Roman"/>
              </a:rPr>
              <a:t> chia MTC </a:t>
            </a:r>
            <a:r>
              <a:rPr lang="en-US" sz="3200" dirty="0" err="1">
                <a:latin typeface="Times New Roman"/>
                <a:ea typeface="Times New Roman"/>
              </a:rPr>
              <a:t>cho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từng</a:t>
            </a:r>
            <a:r>
              <a:rPr lang="en-US" sz="3200" dirty="0">
                <a:latin typeface="Times New Roman"/>
                <a:ea typeface="Times New Roman"/>
              </a:rPr>
              <a:t> </a:t>
            </a:r>
            <a:r>
              <a:rPr lang="en-US" sz="3200" dirty="0" err="1">
                <a:latin typeface="Times New Roman"/>
                <a:ea typeface="Times New Roman"/>
              </a:rPr>
              <a:t>mẫu</a:t>
            </a:r>
            <a:r>
              <a:rPr lang="en-US" sz="3200" dirty="0">
                <a:latin typeface="Times New Roman"/>
                <a:ea typeface="Times New Roman"/>
              </a:rPr>
              <a:t>)</a:t>
            </a:r>
            <a:endParaRPr lang="vi-VN" sz="3200" dirty="0">
              <a:latin typeface="Times New Roman"/>
              <a:ea typeface="Times New Roman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3218" y="3956011"/>
            <a:ext cx="9029731" cy="1054133"/>
          </a:xfrm>
          <a:prstGeom prst="rect">
            <a:avLst/>
          </a:prstGeom>
        </p:spPr>
        <p:txBody>
          <a:bodyPr wrap="square" lIns="68456" tIns="34289" rIns="68456" bIns="34289">
            <a:spAutoFit/>
          </a:bodyPr>
          <a:lstStyle/>
          <a:p>
            <a:r>
              <a:rPr lang="en-US" sz="32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32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3.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phụ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  <a:endParaRPr lang="vi-VN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7233FA-C2CB-E059-E1B1-D036F82E1C5E}"/>
              </a:ext>
            </a:extLst>
          </p:cNvPr>
          <p:cNvSpPr txBox="1"/>
          <p:nvPr/>
        </p:nvSpPr>
        <p:spPr>
          <a:xfrm>
            <a:off x="152400" y="702948"/>
            <a:ext cx="8915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Muốn quy đồng mẫu thức nhiều phân thức, ta có thể làm như sau: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0629232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" grpId="0"/>
      <p:bldP spid="6" grpId="0"/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81771D14-5430-05E4-091C-3B3AB7A0277F}"/>
              </a:ext>
            </a:extLst>
          </p:cNvPr>
          <p:cNvSpPr txBox="1"/>
          <p:nvPr/>
        </p:nvSpPr>
        <p:spPr>
          <a:xfrm>
            <a:off x="23037" y="973447"/>
            <a:ext cx="838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2</a:t>
            </a:r>
            <a:r>
              <a:rPr lang="vi-VN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Quy đồng mẫu thức các phân thức trong mỗi trường hợp sau:</a:t>
            </a:r>
            <a:endParaRPr lang="vi-VN" sz="3200" dirty="0"/>
          </a:p>
        </p:txBody>
      </p:sp>
      <p:pic>
        <p:nvPicPr>
          <p:cNvPr id="8" name="Picture 14">
            <a:extLst>
              <a:ext uri="{FF2B5EF4-FFF2-40B4-BE49-F238E27FC236}">
                <a16:creationId xmlns:a16="http://schemas.microsoft.com/office/drawing/2014/main" id="{302C02BA-F279-D274-F8AB-48CE828794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6276" y="35597"/>
            <a:ext cx="1273422" cy="1066234"/>
          </a:xfrm>
          <a:prstGeom prst="rect">
            <a:avLst/>
          </a:prstGeom>
        </p:spPr>
      </p:pic>
      <p:pic>
        <p:nvPicPr>
          <p:cNvPr id="5" name="Phương tiện Trực tuyến 4" title="Đồng hồ đếm ngược 3 phút gây sốc  3 Minutes">
            <a:hlinkClick r:id="" action="ppaction://media"/>
            <a:extLst>
              <a:ext uri="{FF2B5EF4-FFF2-40B4-BE49-F238E27FC236}">
                <a16:creationId xmlns:a16="http://schemas.microsoft.com/office/drawing/2014/main" id="{08FBD4DF-CDE2-0E21-B74E-98351370C6A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429000" y="4019011"/>
            <a:ext cx="1906581" cy="10772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F54440F-123E-A3BD-353E-4E1DD5610FF8}"/>
              </a:ext>
            </a:extLst>
          </p:cNvPr>
          <p:cNvSpPr txBox="1"/>
          <p:nvPr/>
        </p:nvSpPr>
        <p:spPr>
          <a:xfrm>
            <a:off x="76200" y="35597"/>
            <a:ext cx="815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Quy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7609909-EF7F-013E-A537-BFC46384A423}"/>
                  </a:ext>
                </a:extLst>
              </p:cNvPr>
              <p:cNvSpPr txBox="1"/>
              <p:nvPr/>
            </p:nvSpPr>
            <p:spPr>
              <a:xfrm>
                <a:off x="990600" y="2246905"/>
                <a:ext cx="3284838" cy="9989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sSup>
                          <m:sSupPr>
                            <m:ctrlPr>
                              <a:rPr lang="en-US" sz="4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−9</m:t>
                        </m:r>
                      </m:den>
                    </m:f>
                  </m:oMath>
                </a14:m>
                <a:r>
                  <a:rPr lang="en-US" sz="4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−3</m:t>
                        </m:r>
                      </m:den>
                    </m:f>
                  </m:oMath>
                </a14:m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7609909-EF7F-013E-A537-BFC46384A4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2246905"/>
                <a:ext cx="3284838" cy="998928"/>
              </a:xfrm>
              <a:prstGeom prst="rect">
                <a:avLst/>
              </a:prstGeom>
              <a:blipFill>
                <a:blip r:embed="rId5"/>
                <a:stretch>
                  <a:fillRect l="-4833" b="-6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404B920-A37D-045B-5338-0A3FF96365C7}"/>
                  </a:ext>
                </a:extLst>
              </p:cNvPr>
              <p:cNvSpPr txBox="1"/>
              <p:nvPr/>
            </p:nvSpPr>
            <p:spPr>
              <a:xfrm>
                <a:off x="4639962" y="2097442"/>
                <a:ext cx="3580778" cy="11483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−4</m:t>
                        </m:r>
                      </m:num>
                      <m:den>
                        <m:sSup>
                          <m:sSupPr>
                            <m:ctrlPr>
                              <a:rPr lang="en-US" sz="4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+2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sz="4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−2</m:t>
                        </m:r>
                      </m:den>
                    </m:f>
                    <m:r>
                      <a:rPr lang="en-US" sz="44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404B920-A37D-045B-5338-0A3FF96365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9962" y="2097442"/>
                <a:ext cx="3580778" cy="1148391"/>
              </a:xfrm>
              <a:prstGeom prst="rect">
                <a:avLst/>
              </a:prstGeom>
              <a:blipFill>
                <a:blip r:embed="rId6"/>
                <a:stretch>
                  <a:fillRect l="-42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6808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Hộp Văn bản 4">
                <a:extLst>
                  <a:ext uri="{FF2B5EF4-FFF2-40B4-BE49-F238E27FC236}">
                    <a16:creationId xmlns:a16="http://schemas.microsoft.com/office/drawing/2014/main" id="{3A6D1153-D6F8-6B8D-75FD-F5662A659962}"/>
                  </a:ext>
                </a:extLst>
              </p:cNvPr>
              <p:cNvSpPr txBox="1"/>
              <p:nvPr/>
            </p:nvSpPr>
            <p:spPr>
              <a:xfrm>
                <a:off x="1112525" y="1911357"/>
                <a:ext cx="63246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Ta có: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vi-VN" sz="3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32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−9=</m:t>
                    </m:r>
                    <m:d>
                      <m:dPr>
                        <m:ctrlPr>
                          <a:rPr lang="vi-VN" sz="3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  <m:r>
                          <a:rPr lang="en-US" sz="3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+3</m:t>
                        </m:r>
                      </m:e>
                    </m:d>
                    <m:d>
                      <m:dPr>
                        <m:ctrlPr>
                          <a:rPr lang="vi-VN" sz="3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  <m:r>
                          <a:rPr lang="en-US" sz="3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−3</m:t>
                        </m:r>
                      </m:e>
                    </m:d>
                  </m:oMath>
                </a14:m>
                <a:endParaRPr lang="vi-VN" sz="32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Hộp Văn bản 4">
                <a:extLst>
                  <a:ext uri="{FF2B5EF4-FFF2-40B4-BE49-F238E27FC236}">
                    <a16:creationId xmlns:a16="http://schemas.microsoft.com/office/drawing/2014/main" id="{3A6D1153-D6F8-6B8D-75FD-F5662A6599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2525" y="1911357"/>
                <a:ext cx="6324600" cy="584775"/>
              </a:xfrm>
              <a:prstGeom prst="rect">
                <a:avLst/>
              </a:prstGeom>
              <a:blipFill>
                <a:blip r:embed="rId2"/>
                <a:stretch>
                  <a:fillRect l="-2507" t="-14737" b="-33684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Hộp Văn bản 6">
                <a:extLst>
                  <a:ext uri="{FF2B5EF4-FFF2-40B4-BE49-F238E27FC236}">
                    <a16:creationId xmlns:a16="http://schemas.microsoft.com/office/drawing/2014/main" id="{3AF55CC1-FF1C-2248-3B2A-513FC6388774}"/>
                  </a:ext>
                </a:extLst>
              </p:cNvPr>
              <p:cNvSpPr txBox="1"/>
              <p:nvPr/>
            </p:nvSpPr>
            <p:spPr>
              <a:xfrm>
                <a:off x="1137684" y="2508326"/>
                <a:ext cx="405466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MTC: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vi-VN" sz="3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3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+3</m:t>
                        </m:r>
                      </m:e>
                    </m:d>
                    <m:d>
                      <m:dPr>
                        <m:ctrlPr>
                          <a:rPr lang="vi-VN" sz="3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3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US" sz="3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d>
                  </m:oMath>
                </a14:m>
                <a:endParaRPr lang="vi-VN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Hộp Văn bản 6">
                <a:extLst>
                  <a:ext uri="{FF2B5EF4-FFF2-40B4-BE49-F238E27FC236}">
                    <a16:creationId xmlns:a16="http://schemas.microsoft.com/office/drawing/2014/main" id="{3AF55CC1-FF1C-2248-3B2A-513FC63887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7684" y="2508326"/>
                <a:ext cx="4054666" cy="584775"/>
              </a:xfrm>
              <a:prstGeom prst="rect">
                <a:avLst/>
              </a:prstGeom>
              <a:blipFill>
                <a:blip r:embed="rId3"/>
                <a:stretch>
                  <a:fillRect l="-3910" t="-14583" b="-32292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A92D50F-8F96-CBED-4C36-2A466459CB9C}"/>
                  </a:ext>
                </a:extLst>
              </p:cNvPr>
              <p:cNvSpPr txBox="1"/>
              <p:nvPr/>
            </p:nvSpPr>
            <p:spPr>
              <a:xfrm>
                <a:off x="1219200" y="534731"/>
                <a:ext cx="3284838" cy="9989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sSup>
                          <m:sSupPr>
                            <m:ctrlPr>
                              <a:rPr lang="en-US" sz="4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−9</m:t>
                        </m:r>
                      </m:den>
                    </m:f>
                  </m:oMath>
                </a14:m>
                <a:r>
                  <a:rPr lang="en-US" sz="4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−3</m:t>
                        </m:r>
                      </m:den>
                    </m:f>
                  </m:oMath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A92D50F-8F96-CBED-4C36-2A466459CB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534731"/>
                <a:ext cx="3284838" cy="998928"/>
              </a:xfrm>
              <a:prstGeom prst="rect">
                <a:avLst/>
              </a:prstGeom>
              <a:blipFill>
                <a:blip r:embed="rId4"/>
                <a:stretch>
                  <a:fillRect l="-46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BA99B29A-11B3-9241-E032-0EDDC06F591F}"/>
              </a:ext>
            </a:extLst>
          </p:cNvPr>
          <p:cNvSpPr txBox="1"/>
          <p:nvPr/>
        </p:nvSpPr>
        <p:spPr>
          <a:xfrm>
            <a:off x="76200" y="35597"/>
            <a:ext cx="815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Quy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A4CA52-650A-059D-6F26-A0EB27A931E5}"/>
              </a:ext>
            </a:extLst>
          </p:cNvPr>
          <p:cNvSpPr txBox="1"/>
          <p:nvPr/>
        </p:nvSpPr>
        <p:spPr>
          <a:xfrm>
            <a:off x="76200" y="741807"/>
            <a:ext cx="15097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2</a:t>
            </a:r>
            <a:endParaRPr lang="en-GB" sz="3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6CEADBA-CA8A-4AEA-E36C-918C55E0D01A}"/>
              </a:ext>
            </a:extLst>
          </p:cNvPr>
          <p:cNvSpPr txBox="1"/>
          <p:nvPr/>
        </p:nvSpPr>
        <p:spPr>
          <a:xfrm>
            <a:off x="3200400" y="1527476"/>
            <a:ext cx="1074425" cy="584775"/>
          </a:xfrm>
          <a:prstGeom prst="rect">
            <a:avLst/>
          </a:prstGeom>
          <a:noFill/>
        </p:spPr>
        <p:txBody>
          <a:bodyPr wrap="square" lIns="91274" tIns="45718" rIns="91274" bIns="45718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BC1D4DD-1BC8-E1BB-0A3B-A641A4F17B51}"/>
                  </a:ext>
                </a:extLst>
              </p:cNvPr>
              <p:cNvSpPr txBox="1"/>
              <p:nvPr/>
            </p:nvSpPr>
            <p:spPr>
              <a:xfrm>
                <a:off x="1143000" y="3093101"/>
                <a:ext cx="5867400" cy="10679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Vậy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sSup>
                          <m:sSupPr>
                            <m:ctrlPr>
                              <a:rPr lang="en-US" sz="4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−9</m:t>
                        </m:r>
                      </m:den>
                    </m:f>
                  </m:oMath>
                </a14:m>
                <a:r>
                  <a:rPr lang="en-US" sz="4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4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d>
                          <m:dPr>
                            <m:ctrlPr>
                              <a:rPr lang="vi-VN" sz="44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sz="44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+3</m:t>
                            </m:r>
                          </m:e>
                        </m:d>
                        <m:d>
                          <m:dPr>
                            <m:ctrlPr>
                              <a:rPr lang="vi-VN" sz="44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sz="44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−3</m:t>
                            </m:r>
                          </m:e>
                        </m:d>
                      </m:den>
                    </m:f>
                  </m:oMath>
                </a14:m>
                <a:endParaRPr 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BC1D4DD-1BC8-E1BB-0A3B-A641A4F17B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3093101"/>
                <a:ext cx="5867400" cy="1067921"/>
              </a:xfrm>
              <a:prstGeom prst="rect">
                <a:avLst/>
              </a:prstGeom>
              <a:blipFill>
                <a:blip r:embed="rId5"/>
                <a:stretch>
                  <a:fillRect l="-270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E06EB9C-CC37-A717-7800-E4CB1AB7F420}"/>
                  </a:ext>
                </a:extLst>
              </p:cNvPr>
              <p:cNvSpPr txBox="1"/>
              <p:nvPr/>
            </p:nvSpPr>
            <p:spPr>
              <a:xfrm>
                <a:off x="1981200" y="4037510"/>
                <a:ext cx="3856338" cy="11708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4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−3</m:t>
                        </m:r>
                      </m:den>
                    </m:f>
                  </m:oMath>
                </a14:m>
                <a:r>
                  <a:rPr lang="en-US" sz="4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.(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+3)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−3)(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−3)</m:t>
                        </m:r>
                      </m:den>
                    </m:f>
                  </m:oMath>
                </a14:m>
                <a:endParaRPr lang="en-US" sz="4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E06EB9C-CC37-A717-7800-E4CB1AB7F4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0" y="4037510"/>
                <a:ext cx="3856338" cy="11708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CA48939-AD80-F2AE-57B0-AE50F19BA1BD}"/>
                  </a:ext>
                </a:extLst>
              </p:cNvPr>
              <p:cNvSpPr txBox="1"/>
              <p:nvPr/>
            </p:nvSpPr>
            <p:spPr>
              <a:xfrm>
                <a:off x="5647936" y="3925538"/>
                <a:ext cx="3091548" cy="121796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US" sz="4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4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4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+3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d>
                          <m:dPr>
                            <m:ctrlPr>
                              <a:rPr lang="vi-VN" sz="44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sz="44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+3</m:t>
                            </m:r>
                          </m:e>
                        </m:d>
                        <m:d>
                          <m:dPr>
                            <m:ctrlPr>
                              <a:rPr lang="vi-VN" sz="44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sz="44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−3</m:t>
                            </m:r>
                          </m:e>
                        </m:d>
                      </m:den>
                    </m:f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CA48939-AD80-F2AE-57B0-AE50F19BA1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7936" y="3925538"/>
                <a:ext cx="3091548" cy="1217962"/>
              </a:xfrm>
              <a:prstGeom prst="rect">
                <a:avLst/>
              </a:prstGeom>
              <a:blipFill>
                <a:blip r:embed="rId7"/>
                <a:stretch>
                  <a:fillRect l="-49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3542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4" grpId="0"/>
      <p:bldP spid="15" grpId="0"/>
      <p:bldP spid="1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4DEFB9BC-0637-A92A-6C10-38859CCF0A8C}"/>
              </a:ext>
            </a:extLst>
          </p:cNvPr>
          <p:cNvSpPr txBox="1"/>
          <p:nvPr/>
        </p:nvSpPr>
        <p:spPr>
          <a:xfrm>
            <a:off x="80630" y="789152"/>
            <a:ext cx="1519570" cy="584775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r>
              <a:rPr lang="vi-VN" sz="3200" b="1" dirty="0">
                <a:latin typeface="+mj-lt"/>
              </a:rPr>
              <a:t>Bài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Hộp Văn bản 2">
                <a:extLst>
                  <a:ext uri="{FF2B5EF4-FFF2-40B4-BE49-F238E27FC236}">
                    <a16:creationId xmlns:a16="http://schemas.microsoft.com/office/drawing/2014/main" id="{212DA133-BDDD-B60B-4DAC-DD02B16DC206}"/>
                  </a:ext>
                </a:extLst>
              </p:cNvPr>
              <p:cNvSpPr txBox="1"/>
              <p:nvPr/>
            </p:nvSpPr>
            <p:spPr>
              <a:xfrm>
                <a:off x="1295400" y="496765"/>
                <a:ext cx="3733800" cy="10525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 sz="3200" dirty="0">
                    <a:solidFill>
                      <a:schemeClr val="tx1"/>
                    </a:solidFill>
                    <a:effectLst/>
                    <a:latin typeface="+mj-lt"/>
                  </a:rPr>
                  <a:t>b</a:t>
                </a:r>
                <a14:m>
                  <m:oMath xmlns:m="http://schemas.openxmlformats.org/officeDocument/2006/math">
                    <m:r>
                      <a:rPr lang="vi-VN" sz="4000" b="0" i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</a:rPr>
                      <m:t>)</m:t>
                    </m:r>
                    <m:f>
                      <m:fPr>
                        <m:ctrlPr>
                          <a:rPr lang="vi-VN" sz="4000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vi-VN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−4</m:t>
                        </m:r>
                      </m:num>
                      <m:den>
                        <m:sSup>
                          <m:sSupPr>
                            <m:ctrlPr>
                              <a:rPr lang="vi-VN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+2</m:t>
                        </m:r>
                        <m:r>
                          <a:rPr lang="en-US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US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vi-VN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Hộp Văn bản 2">
                <a:extLst>
                  <a:ext uri="{FF2B5EF4-FFF2-40B4-BE49-F238E27FC236}">
                    <a16:creationId xmlns:a16="http://schemas.microsoft.com/office/drawing/2014/main" id="{212DA133-BDDD-B60B-4DAC-DD02B16DC2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400" y="496765"/>
                <a:ext cx="3733800" cy="1052596"/>
              </a:xfrm>
              <a:prstGeom prst="rect">
                <a:avLst/>
              </a:prstGeom>
              <a:blipFill>
                <a:blip r:embed="rId2"/>
                <a:stretch>
                  <a:fillRect l="-4248" b="-2312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Hộp Văn bản 4">
                <a:extLst>
                  <a:ext uri="{FF2B5EF4-FFF2-40B4-BE49-F238E27FC236}">
                    <a16:creationId xmlns:a16="http://schemas.microsoft.com/office/drawing/2014/main" id="{C44F21CE-ADBC-0DB7-7103-B968299CB4FA}"/>
                  </a:ext>
                </a:extLst>
              </p:cNvPr>
              <p:cNvSpPr txBox="1"/>
              <p:nvPr/>
            </p:nvSpPr>
            <p:spPr>
              <a:xfrm>
                <a:off x="1260844" y="1478038"/>
                <a:ext cx="2853956" cy="10525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tabLst>
                    <a:tab pos="3060700" algn="l"/>
                  </a:tabLst>
                </a:pPr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Ta có: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vi-VN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−4</m:t>
                        </m:r>
                      </m:num>
                      <m:den>
                        <m:sSup>
                          <m:sSupPr>
                            <m:ctrlPr>
                              <a:rPr lang="vi-VN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+2</m:t>
                        </m:r>
                        <m:r>
                          <a:rPr lang="en-US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lang="vi-VN" sz="40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Hộp Văn bản 4">
                <a:extLst>
                  <a:ext uri="{FF2B5EF4-FFF2-40B4-BE49-F238E27FC236}">
                    <a16:creationId xmlns:a16="http://schemas.microsoft.com/office/drawing/2014/main" id="{C44F21CE-ADBC-0DB7-7103-B968299CB4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0844" y="1478038"/>
                <a:ext cx="2853956" cy="1052596"/>
              </a:xfrm>
              <a:prstGeom prst="rect">
                <a:avLst/>
              </a:prstGeom>
              <a:blipFill>
                <a:blip r:embed="rId3"/>
                <a:stretch>
                  <a:fillRect l="-5556" b="-23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Hộp Văn bản 6">
                <a:extLst>
                  <a:ext uri="{FF2B5EF4-FFF2-40B4-BE49-F238E27FC236}">
                    <a16:creationId xmlns:a16="http://schemas.microsoft.com/office/drawing/2014/main" id="{B5F301B6-805D-32BE-7502-B79E1B065556}"/>
                  </a:ext>
                </a:extLst>
              </p:cNvPr>
              <p:cNvSpPr txBox="1"/>
              <p:nvPr/>
            </p:nvSpPr>
            <p:spPr>
              <a:xfrm>
                <a:off x="1313514" y="2515640"/>
                <a:ext cx="3505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 sz="3200" dirty="0">
                    <a:solidFill>
                      <a:schemeClr val="tx1"/>
                    </a:solidFill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MTC :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US" sz="32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.</m:t>
                    </m:r>
                    <m:d>
                      <m:dPr>
                        <m:ctrlPr>
                          <a:rPr lang="vi-VN" sz="3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  <m:r>
                          <a:rPr lang="en-US" sz="3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−2</m:t>
                        </m:r>
                      </m:e>
                    </m:d>
                  </m:oMath>
                </a14:m>
                <a:r>
                  <a:rPr lang="en-US" sz="3200" dirty="0">
                    <a:solidFill>
                      <a:schemeClr val="tx1"/>
                    </a:solidFill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vi-VN" sz="3200" dirty="0">
                  <a:solidFill>
                    <a:schemeClr val="tx1"/>
                  </a:solidFill>
                  <a:effectLst/>
                  <a:latin typeface="+mj-lt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Hộp Văn bản 6">
                <a:extLst>
                  <a:ext uri="{FF2B5EF4-FFF2-40B4-BE49-F238E27FC236}">
                    <a16:creationId xmlns:a16="http://schemas.microsoft.com/office/drawing/2014/main" id="{B5F301B6-805D-32BE-7502-B79E1B0655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3514" y="2515640"/>
                <a:ext cx="3505200" cy="584775"/>
              </a:xfrm>
              <a:prstGeom prst="rect">
                <a:avLst/>
              </a:prstGeom>
              <a:blipFill>
                <a:blip r:embed="rId4"/>
                <a:stretch>
                  <a:fillRect l="-4348" t="-15625" b="-312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Hộp Văn bản 8">
                <a:extLst>
                  <a:ext uri="{FF2B5EF4-FFF2-40B4-BE49-F238E27FC236}">
                    <a16:creationId xmlns:a16="http://schemas.microsoft.com/office/drawing/2014/main" id="{58B7F044-03E6-F6B0-6A36-13CD4E8EAD7B}"/>
                  </a:ext>
                </a:extLst>
              </p:cNvPr>
              <p:cNvSpPr txBox="1"/>
              <p:nvPr/>
            </p:nvSpPr>
            <p:spPr>
              <a:xfrm>
                <a:off x="1354246" y="3058919"/>
                <a:ext cx="2513714" cy="11483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Vậy: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vi-VN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−4</m:t>
                        </m:r>
                      </m:num>
                      <m:den>
                        <m:sSup>
                          <m:sSupPr>
                            <m:ctrlPr>
                              <a:rPr lang="vi-VN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+2</m:t>
                        </m:r>
                        <m:r>
                          <a:rPr lang="en-US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lang="vi-VN" sz="44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Hộp Văn bản 8">
                <a:extLst>
                  <a:ext uri="{FF2B5EF4-FFF2-40B4-BE49-F238E27FC236}">
                    <a16:creationId xmlns:a16="http://schemas.microsoft.com/office/drawing/2014/main" id="{58B7F044-03E6-F6B0-6A36-13CD4E8EAD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4246" y="3058919"/>
                <a:ext cx="2513714" cy="1148391"/>
              </a:xfrm>
              <a:prstGeom prst="rect">
                <a:avLst/>
              </a:prstGeom>
              <a:blipFill>
                <a:blip r:embed="rId5"/>
                <a:stretch>
                  <a:fillRect l="-605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Hộp Văn bản 10">
                <a:extLst>
                  <a:ext uri="{FF2B5EF4-FFF2-40B4-BE49-F238E27FC236}">
                    <a16:creationId xmlns:a16="http://schemas.microsoft.com/office/drawing/2014/main" id="{B6C85161-1A18-03CF-F655-AD13C7B953E2}"/>
                  </a:ext>
                </a:extLst>
              </p:cNvPr>
              <p:cNvSpPr txBox="1"/>
              <p:nvPr/>
            </p:nvSpPr>
            <p:spPr>
              <a:xfrm>
                <a:off x="1855480" y="4205075"/>
                <a:ext cx="1905000" cy="93576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vi-VN" sz="3200" i="1" smtClean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vi-VN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Hộp Văn bản 10">
                <a:extLst>
                  <a:ext uri="{FF2B5EF4-FFF2-40B4-BE49-F238E27FC236}">
                    <a16:creationId xmlns:a16="http://schemas.microsoft.com/office/drawing/2014/main" id="{B6C85161-1A18-03CF-F655-AD13C7B953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5480" y="4205075"/>
                <a:ext cx="1905000" cy="93576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5">
            <a:extLst>
              <a:ext uri="{FF2B5EF4-FFF2-40B4-BE49-F238E27FC236}">
                <a16:creationId xmlns:a16="http://schemas.microsoft.com/office/drawing/2014/main" id="{CB422475-7F4E-2AB6-B2F4-9D69615C7CEF}"/>
              </a:ext>
            </a:extLst>
          </p:cNvPr>
          <p:cNvSpPr txBox="1"/>
          <p:nvPr/>
        </p:nvSpPr>
        <p:spPr>
          <a:xfrm>
            <a:off x="76200" y="35597"/>
            <a:ext cx="815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Quy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8783EA3-BB32-7EFC-380D-1A7180B35671}"/>
                  </a:ext>
                </a:extLst>
              </p:cNvPr>
              <p:cNvSpPr txBox="1"/>
              <p:nvPr/>
            </p:nvSpPr>
            <p:spPr>
              <a:xfrm>
                <a:off x="3431816" y="3124354"/>
                <a:ext cx="2029933" cy="10175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vi-VN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−2</m:t>
                          </m:r>
                        </m:num>
                        <m:den>
                          <m:r>
                            <a:rPr lang="en-US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8783EA3-BB32-7EFC-380D-1A7180B356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1816" y="3124354"/>
                <a:ext cx="2029933" cy="101752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999A264-6A5B-6D69-2BFD-D0A4E45F43F9}"/>
                  </a:ext>
                </a:extLst>
              </p:cNvPr>
              <p:cNvSpPr txBox="1"/>
              <p:nvPr/>
            </p:nvSpPr>
            <p:spPr>
              <a:xfrm>
                <a:off x="5210638" y="3100415"/>
                <a:ext cx="2561762" cy="11176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vi-VN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vi-VN" sz="320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sz="320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−2</m:t>
                              </m:r>
                            </m:e>
                          </m:d>
                          <m:r>
                            <a:rPr lang="en-US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.</m:t>
                          </m:r>
                          <m:d>
                            <m:dPr>
                              <m:ctrlPr>
                                <a:rPr lang="vi-VN" sz="320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sz="320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−2</m:t>
                              </m:r>
                            </m:e>
                          </m:d>
                        </m:num>
                        <m:den>
                          <m:r>
                            <a:rPr lang="en-US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.</m:t>
                          </m:r>
                          <m:d>
                            <m:dPr>
                              <m:ctrlPr>
                                <a:rPr lang="vi-VN" sz="320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sz="320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−2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999A264-6A5B-6D69-2BFD-D0A4E45F43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0638" y="3100415"/>
                <a:ext cx="2561762" cy="1117678"/>
              </a:xfrm>
              <a:prstGeom prst="rect">
                <a:avLst/>
              </a:prstGeom>
              <a:blipFill>
                <a:blip r:embed="rId8"/>
                <a:stretch>
                  <a:fillRect r="-252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9DE0BAC-BC53-BF6C-700C-F2ECE700C8AB}"/>
                  </a:ext>
                </a:extLst>
              </p:cNvPr>
              <p:cNvSpPr txBox="1"/>
              <p:nvPr/>
            </p:nvSpPr>
            <p:spPr>
              <a:xfrm>
                <a:off x="3544267" y="4183371"/>
                <a:ext cx="1926922" cy="9791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000" dirty="0">
                    <a:solidFill>
                      <a:schemeClr val="tx1"/>
                    </a:solidFill>
                    <a:effectLst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4000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.</m:t>
                        </m:r>
                        <m:d>
                          <m:dPr>
                            <m:ctrlPr>
                              <a:rPr lang="vi-VN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d>
                      </m:den>
                    </m:f>
                  </m:oMath>
                </a14:m>
                <a:endParaRPr lang="en-GB" sz="40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9DE0BAC-BC53-BF6C-700C-F2ECE700C8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4267" y="4183371"/>
                <a:ext cx="1926922" cy="979179"/>
              </a:xfrm>
              <a:prstGeom prst="rect">
                <a:avLst/>
              </a:prstGeom>
              <a:blipFill>
                <a:blip r:embed="rId9"/>
                <a:stretch>
                  <a:fillRect l="-11041" t="-3106" b="-62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1D704EF-A343-5E00-0C10-827CAE82A0EA}"/>
                  </a:ext>
                </a:extLst>
              </p:cNvPr>
              <p:cNvSpPr txBox="1"/>
              <p:nvPr/>
            </p:nvSpPr>
            <p:spPr>
              <a:xfrm>
                <a:off x="5439238" y="4025089"/>
                <a:ext cx="2561762" cy="11157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vi-VN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vi-VN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.</m:t>
                        </m:r>
                        <m:d>
                          <m:dPr>
                            <m:ctrlPr>
                              <a:rPr lang="vi-VN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d>
                      </m:den>
                    </m:f>
                  </m:oMath>
                </a14:m>
                <a:r>
                  <a:rPr lang="en-US" sz="40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.</a:t>
                </a:r>
                <a:endParaRPr lang="en-GB" sz="40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1D704EF-A343-5E00-0C10-827CAE82A0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9238" y="4025089"/>
                <a:ext cx="2561762" cy="1115755"/>
              </a:xfrm>
              <a:prstGeom prst="rect">
                <a:avLst/>
              </a:prstGeom>
              <a:blipFill>
                <a:blip r:embed="rId10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2316D37-C34D-2E7E-CAC3-FC1B503928D6}"/>
                  </a:ext>
                </a:extLst>
              </p:cNvPr>
              <p:cNvSpPr txBox="1"/>
              <p:nvPr/>
            </p:nvSpPr>
            <p:spPr>
              <a:xfrm>
                <a:off x="3696006" y="1462751"/>
                <a:ext cx="2561762" cy="11176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vi-VN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vi-VN" sz="320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sz="320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−2</m:t>
                              </m:r>
                            </m:e>
                          </m:d>
                          <m:r>
                            <a:rPr lang="en-US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.</m:t>
                          </m:r>
                          <m:d>
                            <m:dPr>
                              <m:ctrlPr>
                                <a:rPr lang="vi-VN" sz="320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sz="320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+2</m:t>
                              </m:r>
                            </m:e>
                          </m:d>
                        </m:num>
                        <m:den>
                          <m:r>
                            <a:rPr lang="en-US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.</m:t>
                          </m:r>
                          <m:d>
                            <m:dPr>
                              <m:ctrlPr>
                                <a:rPr lang="vi-VN" sz="320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sz="320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+2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2316D37-C34D-2E7E-CAC3-FC1B503928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6006" y="1462751"/>
                <a:ext cx="2561762" cy="1117678"/>
              </a:xfrm>
              <a:prstGeom prst="rect">
                <a:avLst/>
              </a:prstGeom>
              <a:blipFill>
                <a:blip r:embed="rId11"/>
                <a:stretch>
                  <a:fillRect r="-251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16D899C-D0D9-4BAE-502E-BA4F625F1B8E}"/>
                  </a:ext>
                </a:extLst>
              </p:cNvPr>
              <p:cNvSpPr txBox="1"/>
              <p:nvPr/>
            </p:nvSpPr>
            <p:spPr>
              <a:xfrm>
                <a:off x="6619702" y="1478038"/>
                <a:ext cx="2305396" cy="10175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vi-VN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−2</m:t>
                          </m:r>
                        </m:num>
                        <m:den>
                          <m:r>
                            <a:rPr lang="en-US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16D899C-D0D9-4BAE-502E-BA4F625F1B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9702" y="1478038"/>
                <a:ext cx="2305396" cy="101752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0509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1" grpId="0" animBg="1"/>
      <p:bldP spid="8" grpId="0"/>
      <p:bldP spid="12" grpId="0"/>
      <p:bldP spid="14" grpId="0"/>
      <p:bldP spid="18" grpId="0"/>
      <p:bldP spid="2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95A12CE5-66E0-C193-3AA4-35816A8ED253}"/>
              </a:ext>
            </a:extLst>
          </p:cNvPr>
          <p:cNvSpPr txBox="1"/>
          <p:nvPr/>
        </p:nvSpPr>
        <p:spPr>
          <a:xfrm>
            <a:off x="0" y="-95250"/>
            <a:ext cx="4572000" cy="584775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vi-VN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 3 </a:t>
            </a:r>
            <a:r>
              <a:rPr lang="vi-VN" sz="3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Bài toán thực tế</a:t>
            </a:r>
            <a:endParaRPr lang="vi-VN" sz="32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B6C3D476-CC3F-3022-82BD-8D42C5D004EC}"/>
              </a:ext>
            </a:extLst>
          </p:cNvPr>
          <p:cNvSpPr txBox="1"/>
          <p:nvPr/>
        </p:nvSpPr>
        <p:spPr>
          <a:xfrm>
            <a:off x="10633" y="684119"/>
            <a:ext cx="4267200" cy="584775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vi-VN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 pháp giải:</a:t>
            </a:r>
            <a:endParaRPr lang="vi-VN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5D8F47D-F282-F454-5C31-EBA4F6D44EE8}"/>
              </a:ext>
            </a:extLst>
          </p:cNvPr>
          <p:cNvSpPr txBox="1"/>
          <p:nvPr/>
        </p:nvSpPr>
        <p:spPr>
          <a:xfrm>
            <a:off x="533400" y="2266950"/>
            <a:ext cx="82682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Thay giá trị của biến vào phân thức và thực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 phép tính.</a:t>
            </a:r>
            <a:endParaRPr lang="vi-VN" sz="3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052FD7-C382-A694-E8E0-4C8595ACD62C}"/>
              </a:ext>
            </a:extLst>
          </p:cNvPr>
          <p:cNvSpPr txBox="1"/>
          <p:nvPr/>
        </p:nvSpPr>
        <p:spPr>
          <a:xfrm>
            <a:off x="533400" y="1487581"/>
            <a:ext cx="777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Dựa vào đầu bài để viết phân thức đại số.</a:t>
            </a:r>
            <a:endParaRPr lang="vi-VN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3130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2" grpId="0"/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7AEE8B6A-BD55-8FBE-CB0B-2F214229AB62}"/>
              </a:ext>
            </a:extLst>
          </p:cNvPr>
          <p:cNvSpPr txBox="1"/>
          <p:nvPr/>
        </p:nvSpPr>
        <p:spPr>
          <a:xfrm>
            <a:off x="6350" y="-578"/>
            <a:ext cx="8991600" cy="2785378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vi-VN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5 (SGK – Tr 37) </a:t>
            </a:r>
            <a:endParaRPr lang="en-US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vi-VN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 hình chữ nhật </a:t>
            </a:r>
            <a:r>
              <a:rPr lang="vi-VN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ABCD</a:t>
            </a:r>
            <a:r>
              <a:rPr lang="vi-VN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và </a:t>
            </a:r>
            <a:r>
              <a:rPr lang="vi-VN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MNPQ </a:t>
            </a:r>
            <a:endParaRPr lang="vi-VN" sz="32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vi-VN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Viết phân thức biểu thị tỉ số diện tích của hình chữ nhật </a:t>
            </a:r>
            <a:r>
              <a:rPr lang="vi-VN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ABCD</a:t>
            </a:r>
            <a:r>
              <a:rPr lang="vi-VN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và hình chữ nhật </a:t>
            </a:r>
            <a:r>
              <a:rPr lang="vi-VN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MNPG</a:t>
            </a:r>
            <a:r>
              <a:rPr lang="vi-VN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vi-VN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Tính giá trị của phân thức đó tại </a:t>
            </a:r>
            <a:r>
              <a:rPr lang="vi-VN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vi-VN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2 và tại</a:t>
            </a:r>
            <a:r>
              <a:rPr lang="vi-VN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vi-VN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5</a:t>
            </a:r>
            <a:endParaRPr lang="vi-VN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Picture 16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6E95457B-E42B-04FE-5579-2E69588985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000" y="3257549"/>
            <a:ext cx="1895253" cy="1895253"/>
          </a:xfrm>
          <a:prstGeom prst="rect">
            <a:avLst/>
          </a:prstGeom>
        </p:spPr>
      </p:pic>
      <p:pic>
        <p:nvPicPr>
          <p:cNvPr id="2" name="Hình ảnh 1">
            <a:extLst>
              <a:ext uri="{FF2B5EF4-FFF2-40B4-BE49-F238E27FC236}">
                <a16:creationId xmlns:a16="http://schemas.microsoft.com/office/drawing/2014/main" id="{F23235BD-F47F-1326-6E87-C6D15D51AA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9800" y="2784800"/>
            <a:ext cx="4114800" cy="2405869"/>
          </a:xfrm>
          <a:prstGeom prst="rect">
            <a:avLst/>
          </a:prstGeom>
        </p:spPr>
      </p:pic>
      <p:pic>
        <p:nvPicPr>
          <p:cNvPr id="4" name="Phương tiện Trực tuyến 3" title="Đồng hồ đếm ngược 5 phút - 5 Minutes">
            <a:hlinkClick r:id="" action="ppaction://media"/>
            <a:extLst>
              <a:ext uri="{FF2B5EF4-FFF2-40B4-BE49-F238E27FC236}">
                <a16:creationId xmlns:a16="http://schemas.microsoft.com/office/drawing/2014/main" id="{620FA6E5-0D48-91F5-DB58-416D4C95A2C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7162800" y="4134696"/>
            <a:ext cx="1719558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628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4E208DDE-5F53-487A-916C-A3AE276FA6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0349" r="20345" b="-4"/>
          <a:stretch/>
        </p:blipFill>
        <p:spPr>
          <a:xfrm>
            <a:off x="865222" y="2088496"/>
            <a:ext cx="2050385" cy="2327672"/>
          </a:xfrm>
          <a:custGeom>
            <a:avLst/>
            <a:gdLst/>
            <a:ahLst/>
            <a:cxnLst/>
            <a:rect l="l" t="t" r="r" b="b"/>
            <a:pathLst>
              <a:path w="2590737" h="2926956">
                <a:moveTo>
                  <a:pt x="1463478" y="0"/>
                </a:moveTo>
                <a:cubicBezTo>
                  <a:pt x="1867606" y="0"/>
                  <a:pt x="2233476" y="163805"/>
                  <a:pt x="2498313" y="428643"/>
                </a:cubicBezTo>
                <a:lnTo>
                  <a:pt x="2501029" y="431631"/>
                </a:lnTo>
                <a:lnTo>
                  <a:pt x="2445696" y="582811"/>
                </a:lnTo>
                <a:cubicBezTo>
                  <a:pt x="2374039" y="813196"/>
                  <a:pt x="2335437" y="1058145"/>
                  <a:pt x="2335437" y="1312109"/>
                </a:cubicBezTo>
                <a:cubicBezTo>
                  <a:pt x="2335437" y="1650728"/>
                  <a:pt x="2404063" y="1973319"/>
                  <a:pt x="2528166" y="2266732"/>
                </a:cubicBezTo>
                <a:lnTo>
                  <a:pt x="2590737" y="2396622"/>
                </a:lnTo>
                <a:lnTo>
                  <a:pt x="2498313" y="2498313"/>
                </a:lnTo>
                <a:cubicBezTo>
                  <a:pt x="2233476" y="2763151"/>
                  <a:pt x="1867606" y="2926956"/>
                  <a:pt x="1463478" y="2926956"/>
                </a:cubicBezTo>
                <a:cubicBezTo>
                  <a:pt x="655221" y="2926956"/>
                  <a:pt x="0" y="2271735"/>
                  <a:pt x="0" y="1463478"/>
                </a:cubicBezTo>
                <a:cubicBezTo>
                  <a:pt x="0" y="655221"/>
                  <a:pt x="655221" y="0"/>
                  <a:pt x="1463478" y="0"/>
                </a:cubicBezTo>
                <a:close/>
              </a:path>
            </a:pathLst>
          </a:custGeom>
        </p:spPr>
      </p:pic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65A14FCB-5569-4268-AF8B-502D9EF6E73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l="17382" r="20120" b="2"/>
          <a:stretch/>
        </p:blipFill>
        <p:spPr>
          <a:xfrm>
            <a:off x="2593602" y="1428752"/>
            <a:ext cx="3433139" cy="3433139"/>
          </a:xfrm>
          <a:custGeom>
            <a:avLst/>
            <a:gdLst/>
            <a:ahLst/>
            <a:cxnLst/>
            <a:rect l="l" t="t" r="r" b="b"/>
            <a:pathLst>
              <a:path w="4627646" h="4627648">
                <a:moveTo>
                  <a:pt x="2313823" y="0"/>
                </a:moveTo>
                <a:cubicBezTo>
                  <a:pt x="3591712" y="0"/>
                  <a:pt x="4627646" y="1035934"/>
                  <a:pt x="4627646" y="2313824"/>
                </a:cubicBezTo>
                <a:cubicBezTo>
                  <a:pt x="4627646" y="3591714"/>
                  <a:pt x="3591712" y="4627648"/>
                  <a:pt x="2313823" y="4627648"/>
                </a:cubicBezTo>
                <a:cubicBezTo>
                  <a:pt x="1035934" y="4627648"/>
                  <a:pt x="0" y="3591714"/>
                  <a:pt x="0" y="2313824"/>
                </a:cubicBezTo>
                <a:cubicBezTo>
                  <a:pt x="0" y="1035934"/>
                  <a:pt x="1035934" y="0"/>
                  <a:pt x="2313823" y="0"/>
                </a:cubicBezTo>
                <a:close/>
              </a:path>
            </a:pathLst>
          </a:custGeom>
        </p:spPr>
      </p:pic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EEA75D7F-8BEB-403A-A7C2-DC62D23C83A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rcRect l="36012" r="14448" b="2"/>
          <a:stretch/>
        </p:blipFill>
        <p:spPr>
          <a:xfrm>
            <a:off x="5670376" y="1838768"/>
            <a:ext cx="2455455" cy="2798034"/>
          </a:xfrm>
          <a:custGeom>
            <a:avLst/>
            <a:gdLst/>
            <a:ahLst/>
            <a:cxnLst/>
            <a:rect l="l" t="t" r="r" b="b"/>
            <a:pathLst>
              <a:path w="2577829" h="2926956">
                <a:moveTo>
                  <a:pt x="1114351" y="0"/>
                </a:moveTo>
                <a:cubicBezTo>
                  <a:pt x="1922608" y="0"/>
                  <a:pt x="2577829" y="655221"/>
                  <a:pt x="2577829" y="1463478"/>
                </a:cubicBezTo>
                <a:cubicBezTo>
                  <a:pt x="2577829" y="2271735"/>
                  <a:pt x="1922608" y="2926956"/>
                  <a:pt x="1114351" y="2926956"/>
                </a:cubicBezTo>
                <a:cubicBezTo>
                  <a:pt x="710223" y="2926956"/>
                  <a:pt x="344353" y="2763151"/>
                  <a:pt x="79516" y="2498313"/>
                </a:cubicBezTo>
                <a:lnTo>
                  <a:pt x="0" y="2410824"/>
                </a:lnTo>
                <a:lnTo>
                  <a:pt x="69413" y="2266732"/>
                </a:lnTo>
                <a:cubicBezTo>
                  <a:pt x="193516" y="1973319"/>
                  <a:pt x="262142" y="1650728"/>
                  <a:pt x="262142" y="1312109"/>
                </a:cubicBezTo>
                <a:cubicBezTo>
                  <a:pt x="262142" y="1058145"/>
                  <a:pt x="223540" y="813196"/>
                  <a:pt x="151883" y="582811"/>
                </a:cubicBezTo>
                <a:lnTo>
                  <a:pt x="91478" y="417771"/>
                </a:lnTo>
                <a:lnTo>
                  <a:pt x="183443" y="334187"/>
                </a:lnTo>
                <a:cubicBezTo>
                  <a:pt x="436418" y="125413"/>
                  <a:pt x="760739" y="0"/>
                  <a:pt x="1114351" y="0"/>
                </a:cubicBezTo>
                <a:close/>
              </a:path>
            </a:pathLst>
          </a:custGeom>
        </p:spPr>
      </p:pic>
      <p:pic>
        <p:nvPicPr>
          <p:cNvPr id="17" name="Picture 16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7BFEE031-360F-4D5F-904A-32B86E7ACC2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494" y="1531858"/>
            <a:ext cx="2327672" cy="232767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53B174F-EE32-44C0-AEBD-2414C6D6BB2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9"/>
          <a:stretch/>
        </p:blipFill>
        <p:spPr>
          <a:xfrm>
            <a:off x="5600701" y="1981483"/>
            <a:ext cx="2327672" cy="232767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5F0387D-CEB3-4D01-B097-E93181CF9E3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170" y="2057401"/>
            <a:ext cx="1561730" cy="1561730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93A647-F1D0-4A88-8DF7-6E5578A89569}"/>
              </a:ext>
            </a:extLst>
          </p:cNvPr>
          <p:cNvSpPr/>
          <p:nvPr/>
        </p:nvSpPr>
        <p:spPr>
          <a:xfrm rot="5400000">
            <a:off x="-140931" y="138645"/>
            <a:ext cx="2327672" cy="2050384"/>
          </a:xfrm>
          <a:custGeom>
            <a:avLst/>
            <a:gdLst>
              <a:gd name="connsiteX0" fmla="*/ 0 w 4670251"/>
              <a:gd name="connsiteY0" fmla="*/ 2133085 h 4116501"/>
              <a:gd name="connsiteX1" fmla="*/ 0 w 4670251"/>
              <a:gd name="connsiteY1" fmla="*/ 0 h 4116501"/>
              <a:gd name="connsiteX2" fmla="*/ 4670251 w 4670251"/>
              <a:gd name="connsiteY2" fmla="*/ 4116501 h 4116501"/>
              <a:gd name="connsiteX3" fmla="*/ 2250224 w 4670251"/>
              <a:gd name="connsiteY3" fmla="*/ 4116501 h 4116501"/>
              <a:gd name="connsiteX4" fmla="*/ 0 w 4670251"/>
              <a:gd name="connsiteY4" fmla="*/ 2133085 h 4116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70251" h="4116501">
                <a:moveTo>
                  <a:pt x="0" y="2133085"/>
                </a:moveTo>
                <a:lnTo>
                  <a:pt x="0" y="0"/>
                </a:lnTo>
                <a:lnTo>
                  <a:pt x="4670251" y="4116501"/>
                </a:lnTo>
                <a:lnTo>
                  <a:pt x="2250224" y="4116501"/>
                </a:lnTo>
                <a:lnTo>
                  <a:pt x="0" y="2133085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3C0A70-E41F-49EF-8AFE-0ADD98F3B81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8669872">
            <a:off x="-238560" y="568546"/>
            <a:ext cx="2050385" cy="5204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51E4DC2-0B49-4FB2-B8C1-231C030CAE4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34363" y="626477"/>
            <a:ext cx="2025572" cy="13854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CBC910-51FE-44A7-A09E-097F9F57527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65973" y="60855"/>
            <a:ext cx="2025572" cy="13854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B4DEC2C-107C-4E99-A056-D6622B33624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86502" y="381975"/>
            <a:ext cx="2176461" cy="138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7252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519444D2-7EEF-3BDC-72A6-1F36C59D5C00}"/>
              </a:ext>
            </a:extLst>
          </p:cNvPr>
          <p:cNvSpPr txBox="1"/>
          <p:nvPr/>
        </p:nvSpPr>
        <p:spPr>
          <a:xfrm>
            <a:off x="12700" y="27970"/>
            <a:ext cx="3886200" cy="584775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r>
              <a:rPr lang="vi-VN" sz="3200" b="1" dirty="0">
                <a:latin typeface="+mj-lt"/>
              </a:rPr>
              <a:t>Bài 5 SGK - Tr37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Hộp Văn bản 2">
                <a:extLst>
                  <a:ext uri="{FF2B5EF4-FFF2-40B4-BE49-F238E27FC236}">
                    <a16:creationId xmlns:a16="http://schemas.microsoft.com/office/drawing/2014/main" id="{5080F45A-053B-D539-E2FF-5F65065452A6}"/>
                  </a:ext>
                </a:extLst>
              </p:cNvPr>
              <p:cNvSpPr txBox="1"/>
              <p:nvPr/>
            </p:nvSpPr>
            <p:spPr>
              <a:xfrm>
                <a:off x="25400" y="593695"/>
                <a:ext cx="8966200" cy="11406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Diện tích của hình chữ nhật </a:t>
                </a:r>
                <a14:m>
                  <m:oMath xmlns:m="http://schemas.openxmlformats.org/officeDocument/2006/math">
                    <m:r>
                      <a:rPr lang="vi-VN" sz="32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𝐴𝐵𝐶𝐷</m:t>
                    </m:r>
                  </m:oMath>
                </a14:m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là: </a:t>
                </a:r>
              </a:p>
              <a:p>
                <a:r>
                  <a:rPr lang="en-US" sz="3200" dirty="0">
                    <a:solidFill>
                      <a:schemeClr val="tx1"/>
                    </a:solidFill>
                    <a:effectLst/>
                    <a:ea typeface="Times New Roman" panose="02020603050405020304" pitchFamily="18" charset="0"/>
                  </a:rPr>
                  <a:t> 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vi-VN" sz="3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vi-VN" sz="3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  <m:r>
                          <a:rPr lang="vi-VN" sz="3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+1</m:t>
                        </m:r>
                      </m:e>
                    </m:d>
                    <m:r>
                      <a:rPr lang="vi-VN" sz="32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.</m:t>
                    </m:r>
                    <m:d>
                      <m:dPr>
                        <m:ctrlPr>
                          <a:rPr lang="vi-VN" sz="3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vi-VN" sz="3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  <m:r>
                          <a:rPr lang="vi-VN" sz="3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+3</m:t>
                        </m:r>
                      </m:e>
                    </m:d>
                  </m:oMath>
                </a14:m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vi-VN" sz="3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vi-VN" sz="3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c</m:t>
                        </m:r>
                        <m:sSup>
                          <m:sSupPr>
                            <m:ctrlPr>
                              <a:rPr lang="vi-VN" sz="32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vi-VN" sz="320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m</m:t>
                            </m:r>
                          </m:e>
                          <m:sup>
                            <m:r>
                              <a:rPr lang="vi-VN" sz="32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Hộp Văn bản 2">
                <a:extLst>
                  <a:ext uri="{FF2B5EF4-FFF2-40B4-BE49-F238E27FC236}">
                    <a16:creationId xmlns:a16="http://schemas.microsoft.com/office/drawing/2014/main" id="{5080F45A-053B-D539-E2FF-5F65065452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00" y="593695"/>
                <a:ext cx="8966200" cy="1140633"/>
              </a:xfrm>
              <a:prstGeom prst="rect">
                <a:avLst/>
              </a:prstGeom>
              <a:blipFill>
                <a:blip r:embed="rId2"/>
                <a:stretch>
                  <a:fillRect l="-1700" t="-7447" b="-1276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Hộp Văn bản 4">
                <a:extLst>
                  <a:ext uri="{FF2B5EF4-FFF2-40B4-BE49-F238E27FC236}">
                    <a16:creationId xmlns:a16="http://schemas.microsoft.com/office/drawing/2014/main" id="{C18BC077-8CD1-127C-717B-709C27F6BFBE}"/>
                  </a:ext>
                </a:extLst>
              </p:cNvPr>
              <p:cNvSpPr txBox="1"/>
              <p:nvPr/>
            </p:nvSpPr>
            <p:spPr>
              <a:xfrm>
                <a:off x="381000" y="1885950"/>
                <a:ext cx="7924800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Diện tích của hình chữ nhật </a:t>
                </a:r>
                <a14:m>
                  <m:oMath xmlns:m="http://schemas.openxmlformats.org/officeDocument/2006/math">
                    <m:r>
                      <a:rPr lang="vi-VN" sz="32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𝑀𝑁𝑃𝑄</m:t>
                    </m:r>
                  </m:oMath>
                </a14:m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14:m>
                  <m:oMath xmlns:m="http://schemas.openxmlformats.org/officeDocument/2006/math">
                    <m:r>
                      <a:rPr lang="vi-VN" sz="3200" b="0" i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:</m:t>
                    </m:r>
                  </m:oMath>
                </a14:m>
                <a:endParaRPr lang="vi-VN" sz="3200" b="0" i="0" dirty="0">
                  <a:solidFill>
                    <a:schemeClr val="tx1"/>
                  </a:solidFill>
                  <a:effectLst/>
                  <a:latin typeface="Cambria Math" panose="02040503050406030204" pitchFamily="18" charset="0"/>
                  <a:ea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vi-VN" sz="3200" b="0" i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d>
                      <m:dPr>
                        <m:ctrlPr>
                          <a:rPr lang="vi-VN" sz="3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vi-VN" sz="3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  <m:r>
                          <a:rPr lang="vi-VN" sz="3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+1</m:t>
                        </m:r>
                      </m:e>
                    </m:d>
                    <m:r>
                      <a:rPr lang="vi-VN" sz="32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.</m:t>
                    </m:r>
                    <m:r>
                      <a:rPr lang="vi-VN" sz="32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vi-VN" sz="3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vi-VN" sz="32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c</m:t>
                        </m:r>
                        <m:sSup>
                          <m:sSupPr>
                            <m:ctrlPr>
                              <a:rPr lang="vi-VN" sz="32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vi-VN" sz="320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m</m:t>
                            </m:r>
                          </m:e>
                          <m:sup>
                            <m:r>
                              <a:rPr lang="vi-VN" sz="32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" name="Hộp Văn bản 4">
                <a:extLst>
                  <a:ext uri="{FF2B5EF4-FFF2-40B4-BE49-F238E27FC236}">
                    <a16:creationId xmlns:a16="http://schemas.microsoft.com/office/drawing/2014/main" id="{C18BC077-8CD1-127C-717B-709C27F6BF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1885950"/>
                <a:ext cx="7924800" cy="1077218"/>
              </a:xfrm>
              <a:prstGeom prst="rect">
                <a:avLst/>
              </a:prstGeom>
              <a:blipFill>
                <a:blip r:embed="rId3"/>
                <a:stretch>
                  <a:fillRect l="-2000" t="-7910" b="-197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Hộp Văn bản 10">
                <a:extLst>
                  <a:ext uri="{FF2B5EF4-FFF2-40B4-BE49-F238E27FC236}">
                    <a16:creationId xmlns:a16="http://schemas.microsoft.com/office/drawing/2014/main" id="{D8B6506F-1E22-4ED5-4CFF-9C203DC17BEF}"/>
                  </a:ext>
                </a:extLst>
              </p:cNvPr>
              <p:cNvSpPr txBox="1"/>
              <p:nvPr/>
            </p:nvSpPr>
            <p:spPr>
              <a:xfrm>
                <a:off x="304800" y="3022757"/>
                <a:ext cx="8839200" cy="21557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Vậy phân thức biểu thị tỉ số diện tích của hình chữ nhật </a:t>
                </a:r>
                <a14:m>
                  <m:oMath xmlns:m="http://schemas.openxmlformats.org/officeDocument/2006/math">
                    <m:r>
                      <a:rPr lang="vi-VN" sz="32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𝐴𝐵𝐶𝐷</m:t>
                    </m:r>
                  </m:oMath>
                </a14:m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và hình chữ nhật </a:t>
                </a:r>
                <a14:m>
                  <m:oMath xmlns:m="http://schemas.openxmlformats.org/officeDocument/2006/math">
                    <m:r>
                      <a:rPr lang="vi-VN" sz="32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𝑀𝑁𝑃𝑄</m:t>
                    </m:r>
                  </m:oMath>
                </a14:m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là: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en-US" sz="3200" i="1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            </a:t>
                </a:r>
                <a:r>
                  <a:rPr lang="vi-VN" sz="3200" i="1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3200" i="1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vi-VN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vi-VN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vi-VN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+1</m:t>
                            </m:r>
                          </m:e>
                        </m:d>
                        <m:r>
                          <a:rPr lang="vi-VN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.</m:t>
                        </m:r>
                        <m:d>
                          <m:dPr>
                            <m:ctrlPr>
                              <a:rPr lang="vi-VN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vi-VN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vi-VN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+3</m:t>
                            </m:r>
                          </m:e>
                        </m:d>
                      </m:num>
                      <m:den>
                        <m:d>
                          <m:dPr>
                            <m:ctrlPr>
                              <a:rPr lang="vi-VN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vi-VN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vi-VN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+1</m:t>
                            </m:r>
                          </m:e>
                        </m:d>
                        <m:r>
                          <a:rPr lang="vi-VN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.</m:t>
                        </m:r>
                        <m:r>
                          <a:rPr lang="vi-VN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lang="vi-VN" sz="44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Hộp Văn bản 10">
                <a:extLst>
                  <a:ext uri="{FF2B5EF4-FFF2-40B4-BE49-F238E27FC236}">
                    <a16:creationId xmlns:a16="http://schemas.microsoft.com/office/drawing/2014/main" id="{D8B6506F-1E22-4ED5-4CFF-9C203DC17B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3022757"/>
                <a:ext cx="8839200" cy="2155783"/>
              </a:xfrm>
              <a:prstGeom prst="rect">
                <a:avLst/>
              </a:prstGeom>
              <a:blipFill>
                <a:blip r:embed="rId4"/>
                <a:stretch>
                  <a:fillRect l="-1724" t="-396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8695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Hộp Văn bản 4">
                <a:extLst>
                  <a:ext uri="{FF2B5EF4-FFF2-40B4-BE49-F238E27FC236}">
                    <a16:creationId xmlns:a16="http://schemas.microsoft.com/office/drawing/2014/main" id="{816B5636-E6ED-3126-C28B-BFED6B2E2778}"/>
                  </a:ext>
                </a:extLst>
              </p:cNvPr>
              <p:cNvSpPr txBox="1"/>
              <p:nvPr/>
            </p:nvSpPr>
            <p:spPr>
              <a:xfrm>
                <a:off x="1784499" y="3539819"/>
                <a:ext cx="2895600" cy="11176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vi-VN" sz="3200" i="1" smtClean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vi-VN" sz="320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2+1</m:t>
                              </m:r>
                            </m:e>
                          </m:d>
                          <m:r>
                            <a:rPr lang="en-US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.</m:t>
                          </m:r>
                          <m:d>
                            <m:dPr>
                              <m:ctrlPr>
                                <a:rPr lang="vi-VN" sz="320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2+3</m:t>
                              </m:r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vi-VN" sz="320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2+1</m:t>
                              </m:r>
                            </m:e>
                          </m:d>
                          <m:r>
                            <a:rPr lang="en-US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.2</m:t>
                          </m:r>
                        </m:den>
                      </m:f>
                    </m:oMath>
                  </m:oMathPara>
                </a14:m>
                <a:endParaRPr lang="vi-VN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Hộp Văn bản 4">
                <a:extLst>
                  <a:ext uri="{FF2B5EF4-FFF2-40B4-BE49-F238E27FC236}">
                    <a16:creationId xmlns:a16="http://schemas.microsoft.com/office/drawing/2014/main" id="{816B5636-E6ED-3126-C28B-BFED6B2E27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4499" y="3539819"/>
                <a:ext cx="2895600" cy="11176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Hộp Văn bản 6">
                <a:extLst>
                  <a:ext uri="{FF2B5EF4-FFF2-40B4-BE49-F238E27FC236}">
                    <a16:creationId xmlns:a16="http://schemas.microsoft.com/office/drawing/2014/main" id="{13229142-9F13-D904-3343-F50F27994DE3}"/>
                  </a:ext>
                </a:extLst>
              </p:cNvPr>
              <p:cNvSpPr txBox="1"/>
              <p:nvPr/>
            </p:nvSpPr>
            <p:spPr>
              <a:xfrm>
                <a:off x="4572000" y="3525425"/>
                <a:ext cx="1371600" cy="10275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vi-VN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3.5</m:t>
                          </m:r>
                        </m:num>
                        <m:den>
                          <m:r>
                            <a:rPr lang="en-US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3.2</m:t>
                          </m:r>
                        </m:den>
                      </m:f>
                    </m:oMath>
                  </m:oMathPara>
                </a14:m>
                <a:endParaRPr lang="vi-VN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Hộp Văn bản 6">
                <a:extLst>
                  <a:ext uri="{FF2B5EF4-FFF2-40B4-BE49-F238E27FC236}">
                    <a16:creationId xmlns:a16="http://schemas.microsoft.com/office/drawing/2014/main" id="{13229142-9F13-D904-3343-F50F27994D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3525425"/>
                <a:ext cx="1371600" cy="102752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Hộp Văn bản 8">
                <a:extLst>
                  <a:ext uri="{FF2B5EF4-FFF2-40B4-BE49-F238E27FC236}">
                    <a16:creationId xmlns:a16="http://schemas.microsoft.com/office/drawing/2014/main" id="{C33F616A-14E8-691B-03A0-9C99A39645C9}"/>
                  </a:ext>
                </a:extLst>
              </p:cNvPr>
              <p:cNvSpPr txBox="1"/>
              <p:nvPr/>
            </p:nvSpPr>
            <p:spPr>
              <a:xfrm>
                <a:off x="5759302" y="3528631"/>
                <a:ext cx="870098" cy="10243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vi-VN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vi-VN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Hộp Văn bản 8">
                <a:extLst>
                  <a:ext uri="{FF2B5EF4-FFF2-40B4-BE49-F238E27FC236}">
                    <a16:creationId xmlns:a16="http://schemas.microsoft.com/office/drawing/2014/main" id="{C33F616A-14E8-691B-03A0-9C99A39645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9302" y="3528631"/>
                <a:ext cx="870098" cy="102431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CC67C978-97CD-09C1-B2CA-F3B729DAE44A}"/>
              </a:ext>
            </a:extLst>
          </p:cNvPr>
          <p:cNvSpPr txBox="1"/>
          <p:nvPr/>
        </p:nvSpPr>
        <p:spPr>
          <a:xfrm>
            <a:off x="-38100" y="129747"/>
            <a:ext cx="8763000" cy="156966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r>
              <a:rPr lang="vi-VN" sz="3200" b="1" dirty="0">
                <a:latin typeface="+mj-lt"/>
              </a:rPr>
              <a:t>Bài 5 SGK - Tr37</a:t>
            </a:r>
            <a:endParaRPr lang="en-US" sz="3200" b="1" dirty="0">
              <a:latin typeface="+mj-lt"/>
            </a:endParaRP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vi-VN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 giá trị của phân thức 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</a:p>
          <a:p>
            <a:r>
              <a:rPr lang="vi-VN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tại </a:t>
            </a:r>
            <a:r>
              <a:rPr lang="vi-VN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vi-VN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2 </a:t>
            </a:r>
            <a:endParaRPr lang="vi-VN" sz="3200" b="1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986A1BE-0844-B6C1-97A8-890F782D6D6E}"/>
                  </a:ext>
                </a:extLst>
              </p:cNvPr>
              <p:cNvSpPr txBox="1"/>
              <p:nvPr/>
            </p:nvSpPr>
            <p:spPr>
              <a:xfrm>
                <a:off x="4800600" y="329128"/>
                <a:ext cx="3968750" cy="11708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vi-VN" sz="3200" i="1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3200" i="1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vi-VN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vi-VN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vi-VN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+1</m:t>
                            </m:r>
                          </m:e>
                        </m:d>
                        <m:r>
                          <a:rPr lang="vi-VN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.</m:t>
                        </m:r>
                        <m:d>
                          <m:dPr>
                            <m:ctrlPr>
                              <a:rPr lang="vi-VN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vi-VN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vi-VN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+3</m:t>
                            </m:r>
                          </m:e>
                        </m:d>
                      </m:num>
                      <m:den>
                        <m:d>
                          <m:dPr>
                            <m:ctrlPr>
                              <a:rPr lang="vi-VN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vi-VN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vi-VN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+1</m:t>
                            </m:r>
                          </m:e>
                        </m:d>
                        <m:r>
                          <a:rPr lang="vi-VN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.</m:t>
                        </m:r>
                        <m:r>
                          <a:rPr lang="vi-VN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986A1BE-0844-B6C1-97A8-890F782D6D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0600" y="329128"/>
                <a:ext cx="3968750" cy="1170898"/>
              </a:xfrm>
              <a:prstGeom prst="rect">
                <a:avLst/>
              </a:prstGeom>
              <a:blipFill>
                <a:blip r:embed="rId5"/>
                <a:stretch>
                  <a:fillRect l="-39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Hộp Văn bản 2">
                <a:extLst>
                  <a:ext uri="{FF2B5EF4-FFF2-40B4-BE49-F238E27FC236}">
                    <a16:creationId xmlns:a16="http://schemas.microsoft.com/office/drawing/2014/main" id="{4270CA54-9F3D-029A-D938-8C298653858D}"/>
                  </a:ext>
                </a:extLst>
              </p:cNvPr>
              <p:cNvSpPr txBox="1"/>
              <p:nvPr/>
            </p:nvSpPr>
            <p:spPr>
              <a:xfrm>
                <a:off x="120502" y="1936888"/>
                <a:ext cx="9023498" cy="14811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Với</a:t>
                </a:r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US" sz="32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=2</m:t>
                    </m:r>
                  </m:oMath>
                </a14:m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ta </a:t>
                </a:r>
                <a:r>
                  <a:rPr lang="en-US" sz="32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thấy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vi-VN" sz="3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  <m:r>
                          <a:rPr lang="vi-VN" sz="3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+1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2+1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.2=6</m:t>
                    </m:r>
                    <m:r>
                      <a:rPr lang="vi-VN" sz="32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≠0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Do </a:t>
                </a:r>
                <a:r>
                  <a:rPr lang="en-US" sz="32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đó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32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giá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trị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3200" i="1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3200" i="1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tại</a:t>
                </a:r>
                <a:r>
                  <a:rPr lang="en-US" sz="3200" i="1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x=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 </a:t>
                </a:r>
                <a:r>
                  <a:rPr lang="en-US" sz="32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vi-VN" sz="32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Hộp Văn bản 2">
                <a:extLst>
                  <a:ext uri="{FF2B5EF4-FFF2-40B4-BE49-F238E27FC236}">
                    <a16:creationId xmlns:a16="http://schemas.microsoft.com/office/drawing/2014/main" id="{4270CA54-9F3D-029A-D938-8C29865385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502" y="1936888"/>
                <a:ext cx="9023498" cy="1481175"/>
              </a:xfrm>
              <a:prstGeom prst="rect">
                <a:avLst/>
              </a:prstGeom>
              <a:blipFill>
                <a:blip r:embed="rId6"/>
                <a:stretch>
                  <a:fillRect l="-1757" b="-12346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230FDF30-46C0-21FA-2F8E-E1ADC0DC790C}"/>
              </a:ext>
            </a:extLst>
          </p:cNvPr>
          <p:cNvSpPr txBox="1"/>
          <p:nvPr/>
        </p:nvSpPr>
        <p:spPr>
          <a:xfrm>
            <a:off x="3962400" y="1533870"/>
            <a:ext cx="1074425" cy="584775"/>
          </a:xfrm>
          <a:prstGeom prst="rect">
            <a:avLst/>
          </a:prstGeom>
          <a:noFill/>
        </p:spPr>
        <p:txBody>
          <a:bodyPr wrap="square" lIns="91274" tIns="45718" rIns="91274" bIns="45718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Giải:</a:t>
            </a:r>
          </a:p>
        </p:txBody>
      </p:sp>
    </p:spTree>
    <p:extLst>
      <p:ext uri="{BB962C8B-B14F-4D97-AF65-F5344CB8AC3E}">
        <p14:creationId xmlns:p14="http://schemas.microsoft.com/office/powerpoint/2010/main" val="4210091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Hộp Văn bản 12">
                <a:extLst>
                  <a:ext uri="{FF2B5EF4-FFF2-40B4-BE49-F238E27FC236}">
                    <a16:creationId xmlns:a16="http://schemas.microsoft.com/office/drawing/2014/main" id="{AE2B1040-4E44-FC0A-ADE7-E84B9B1E45B2}"/>
                  </a:ext>
                </a:extLst>
              </p:cNvPr>
              <p:cNvSpPr txBox="1"/>
              <p:nvPr/>
            </p:nvSpPr>
            <p:spPr>
              <a:xfrm>
                <a:off x="2057400" y="3562350"/>
                <a:ext cx="3048000" cy="11176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vi-VN" sz="3200" i="1" smtClean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vi-VN" sz="320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5+1</m:t>
                              </m:r>
                            </m:e>
                          </m:d>
                          <m:r>
                            <a:rPr lang="en-US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.</m:t>
                          </m:r>
                          <m:d>
                            <m:dPr>
                              <m:ctrlPr>
                                <a:rPr lang="vi-VN" sz="320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5+3</m:t>
                              </m:r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vi-VN" sz="320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5+1</m:t>
                              </m:r>
                            </m:e>
                          </m:d>
                          <m:r>
                            <a:rPr lang="en-US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.5</m:t>
                          </m:r>
                        </m:den>
                      </m:f>
                    </m:oMath>
                  </m:oMathPara>
                </a14:m>
                <a:endParaRPr lang="vi-VN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Hộp Văn bản 12">
                <a:extLst>
                  <a:ext uri="{FF2B5EF4-FFF2-40B4-BE49-F238E27FC236}">
                    <a16:creationId xmlns:a16="http://schemas.microsoft.com/office/drawing/2014/main" id="{AE2B1040-4E44-FC0A-ADE7-E84B9B1E45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7400" y="3562350"/>
                <a:ext cx="3048000" cy="11176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Hộp Văn bản 14">
                <a:extLst>
                  <a:ext uri="{FF2B5EF4-FFF2-40B4-BE49-F238E27FC236}">
                    <a16:creationId xmlns:a16="http://schemas.microsoft.com/office/drawing/2014/main" id="{6F246CEC-5DF0-BCAB-1691-8AA88FDFE3B1}"/>
                  </a:ext>
                </a:extLst>
              </p:cNvPr>
              <p:cNvSpPr txBox="1"/>
              <p:nvPr/>
            </p:nvSpPr>
            <p:spPr>
              <a:xfrm>
                <a:off x="4968949" y="3572538"/>
                <a:ext cx="13716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vi-VN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6.8</m:t>
                          </m:r>
                        </m:num>
                        <m:den>
                          <m:r>
                            <a:rPr lang="en-US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6.5</m:t>
                          </m:r>
                        </m:den>
                      </m:f>
                    </m:oMath>
                  </m:oMathPara>
                </a14:m>
                <a:endParaRPr lang="vi-VN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Hộp Văn bản 14">
                <a:extLst>
                  <a:ext uri="{FF2B5EF4-FFF2-40B4-BE49-F238E27FC236}">
                    <a16:creationId xmlns:a16="http://schemas.microsoft.com/office/drawing/2014/main" id="{6F246CEC-5DF0-BCAB-1691-8AA88FDFE3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8949" y="3572538"/>
                <a:ext cx="1371600" cy="101752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Hộp Văn bản 16">
                <a:extLst>
                  <a:ext uri="{FF2B5EF4-FFF2-40B4-BE49-F238E27FC236}">
                    <a16:creationId xmlns:a16="http://schemas.microsoft.com/office/drawing/2014/main" id="{B08B147D-D081-5B03-C4FA-17794EA5372E}"/>
                  </a:ext>
                </a:extLst>
              </p:cNvPr>
              <p:cNvSpPr txBox="1"/>
              <p:nvPr/>
            </p:nvSpPr>
            <p:spPr>
              <a:xfrm>
                <a:off x="6096000" y="3562350"/>
                <a:ext cx="1066800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chemeClr val="tx1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vi-VN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en-US" sz="3200" i="1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vi-VN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Hộp Văn bản 16">
                <a:extLst>
                  <a:ext uri="{FF2B5EF4-FFF2-40B4-BE49-F238E27FC236}">
                    <a16:creationId xmlns:a16="http://schemas.microsoft.com/office/drawing/2014/main" id="{B08B147D-D081-5B03-C4FA-17794EA537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3562350"/>
                <a:ext cx="1066800" cy="101752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Hộp Văn bản 2">
                <a:extLst>
                  <a:ext uri="{FF2B5EF4-FFF2-40B4-BE49-F238E27FC236}">
                    <a16:creationId xmlns:a16="http://schemas.microsoft.com/office/drawing/2014/main" id="{ECFFCB11-6E63-4494-05E2-A7A5019EFB92}"/>
                  </a:ext>
                </a:extLst>
              </p:cNvPr>
              <p:cNvSpPr txBox="1"/>
              <p:nvPr/>
            </p:nvSpPr>
            <p:spPr>
              <a:xfrm>
                <a:off x="158602" y="2364063"/>
                <a:ext cx="9023498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Với</a:t>
                </a:r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US" sz="32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=5</m:t>
                    </m:r>
                  </m:oMath>
                </a14:m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ta </a:t>
                </a:r>
                <a:r>
                  <a:rPr lang="en-US" sz="32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thấy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vi-VN" sz="3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  <m:r>
                          <a:rPr lang="vi-VN" sz="3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+1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5+1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.5=30</m:t>
                    </m:r>
                    <m:r>
                      <a:rPr lang="vi-VN" sz="32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≠0</m:t>
                    </m:r>
                  </m:oMath>
                </a14:m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Do </a:t>
                </a:r>
                <a:r>
                  <a:rPr lang="en-US" sz="32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đó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32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giá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trị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thức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3200" i="1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3200" i="1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tại</a:t>
                </a:r>
                <a:r>
                  <a:rPr lang="en-US" sz="3200" i="1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x=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5 </a:t>
                </a:r>
                <a:r>
                  <a:rPr lang="en-US" sz="32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vi-VN" sz="32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Hộp Văn bản 2">
                <a:extLst>
                  <a:ext uri="{FF2B5EF4-FFF2-40B4-BE49-F238E27FC236}">
                    <a16:creationId xmlns:a16="http://schemas.microsoft.com/office/drawing/2014/main" id="{ECFFCB11-6E63-4494-05E2-A7A5019EFB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602" y="2364063"/>
                <a:ext cx="9023498" cy="1077218"/>
              </a:xfrm>
              <a:prstGeom prst="rect">
                <a:avLst/>
              </a:prstGeom>
              <a:blipFill>
                <a:blip r:embed="rId5"/>
                <a:stretch>
                  <a:fillRect l="-1689" t="-7910" b="-16949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Hộp Văn bản 3">
            <a:extLst>
              <a:ext uri="{FF2B5EF4-FFF2-40B4-BE49-F238E27FC236}">
                <a16:creationId xmlns:a16="http://schemas.microsoft.com/office/drawing/2014/main" id="{74B0F7C9-5D05-91BF-162A-E9DDB99C7A4E}"/>
              </a:ext>
            </a:extLst>
          </p:cNvPr>
          <p:cNvSpPr txBox="1"/>
          <p:nvPr/>
        </p:nvSpPr>
        <p:spPr>
          <a:xfrm>
            <a:off x="-38100" y="129747"/>
            <a:ext cx="8763000" cy="156966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r>
              <a:rPr lang="vi-VN" sz="3200" b="1" dirty="0">
                <a:latin typeface="+mj-lt"/>
              </a:rPr>
              <a:t>Bài 5 SGK - Tr37</a:t>
            </a:r>
            <a:endParaRPr lang="en-US" sz="3200" b="1" dirty="0">
              <a:latin typeface="+mj-lt"/>
            </a:endParaRP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vi-VN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 giá trị của phân thức 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</a:p>
          <a:p>
            <a:r>
              <a:rPr lang="vi-VN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tại </a:t>
            </a:r>
            <a:r>
              <a:rPr lang="vi-VN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vi-VN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5 </a:t>
            </a:r>
            <a:endParaRPr lang="vi-VN" sz="3200" b="1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3692AA4-7346-F7F7-235B-FC6E4B84F262}"/>
                  </a:ext>
                </a:extLst>
              </p:cNvPr>
              <p:cNvSpPr txBox="1"/>
              <p:nvPr/>
            </p:nvSpPr>
            <p:spPr>
              <a:xfrm>
                <a:off x="4800600" y="329128"/>
                <a:ext cx="3968750" cy="11708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vi-VN" sz="3200" i="1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3200" i="1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vi-VN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vi-VN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vi-VN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+1</m:t>
                            </m:r>
                          </m:e>
                        </m:d>
                        <m:r>
                          <a:rPr lang="vi-VN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.</m:t>
                        </m:r>
                        <m:d>
                          <m:dPr>
                            <m:ctrlPr>
                              <a:rPr lang="vi-VN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vi-VN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vi-VN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+3</m:t>
                            </m:r>
                          </m:e>
                        </m:d>
                      </m:num>
                      <m:den>
                        <m:d>
                          <m:dPr>
                            <m:ctrlPr>
                              <a:rPr lang="vi-VN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vi-VN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vi-VN" sz="4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+1</m:t>
                            </m:r>
                          </m:e>
                        </m:d>
                        <m:r>
                          <a:rPr lang="vi-VN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.</m:t>
                        </m:r>
                        <m:r>
                          <a:rPr lang="vi-VN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3692AA4-7346-F7F7-235B-FC6E4B84F2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0600" y="329128"/>
                <a:ext cx="3968750" cy="1170898"/>
              </a:xfrm>
              <a:prstGeom prst="rect">
                <a:avLst/>
              </a:prstGeom>
              <a:blipFill>
                <a:blip r:embed="rId6"/>
                <a:stretch>
                  <a:fillRect l="-39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8D15F97C-1A13-6C84-908A-EA0836255D21}"/>
              </a:ext>
            </a:extLst>
          </p:cNvPr>
          <p:cNvSpPr txBox="1"/>
          <p:nvPr/>
        </p:nvSpPr>
        <p:spPr>
          <a:xfrm>
            <a:off x="3962400" y="1533870"/>
            <a:ext cx="1074425" cy="584775"/>
          </a:xfrm>
          <a:prstGeom prst="rect">
            <a:avLst/>
          </a:prstGeom>
          <a:noFill/>
        </p:spPr>
        <p:txBody>
          <a:bodyPr wrap="square" lIns="91274" tIns="45718" rIns="91274" bIns="45718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Giải:</a:t>
            </a:r>
          </a:p>
        </p:txBody>
      </p:sp>
    </p:spTree>
    <p:extLst>
      <p:ext uri="{BB962C8B-B14F-4D97-AF65-F5344CB8AC3E}">
        <p14:creationId xmlns:p14="http://schemas.microsoft.com/office/powerpoint/2010/main" val="3551406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7" grpId="0"/>
      <p:bldP spid="1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250BDAE2-8B8E-15D1-1B49-C857160A509D}"/>
              </a:ext>
            </a:extLst>
          </p:cNvPr>
          <p:cNvSpPr txBox="1"/>
          <p:nvPr/>
        </p:nvSpPr>
        <p:spPr>
          <a:xfrm>
            <a:off x="152400" y="133351"/>
            <a:ext cx="8839200" cy="3046988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vi-VN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6 (SGK – Tr 37)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Chị Hà mở một xưởng thủ công với số vốn đầu tư ban đầu (xây dựng nhà xưởng, mua máy móc,..) là 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80</a:t>
            </a:r>
            <a:r>
              <a:rPr lang="vi-VN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triệu đồng. Biết chi phí để sản xuất (tiền mua vật liệu, lương nhân công) của một sản phẩm là</a:t>
            </a:r>
            <a:r>
              <a:rPr lang="vi-VN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vi-VN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nghìn đồng. Gọi </a:t>
            </a:r>
            <a:r>
              <a:rPr lang="en-US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 số sản phẩm mà xưởng của chị Hà làm được.</a:t>
            </a:r>
            <a:endParaRPr lang="vi-VN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537A67-EB20-C2AE-209C-6031331BD259}"/>
              </a:ext>
            </a:extLst>
          </p:cNvPr>
          <p:cNvSpPr txBox="1"/>
          <p:nvPr/>
        </p:nvSpPr>
        <p:spPr>
          <a:xfrm>
            <a:off x="63500" y="3105150"/>
            <a:ext cx="8915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Viết phân thức biểu thị số tiền thực (đơn vị nghìn đồng) đã bỏ ra để làm được </a:t>
            </a:r>
            <a:r>
              <a:rPr lang="vi-VN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sản phẩm.</a:t>
            </a:r>
          </a:p>
        </p:txBody>
      </p:sp>
      <p:pic>
        <p:nvPicPr>
          <p:cNvPr id="4" name="Picture 12">
            <a:extLst>
              <a:ext uri="{FF2B5EF4-FFF2-40B4-BE49-F238E27FC236}">
                <a16:creationId xmlns:a16="http://schemas.microsoft.com/office/drawing/2014/main" id="{69C5B811-5141-EDA0-3360-0CFDA7D1BBB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9"/>
          <a:stretch/>
        </p:blipFill>
        <p:spPr>
          <a:xfrm>
            <a:off x="7635158" y="3643759"/>
            <a:ext cx="1447800" cy="150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6055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40ABD622-E63A-7C09-E35E-71728707CBB8}"/>
              </a:ext>
            </a:extLst>
          </p:cNvPr>
          <p:cNvSpPr txBox="1"/>
          <p:nvPr/>
        </p:nvSpPr>
        <p:spPr>
          <a:xfrm>
            <a:off x="0" y="0"/>
            <a:ext cx="4419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vi-VN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6 (SGK – Tr 37)</a:t>
            </a:r>
            <a:endParaRPr lang="vi-VN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Hộp Văn bản 3">
                <a:extLst>
                  <a:ext uri="{FF2B5EF4-FFF2-40B4-BE49-F238E27FC236}">
                    <a16:creationId xmlns:a16="http://schemas.microsoft.com/office/drawing/2014/main" id="{ECBD7103-E61D-46A3-AEB4-5EE7D51DDC91}"/>
                  </a:ext>
                </a:extLst>
              </p:cNvPr>
              <p:cNvSpPr txBox="1"/>
              <p:nvPr/>
            </p:nvSpPr>
            <p:spPr>
              <a:xfrm>
                <a:off x="76200" y="666750"/>
                <a:ext cx="8991600" cy="20621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Tóm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tắt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Vốn đầu tư ban đầu là: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80</a:t>
                </a:r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(triệu)</a:t>
                </a:r>
              </a:p>
              <a:p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Chi phí để sản xuất một sản phẩm là:</a:t>
                </a:r>
                <a14:m>
                  <m:oMath xmlns:m="http://schemas.openxmlformats.org/officeDocument/2006/math">
                    <m:r>
                      <a:rPr lang="vi-VN" sz="32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15</m:t>
                    </m:r>
                  </m:oMath>
                </a14:m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(nghìn đồng)</a:t>
                </a:r>
                <a:endParaRPr lang="en-US" sz="32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r>
                  <a:rPr lang="en-US" sz="3200" i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x</a:t>
                </a:r>
                <a:r>
                  <a:rPr lang="vi-VN" sz="3200" i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3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là số sản phẩm mà xưởng của chị Hà làm được.</a:t>
                </a:r>
                <a:endParaRPr lang="vi-VN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Hộp Văn bản 3">
                <a:extLst>
                  <a:ext uri="{FF2B5EF4-FFF2-40B4-BE49-F238E27FC236}">
                    <a16:creationId xmlns:a16="http://schemas.microsoft.com/office/drawing/2014/main" id="{ECBD7103-E61D-46A3-AEB4-5EE7D51DDC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" y="666750"/>
                <a:ext cx="8991600" cy="2062103"/>
              </a:xfrm>
              <a:prstGeom prst="rect">
                <a:avLst/>
              </a:prstGeom>
              <a:blipFill>
                <a:blip r:embed="rId2"/>
                <a:stretch>
                  <a:fillRect l="-1763" t="-4130" r="-475" b="-826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Hộp Văn bản 5">
                <a:extLst>
                  <a:ext uri="{FF2B5EF4-FFF2-40B4-BE49-F238E27FC236}">
                    <a16:creationId xmlns:a16="http://schemas.microsoft.com/office/drawing/2014/main" id="{CD96235B-E07D-E82E-A99B-7C9C3555F86A}"/>
                  </a:ext>
                </a:extLst>
              </p:cNvPr>
              <p:cNvSpPr txBox="1"/>
              <p:nvPr/>
            </p:nvSpPr>
            <p:spPr>
              <a:xfrm>
                <a:off x="76200" y="3361432"/>
                <a:ext cx="8534400" cy="107721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a) Phân thức biểu thị số tiền thực đã bỏ ra để làm được </a:t>
                </a:r>
                <a14:m>
                  <m:oMath xmlns:m="http://schemas.openxmlformats.org/officeDocument/2006/math">
                    <m:r>
                      <a:rPr lang="vi-VN" sz="32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sản phẩm là:</a:t>
                </a:r>
                <a:endParaRPr lang="vi-VN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Hộp Văn bản 5">
                <a:extLst>
                  <a:ext uri="{FF2B5EF4-FFF2-40B4-BE49-F238E27FC236}">
                    <a16:creationId xmlns:a16="http://schemas.microsoft.com/office/drawing/2014/main" id="{CD96235B-E07D-E82E-A99B-7C9C3555F8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" y="3361432"/>
                <a:ext cx="8534400" cy="1077218"/>
              </a:xfrm>
              <a:prstGeom prst="rect">
                <a:avLst/>
              </a:prstGeom>
              <a:blipFill>
                <a:blip r:embed="rId3"/>
                <a:stretch>
                  <a:fillRect l="-1857" t="-7910" b="-169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91D757A9-6977-6500-D8AF-5A5499757ED4}"/>
              </a:ext>
            </a:extLst>
          </p:cNvPr>
          <p:cNvSpPr txBox="1"/>
          <p:nvPr/>
        </p:nvSpPr>
        <p:spPr>
          <a:xfrm>
            <a:off x="3882387" y="2630965"/>
            <a:ext cx="1074425" cy="584775"/>
          </a:xfrm>
          <a:prstGeom prst="rect">
            <a:avLst/>
          </a:prstGeom>
          <a:noFill/>
        </p:spPr>
        <p:txBody>
          <a:bodyPr wrap="square" lIns="91274" tIns="45718" rIns="91274" bIns="45718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1321FF-B561-6DF3-8788-805EED7DAA8C}"/>
              </a:ext>
            </a:extLst>
          </p:cNvPr>
          <p:cNvSpPr txBox="1"/>
          <p:nvPr/>
        </p:nvSpPr>
        <p:spPr>
          <a:xfrm>
            <a:off x="3505200" y="3891975"/>
            <a:ext cx="464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80000 + 15</a:t>
            </a:r>
            <a:r>
              <a:rPr lang="en-US" sz="3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nghìn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đồng</a:t>
            </a:r>
            <a:r>
              <a:rPr 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332929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40ABD622-E63A-7C09-E35E-71728707CBB8}"/>
              </a:ext>
            </a:extLst>
          </p:cNvPr>
          <p:cNvSpPr txBox="1"/>
          <p:nvPr/>
        </p:nvSpPr>
        <p:spPr>
          <a:xfrm>
            <a:off x="0" y="0"/>
            <a:ext cx="4419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vi-VN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6</a:t>
            </a:r>
            <a:r>
              <a:rPr lang="en-US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(SGK – Tr 37)</a:t>
            </a:r>
            <a:endParaRPr lang="vi-VN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Hộp Văn bản 3">
                <a:extLst>
                  <a:ext uri="{FF2B5EF4-FFF2-40B4-BE49-F238E27FC236}">
                    <a16:creationId xmlns:a16="http://schemas.microsoft.com/office/drawing/2014/main" id="{ECBD7103-E61D-46A3-AEB4-5EE7D51DDC91}"/>
                  </a:ext>
                </a:extLst>
              </p:cNvPr>
              <p:cNvSpPr txBox="1"/>
              <p:nvPr/>
            </p:nvSpPr>
            <p:spPr>
              <a:xfrm>
                <a:off x="101600" y="423170"/>
                <a:ext cx="89916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i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vi-VN" sz="3200" i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32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là số sản phẩm mà xưởng của chị Hà làm được</a:t>
                </a:r>
                <a:endParaRPr lang="en-US" sz="320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S</a:t>
                </a:r>
                <a:r>
                  <a:rPr lang="vi-VN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ố tiền thực đã bỏ ra để làm được </a:t>
                </a:r>
                <a14:m>
                  <m:oMath xmlns:m="http://schemas.openxmlformats.org/officeDocument/2006/math">
                    <m:r>
                      <a:rPr lang="vi-VN" sz="32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vi-VN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sản phẩm là: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80000 + 15</a:t>
                </a:r>
                <a:r>
                  <a:rPr lang="en-US" sz="3200" i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x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(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nghìn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đồng</a:t>
                </a:r>
                <a:r>
                  <a:rPr lang="en-US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)</a:t>
                </a:r>
                <a:endParaRPr lang="vi-VN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Hộp Văn bản 3">
                <a:extLst>
                  <a:ext uri="{FF2B5EF4-FFF2-40B4-BE49-F238E27FC236}">
                    <a16:creationId xmlns:a16="http://schemas.microsoft.com/office/drawing/2014/main" id="{ECBD7103-E61D-46A3-AEB4-5EE7D51DDC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00" y="423170"/>
                <a:ext cx="8991600" cy="1569660"/>
              </a:xfrm>
              <a:prstGeom prst="rect">
                <a:avLst/>
              </a:prstGeom>
              <a:blipFill>
                <a:blip r:embed="rId2"/>
                <a:stretch>
                  <a:fillRect l="-1763" t="-5426" b="-1124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Hộp Văn bản 7">
                <a:extLst>
                  <a:ext uri="{FF2B5EF4-FFF2-40B4-BE49-F238E27FC236}">
                    <a16:creationId xmlns:a16="http://schemas.microsoft.com/office/drawing/2014/main" id="{9B0D83E4-0676-7BE4-CC2E-EC7418D2BB43}"/>
                  </a:ext>
                </a:extLst>
              </p:cNvPr>
              <p:cNvSpPr txBox="1"/>
              <p:nvPr/>
            </p:nvSpPr>
            <p:spPr>
              <a:xfrm>
                <a:off x="107950" y="2148876"/>
                <a:ext cx="8686800" cy="14806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b) Phân thức biểu thị chi phí thực để tạo ra một sản phẩm theo</a:t>
                </a:r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vi-VN" sz="32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là:</a:t>
                </a:r>
                <a:endParaRPr lang="vi-VN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Hộp Văn bản 7">
                <a:extLst>
                  <a:ext uri="{FF2B5EF4-FFF2-40B4-BE49-F238E27FC236}">
                    <a16:creationId xmlns:a16="http://schemas.microsoft.com/office/drawing/2014/main" id="{9B0D83E4-0676-7BE4-CC2E-EC7418D2BB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950" y="2148876"/>
                <a:ext cx="8686800" cy="1480662"/>
              </a:xfrm>
              <a:prstGeom prst="rect">
                <a:avLst/>
              </a:prstGeom>
              <a:blipFill>
                <a:blip r:embed="rId3"/>
                <a:stretch>
                  <a:fillRect l="-1825" r="-842" b="-128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Hộp Văn bản 4">
                <a:extLst>
                  <a:ext uri="{FF2B5EF4-FFF2-40B4-BE49-F238E27FC236}">
                    <a16:creationId xmlns:a16="http://schemas.microsoft.com/office/drawing/2014/main" id="{B1BAD30A-98DB-2C9B-8312-3E1600F84673}"/>
                  </a:ext>
                </a:extLst>
              </p:cNvPr>
              <p:cNvSpPr txBox="1"/>
              <p:nvPr/>
            </p:nvSpPr>
            <p:spPr>
              <a:xfrm>
                <a:off x="2895600" y="2899245"/>
                <a:ext cx="5029200" cy="10631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vi-VN" sz="4400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80000+15</m:t>
                        </m:r>
                        <m:r>
                          <a:rPr lang="vi-VN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vi-VN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vi-VN" sz="3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(nghìn đồng).</a:t>
                </a:r>
              </a:p>
            </p:txBody>
          </p:sp>
        </mc:Choice>
        <mc:Fallback xmlns="">
          <p:sp>
            <p:nvSpPr>
              <p:cNvPr id="8" name="Hộp Văn bản 4">
                <a:extLst>
                  <a:ext uri="{FF2B5EF4-FFF2-40B4-BE49-F238E27FC236}">
                    <a16:creationId xmlns:a16="http://schemas.microsoft.com/office/drawing/2014/main" id="{B1BAD30A-98DB-2C9B-8312-3E1600F846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5600" y="2899245"/>
                <a:ext cx="5029200" cy="106311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9821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40ABD622-E63A-7C09-E35E-71728707CBB8}"/>
              </a:ext>
            </a:extLst>
          </p:cNvPr>
          <p:cNvSpPr txBox="1"/>
          <p:nvPr/>
        </p:nvSpPr>
        <p:spPr>
          <a:xfrm>
            <a:off x="0" y="0"/>
            <a:ext cx="4419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vi-VN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6 (SGK – Tr 37)</a:t>
            </a:r>
            <a:endParaRPr lang="vi-VN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Hộp Văn bản 7">
                <a:extLst>
                  <a:ext uri="{FF2B5EF4-FFF2-40B4-BE49-F238E27FC236}">
                    <a16:creationId xmlns:a16="http://schemas.microsoft.com/office/drawing/2014/main" id="{9B0D83E4-0676-7BE4-CC2E-EC7418D2BB43}"/>
                  </a:ext>
                </a:extLst>
              </p:cNvPr>
              <p:cNvSpPr txBox="1"/>
              <p:nvPr/>
            </p:nvSpPr>
            <p:spPr>
              <a:xfrm>
                <a:off x="76200" y="440812"/>
                <a:ext cx="8686800" cy="741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hi phí thực để tạo ra một sản phẩm theo</a:t>
                </a:r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vi-VN" sz="32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là:</a:t>
                </a:r>
                <a:endParaRPr lang="vi-VN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Hộp Văn bản 7">
                <a:extLst>
                  <a:ext uri="{FF2B5EF4-FFF2-40B4-BE49-F238E27FC236}">
                    <a16:creationId xmlns:a16="http://schemas.microsoft.com/office/drawing/2014/main" id="{9B0D83E4-0676-7BE4-CC2E-EC7418D2BB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" y="440812"/>
                <a:ext cx="8686800" cy="741998"/>
              </a:xfrm>
              <a:prstGeom prst="rect">
                <a:avLst/>
              </a:prstGeom>
              <a:blipFill>
                <a:blip r:embed="rId2"/>
                <a:stretch>
                  <a:fillRect l="-1825" b="-254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Hộp Văn bản 4">
                <a:extLst>
                  <a:ext uri="{FF2B5EF4-FFF2-40B4-BE49-F238E27FC236}">
                    <a16:creationId xmlns:a16="http://schemas.microsoft.com/office/drawing/2014/main" id="{B1BAD30A-98DB-2C9B-8312-3E1600F84673}"/>
                  </a:ext>
                </a:extLst>
              </p:cNvPr>
              <p:cNvSpPr txBox="1"/>
              <p:nvPr/>
            </p:nvSpPr>
            <p:spPr>
              <a:xfrm>
                <a:off x="228600" y="1232695"/>
                <a:ext cx="5029200" cy="10631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vi-VN" sz="4400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80000+15</m:t>
                        </m:r>
                        <m:r>
                          <a:rPr lang="vi-VN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vi-VN" sz="4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vi-VN" sz="36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(nghìn đồng).</a:t>
                </a:r>
              </a:p>
            </p:txBody>
          </p:sp>
        </mc:Choice>
        <mc:Fallback xmlns="">
          <p:sp>
            <p:nvSpPr>
              <p:cNvPr id="8" name="Hộp Văn bản 4">
                <a:extLst>
                  <a:ext uri="{FF2B5EF4-FFF2-40B4-BE49-F238E27FC236}">
                    <a16:creationId xmlns:a16="http://schemas.microsoft.com/office/drawing/2014/main" id="{B1BAD30A-98DB-2C9B-8312-3E1600F846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1232695"/>
                <a:ext cx="5029200" cy="106311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9B04FBB7-3BCE-5A28-AC53-10CE0D826454}"/>
              </a:ext>
            </a:extLst>
          </p:cNvPr>
          <p:cNvSpPr txBox="1"/>
          <p:nvPr/>
        </p:nvSpPr>
        <p:spPr>
          <a:xfrm>
            <a:off x="25400" y="2362286"/>
            <a:ext cx="9118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=100; 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=1000.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686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2445EE8E-C1CC-DB41-0C65-F623CE0CAF9B}"/>
              </a:ext>
            </a:extLst>
          </p:cNvPr>
          <p:cNvSpPr txBox="1"/>
          <p:nvPr/>
        </p:nvSpPr>
        <p:spPr>
          <a:xfrm>
            <a:off x="0" y="0"/>
            <a:ext cx="4038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vi-VN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6c (SGK – </a:t>
            </a:r>
            <a:r>
              <a:rPr lang="vi-VN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vi-VN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37)</a:t>
            </a:r>
            <a:endParaRPr lang="vi-VN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Hộp Văn bản 5">
                <a:extLst>
                  <a:ext uri="{FF2B5EF4-FFF2-40B4-BE49-F238E27FC236}">
                    <a16:creationId xmlns:a16="http://schemas.microsoft.com/office/drawing/2014/main" id="{AE6C9FCF-3A8F-1505-2E50-004A72299B41}"/>
                  </a:ext>
                </a:extLst>
              </p:cNvPr>
              <p:cNvSpPr txBox="1"/>
              <p:nvPr/>
            </p:nvSpPr>
            <p:spPr>
              <a:xfrm>
                <a:off x="4685414" y="2637532"/>
                <a:ext cx="4191000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vi-VN" sz="320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=815</m:t>
                    </m:r>
                  </m:oMath>
                </a14:m>
                <a:r>
                  <a:rPr lang="vi-VN" sz="3200" i="1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(nghìn đồng).</a:t>
                </a:r>
              </a:p>
              <a:p>
                <a:endParaRPr lang="vi-VN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Hộp Văn bản 5">
                <a:extLst>
                  <a:ext uri="{FF2B5EF4-FFF2-40B4-BE49-F238E27FC236}">
                    <a16:creationId xmlns:a16="http://schemas.microsoft.com/office/drawing/2014/main" id="{AE6C9FCF-3A8F-1505-2E50-004A72299B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5414" y="2637532"/>
                <a:ext cx="4191000" cy="1077218"/>
              </a:xfrm>
              <a:prstGeom prst="rect">
                <a:avLst/>
              </a:prstGeom>
              <a:blipFill>
                <a:blip r:embed="rId2"/>
                <a:stretch>
                  <a:fillRect t="-79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Hộp Văn bản 8">
                <a:extLst>
                  <a:ext uri="{FF2B5EF4-FFF2-40B4-BE49-F238E27FC236}">
                    <a16:creationId xmlns:a16="http://schemas.microsoft.com/office/drawing/2014/main" id="{52459120-C430-602F-C2D1-0EEE153A3EC6}"/>
                  </a:ext>
                </a:extLst>
              </p:cNvPr>
              <p:cNvSpPr txBox="1"/>
              <p:nvPr/>
            </p:nvSpPr>
            <p:spPr>
              <a:xfrm>
                <a:off x="1777409" y="2401451"/>
                <a:ext cx="2514600" cy="10275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vi-VN" sz="3200" i="1" smtClean="0">
                              <a:solidFill>
                                <a:srgbClr val="02023C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3200" i="1">
                              <a:solidFill>
                                <a:srgbClr val="02023C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80000+15.100</m:t>
                          </m:r>
                        </m:num>
                        <m:den>
                          <m:r>
                            <a:rPr lang="vi-VN" sz="3200" i="1">
                              <a:solidFill>
                                <a:srgbClr val="02023C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vi-VN" sz="3200" dirty="0">
                  <a:solidFill>
                    <a:srgbClr val="02023C"/>
                  </a:solidFill>
                </a:endParaRPr>
              </a:p>
            </p:txBody>
          </p:sp>
        </mc:Choice>
        <mc:Fallback xmlns="">
          <p:sp>
            <p:nvSpPr>
              <p:cNvPr id="9" name="Hộp Văn bản 8">
                <a:extLst>
                  <a:ext uri="{FF2B5EF4-FFF2-40B4-BE49-F238E27FC236}">
                    <a16:creationId xmlns:a16="http://schemas.microsoft.com/office/drawing/2014/main" id="{52459120-C430-602F-C2D1-0EEE153A3E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7409" y="2401451"/>
                <a:ext cx="2514600" cy="1027525"/>
              </a:xfrm>
              <a:prstGeom prst="rect">
                <a:avLst/>
              </a:prstGeom>
              <a:blipFill>
                <a:blip r:embed="rId3"/>
                <a:stretch>
                  <a:fillRect r="-1601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Hộp Văn bản 2">
                <a:extLst>
                  <a:ext uri="{FF2B5EF4-FFF2-40B4-BE49-F238E27FC236}">
                    <a16:creationId xmlns:a16="http://schemas.microsoft.com/office/drawing/2014/main" id="{80F1E991-C9D4-2258-3FB1-4FF7393316A1}"/>
                  </a:ext>
                </a:extLst>
              </p:cNvPr>
              <p:cNvSpPr txBox="1"/>
              <p:nvPr/>
            </p:nvSpPr>
            <p:spPr>
              <a:xfrm>
                <a:off x="120502" y="895350"/>
                <a:ext cx="9023498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Với</a:t>
                </a:r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US" sz="32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=100</m:t>
                    </m:r>
                  </m:oMath>
                </a14:m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ta </a:t>
                </a:r>
                <a:r>
                  <a:rPr lang="en-US" sz="32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thấy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100</m:t>
                    </m:r>
                    <m:r>
                      <a:rPr lang="vi-VN" sz="32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≠0</m:t>
                    </m:r>
                  </m:oMath>
                </a14:m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Do </a:t>
                </a:r>
                <a:r>
                  <a:rPr lang="en-US" sz="32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đó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chi </a:t>
                </a:r>
                <a:r>
                  <a:rPr lang="en-US" sz="32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phí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thực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để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tạo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ra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1 </a:t>
                </a:r>
                <a:r>
                  <a:rPr lang="en-US" sz="32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sản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phẩm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nếu</a:t>
                </a:r>
                <a:r>
                  <a:rPr lang="en-US" sz="3200" i="1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x=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100 </a:t>
                </a:r>
                <a:r>
                  <a:rPr lang="en-US" sz="32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vi-VN" sz="32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Hộp Văn bản 2">
                <a:extLst>
                  <a:ext uri="{FF2B5EF4-FFF2-40B4-BE49-F238E27FC236}">
                    <a16:creationId xmlns:a16="http://schemas.microsoft.com/office/drawing/2014/main" id="{80F1E991-C9D4-2258-3FB1-4FF7393316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502" y="895350"/>
                <a:ext cx="9023498" cy="1077218"/>
              </a:xfrm>
              <a:prstGeom prst="rect">
                <a:avLst/>
              </a:prstGeom>
              <a:blipFill>
                <a:blip r:embed="rId4"/>
                <a:stretch>
                  <a:fillRect l="-1757" t="-7910" b="-169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9235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2445EE8E-C1CC-DB41-0C65-F623CE0CAF9B}"/>
              </a:ext>
            </a:extLst>
          </p:cNvPr>
          <p:cNvSpPr txBox="1"/>
          <p:nvPr/>
        </p:nvSpPr>
        <p:spPr>
          <a:xfrm>
            <a:off x="0" y="0"/>
            <a:ext cx="4038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vi-VN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6c (SGK – </a:t>
            </a:r>
            <a:r>
              <a:rPr lang="vi-VN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vi-VN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37)</a:t>
            </a:r>
            <a:endParaRPr lang="vi-VN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Hộp Văn bản 9">
                <a:extLst>
                  <a:ext uri="{FF2B5EF4-FFF2-40B4-BE49-F238E27FC236}">
                    <a16:creationId xmlns:a16="http://schemas.microsoft.com/office/drawing/2014/main" id="{EC1D7ED1-2F4F-257F-8160-1C4B99C1B716}"/>
                  </a:ext>
                </a:extLst>
              </p:cNvPr>
              <p:cNvSpPr txBox="1"/>
              <p:nvPr/>
            </p:nvSpPr>
            <p:spPr>
              <a:xfrm>
                <a:off x="4876800" y="2517037"/>
                <a:ext cx="36576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=95</m:t>
                    </m:r>
                  </m:oMath>
                </a14:m>
                <a:r>
                  <a:rPr lang="en-US" sz="3200" i="1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(</a:t>
                </a:r>
                <a:r>
                  <a:rPr lang="en-US" sz="32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nghìn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đồng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).</a:t>
                </a:r>
                <a:endParaRPr lang="vi-VN" sz="32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Hộp Văn bản 9">
                <a:extLst>
                  <a:ext uri="{FF2B5EF4-FFF2-40B4-BE49-F238E27FC236}">
                    <a16:creationId xmlns:a16="http://schemas.microsoft.com/office/drawing/2014/main" id="{EC1D7ED1-2F4F-257F-8160-1C4B99C1B7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6800" y="2517037"/>
                <a:ext cx="3657600" cy="584775"/>
              </a:xfrm>
              <a:prstGeom prst="rect">
                <a:avLst/>
              </a:prstGeom>
              <a:blipFill>
                <a:blip r:embed="rId2"/>
                <a:stretch>
                  <a:fillRect t="-14583" b="-322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Hộp Văn bản 11">
                <a:extLst>
                  <a:ext uri="{FF2B5EF4-FFF2-40B4-BE49-F238E27FC236}">
                    <a16:creationId xmlns:a16="http://schemas.microsoft.com/office/drawing/2014/main" id="{FAC86478-D1D6-DAA6-5C34-EE76F66AF597}"/>
                  </a:ext>
                </a:extLst>
              </p:cNvPr>
              <p:cNvSpPr txBox="1"/>
              <p:nvPr/>
            </p:nvSpPr>
            <p:spPr>
              <a:xfrm>
                <a:off x="0" y="3514389"/>
                <a:ext cx="9096449" cy="1077218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vi-VN" sz="3200" b="1" i="1" dirty="0">
                    <a:solidFill>
                      <a:srgbClr val="00B0F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Nhận xét</a:t>
                </a:r>
                <a:r>
                  <a:rPr lang="vi-VN" sz="3200" i="1" dirty="0">
                    <a:solidFill>
                      <a:srgbClr val="00B0F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: </a:t>
                </a:r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Chi phí thực tế để tạo ra một sản phẩm càng giảm nếu </a:t>
                </a:r>
                <a14:m>
                  <m:oMath xmlns:m="http://schemas.openxmlformats.org/officeDocument/2006/math">
                    <m:r>
                      <a:rPr lang="vi-VN" sz="32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càng tăng.</a:t>
                </a:r>
                <a:endParaRPr lang="vi-VN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Hộp Văn bản 11">
                <a:extLst>
                  <a:ext uri="{FF2B5EF4-FFF2-40B4-BE49-F238E27FC236}">
                    <a16:creationId xmlns:a16="http://schemas.microsoft.com/office/drawing/2014/main" id="{FAC86478-D1D6-DAA6-5C34-EE76F66AF5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514389"/>
                <a:ext cx="9096449" cy="1077218"/>
              </a:xfrm>
              <a:prstGeom prst="rect">
                <a:avLst/>
              </a:prstGeom>
              <a:blipFill>
                <a:blip r:embed="rId3"/>
                <a:stretch>
                  <a:fillRect l="-1676" t="-7955" b="-176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Hộp Văn bản 14">
                <a:extLst>
                  <a:ext uri="{FF2B5EF4-FFF2-40B4-BE49-F238E27FC236}">
                    <a16:creationId xmlns:a16="http://schemas.microsoft.com/office/drawing/2014/main" id="{5AB74E56-2B15-9C29-56FD-02BB230B706D}"/>
                  </a:ext>
                </a:extLst>
              </p:cNvPr>
              <p:cNvSpPr txBox="1"/>
              <p:nvPr/>
            </p:nvSpPr>
            <p:spPr>
              <a:xfrm>
                <a:off x="1600200" y="2248116"/>
                <a:ext cx="2743200" cy="10275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vi-VN" sz="3200" i="1" smtClean="0">
                              <a:solidFill>
                                <a:srgbClr val="02023C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rgbClr val="02023C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80000+15.1000</m:t>
                          </m:r>
                        </m:num>
                        <m:den>
                          <m:r>
                            <a:rPr lang="en-US" sz="3200" i="1">
                              <a:solidFill>
                                <a:srgbClr val="02023C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1000</m:t>
                          </m:r>
                        </m:den>
                      </m:f>
                    </m:oMath>
                  </m:oMathPara>
                </a14:m>
                <a:endParaRPr lang="vi-VN" sz="3200" dirty="0">
                  <a:solidFill>
                    <a:srgbClr val="02023C"/>
                  </a:solidFill>
                </a:endParaRPr>
              </a:p>
            </p:txBody>
          </p:sp>
        </mc:Choice>
        <mc:Fallback xmlns="">
          <p:sp>
            <p:nvSpPr>
              <p:cNvPr id="15" name="Hộp Văn bản 14">
                <a:extLst>
                  <a:ext uri="{FF2B5EF4-FFF2-40B4-BE49-F238E27FC236}">
                    <a16:creationId xmlns:a16="http://schemas.microsoft.com/office/drawing/2014/main" id="{5AB74E56-2B15-9C29-56FD-02BB230B70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200" y="2248116"/>
                <a:ext cx="2743200" cy="1027525"/>
              </a:xfrm>
              <a:prstGeom prst="rect">
                <a:avLst/>
              </a:prstGeom>
              <a:blipFill>
                <a:blip r:embed="rId4"/>
                <a:stretch>
                  <a:fillRect r="-1444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Hộp Văn bản 2">
                <a:extLst>
                  <a:ext uri="{FF2B5EF4-FFF2-40B4-BE49-F238E27FC236}">
                    <a16:creationId xmlns:a16="http://schemas.microsoft.com/office/drawing/2014/main" id="{47A00C86-1BA3-74EB-F8DA-2AD1DE07E3F5}"/>
                  </a:ext>
                </a:extLst>
              </p:cNvPr>
              <p:cNvSpPr txBox="1"/>
              <p:nvPr/>
            </p:nvSpPr>
            <p:spPr>
              <a:xfrm>
                <a:off x="-9747" y="983521"/>
                <a:ext cx="9023498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Với</a:t>
                </a:r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US" sz="32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=1000</m:t>
                    </m:r>
                  </m:oMath>
                </a14:m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ta </a:t>
                </a:r>
                <a:r>
                  <a:rPr lang="en-US" sz="32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thấy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1000</m:t>
                    </m:r>
                    <m:r>
                      <a:rPr lang="vi-VN" sz="32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≠0</m:t>
                    </m:r>
                  </m:oMath>
                </a14:m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Do </a:t>
                </a:r>
                <a:r>
                  <a:rPr lang="en-US" sz="32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đó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chi </a:t>
                </a:r>
                <a:r>
                  <a:rPr lang="en-US" sz="32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phí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thực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để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tạo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ra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1 </a:t>
                </a:r>
                <a:r>
                  <a:rPr lang="en-US" sz="32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sản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phẩm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nếu</a:t>
                </a:r>
                <a:r>
                  <a:rPr lang="en-US" sz="3200" i="1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x=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1000 </a:t>
                </a:r>
                <a:r>
                  <a:rPr lang="en-US" sz="32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vi-VN" sz="32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Hộp Văn bản 2">
                <a:extLst>
                  <a:ext uri="{FF2B5EF4-FFF2-40B4-BE49-F238E27FC236}">
                    <a16:creationId xmlns:a16="http://schemas.microsoft.com/office/drawing/2014/main" id="{47A00C86-1BA3-74EB-F8DA-2AD1DE07E3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9747" y="983521"/>
                <a:ext cx="9023498" cy="1077218"/>
              </a:xfrm>
              <a:prstGeom prst="rect">
                <a:avLst/>
              </a:prstGeom>
              <a:blipFill>
                <a:blip r:embed="rId5"/>
                <a:stretch>
                  <a:fillRect l="-1688" t="-7910" b="-169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2816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 animBg="1"/>
      <p:bldP spid="15" grpId="0"/>
      <p:bldP spid="8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n 2"/>
          <p:cNvSpPr/>
          <p:nvPr/>
        </p:nvSpPr>
        <p:spPr>
          <a:xfrm>
            <a:off x="609600" y="514350"/>
            <a:ext cx="3235960" cy="3185160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</a:t>
            </a:r>
          </a:p>
        </p:txBody>
      </p:sp>
      <p:pic>
        <p:nvPicPr>
          <p:cNvPr id="4" name="Hình ảnh 3" descr="Ảnh có chứa văn bản, đồ chơi, đồ họa véc-tơ, danh thiếp&#10;&#10;Mô tả được tạo tự độ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225" y="2676087"/>
            <a:ext cx="2320220" cy="2234972"/>
          </a:xfrm>
          <a:prstGeom prst="rect">
            <a:avLst/>
          </a:prstGeom>
        </p:spPr>
      </p:pic>
      <p:sp>
        <p:nvSpPr>
          <p:cNvPr id="2" name="TextBox 10"/>
          <p:cNvSpPr txBox="1"/>
          <p:nvPr/>
        </p:nvSpPr>
        <p:spPr>
          <a:xfrm>
            <a:off x="4075090" y="1815148"/>
            <a:ext cx="2438400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GB" altLang="en-US" sz="32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VẬN DỤNG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Hình ảnh 8">
            <a:extLst>
              <a:ext uri="{FF2B5EF4-FFF2-40B4-BE49-F238E27FC236}">
                <a16:creationId xmlns:a16="http://schemas.microsoft.com/office/drawing/2014/main" id="{4B31E9C3-2857-4554-9A2F-E296104A5D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4961" y="173437"/>
            <a:ext cx="3177228" cy="3714750"/>
          </a:xfrm>
          <a:prstGeom prst="rect">
            <a:avLst/>
          </a:prstGeom>
          <a:noFill/>
        </p:spPr>
      </p:pic>
      <p:sp>
        <p:nvSpPr>
          <p:cNvPr id="10" name="Hình chữ nhật 9">
            <a:extLst>
              <a:ext uri="{FF2B5EF4-FFF2-40B4-BE49-F238E27FC236}">
                <a16:creationId xmlns:a16="http://schemas.microsoft.com/office/drawing/2014/main" id="{125E670A-F252-425E-8FBD-2584A901E93B}"/>
              </a:ext>
            </a:extLst>
          </p:cNvPr>
          <p:cNvSpPr/>
          <p:nvPr/>
        </p:nvSpPr>
        <p:spPr>
          <a:xfrm>
            <a:off x="2664699" y="4358151"/>
            <a:ext cx="4105611" cy="623248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 HOẠT ĐỘNG</a:t>
            </a:r>
            <a:endParaRPr lang="vi-VN" sz="3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" name="Nhóm 11">
            <a:extLst>
              <a:ext uri="{FF2B5EF4-FFF2-40B4-BE49-F238E27FC236}">
                <a16:creationId xmlns:a16="http://schemas.microsoft.com/office/drawing/2014/main" id="{FF13D352-FF12-4774-BF7F-7823AED9D71C}"/>
              </a:ext>
            </a:extLst>
          </p:cNvPr>
          <p:cNvGrpSpPr/>
          <p:nvPr/>
        </p:nvGrpSpPr>
        <p:grpSpPr>
          <a:xfrm>
            <a:off x="1330783" y="1067761"/>
            <a:ext cx="2050090" cy="1086161"/>
            <a:chOff x="1774377" y="1423682"/>
            <a:chExt cx="2733453" cy="1448214"/>
          </a:xfrm>
        </p:grpSpPr>
        <p:sp>
          <p:nvSpPr>
            <p:cNvPr id="26" name="Google Shape;157;p20">
              <a:extLst>
                <a:ext uri="{FF2B5EF4-FFF2-40B4-BE49-F238E27FC236}">
                  <a16:creationId xmlns:a16="http://schemas.microsoft.com/office/drawing/2014/main" id="{E98F7850-E8A1-4D65-AB4B-DB9606909211}"/>
                </a:ext>
              </a:extLst>
            </p:cNvPr>
            <p:cNvSpPr/>
            <p:nvPr/>
          </p:nvSpPr>
          <p:spPr>
            <a:xfrm>
              <a:off x="1774377" y="1423682"/>
              <a:ext cx="2733453" cy="1415770"/>
            </a:xfrm>
            <a:custGeom>
              <a:avLst/>
              <a:gdLst/>
              <a:ahLst/>
              <a:cxnLst/>
              <a:rect l="l" t="t" r="r" b="b"/>
              <a:pathLst>
                <a:path w="19198" h="10845" extrusionOk="0">
                  <a:moveTo>
                    <a:pt x="7572" y="1"/>
                  </a:moveTo>
                  <a:lnTo>
                    <a:pt x="7108" y="25"/>
                  </a:lnTo>
                  <a:lnTo>
                    <a:pt x="6668" y="98"/>
                  </a:lnTo>
                  <a:lnTo>
                    <a:pt x="6229" y="196"/>
                  </a:lnTo>
                  <a:lnTo>
                    <a:pt x="5813" y="343"/>
                  </a:lnTo>
                  <a:lnTo>
                    <a:pt x="5423" y="538"/>
                  </a:lnTo>
                  <a:lnTo>
                    <a:pt x="5056" y="758"/>
                  </a:lnTo>
                  <a:lnTo>
                    <a:pt x="4714" y="1026"/>
                  </a:lnTo>
                  <a:lnTo>
                    <a:pt x="4397" y="1319"/>
                  </a:lnTo>
                  <a:lnTo>
                    <a:pt x="4104" y="1637"/>
                  </a:lnTo>
                  <a:lnTo>
                    <a:pt x="3835" y="1979"/>
                  </a:lnTo>
                  <a:lnTo>
                    <a:pt x="3615" y="2345"/>
                  </a:lnTo>
                  <a:lnTo>
                    <a:pt x="3420" y="2736"/>
                  </a:lnTo>
                  <a:lnTo>
                    <a:pt x="3273" y="3151"/>
                  </a:lnTo>
                  <a:lnTo>
                    <a:pt x="3151" y="3591"/>
                  </a:lnTo>
                  <a:lnTo>
                    <a:pt x="3102" y="4030"/>
                  </a:lnTo>
                  <a:lnTo>
                    <a:pt x="3078" y="4494"/>
                  </a:lnTo>
                  <a:lnTo>
                    <a:pt x="3078" y="4788"/>
                  </a:lnTo>
                  <a:lnTo>
                    <a:pt x="2712" y="4788"/>
                  </a:lnTo>
                  <a:lnTo>
                    <a:pt x="2419" y="4836"/>
                  </a:lnTo>
                  <a:lnTo>
                    <a:pt x="2125" y="4910"/>
                  </a:lnTo>
                  <a:lnTo>
                    <a:pt x="1832" y="5032"/>
                  </a:lnTo>
                  <a:lnTo>
                    <a:pt x="1588" y="5154"/>
                  </a:lnTo>
                  <a:lnTo>
                    <a:pt x="1320" y="5300"/>
                  </a:lnTo>
                  <a:lnTo>
                    <a:pt x="1100" y="5471"/>
                  </a:lnTo>
                  <a:lnTo>
                    <a:pt x="880" y="5667"/>
                  </a:lnTo>
                  <a:lnTo>
                    <a:pt x="685" y="5887"/>
                  </a:lnTo>
                  <a:lnTo>
                    <a:pt x="514" y="6131"/>
                  </a:lnTo>
                  <a:lnTo>
                    <a:pt x="367" y="6375"/>
                  </a:lnTo>
                  <a:lnTo>
                    <a:pt x="220" y="6644"/>
                  </a:lnTo>
                  <a:lnTo>
                    <a:pt x="123" y="6912"/>
                  </a:lnTo>
                  <a:lnTo>
                    <a:pt x="50" y="7205"/>
                  </a:lnTo>
                  <a:lnTo>
                    <a:pt x="1" y="7499"/>
                  </a:lnTo>
                  <a:lnTo>
                    <a:pt x="1" y="7816"/>
                  </a:lnTo>
                  <a:lnTo>
                    <a:pt x="1" y="8134"/>
                  </a:lnTo>
                  <a:lnTo>
                    <a:pt x="50" y="8427"/>
                  </a:lnTo>
                  <a:lnTo>
                    <a:pt x="123" y="8720"/>
                  </a:lnTo>
                  <a:lnTo>
                    <a:pt x="220" y="8988"/>
                  </a:lnTo>
                  <a:lnTo>
                    <a:pt x="367" y="9257"/>
                  </a:lnTo>
                  <a:lnTo>
                    <a:pt x="514" y="9501"/>
                  </a:lnTo>
                  <a:lnTo>
                    <a:pt x="685" y="9745"/>
                  </a:lnTo>
                  <a:lnTo>
                    <a:pt x="880" y="9965"/>
                  </a:lnTo>
                  <a:lnTo>
                    <a:pt x="1100" y="10161"/>
                  </a:lnTo>
                  <a:lnTo>
                    <a:pt x="1320" y="10332"/>
                  </a:lnTo>
                  <a:lnTo>
                    <a:pt x="1588" y="10478"/>
                  </a:lnTo>
                  <a:lnTo>
                    <a:pt x="1832" y="10600"/>
                  </a:lnTo>
                  <a:lnTo>
                    <a:pt x="2125" y="10722"/>
                  </a:lnTo>
                  <a:lnTo>
                    <a:pt x="2419" y="10796"/>
                  </a:lnTo>
                  <a:lnTo>
                    <a:pt x="2712" y="10844"/>
                  </a:lnTo>
                  <a:lnTo>
                    <a:pt x="16486" y="10844"/>
                  </a:lnTo>
                  <a:lnTo>
                    <a:pt x="16779" y="10796"/>
                  </a:lnTo>
                  <a:lnTo>
                    <a:pt x="17072" y="10722"/>
                  </a:lnTo>
                  <a:lnTo>
                    <a:pt x="17365" y="10600"/>
                  </a:lnTo>
                  <a:lnTo>
                    <a:pt x="17610" y="10478"/>
                  </a:lnTo>
                  <a:lnTo>
                    <a:pt x="17878" y="10332"/>
                  </a:lnTo>
                  <a:lnTo>
                    <a:pt x="18098" y="10161"/>
                  </a:lnTo>
                  <a:lnTo>
                    <a:pt x="18318" y="9965"/>
                  </a:lnTo>
                  <a:lnTo>
                    <a:pt x="18513" y="9745"/>
                  </a:lnTo>
                  <a:lnTo>
                    <a:pt x="18684" y="9501"/>
                  </a:lnTo>
                  <a:lnTo>
                    <a:pt x="18831" y="9257"/>
                  </a:lnTo>
                  <a:lnTo>
                    <a:pt x="18977" y="8988"/>
                  </a:lnTo>
                  <a:lnTo>
                    <a:pt x="19075" y="8720"/>
                  </a:lnTo>
                  <a:lnTo>
                    <a:pt x="19148" y="8427"/>
                  </a:lnTo>
                  <a:lnTo>
                    <a:pt x="19197" y="8134"/>
                  </a:lnTo>
                  <a:lnTo>
                    <a:pt x="19197" y="7816"/>
                  </a:lnTo>
                  <a:lnTo>
                    <a:pt x="19197" y="7499"/>
                  </a:lnTo>
                  <a:lnTo>
                    <a:pt x="19148" y="7205"/>
                  </a:lnTo>
                  <a:lnTo>
                    <a:pt x="19075" y="6912"/>
                  </a:lnTo>
                  <a:lnTo>
                    <a:pt x="18977" y="6644"/>
                  </a:lnTo>
                  <a:lnTo>
                    <a:pt x="18831" y="6375"/>
                  </a:lnTo>
                  <a:lnTo>
                    <a:pt x="18684" y="6131"/>
                  </a:lnTo>
                  <a:lnTo>
                    <a:pt x="18513" y="5887"/>
                  </a:lnTo>
                  <a:lnTo>
                    <a:pt x="18318" y="5667"/>
                  </a:lnTo>
                  <a:lnTo>
                    <a:pt x="18098" y="5471"/>
                  </a:lnTo>
                  <a:lnTo>
                    <a:pt x="17878" y="5300"/>
                  </a:lnTo>
                  <a:lnTo>
                    <a:pt x="17610" y="5154"/>
                  </a:lnTo>
                  <a:lnTo>
                    <a:pt x="17365" y="5032"/>
                  </a:lnTo>
                  <a:lnTo>
                    <a:pt x="17072" y="4910"/>
                  </a:lnTo>
                  <a:lnTo>
                    <a:pt x="16779" y="4836"/>
                  </a:lnTo>
                  <a:lnTo>
                    <a:pt x="16486" y="4788"/>
                  </a:lnTo>
                  <a:lnTo>
                    <a:pt x="15412" y="4788"/>
                  </a:lnTo>
                  <a:lnTo>
                    <a:pt x="15436" y="4494"/>
                  </a:lnTo>
                  <a:lnTo>
                    <a:pt x="15412" y="4201"/>
                  </a:lnTo>
                  <a:lnTo>
                    <a:pt x="15387" y="3933"/>
                  </a:lnTo>
                  <a:lnTo>
                    <a:pt x="15314" y="3664"/>
                  </a:lnTo>
                  <a:lnTo>
                    <a:pt x="15216" y="3420"/>
                  </a:lnTo>
                  <a:lnTo>
                    <a:pt x="15094" y="3176"/>
                  </a:lnTo>
                  <a:lnTo>
                    <a:pt x="14972" y="2956"/>
                  </a:lnTo>
                  <a:lnTo>
                    <a:pt x="14801" y="2736"/>
                  </a:lnTo>
                  <a:lnTo>
                    <a:pt x="14630" y="2541"/>
                  </a:lnTo>
                  <a:lnTo>
                    <a:pt x="14435" y="2370"/>
                  </a:lnTo>
                  <a:lnTo>
                    <a:pt x="14215" y="2199"/>
                  </a:lnTo>
                  <a:lnTo>
                    <a:pt x="13995" y="2077"/>
                  </a:lnTo>
                  <a:lnTo>
                    <a:pt x="13751" y="1954"/>
                  </a:lnTo>
                  <a:lnTo>
                    <a:pt x="13507" y="1857"/>
                  </a:lnTo>
                  <a:lnTo>
                    <a:pt x="13238" y="1784"/>
                  </a:lnTo>
                  <a:lnTo>
                    <a:pt x="12969" y="1759"/>
                  </a:lnTo>
                  <a:lnTo>
                    <a:pt x="12676" y="1735"/>
                  </a:lnTo>
                  <a:lnTo>
                    <a:pt x="12334" y="1759"/>
                  </a:lnTo>
                  <a:lnTo>
                    <a:pt x="11992" y="1832"/>
                  </a:lnTo>
                  <a:lnTo>
                    <a:pt x="11650" y="1930"/>
                  </a:lnTo>
                  <a:lnTo>
                    <a:pt x="11357" y="2077"/>
                  </a:lnTo>
                  <a:lnTo>
                    <a:pt x="11186" y="1857"/>
                  </a:lnTo>
                  <a:lnTo>
                    <a:pt x="11015" y="1637"/>
                  </a:lnTo>
                  <a:lnTo>
                    <a:pt x="10844" y="1417"/>
                  </a:lnTo>
                  <a:lnTo>
                    <a:pt x="10649" y="1222"/>
                  </a:lnTo>
                  <a:lnTo>
                    <a:pt x="10454" y="1051"/>
                  </a:lnTo>
                  <a:lnTo>
                    <a:pt x="10234" y="880"/>
                  </a:lnTo>
                  <a:lnTo>
                    <a:pt x="9990" y="709"/>
                  </a:lnTo>
                  <a:lnTo>
                    <a:pt x="9745" y="562"/>
                  </a:lnTo>
                  <a:lnTo>
                    <a:pt x="9501" y="440"/>
                  </a:lnTo>
                  <a:lnTo>
                    <a:pt x="9257" y="318"/>
                  </a:lnTo>
                  <a:lnTo>
                    <a:pt x="8988" y="220"/>
                  </a:lnTo>
                  <a:lnTo>
                    <a:pt x="8720" y="147"/>
                  </a:lnTo>
                  <a:lnTo>
                    <a:pt x="8427" y="74"/>
                  </a:lnTo>
                  <a:lnTo>
                    <a:pt x="8158" y="25"/>
                  </a:lnTo>
                  <a:lnTo>
                    <a:pt x="7865" y="1"/>
                  </a:lnTo>
                  <a:close/>
                </a:path>
              </a:pathLst>
            </a:custGeom>
            <a:solidFill>
              <a:srgbClr val="9BCF6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sz="1050" dirty="0"/>
            </a:p>
          </p:txBody>
        </p:sp>
        <p:sp>
          <p:nvSpPr>
            <p:cNvPr id="11" name="Hộp Văn bản 10">
              <a:extLst>
                <a:ext uri="{FF2B5EF4-FFF2-40B4-BE49-F238E27FC236}">
                  <a16:creationId xmlns:a16="http://schemas.microsoft.com/office/drawing/2014/main" id="{2BFA5FA8-BCB5-4109-A323-D465A630B106}"/>
                </a:ext>
              </a:extLst>
            </p:cNvPr>
            <p:cNvSpPr txBox="1"/>
            <p:nvPr/>
          </p:nvSpPr>
          <p:spPr>
            <a:xfrm>
              <a:off x="2165516" y="2092196"/>
              <a:ext cx="2069370" cy="7797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 err="1">
                  <a:solidFill>
                    <a:srgbClr val="002060"/>
                  </a:solidFill>
                </a:rPr>
                <a:t>Mở</a:t>
              </a:r>
              <a:r>
                <a:rPr lang="en-US" sz="3200" b="1" dirty="0">
                  <a:solidFill>
                    <a:srgbClr val="002060"/>
                  </a:solidFill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</a:rPr>
                <a:t>đầu</a:t>
              </a:r>
              <a:endParaRPr lang="en-US" sz="32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3" name="Nhóm 12">
            <a:extLst>
              <a:ext uri="{FF2B5EF4-FFF2-40B4-BE49-F238E27FC236}">
                <a16:creationId xmlns:a16="http://schemas.microsoft.com/office/drawing/2014/main" id="{02197C0D-4039-4F65-A23B-3D8031420B89}"/>
              </a:ext>
            </a:extLst>
          </p:cNvPr>
          <p:cNvGrpSpPr/>
          <p:nvPr/>
        </p:nvGrpSpPr>
        <p:grpSpPr>
          <a:xfrm>
            <a:off x="4128732" y="361951"/>
            <a:ext cx="2881668" cy="1371600"/>
            <a:chOff x="5227666" y="780700"/>
            <a:chExt cx="3515281" cy="1698587"/>
          </a:xfrm>
        </p:grpSpPr>
        <p:sp>
          <p:nvSpPr>
            <p:cNvPr id="28" name="Google Shape;157;p20">
              <a:extLst>
                <a:ext uri="{FF2B5EF4-FFF2-40B4-BE49-F238E27FC236}">
                  <a16:creationId xmlns:a16="http://schemas.microsoft.com/office/drawing/2014/main" id="{A125F3E3-B2C7-4AA0-9D9F-E550F085FF67}"/>
                </a:ext>
              </a:extLst>
            </p:cNvPr>
            <p:cNvSpPr/>
            <p:nvPr/>
          </p:nvSpPr>
          <p:spPr>
            <a:xfrm>
              <a:off x="5714125" y="780700"/>
              <a:ext cx="3028822" cy="1415770"/>
            </a:xfrm>
            <a:custGeom>
              <a:avLst/>
              <a:gdLst/>
              <a:ahLst/>
              <a:cxnLst/>
              <a:rect l="l" t="t" r="r" b="b"/>
              <a:pathLst>
                <a:path w="19198" h="10845" extrusionOk="0">
                  <a:moveTo>
                    <a:pt x="7572" y="1"/>
                  </a:moveTo>
                  <a:lnTo>
                    <a:pt x="7108" y="25"/>
                  </a:lnTo>
                  <a:lnTo>
                    <a:pt x="6668" y="98"/>
                  </a:lnTo>
                  <a:lnTo>
                    <a:pt x="6229" y="196"/>
                  </a:lnTo>
                  <a:lnTo>
                    <a:pt x="5813" y="343"/>
                  </a:lnTo>
                  <a:lnTo>
                    <a:pt x="5423" y="538"/>
                  </a:lnTo>
                  <a:lnTo>
                    <a:pt x="5056" y="758"/>
                  </a:lnTo>
                  <a:lnTo>
                    <a:pt x="4714" y="1026"/>
                  </a:lnTo>
                  <a:lnTo>
                    <a:pt x="4397" y="1319"/>
                  </a:lnTo>
                  <a:lnTo>
                    <a:pt x="4104" y="1637"/>
                  </a:lnTo>
                  <a:lnTo>
                    <a:pt x="3835" y="1979"/>
                  </a:lnTo>
                  <a:lnTo>
                    <a:pt x="3615" y="2345"/>
                  </a:lnTo>
                  <a:lnTo>
                    <a:pt x="3420" y="2736"/>
                  </a:lnTo>
                  <a:lnTo>
                    <a:pt x="3273" y="3151"/>
                  </a:lnTo>
                  <a:lnTo>
                    <a:pt x="3151" y="3591"/>
                  </a:lnTo>
                  <a:lnTo>
                    <a:pt x="3102" y="4030"/>
                  </a:lnTo>
                  <a:lnTo>
                    <a:pt x="3078" y="4494"/>
                  </a:lnTo>
                  <a:lnTo>
                    <a:pt x="3078" y="4788"/>
                  </a:lnTo>
                  <a:lnTo>
                    <a:pt x="2712" y="4788"/>
                  </a:lnTo>
                  <a:lnTo>
                    <a:pt x="2419" y="4836"/>
                  </a:lnTo>
                  <a:lnTo>
                    <a:pt x="2125" y="4910"/>
                  </a:lnTo>
                  <a:lnTo>
                    <a:pt x="1832" y="5032"/>
                  </a:lnTo>
                  <a:lnTo>
                    <a:pt x="1588" y="5154"/>
                  </a:lnTo>
                  <a:lnTo>
                    <a:pt x="1320" y="5300"/>
                  </a:lnTo>
                  <a:lnTo>
                    <a:pt x="1100" y="5471"/>
                  </a:lnTo>
                  <a:lnTo>
                    <a:pt x="880" y="5667"/>
                  </a:lnTo>
                  <a:lnTo>
                    <a:pt x="685" y="5887"/>
                  </a:lnTo>
                  <a:lnTo>
                    <a:pt x="514" y="6131"/>
                  </a:lnTo>
                  <a:lnTo>
                    <a:pt x="367" y="6375"/>
                  </a:lnTo>
                  <a:lnTo>
                    <a:pt x="220" y="6644"/>
                  </a:lnTo>
                  <a:lnTo>
                    <a:pt x="123" y="6912"/>
                  </a:lnTo>
                  <a:lnTo>
                    <a:pt x="50" y="7205"/>
                  </a:lnTo>
                  <a:lnTo>
                    <a:pt x="1" y="7499"/>
                  </a:lnTo>
                  <a:lnTo>
                    <a:pt x="1" y="7816"/>
                  </a:lnTo>
                  <a:lnTo>
                    <a:pt x="1" y="8134"/>
                  </a:lnTo>
                  <a:lnTo>
                    <a:pt x="50" y="8427"/>
                  </a:lnTo>
                  <a:lnTo>
                    <a:pt x="123" y="8720"/>
                  </a:lnTo>
                  <a:lnTo>
                    <a:pt x="220" y="8988"/>
                  </a:lnTo>
                  <a:lnTo>
                    <a:pt x="367" y="9257"/>
                  </a:lnTo>
                  <a:lnTo>
                    <a:pt x="514" y="9501"/>
                  </a:lnTo>
                  <a:lnTo>
                    <a:pt x="685" y="9745"/>
                  </a:lnTo>
                  <a:lnTo>
                    <a:pt x="880" y="9965"/>
                  </a:lnTo>
                  <a:lnTo>
                    <a:pt x="1100" y="10161"/>
                  </a:lnTo>
                  <a:lnTo>
                    <a:pt x="1320" y="10332"/>
                  </a:lnTo>
                  <a:lnTo>
                    <a:pt x="1588" y="10478"/>
                  </a:lnTo>
                  <a:lnTo>
                    <a:pt x="1832" y="10600"/>
                  </a:lnTo>
                  <a:lnTo>
                    <a:pt x="2125" y="10722"/>
                  </a:lnTo>
                  <a:lnTo>
                    <a:pt x="2419" y="10796"/>
                  </a:lnTo>
                  <a:lnTo>
                    <a:pt x="2712" y="10844"/>
                  </a:lnTo>
                  <a:lnTo>
                    <a:pt x="16486" y="10844"/>
                  </a:lnTo>
                  <a:lnTo>
                    <a:pt x="16779" y="10796"/>
                  </a:lnTo>
                  <a:lnTo>
                    <a:pt x="17072" y="10722"/>
                  </a:lnTo>
                  <a:lnTo>
                    <a:pt x="17365" y="10600"/>
                  </a:lnTo>
                  <a:lnTo>
                    <a:pt x="17610" y="10478"/>
                  </a:lnTo>
                  <a:lnTo>
                    <a:pt x="17878" y="10332"/>
                  </a:lnTo>
                  <a:lnTo>
                    <a:pt x="18098" y="10161"/>
                  </a:lnTo>
                  <a:lnTo>
                    <a:pt x="18318" y="9965"/>
                  </a:lnTo>
                  <a:lnTo>
                    <a:pt x="18513" y="9745"/>
                  </a:lnTo>
                  <a:lnTo>
                    <a:pt x="18684" y="9501"/>
                  </a:lnTo>
                  <a:lnTo>
                    <a:pt x="18831" y="9257"/>
                  </a:lnTo>
                  <a:lnTo>
                    <a:pt x="18977" y="8988"/>
                  </a:lnTo>
                  <a:lnTo>
                    <a:pt x="19075" y="8720"/>
                  </a:lnTo>
                  <a:lnTo>
                    <a:pt x="19148" y="8427"/>
                  </a:lnTo>
                  <a:lnTo>
                    <a:pt x="19197" y="8134"/>
                  </a:lnTo>
                  <a:lnTo>
                    <a:pt x="19197" y="7816"/>
                  </a:lnTo>
                  <a:lnTo>
                    <a:pt x="19197" y="7499"/>
                  </a:lnTo>
                  <a:lnTo>
                    <a:pt x="19148" y="7205"/>
                  </a:lnTo>
                  <a:lnTo>
                    <a:pt x="19075" y="6912"/>
                  </a:lnTo>
                  <a:lnTo>
                    <a:pt x="18977" y="6644"/>
                  </a:lnTo>
                  <a:lnTo>
                    <a:pt x="18831" y="6375"/>
                  </a:lnTo>
                  <a:lnTo>
                    <a:pt x="18684" y="6131"/>
                  </a:lnTo>
                  <a:lnTo>
                    <a:pt x="18513" y="5887"/>
                  </a:lnTo>
                  <a:lnTo>
                    <a:pt x="18318" y="5667"/>
                  </a:lnTo>
                  <a:lnTo>
                    <a:pt x="18098" y="5471"/>
                  </a:lnTo>
                  <a:lnTo>
                    <a:pt x="17878" y="5300"/>
                  </a:lnTo>
                  <a:lnTo>
                    <a:pt x="17610" y="5154"/>
                  </a:lnTo>
                  <a:lnTo>
                    <a:pt x="17365" y="5032"/>
                  </a:lnTo>
                  <a:lnTo>
                    <a:pt x="17072" y="4910"/>
                  </a:lnTo>
                  <a:lnTo>
                    <a:pt x="16779" y="4836"/>
                  </a:lnTo>
                  <a:lnTo>
                    <a:pt x="16486" y="4788"/>
                  </a:lnTo>
                  <a:lnTo>
                    <a:pt x="15412" y="4788"/>
                  </a:lnTo>
                  <a:lnTo>
                    <a:pt x="15436" y="4494"/>
                  </a:lnTo>
                  <a:lnTo>
                    <a:pt x="15412" y="4201"/>
                  </a:lnTo>
                  <a:lnTo>
                    <a:pt x="15387" y="3933"/>
                  </a:lnTo>
                  <a:lnTo>
                    <a:pt x="15314" y="3664"/>
                  </a:lnTo>
                  <a:lnTo>
                    <a:pt x="15216" y="3420"/>
                  </a:lnTo>
                  <a:lnTo>
                    <a:pt x="15094" y="3176"/>
                  </a:lnTo>
                  <a:lnTo>
                    <a:pt x="14972" y="2956"/>
                  </a:lnTo>
                  <a:lnTo>
                    <a:pt x="14801" y="2736"/>
                  </a:lnTo>
                  <a:lnTo>
                    <a:pt x="14630" y="2541"/>
                  </a:lnTo>
                  <a:lnTo>
                    <a:pt x="14435" y="2370"/>
                  </a:lnTo>
                  <a:lnTo>
                    <a:pt x="14215" y="2199"/>
                  </a:lnTo>
                  <a:lnTo>
                    <a:pt x="13995" y="2077"/>
                  </a:lnTo>
                  <a:lnTo>
                    <a:pt x="13751" y="1954"/>
                  </a:lnTo>
                  <a:lnTo>
                    <a:pt x="13507" y="1857"/>
                  </a:lnTo>
                  <a:lnTo>
                    <a:pt x="13238" y="1784"/>
                  </a:lnTo>
                  <a:lnTo>
                    <a:pt x="12969" y="1759"/>
                  </a:lnTo>
                  <a:lnTo>
                    <a:pt x="12676" y="1735"/>
                  </a:lnTo>
                  <a:lnTo>
                    <a:pt x="12334" y="1759"/>
                  </a:lnTo>
                  <a:lnTo>
                    <a:pt x="11992" y="1832"/>
                  </a:lnTo>
                  <a:lnTo>
                    <a:pt x="11650" y="1930"/>
                  </a:lnTo>
                  <a:lnTo>
                    <a:pt x="11357" y="2077"/>
                  </a:lnTo>
                  <a:lnTo>
                    <a:pt x="11186" y="1857"/>
                  </a:lnTo>
                  <a:lnTo>
                    <a:pt x="11015" y="1637"/>
                  </a:lnTo>
                  <a:lnTo>
                    <a:pt x="10844" y="1417"/>
                  </a:lnTo>
                  <a:lnTo>
                    <a:pt x="10649" y="1222"/>
                  </a:lnTo>
                  <a:lnTo>
                    <a:pt x="10454" y="1051"/>
                  </a:lnTo>
                  <a:lnTo>
                    <a:pt x="10234" y="880"/>
                  </a:lnTo>
                  <a:lnTo>
                    <a:pt x="9990" y="709"/>
                  </a:lnTo>
                  <a:lnTo>
                    <a:pt x="9745" y="562"/>
                  </a:lnTo>
                  <a:lnTo>
                    <a:pt x="9501" y="440"/>
                  </a:lnTo>
                  <a:lnTo>
                    <a:pt x="9257" y="318"/>
                  </a:lnTo>
                  <a:lnTo>
                    <a:pt x="8988" y="220"/>
                  </a:lnTo>
                  <a:lnTo>
                    <a:pt x="8720" y="147"/>
                  </a:lnTo>
                  <a:lnTo>
                    <a:pt x="8427" y="74"/>
                  </a:lnTo>
                  <a:lnTo>
                    <a:pt x="8158" y="25"/>
                  </a:lnTo>
                  <a:lnTo>
                    <a:pt x="7865" y="1"/>
                  </a:lnTo>
                  <a:close/>
                </a:path>
              </a:pathLst>
            </a:custGeom>
            <a:solidFill>
              <a:srgbClr val="9BCF6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sz="1050" dirty="0"/>
            </a:p>
          </p:txBody>
        </p:sp>
        <p:sp>
          <p:nvSpPr>
            <p:cNvPr id="30" name="Hộp Văn bản 29">
              <a:extLst>
                <a:ext uri="{FF2B5EF4-FFF2-40B4-BE49-F238E27FC236}">
                  <a16:creationId xmlns:a16="http://schemas.microsoft.com/office/drawing/2014/main" id="{0C48347C-72DD-4A44-99EC-6A94926D6872}"/>
                </a:ext>
              </a:extLst>
            </p:cNvPr>
            <p:cNvSpPr txBox="1"/>
            <p:nvPr/>
          </p:nvSpPr>
          <p:spPr>
            <a:xfrm>
              <a:off x="5227666" y="1042997"/>
              <a:ext cx="3515281" cy="1436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solidFill>
                    <a:srgbClr val="002060"/>
                  </a:solidFill>
                </a:rPr>
                <a:t>Hình</a:t>
              </a:r>
              <a:r>
                <a:rPr lang="en-US" sz="3200" b="1" dirty="0">
                  <a:solidFill>
                    <a:srgbClr val="002060"/>
                  </a:solidFill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</a:rPr>
                <a:t>thành</a:t>
              </a:r>
              <a:r>
                <a:rPr lang="en-US" sz="3200" b="1" dirty="0">
                  <a:solidFill>
                    <a:srgbClr val="002060"/>
                  </a:solidFill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</a:rPr>
                <a:t>kiến</a:t>
              </a:r>
              <a:r>
                <a:rPr lang="en-US" sz="3200" b="1" dirty="0">
                  <a:solidFill>
                    <a:srgbClr val="002060"/>
                  </a:solidFill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</a:rPr>
                <a:t>thức</a:t>
              </a:r>
              <a:endParaRPr lang="en-US" sz="32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5" name="Nhóm 14">
            <a:extLst>
              <a:ext uri="{FF2B5EF4-FFF2-40B4-BE49-F238E27FC236}">
                <a16:creationId xmlns:a16="http://schemas.microsoft.com/office/drawing/2014/main" id="{2743DAFD-E003-42CA-BE1A-E2285E182AD8}"/>
              </a:ext>
            </a:extLst>
          </p:cNvPr>
          <p:cNvGrpSpPr/>
          <p:nvPr/>
        </p:nvGrpSpPr>
        <p:grpSpPr>
          <a:xfrm>
            <a:off x="6476959" y="1123372"/>
            <a:ext cx="2375514" cy="1061828"/>
            <a:chOff x="6997439" y="2348815"/>
            <a:chExt cx="3167351" cy="1415770"/>
          </a:xfrm>
        </p:grpSpPr>
        <p:sp>
          <p:nvSpPr>
            <p:cNvPr id="31" name="Google Shape;157;p20">
              <a:extLst>
                <a:ext uri="{FF2B5EF4-FFF2-40B4-BE49-F238E27FC236}">
                  <a16:creationId xmlns:a16="http://schemas.microsoft.com/office/drawing/2014/main" id="{D2EA517D-9760-4CA9-AF11-05ED30AE9EC4}"/>
                </a:ext>
              </a:extLst>
            </p:cNvPr>
            <p:cNvSpPr/>
            <p:nvPr/>
          </p:nvSpPr>
          <p:spPr>
            <a:xfrm>
              <a:off x="6997439" y="2348815"/>
              <a:ext cx="3028822" cy="1415770"/>
            </a:xfrm>
            <a:custGeom>
              <a:avLst/>
              <a:gdLst/>
              <a:ahLst/>
              <a:cxnLst/>
              <a:rect l="l" t="t" r="r" b="b"/>
              <a:pathLst>
                <a:path w="19198" h="10845" extrusionOk="0">
                  <a:moveTo>
                    <a:pt x="7572" y="1"/>
                  </a:moveTo>
                  <a:lnTo>
                    <a:pt x="7108" y="25"/>
                  </a:lnTo>
                  <a:lnTo>
                    <a:pt x="6668" y="98"/>
                  </a:lnTo>
                  <a:lnTo>
                    <a:pt x="6229" y="196"/>
                  </a:lnTo>
                  <a:lnTo>
                    <a:pt x="5813" y="343"/>
                  </a:lnTo>
                  <a:lnTo>
                    <a:pt x="5423" y="538"/>
                  </a:lnTo>
                  <a:lnTo>
                    <a:pt x="5056" y="758"/>
                  </a:lnTo>
                  <a:lnTo>
                    <a:pt x="4714" y="1026"/>
                  </a:lnTo>
                  <a:lnTo>
                    <a:pt x="4397" y="1319"/>
                  </a:lnTo>
                  <a:lnTo>
                    <a:pt x="4104" y="1637"/>
                  </a:lnTo>
                  <a:lnTo>
                    <a:pt x="3835" y="1979"/>
                  </a:lnTo>
                  <a:lnTo>
                    <a:pt x="3615" y="2345"/>
                  </a:lnTo>
                  <a:lnTo>
                    <a:pt x="3420" y="2736"/>
                  </a:lnTo>
                  <a:lnTo>
                    <a:pt x="3273" y="3151"/>
                  </a:lnTo>
                  <a:lnTo>
                    <a:pt x="3151" y="3591"/>
                  </a:lnTo>
                  <a:lnTo>
                    <a:pt x="3102" y="4030"/>
                  </a:lnTo>
                  <a:lnTo>
                    <a:pt x="3078" y="4494"/>
                  </a:lnTo>
                  <a:lnTo>
                    <a:pt x="3078" y="4788"/>
                  </a:lnTo>
                  <a:lnTo>
                    <a:pt x="2712" y="4788"/>
                  </a:lnTo>
                  <a:lnTo>
                    <a:pt x="2419" y="4836"/>
                  </a:lnTo>
                  <a:lnTo>
                    <a:pt x="2125" y="4910"/>
                  </a:lnTo>
                  <a:lnTo>
                    <a:pt x="1832" y="5032"/>
                  </a:lnTo>
                  <a:lnTo>
                    <a:pt x="1588" y="5154"/>
                  </a:lnTo>
                  <a:lnTo>
                    <a:pt x="1320" y="5300"/>
                  </a:lnTo>
                  <a:lnTo>
                    <a:pt x="1100" y="5471"/>
                  </a:lnTo>
                  <a:lnTo>
                    <a:pt x="880" y="5667"/>
                  </a:lnTo>
                  <a:lnTo>
                    <a:pt x="685" y="5887"/>
                  </a:lnTo>
                  <a:lnTo>
                    <a:pt x="514" y="6131"/>
                  </a:lnTo>
                  <a:lnTo>
                    <a:pt x="367" y="6375"/>
                  </a:lnTo>
                  <a:lnTo>
                    <a:pt x="220" y="6644"/>
                  </a:lnTo>
                  <a:lnTo>
                    <a:pt x="123" y="6912"/>
                  </a:lnTo>
                  <a:lnTo>
                    <a:pt x="50" y="7205"/>
                  </a:lnTo>
                  <a:lnTo>
                    <a:pt x="1" y="7499"/>
                  </a:lnTo>
                  <a:lnTo>
                    <a:pt x="1" y="7816"/>
                  </a:lnTo>
                  <a:lnTo>
                    <a:pt x="1" y="8134"/>
                  </a:lnTo>
                  <a:lnTo>
                    <a:pt x="50" y="8427"/>
                  </a:lnTo>
                  <a:lnTo>
                    <a:pt x="123" y="8720"/>
                  </a:lnTo>
                  <a:lnTo>
                    <a:pt x="220" y="8988"/>
                  </a:lnTo>
                  <a:lnTo>
                    <a:pt x="367" y="9257"/>
                  </a:lnTo>
                  <a:lnTo>
                    <a:pt x="514" y="9501"/>
                  </a:lnTo>
                  <a:lnTo>
                    <a:pt x="685" y="9745"/>
                  </a:lnTo>
                  <a:lnTo>
                    <a:pt x="880" y="9965"/>
                  </a:lnTo>
                  <a:lnTo>
                    <a:pt x="1100" y="10161"/>
                  </a:lnTo>
                  <a:lnTo>
                    <a:pt x="1320" y="10332"/>
                  </a:lnTo>
                  <a:lnTo>
                    <a:pt x="1588" y="10478"/>
                  </a:lnTo>
                  <a:lnTo>
                    <a:pt x="1832" y="10600"/>
                  </a:lnTo>
                  <a:lnTo>
                    <a:pt x="2125" y="10722"/>
                  </a:lnTo>
                  <a:lnTo>
                    <a:pt x="2419" y="10796"/>
                  </a:lnTo>
                  <a:lnTo>
                    <a:pt x="2712" y="10844"/>
                  </a:lnTo>
                  <a:lnTo>
                    <a:pt x="16486" y="10844"/>
                  </a:lnTo>
                  <a:lnTo>
                    <a:pt x="16779" y="10796"/>
                  </a:lnTo>
                  <a:lnTo>
                    <a:pt x="17072" y="10722"/>
                  </a:lnTo>
                  <a:lnTo>
                    <a:pt x="17365" y="10600"/>
                  </a:lnTo>
                  <a:lnTo>
                    <a:pt x="17610" y="10478"/>
                  </a:lnTo>
                  <a:lnTo>
                    <a:pt x="17878" y="10332"/>
                  </a:lnTo>
                  <a:lnTo>
                    <a:pt x="18098" y="10161"/>
                  </a:lnTo>
                  <a:lnTo>
                    <a:pt x="18318" y="9965"/>
                  </a:lnTo>
                  <a:lnTo>
                    <a:pt x="18513" y="9745"/>
                  </a:lnTo>
                  <a:lnTo>
                    <a:pt x="18684" y="9501"/>
                  </a:lnTo>
                  <a:lnTo>
                    <a:pt x="18831" y="9257"/>
                  </a:lnTo>
                  <a:lnTo>
                    <a:pt x="18977" y="8988"/>
                  </a:lnTo>
                  <a:lnTo>
                    <a:pt x="19075" y="8720"/>
                  </a:lnTo>
                  <a:lnTo>
                    <a:pt x="19148" y="8427"/>
                  </a:lnTo>
                  <a:lnTo>
                    <a:pt x="19197" y="8134"/>
                  </a:lnTo>
                  <a:lnTo>
                    <a:pt x="19197" y="7816"/>
                  </a:lnTo>
                  <a:lnTo>
                    <a:pt x="19197" y="7499"/>
                  </a:lnTo>
                  <a:lnTo>
                    <a:pt x="19148" y="7205"/>
                  </a:lnTo>
                  <a:lnTo>
                    <a:pt x="19075" y="6912"/>
                  </a:lnTo>
                  <a:lnTo>
                    <a:pt x="18977" y="6644"/>
                  </a:lnTo>
                  <a:lnTo>
                    <a:pt x="18831" y="6375"/>
                  </a:lnTo>
                  <a:lnTo>
                    <a:pt x="18684" y="6131"/>
                  </a:lnTo>
                  <a:lnTo>
                    <a:pt x="18513" y="5887"/>
                  </a:lnTo>
                  <a:lnTo>
                    <a:pt x="18318" y="5667"/>
                  </a:lnTo>
                  <a:lnTo>
                    <a:pt x="18098" y="5471"/>
                  </a:lnTo>
                  <a:lnTo>
                    <a:pt x="17878" y="5300"/>
                  </a:lnTo>
                  <a:lnTo>
                    <a:pt x="17610" y="5154"/>
                  </a:lnTo>
                  <a:lnTo>
                    <a:pt x="17365" y="5032"/>
                  </a:lnTo>
                  <a:lnTo>
                    <a:pt x="17072" y="4910"/>
                  </a:lnTo>
                  <a:lnTo>
                    <a:pt x="16779" y="4836"/>
                  </a:lnTo>
                  <a:lnTo>
                    <a:pt x="16486" y="4788"/>
                  </a:lnTo>
                  <a:lnTo>
                    <a:pt x="15412" y="4788"/>
                  </a:lnTo>
                  <a:lnTo>
                    <a:pt x="15436" y="4494"/>
                  </a:lnTo>
                  <a:lnTo>
                    <a:pt x="15412" y="4201"/>
                  </a:lnTo>
                  <a:lnTo>
                    <a:pt x="15387" y="3933"/>
                  </a:lnTo>
                  <a:lnTo>
                    <a:pt x="15314" y="3664"/>
                  </a:lnTo>
                  <a:lnTo>
                    <a:pt x="15216" y="3420"/>
                  </a:lnTo>
                  <a:lnTo>
                    <a:pt x="15094" y="3176"/>
                  </a:lnTo>
                  <a:lnTo>
                    <a:pt x="14972" y="2956"/>
                  </a:lnTo>
                  <a:lnTo>
                    <a:pt x="14801" y="2736"/>
                  </a:lnTo>
                  <a:lnTo>
                    <a:pt x="14630" y="2541"/>
                  </a:lnTo>
                  <a:lnTo>
                    <a:pt x="14435" y="2370"/>
                  </a:lnTo>
                  <a:lnTo>
                    <a:pt x="14215" y="2199"/>
                  </a:lnTo>
                  <a:lnTo>
                    <a:pt x="13995" y="2077"/>
                  </a:lnTo>
                  <a:lnTo>
                    <a:pt x="13751" y="1954"/>
                  </a:lnTo>
                  <a:lnTo>
                    <a:pt x="13507" y="1857"/>
                  </a:lnTo>
                  <a:lnTo>
                    <a:pt x="13238" y="1784"/>
                  </a:lnTo>
                  <a:lnTo>
                    <a:pt x="12969" y="1759"/>
                  </a:lnTo>
                  <a:lnTo>
                    <a:pt x="12676" y="1735"/>
                  </a:lnTo>
                  <a:lnTo>
                    <a:pt x="12334" y="1759"/>
                  </a:lnTo>
                  <a:lnTo>
                    <a:pt x="11992" y="1832"/>
                  </a:lnTo>
                  <a:lnTo>
                    <a:pt x="11650" y="1930"/>
                  </a:lnTo>
                  <a:lnTo>
                    <a:pt x="11357" y="2077"/>
                  </a:lnTo>
                  <a:lnTo>
                    <a:pt x="11186" y="1857"/>
                  </a:lnTo>
                  <a:lnTo>
                    <a:pt x="11015" y="1637"/>
                  </a:lnTo>
                  <a:lnTo>
                    <a:pt x="10844" y="1417"/>
                  </a:lnTo>
                  <a:lnTo>
                    <a:pt x="10649" y="1222"/>
                  </a:lnTo>
                  <a:lnTo>
                    <a:pt x="10454" y="1051"/>
                  </a:lnTo>
                  <a:lnTo>
                    <a:pt x="10234" y="880"/>
                  </a:lnTo>
                  <a:lnTo>
                    <a:pt x="9990" y="709"/>
                  </a:lnTo>
                  <a:lnTo>
                    <a:pt x="9745" y="562"/>
                  </a:lnTo>
                  <a:lnTo>
                    <a:pt x="9501" y="440"/>
                  </a:lnTo>
                  <a:lnTo>
                    <a:pt x="9257" y="318"/>
                  </a:lnTo>
                  <a:lnTo>
                    <a:pt x="8988" y="220"/>
                  </a:lnTo>
                  <a:lnTo>
                    <a:pt x="8720" y="147"/>
                  </a:lnTo>
                  <a:lnTo>
                    <a:pt x="8427" y="74"/>
                  </a:lnTo>
                  <a:lnTo>
                    <a:pt x="8158" y="25"/>
                  </a:lnTo>
                  <a:lnTo>
                    <a:pt x="7865" y="1"/>
                  </a:lnTo>
                  <a:close/>
                </a:path>
              </a:pathLst>
            </a:custGeom>
            <a:solidFill>
              <a:srgbClr val="9BCF6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sz="1050" dirty="0"/>
            </a:p>
          </p:txBody>
        </p:sp>
        <p:sp>
          <p:nvSpPr>
            <p:cNvPr id="32" name="Hộp Văn bản 31">
              <a:extLst>
                <a:ext uri="{FF2B5EF4-FFF2-40B4-BE49-F238E27FC236}">
                  <a16:creationId xmlns:a16="http://schemas.microsoft.com/office/drawing/2014/main" id="{74DC3889-63BE-4E10-AD0D-8A371EC699CD}"/>
                </a:ext>
              </a:extLst>
            </p:cNvPr>
            <p:cNvSpPr txBox="1"/>
            <p:nvPr/>
          </p:nvSpPr>
          <p:spPr>
            <a:xfrm>
              <a:off x="7522712" y="2884088"/>
              <a:ext cx="2642078" cy="779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>
                  <a:solidFill>
                    <a:srgbClr val="002060"/>
                  </a:solidFill>
                </a:rPr>
                <a:t>Luyện</a:t>
              </a:r>
              <a:r>
                <a:rPr lang="en-US" sz="3200" b="1" dirty="0">
                  <a:solidFill>
                    <a:srgbClr val="002060"/>
                  </a:solidFill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</a:rPr>
                <a:t>tập</a:t>
              </a:r>
              <a:endParaRPr lang="en-US" sz="3200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16" name="Google Shape;162;p20">
            <a:extLst>
              <a:ext uri="{FF2B5EF4-FFF2-40B4-BE49-F238E27FC236}">
                <a16:creationId xmlns:a16="http://schemas.microsoft.com/office/drawing/2014/main" id="{C0ADFAA8-8CC7-4D2F-BE3A-F51CE7B478C5}"/>
              </a:ext>
            </a:extLst>
          </p:cNvPr>
          <p:cNvSpPr/>
          <p:nvPr/>
        </p:nvSpPr>
        <p:spPr>
          <a:xfrm>
            <a:off x="3397892" y="1733550"/>
            <a:ext cx="1707508" cy="903298"/>
          </a:xfrm>
          <a:custGeom>
            <a:avLst/>
            <a:gdLst/>
            <a:ahLst/>
            <a:cxnLst/>
            <a:rect l="l" t="t" r="r" b="b"/>
            <a:pathLst>
              <a:path w="19002" h="10503" extrusionOk="0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Nhóm 13">
            <a:extLst>
              <a:ext uri="{FF2B5EF4-FFF2-40B4-BE49-F238E27FC236}">
                <a16:creationId xmlns:a16="http://schemas.microsoft.com/office/drawing/2014/main" id="{5A49C3E4-32FC-415B-B0A0-356A49F60C39}"/>
              </a:ext>
            </a:extLst>
          </p:cNvPr>
          <p:cNvGrpSpPr/>
          <p:nvPr/>
        </p:nvGrpSpPr>
        <p:grpSpPr>
          <a:xfrm>
            <a:off x="5675246" y="2428277"/>
            <a:ext cx="2325754" cy="1061829"/>
            <a:chOff x="6997439" y="2348815"/>
            <a:chExt cx="3101004" cy="1415770"/>
          </a:xfrm>
        </p:grpSpPr>
        <p:sp>
          <p:nvSpPr>
            <p:cNvPr id="17" name="Google Shape;157;p20">
              <a:extLst>
                <a:ext uri="{FF2B5EF4-FFF2-40B4-BE49-F238E27FC236}">
                  <a16:creationId xmlns:a16="http://schemas.microsoft.com/office/drawing/2014/main" id="{68EA85BB-1601-4E2D-ADD0-C19C55EB126D}"/>
                </a:ext>
              </a:extLst>
            </p:cNvPr>
            <p:cNvSpPr/>
            <p:nvPr/>
          </p:nvSpPr>
          <p:spPr>
            <a:xfrm>
              <a:off x="6997439" y="2348815"/>
              <a:ext cx="3028822" cy="1415770"/>
            </a:xfrm>
            <a:custGeom>
              <a:avLst/>
              <a:gdLst/>
              <a:ahLst/>
              <a:cxnLst/>
              <a:rect l="l" t="t" r="r" b="b"/>
              <a:pathLst>
                <a:path w="19198" h="10845" extrusionOk="0">
                  <a:moveTo>
                    <a:pt x="7572" y="1"/>
                  </a:moveTo>
                  <a:lnTo>
                    <a:pt x="7108" y="25"/>
                  </a:lnTo>
                  <a:lnTo>
                    <a:pt x="6668" y="98"/>
                  </a:lnTo>
                  <a:lnTo>
                    <a:pt x="6229" y="196"/>
                  </a:lnTo>
                  <a:lnTo>
                    <a:pt x="5813" y="343"/>
                  </a:lnTo>
                  <a:lnTo>
                    <a:pt x="5423" y="538"/>
                  </a:lnTo>
                  <a:lnTo>
                    <a:pt x="5056" y="758"/>
                  </a:lnTo>
                  <a:lnTo>
                    <a:pt x="4714" y="1026"/>
                  </a:lnTo>
                  <a:lnTo>
                    <a:pt x="4397" y="1319"/>
                  </a:lnTo>
                  <a:lnTo>
                    <a:pt x="4104" y="1637"/>
                  </a:lnTo>
                  <a:lnTo>
                    <a:pt x="3835" y="1979"/>
                  </a:lnTo>
                  <a:lnTo>
                    <a:pt x="3615" y="2345"/>
                  </a:lnTo>
                  <a:lnTo>
                    <a:pt x="3420" y="2736"/>
                  </a:lnTo>
                  <a:lnTo>
                    <a:pt x="3273" y="3151"/>
                  </a:lnTo>
                  <a:lnTo>
                    <a:pt x="3151" y="3591"/>
                  </a:lnTo>
                  <a:lnTo>
                    <a:pt x="3102" y="4030"/>
                  </a:lnTo>
                  <a:lnTo>
                    <a:pt x="3078" y="4494"/>
                  </a:lnTo>
                  <a:lnTo>
                    <a:pt x="3078" y="4788"/>
                  </a:lnTo>
                  <a:lnTo>
                    <a:pt x="2712" y="4788"/>
                  </a:lnTo>
                  <a:lnTo>
                    <a:pt x="2419" y="4836"/>
                  </a:lnTo>
                  <a:lnTo>
                    <a:pt x="2125" y="4910"/>
                  </a:lnTo>
                  <a:lnTo>
                    <a:pt x="1832" y="5032"/>
                  </a:lnTo>
                  <a:lnTo>
                    <a:pt x="1588" y="5154"/>
                  </a:lnTo>
                  <a:lnTo>
                    <a:pt x="1320" y="5300"/>
                  </a:lnTo>
                  <a:lnTo>
                    <a:pt x="1100" y="5471"/>
                  </a:lnTo>
                  <a:lnTo>
                    <a:pt x="880" y="5667"/>
                  </a:lnTo>
                  <a:lnTo>
                    <a:pt x="685" y="5887"/>
                  </a:lnTo>
                  <a:lnTo>
                    <a:pt x="514" y="6131"/>
                  </a:lnTo>
                  <a:lnTo>
                    <a:pt x="367" y="6375"/>
                  </a:lnTo>
                  <a:lnTo>
                    <a:pt x="220" y="6644"/>
                  </a:lnTo>
                  <a:lnTo>
                    <a:pt x="123" y="6912"/>
                  </a:lnTo>
                  <a:lnTo>
                    <a:pt x="50" y="7205"/>
                  </a:lnTo>
                  <a:lnTo>
                    <a:pt x="1" y="7499"/>
                  </a:lnTo>
                  <a:lnTo>
                    <a:pt x="1" y="7816"/>
                  </a:lnTo>
                  <a:lnTo>
                    <a:pt x="1" y="8134"/>
                  </a:lnTo>
                  <a:lnTo>
                    <a:pt x="50" y="8427"/>
                  </a:lnTo>
                  <a:lnTo>
                    <a:pt x="123" y="8720"/>
                  </a:lnTo>
                  <a:lnTo>
                    <a:pt x="220" y="8988"/>
                  </a:lnTo>
                  <a:lnTo>
                    <a:pt x="367" y="9257"/>
                  </a:lnTo>
                  <a:lnTo>
                    <a:pt x="514" y="9501"/>
                  </a:lnTo>
                  <a:lnTo>
                    <a:pt x="685" y="9745"/>
                  </a:lnTo>
                  <a:lnTo>
                    <a:pt x="880" y="9965"/>
                  </a:lnTo>
                  <a:lnTo>
                    <a:pt x="1100" y="10161"/>
                  </a:lnTo>
                  <a:lnTo>
                    <a:pt x="1320" y="10332"/>
                  </a:lnTo>
                  <a:lnTo>
                    <a:pt x="1588" y="10478"/>
                  </a:lnTo>
                  <a:lnTo>
                    <a:pt x="1832" y="10600"/>
                  </a:lnTo>
                  <a:lnTo>
                    <a:pt x="2125" y="10722"/>
                  </a:lnTo>
                  <a:lnTo>
                    <a:pt x="2419" y="10796"/>
                  </a:lnTo>
                  <a:lnTo>
                    <a:pt x="2712" y="10844"/>
                  </a:lnTo>
                  <a:lnTo>
                    <a:pt x="16486" y="10844"/>
                  </a:lnTo>
                  <a:lnTo>
                    <a:pt x="16779" y="10796"/>
                  </a:lnTo>
                  <a:lnTo>
                    <a:pt x="17072" y="10722"/>
                  </a:lnTo>
                  <a:lnTo>
                    <a:pt x="17365" y="10600"/>
                  </a:lnTo>
                  <a:lnTo>
                    <a:pt x="17610" y="10478"/>
                  </a:lnTo>
                  <a:lnTo>
                    <a:pt x="17878" y="10332"/>
                  </a:lnTo>
                  <a:lnTo>
                    <a:pt x="18098" y="10161"/>
                  </a:lnTo>
                  <a:lnTo>
                    <a:pt x="18318" y="9965"/>
                  </a:lnTo>
                  <a:lnTo>
                    <a:pt x="18513" y="9745"/>
                  </a:lnTo>
                  <a:lnTo>
                    <a:pt x="18684" y="9501"/>
                  </a:lnTo>
                  <a:lnTo>
                    <a:pt x="18831" y="9257"/>
                  </a:lnTo>
                  <a:lnTo>
                    <a:pt x="18977" y="8988"/>
                  </a:lnTo>
                  <a:lnTo>
                    <a:pt x="19075" y="8720"/>
                  </a:lnTo>
                  <a:lnTo>
                    <a:pt x="19148" y="8427"/>
                  </a:lnTo>
                  <a:lnTo>
                    <a:pt x="19197" y="8134"/>
                  </a:lnTo>
                  <a:lnTo>
                    <a:pt x="19197" y="7816"/>
                  </a:lnTo>
                  <a:lnTo>
                    <a:pt x="19197" y="7499"/>
                  </a:lnTo>
                  <a:lnTo>
                    <a:pt x="19148" y="7205"/>
                  </a:lnTo>
                  <a:lnTo>
                    <a:pt x="19075" y="6912"/>
                  </a:lnTo>
                  <a:lnTo>
                    <a:pt x="18977" y="6644"/>
                  </a:lnTo>
                  <a:lnTo>
                    <a:pt x="18831" y="6375"/>
                  </a:lnTo>
                  <a:lnTo>
                    <a:pt x="18684" y="6131"/>
                  </a:lnTo>
                  <a:lnTo>
                    <a:pt x="18513" y="5887"/>
                  </a:lnTo>
                  <a:lnTo>
                    <a:pt x="18318" y="5667"/>
                  </a:lnTo>
                  <a:lnTo>
                    <a:pt x="18098" y="5471"/>
                  </a:lnTo>
                  <a:lnTo>
                    <a:pt x="17878" y="5300"/>
                  </a:lnTo>
                  <a:lnTo>
                    <a:pt x="17610" y="5154"/>
                  </a:lnTo>
                  <a:lnTo>
                    <a:pt x="17365" y="5032"/>
                  </a:lnTo>
                  <a:lnTo>
                    <a:pt x="17072" y="4910"/>
                  </a:lnTo>
                  <a:lnTo>
                    <a:pt x="16779" y="4836"/>
                  </a:lnTo>
                  <a:lnTo>
                    <a:pt x="16486" y="4788"/>
                  </a:lnTo>
                  <a:lnTo>
                    <a:pt x="15412" y="4788"/>
                  </a:lnTo>
                  <a:lnTo>
                    <a:pt x="15436" y="4494"/>
                  </a:lnTo>
                  <a:lnTo>
                    <a:pt x="15412" y="4201"/>
                  </a:lnTo>
                  <a:lnTo>
                    <a:pt x="15387" y="3933"/>
                  </a:lnTo>
                  <a:lnTo>
                    <a:pt x="15314" y="3664"/>
                  </a:lnTo>
                  <a:lnTo>
                    <a:pt x="15216" y="3420"/>
                  </a:lnTo>
                  <a:lnTo>
                    <a:pt x="15094" y="3176"/>
                  </a:lnTo>
                  <a:lnTo>
                    <a:pt x="14972" y="2956"/>
                  </a:lnTo>
                  <a:lnTo>
                    <a:pt x="14801" y="2736"/>
                  </a:lnTo>
                  <a:lnTo>
                    <a:pt x="14630" y="2541"/>
                  </a:lnTo>
                  <a:lnTo>
                    <a:pt x="14435" y="2370"/>
                  </a:lnTo>
                  <a:lnTo>
                    <a:pt x="14215" y="2199"/>
                  </a:lnTo>
                  <a:lnTo>
                    <a:pt x="13995" y="2077"/>
                  </a:lnTo>
                  <a:lnTo>
                    <a:pt x="13751" y="1954"/>
                  </a:lnTo>
                  <a:lnTo>
                    <a:pt x="13507" y="1857"/>
                  </a:lnTo>
                  <a:lnTo>
                    <a:pt x="13238" y="1784"/>
                  </a:lnTo>
                  <a:lnTo>
                    <a:pt x="12969" y="1759"/>
                  </a:lnTo>
                  <a:lnTo>
                    <a:pt x="12676" y="1735"/>
                  </a:lnTo>
                  <a:lnTo>
                    <a:pt x="12334" y="1759"/>
                  </a:lnTo>
                  <a:lnTo>
                    <a:pt x="11992" y="1832"/>
                  </a:lnTo>
                  <a:lnTo>
                    <a:pt x="11650" y="1930"/>
                  </a:lnTo>
                  <a:lnTo>
                    <a:pt x="11357" y="2077"/>
                  </a:lnTo>
                  <a:lnTo>
                    <a:pt x="11186" y="1857"/>
                  </a:lnTo>
                  <a:lnTo>
                    <a:pt x="11015" y="1637"/>
                  </a:lnTo>
                  <a:lnTo>
                    <a:pt x="10844" y="1417"/>
                  </a:lnTo>
                  <a:lnTo>
                    <a:pt x="10649" y="1222"/>
                  </a:lnTo>
                  <a:lnTo>
                    <a:pt x="10454" y="1051"/>
                  </a:lnTo>
                  <a:lnTo>
                    <a:pt x="10234" y="880"/>
                  </a:lnTo>
                  <a:lnTo>
                    <a:pt x="9990" y="709"/>
                  </a:lnTo>
                  <a:lnTo>
                    <a:pt x="9745" y="562"/>
                  </a:lnTo>
                  <a:lnTo>
                    <a:pt x="9501" y="440"/>
                  </a:lnTo>
                  <a:lnTo>
                    <a:pt x="9257" y="318"/>
                  </a:lnTo>
                  <a:lnTo>
                    <a:pt x="8988" y="220"/>
                  </a:lnTo>
                  <a:lnTo>
                    <a:pt x="8720" y="147"/>
                  </a:lnTo>
                  <a:lnTo>
                    <a:pt x="8427" y="74"/>
                  </a:lnTo>
                  <a:lnTo>
                    <a:pt x="8158" y="25"/>
                  </a:lnTo>
                  <a:lnTo>
                    <a:pt x="7865" y="1"/>
                  </a:lnTo>
                  <a:close/>
                </a:path>
              </a:pathLst>
            </a:custGeom>
            <a:solidFill>
              <a:srgbClr val="9BCF63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sz="1050" dirty="0"/>
            </a:p>
          </p:txBody>
        </p:sp>
        <p:sp>
          <p:nvSpPr>
            <p:cNvPr id="18" name="Hộp Văn bản 17">
              <a:extLst>
                <a:ext uri="{FF2B5EF4-FFF2-40B4-BE49-F238E27FC236}">
                  <a16:creationId xmlns:a16="http://schemas.microsoft.com/office/drawing/2014/main" id="{A9806B95-6633-468E-AD43-6EB5B873C8E4}"/>
                </a:ext>
              </a:extLst>
            </p:cNvPr>
            <p:cNvSpPr txBox="1"/>
            <p:nvPr/>
          </p:nvSpPr>
          <p:spPr>
            <a:xfrm>
              <a:off x="7540032" y="2751137"/>
              <a:ext cx="2558411" cy="779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>
                  <a:solidFill>
                    <a:srgbClr val="002060"/>
                  </a:solidFill>
                </a:rPr>
                <a:t>Vận</a:t>
              </a:r>
              <a:r>
                <a:rPr lang="en-US" sz="3200" b="1" dirty="0">
                  <a:solidFill>
                    <a:srgbClr val="002060"/>
                  </a:solidFill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</a:rPr>
                <a:t>dụng</a:t>
              </a:r>
              <a:r>
                <a:rPr lang="en-US" sz="3200" b="1" dirty="0">
                  <a:solidFill>
                    <a:srgbClr val="002060"/>
                  </a:solidFill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0333583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Hộp Văn bản 10">
                <a:extLst>
                  <a:ext uri="{FF2B5EF4-FFF2-40B4-BE49-F238E27FC236}">
                    <a16:creationId xmlns:a16="http://schemas.microsoft.com/office/drawing/2014/main" id="{F0E9A8B6-5AB6-6F85-B705-1A0C03986AA4}"/>
                  </a:ext>
                </a:extLst>
              </p:cNvPr>
              <p:cNvSpPr txBox="1"/>
              <p:nvPr/>
            </p:nvSpPr>
            <p:spPr>
              <a:xfrm>
                <a:off x="-10633" y="-98212"/>
                <a:ext cx="9220200" cy="48628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vi-VN" sz="3100" b="1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Bài 3: </a:t>
                </a:r>
                <a:endParaRPr lang="vi-VN" sz="31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vi-VN" sz="31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Một đội máy xúc trên công trường đường Hồ Chí Minh nhận nhiệm vụ xúc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vi-VN" sz="2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vi-VN" sz="2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11600 </m:t>
                        </m:r>
                        <m:r>
                          <a:rPr lang="vi-VN" sz="2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vi-VN" sz="2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vi-VN" sz="28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31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đất. Giai đoạn đầu còn nhiều khó khăn nên máy làm việc với năng suất trung bình </a:t>
                </a:r>
                <a14:m>
                  <m:oMath xmlns:m="http://schemas.openxmlformats.org/officeDocument/2006/math">
                    <m:r>
                      <a:rPr lang="vi-VN" sz="31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vi-VN" sz="31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(m</a:t>
                </a:r>
                <a:r>
                  <a:rPr lang="vi-VN" sz="3100" baseline="300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3</a:t>
                </a:r>
                <a:r>
                  <a:rPr lang="vi-VN" sz="31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/ngày)</a:t>
                </a:r>
                <a:r>
                  <a:rPr lang="vi-VN" sz="31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và đội đào được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vi-VN" sz="2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vi-VN" sz="2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5000 </m:t>
                        </m:r>
                        <m:r>
                          <a:rPr lang="vi-VN" sz="2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vi-VN" sz="2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vi-VN" sz="31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Sau đó công việc ổn định hơn năng suất của máy tăng </a:t>
                </a:r>
                <a14:m>
                  <m:oMath xmlns:m="http://schemas.openxmlformats.org/officeDocument/2006/math">
                    <m:r>
                      <a:rPr lang="vi-VN" sz="28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25</m:t>
                    </m:r>
                  </m:oMath>
                </a14:m>
                <a:r>
                  <a:rPr lang="vi-VN" sz="31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(m</a:t>
                </a:r>
                <a:r>
                  <a:rPr lang="vi-VN" sz="3100" baseline="300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3</a:t>
                </a:r>
                <a:r>
                  <a:rPr lang="vi-VN" sz="31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/ngày)</a:t>
                </a:r>
                <a:r>
                  <a:rPr lang="vi-VN" sz="31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vi-VN" sz="31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r>
                  <a:rPr lang="vi-VN" sz="31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Hãy biểu diễn :</a:t>
                </a:r>
                <a:endParaRPr lang="vi-VN" sz="31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228600"/>
                <a:r>
                  <a:rPr lang="vi-VN" sz="31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 Thời gian xúc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vi-VN" sz="2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vi-VN" sz="2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5000 </m:t>
                        </m:r>
                        <m:r>
                          <a:rPr lang="vi-VN" sz="2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vi-VN" sz="28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vi-VN" sz="31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đầu tiên.</a:t>
                </a:r>
                <a:endParaRPr lang="vi-VN" sz="31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228600"/>
                <a:r>
                  <a:rPr lang="vi-VN" sz="31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 Thời gian làm nốt phần việc còn lại.</a:t>
                </a:r>
                <a:endParaRPr lang="vi-VN" sz="31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228600"/>
                <a:r>
                  <a:rPr lang="vi-VN" sz="31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 Thời gian làm việc để hoàn thành công việc.</a:t>
                </a:r>
                <a:endParaRPr lang="vi-VN" sz="31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Hộp Văn bản 10">
                <a:extLst>
                  <a:ext uri="{FF2B5EF4-FFF2-40B4-BE49-F238E27FC236}">
                    <a16:creationId xmlns:a16="http://schemas.microsoft.com/office/drawing/2014/main" id="{F0E9A8B6-5AB6-6F85-B705-1A0C03986A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633" y="-98212"/>
                <a:ext cx="9220200" cy="4862870"/>
              </a:xfrm>
              <a:prstGeom prst="rect">
                <a:avLst/>
              </a:prstGeom>
              <a:blipFill>
                <a:blip r:embed="rId2"/>
                <a:stretch>
                  <a:fillRect l="-1586" t="-1754" r="-1190" b="-3008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2">
            <a:extLst>
              <a:ext uri="{FF2B5EF4-FFF2-40B4-BE49-F238E27FC236}">
                <a16:creationId xmlns:a16="http://schemas.microsoft.com/office/drawing/2014/main" id="{8AA40DCC-7D85-6773-7018-3B00C984262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9"/>
          <a:stretch/>
        </p:blipFill>
        <p:spPr>
          <a:xfrm>
            <a:off x="7469090" y="3333750"/>
            <a:ext cx="1716880" cy="1716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7374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236AC407-2B4D-5258-5140-1FE23C6E6C00}"/>
              </a:ext>
            </a:extLst>
          </p:cNvPr>
          <p:cNvSpPr txBox="1"/>
          <p:nvPr/>
        </p:nvSpPr>
        <p:spPr>
          <a:xfrm>
            <a:off x="-8860" y="135899"/>
            <a:ext cx="1295400" cy="668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vi-VN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3: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Hộp Văn bản 3">
                <a:extLst>
                  <a:ext uri="{FF2B5EF4-FFF2-40B4-BE49-F238E27FC236}">
                    <a16:creationId xmlns:a16="http://schemas.microsoft.com/office/drawing/2014/main" id="{385CBAB4-2F5B-54BD-E222-042F235A32F6}"/>
                  </a:ext>
                </a:extLst>
              </p:cNvPr>
              <p:cNvSpPr txBox="1"/>
              <p:nvPr/>
            </p:nvSpPr>
            <p:spPr>
              <a:xfrm>
                <a:off x="1066800" y="22900"/>
                <a:ext cx="8382000" cy="97494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Thời gian xúc </a:t>
                </a:r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500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0</a:t>
                </a:r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vi-VN" sz="3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vi-VN" sz="3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vi-VN" sz="3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đầu tiên là: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5000</m:t>
                        </m:r>
                      </m:num>
                      <m:den>
                        <m:r>
                          <a:rPr lang="vi-VN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(ngày).</a:t>
                </a:r>
              </a:p>
            </p:txBody>
          </p:sp>
        </mc:Choice>
        <mc:Fallback xmlns="">
          <p:sp>
            <p:nvSpPr>
              <p:cNvPr id="4" name="Hộp Văn bản 3">
                <a:extLst>
                  <a:ext uri="{FF2B5EF4-FFF2-40B4-BE49-F238E27FC236}">
                    <a16:creationId xmlns:a16="http://schemas.microsoft.com/office/drawing/2014/main" id="{385CBAB4-2F5B-54BD-E222-042F235A32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22900"/>
                <a:ext cx="8382000" cy="974947"/>
              </a:xfrm>
              <a:prstGeom prst="rect">
                <a:avLst/>
              </a:prstGeom>
              <a:blipFill>
                <a:blip r:embed="rId2"/>
                <a:stretch>
                  <a:fillRect l="-1818" b="-25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Hộp Văn bản 5">
                <a:extLst>
                  <a:ext uri="{FF2B5EF4-FFF2-40B4-BE49-F238E27FC236}">
                    <a16:creationId xmlns:a16="http://schemas.microsoft.com/office/drawing/2014/main" id="{8E9CFD14-6B64-9AB9-1123-13B7219A06AD}"/>
                  </a:ext>
                </a:extLst>
              </p:cNvPr>
              <p:cNvSpPr txBox="1"/>
              <p:nvPr/>
            </p:nvSpPr>
            <p:spPr>
              <a:xfrm>
                <a:off x="8861" y="999595"/>
                <a:ext cx="796142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Phần việc còn lại là: 11600 –5000 = 6600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vi-VN" sz="3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vi-VN" sz="32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vi-VN" sz="32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vi-VN" sz="32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endParaRPr lang="vi-VN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Hộp Văn bản 5">
                <a:extLst>
                  <a:ext uri="{FF2B5EF4-FFF2-40B4-BE49-F238E27FC236}">
                    <a16:creationId xmlns:a16="http://schemas.microsoft.com/office/drawing/2014/main" id="{8E9CFD14-6B64-9AB9-1123-13B7219A06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1" y="999595"/>
                <a:ext cx="7961423" cy="584775"/>
              </a:xfrm>
              <a:prstGeom prst="rect">
                <a:avLst/>
              </a:prstGeom>
              <a:blipFill>
                <a:blip r:embed="rId3"/>
                <a:stretch>
                  <a:fillRect l="-1914" t="-9375" b="-375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Hộp Văn bản 7">
                <a:extLst>
                  <a:ext uri="{FF2B5EF4-FFF2-40B4-BE49-F238E27FC236}">
                    <a16:creationId xmlns:a16="http://schemas.microsoft.com/office/drawing/2014/main" id="{BA77AAAF-C56F-2A72-CC97-25B8A0A8657E}"/>
                  </a:ext>
                </a:extLst>
              </p:cNvPr>
              <p:cNvSpPr txBox="1"/>
              <p:nvPr/>
            </p:nvSpPr>
            <p:spPr>
              <a:xfrm>
                <a:off x="-76201" y="1584370"/>
                <a:ext cx="9211339" cy="12945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0480" marR="30480" algn="just">
                  <a:spcAft>
                    <a:spcPts val="1200"/>
                  </a:spcAft>
                </a:pPr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Năng suất làm việc ở phần việc còn lại là:</a:t>
                </a:r>
                <a:endParaRPr lang="vi-VN" sz="3200" i="1" dirty="0">
                  <a:solidFill>
                    <a:schemeClr val="tx1"/>
                  </a:solidFill>
                  <a:effectLst/>
                  <a:latin typeface="Cambria Math" panose="02040503050406030204" pitchFamily="18" charset="0"/>
                  <a:ea typeface="Times New Roman" panose="02020603050405020304" pitchFamily="18" charset="0"/>
                </a:endParaRPr>
              </a:p>
              <a:p>
                <a:pPr marL="30480" marR="30480" algn="just">
                  <a:spcAft>
                    <a:spcPts val="1200"/>
                  </a:spcAft>
                </a:pPr>
                <a14:m>
                  <m:oMath xmlns:m="http://schemas.openxmlformats.org/officeDocument/2006/math">
                    <m:r>
                      <a:rPr lang="vi-VN" sz="3200" b="0" i="1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     </m:t>
                    </m:r>
                    <m:r>
                      <a:rPr lang="vi-VN" sz="32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vi-VN" sz="32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+25</m:t>
                    </m:r>
                  </m:oMath>
                </a14:m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vi-VN" sz="3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vi-VN" sz="32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vi-VN" sz="32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vi-VN" sz="32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</m:e>
                    </m:d>
                  </m:oMath>
                </a14:m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8" name="Hộp Văn bản 7">
                <a:extLst>
                  <a:ext uri="{FF2B5EF4-FFF2-40B4-BE49-F238E27FC236}">
                    <a16:creationId xmlns:a16="http://schemas.microsoft.com/office/drawing/2014/main" id="{BA77AAAF-C56F-2A72-CC97-25B8A0A865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6201" y="1584370"/>
                <a:ext cx="9211339" cy="1294522"/>
              </a:xfrm>
              <a:prstGeom prst="rect">
                <a:avLst/>
              </a:prstGeom>
              <a:blipFill>
                <a:blip r:embed="rId4"/>
                <a:stretch>
                  <a:fillRect l="-1323" t="-6604" b="-117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Hộp Văn bản 9">
                <a:extLst>
                  <a:ext uri="{FF2B5EF4-FFF2-40B4-BE49-F238E27FC236}">
                    <a16:creationId xmlns:a16="http://schemas.microsoft.com/office/drawing/2014/main" id="{10A6E897-6B3A-7E89-F4F9-4BBFF9CFD887}"/>
                  </a:ext>
                </a:extLst>
              </p:cNvPr>
              <p:cNvSpPr txBox="1"/>
              <p:nvPr/>
            </p:nvSpPr>
            <p:spPr>
              <a:xfrm>
                <a:off x="-77973" y="2615355"/>
                <a:ext cx="8941981" cy="9666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0480" marR="30480" algn="just">
                  <a:spcAft>
                    <a:spcPts val="1200"/>
                  </a:spcAft>
                </a:pPr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Thời gian làm nốt phần việc còn lại là:</a:t>
                </a:r>
                <a14:m>
                  <m:oMath xmlns:m="http://schemas.openxmlformats.org/officeDocument/2006/math">
                    <m:r>
                      <a:rPr lang="vi-VN" sz="4000" b="0" i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vi-VN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6600</m:t>
                        </m:r>
                      </m:num>
                      <m:den>
                        <m:r>
                          <a:rPr lang="vi-VN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  <m:r>
                          <a:rPr lang="vi-VN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+25</m:t>
                        </m:r>
                      </m:den>
                    </m:f>
                  </m:oMath>
                </a14:m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(ngày).</a:t>
                </a:r>
              </a:p>
            </p:txBody>
          </p:sp>
        </mc:Choice>
        <mc:Fallback xmlns="">
          <p:sp>
            <p:nvSpPr>
              <p:cNvPr id="10" name="Hộp Văn bản 9">
                <a:extLst>
                  <a:ext uri="{FF2B5EF4-FFF2-40B4-BE49-F238E27FC236}">
                    <a16:creationId xmlns:a16="http://schemas.microsoft.com/office/drawing/2014/main" id="{10A6E897-6B3A-7E89-F4F9-4BBFF9CFD8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7973" y="2615355"/>
                <a:ext cx="8941981" cy="966675"/>
              </a:xfrm>
              <a:prstGeom prst="rect">
                <a:avLst/>
              </a:prstGeom>
              <a:blipFill>
                <a:blip r:embed="rId5"/>
                <a:stretch>
                  <a:fillRect l="-1363" r="-136" b="-25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Hộp Văn bản 11">
                <a:extLst>
                  <a:ext uri="{FF2B5EF4-FFF2-40B4-BE49-F238E27FC236}">
                    <a16:creationId xmlns:a16="http://schemas.microsoft.com/office/drawing/2014/main" id="{F9F0116D-017E-DA04-79AD-2803BDC80364}"/>
                  </a:ext>
                </a:extLst>
              </p:cNvPr>
              <p:cNvSpPr txBox="1"/>
              <p:nvPr/>
            </p:nvSpPr>
            <p:spPr>
              <a:xfrm>
                <a:off x="21266" y="3521709"/>
                <a:ext cx="8077200" cy="16217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R="30480" algn="just">
                  <a:spcAft>
                    <a:spcPts val="1200"/>
                  </a:spcAft>
                </a:pPr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Thời gian làm việc để hoàn thành công việc:</a:t>
                </a:r>
                <a:endParaRPr lang="vi-VN" sz="32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r>
                  <a:rPr lang="vi-VN" sz="3200" dirty="0">
                    <a:solidFill>
                      <a:schemeClr val="tx1"/>
                    </a:solidFill>
                    <a:effectLst/>
                  </a:rPr>
                  <a:t>  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5000</m:t>
                        </m:r>
                      </m:num>
                      <m:den>
                        <m:r>
                          <a:rPr lang="en-US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den>
                    </m:f>
                    <m:r>
                      <a:rPr lang="en-US" sz="40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vi-VN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6600</m:t>
                        </m:r>
                      </m:num>
                      <m:den>
                        <m:r>
                          <a:rPr lang="en-US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+25</m:t>
                        </m:r>
                      </m:den>
                    </m:f>
                  </m:oMath>
                </a14:m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(</a:t>
                </a:r>
                <a:r>
                  <a:rPr lang="en-US" sz="3200" dirty="0" err="1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ngày</a:t>
                </a:r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).</a:t>
                </a:r>
                <a:endParaRPr lang="vi-VN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Hộp Văn bản 11">
                <a:extLst>
                  <a:ext uri="{FF2B5EF4-FFF2-40B4-BE49-F238E27FC236}">
                    <a16:creationId xmlns:a16="http://schemas.microsoft.com/office/drawing/2014/main" id="{F9F0116D-017E-DA04-79AD-2803BDC803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66" y="3521709"/>
                <a:ext cx="8077200" cy="1621791"/>
              </a:xfrm>
              <a:prstGeom prst="rect">
                <a:avLst/>
              </a:prstGeom>
              <a:blipFill>
                <a:blip r:embed="rId6"/>
                <a:stretch>
                  <a:fillRect l="-1887" t="-5263" b="-112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7817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10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819896E1-C1F2-4DDC-B73A-751EB5AD34A6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56" tIns="34289" rIns="68456" bIns="34289" rtlCol="0" anchor="ctr"/>
          <a:lstStyle/>
          <a:p>
            <a:pPr algn="ctr"/>
            <a:endParaRPr lang="zh-CN" altLang="en-US" sz="135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组合 34">
            <a:extLst>
              <a:ext uri="{FF2B5EF4-FFF2-40B4-BE49-F238E27FC236}">
                <a16:creationId xmlns:a16="http://schemas.microsoft.com/office/drawing/2014/main" id="{CC269B3E-6DC8-4CCF-B9D4-CC2A45F6A44D}"/>
              </a:ext>
            </a:extLst>
          </p:cNvPr>
          <p:cNvGrpSpPr/>
          <p:nvPr/>
        </p:nvGrpSpPr>
        <p:grpSpPr>
          <a:xfrm>
            <a:off x="402022" y="1077707"/>
            <a:ext cx="3636818" cy="152649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6" name="同心圆 54">
              <a:extLst>
                <a:ext uri="{FF2B5EF4-FFF2-40B4-BE49-F238E27FC236}">
                  <a16:creationId xmlns:a16="http://schemas.microsoft.com/office/drawing/2014/main" id="{E76C600B-229A-41A1-AB0D-7E132BEA4CF9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roundRect">
              <a:avLst>
                <a:gd name="adj" fmla="val 9468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75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椭圆 55">
              <a:extLst>
                <a:ext uri="{FF2B5EF4-FFF2-40B4-BE49-F238E27FC236}">
                  <a16:creationId xmlns:a16="http://schemas.microsoft.com/office/drawing/2014/main" id="{2A9AE1E3-EC46-401A-AAF3-EDDF005D0929}"/>
                </a:ext>
              </a:extLst>
            </p:cNvPr>
            <p:cNvSpPr/>
            <p:nvPr/>
          </p:nvSpPr>
          <p:spPr>
            <a:xfrm>
              <a:off x="392113" y="760413"/>
              <a:ext cx="3825874" cy="3825874"/>
            </a:xfrm>
            <a:prstGeom prst="roundRect">
              <a:avLst>
                <a:gd name="adj" fmla="val 5913"/>
              </a:avLst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75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8" name="图片 37">
            <a:extLst>
              <a:ext uri="{FF2B5EF4-FFF2-40B4-BE49-F238E27FC236}">
                <a16:creationId xmlns:a16="http://schemas.microsoft.com/office/drawing/2014/main" id="{4EA8C493-7C53-4F3D-8A23-00B445A1D20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64" t="15742" r="21012" b="6334"/>
          <a:stretch/>
        </p:blipFill>
        <p:spPr>
          <a:xfrm>
            <a:off x="1649026" y="2835741"/>
            <a:ext cx="1590644" cy="1714301"/>
          </a:xfrm>
          <a:prstGeom prst="rect">
            <a:avLst/>
          </a:prstGeom>
        </p:spPr>
      </p:pic>
      <p:grpSp>
        <p:nvGrpSpPr>
          <p:cNvPr id="9" name="组合 39">
            <a:extLst>
              <a:ext uri="{FF2B5EF4-FFF2-40B4-BE49-F238E27FC236}">
                <a16:creationId xmlns:a16="http://schemas.microsoft.com/office/drawing/2014/main" id="{1887A365-5DD4-4EC2-B49E-7380FEA04C32}"/>
              </a:ext>
            </a:extLst>
          </p:cNvPr>
          <p:cNvGrpSpPr/>
          <p:nvPr/>
        </p:nvGrpSpPr>
        <p:grpSpPr>
          <a:xfrm>
            <a:off x="4198537" y="412506"/>
            <a:ext cx="831608" cy="832210"/>
            <a:chOff x="304800" y="673100"/>
            <a:chExt cx="4000500" cy="4000500"/>
          </a:xfrm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0" name="同心圆 40">
              <a:extLst>
                <a:ext uri="{FF2B5EF4-FFF2-40B4-BE49-F238E27FC236}">
                  <a16:creationId xmlns:a16="http://schemas.microsoft.com/office/drawing/2014/main" id="{6DEF9032-688D-4693-93EA-E7BD81CCB710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300" b="1">
                <a:solidFill>
                  <a:srgbClr val="C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11" name="椭圆 41">
              <a:extLst>
                <a:ext uri="{FF2B5EF4-FFF2-40B4-BE49-F238E27FC236}">
                  <a16:creationId xmlns:a16="http://schemas.microsoft.com/office/drawing/2014/main" id="{B0C8A0E4-B8B6-4AF9-B591-90A9A92125AD}"/>
                </a:ext>
              </a:extLst>
            </p:cNvPr>
            <p:cNvSpPr/>
            <p:nvPr/>
          </p:nvSpPr>
          <p:spPr>
            <a:xfrm>
              <a:off x="392112" y="760413"/>
              <a:ext cx="3825873" cy="3825873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3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rPr>
                <a:t>1</a:t>
              </a:r>
              <a:endParaRPr lang="zh-CN" altLang="en-US" sz="33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" name="组合 42">
            <a:extLst>
              <a:ext uri="{FF2B5EF4-FFF2-40B4-BE49-F238E27FC236}">
                <a16:creationId xmlns:a16="http://schemas.microsoft.com/office/drawing/2014/main" id="{E6BB2EFC-B802-4042-B943-77C6C6E2DB9D}"/>
              </a:ext>
            </a:extLst>
          </p:cNvPr>
          <p:cNvGrpSpPr/>
          <p:nvPr/>
        </p:nvGrpSpPr>
        <p:grpSpPr>
          <a:xfrm>
            <a:off x="4443790" y="1661418"/>
            <a:ext cx="831608" cy="832210"/>
            <a:chOff x="304800" y="673100"/>
            <a:chExt cx="4000500" cy="4000500"/>
          </a:xfrm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3" name="同心圆 43">
              <a:extLst>
                <a:ext uri="{FF2B5EF4-FFF2-40B4-BE49-F238E27FC236}">
                  <a16:creationId xmlns:a16="http://schemas.microsoft.com/office/drawing/2014/main" id="{6CB0EA58-A965-4654-9CE2-2E9A07E72307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300" b="1">
                <a:solidFill>
                  <a:srgbClr val="C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14" name="椭圆 44">
              <a:extLst>
                <a:ext uri="{FF2B5EF4-FFF2-40B4-BE49-F238E27FC236}">
                  <a16:creationId xmlns:a16="http://schemas.microsoft.com/office/drawing/2014/main" id="{5348538A-219B-4480-9534-2B5DB2863057}"/>
                </a:ext>
              </a:extLst>
            </p:cNvPr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3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rPr>
                <a:t>2</a:t>
              </a:r>
              <a:endParaRPr lang="zh-CN" altLang="en-US" sz="33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" name="组合 45">
            <a:extLst>
              <a:ext uri="{FF2B5EF4-FFF2-40B4-BE49-F238E27FC236}">
                <a16:creationId xmlns:a16="http://schemas.microsoft.com/office/drawing/2014/main" id="{FE786FDE-A738-4EB1-A9FE-A8E9C8AF75A3}"/>
              </a:ext>
            </a:extLst>
          </p:cNvPr>
          <p:cNvGrpSpPr/>
          <p:nvPr/>
        </p:nvGrpSpPr>
        <p:grpSpPr>
          <a:xfrm>
            <a:off x="4234229" y="2970873"/>
            <a:ext cx="831608" cy="832210"/>
            <a:chOff x="304800" y="673100"/>
            <a:chExt cx="4000500" cy="4000500"/>
          </a:xfrm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6" name="同心圆 46">
              <a:extLst>
                <a:ext uri="{FF2B5EF4-FFF2-40B4-BE49-F238E27FC236}">
                  <a16:creationId xmlns:a16="http://schemas.microsoft.com/office/drawing/2014/main" id="{C43035B3-5815-4456-8D6A-FDED66143479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300" b="1">
                <a:solidFill>
                  <a:srgbClr val="C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17" name="椭圆 47">
              <a:extLst>
                <a:ext uri="{FF2B5EF4-FFF2-40B4-BE49-F238E27FC236}">
                  <a16:creationId xmlns:a16="http://schemas.microsoft.com/office/drawing/2014/main" id="{07FBC2F0-6AC4-4DB1-8249-CD70B8D14190}"/>
                </a:ext>
              </a:extLst>
            </p:cNvPr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3300" b="1" dirty="0">
                  <a:solidFill>
                    <a:srgbClr val="FF0000"/>
                  </a:solidFill>
                  <a:latin typeface="Times New Roman" panose="02020603050405020304" pitchFamily="18" charset="0"/>
                  <a:ea typeface="微软雅黑" pitchFamily="34" charset="-122"/>
                  <a:cs typeface="Times New Roman" panose="02020603050405020304" pitchFamily="18" charset="0"/>
                </a:rPr>
                <a:t>3</a:t>
              </a:r>
              <a:endParaRPr lang="zh-CN" altLang="en-US" sz="33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07C703A0-FE30-416B-B157-5FA2FCCF66E1}"/>
              </a:ext>
            </a:extLst>
          </p:cNvPr>
          <p:cNvSpPr txBox="1"/>
          <p:nvPr/>
        </p:nvSpPr>
        <p:spPr>
          <a:xfrm>
            <a:off x="5275399" y="132732"/>
            <a:ext cx="3728492" cy="149803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zh-CN"/>
            </a:defPPr>
            <a:lvl1pPr algn="just">
              <a:lnSpc>
                <a:spcPts val="2000"/>
              </a:lnSpc>
              <a:defRPr sz="3200" b="1">
                <a:latin typeface="微软雅黑" pitchFamily="34" charset="-122"/>
                <a:ea typeface="微软雅黑" pitchFamily="3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pt-BR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Học bài theo vở ghi và SGK.</a:t>
            </a:r>
            <a:endParaRPr lang="en-US" altLang="zh-CN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3B13626-C844-49DB-B8B7-4B3F1D04E766}"/>
              </a:ext>
            </a:extLst>
          </p:cNvPr>
          <p:cNvSpPr txBox="1"/>
          <p:nvPr/>
        </p:nvSpPr>
        <p:spPr>
          <a:xfrm>
            <a:off x="5275399" y="3044771"/>
            <a:ext cx="3728492" cy="16009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zh-CN"/>
            </a:defPPr>
            <a:lvl1pPr algn="just">
              <a:lnSpc>
                <a:spcPts val="2000"/>
              </a:lnSpc>
              <a:defRPr sz="3200" b="1"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0" lvl="1" algn="just"/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Chuẩn bị cho tiết học sau: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t-B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2442844-AFBA-4360-AEC0-14D8FF1AE3A1}"/>
              </a:ext>
            </a:extLst>
          </p:cNvPr>
          <p:cNvSpPr txBox="1"/>
          <p:nvPr/>
        </p:nvSpPr>
        <p:spPr>
          <a:xfrm>
            <a:off x="701411" y="1344631"/>
            <a:ext cx="3297255" cy="992577"/>
          </a:xfrm>
          <a:prstGeom prst="rect">
            <a:avLst/>
          </a:prstGeom>
          <a:noFill/>
        </p:spPr>
        <p:txBody>
          <a:bodyPr wrap="none" lIns="68456" tIns="34289" rIns="68456" bIns="34289" rtlCol="0">
            <a:spAutoFit/>
          </a:bodyPr>
          <a:lstStyle/>
          <a:p>
            <a:pPr algn="ctr"/>
            <a:r>
              <a:rPr lang="en-US" altLang="zh-CN" sz="300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TỰ </a:t>
            </a:r>
          </a:p>
          <a:p>
            <a:pPr algn="ctr"/>
            <a:r>
              <a:rPr lang="en-US" altLang="zh-CN" sz="300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00B05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 Ở NHÀ</a:t>
            </a:r>
            <a:endParaRPr lang="zh-CN" altLang="en-US" sz="3000" b="1" dirty="0">
              <a:ln w="22225">
                <a:solidFill>
                  <a:srgbClr val="ED7D31"/>
                </a:solidFill>
                <a:prstDash val="solid"/>
              </a:ln>
              <a:solidFill>
                <a:srgbClr val="00B050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hlinkClick r:id="" action="ppaction://noaction"/>
            <a:extLst>
              <a:ext uri="{FF2B5EF4-FFF2-40B4-BE49-F238E27FC236}">
                <a16:creationId xmlns:a16="http://schemas.microsoft.com/office/drawing/2014/main" id="{EDCFC02D-BE70-4C77-9F1C-048E91B77397}"/>
              </a:ext>
            </a:extLst>
          </p:cNvPr>
          <p:cNvSpPr txBox="1"/>
          <p:nvPr/>
        </p:nvSpPr>
        <p:spPr>
          <a:xfrm>
            <a:off x="5457003" y="1757533"/>
            <a:ext cx="3382197" cy="82015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zh-CN"/>
            </a:defPPr>
            <a:lvl1pPr algn="just">
              <a:lnSpc>
                <a:spcPts val="2000"/>
              </a:lnSpc>
              <a:defRPr sz="3200" b="1">
                <a:latin typeface="微软雅黑" pitchFamily="34" charset="-122"/>
                <a:ea typeface="微软雅黑" pitchFamily="3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vi-VN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Xem lại các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vi-VN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bài tập đã chữa.</a:t>
            </a:r>
            <a:endParaRPr lang="en-US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721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1" grpId="0"/>
      <p:bldP spid="2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3"/>
          <p:cNvSpPr/>
          <p:nvPr/>
        </p:nvSpPr>
        <p:spPr>
          <a:xfrm>
            <a:off x="0" y="2"/>
            <a:ext cx="9144000" cy="949569"/>
          </a:xfrm>
          <a:prstGeom prst="rect">
            <a:avLst/>
          </a:prstGeom>
          <a:blipFill>
            <a:blip r:embed="rId3"/>
            <a:srcRect/>
            <a:stretch>
              <a:fillRect t="-1" b="-44166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56" tIns="34289" rIns="68456" bIns="34289" rtlCol="0" anchor="ctr"/>
          <a:lstStyle/>
          <a:p>
            <a:pPr algn="ctr"/>
            <a:endParaRPr lang="zh-CN" altLang="en-US" sz="1350">
              <a:solidFill>
                <a:prstClr val="white"/>
              </a:solidFill>
            </a:endParaRPr>
          </a:p>
        </p:txBody>
      </p:sp>
      <p:pic>
        <p:nvPicPr>
          <p:cNvPr id="13" name="图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533" y="566949"/>
            <a:ext cx="885231" cy="330019"/>
          </a:xfrm>
          <a:prstGeom prst="rect">
            <a:avLst/>
          </a:prstGeom>
        </p:spPr>
      </p:pic>
      <p:pic>
        <p:nvPicPr>
          <p:cNvPr id="14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00" y="128399"/>
            <a:ext cx="541235" cy="477984"/>
          </a:xfrm>
          <a:prstGeom prst="rect">
            <a:avLst/>
          </a:prstGeom>
        </p:spPr>
      </p:pic>
      <p:pic>
        <p:nvPicPr>
          <p:cNvPr id="15" name="图片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2688"/>
            <a:ext cx="850178" cy="736745"/>
          </a:xfrm>
          <a:prstGeom prst="rect">
            <a:avLst/>
          </a:prstGeom>
        </p:spPr>
      </p:pic>
      <p:pic>
        <p:nvPicPr>
          <p:cNvPr id="17" name="图片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8521" y="52607"/>
            <a:ext cx="526573" cy="829215"/>
          </a:xfrm>
          <a:prstGeom prst="rect">
            <a:avLst/>
          </a:prstGeom>
        </p:spPr>
      </p:pic>
      <p:pic>
        <p:nvPicPr>
          <p:cNvPr id="19" name="图片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5879" y="168313"/>
            <a:ext cx="506851" cy="797431"/>
          </a:xfrm>
          <a:prstGeom prst="rect">
            <a:avLst/>
          </a:prstGeom>
        </p:spPr>
      </p:pic>
      <p:sp>
        <p:nvSpPr>
          <p:cNvPr id="21" name="文本框 13"/>
          <p:cNvSpPr txBox="1"/>
          <p:nvPr/>
        </p:nvSpPr>
        <p:spPr>
          <a:xfrm>
            <a:off x="1938144" y="128401"/>
            <a:ext cx="5862445" cy="623246"/>
          </a:xfrm>
          <a:prstGeom prst="rect">
            <a:avLst/>
          </a:prstGeom>
          <a:noFill/>
          <a:effectLst/>
        </p:spPr>
        <p:txBody>
          <a:bodyPr wrap="none" lIns="68456" tIns="34289" rIns="68456" bIns="34289" rtlCol="0">
            <a:spAutoFit/>
          </a:bodyPr>
          <a:lstStyle/>
          <a:p>
            <a:r>
              <a:rPr lang="en-US" altLang="zh-CN" sz="3600" b="1" dirty="0">
                <a:ln w="12700">
                  <a:solidFill>
                    <a:srgbClr val="5B9BD5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rgbClr val="5B9BD5"/>
                  </a:outerShdw>
                </a:effectLst>
                <a:latin typeface="Times New Roman" panose="02020603050405020304" pitchFamily="18" charset="0"/>
                <a:ea typeface="幼圆" panose="02010509060101010101" pitchFamily="49" charset="-122"/>
                <a:cs typeface="Times New Roman" panose="02020603050405020304" pitchFamily="18" charset="0"/>
              </a:rPr>
              <a:t>BÀI TẬP BỔ SUNG (về nhà)</a:t>
            </a:r>
            <a:endParaRPr lang="zh-CN" altLang="en-US" sz="3600" b="1" dirty="0">
              <a:ln w="12700">
                <a:solidFill>
                  <a:srgbClr val="5B9BD5"/>
                </a:solidFill>
                <a:prstDash val="solid"/>
              </a:ln>
              <a:solidFill>
                <a:srgbClr val="C00000"/>
              </a:solidFill>
              <a:effectLst>
                <a:outerShdw dist="38100" dir="2640000" algn="bl" rotWithShape="0">
                  <a:srgbClr val="5B9BD5"/>
                </a:outerShdw>
              </a:effectLst>
              <a:latin typeface="Times New Roman" panose="02020603050405020304" pitchFamily="18" charset="0"/>
              <a:ea typeface="幼圆" panose="02010509060101010101" pitchFamily="49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Hộp Văn bản 2">
                <a:extLst>
                  <a:ext uri="{FF2B5EF4-FFF2-40B4-BE49-F238E27FC236}">
                    <a16:creationId xmlns:a16="http://schemas.microsoft.com/office/drawing/2014/main" id="{521ADBAF-E786-CA62-D803-CCCA61B86F63}"/>
                  </a:ext>
                </a:extLst>
              </p:cNvPr>
              <p:cNvSpPr txBox="1"/>
              <p:nvPr/>
            </p:nvSpPr>
            <p:spPr>
              <a:xfrm>
                <a:off x="0" y="855882"/>
                <a:ext cx="9067800" cy="48425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vi-VN" sz="3200" b="1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Bài 1</a:t>
                </a:r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r>
                  <a:rPr lang="vi-VN" sz="3200" b="1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Quy đồng mẫu các phân thức trong mỗi trường hợp sau:</a:t>
                </a:r>
                <a:endParaRPr lang="vi-VN" sz="32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algn="just"/>
                <a:r>
                  <a:rPr lang="nl-NL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sSup>
                          <m:sSupPr>
                            <m:ctrlPr>
                              <a:rPr lang="vi-VN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nl-NL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  <m:r>
                          <a:rPr lang="en-US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−2</m:t>
                        </m:r>
                      </m:den>
                    </m:f>
                  </m:oMath>
                </a14:m>
                <a:r>
                  <a:rPr lang="nl-NL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;	</a:t>
                </a:r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</a:t>
                </a:r>
                <a:r>
                  <a:rPr lang="nl-NL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sSup>
                          <m:sSupPr>
                            <m:ctrlPr>
                              <a:rPr lang="vi-VN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0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en-US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  <m:r>
                          <a:rPr lang="en-US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−6</m:t>
                        </m:r>
                      </m:den>
                    </m:f>
                  </m:oMath>
                </a14:m>
                <a:r>
                  <a:rPr lang="nl-NL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  <m:r>
                          <a:rPr lang="en-US" sz="40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+2</m:t>
                        </m:r>
                      </m:den>
                    </m:f>
                  </m:oMath>
                </a14:m>
                <a:r>
                  <a:rPr lang="nl-NL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 </a:t>
                </a:r>
                <a:endParaRPr lang="vi-VN" sz="32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r>
                  <a:rPr lang="vi-VN" sz="3200" b="1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Bài 2</a:t>
                </a:r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:Cho biểu thức</a:t>
                </a:r>
                <a:r>
                  <a:rPr lang="nl-NL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: </a:t>
                </a:r>
                <a:endParaRPr lang="en-US" sz="3200" i="1" dirty="0">
                  <a:solidFill>
                    <a:schemeClr val="tx1"/>
                  </a:solidFill>
                  <a:effectLst/>
                  <a:latin typeface="Cambria Math" panose="02040503050406030204" pitchFamily="18" charset="0"/>
                  <a:ea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𝐶</m:t>
                    </m:r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vi-VN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vi-VN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2</m:t>
                            </m:r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+1</m:t>
                            </m:r>
                          </m:num>
                          <m:den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−10</m:t>
                            </m:r>
                          </m:den>
                        </m:f>
                        <m: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vi-VN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2</m:t>
                            </m:r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−1</m:t>
                            </m:r>
                          </m:num>
                          <m:den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+10</m:t>
                            </m:r>
                          </m:den>
                        </m:f>
                      </m:e>
                    </m:d>
                    <m:r>
                      <a:rPr lang="en-US" sz="36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:</m:t>
                    </m:r>
                    <m:f>
                      <m:fPr>
                        <m:ctrlPr>
                          <a:rPr lang="vi-VN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  <m: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+1</m:t>
                        </m:r>
                      </m:num>
                      <m:den>
                        <m:sSup>
                          <m:sSupPr>
                            <m:ctrlPr>
                              <a:rPr lang="vi-VN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6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−100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.</a:t>
                </a:r>
                <a:r>
                  <a:rPr lang="en-US" sz="40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vi-VN" sz="40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a) Viết điều kiện xác định của biểu thức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nl-NL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vi-VN" sz="32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b) Tính giá trị của biểu thức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tại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nl-NL" sz="3200" i="1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=2023</m:t>
                    </m:r>
                  </m:oMath>
                </a14:m>
                <a:r>
                  <a:rPr lang="nl-NL" sz="3200" dirty="0"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.</a:t>
                </a:r>
                <a:endParaRPr lang="vi-VN" sz="3200" dirty="0"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endParaRPr lang="vi-VN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Hộp Văn bản 2">
                <a:extLst>
                  <a:ext uri="{FF2B5EF4-FFF2-40B4-BE49-F238E27FC236}">
                    <a16:creationId xmlns:a16="http://schemas.microsoft.com/office/drawing/2014/main" id="{521ADBAF-E786-CA62-D803-CCCA61B86F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855882"/>
                <a:ext cx="9067800" cy="4842544"/>
              </a:xfrm>
              <a:prstGeom prst="rect">
                <a:avLst/>
              </a:prstGeom>
              <a:blipFill>
                <a:blip r:embed="rId9"/>
                <a:stretch>
                  <a:fillRect l="-1680" t="-1761" r="-16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966064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n 2">
            <a:extLst>
              <a:ext uri="{FF2B5EF4-FFF2-40B4-BE49-F238E27FC236}">
                <a16:creationId xmlns:a16="http://schemas.microsoft.com/office/drawing/2014/main" id="{6437E96C-B4D7-4CA6-90EE-43A5C748EF9C}"/>
              </a:ext>
            </a:extLst>
          </p:cNvPr>
          <p:cNvSpPr/>
          <p:nvPr/>
        </p:nvSpPr>
        <p:spPr>
          <a:xfrm>
            <a:off x="150184" y="0"/>
            <a:ext cx="4191000" cy="3124200"/>
          </a:xfrm>
          <a:prstGeom prst="sun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12FD0D-3345-4D97-BED4-5A0590056D2D}"/>
              </a:ext>
            </a:extLst>
          </p:cNvPr>
          <p:cNvSpPr txBox="1"/>
          <p:nvPr/>
        </p:nvSpPr>
        <p:spPr>
          <a:xfrm>
            <a:off x="4572000" y="1047750"/>
            <a:ext cx="2305049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MỞ ĐẦU</a:t>
            </a:r>
            <a:endParaRPr lang="en-US" sz="3600" dirty="0"/>
          </a:p>
        </p:txBody>
      </p:sp>
      <p:pic>
        <p:nvPicPr>
          <p:cNvPr id="6" name="Hình ảnh 5">
            <a:extLst>
              <a:ext uri="{FF2B5EF4-FFF2-40B4-BE49-F238E27FC236}">
                <a16:creationId xmlns:a16="http://schemas.microsoft.com/office/drawing/2014/main" id="{C4143E7E-651B-40FB-A4A2-3F088BFE4B6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11" t="12222" r="20015" b="20370"/>
          <a:stretch/>
        </p:blipFill>
        <p:spPr>
          <a:xfrm>
            <a:off x="5276852" y="2633787"/>
            <a:ext cx="2305049" cy="223148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644939870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ounded Rectangle 26">
            <a:hlinkClick r:id="rId5" action="ppaction://hlinksldjump"/>
          </p:cNvPr>
          <p:cNvSpPr/>
          <p:nvPr/>
        </p:nvSpPr>
        <p:spPr>
          <a:xfrm>
            <a:off x="1766792" y="1836180"/>
            <a:ext cx="1003266" cy="1003266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56" tIns="34289" rIns="68456" bIns="34289" rtlCol="0" anchor="ctr"/>
          <a:lstStyle/>
          <a:p>
            <a:pPr algn="ctr">
              <a:defRPr/>
            </a:pPr>
            <a:r>
              <a:rPr lang="en-GB" sz="33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vi-VN" sz="33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2" name="vong quay"/>
          <p:cNvGrpSpPr/>
          <p:nvPr/>
        </p:nvGrpSpPr>
        <p:grpSpPr>
          <a:xfrm>
            <a:off x="4369488" y="358965"/>
            <a:ext cx="3781594" cy="3777641"/>
            <a:chOff x="5425622" y="292790"/>
            <a:chExt cx="5834378" cy="582828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5622" y="292790"/>
              <a:ext cx="5834378" cy="582828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 rot="14949661">
              <a:off x="6674685" y="1251479"/>
              <a:ext cx="2025648" cy="712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2400" b="1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8</a:t>
              </a:r>
              <a:endParaRPr lang="vi-VN" sz="24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 rot="12232592">
              <a:off x="5742638" y="2167062"/>
              <a:ext cx="2025648" cy="712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2400" b="1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  <a:endParaRPr lang="vi-VN" sz="24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 rot="17590276">
              <a:off x="8020995" y="1248554"/>
              <a:ext cx="2025648" cy="712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2400" b="1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9</a:t>
              </a:r>
              <a:endParaRPr lang="vi-VN" sz="24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 rot="20155085">
              <a:off x="8917980" y="2171668"/>
              <a:ext cx="2025648" cy="712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2400" b="1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  <a:endParaRPr lang="vi-VN" sz="24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 rot="9501114">
              <a:off x="5697322" y="3506858"/>
              <a:ext cx="2025648" cy="712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2400" b="1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9</a:t>
              </a:r>
              <a:endParaRPr lang="vi-VN" sz="24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 rot="6703311">
              <a:off x="6660978" y="4475188"/>
              <a:ext cx="2025648" cy="712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2400" b="1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8</a:t>
              </a:r>
              <a:endParaRPr lang="vi-VN" sz="24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 rot="3829829">
              <a:off x="8019635" y="4482429"/>
              <a:ext cx="2025648" cy="712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2400" b="1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  <a:endParaRPr lang="vi-VN" sz="24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 rot="1321648">
              <a:off x="8940448" y="3538367"/>
              <a:ext cx="2025648" cy="712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2400" b="1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9</a:t>
              </a:r>
              <a:endParaRPr lang="vi-VN" sz="24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23" name="Isosceles Triangle 22"/>
          <p:cNvSpPr/>
          <p:nvPr/>
        </p:nvSpPr>
        <p:spPr>
          <a:xfrm rot="16200000">
            <a:off x="8130404" y="1748068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56" tIns="34289" rIns="68456" bIns="34289" rtlCol="0" anchor="ctr"/>
          <a:lstStyle/>
          <a:p>
            <a:pPr algn="ctr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25" name="quay dung"/>
          <p:cNvSpPr/>
          <p:nvPr/>
        </p:nvSpPr>
        <p:spPr>
          <a:xfrm>
            <a:off x="6965768" y="4408716"/>
            <a:ext cx="2028009" cy="636814"/>
          </a:xfrm>
          <a:prstGeom prst="round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56" tIns="34289" rIns="68456" bIns="34289" rtlCol="0" anchor="ctr"/>
          <a:lstStyle/>
          <a:p>
            <a:pPr algn="ctr">
              <a:defRPr/>
            </a:pPr>
            <a:r>
              <a:rPr lang="en-GB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QUAY</a:t>
            </a:r>
            <a:endParaRPr lang="vi-VN" b="1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ounded Rectangle 27">
            <a:hlinkClick r:id="rId7" action="ppaction://hlinksldjump"/>
          </p:cNvPr>
          <p:cNvSpPr/>
          <p:nvPr/>
        </p:nvSpPr>
        <p:spPr>
          <a:xfrm>
            <a:off x="2890229" y="1836180"/>
            <a:ext cx="1003266" cy="1003266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56" tIns="34289" rIns="68456" bIns="34289" rtlCol="0" anchor="ctr"/>
          <a:lstStyle/>
          <a:p>
            <a:pPr algn="ctr">
              <a:defRPr/>
            </a:pPr>
            <a:r>
              <a:rPr lang="en-GB" sz="33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vi-VN" sz="33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Rounded Rectangle 34">
            <a:hlinkClick r:id="rId8" action="ppaction://hlinksldjump"/>
          </p:cNvPr>
          <p:cNvSpPr/>
          <p:nvPr/>
        </p:nvSpPr>
        <p:spPr>
          <a:xfrm>
            <a:off x="1135473" y="2995735"/>
            <a:ext cx="1003266" cy="1003266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56" tIns="34289" rIns="68456" bIns="34289" rtlCol="0" anchor="ctr"/>
          <a:lstStyle/>
          <a:p>
            <a:pPr algn="ctr">
              <a:defRPr/>
            </a:pPr>
            <a:r>
              <a:rPr lang="en-GB" sz="33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vi-VN" sz="33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6" name="Rounded Rectangle 35">
            <a:hlinkClick r:id="rId9" action="ppaction://hlinksldjump"/>
          </p:cNvPr>
          <p:cNvSpPr/>
          <p:nvPr/>
        </p:nvSpPr>
        <p:spPr>
          <a:xfrm>
            <a:off x="2268425" y="2995735"/>
            <a:ext cx="1003266" cy="1003266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56" tIns="34289" rIns="68456" bIns="34289" rtlCol="0" anchor="ctr"/>
          <a:lstStyle/>
          <a:p>
            <a:pPr algn="ctr">
              <a:defRPr/>
            </a:pPr>
            <a:r>
              <a:rPr lang="en-GB" sz="33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vi-VN" sz="33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05954" y="71334"/>
            <a:ext cx="3833171" cy="1454242"/>
          </a:xfrm>
          <a:prstGeom prst="rect">
            <a:avLst/>
          </a:prstGeom>
          <a:noFill/>
        </p:spPr>
        <p:txBody>
          <a:bodyPr wrap="none" lIns="68456" tIns="34289" rIns="68456" bIns="34289">
            <a:spAutoFit/>
          </a:bodyPr>
          <a:lstStyle/>
          <a:p>
            <a:pPr algn="ctr">
              <a:defRPr/>
            </a:pPr>
            <a:r>
              <a:rPr lang="en-US" sz="45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VÒNG QUAY </a:t>
            </a:r>
          </a:p>
          <a:p>
            <a:pPr algn="ctr">
              <a:defRPr/>
            </a:pPr>
            <a:r>
              <a:rPr lang="en-US" sz="45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MAY MẮN</a:t>
            </a: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5" y="634231"/>
            <a:ext cx="371475" cy="328613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304" y="905687"/>
            <a:ext cx="371475" cy="328613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9363" y="510274"/>
            <a:ext cx="371475" cy="328613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3956" y="358964"/>
            <a:ext cx="535781" cy="89296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648" y="1798009"/>
            <a:ext cx="1015661" cy="866298"/>
          </a:xfrm>
          <a:prstGeom prst="rect">
            <a:avLst/>
          </a:prstGeom>
        </p:spPr>
      </p:pic>
      <p:pic>
        <p:nvPicPr>
          <p:cNvPr id="3" name="vongqu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285614" y="-520300"/>
            <a:ext cx="457200" cy="457200"/>
          </a:xfrm>
          <a:prstGeom prst="rect">
            <a:avLst/>
          </a:prstGeom>
        </p:spPr>
      </p:pic>
      <p:sp>
        <p:nvSpPr>
          <p:cNvPr id="31" name="Isosceles Triangle 30"/>
          <p:cNvSpPr/>
          <p:nvPr/>
        </p:nvSpPr>
        <p:spPr>
          <a:xfrm rot="16200000">
            <a:off x="8130404" y="1748068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56" tIns="34289" rIns="68456" bIns="34289" rtlCol="0" anchor="ctr"/>
          <a:lstStyle/>
          <a:p>
            <a:pPr algn="ctr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2" name="Isosceles Triangle 31"/>
          <p:cNvSpPr/>
          <p:nvPr/>
        </p:nvSpPr>
        <p:spPr>
          <a:xfrm rot="16200000">
            <a:off x="8130404" y="1748068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56" tIns="34289" rIns="68456" bIns="34289" rtlCol="0" anchor="ctr"/>
          <a:lstStyle/>
          <a:p>
            <a:pPr algn="ctr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3" name="Isosceles Triangle 32"/>
          <p:cNvSpPr/>
          <p:nvPr/>
        </p:nvSpPr>
        <p:spPr>
          <a:xfrm rot="16200000">
            <a:off x="8130404" y="1748068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56" tIns="34289" rIns="68456" bIns="34289" rtlCol="0" anchor="ctr"/>
          <a:lstStyle/>
          <a:p>
            <a:pPr algn="ctr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34" name="Isosceles Triangle 33"/>
          <p:cNvSpPr/>
          <p:nvPr/>
        </p:nvSpPr>
        <p:spPr>
          <a:xfrm rot="16200000">
            <a:off x="8130404" y="1748068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56" tIns="34289" rIns="68456" bIns="34289" rtlCol="0" anchor="ctr"/>
          <a:lstStyle/>
          <a:p>
            <a:pPr algn="ctr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2" name="Isosceles Triangle 41"/>
          <p:cNvSpPr/>
          <p:nvPr/>
        </p:nvSpPr>
        <p:spPr>
          <a:xfrm rot="16200000">
            <a:off x="8130404" y="1748068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56" tIns="34289" rIns="68456" bIns="34289" rtlCol="0" anchor="ctr"/>
          <a:lstStyle/>
          <a:p>
            <a:pPr algn="ctr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8130404" y="1748068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56" tIns="34289" rIns="68456" bIns="34289" rtlCol="0" anchor="ctr"/>
          <a:lstStyle/>
          <a:p>
            <a:pPr algn="ctr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8" name="Isosceles Triangle 47"/>
          <p:cNvSpPr/>
          <p:nvPr/>
        </p:nvSpPr>
        <p:spPr>
          <a:xfrm rot="16200000">
            <a:off x="8130404" y="1748068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56" tIns="34289" rIns="68456" bIns="34289" rtlCol="0" anchor="ctr"/>
          <a:lstStyle/>
          <a:p>
            <a:pPr algn="ctr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9" name="Isosceles Triangle 48"/>
          <p:cNvSpPr/>
          <p:nvPr/>
        </p:nvSpPr>
        <p:spPr>
          <a:xfrm rot="16200000">
            <a:off x="8130404" y="1748068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56" tIns="34289" rIns="68456" bIns="34289" rtlCol="0" anchor="ctr"/>
          <a:lstStyle/>
          <a:p>
            <a:pPr algn="ctr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0" name="Isosceles Triangle 49"/>
          <p:cNvSpPr/>
          <p:nvPr/>
        </p:nvSpPr>
        <p:spPr>
          <a:xfrm rot="16200000">
            <a:off x="8130404" y="1748068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56" tIns="34289" rIns="68456" bIns="34289" rtlCol="0" anchor="ctr"/>
          <a:lstStyle/>
          <a:p>
            <a:pPr algn="ctr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1" name="Isosceles Triangle 50"/>
          <p:cNvSpPr/>
          <p:nvPr/>
        </p:nvSpPr>
        <p:spPr>
          <a:xfrm rot="16200000">
            <a:off x="8130404" y="1748068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56" tIns="34289" rIns="68456" bIns="34289" rtlCol="0" anchor="ctr"/>
          <a:lstStyle/>
          <a:p>
            <a:pPr algn="ctr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2" name="Isosceles Triangle 51"/>
          <p:cNvSpPr/>
          <p:nvPr/>
        </p:nvSpPr>
        <p:spPr>
          <a:xfrm rot="16200000">
            <a:off x="8130404" y="1748068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56" tIns="34289" rIns="68456" bIns="34289" rtlCol="0" anchor="ctr"/>
          <a:lstStyle/>
          <a:p>
            <a:pPr algn="ctr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3" name="Isosceles Triangle 52"/>
          <p:cNvSpPr/>
          <p:nvPr/>
        </p:nvSpPr>
        <p:spPr>
          <a:xfrm rot="16200000">
            <a:off x="8130404" y="1748068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56" tIns="34289" rIns="68456" bIns="34289" rtlCol="0" anchor="ctr"/>
          <a:lstStyle/>
          <a:p>
            <a:pPr algn="ctr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4" name="Isosceles Triangle 53"/>
          <p:cNvSpPr/>
          <p:nvPr/>
        </p:nvSpPr>
        <p:spPr>
          <a:xfrm rot="16200000">
            <a:off x="8130404" y="1748068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56" tIns="34289" rIns="68456" bIns="34289" rtlCol="0" anchor="ctr"/>
          <a:lstStyle/>
          <a:p>
            <a:pPr algn="ctr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5" name="Isosceles Triangle 54"/>
          <p:cNvSpPr/>
          <p:nvPr/>
        </p:nvSpPr>
        <p:spPr>
          <a:xfrm rot="16200000">
            <a:off x="8130404" y="1748068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56" tIns="34289" rIns="68456" bIns="34289" rtlCol="0" anchor="ctr"/>
          <a:lstStyle/>
          <a:p>
            <a:pPr algn="ctr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6" name="Isosceles Triangle 55"/>
          <p:cNvSpPr/>
          <p:nvPr/>
        </p:nvSpPr>
        <p:spPr>
          <a:xfrm rot="16200000">
            <a:off x="8130404" y="1748068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56" tIns="34289" rIns="68456" bIns="34289" rtlCol="0" anchor="ctr"/>
          <a:lstStyle/>
          <a:p>
            <a:pPr algn="ctr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7" name="Isosceles Triangle 56"/>
          <p:cNvSpPr/>
          <p:nvPr/>
        </p:nvSpPr>
        <p:spPr>
          <a:xfrm rot="16200000">
            <a:off x="8130404" y="1748068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56" tIns="34289" rIns="68456" bIns="34289" rtlCol="0" anchor="ctr"/>
          <a:lstStyle/>
          <a:p>
            <a:pPr algn="ctr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8" name="Isosceles Triangle 57"/>
          <p:cNvSpPr/>
          <p:nvPr/>
        </p:nvSpPr>
        <p:spPr>
          <a:xfrm rot="16200000">
            <a:off x="8130404" y="1748068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56" tIns="34289" rIns="68456" bIns="34289" rtlCol="0" anchor="ctr"/>
          <a:lstStyle/>
          <a:p>
            <a:pPr algn="ctr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59" name="Isosceles Triangle 58"/>
          <p:cNvSpPr/>
          <p:nvPr/>
        </p:nvSpPr>
        <p:spPr>
          <a:xfrm rot="16200000">
            <a:off x="8130404" y="1748068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56" tIns="34289" rIns="68456" bIns="34289" rtlCol="0" anchor="ctr"/>
          <a:lstStyle/>
          <a:p>
            <a:pPr algn="ctr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60" name="Isosceles Triangle 59"/>
          <p:cNvSpPr/>
          <p:nvPr/>
        </p:nvSpPr>
        <p:spPr>
          <a:xfrm rot="16200000">
            <a:off x="8130404" y="1748068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56" tIns="34289" rIns="68456" bIns="34289" rtlCol="0" anchor="ctr"/>
          <a:lstStyle/>
          <a:p>
            <a:pPr algn="ctr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61" name="Isosceles Triangle 60"/>
          <p:cNvSpPr/>
          <p:nvPr/>
        </p:nvSpPr>
        <p:spPr>
          <a:xfrm rot="16200000">
            <a:off x="8130404" y="1748068"/>
            <a:ext cx="454287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56" tIns="34289" rIns="68456" bIns="34289" rtlCol="0" anchor="ctr"/>
          <a:lstStyle/>
          <a:p>
            <a:pPr algn="ctr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24" name="Heart 23">
            <a:hlinkClick r:id="" action="ppaction://noaction"/>
          </p:cNvPr>
          <p:cNvSpPr/>
          <p:nvPr/>
        </p:nvSpPr>
        <p:spPr>
          <a:xfrm rot="5400000">
            <a:off x="8513717" y="1939837"/>
            <a:ext cx="587829" cy="587828"/>
          </a:xfrm>
          <a:prstGeom prst="hear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56" tIns="34289" rIns="68456" bIns="34289" rtlCol="0" anchor="ctr"/>
          <a:lstStyle/>
          <a:p>
            <a:pPr algn="ctr">
              <a:defRPr/>
            </a:pPr>
            <a:endParaRPr lang="vi-VN" sz="135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62" name="Rounded Rectangle 61">
            <a:hlinkClick r:id="rId14" action="ppaction://hlinksldjump"/>
          </p:cNvPr>
          <p:cNvSpPr/>
          <p:nvPr/>
        </p:nvSpPr>
        <p:spPr>
          <a:xfrm>
            <a:off x="643922" y="1827219"/>
            <a:ext cx="1003266" cy="1003266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56" tIns="34289" rIns="68456" bIns="34289" rtlCol="0" anchor="ctr"/>
          <a:lstStyle/>
          <a:p>
            <a:pPr algn="ctr">
              <a:defRPr/>
            </a:pPr>
            <a:r>
              <a:rPr lang="en-GB" sz="33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vi-VN" sz="33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3" name="Picture 62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47927" y="4539899"/>
            <a:ext cx="505629" cy="505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152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25E-6 -2.59259E-6 L 1.25E-6 -0.02407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04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9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3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7" dur="304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audio>
              <p:cMediaNode vol="80000">
                <p:cTn id="1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8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1" fill="hold">
                      <p:stCondLst>
                        <p:cond delay="0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87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8" fill="hold">
                      <p:stCondLst>
                        <p:cond delay="0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9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</p:childTnLst>
        </p:cTn>
      </p:par>
    </p:tnLst>
    <p:bldLst>
      <p:bldP spid="41" grpId="0"/>
      <p:bldP spid="31" grpId="0" animBg="1"/>
      <p:bldP spid="32" grpId="0" animBg="1"/>
      <p:bldP spid="33" grpId="0" animBg="1"/>
      <p:bldP spid="34" grpId="0" animBg="1"/>
      <p:bldP spid="42" grpId="0" animBg="1"/>
      <p:bldP spid="43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/>
          <p:cNvSpPr txBox="1">
            <a:spLocks/>
          </p:cNvSpPr>
          <p:nvPr/>
        </p:nvSpPr>
        <p:spPr>
          <a:xfrm>
            <a:off x="1015239" y="1061137"/>
            <a:ext cx="7300732" cy="2738438"/>
          </a:xfrm>
          <a:prstGeom prst="rect">
            <a:avLst/>
          </a:prstGeom>
        </p:spPr>
        <p:txBody>
          <a:bodyPr lIns="68456" tIns="34289" rIns="68456" bIns="34289"/>
          <a:lstStyle/>
          <a:p>
            <a:pPr algn="just">
              <a:lnSpc>
                <a:spcPct val="106000"/>
              </a:lnSpc>
              <a:spcBef>
                <a:spcPts val="225"/>
              </a:spcBef>
              <a:spcAft>
                <a:spcPts val="225"/>
              </a:spcAft>
            </a:pPr>
            <a:br>
              <a:rPr lang="en-US" sz="2400" b="1" kern="0" dirty="0">
                <a:solidFill>
                  <a:srgbClr val="000066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en-US" sz="2400" b="1" kern="0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Luật</a:t>
            </a:r>
            <a:r>
              <a:rPr lang="en-US" sz="2400" b="1" kern="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kern="0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chơi</a:t>
            </a:r>
            <a:r>
              <a:rPr lang="en-US" sz="2400" b="1" kern="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: 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Chia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thành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5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đội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để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chơi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,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mỗi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đội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cử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một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bạn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là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đội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trưởng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.</a:t>
            </a:r>
            <a:endParaRPr lang="vi-VN" sz="2400" dirty="0">
              <a:latin typeface="Times New Roman"/>
              <a:ea typeface="Times New Roman"/>
            </a:endParaRPr>
          </a:p>
          <a:p>
            <a:pPr algn="just">
              <a:lnSpc>
                <a:spcPct val="106000"/>
              </a:lnSpc>
              <a:spcBef>
                <a:spcPts val="225"/>
              </a:spcBef>
              <a:spcAft>
                <a:spcPts val="225"/>
              </a:spcAft>
            </a:pP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5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câu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hỏi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đã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đánh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số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: 1, 2 , 3, 4, 5</a:t>
            </a:r>
            <a:endParaRPr lang="vi-VN" sz="2400" dirty="0">
              <a:latin typeface="Times New Roman"/>
              <a:ea typeface="Times New Roman"/>
            </a:endParaRPr>
          </a:p>
          <a:p>
            <a:pPr algn="just">
              <a:lnSpc>
                <a:spcPct val="106000"/>
              </a:lnSpc>
              <a:spcBef>
                <a:spcPts val="225"/>
              </a:spcBef>
              <a:spcAft>
                <a:spcPts val="225"/>
              </a:spcAft>
            </a:pP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Đại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diện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mỗi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đội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chơi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(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Đội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trưởng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mỗi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đội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chỉ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định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)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chọn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một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câu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hỏi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đã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được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đánh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số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.</a:t>
            </a:r>
            <a:endParaRPr lang="vi-VN" sz="2400" dirty="0">
              <a:latin typeface="Times New Roman"/>
              <a:ea typeface="Times New Roman"/>
            </a:endParaRPr>
          </a:p>
          <a:p>
            <a:pPr algn="just">
              <a:lnSpc>
                <a:spcPct val="106000"/>
              </a:lnSpc>
              <a:spcBef>
                <a:spcPts val="225"/>
              </a:spcBef>
              <a:spcAft>
                <a:spcPts val="225"/>
              </a:spcAft>
            </a:pP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+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Đội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nào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có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đáp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án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đúng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đội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đó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sẽ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nhận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được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một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vòng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quay may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mắn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cho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đội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mình</a:t>
            </a:r>
            <a:r>
              <a:rPr lang="en-US" sz="24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. </a:t>
            </a:r>
            <a:endParaRPr lang="vi-VN" sz="2400" dirty="0">
              <a:latin typeface="Times New Roman"/>
              <a:ea typeface="Times New Roman"/>
            </a:endParaRPr>
          </a:p>
          <a:p>
            <a:pPr>
              <a:lnSpc>
                <a:spcPct val="120000"/>
              </a:lnSpc>
              <a:defRPr/>
            </a:pPr>
            <a:r>
              <a:rPr lang="en-US" sz="2400" b="1" kern="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  (</a:t>
            </a:r>
            <a:r>
              <a:rPr lang="en-US" sz="2400" b="1" kern="0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Các</a:t>
            </a:r>
            <a:r>
              <a:rPr lang="en-US" sz="2400" b="1" kern="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kern="0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nhóm</a:t>
            </a:r>
            <a:r>
              <a:rPr lang="en-US" sz="2400" b="1" kern="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kern="0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có</a:t>
            </a:r>
            <a:r>
              <a:rPr lang="en-US" sz="2400" b="1" kern="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kern="0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quyền</a:t>
            </a:r>
            <a:r>
              <a:rPr lang="en-US" sz="2400" b="1" kern="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kern="0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lấy</a:t>
            </a:r>
            <a:r>
              <a:rPr lang="en-US" sz="2400" b="1" kern="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kern="0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điểm</a:t>
            </a:r>
            <a:r>
              <a:rPr lang="en-US" sz="2400" b="1" kern="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kern="0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hoặc</a:t>
            </a:r>
            <a:r>
              <a:rPr lang="en-US" sz="2400" b="1" kern="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kern="0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không</a:t>
            </a:r>
            <a:r>
              <a:rPr lang="en-US" sz="2400" b="1" kern="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kern="0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lấy</a:t>
            </a:r>
            <a:r>
              <a:rPr lang="en-US" sz="2400" b="1" kern="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kern="0" dirty="0" err="1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điểm</a:t>
            </a:r>
            <a:r>
              <a:rPr lang="en-US" sz="2400" b="1" kern="0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)</a:t>
            </a:r>
          </a:p>
        </p:txBody>
      </p:sp>
      <p:sp>
        <p:nvSpPr>
          <p:cNvPr id="3" name="Rectangle 2"/>
          <p:cNvSpPr/>
          <p:nvPr/>
        </p:nvSpPr>
        <p:spPr>
          <a:xfrm>
            <a:off x="2279630" y="977863"/>
            <a:ext cx="4515163" cy="513597"/>
          </a:xfrm>
          <a:prstGeom prst="rect">
            <a:avLst/>
          </a:prstGeom>
          <a:noFill/>
        </p:spPr>
        <p:txBody>
          <a:bodyPr wrap="none" lIns="51348" tIns="25715" rIns="51348" bIns="25715">
            <a:spAutoFit/>
          </a:bodyPr>
          <a:lstStyle/>
          <a:p>
            <a:pPr algn="ctr">
              <a:defRPr/>
            </a:pPr>
            <a:r>
              <a:rPr lang="en-US" sz="3000" b="1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VÒNG QUAY MAY MẮN</a:t>
            </a:r>
            <a:endParaRPr lang="en-US" sz="3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731642" y="437890"/>
            <a:ext cx="3867926" cy="623246"/>
          </a:xfrm>
          <a:prstGeom prst="rect">
            <a:avLst/>
          </a:prstGeom>
          <a:noFill/>
        </p:spPr>
        <p:txBody>
          <a:bodyPr wrap="square" lIns="68456" tIns="34289" rIns="68456" bIns="34289">
            <a:spAutoFit/>
          </a:bodyPr>
          <a:lstStyle/>
          <a:p>
            <a:pPr algn="ctr" eaLnBrk="1" hangingPunct="1">
              <a:defRPr/>
            </a:pPr>
            <a:r>
              <a:rPr lang="en-US" sz="3600" b="1" spc="38" dirty="0">
                <a:ln w="9525" cmpd="sng">
                  <a:solidFill>
                    <a:schemeClr val="accent1"/>
                  </a:solidFill>
                  <a:prstDash val="solid"/>
                </a:ln>
                <a:blipFill dpi="0" rotWithShape="1">
                  <a:blip r:embed="rId3"/>
                  <a:srcRect/>
                  <a:stretch>
                    <a:fillRect/>
                  </a:stretch>
                </a:blip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TRÒ CHƠI</a:t>
            </a:r>
          </a:p>
        </p:txBody>
      </p:sp>
      <p:pic>
        <p:nvPicPr>
          <p:cNvPr id="7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659" y="1519240"/>
            <a:ext cx="910828" cy="1612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47698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0953" y="4511303"/>
            <a:ext cx="505629" cy="505629"/>
          </a:xfrm>
          <a:prstGeom prst="rect">
            <a:avLst/>
          </a:prstGeom>
        </p:spPr>
      </p:pic>
      <p:sp>
        <p:nvSpPr>
          <p:cNvPr id="43" name="Snip Diagonal Corner Rectangle 42"/>
          <p:cNvSpPr/>
          <p:nvPr/>
        </p:nvSpPr>
        <p:spPr>
          <a:xfrm>
            <a:off x="803512" y="456081"/>
            <a:ext cx="7432010" cy="1344928"/>
          </a:xfrm>
          <a:prstGeom prst="snip2Diag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vi-VN" sz="2400" dirty="0">
              <a:solidFill>
                <a:prstClr val="black"/>
              </a:solidFill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4867002" y="3635613"/>
            <a:ext cx="3345544" cy="819155"/>
            <a:chOff x="1250180" y="3260401"/>
            <a:chExt cx="4906798" cy="1092206"/>
          </a:xfrm>
        </p:grpSpPr>
        <p:sp>
          <p:nvSpPr>
            <p:cNvPr id="46" name="Rectangle 45"/>
            <p:cNvSpPr/>
            <p:nvPr/>
          </p:nvSpPr>
          <p:spPr>
            <a:xfrm>
              <a:off x="1250180" y="3260401"/>
              <a:ext cx="4906798" cy="1092206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vi-VN" sz="2400" b="1" dirty="0">
                  <a:solidFill>
                    <a:srgbClr val="C00000"/>
                  </a:solidFill>
                  <a:latin typeface="Times New Roman"/>
                </a:rPr>
                <a:t>D</a:t>
              </a:r>
              <a:r>
                <a:rPr lang="vi-VN" sz="2400" b="1">
                  <a:solidFill>
                    <a:srgbClr val="C00000"/>
                  </a:solidFill>
                  <a:latin typeface="Times New Roman"/>
                </a:rPr>
                <a:t>. </a:t>
              </a:r>
              <a:endParaRPr lang="vi-VN" sz="2400" b="1" dirty="0">
                <a:solidFill>
                  <a:srgbClr val="C00000"/>
                </a:solidFill>
                <a:latin typeface="Times New Roman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/>
                <p:cNvSpPr txBox="1"/>
                <p:nvPr/>
              </p:nvSpPr>
              <p:spPr>
                <a:xfrm>
                  <a:off x="1937173" y="3499124"/>
                  <a:ext cx="1768570" cy="553997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vi-VN" sz="2700" i="1">
                            <a:solidFill>
                              <a:srgbClr val="02023C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12</m:t>
                        </m:r>
                        <m:sSup>
                          <m:sSupPr>
                            <m:ctrlPr>
                              <a:rPr lang="vi-VN" sz="2700" i="1">
                                <a:solidFill>
                                  <a:srgbClr val="02023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vi-VN" sz="2700" i="1">
                                <a:solidFill>
                                  <a:srgbClr val="02023C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vi-VN" sz="2700" i="1">
                                <a:solidFill>
                                  <a:srgbClr val="02023C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vi-VN" sz="2700" i="1">
                                <a:solidFill>
                                  <a:srgbClr val="02023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vi-VN" sz="2700" i="1">
                                <a:solidFill>
                                  <a:srgbClr val="02023C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vi-VN" sz="2700" i="1">
                                <a:solidFill>
                                  <a:srgbClr val="02023C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p>
                        </m:sSup>
                      </m:oMath>
                    </m:oMathPara>
                  </a14:m>
                  <a:endParaRPr lang="en-US" sz="2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7" name="TextBox 4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37173" y="3499124"/>
                  <a:ext cx="1768570" cy="553997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8" name="Group 47"/>
          <p:cNvGrpSpPr/>
          <p:nvPr/>
        </p:nvGrpSpPr>
        <p:grpSpPr>
          <a:xfrm>
            <a:off x="4840071" y="2468908"/>
            <a:ext cx="3345544" cy="819155"/>
            <a:chOff x="6739690" y="3291874"/>
            <a:chExt cx="4906798" cy="1092206"/>
          </a:xfrm>
        </p:grpSpPr>
        <p:sp>
          <p:nvSpPr>
            <p:cNvPr id="49" name="Rectangle 48"/>
            <p:cNvSpPr/>
            <p:nvPr/>
          </p:nvSpPr>
          <p:spPr>
            <a:xfrm>
              <a:off x="6739690" y="3291874"/>
              <a:ext cx="4906798" cy="1092206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en-US" sz="24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r>
                <a:rPr lang="vi-VN" sz="2400" b="1" dirty="0">
                  <a:solidFill>
                    <a:srgbClr val="C00000"/>
                  </a:solidFill>
                  <a:latin typeface="Times New Roman"/>
                </a:rPr>
                <a:t>.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/>
                <p:cNvSpPr txBox="1"/>
                <p:nvPr/>
              </p:nvSpPr>
              <p:spPr>
                <a:xfrm>
                  <a:off x="7341377" y="3533869"/>
                  <a:ext cx="1486442" cy="553997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vi-VN" sz="2700" i="1">
                            <a:solidFill>
                              <a:srgbClr val="02023C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  <m:sSup>
                          <m:sSupPr>
                            <m:ctrlPr>
                              <a:rPr lang="vi-VN" sz="2700" i="1">
                                <a:solidFill>
                                  <a:srgbClr val="02023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vi-VN" sz="2700" i="1">
                                <a:solidFill>
                                  <a:srgbClr val="02023C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vi-VN" sz="2700" i="1">
                                <a:solidFill>
                                  <a:srgbClr val="02023C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  <m:sSup>
                          <m:sSupPr>
                            <m:ctrlPr>
                              <a:rPr lang="vi-VN" sz="2700" i="1">
                                <a:solidFill>
                                  <a:srgbClr val="02023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vi-VN" sz="2700" i="1">
                                <a:solidFill>
                                  <a:srgbClr val="02023C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vi-VN" sz="2700" i="1">
                                <a:solidFill>
                                  <a:srgbClr val="02023C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oMath>
                    </m:oMathPara>
                  </a14:m>
                  <a:endParaRPr lang="en-US" sz="2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0" name="Text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41377" y="3533869"/>
                  <a:ext cx="1486442" cy="553997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1" name="Group 50"/>
          <p:cNvGrpSpPr/>
          <p:nvPr/>
        </p:nvGrpSpPr>
        <p:grpSpPr>
          <a:xfrm>
            <a:off x="722940" y="3612826"/>
            <a:ext cx="3345544" cy="819155"/>
            <a:chOff x="1250180" y="4816990"/>
            <a:chExt cx="4906798" cy="1092206"/>
          </a:xfrm>
        </p:grpSpPr>
        <p:sp>
          <p:nvSpPr>
            <p:cNvPr id="52" name="Rectangle 51"/>
            <p:cNvSpPr/>
            <p:nvPr/>
          </p:nvSpPr>
          <p:spPr>
            <a:xfrm>
              <a:off x="1250180" y="4816990"/>
              <a:ext cx="4906798" cy="1092206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en-US" sz="24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lang="vi-VN" sz="2400" b="1" dirty="0">
                  <a:solidFill>
                    <a:srgbClr val="C00000"/>
                  </a:solidFill>
                  <a:latin typeface="Times New Roman"/>
                </a:rPr>
                <a:t>.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1998708" y="5046785"/>
                  <a:ext cx="1517475" cy="55399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vi-VN" sz="2700" i="1">
                            <a:solidFill>
                              <a:srgbClr val="02023C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12</m:t>
                        </m:r>
                        <m:sSup>
                          <m:sSupPr>
                            <m:ctrlPr>
                              <a:rPr lang="vi-VN" sz="2700" i="1">
                                <a:solidFill>
                                  <a:srgbClr val="02023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vi-VN" sz="2700" i="1">
                                <a:solidFill>
                                  <a:srgbClr val="02023C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vi-VN" sz="2700" i="1">
                                <a:solidFill>
                                  <a:srgbClr val="02023C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4</m:t>
                            </m:r>
                          </m:sup>
                        </m:sSup>
                        <m:r>
                          <a:rPr lang="vi-VN" sz="2700" i="1">
                            <a:solidFill>
                              <a:srgbClr val="02023C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oMath>
                    </m:oMathPara>
                  </a14:m>
                  <a:endParaRPr lang="en-US" sz="27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98708" y="5046785"/>
                  <a:ext cx="1517475" cy="553997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4" name="Group 53"/>
          <p:cNvGrpSpPr/>
          <p:nvPr/>
        </p:nvGrpSpPr>
        <p:grpSpPr>
          <a:xfrm>
            <a:off x="722937" y="2468908"/>
            <a:ext cx="3345544" cy="819155"/>
            <a:chOff x="6739690" y="4816990"/>
            <a:chExt cx="4906798" cy="1092206"/>
          </a:xfrm>
        </p:grpSpPr>
        <p:sp>
          <p:nvSpPr>
            <p:cNvPr id="55" name="Rectangle 54"/>
            <p:cNvSpPr/>
            <p:nvPr/>
          </p:nvSpPr>
          <p:spPr>
            <a:xfrm>
              <a:off x="6739690" y="4816990"/>
              <a:ext cx="4906798" cy="1092206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vi-VN" sz="2400" b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 </a:t>
              </a:r>
              <a:r>
                <a:rPr lang="vi-VN" sz="2400" b="1">
                  <a:solidFill>
                    <a:srgbClr val="C00000"/>
                  </a:solidFill>
                  <a:latin typeface="Times New Roman"/>
                </a:rPr>
                <a:t>. </a:t>
              </a:r>
              <a:endParaRPr lang="vi-VN" sz="2400" b="1" dirty="0">
                <a:solidFill>
                  <a:srgbClr val="C00000"/>
                </a:solidFill>
                <a:latin typeface="Times New Roman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/>
                <p:cNvSpPr txBox="1"/>
                <p:nvPr/>
              </p:nvSpPr>
              <p:spPr>
                <a:xfrm>
                  <a:off x="7432303" y="5086093"/>
                  <a:ext cx="942091" cy="55399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vi-VN" sz="2700" i="1">
                            <a:solidFill>
                              <a:srgbClr val="02023C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12</m:t>
                        </m:r>
                        <m:sSup>
                          <m:sSupPr>
                            <m:ctrlPr>
                              <a:rPr lang="vi-VN" sz="2700" i="1">
                                <a:solidFill>
                                  <a:srgbClr val="02023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vi-VN" sz="2700" i="1">
                                <a:solidFill>
                                  <a:srgbClr val="02023C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vi-VN" sz="2700" i="1">
                                <a:solidFill>
                                  <a:srgbClr val="02023C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vi-VN" sz="2700" i="1">
                                <a:solidFill>
                                  <a:srgbClr val="02023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vi-VN" sz="2700" i="1">
                                <a:solidFill>
                                  <a:srgbClr val="02023C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vi-VN" sz="2700" i="1">
                                <a:solidFill>
                                  <a:srgbClr val="02023C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</m:oMath>
                    </m:oMathPara>
                  </a14:m>
                  <a:endParaRPr lang="en-US" sz="27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6" name="TextBox 5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32303" y="5086093"/>
                  <a:ext cx="942091" cy="553997"/>
                </a:xfrm>
                <a:prstGeom prst="rect">
                  <a:avLst/>
                </a:prstGeom>
                <a:blipFill>
                  <a:blip r:embed="rId12"/>
                  <a:stretch>
                    <a:fillRect r="-68571"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57" name="Picture 56"/>
          <p:cNvPicPr>
            <a:picLocks noChangeAspect="1"/>
          </p:cNvPicPr>
          <p:nvPr/>
        </p:nvPicPr>
        <p:blipFill rotWithShape="1">
          <a:blip r:embed="rId13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7489005" y="3803722"/>
            <a:ext cx="603503" cy="482768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 rotWithShape="1">
          <a:blip r:embed="rId14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3405599" y="2722869"/>
            <a:ext cx="548547" cy="480060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14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7686974" y="2638453"/>
            <a:ext cx="548547" cy="480060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 rotWithShape="1">
          <a:blip r:embed="rId14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3576602" y="3805077"/>
            <a:ext cx="548547" cy="48006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Hộp Văn bản 1">
                <a:extLst>
                  <a:ext uri="{FF2B5EF4-FFF2-40B4-BE49-F238E27FC236}">
                    <a16:creationId xmlns:a16="http://schemas.microsoft.com/office/drawing/2014/main" id="{6F8511B3-F073-BF17-81CE-0114E63233F3}"/>
                  </a:ext>
                </a:extLst>
              </p:cNvPr>
              <p:cNvSpPr txBox="1"/>
              <p:nvPr/>
            </p:nvSpPr>
            <p:spPr>
              <a:xfrm>
                <a:off x="1088204" y="559647"/>
                <a:ext cx="6400800" cy="1097032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vi-VN" sz="2400" b="1" dirty="0">
                    <a:solidFill>
                      <a:srgbClr val="02023C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Câu 1: </a:t>
                </a:r>
                <a:r>
                  <a:rPr lang="vi-VN" sz="2400" dirty="0">
                    <a:solidFill>
                      <a:srgbClr val="02023C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Mẫu thức chung của các phân thức             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2700" i="1">
                            <a:solidFill>
                              <a:srgbClr val="02023C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2700" i="1">
                            <a:solidFill>
                              <a:srgbClr val="02023C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vi-VN" sz="2700" i="1">
                            <a:solidFill>
                              <a:srgbClr val="02023C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6</m:t>
                        </m:r>
                        <m:sSup>
                          <m:sSupPr>
                            <m:ctrlPr>
                              <a:rPr lang="vi-VN" sz="2700" i="1">
                                <a:solidFill>
                                  <a:srgbClr val="02023C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vi-VN" sz="2700" i="1">
                                <a:solidFill>
                                  <a:srgbClr val="02023C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vi-VN" sz="2700" i="1">
                                <a:solidFill>
                                  <a:srgbClr val="02023C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vi-VN" sz="2700" i="1">
                            <a:solidFill>
                              <a:srgbClr val="02023C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𝑦</m:t>
                        </m:r>
                      </m:den>
                    </m:f>
                    <m:r>
                      <a:rPr lang="vi-VN" sz="2700" i="1">
                        <a:solidFill>
                          <a:srgbClr val="02023C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;</m:t>
                    </m:r>
                    <m:f>
                      <m:fPr>
                        <m:ctrlPr>
                          <a:rPr lang="vi-VN" sz="2700" i="1">
                            <a:solidFill>
                              <a:srgbClr val="02023C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2700" i="1">
                            <a:solidFill>
                              <a:srgbClr val="02023C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vi-VN" sz="2700" i="1">
                                <a:solidFill>
                                  <a:srgbClr val="02023C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vi-VN" sz="2700" i="1">
                                <a:solidFill>
                                  <a:srgbClr val="02023C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vi-VN" sz="2700" i="1">
                                <a:solidFill>
                                  <a:srgbClr val="02023C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vi-VN" sz="2700" i="1">
                                <a:solidFill>
                                  <a:srgbClr val="02023C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vi-VN" sz="2700" i="1">
                                <a:solidFill>
                                  <a:srgbClr val="02023C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vi-VN" sz="2700" i="1">
                                <a:solidFill>
                                  <a:srgbClr val="02023C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vi-VN" sz="2700" i="1">
                        <a:solidFill>
                          <a:srgbClr val="02023C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;</m:t>
                    </m:r>
                    <m:f>
                      <m:fPr>
                        <m:ctrlPr>
                          <a:rPr lang="vi-VN" sz="2700" i="1">
                            <a:solidFill>
                              <a:srgbClr val="02023C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2700" i="1">
                            <a:solidFill>
                              <a:srgbClr val="02023C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vi-VN" sz="2700" i="1">
                            <a:solidFill>
                              <a:srgbClr val="02023C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12</m:t>
                        </m:r>
                        <m:r>
                          <a:rPr lang="vi-VN" sz="2700" i="1">
                            <a:solidFill>
                              <a:srgbClr val="02023C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𝑥</m:t>
                        </m:r>
                        <m:sSup>
                          <m:sSupPr>
                            <m:ctrlPr>
                              <a:rPr lang="vi-VN" sz="2700" i="1">
                                <a:solidFill>
                                  <a:srgbClr val="02023C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vi-VN" sz="2700" i="1">
                                <a:solidFill>
                                  <a:srgbClr val="02023C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vi-VN" sz="2700" i="1">
                                <a:solidFill>
                                  <a:srgbClr val="02023C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4</m:t>
                            </m:r>
                          </m:sup>
                        </m:sSup>
                      </m:den>
                    </m:f>
                  </m:oMath>
                </a14:m>
                <a:r>
                  <a:rPr lang="vi-VN" sz="2400" dirty="0">
                    <a:solidFill>
                      <a:srgbClr val="02023C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là: </a:t>
                </a:r>
                <a:endParaRPr lang="vi-VN" sz="2400" dirty="0">
                  <a:solidFill>
                    <a:srgbClr val="02023C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Hộp Văn bản 1">
                <a:extLst>
                  <a:ext uri="{FF2B5EF4-FFF2-40B4-BE49-F238E27FC236}">
                    <a16:creationId xmlns:a16="http://schemas.microsoft.com/office/drawing/2014/main" id="{6F8511B3-F073-BF17-81CE-0114E63233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8204" y="559647"/>
                <a:ext cx="6400800" cy="1097032"/>
              </a:xfrm>
              <a:prstGeom prst="rect">
                <a:avLst/>
              </a:prstGeom>
              <a:blipFill>
                <a:blip r:embed="rId15"/>
                <a:stretch>
                  <a:fillRect l="-1524" t="-4444" r="-27238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ĐẾM NGƯỢC 10 GIÂY- CÓ CHUÔNG BÁO HẾT GIỜ">
            <a:hlinkClick r:id="" action="ppaction://media"/>
            <a:extLst>
              <a:ext uri="{FF2B5EF4-FFF2-40B4-BE49-F238E27FC236}">
                <a16:creationId xmlns:a16="http://schemas.microsoft.com/office/drawing/2014/main" id="{8A5BAA67-A7E3-8B74-2814-1BF4E808774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086604" y="687531"/>
            <a:ext cx="969192" cy="761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8031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5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9731" y="4365167"/>
            <a:ext cx="505629" cy="505629"/>
          </a:xfrm>
          <a:prstGeom prst="rect">
            <a:avLst/>
          </a:prstGeom>
        </p:spPr>
      </p:pic>
      <p:grpSp>
        <p:nvGrpSpPr>
          <p:cNvPr id="41" name="Group 40"/>
          <p:cNvGrpSpPr/>
          <p:nvPr/>
        </p:nvGrpSpPr>
        <p:grpSpPr>
          <a:xfrm>
            <a:off x="673599" y="487577"/>
            <a:ext cx="7512016" cy="1171108"/>
            <a:chOff x="972596" y="1310212"/>
            <a:chExt cx="10526728" cy="1604597"/>
          </a:xfrm>
        </p:grpSpPr>
        <p:sp>
          <p:nvSpPr>
            <p:cNvPr id="43" name="Snip Diagonal Corner Rectangle 42"/>
            <p:cNvSpPr/>
            <p:nvPr/>
          </p:nvSpPr>
          <p:spPr>
            <a:xfrm>
              <a:off x="972596" y="1310212"/>
              <a:ext cx="10526728" cy="1604597"/>
            </a:xfrm>
            <a:prstGeom prst="snip2Diag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vi-VN" sz="2400" dirty="0">
                <a:solidFill>
                  <a:prstClr val="black"/>
                </a:solidFill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348318" y="1696564"/>
              <a:ext cx="10097629" cy="6038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673599" y="1919195"/>
            <a:ext cx="3345544" cy="826805"/>
            <a:chOff x="1250180" y="3250200"/>
            <a:chExt cx="4906798" cy="1102407"/>
          </a:xfrm>
        </p:grpSpPr>
        <p:sp>
          <p:nvSpPr>
            <p:cNvPr id="46" name="Rectangle 45"/>
            <p:cNvSpPr/>
            <p:nvPr/>
          </p:nvSpPr>
          <p:spPr>
            <a:xfrm>
              <a:off x="1250180" y="3260401"/>
              <a:ext cx="4906798" cy="1092206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vi-VN" sz="2400" b="1" dirty="0">
                  <a:solidFill>
                    <a:srgbClr val="C00000"/>
                  </a:solidFill>
                  <a:latin typeface="Times New Roman"/>
                </a:rPr>
                <a:t>A.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/>
                <p:cNvSpPr txBox="1"/>
                <p:nvPr/>
              </p:nvSpPr>
              <p:spPr>
                <a:xfrm>
                  <a:off x="2134606" y="3250200"/>
                  <a:ext cx="875821" cy="1040714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vi-VN" sz="27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vi-VN" sz="27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vi-VN" sz="27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vi-VN" sz="27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den>
                        </m:f>
                      </m:oMath>
                    </m:oMathPara>
                  </a14:m>
                  <a:endParaRPr lang="en-US" sz="27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7" name="TextBox 4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34606" y="3250200"/>
                  <a:ext cx="875821" cy="1040714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8" name="Group 47"/>
          <p:cNvGrpSpPr/>
          <p:nvPr/>
        </p:nvGrpSpPr>
        <p:grpSpPr>
          <a:xfrm>
            <a:off x="4810776" y="1937303"/>
            <a:ext cx="3345544" cy="826206"/>
            <a:chOff x="6739690" y="3291874"/>
            <a:chExt cx="4906798" cy="1101608"/>
          </a:xfrm>
        </p:grpSpPr>
        <p:sp>
          <p:nvSpPr>
            <p:cNvPr id="49" name="Rectangle 48"/>
            <p:cNvSpPr/>
            <p:nvPr/>
          </p:nvSpPr>
          <p:spPr>
            <a:xfrm>
              <a:off x="6739690" y="3291874"/>
              <a:ext cx="4906798" cy="1092206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en-US" sz="24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r>
                <a:rPr lang="vi-VN" sz="2400" b="1" dirty="0">
                  <a:solidFill>
                    <a:srgbClr val="C00000"/>
                  </a:solidFill>
                  <a:latin typeface="Times New Roman"/>
                </a:rPr>
                <a:t>.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/>
                <p:cNvSpPr txBox="1"/>
                <p:nvPr/>
              </p:nvSpPr>
              <p:spPr>
                <a:xfrm>
                  <a:off x="7699637" y="3314297"/>
                  <a:ext cx="427425" cy="1079185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vi-VN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vi-VN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vi-VN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den>
                        </m:f>
                      </m:oMath>
                    </m:oMathPara>
                  </a14:m>
                  <a:endPara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0" name="Text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99637" y="3314297"/>
                  <a:ext cx="427425" cy="1079185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1" name="Group 50"/>
          <p:cNvGrpSpPr/>
          <p:nvPr/>
        </p:nvGrpSpPr>
        <p:grpSpPr>
          <a:xfrm>
            <a:off x="722940" y="2914679"/>
            <a:ext cx="3345544" cy="819155"/>
            <a:chOff x="1250180" y="4816991"/>
            <a:chExt cx="4906798" cy="1092206"/>
          </a:xfrm>
        </p:grpSpPr>
        <p:sp>
          <p:nvSpPr>
            <p:cNvPr id="52" name="Rectangle 51"/>
            <p:cNvSpPr/>
            <p:nvPr/>
          </p:nvSpPr>
          <p:spPr>
            <a:xfrm>
              <a:off x="1250180" y="4816991"/>
              <a:ext cx="4906798" cy="1092206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en-US" sz="24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lang="vi-VN" sz="2400" b="1" dirty="0">
                  <a:solidFill>
                    <a:srgbClr val="C00000"/>
                  </a:solidFill>
                  <a:latin typeface="Times New Roman"/>
                </a:rPr>
                <a:t>.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1959417" y="5092287"/>
                  <a:ext cx="791183" cy="55399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vi-VN" sz="27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vi-VN" sz="27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sz="27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59417" y="5092287"/>
                  <a:ext cx="791183" cy="553997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4" name="Group 53"/>
          <p:cNvGrpSpPr/>
          <p:nvPr/>
        </p:nvGrpSpPr>
        <p:grpSpPr>
          <a:xfrm>
            <a:off x="4840071" y="2927006"/>
            <a:ext cx="3345544" cy="865402"/>
            <a:chOff x="6739690" y="4816990"/>
            <a:chExt cx="4906798" cy="1153869"/>
          </a:xfrm>
        </p:grpSpPr>
        <p:sp>
          <p:nvSpPr>
            <p:cNvPr id="55" name="Rectangle 54"/>
            <p:cNvSpPr/>
            <p:nvPr/>
          </p:nvSpPr>
          <p:spPr>
            <a:xfrm>
              <a:off x="6739690" y="4816990"/>
              <a:ext cx="4906798" cy="1092206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en-US" sz="24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r>
                <a:rPr lang="vi-VN" sz="2400" b="1" dirty="0">
                  <a:solidFill>
                    <a:srgbClr val="C00000"/>
                  </a:solidFill>
                  <a:latin typeface="Times New Roman"/>
                </a:rPr>
                <a:t>.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/>
                <p:cNvSpPr txBox="1"/>
                <p:nvPr/>
              </p:nvSpPr>
              <p:spPr>
                <a:xfrm>
                  <a:off x="7637737" y="4817381"/>
                  <a:ext cx="2007909" cy="115347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vi-VN" sz="27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vi-VN" sz="27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vi-VN" sz="27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vi-VN" sz="27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−5)</m:t>
                            </m:r>
                          </m:num>
                          <m:den>
                            <m:r>
                              <a:rPr lang="vi-VN" sz="27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vi-VN" sz="27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(5−</m:t>
                            </m:r>
                            <m:r>
                              <a:rPr lang="vi-VN" sz="27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vi-VN" sz="2700" i="1"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)</m:t>
                            </m:r>
                          </m:den>
                        </m:f>
                      </m:oMath>
                    </m:oMathPara>
                  </a14:m>
                  <a:endParaRPr lang="en-US" sz="27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6" name="TextBox 5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37737" y="4817381"/>
                  <a:ext cx="2007909" cy="1153478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57" name="Picture 56"/>
          <p:cNvPicPr>
            <a:picLocks noChangeAspect="1"/>
          </p:cNvPicPr>
          <p:nvPr/>
        </p:nvPicPr>
        <p:blipFill rotWithShape="1">
          <a:blip r:embed="rId13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3247449" y="2036599"/>
            <a:ext cx="603503" cy="482768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 rotWithShape="1">
          <a:blip r:embed="rId14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7388942" y="3056589"/>
            <a:ext cx="548547" cy="480060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14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7298996" y="2070036"/>
            <a:ext cx="548547" cy="480060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 rotWithShape="1">
          <a:blip r:embed="rId14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3240623" y="3096478"/>
            <a:ext cx="548547" cy="48006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1433038" y="4041067"/>
                <a:ext cx="4003019" cy="76899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vi-VN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2(</m:t>
                          </m:r>
                          <m:r>
                            <a:rPr lang="vi-VN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vi-VN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−</m:t>
                          </m:r>
                          <m:r>
                            <a:rPr lang="vi-VN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5)</m:t>
                          </m:r>
                        </m:num>
                        <m:den>
                          <m:r>
                            <a:rPr lang="vi-VN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vi-VN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vi-VN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(5−</m:t>
                          </m:r>
                          <m:r>
                            <a:rPr lang="vi-VN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vi-VN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</m:den>
                      </m:f>
                      <m:r>
                        <a:rPr lang="vi-VN" sz="24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vi-VN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−</m:t>
                          </m:r>
                          <m:r>
                            <a:rPr lang="vi-VN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2(5</m:t>
                          </m:r>
                          <m:r>
                            <a:rPr lang="vi-VN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−</m:t>
                          </m:r>
                          <m:r>
                            <a:rPr lang="vi-VN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vi-VN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vi-VN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vi-VN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vi-VN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(5−</m:t>
                          </m:r>
                          <m:r>
                            <a:rPr lang="vi-VN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vi-VN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</m:den>
                      </m:f>
                      <m:r>
                        <a:rPr lang="vi-VN" sz="24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=−</m:t>
                      </m:r>
                      <m:f>
                        <m:fPr>
                          <m:ctrlPr>
                            <a:rPr lang="vi-VN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vi-VN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vi-VN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US" sz="2625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3038" y="4041067"/>
                <a:ext cx="4003019" cy="768993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Hộp Văn bản 2">
                <a:extLst>
                  <a:ext uri="{FF2B5EF4-FFF2-40B4-BE49-F238E27FC236}">
                    <a16:creationId xmlns:a16="http://schemas.microsoft.com/office/drawing/2014/main" id="{1664F9C0-EC44-9178-5E71-D604042844B3}"/>
                  </a:ext>
                </a:extLst>
              </p:cNvPr>
              <p:cNvSpPr txBox="1"/>
              <p:nvPr/>
            </p:nvSpPr>
            <p:spPr>
              <a:xfrm>
                <a:off x="652260" y="474608"/>
                <a:ext cx="7512016" cy="8768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vi-VN" sz="3200" b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Câu 2:</a:t>
                </a:r>
                <a:r>
                  <a:rPr lang="vi-VN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Kết quả rút gọn phân thức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3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2(</m:t>
                        </m:r>
                        <m:r>
                          <a:rPr lang="vi-VN" sz="3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vi-VN" sz="3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−</m:t>
                        </m:r>
                        <m:r>
                          <a:rPr lang="vi-VN" sz="3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5)</m:t>
                        </m:r>
                      </m:num>
                      <m:den>
                        <m:r>
                          <a:rPr lang="vi-VN" sz="3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vi-VN" sz="3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vi-VN" sz="3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(5−</m:t>
                        </m:r>
                        <m:r>
                          <a:rPr lang="vi-VN" sz="3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vi-VN" sz="32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vi-VN" sz="32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là:</a:t>
                </a:r>
                <a:endParaRPr lang="vi-VN" sz="3200" dirty="0"/>
              </a:p>
            </p:txBody>
          </p:sp>
        </mc:Choice>
        <mc:Fallback xmlns="">
          <p:sp>
            <p:nvSpPr>
              <p:cNvPr id="3" name="Hộp Văn bản 2">
                <a:extLst>
                  <a:ext uri="{FF2B5EF4-FFF2-40B4-BE49-F238E27FC236}">
                    <a16:creationId xmlns:a16="http://schemas.microsoft.com/office/drawing/2014/main" id="{1664F9C0-EC44-9178-5E71-D604042844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260" y="474608"/>
                <a:ext cx="7512016" cy="876843"/>
              </a:xfrm>
              <a:prstGeom prst="rect">
                <a:avLst/>
              </a:prstGeom>
              <a:blipFill>
                <a:blip r:embed="rId16"/>
                <a:stretch>
                  <a:fillRect l="-2110" r="-1542" b="-1389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ĐẾM NGƯỢC 10 GIÂY- CÓ CHUÔNG BÁO HẾT GIỜ">
            <a:hlinkClick r:id="" action="ppaction://media"/>
            <a:extLst>
              <a:ext uri="{FF2B5EF4-FFF2-40B4-BE49-F238E27FC236}">
                <a16:creationId xmlns:a16="http://schemas.microsoft.com/office/drawing/2014/main" id="{92883DAC-313C-40F5-A16E-D97238B0057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6694023" y="3984192"/>
            <a:ext cx="969192" cy="761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7514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7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video>
              <p:cMediaNode vol="80000">
                <p:cTn id="58" fill="hold" display="0">
                  <p:stCondLst>
                    <p:cond delay="indefinite"/>
                  </p:stCondLst>
                </p:cTn>
                <p:tgtEl>
                  <p:spTgt spid="25"/>
                </p:tgtEl>
              </p:cMediaNode>
            </p:video>
          </p:childTnLst>
        </p:cTn>
      </p:par>
    </p:tnLst>
    <p:bldLst>
      <p:bldP spid="6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3243</TotalTime>
  <Words>2296</Words>
  <Application>Microsoft Office PowerPoint</Application>
  <PresentationFormat>On-screen Show (16:9)</PresentationFormat>
  <Paragraphs>317</Paragraphs>
  <Slides>43</Slides>
  <Notes>21</Notes>
  <HiddenSlides>0</HiddenSlides>
  <MMClips>8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7" baseType="lpstr">
      <vt:lpstr>等线</vt:lpstr>
      <vt:lpstr>微软雅黑</vt:lpstr>
      <vt:lpstr>宋体</vt:lpstr>
      <vt:lpstr>Arial</vt:lpstr>
      <vt:lpstr>Calibri</vt:lpstr>
      <vt:lpstr>Calibri Light</vt:lpstr>
      <vt:lpstr>Cambria Math</vt:lpstr>
      <vt:lpstr>Tahoma</vt:lpstr>
      <vt:lpstr>Times New Roman</vt:lpstr>
      <vt:lpstr>幼圆</vt:lpstr>
      <vt:lpstr>思源黑体 Heavy</vt:lpstr>
      <vt:lpstr>Office Theme</vt:lpstr>
      <vt:lpstr>Chủ đề Office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Thuan Nguyen Thi My</dc:creator>
  <cp:lastModifiedBy>phiatruoclabautroi.nangsom@gmail.com</cp:lastModifiedBy>
  <cp:revision>314</cp:revision>
  <dcterms:created xsi:type="dcterms:W3CDTF">2021-07-22T17:31:00Z</dcterms:created>
  <dcterms:modified xsi:type="dcterms:W3CDTF">2023-08-06T07:39:37Z</dcterms:modified>
</cp:coreProperties>
</file>