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gif" ContentType="image/gif"/>
  <Default Extension="vml" ContentType="application/vnd.openxmlformats-officedocument.vmlDrawing"/>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96d971ac27a3423e" Type="http://schemas.microsoft.com/office/2006/relationships/ui/extensibility" Target="customUI/customUI.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3" r:id="rId1"/>
  </p:sldMasterIdLst>
  <p:notesMasterIdLst>
    <p:notesMasterId r:id="rId34"/>
  </p:notesMasterIdLst>
  <p:sldIdLst>
    <p:sldId id="748" r:id="rId2"/>
    <p:sldId id="393" r:id="rId3"/>
    <p:sldId id="751" r:id="rId4"/>
    <p:sldId id="496" r:id="rId5"/>
    <p:sldId id="471" r:id="rId6"/>
    <p:sldId id="497" r:id="rId7"/>
    <p:sldId id="394" r:id="rId8"/>
    <p:sldId id="470" r:id="rId9"/>
    <p:sldId id="395" r:id="rId10"/>
    <p:sldId id="510" r:id="rId11"/>
    <p:sldId id="379" r:id="rId12"/>
    <p:sldId id="511" r:id="rId13"/>
    <p:sldId id="396" r:id="rId14"/>
    <p:sldId id="515" r:id="rId15"/>
    <p:sldId id="398" r:id="rId16"/>
    <p:sldId id="512" r:id="rId17"/>
    <p:sldId id="514" r:id="rId18"/>
    <p:sldId id="747" r:id="rId19"/>
    <p:sldId id="402" r:id="rId20"/>
    <p:sldId id="746" r:id="rId21"/>
    <p:sldId id="408" r:id="rId22"/>
    <p:sldId id="383" r:id="rId23"/>
    <p:sldId id="391" r:id="rId24"/>
    <p:sldId id="745" r:id="rId25"/>
    <p:sldId id="517" r:id="rId26"/>
    <p:sldId id="300" r:id="rId27"/>
    <p:sldId id="735" r:id="rId28"/>
    <p:sldId id="750" r:id="rId29"/>
    <p:sldId id="749" r:id="rId30"/>
    <p:sldId id="743" r:id="rId31"/>
    <p:sldId id="493" r:id="rId32"/>
    <p:sldId id="507" r:id="rId3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DMIN" initials="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002B5E"/>
    <a:srgbClr val="013368"/>
    <a:srgbClr val="003469"/>
    <a:srgbClr val="012D5B"/>
    <a:srgbClr val="003565"/>
    <a:srgbClr val="752B0E"/>
    <a:srgbClr val="35588A"/>
    <a:srgbClr val="275D89"/>
    <a:srgbClr val="11998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p:cViewPr varScale="1">
        <p:scale>
          <a:sx n="80" d="100"/>
          <a:sy n="80" d="100"/>
        </p:scale>
        <p:origin x="378" y="96"/>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7-25T23:05:45.019" idx="1">
    <p:pos x="1366" y="346"/>
    <p:text>slide 3
- Slide 3:  Ký hiệu hoạt động (trong file gợi ý hoặc khác)
điều chỉnh lại font chữ về time new roman</p:text>
  </p:cm>
</p: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206FD01-B1E7-41C8-9A5A-5E275FA43FBA}" type="doc">
      <dgm:prSet loTypeId="urn:microsoft.com/office/officeart/2005/8/layout/hierarchy1" loCatId="hierarchy" qsTypeId="urn:microsoft.com/office/officeart/2005/8/quickstyle/simple1" qsCatId="simple" csTypeId="urn:microsoft.com/office/officeart/2005/8/colors/accent1_2" csCatId="accent1"/>
      <dgm:spPr/>
      <dgm:t>
        <a:bodyPr/>
        <a:lstStyle/>
        <a:p>
          <a:endParaRPr lang="en-US"/>
        </a:p>
      </dgm:t>
    </dgm:pt>
    <dgm:pt modelId="{6FE09B25-6CCA-492A-BACB-0FFCE266E549}">
      <dgm:prSet custT="1"/>
      <dgm:spPr/>
      <dgm:t>
        <a:bodyPr/>
        <a:lstStyle/>
        <a:p>
          <a:r>
            <a:rPr lang="en-US" sz="2800" b="1" dirty="0">
              <a:solidFill>
                <a:srgbClr val="275D89"/>
              </a:solidFill>
              <a:latin typeface="Times New Roman" panose="02020603050405020304" pitchFamily="18" charset="0"/>
              <a:cs typeface="Times New Roman" panose="02020603050405020304" pitchFamily="18" charset="0"/>
            </a:rPr>
            <a:t>1. </a:t>
          </a:r>
          <a:r>
            <a:rPr lang="en-US" sz="2800" b="1" dirty="0" err="1">
              <a:solidFill>
                <a:srgbClr val="275D89"/>
              </a:solidFill>
              <a:latin typeface="Times New Roman" panose="02020603050405020304" pitchFamily="18" charset="0"/>
              <a:cs typeface="Times New Roman" panose="02020603050405020304" pitchFamily="18" charset="0"/>
            </a:rPr>
            <a:t>Giáo</a:t>
          </a:r>
          <a:r>
            <a:rPr lang="en-US" sz="2800" b="1" dirty="0">
              <a:solidFill>
                <a:srgbClr val="275D89"/>
              </a:solidFill>
              <a:latin typeface="Times New Roman" panose="02020603050405020304" pitchFamily="18" charset="0"/>
              <a:cs typeface="Times New Roman" panose="02020603050405020304" pitchFamily="18" charset="0"/>
            </a:rPr>
            <a:t> </a:t>
          </a:r>
          <a:r>
            <a:rPr lang="en-US" sz="2800" b="1" dirty="0" err="1">
              <a:solidFill>
                <a:srgbClr val="275D89"/>
              </a:solidFill>
              <a:latin typeface="Times New Roman" panose="02020603050405020304" pitchFamily="18" charset="0"/>
              <a:cs typeface="Times New Roman" panose="02020603050405020304" pitchFamily="18" charset="0"/>
            </a:rPr>
            <a:t>viên</a:t>
          </a:r>
          <a:r>
            <a:rPr lang="en-US" sz="2800" b="1" dirty="0">
              <a:solidFill>
                <a:srgbClr val="275D89"/>
              </a:solidFill>
              <a:latin typeface="Times New Roman" panose="02020603050405020304" pitchFamily="18" charset="0"/>
              <a:cs typeface="Times New Roman" panose="02020603050405020304" pitchFamily="18" charset="0"/>
            </a:rPr>
            <a:t>: </a:t>
          </a:r>
          <a:r>
            <a:rPr lang="en-US" sz="2800" dirty="0">
              <a:solidFill>
                <a:srgbClr val="275D89"/>
              </a:solidFill>
              <a:latin typeface="Times New Roman" panose="02020603050405020304" pitchFamily="18" charset="0"/>
              <a:cs typeface="Times New Roman" panose="02020603050405020304" pitchFamily="18" charset="0"/>
            </a:rPr>
            <a:t>SGK, </a:t>
          </a:r>
          <a:r>
            <a:rPr lang="en-US" sz="2800" dirty="0" err="1">
              <a:solidFill>
                <a:srgbClr val="275D89"/>
              </a:solidFill>
              <a:latin typeface="Times New Roman" panose="02020603050405020304" pitchFamily="18" charset="0"/>
              <a:cs typeface="Times New Roman" panose="02020603050405020304" pitchFamily="18" charset="0"/>
            </a:rPr>
            <a:t>kế</a:t>
          </a:r>
          <a:r>
            <a:rPr lang="en-US" sz="2800" dirty="0">
              <a:solidFill>
                <a:srgbClr val="275D89"/>
              </a:solidFill>
              <a:latin typeface="Times New Roman" panose="02020603050405020304" pitchFamily="18" charset="0"/>
              <a:cs typeface="Times New Roman" panose="02020603050405020304" pitchFamily="18" charset="0"/>
            </a:rPr>
            <a:t> </a:t>
          </a:r>
          <a:r>
            <a:rPr lang="en-US" sz="2800" dirty="0" err="1">
              <a:solidFill>
                <a:srgbClr val="275D89"/>
              </a:solidFill>
              <a:latin typeface="Times New Roman" panose="02020603050405020304" pitchFamily="18" charset="0"/>
              <a:cs typeface="Times New Roman" panose="02020603050405020304" pitchFamily="18" charset="0"/>
            </a:rPr>
            <a:t>hoạch</a:t>
          </a:r>
          <a:r>
            <a:rPr lang="en-US" sz="2800" dirty="0">
              <a:solidFill>
                <a:srgbClr val="275D89"/>
              </a:solidFill>
              <a:latin typeface="Times New Roman" panose="02020603050405020304" pitchFamily="18" charset="0"/>
              <a:cs typeface="Times New Roman" panose="02020603050405020304" pitchFamily="18" charset="0"/>
            </a:rPr>
            <a:t> </a:t>
          </a:r>
          <a:r>
            <a:rPr lang="en-US" sz="2800" dirty="0" err="1">
              <a:solidFill>
                <a:srgbClr val="275D89"/>
              </a:solidFill>
              <a:latin typeface="Times New Roman" panose="02020603050405020304" pitchFamily="18" charset="0"/>
              <a:cs typeface="Times New Roman" panose="02020603050405020304" pitchFamily="18" charset="0"/>
            </a:rPr>
            <a:t>bài</a:t>
          </a:r>
          <a:r>
            <a:rPr lang="en-US" sz="2800" dirty="0">
              <a:solidFill>
                <a:srgbClr val="275D89"/>
              </a:solidFill>
              <a:latin typeface="Times New Roman" panose="02020603050405020304" pitchFamily="18" charset="0"/>
              <a:cs typeface="Times New Roman" panose="02020603050405020304" pitchFamily="18" charset="0"/>
            </a:rPr>
            <a:t> </a:t>
          </a:r>
          <a:r>
            <a:rPr lang="en-US" sz="2800" dirty="0" err="1">
              <a:solidFill>
                <a:srgbClr val="275D89"/>
              </a:solidFill>
              <a:latin typeface="Times New Roman" panose="02020603050405020304" pitchFamily="18" charset="0"/>
              <a:cs typeface="Times New Roman" panose="02020603050405020304" pitchFamily="18" charset="0"/>
            </a:rPr>
            <a:t>dạy</a:t>
          </a:r>
          <a:r>
            <a:rPr lang="en-US" sz="2800" dirty="0">
              <a:solidFill>
                <a:srgbClr val="275D89"/>
              </a:solidFill>
              <a:latin typeface="Times New Roman" panose="02020603050405020304" pitchFamily="18" charset="0"/>
              <a:cs typeface="Times New Roman" panose="02020603050405020304" pitchFamily="18" charset="0"/>
            </a:rPr>
            <a:t>, </a:t>
          </a:r>
          <a:r>
            <a:rPr lang="en-US" sz="2800" dirty="0" err="1">
              <a:solidFill>
                <a:srgbClr val="275D89"/>
              </a:solidFill>
              <a:latin typeface="Times New Roman" panose="02020603050405020304" pitchFamily="18" charset="0"/>
              <a:cs typeface="Times New Roman" panose="02020603050405020304" pitchFamily="18" charset="0"/>
            </a:rPr>
            <a:t>thước</a:t>
          </a:r>
          <a:r>
            <a:rPr lang="en-US" sz="2800" dirty="0">
              <a:solidFill>
                <a:srgbClr val="275D89"/>
              </a:solidFill>
              <a:latin typeface="Times New Roman" panose="02020603050405020304" pitchFamily="18" charset="0"/>
              <a:cs typeface="Times New Roman" panose="02020603050405020304" pitchFamily="18" charset="0"/>
            </a:rPr>
            <a:t> </a:t>
          </a:r>
          <a:r>
            <a:rPr lang="en-US" sz="2800" dirty="0" err="1">
              <a:solidFill>
                <a:srgbClr val="275D89"/>
              </a:solidFill>
              <a:latin typeface="Times New Roman" panose="02020603050405020304" pitchFamily="18" charset="0"/>
              <a:cs typeface="Times New Roman" panose="02020603050405020304" pitchFamily="18" charset="0"/>
            </a:rPr>
            <a:t>thẳng</a:t>
          </a:r>
          <a:r>
            <a:rPr lang="en-US" sz="2800" dirty="0">
              <a:solidFill>
                <a:srgbClr val="275D89"/>
              </a:solidFill>
              <a:latin typeface="Times New Roman" panose="02020603050405020304" pitchFamily="18" charset="0"/>
              <a:cs typeface="Times New Roman" panose="02020603050405020304" pitchFamily="18" charset="0"/>
            </a:rPr>
            <a:t>, </a:t>
          </a:r>
          <a:r>
            <a:rPr lang="en-US" sz="2800" dirty="0" err="1">
              <a:solidFill>
                <a:srgbClr val="275D89"/>
              </a:solidFill>
              <a:latin typeface="Times New Roman" panose="02020603050405020304" pitchFamily="18" charset="0"/>
              <a:cs typeface="Times New Roman" panose="02020603050405020304" pitchFamily="18" charset="0"/>
            </a:rPr>
            <a:t>bảng</a:t>
          </a:r>
          <a:r>
            <a:rPr lang="en-US" sz="2800" dirty="0">
              <a:solidFill>
                <a:srgbClr val="275D89"/>
              </a:solidFill>
              <a:latin typeface="Times New Roman" panose="02020603050405020304" pitchFamily="18" charset="0"/>
              <a:cs typeface="Times New Roman" panose="02020603050405020304" pitchFamily="18" charset="0"/>
            </a:rPr>
            <a:t> </a:t>
          </a:r>
          <a:r>
            <a:rPr lang="en-US" sz="2800" dirty="0" err="1">
              <a:solidFill>
                <a:srgbClr val="275D89"/>
              </a:solidFill>
              <a:latin typeface="Times New Roman" panose="02020603050405020304" pitchFamily="18" charset="0"/>
              <a:cs typeface="Times New Roman" panose="02020603050405020304" pitchFamily="18" charset="0"/>
            </a:rPr>
            <a:t>phụ</a:t>
          </a:r>
          <a:r>
            <a:rPr lang="en-US" sz="2800" dirty="0">
              <a:solidFill>
                <a:srgbClr val="275D89"/>
              </a:solidFill>
              <a:latin typeface="Times New Roman" panose="02020603050405020304" pitchFamily="18" charset="0"/>
              <a:cs typeface="Times New Roman" panose="02020603050405020304" pitchFamily="18" charset="0"/>
            </a:rPr>
            <a:t> </a:t>
          </a:r>
          <a:r>
            <a:rPr lang="en-US" sz="2800" dirty="0" err="1">
              <a:solidFill>
                <a:srgbClr val="275D89"/>
              </a:solidFill>
              <a:latin typeface="Times New Roman" panose="02020603050405020304" pitchFamily="18" charset="0"/>
              <a:cs typeface="Times New Roman" panose="02020603050405020304" pitchFamily="18" charset="0"/>
            </a:rPr>
            <a:t>hoặc</a:t>
          </a:r>
          <a:r>
            <a:rPr lang="en-US" sz="2800" dirty="0">
              <a:solidFill>
                <a:srgbClr val="275D89"/>
              </a:solidFill>
              <a:latin typeface="Times New Roman" panose="02020603050405020304" pitchFamily="18" charset="0"/>
              <a:cs typeface="Times New Roman" panose="02020603050405020304" pitchFamily="18" charset="0"/>
            </a:rPr>
            <a:t> </a:t>
          </a:r>
          <a:r>
            <a:rPr lang="en-US" sz="2800" dirty="0" err="1">
              <a:solidFill>
                <a:srgbClr val="275D89"/>
              </a:solidFill>
              <a:latin typeface="Times New Roman" panose="02020603050405020304" pitchFamily="18" charset="0"/>
              <a:cs typeface="Times New Roman" panose="02020603050405020304" pitchFamily="18" charset="0"/>
            </a:rPr>
            <a:t>máy</a:t>
          </a:r>
          <a:r>
            <a:rPr lang="en-US" sz="2800" dirty="0">
              <a:solidFill>
                <a:srgbClr val="275D89"/>
              </a:solidFill>
              <a:latin typeface="Times New Roman" panose="02020603050405020304" pitchFamily="18" charset="0"/>
              <a:cs typeface="Times New Roman" panose="02020603050405020304" pitchFamily="18" charset="0"/>
            </a:rPr>
            <a:t> </a:t>
          </a:r>
          <a:r>
            <a:rPr lang="en-US" sz="2800" dirty="0" err="1">
              <a:solidFill>
                <a:srgbClr val="275D89"/>
              </a:solidFill>
              <a:latin typeface="Times New Roman" panose="02020603050405020304" pitchFamily="18" charset="0"/>
              <a:cs typeface="Times New Roman" panose="02020603050405020304" pitchFamily="18" charset="0"/>
            </a:rPr>
            <a:t>chiếu</a:t>
          </a:r>
          <a:r>
            <a:rPr lang="en-US" sz="2800" dirty="0">
              <a:solidFill>
                <a:srgbClr val="275D89"/>
              </a:solidFill>
              <a:latin typeface="Times New Roman" panose="02020603050405020304" pitchFamily="18" charset="0"/>
              <a:cs typeface="Times New Roman" panose="02020603050405020304" pitchFamily="18" charset="0"/>
            </a:rPr>
            <a:t>.</a:t>
          </a:r>
        </a:p>
      </dgm:t>
    </dgm:pt>
    <dgm:pt modelId="{23844046-5165-4F06-A600-BA73DDE6E109}" type="parTrans" cxnId="{D7DCE3E7-83CC-44CA-A84D-E05A473C42AC}">
      <dgm:prSet/>
      <dgm:spPr/>
      <dgm:t>
        <a:bodyPr/>
        <a:lstStyle/>
        <a:p>
          <a:endParaRPr lang="en-US"/>
        </a:p>
      </dgm:t>
    </dgm:pt>
    <dgm:pt modelId="{4C897782-D73A-4572-A4B4-D1537BDF9B65}" type="sibTrans" cxnId="{D7DCE3E7-83CC-44CA-A84D-E05A473C42AC}">
      <dgm:prSet/>
      <dgm:spPr/>
      <dgm:t>
        <a:bodyPr/>
        <a:lstStyle/>
        <a:p>
          <a:endParaRPr lang="en-US"/>
        </a:p>
      </dgm:t>
    </dgm:pt>
    <dgm:pt modelId="{2F7898AE-56D3-4ED2-A500-0CF6280408F2}">
      <dgm:prSet custT="1"/>
      <dgm:spPr/>
      <dgm:t>
        <a:bodyPr/>
        <a:lstStyle/>
        <a:p>
          <a:pPr marL="0" lvl="0" indent="0" algn="ctr" defTabSz="1244600">
            <a:lnSpc>
              <a:spcPct val="90000"/>
            </a:lnSpc>
            <a:spcBef>
              <a:spcPct val="0"/>
            </a:spcBef>
            <a:spcAft>
              <a:spcPct val="35000"/>
            </a:spcAft>
            <a:buNone/>
          </a:pPr>
          <a:r>
            <a:rPr lang="en-US" sz="2800" b="1" kern="1200" dirty="0">
              <a:solidFill>
                <a:srgbClr val="275D89"/>
              </a:solidFill>
              <a:latin typeface="Times New Roman" panose="02020603050405020304" pitchFamily="18" charset="0"/>
              <a:ea typeface="+mn-ea"/>
              <a:cs typeface="Times New Roman" panose="02020603050405020304" pitchFamily="18" charset="0"/>
            </a:rPr>
            <a:t>2. </a:t>
          </a:r>
          <a:r>
            <a:rPr lang="en-US" sz="2800" b="1" kern="1200" dirty="0" err="1">
              <a:solidFill>
                <a:srgbClr val="275D89"/>
              </a:solidFill>
              <a:latin typeface="Times New Roman" panose="02020603050405020304" pitchFamily="18" charset="0"/>
              <a:ea typeface="+mn-ea"/>
              <a:cs typeface="Times New Roman" panose="02020603050405020304" pitchFamily="18" charset="0"/>
            </a:rPr>
            <a:t>Học</a:t>
          </a:r>
          <a:r>
            <a:rPr lang="en-US" sz="2800" b="1" kern="1200" dirty="0">
              <a:solidFill>
                <a:srgbClr val="275D89"/>
              </a:solidFill>
              <a:latin typeface="Times New Roman" panose="02020603050405020304" pitchFamily="18" charset="0"/>
              <a:ea typeface="+mn-ea"/>
              <a:cs typeface="Times New Roman" panose="02020603050405020304" pitchFamily="18" charset="0"/>
            </a:rPr>
            <a:t> </a:t>
          </a:r>
          <a:r>
            <a:rPr lang="en-US" sz="2800" b="1" kern="1200" dirty="0" err="1">
              <a:solidFill>
                <a:srgbClr val="275D89"/>
              </a:solidFill>
              <a:latin typeface="Times New Roman" panose="02020603050405020304" pitchFamily="18" charset="0"/>
              <a:ea typeface="+mn-ea"/>
              <a:cs typeface="Times New Roman" panose="02020603050405020304" pitchFamily="18" charset="0"/>
            </a:rPr>
            <a:t>sinh</a:t>
          </a:r>
          <a:r>
            <a:rPr lang="en-US" sz="2800" b="1" kern="1200" dirty="0">
              <a:solidFill>
                <a:srgbClr val="275D89"/>
              </a:solidFill>
              <a:latin typeface="Times New Roman" panose="02020603050405020304" pitchFamily="18" charset="0"/>
              <a:ea typeface="+mn-ea"/>
              <a:cs typeface="Times New Roman" panose="02020603050405020304" pitchFamily="18" charset="0"/>
            </a:rPr>
            <a:t>: </a:t>
          </a:r>
          <a:r>
            <a:rPr lang="en-US" sz="2800" b="0" kern="1200" dirty="0">
              <a:solidFill>
                <a:srgbClr val="275D89"/>
              </a:solidFill>
              <a:latin typeface="Times New Roman" panose="02020603050405020304" pitchFamily="18" charset="0"/>
              <a:ea typeface="+mn-ea"/>
              <a:cs typeface="Times New Roman" panose="02020603050405020304" pitchFamily="18" charset="0"/>
            </a:rPr>
            <a:t>SGK, </a:t>
          </a:r>
          <a:r>
            <a:rPr lang="en-US" sz="2800" b="0" kern="1200" dirty="0" err="1">
              <a:solidFill>
                <a:srgbClr val="275D89"/>
              </a:solidFill>
              <a:latin typeface="Times New Roman" panose="02020603050405020304" pitchFamily="18" charset="0"/>
              <a:ea typeface="+mn-ea"/>
              <a:cs typeface="Times New Roman" panose="02020603050405020304" pitchFamily="18" charset="0"/>
            </a:rPr>
            <a:t>thước</a:t>
          </a:r>
          <a:r>
            <a:rPr lang="en-US" sz="2800" b="0" kern="1200" dirty="0">
              <a:solidFill>
                <a:srgbClr val="275D89"/>
              </a:solidFill>
              <a:latin typeface="Times New Roman" panose="02020603050405020304" pitchFamily="18" charset="0"/>
              <a:ea typeface="+mn-ea"/>
              <a:cs typeface="Times New Roman" panose="02020603050405020304" pitchFamily="18" charset="0"/>
            </a:rPr>
            <a:t> </a:t>
          </a:r>
          <a:r>
            <a:rPr lang="en-US" sz="2800" b="0" kern="1200" dirty="0" err="1">
              <a:solidFill>
                <a:srgbClr val="275D89"/>
              </a:solidFill>
              <a:latin typeface="Times New Roman" panose="02020603050405020304" pitchFamily="18" charset="0"/>
              <a:ea typeface="+mn-ea"/>
              <a:cs typeface="Times New Roman" panose="02020603050405020304" pitchFamily="18" charset="0"/>
            </a:rPr>
            <a:t>thẳng</a:t>
          </a:r>
          <a:r>
            <a:rPr lang="en-US" sz="2800" b="0" kern="1200" dirty="0">
              <a:solidFill>
                <a:srgbClr val="275D89"/>
              </a:solidFill>
              <a:latin typeface="Times New Roman" panose="02020603050405020304" pitchFamily="18" charset="0"/>
              <a:ea typeface="+mn-ea"/>
              <a:cs typeface="Times New Roman" panose="02020603050405020304" pitchFamily="18" charset="0"/>
            </a:rPr>
            <a:t>, MTCT, </a:t>
          </a:r>
          <a:r>
            <a:rPr lang="en-US" sz="2800" b="0" kern="1200" dirty="0" err="1">
              <a:solidFill>
                <a:srgbClr val="275D89"/>
              </a:solidFill>
              <a:latin typeface="Times New Roman" panose="02020603050405020304" pitchFamily="18" charset="0"/>
              <a:ea typeface="+mn-ea"/>
              <a:cs typeface="Times New Roman" panose="02020603050405020304" pitchFamily="18" charset="0"/>
            </a:rPr>
            <a:t>bảng</a:t>
          </a:r>
          <a:r>
            <a:rPr lang="en-US" sz="2800" b="0" kern="1200" dirty="0">
              <a:solidFill>
                <a:srgbClr val="275D89"/>
              </a:solidFill>
              <a:latin typeface="Times New Roman" panose="02020603050405020304" pitchFamily="18" charset="0"/>
              <a:ea typeface="+mn-ea"/>
              <a:cs typeface="Times New Roman" panose="02020603050405020304" pitchFamily="18" charset="0"/>
            </a:rPr>
            <a:t> </a:t>
          </a:r>
          <a:r>
            <a:rPr lang="en-US" sz="2800" b="0" kern="1200" dirty="0" err="1">
              <a:solidFill>
                <a:srgbClr val="275D89"/>
              </a:solidFill>
              <a:latin typeface="Times New Roman" panose="02020603050405020304" pitchFamily="18" charset="0"/>
              <a:ea typeface="+mn-ea"/>
              <a:cs typeface="Times New Roman" panose="02020603050405020304" pitchFamily="18" charset="0"/>
            </a:rPr>
            <a:t>nhóm</a:t>
          </a:r>
          <a:r>
            <a:rPr lang="en-US" sz="2800" b="0" kern="1200" dirty="0">
              <a:solidFill>
                <a:srgbClr val="275D89"/>
              </a:solidFill>
              <a:latin typeface="Times New Roman" panose="02020603050405020304" pitchFamily="18" charset="0"/>
              <a:ea typeface="+mn-ea"/>
              <a:cs typeface="Times New Roman" panose="02020603050405020304" pitchFamily="18" charset="0"/>
            </a:rPr>
            <a:t>.</a:t>
          </a:r>
        </a:p>
      </dgm:t>
    </dgm:pt>
    <dgm:pt modelId="{6C138875-3263-4402-AA0C-049518BB56B0}" type="parTrans" cxnId="{5A3230EB-F4A4-4704-A60A-9541B50FECED}">
      <dgm:prSet/>
      <dgm:spPr/>
      <dgm:t>
        <a:bodyPr/>
        <a:lstStyle/>
        <a:p>
          <a:endParaRPr lang="en-US"/>
        </a:p>
      </dgm:t>
    </dgm:pt>
    <dgm:pt modelId="{2FA18377-4B07-400B-8C54-1D14AF7729A3}" type="sibTrans" cxnId="{5A3230EB-F4A4-4704-A60A-9541B50FECED}">
      <dgm:prSet/>
      <dgm:spPr/>
      <dgm:t>
        <a:bodyPr/>
        <a:lstStyle/>
        <a:p>
          <a:endParaRPr lang="en-US"/>
        </a:p>
      </dgm:t>
    </dgm:pt>
    <dgm:pt modelId="{CEFC49D2-4AED-47CB-A6C3-D8E19BDE29CC}" type="pres">
      <dgm:prSet presAssocID="{1206FD01-B1E7-41C8-9A5A-5E275FA43FBA}" presName="hierChild1" presStyleCnt="0">
        <dgm:presLayoutVars>
          <dgm:chPref val="1"/>
          <dgm:dir/>
          <dgm:animOne val="branch"/>
          <dgm:animLvl val="lvl"/>
          <dgm:resizeHandles/>
        </dgm:presLayoutVars>
      </dgm:prSet>
      <dgm:spPr/>
    </dgm:pt>
    <dgm:pt modelId="{18150C9C-D725-4FEC-A30D-26A4BDD87D3A}" type="pres">
      <dgm:prSet presAssocID="{6FE09B25-6CCA-492A-BACB-0FFCE266E549}" presName="hierRoot1" presStyleCnt="0"/>
      <dgm:spPr/>
    </dgm:pt>
    <dgm:pt modelId="{69FACEE6-A253-4525-A978-EDAE0E90F497}" type="pres">
      <dgm:prSet presAssocID="{6FE09B25-6CCA-492A-BACB-0FFCE266E549}" presName="composite" presStyleCnt="0"/>
      <dgm:spPr/>
    </dgm:pt>
    <dgm:pt modelId="{7B539201-A981-4461-929F-AD27A748B038}" type="pres">
      <dgm:prSet presAssocID="{6FE09B25-6CCA-492A-BACB-0FFCE266E549}" presName="background" presStyleLbl="node0" presStyleIdx="0" presStyleCnt="2">
        <dgm:style>
          <a:lnRef idx="1">
            <a:schemeClr val="accent3"/>
          </a:lnRef>
          <a:fillRef idx="2">
            <a:schemeClr val="accent3"/>
          </a:fillRef>
          <a:effectRef idx="1">
            <a:schemeClr val="accent3"/>
          </a:effectRef>
          <a:fontRef idx="minor">
            <a:schemeClr val="dk1"/>
          </a:fontRef>
        </dgm:style>
      </dgm:prSet>
      <dgm:spPr>
        <a:solidFill>
          <a:srgbClr val="FFAD88"/>
        </a:solidFill>
        <a:ln>
          <a:noFill/>
        </a:ln>
      </dgm:spPr>
    </dgm:pt>
    <dgm:pt modelId="{7A5B3CCA-CAF4-48C6-9CCC-88E4FCEA0BA3}" type="pres">
      <dgm:prSet presAssocID="{6FE09B25-6CCA-492A-BACB-0FFCE266E549}" presName="text" presStyleLbl="fgAcc0" presStyleIdx="0" presStyleCnt="2">
        <dgm:presLayoutVars>
          <dgm:chPref val="3"/>
        </dgm:presLayoutVars>
      </dgm:prSet>
      <dgm:spPr/>
    </dgm:pt>
    <dgm:pt modelId="{9AFCC891-64A6-41DB-B5F5-8948EEEDA85A}" type="pres">
      <dgm:prSet presAssocID="{6FE09B25-6CCA-492A-BACB-0FFCE266E549}" presName="hierChild2" presStyleCnt="0"/>
      <dgm:spPr/>
    </dgm:pt>
    <dgm:pt modelId="{68DCE115-6195-48DB-9DD5-60F6586D5342}" type="pres">
      <dgm:prSet presAssocID="{2F7898AE-56D3-4ED2-A500-0CF6280408F2}" presName="hierRoot1" presStyleCnt="0"/>
      <dgm:spPr/>
    </dgm:pt>
    <dgm:pt modelId="{9794EE98-0247-49A9-8829-0D0BBFD0616E}" type="pres">
      <dgm:prSet presAssocID="{2F7898AE-56D3-4ED2-A500-0CF6280408F2}" presName="composite" presStyleCnt="0"/>
      <dgm:spPr/>
    </dgm:pt>
    <dgm:pt modelId="{832A3926-1896-47FC-A94A-A4A9F27B82EF}" type="pres">
      <dgm:prSet presAssocID="{2F7898AE-56D3-4ED2-A500-0CF6280408F2}" presName="background" presStyleLbl="node0" presStyleIdx="1" presStyleCnt="2">
        <dgm:style>
          <a:lnRef idx="1">
            <a:schemeClr val="accent3"/>
          </a:lnRef>
          <a:fillRef idx="2">
            <a:schemeClr val="accent3"/>
          </a:fillRef>
          <a:effectRef idx="1">
            <a:schemeClr val="accent3"/>
          </a:effectRef>
          <a:fontRef idx="minor">
            <a:schemeClr val="dk1"/>
          </a:fontRef>
        </dgm:style>
      </dgm:prSet>
      <dgm:spPr>
        <a:solidFill>
          <a:srgbClr val="FFAD88"/>
        </a:solidFill>
        <a:ln>
          <a:noFill/>
        </a:ln>
      </dgm:spPr>
    </dgm:pt>
    <dgm:pt modelId="{1FD10F18-0142-4BE5-A86C-BDFA9471833E}" type="pres">
      <dgm:prSet presAssocID="{2F7898AE-56D3-4ED2-A500-0CF6280408F2}" presName="text" presStyleLbl="fgAcc0" presStyleIdx="1" presStyleCnt="2">
        <dgm:presLayoutVars>
          <dgm:chPref val="3"/>
        </dgm:presLayoutVars>
      </dgm:prSet>
      <dgm:spPr/>
    </dgm:pt>
    <dgm:pt modelId="{9CF6F51C-44FA-44DE-85C7-882287550C9E}" type="pres">
      <dgm:prSet presAssocID="{2F7898AE-56D3-4ED2-A500-0CF6280408F2}" presName="hierChild2" presStyleCnt="0"/>
      <dgm:spPr/>
    </dgm:pt>
  </dgm:ptLst>
  <dgm:cxnLst>
    <dgm:cxn modelId="{FC99561F-232A-4F3E-A7F3-D01865605031}" type="presOf" srcId="{6FE09B25-6CCA-492A-BACB-0FFCE266E549}" destId="{7A5B3CCA-CAF4-48C6-9CCC-88E4FCEA0BA3}" srcOrd="0" destOrd="0" presId="urn:microsoft.com/office/officeart/2005/8/layout/hierarchy1"/>
    <dgm:cxn modelId="{D92A684B-EC48-411A-996C-9638B171142C}" type="presOf" srcId="{1206FD01-B1E7-41C8-9A5A-5E275FA43FBA}" destId="{CEFC49D2-4AED-47CB-A6C3-D8E19BDE29CC}" srcOrd="0" destOrd="0" presId="urn:microsoft.com/office/officeart/2005/8/layout/hierarchy1"/>
    <dgm:cxn modelId="{165B7454-9FDF-4DC8-B09E-630E81C9501D}" type="presOf" srcId="{2F7898AE-56D3-4ED2-A500-0CF6280408F2}" destId="{1FD10F18-0142-4BE5-A86C-BDFA9471833E}" srcOrd="0" destOrd="0" presId="urn:microsoft.com/office/officeart/2005/8/layout/hierarchy1"/>
    <dgm:cxn modelId="{D7DCE3E7-83CC-44CA-A84D-E05A473C42AC}" srcId="{1206FD01-B1E7-41C8-9A5A-5E275FA43FBA}" destId="{6FE09B25-6CCA-492A-BACB-0FFCE266E549}" srcOrd="0" destOrd="0" parTransId="{23844046-5165-4F06-A600-BA73DDE6E109}" sibTransId="{4C897782-D73A-4572-A4B4-D1537BDF9B65}"/>
    <dgm:cxn modelId="{5A3230EB-F4A4-4704-A60A-9541B50FECED}" srcId="{1206FD01-B1E7-41C8-9A5A-5E275FA43FBA}" destId="{2F7898AE-56D3-4ED2-A500-0CF6280408F2}" srcOrd="1" destOrd="0" parTransId="{6C138875-3263-4402-AA0C-049518BB56B0}" sibTransId="{2FA18377-4B07-400B-8C54-1D14AF7729A3}"/>
    <dgm:cxn modelId="{50FF1EC3-3937-463A-BE85-0331CAEA87C7}" type="presParOf" srcId="{CEFC49D2-4AED-47CB-A6C3-D8E19BDE29CC}" destId="{18150C9C-D725-4FEC-A30D-26A4BDD87D3A}" srcOrd="0" destOrd="0" presId="urn:microsoft.com/office/officeart/2005/8/layout/hierarchy1"/>
    <dgm:cxn modelId="{C5B69A9C-0CCF-4BE1-B9BB-14A6FBBE0E7C}" type="presParOf" srcId="{18150C9C-D725-4FEC-A30D-26A4BDD87D3A}" destId="{69FACEE6-A253-4525-A978-EDAE0E90F497}" srcOrd="0" destOrd="0" presId="urn:microsoft.com/office/officeart/2005/8/layout/hierarchy1"/>
    <dgm:cxn modelId="{A1050B5E-32BD-4807-BA4A-853969A2934B}" type="presParOf" srcId="{69FACEE6-A253-4525-A978-EDAE0E90F497}" destId="{7B539201-A981-4461-929F-AD27A748B038}" srcOrd="0" destOrd="0" presId="urn:microsoft.com/office/officeart/2005/8/layout/hierarchy1"/>
    <dgm:cxn modelId="{26353AF9-AA56-44B3-A2C0-904D727E0563}" type="presParOf" srcId="{69FACEE6-A253-4525-A978-EDAE0E90F497}" destId="{7A5B3CCA-CAF4-48C6-9CCC-88E4FCEA0BA3}" srcOrd="1" destOrd="0" presId="urn:microsoft.com/office/officeart/2005/8/layout/hierarchy1"/>
    <dgm:cxn modelId="{9A00BB3D-B7F3-4923-A3E9-E663FA116AE1}" type="presParOf" srcId="{18150C9C-D725-4FEC-A30D-26A4BDD87D3A}" destId="{9AFCC891-64A6-41DB-B5F5-8948EEEDA85A}" srcOrd="1" destOrd="0" presId="urn:microsoft.com/office/officeart/2005/8/layout/hierarchy1"/>
    <dgm:cxn modelId="{C420EB8B-A9F1-4D90-83E2-24982D4039B5}" type="presParOf" srcId="{CEFC49D2-4AED-47CB-A6C3-D8E19BDE29CC}" destId="{68DCE115-6195-48DB-9DD5-60F6586D5342}" srcOrd="1" destOrd="0" presId="urn:microsoft.com/office/officeart/2005/8/layout/hierarchy1"/>
    <dgm:cxn modelId="{E6DC1125-9E4B-4CF3-B1DE-86E7129D85C7}" type="presParOf" srcId="{68DCE115-6195-48DB-9DD5-60F6586D5342}" destId="{9794EE98-0247-49A9-8829-0D0BBFD0616E}" srcOrd="0" destOrd="0" presId="urn:microsoft.com/office/officeart/2005/8/layout/hierarchy1"/>
    <dgm:cxn modelId="{4DB9A86C-4417-4C85-9AAF-6C74972331B8}" type="presParOf" srcId="{9794EE98-0247-49A9-8829-0D0BBFD0616E}" destId="{832A3926-1896-47FC-A94A-A4A9F27B82EF}" srcOrd="0" destOrd="0" presId="urn:microsoft.com/office/officeart/2005/8/layout/hierarchy1"/>
    <dgm:cxn modelId="{5EBB5CC4-C484-41C3-A5BC-12AE2687EC41}" type="presParOf" srcId="{9794EE98-0247-49A9-8829-0D0BBFD0616E}" destId="{1FD10F18-0142-4BE5-A86C-BDFA9471833E}" srcOrd="1" destOrd="0" presId="urn:microsoft.com/office/officeart/2005/8/layout/hierarchy1"/>
    <dgm:cxn modelId="{E9685301-153E-46AC-BE39-BC70C3B3EAF7}" type="presParOf" srcId="{68DCE115-6195-48DB-9DD5-60F6586D5342}" destId="{9CF6F51C-44FA-44DE-85C7-882287550C9E}"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539201-A981-4461-929F-AD27A748B038}">
      <dsp:nvSpPr>
        <dsp:cNvPr id="0" name=""/>
        <dsp:cNvSpPr/>
      </dsp:nvSpPr>
      <dsp:spPr>
        <a:xfrm>
          <a:off x="322871" y="1240"/>
          <a:ext cx="3217567" cy="2043155"/>
        </a:xfrm>
        <a:prstGeom prst="roundRect">
          <a:avLst>
            <a:gd name="adj" fmla="val 10000"/>
          </a:avLst>
        </a:prstGeom>
        <a:solidFill>
          <a:srgbClr val="FFAD88"/>
        </a:solidFill>
        <a:ln w="6350" cap="flat" cmpd="sng" algn="ctr">
          <a:noFill/>
          <a:prstDash val="solid"/>
          <a:miter lim="800000"/>
        </a:ln>
        <a:effectLst/>
      </dsp:spPr>
      <dsp:style>
        <a:lnRef idx="1">
          <a:schemeClr val="accent3"/>
        </a:lnRef>
        <a:fillRef idx="2">
          <a:schemeClr val="accent3"/>
        </a:fillRef>
        <a:effectRef idx="1">
          <a:schemeClr val="accent3"/>
        </a:effectRef>
        <a:fontRef idx="minor">
          <a:schemeClr val="dk1"/>
        </a:fontRef>
      </dsp:style>
    </dsp:sp>
    <dsp:sp modelId="{7A5B3CCA-CAF4-48C6-9CCC-88E4FCEA0BA3}">
      <dsp:nvSpPr>
        <dsp:cNvPr id="0" name=""/>
        <dsp:cNvSpPr/>
      </dsp:nvSpPr>
      <dsp:spPr>
        <a:xfrm>
          <a:off x="680378" y="340872"/>
          <a:ext cx="3217567" cy="204315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rgbClr val="275D89"/>
              </a:solidFill>
              <a:latin typeface="Times New Roman" panose="02020603050405020304" pitchFamily="18" charset="0"/>
              <a:cs typeface="Times New Roman" panose="02020603050405020304" pitchFamily="18" charset="0"/>
            </a:rPr>
            <a:t>1. </a:t>
          </a:r>
          <a:r>
            <a:rPr lang="en-US" sz="2800" b="1" kern="1200" dirty="0" err="1">
              <a:solidFill>
                <a:srgbClr val="275D89"/>
              </a:solidFill>
              <a:latin typeface="Times New Roman" panose="02020603050405020304" pitchFamily="18" charset="0"/>
              <a:cs typeface="Times New Roman" panose="02020603050405020304" pitchFamily="18" charset="0"/>
            </a:rPr>
            <a:t>Giáo</a:t>
          </a:r>
          <a:r>
            <a:rPr lang="en-US" sz="2800" b="1" kern="1200" dirty="0">
              <a:solidFill>
                <a:srgbClr val="275D89"/>
              </a:solidFill>
              <a:latin typeface="Times New Roman" panose="02020603050405020304" pitchFamily="18" charset="0"/>
              <a:cs typeface="Times New Roman" panose="02020603050405020304" pitchFamily="18" charset="0"/>
            </a:rPr>
            <a:t> </a:t>
          </a:r>
          <a:r>
            <a:rPr lang="en-US" sz="2800" b="1" kern="1200" dirty="0" err="1">
              <a:solidFill>
                <a:srgbClr val="275D89"/>
              </a:solidFill>
              <a:latin typeface="Times New Roman" panose="02020603050405020304" pitchFamily="18" charset="0"/>
              <a:cs typeface="Times New Roman" panose="02020603050405020304" pitchFamily="18" charset="0"/>
            </a:rPr>
            <a:t>viên</a:t>
          </a:r>
          <a:r>
            <a:rPr lang="en-US" sz="2800" b="1" kern="1200" dirty="0">
              <a:solidFill>
                <a:srgbClr val="275D89"/>
              </a:solidFill>
              <a:latin typeface="Times New Roman" panose="02020603050405020304" pitchFamily="18" charset="0"/>
              <a:cs typeface="Times New Roman" panose="02020603050405020304" pitchFamily="18" charset="0"/>
            </a:rPr>
            <a:t>: </a:t>
          </a:r>
          <a:r>
            <a:rPr lang="en-US" sz="2800" kern="1200" dirty="0">
              <a:solidFill>
                <a:srgbClr val="275D89"/>
              </a:solidFill>
              <a:latin typeface="Times New Roman" panose="02020603050405020304" pitchFamily="18" charset="0"/>
              <a:cs typeface="Times New Roman" panose="02020603050405020304" pitchFamily="18" charset="0"/>
            </a:rPr>
            <a:t>SGK, </a:t>
          </a:r>
          <a:r>
            <a:rPr lang="en-US" sz="2800" kern="1200" dirty="0" err="1">
              <a:solidFill>
                <a:srgbClr val="275D89"/>
              </a:solidFill>
              <a:latin typeface="Times New Roman" panose="02020603050405020304" pitchFamily="18" charset="0"/>
              <a:cs typeface="Times New Roman" panose="02020603050405020304" pitchFamily="18" charset="0"/>
            </a:rPr>
            <a:t>kế</a:t>
          </a:r>
          <a:r>
            <a:rPr lang="en-US" sz="2800" kern="1200" dirty="0">
              <a:solidFill>
                <a:srgbClr val="275D89"/>
              </a:solidFill>
              <a:latin typeface="Times New Roman" panose="02020603050405020304" pitchFamily="18" charset="0"/>
              <a:cs typeface="Times New Roman" panose="02020603050405020304" pitchFamily="18" charset="0"/>
            </a:rPr>
            <a:t> </a:t>
          </a:r>
          <a:r>
            <a:rPr lang="en-US" sz="2800" kern="1200" dirty="0" err="1">
              <a:solidFill>
                <a:srgbClr val="275D89"/>
              </a:solidFill>
              <a:latin typeface="Times New Roman" panose="02020603050405020304" pitchFamily="18" charset="0"/>
              <a:cs typeface="Times New Roman" panose="02020603050405020304" pitchFamily="18" charset="0"/>
            </a:rPr>
            <a:t>hoạch</a:t>
          </a:r>
          <a:r>
            <a:rPr lang="en-US" sz="2800" kern="1200" dirty="0">
              <a:solidFill>
                <a:srgbClr val="275D89"/>
              </a:solidFill>
              <a:latin typeface="Times New Roman" panose="02020603050405020304" pitchFamily="18" charset="0"/>
              <a:cs typeface="Times New Roman" panose="02020603050405020304" pitchFamily="18" charset="0"/>
            </a:rPr>
            <a:t> </a:t>
          </a:r>
          <a:r>
            <a:rPr lang="en-US" sz="2800" kern="1200" dirty="0" err="1">
              <a:solidFill>
                <a:srgbClr val="275D89"/>
              </a:solidFill>
              <a:latin typeface="Times New Roman" panose="02020603050405020304" pitchFamily="18" charset="0"/>
              <a:cs typeface="Times New Roman" panose="02020603050405020304" pitchFamily="18" charset="0"/>
            </a:rPr>
            <a:t>bài</a:t>
          </a:r>
          <a:r>
            <a:rPr lang="en-US" sz="2800" kern="1200" dirty="0">
              <a:solidFill>
                <a:srgbClr val="275D89"/>
              </a:solidFill>
              <a:latin typeface="Times New Roman" panose="02020603050405020304" pitchFamily="18" charset="0"/>
              <a:cs typeface="Times New Roman" panose="02020603050405020304" pitchFamily="18" charset="0"/>
            </a:rPr>
            <a:t> </a:t>
          </a:r>
          <a:r>
            <a:rPr lang="en-US" sz="2800" kern="1200" dirty="0" err="1">
              <a:solidFill>
                <a:srgbClr val="275D89"/>
              </a:solidFill>
              <a:latin typeface="Times New Roman" panose="02020603050405020304" pitchFamily="18" charset="0"/>
              <a:cs typeface="Times New Roman" panose="02020603050405020304" pitchFamily="18" charset="0"/>
            </a:rPr>
            <a:t>dạy</a:t>
          </a:r>
          <a:r>
            <a:rPr lang="en-US" sz="2800" kern="1200" dirty="0">
              <a:solidFill>
                <a:srgbClr val="275D89"/>
              </a:solidFill>
              <a:latin typeface="Times New Roman" panose="02020603050405020304" pitchFamily="18" charset="0"/>
              <a:cs typeface="Times New Roman" panose="02020603050405020304" pitchFamily="18" charset="0"/>
            </a:rPr>
            <a:t>, </a:t>
          </a:r>
          <a:r>
            <a:rPr lang="en-US" sz="2800" kern="1200" dirty="0" err="1">
              <a:solidFill>
                <a:srgbClr val="275D89"/>
              </a:solidFill>
              <a:latin typeface="Times New Roman" panose="02020603050405020304" pitchFamily="18" charset="0"/>
              <a:cs typeface="Times New Roman" panose="02020603050405020304" pitchFamily="18" charset="0"/>
            </a:rPr>
            <a:t>thước</a:t>
          </a:r>
          <a:r>
            <a:rPr lang="en-US" sz="2800" kern="1200" dirty="0">
              <a:solidFill>
                <a:srgbClr val="275D89"/>
              </a:solidFill>
              <a:latin typeface="Times New Roman" panose="02020603050405020304" pitchFamily="18" charset="0"/>
              <a:cs typeface="Times New Roman" panose="02020603050405020304" pitchFamily="18" charset="0"/>
            </a:rPr>
            <a:t> </a:t>
          </a:r>
          <a:r>
            <a:rPr lang="en-US" sz="2800" kern="1200" dirty="0" err="1">
              <a:solidFill>
                <a:srgbClr val="275D89"/>
              </a:solidFill>
              <a:latin typeface="Times New Roman" panose="02020603050405020304" pitchFamily="18" charset="0"/>
              <a:cs typeface="Times New Roman" panose="02020603050405020304" pitchFamily="18" charset="0"/>
            </a:rPr>
            <a:t>thẳng</a:t>
          </a:r>
          <a:r>
            <a:rPr lang="en-US" sz="2800" kern="1200" dirty="0">
              <a:solidFill>
                <a:srgbClr val="275D89"/>
              </a:solidFill>
              <a:latin typeface="Times New Roman" panose="02020603050405020304" pitchFamily="18" charset="0"/>
              <a:cs typeface="Times New Roman" panose="02020603050405020304" pitchFamily="18" charset="0"/>
            </a:rPr>
            <a:t>, </a:t>
          </a:r>
          <a:r>
            <a:rPr lang="en-US" sz="2800" kern="1200" dirty="0" err="1">
              <a:solidFill>
                <a:srgbClr val="275D89"/>
              </a:solidFill>
              <a:latin typeface="Times New Roman" panose="02020603050405020304" pitchFamily="18" charset="0"/>
              <a:cs typeface="Times New Roman" panose="02020603050405020304" pitchFamily="18" charset="0"/>
            </a:rPr>
            <a:t>bảng</a:t>
          </a:r>
          <a:r>
            <a:rPr lang="en-US" sz="2800" kern="1200" dirty="0">
              <a:solidFill>
                <a:srgbClr val="275D89"/>
              </a:solidFill>
              <a:latin typeface="Times New Roman" panose="02020603050405020304" pitchFamily="18" charset="0"/>
              <a:cs typeface="Times New Roman" panose="02020603050405020304" pitchFamily="18" charset="0"/>
            </a:rPr>
            <a:t> </a:t>
          </a:r>
          <a:r>
            <a:rPr lang="en-US" sz="2800" kern="1200" dirty="0" err="1">
              <a:solidFill>
                <a:srgbClr val="275D89"/>
              </a:solidFill>
              <a:latin typeface="Times New Roman" panose="02020603050405020304" pitchFamily="18" charset="0"/>
              <a:cs typeface="Times New Roman" panose="02020603050405020304" pitchFamily="18" charset="0"/>
            </a:rPr>
            <a:t>phụ</a:t>
          </a:r>
          <a:r>
            <a:rPr lang="en-US" sz="2800" kern="1200" dirty="0">
              <a:solidFill>
                <a:srgbClr val="275D89"/>
              </a:solidFill>
              <a:latin typeface="Times New Roman" panose="02020603050405020304" pitchFamily="18" charset="0"/>
              <a:cs typeface="Times New Roman" panose="02020603050405020304" pitchFamily="18" charset="0"/>
            </a:rPr>
            <a:t> </a:t>
          </a:r>
          <a:r>
            <a:rPr lang="en-US" sz="2800" kern="1200" dirty="0" err="1">
              <a:solidFill>
                <a:srgbClr val="275D89"/>
              </a:solidFill>
              <a:latin typeface="Times New Roman" panose="02020603050405020304" pitchFamily="18" charset="0"/>
              <a:cs typeface="Times New Roman" panose="02020603050405020304" pitchFamily="18" charset="0"/>
            </a:rPr>
            <a:t>hoặc</a:t>
          </a:r>
          <a:r>
            <a:rPr lang="en-US" sz="2800" kern="1200" dirty="0">
              <a:solidFill>
                <a:srgbClr val="275D89"/>
              </a:solidFill>
              <a:latin typeface="Times New Roman" panose="02020603050405020304" pitchFamily="18" charset="0"/>
              <a:cs typeface="Times New Roman" panose="02020603050405020304" pitchFamily="18" charset="0"/>
            </a:rPr>
            <a:t> </a:t>
          </a:r>
          <a:r>
            <a:rPr lang="en-US" sz="2800" kern="1200" dirty="0" err="1">
              <a:solidFill>
                <a:srgbClr val="275D89"/>
              </a:solidFill>
              <a:latin typeface="Times New Roman" panose="02020603050405020304" pitchFamily="18" charset="0"/>
              <a:cs typeface="Times New Roman" panose="02020603050405020304" pitchFamily="18" charset="0"/>
            </a:rPr>
            <a:t>máy</a:t>
          </a:r>
          <a:r>
            <a:rPr lang="en-US" sz="2800" kern="1200" dirty="0">
              <a:solidFill>
                <a:srgbClr val="275D89"/>
              </a:solidFill>
              <a:latin typeface="Times New Roman" panose="02020603050405020304" pitchFamily="18" charset="0"/>
              <a:cs typeface="Times New Roman" panose="02020603050405020304" pitchFamily="18" charset="0"/>
            </a:rPr>
            <a:t> </a:t>
          </a:r>
          <a:r>
            <a:rPr lang="en-US" sz="2800" kern="1200" dirty="0" err="1">
              <a:solidFill>
                <a:srgbClr val="275D89"/>
              </a:solidFill>
              <a:latin typeface="Times New Roman" panose="02020603050405020304" pitchFamily="18" charset="0"/>
              <a:cs typeface="Times New Roman" panose="02020603050405020304" pitchFamily="18" charset="0"/>
            </a:rPr>
            <a:t>chiếu</a:t>
          </a:r>
          <a:r>
            <a:rPr lang="en-US" sz="2800" kern="1200" dirty="0">
              <a:solidFill>
                <a:srgbClr val="275D89"/>
              </a:solidFill>
              <a:latin typeface="Times New Roman" panose="02020603050405020304" pitchFamily="18" charset="0"/>
              <a:cs typeface="Times New Roman" panose="02020603050405020304" pitchFamily="18" charset="0"/>
            </a:rPr>
            <a:t>.</a:t>
          </a:r>
        </a:p>
      </dsp:txBody>
      <dsp:txXfrm>
        <a:off x="740220" y="400714"/>
        <a:ext cx="3097883" cy="1923471"/>
      </dsp:txXfrm>
    </dsp:sp>
    <dsp:sp modelId="{832A3926-1896-47FC-A94A-A4A9F27B82EF}">
      <dsp:nvSpPr>
        <dsp:cNvPr id="0" name=""/>
        <dsp:cNvSpPr/>
      </dsp:nvSpPr>
      <dsp:spPr>
        <a:xfrm>
          <a:off x="4255453" y="1240"/>
          <a:ext cx="3217567" cy="2043155"/>
        </a:xfrm>
        <a:prstGeom prst="roundRect">
          <a:avLst>
            <a:gd name="adj" fmla="val 10000"/>
          </a:avLst>
        </a:prstGeom>
        <a:solidFill>
          <a:srgbClr val="FFAD88"/>
        </a:solidFill>
        <a:ln w="6350" cap="flat" cmpd="sng" algn="ctr">
          <a:noFill/>
          <a:prstDash val="solid"/>
          <a:miter lim="800000"/>
        </a:ln>
        <a:effectLst/>
      </dsp:spPr>
      <dsp:style>
        <a:lnRef idx="1">
          <a:schemeClr val="accent3"/>
        </a:lnRef>
        <a:fillRef idx="2">
          <a:schemeClr val="accent3"/>
        </a:fillRef>
        <a:effectRef idx="1">
          <a:schemeClr val="accent3"/>
        </a:effectRef>
        <a:fontRef idx="minor">
          <a:schemeClr val="dk1"/>
        </a:fontRef>
      </dsp:style>
    </dsp:sp>
    <dsp:sp modelId="{1FD10F18-0142-4BE5-A86C-BDFA9471833E}">
      <dsp:nvSpPr>
        <dsp:cNvPr id="0" name=""/>
        <dsp:cNvSpPr/>
      </dsp:nvSpPr>
      <dsp:spPr>
        <a:xfrm>
          <a:off x="4612961" y="340872"/>
          <a:ext cx="3217567" cy="204315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b="1" kern="1200" dirty="0">
              <a:solidFill>
                <a:srgbClr val="275D89"/>
              </a:solidFill>
              <a:latin typeface="Times New Roman" panose="02020603050405020304" pitchFamily="18" charset="0"/>
              <a:ea typeface="+mn-ea"/>
              <a:cs typeface="Times New Roman" panose="02020603050405020304" pitchFamily="18" charset="0"/>
            </a:rPr>
            <a:t>2. </a:t>
          </a:r>
          <a:r>
            <a:rPr lang="en-US" sz="2800" b="1" kern="1200" dirty="0" err="1">
              <a:solidFill>
                <a:srgbClr val="275D89"/>
              </a:solidFill>
              <a:latin typeface="Times New Roman" panose="02020603050405020304" pitchFamily="18" charset="0"/>
              <a:ea typeface="+mn-ea"/>
              <a:cs typeface="Times New Roman" panose="02020603050405020304" pitchFamily="18" charset="0"/>
            </a:rPr>
            <a:t>Học</a:t>
          </a:r>
          <a:r>
            <a:rPr lang="en-US" sz="2800" b="1" kern="1200" dirty="0">
              <a:solidFill>
                <a:srgbClr val="275D89"/>
              </a:solidFill>
              <a:latin typeface="Times New Roman" panose="02020603050405020304" pitchFamily="18" charset="0"/>
              <a:ea typeface="+mn-ea"/>
              <a:cs typeface="Times New Roman" panose="02020603050405020304" pitchFamily="18" charset="0"/>
            </a:rPr>
            <a:t> </a:t>
          </a:r>
          <a:r>
            <a:rPr lang="en-US" sz="2800" b="1" kern="1200" dirty="0" err="1">
              <a:solidFill>
                <a:srgbClr val="275D89"/>
              </a:solidFill>
              <a:latin typeface="Times New Roman" panose="02020603050405020304" pitchFamily="18" charset="0"/>
              <a:ea typeface="+mn-ea"/>
              <a:cs typeface="Times New Roman" panose="02020603050405020304" pitchFamily="18" charset="0"/>
            </a:rPr>
            <a:t>sinh</a:t>
          </a:r>
          <a:r>
            <a:rPr lang="en-US" sz="2800" b="1" kern="1200" dirty="0">
              <a:solidFill>
                <a:srgbClr val="275D89"/>
              </a:solidFill>
              <a:latin typeface="Times New Roman" panose="02020603050405020304" pitchFamily="18" charset="0"/>
              <a:ea typeface="+mn-ea"/>
              <a:cs typeface="Times New Roman" panose="02020603050405020304" pitchFamily="18" charset="0"/>
            </a:rPr>
            <a:t>: </a:t>
          </a:r>
          <a:r>
            <a:rPr lang="en-US" sz="2800" b="0" kern="1200" dirty="0">
              <a:solidFill>
                <a:srgbClr val="275D89"/>
              </a:solidFill>
              <a:latin typeface="Times New Roman" panose="02020603050405020304" pitchFamily="18" charset="0"/>
              <a:ea typeface="+mn-ea"/>
              <a:cs typeface="Times New Roman" panose="02020603050405020304" pitchFamily="18" charset="0"/>
            </a:rPr>
            <a:t>SGK, </a:t>
          </a:r>
          <a:r>
            <a:rPr lang="en-US" sz="2800" b="0" kern="1200" dirty="0" err="1">
              <a:solidFill>
                <a:srgbClr val="275D89"/>
              </a:solidFill>
              <a:latin typeface="Times New Roman" panose="02020603050405020304" pitchFamily="18" charset="0"/>
              <a:ea typeface="+mn-ea"/>
              <a:cs typeface="Times New Roman" panose="02020603050405020304" pitchFamily="18" charset="0"/>
            </a:rPr>
            <a:t>thước</a:t>
          </a:r>
          <a:r>
            <a:rPr lang="en-US" sz="2800" b="0" kern="1200" dirty="0">
              <a:solidFill>
                <a:srgbClr val="275D89"/>
              </a:solidFill>
              <a:latin typeface="Times New Roman" panose="02020603050405020304" pitchFamily="18" charset="0"/>
              <a:ea typeface="+mn-ea"/>
              <a:cs typeface="Times New Roman" panose="02020603050405020304" pitchFamily="18" charset="0"/>
            </a:rPr>
            <a:t> </a:t>
          </a:r>
          <a:r>
            <a:rPr lang="en-US" sz="2800" b="0" kern="1200" dirty="0" err="1">
              <a:solidFill>
                <a:srgbClr val="275D89"/>
              </a:solidFill>
              <a:latin typeface="Times New Roman" panose="02020603050405020304" pitchFamily="18" charset="0"/>
              <a:ea typeface="+mn-ea"/>
              <a:cs typeface="Times New Roman" panose="02020603050405020304" pitchFamily="18" charset="0"/>
            </a:rPr>
            <a:t>thẳng</a:t>
          </a:r>
          <a:r>
            <a:rPr lang="en-US" sz="2800" b="0" kern="1200" dirty="0">
              <a:solidFill>
                <a:srgbClr val="275D89"/>
              </a:solidFill>
              <a:latin typeface="Times New Roman" panose="02020603050405020304" pitchFamily="18" charset="0"/>
              <a:ea typeface="+mn-ea"/>
              <a:cs typeface="Times New Roman" panose="02020603050405020304" pitchFamily="18" charset="0"/>
            </a:rPr>
            <a:t>, MTCT, </a:t>
          </a:r>
          <a:r>
            <a:rPr lang="en-US" sz="2800" b="0" kern="1200" dirty="0" err="1">
              <a:solidFill>
                <a:srgbClr val="275D89"/>
              </a:solidFill>
              <a:latin typeface="Times New Roman" panose="02020603050405020304" pitchFamily="18" charset="0"/>
              <a:ea typeface="+mn-ea"/>
              <a:cs typeface="Times New Roman" panose="02020603050405020304" pitchFamily="18" charset="0"/>
            </a:rPr>
            <a:t>bảng</a:t>
          </a:r>
          <a:r>
            <a:rPr lang="en-US" sz="2800" b="0" kern="1200" dirty="0">
              <a:solidFill>
                <a:srgbClr val="275D89"/>
              </a:solidFill>
              <a:latin typeface="Times New Roman" panose="02020603050405020304" pitchFamily="18" charset="0"/>
              <a:ea typeface="+mn-ea"/>
              <a:cs typeface="Times New Roman" panose="02020603050405020304" pitchFamily="18" charset="0"/>
            </a:rPr>
            <a:t> </a:t>
          </a:r>
          <a:r>
            <a:rPr lang="en-US" sz="2800" b="0" kern="1200" dirty="0" err="1">
              <a:solidFill>
                <a:srgbClr val="275D89"/>
              </a:solidFill>
              <a:latin typeface="Times New Roman" panose="02020603050405020304" pitchFamily="18" charset="0"/>
              <a:ea typeface="+mn-ea"/>
              <a:cs typeface="Times New Roman" panose="02020603050405020304" pitchFamily="18" charset="0"/>
            </a:rPr>
            <a:t>nhóm</a:t>
          </a:r>
          <a:r>
            <a:rPr lang="en-US" sz="2800" b="0" kern="1200" dirty="0">
              <a:solidFill>
                <a:srgbClr val="275D89"/>
              </a:solidFill>
              <a:latin typeface="Times New Roman" panose="02020603050405020304" pitchFamily="18" charset="0"/>
              <a:ea typeface="+mn-ea"/>
              <a:cs typeface="Times New Roman" panose="02020603050405020304" pitchFamily="18" charset="0"/>
            </a:rPr>
            <a:t>.</a:t>
          </a:r>
        </a:p>
      </dsp:txBody>
      <dsp:txXfrm>
        <a:off x="4672803" y="400714"/>
        <a:ext cx="3097883" cy="192347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3" Type="http://schemas.openxmlformats.org/officeDocument/2006/relationships/image" Target="../media/image52.wmf"/><Relationship Id="rId2" Type="http://schemas.openxmlformats.org/officeDocument/2006/relationships/image" Target="../media/image51.wmf"/><Relationship Id="rId1" Type="http://schemas.openxmlformats.org/officeDocument/2006/relationships/image" Target="../media/image50.wmf"/><Relationship Id="rId4" Type="http://schemas.openxmlformats.org/officeDocument/2006/relationships/image" Target="../media/image53.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56.wmf"/><Relationship Id="rId2" Type="http://schemas.openxmlformats.org/officeDocument/2006/relationships/image" Target="../media/image55.wmf"/><Relationship Id="rId1" Type="http://schemas.openxmlformats.org/officeDocument/2006/relationships/image" Target="../media/image54.wmf"/><Relationship Id="rId4" Type="http://schemas.openxmlformats.org/officeDocument/2006/relationships/image" Target="../media/image5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AFC029F-C9FE-4E4D-A29A-12B3968F70C2}" type="datetimeFigureOut">
              <a:rPr lang="en-US" smtClean="0"/>
              <a:t>8/7/2023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AE2D862-C2CF-4112-A498-8E310701B931}" type="slidenum">
              <a:rPr lang="en-US" smtClean="0"/>
              <a:t>‹#›</a:t>
            </a:fld>
            <a:endParaRPr lang="en-US"/>
          </a:p>
        </p:txBody>
      </p:sp>
    </p:spTree>
    <p:extLst>
      <p:ext uri="{BB962C8B-B14F-4D97-AF65-F5344CB8AC3E}">
        <p14:creationId xmlns:p14="http://schemas.microsoft.com/office/powerpoint/2010/main" val="35096702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2B979B6-8E7C-4E90-8C9D-F537DFD7086F}" type="slidenum">
              <a:rPr lang="en-US" smtClean="0"/>
              <a:pPr>
                <a:defRPr/>
              </a:pPr>
              <a:t>3</a:t>
            </a:fld>
            <a:endParaRPr lang="en-US"/>
          </a:p>
        </p:txBody>
      </p:sp>
    </p:spTree>
    <p:extLst>
      <p:ext uri="{BB962C8B-B14F-4D97-AF65-F5344CB8AC3E}">
        <p14:creationId xmlns:p14="http://schemas.microsoft.com/office/powerpoint/2010/main" val="28636271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17</a:t>
            </a:fld>
            <a:endParaRPr lang="zh-CN" altLang="en-US"/>
          </a:p>
        </p:txBody>
      </p:sp>
    </p:spTree>
    <p:extLst>
      <p:ext uri="{BB962C8B-B14F-4D97-AF65-F5344CB8AC3E}">
        <p14:creationId xmlns:p14="http://schemas.microsoft.com/office/powerpoint/2010/main" val="27697320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sz="1200">
                <a:effectLst/>
                <a:latin typeface="Segoe UI" panose="020B0502040204020203" pitchFamily="34" charset="0"/>
              </a:rPr>
              <a:t>Hình thức khăn trải bàn gv yêu cầu học sinh chia phần khăn đủ với số lượng thành viên của nhóm mỗi bạn đều ghi đáp án của mình, sau đó nhóm trưởng thống nhất ý kiến sẽ ghi đáp án của nhóm vào vị trí ở giữa.</a:t>
            </a:r>
            <a:endParaRPr lang="en-US"/>
          </a:p>
        </p:txBody>
      </p:sp>
      <p:sp>
        <p:nvSpPr>
          <p:cNvPr id="4" name="Slide Number Placeholder 3"/>
          <p:cNvSpPr>
            <a:spLocks noGrp="1"/>
          </p:cNvSpPr>
          <p:nvPr>
            <p:ph type="sldNum" sz="quarter" idx="10"/>
          </p:nvPr>
        </p:nvSpPr>
        <p:spPr/>
        <p:txBody>
          <a:bodyPr/>
          <a:lstStyle/>
          <a:p>
            <a:fld id="{7AE2D862-C2CF-4112-A498-8E310701B931}" type="slidenum">
              <a:rPr lang="en-US" smtClean="0"/>
              <a:t>19</a:t>
            </a:fld>
            <a:endParaRPr lang="en-US"/>
          </a:p>
        </p:txBody>
      </p:sp>
    </p:spTree>
    <p:extLst>
      <p:ext uri="{BB962C8B-B14F-4D97-AF65-F5344CB8AC3E}">
        <p14:creationId xmlns:p14="http://schemas.microsoft.com/office/powerpoint/2010/main" val="10612060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Nhấn</a:t>
            </a:r>
            <a:r>
              <a:rPr lang="en-US" baseline="0"/>
              <a:t> vào đồng hồ để đồng hồ bắt đầu đếm ngược thời gian</a:t>
            </a:r>
            <a:endParaRPr lang="en-US"/>
          </a:p>
          <a:p>
            <a:endParaRPr lang="en-US"/>
          </a:p>
        </p:txBody>
      </p:sp>
      <p:sp>
        <p:nvSpPr>
          <p:cNvPr id="4" name="Slide Number Placeholder 3"/>
          <p:cNvSpPr>
            <a:spLocks noGrp="1"/>
          </p:cNvSpPr>
          <p:nvPr>
            <p:ph type="sldNum" sz="quarter" idx="10"/>
          </p:nvPr>
        </p:nvSpPr>
        <p:spPr/>
        <p:txBody>
          <a:bodyPr/>
          <a:lstStyle/>
          <a:p>
            <a:fld id="{7AE2D862-C2CF-4112-A498-8E310701B931}" type="slidenum">
              <a:rPr lang="en-US" smtClean="0"/>
              <a:t>20</a:t>
            </a:fld>
            <a:endParaRPr lang="en-US"/>
          </a:p>
        </p:txBody>
      </p:sp>
    </p:spTree>
    <p:extLst>
      <p:ext uri="{BB962C8B-B14F-4D97-AF65-F5344CB8AC3E}">
        <p14:creationId xmlns:p14="http://schemas.microsoft.com/office/powerpoint/2010/main" val="2211435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AE2D862-C2CF-4112-A498-8E310701B931}" type="slidenum">
              <a:rPr lang="en-US" smtClean="0"/>
              <a:t>22</a:t>
            </a:fld>
            <a:endParaRPr lang="en-US"/>
          </a:p>
        </p:txBody>
      </p:sp>
    </p:spTree>
    <p:extLst>
      <p:ext uri="{BB962C8B-B14F-4D97-AF65-F5344CB8AC3E}">
        <p14:creationId xmlns:p14="http://schemas.microsoft.com/office/powerpoint/2010/main" val="11694307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24</a:t>
            </a:fld>
            <a:endParaRPr lang="zh-CN" altLang="en-US"/>
          </a:p>
        </p:txBody>
      </p:sp>
    </p:spTree>
    <p:extLst>
      <p:ext uri="{BB962C8B-B14F-4D97-AF65-F5344CB8AC3E}">
        <p14:creationId xmlns:p14="http://schemas.microsoft.com/office/powerpoint/2010/main" val="42667226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AE2D862-C2CF-4112-A498-8E310701B931}" type="slidenum">
              <a:rPr lang="en-US" smtClean="0"/>
              <a:t>26</a:t>
            </a:fld>
            <a:endParaRPr lang="en-US"/>
          </a:p>
        </p:txBody>
      </p:sp>
    </p:spTree>
    <p:extLst>
      <p:ext uri="{BB962C8B-B14F-4D97-AF65-F5344CB8AC3E}">
        <p14:creationId xmlns:p14="http://schemas.microsoft.com/office/powerpoint/2010/main" val="11368256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Nháy</a:t>
            </a:r>
            <a:r>
              <a:rPr lang="en-US" baseline="0" dirty="0"/>
              <a:t> </a:t>
            </a:r>
            <a:r>
              <a:rPr lang="en-US" baseline="0" dirty="0" err="1"/>
              <a:t>chuột</a:t>
            </a:r>
            <a:r>
              <a:rPr lang="en-US" baseline="0" dirty="0"/>
              <a:t> </a:t>
            </a:r>
            <a:r>
              <a:rPr lang="en-US" baseline="0" dirty="0" err="1"/>
              <a:t>vào</a:t>
            </a:r>
            <a:r>
              <a:rPr lang="en-US" baseline="0" dirty="0"/>
              <a:t> </a:t>
            </a:r>
            <a:r>
              <a:rPr lang="en-US" baseline="0" dirty="0" err="1"/>
              <a:t>đồng</a:t>
            </a:r>
            <a:r>
              <a:rPr lang="en-US" baseline="0" dirty="0"/>
              <a:t> </a:t>
            </a:r>
            <a:r>
              <a:rPr lang="en-US" baseline="0" dirty="0" err="1"/>
              <a:t>hồ</a:t>
            </a:r>
            <a:r>
              <a:rPr lang="en-US" baseline="0" dirty="0"/>
              <a:t> </a:t>
            </a:r>
            <a:r>
              <a:rPr lang="en-US" baseline="0" dirty="0" err="1"/>
              <a:t>để</a:t>
            </a:r>
            <a:r>
              <a:rPr lang="en-US" baseline="0" dirty="0"/>
              <a:t> </a:t>
            </a:r>
            <a:r>
              <a:rPr lang="en-US" baseline="0" dirty="0" err="1"/>
              <a:t>đồng</a:t>
            </a:r>
            <a:r>
              <a:rPr lang="en-US" baseline="0" dirty="0"/>
              <a:t> </a:t>
            </a:r>
            <a:r>
              <a:rPr lang="en-US" baseline="0" dirty="0" err="1"/>
              <a:t>hồ</a:t>
            </a:r>
            <a:r>
              <a:rPr lang="en-US" baseline="0" dirty="0"/>
              <a:t> </a:t>
            </a:r>
            <a:r>
              <a:rPr lang="en-US" baseline="0" dirty="0" err="1"/>
              <a:t>đếm</a:t>
            </a:r>
            <a:r>
              <a:rPr lang="en-US" baseline="0" dirty="0"/>
              <a:t> </a:t>
            </a:r>
            <a:r>
              <a:rPr lang="en-US" baseline="0" dirty="0" err="1"/>
              <a:t>ngược</a:t>
            </a:r>
            <a:r>
              <a:rPr lang="en-US" baseline="0" dirty="0"/>
              <a:t> </a:t>
            </a:r>
            <a:r>
              <a:rPr lang="en-US" baseline="0" dirty="0" err="1"/>
              <a:t>chạy</a:t>
            </a:r>
            <a:r>
              <a:rPr lang="en-US" baseline="0" dirty="0"/>
              <a:t>.</a:t>
            </a:r>
          </a:p>
          <a:p>
            <a:r>
              <a:rPr lang="en-US" baseline="0" dirty="0"/>
              <a:t>Di </a:t>
            </a:r>
            <a:r>
              <a:rPr lang="en-US" baseline="0" dirty="0" err="1"/>
              <a:t>chuột</a:t>
            </a:r>
            <a:r>
              <a:rPr lang="en-US" baseline="0" dirty="0"/>
              <a:t> </a:t>
            </a:r>
            <a:r>
              <a:rPr lang="en-US" baseline="0" dirty="0" err="1"/>
              <a:t>để</a:t>
            </a:r>
            <a:r>
              <a:rPr lang="en-US" baseline="0" dirty="0"/>
              <a:t> </a:t>
            </a:r>
            <a:r>
              <a:rPr lang="en-US" baseline="0" dirty="0" err="1"/>
              <a:t>hiện</a:t>
            </a:r>
            <a:r>
              <a:rPr lang="en-US" baseline="0" dirty="0"/>
              <a:t> ra </a:t>
            </a:r>
            <a:r>
              <a:rPr lang="en-US" baseline="0" dirty="0" err="1"/>
              <a:t>đáp</a:t>
            </a:r>
            <a:r>
              <a:rPr lang="en-US" baseline="0" dirty="0"/>
              <a:t> </a:t>
            </a:r>
            <a:r>
              <a:rPr lang="en-US" baseline="0" dirty="0" err="1"/>
              <a:t>án</a:t>
            </a:r>
            <a:r>
              <a:rPr lang="en-US" baseline="0" dirty="0"/>
              <a:t> </a:t>
            </a:r>
            <a:r>
              <a:rPr lang="en-US" baseline="0" dirty="0" err="1"/>
              <a:t>đúng</a:t>
            </a:r>
            <a:endParaRPr lang="en-US" dirty="0"/>
          </a:p>
        </p:txBody>
      </p:sp>
      <p:sp>
        <p:nvSpPr>
          <p:cNvPr id="4" name="Slide Number Placeholder 3"/>
          <p:cNvSpPr>
            <a:spLocks noGrp="1"/>
          </p:cNvSpPr>
          <p:nvPr>
            <p:ph type="sldNum" sz="quarter" idx="5"/>
          </p:nvPr>
        </p:nvSpPr>
        <p:spPr/>
        <p:txBody>
          <a:bodyPr/>
          <a:lstStyle/>
          <a:p>
            <a:fld id="{55F11574-EF26-4E2A-AE6D-376A5D71A626}" type="slidenum">
              <a:rPr lang="zh-CN" altLang="en-US" smtClean="0"/>
              <a:pPr/>
              <a:t>27</a:t>
            </a:fld>
            <a:endParaRPr lang="zh-CN" altLang="en-US" dirty="0"/>
          </a:p>
        </p:txBody>
      </p:sp>
    </p:spTree>
    <p:extLst>
      <p:ext uri="{BB962C8B-B14F-4D97-AF65-F5344CB8AC3E}">
        <p14:creationId xmlns:p14="http://schemas.microsoft.com/office/powerpoint/2010/main" val="26562402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Nháy</a:t>
            </a:r>
            <a:r>
              <a:rPr lang="en-US" baseline="0"/>
              <a:t> chuột vào đồng hồ để đồng hồ đếm ngược chạy.</a:t>
            </a:r>
          </a:p>
          <a:p>
            <a:r>
              <a:rPr lang="en-US" baseline="0"/>
              <a:t>Di chuột để hiện ra đáp án đúng</a:t>
            </a:r>
            <a:endParaRPr lang="en-US"/>
          </a:p>
          <a:p>
            <a:endParaRPr lang="en-US" dirty="0"/>
          </a:p>
        </p:txBody>
      </p:sp>
      <p:sp>
        <p:nvSpPr>
          <p:cNvPr id="4" name="Slide Number Placeholder 3"/>
          <p:cNvSpPr>
            <a:spLocks noGrp="1"/>
          </p:cNvSpPr>
          <p:nvPr>
            <p:ph type="sldNum" sz="quarter" idx="5"/>
          </p:nvPr>
        </p:nvSpPr>
        <p:spPr/>
        <p:txBody>
          <a:bodyPr/>
          <a:lstStyle/>
          <a:p>
            <a:fld id="{55F11574-EF26-4E2A-AE6D-376A5D71A626}" type="slidenum">
              <a:rPr lang="zh-CN" altLang="en-US" smtClean="0"/>
              <a:pPr/>
              <a:t>28</a:t>
            </a:fld>
            <a:endParaRPr lang="zh-CN" altLang="en-US" dirty="0"/>
          </a:p>
        </p:txBody>
      </p:sp>
    </p:spTree>
    <p:extLst>
      <p:ext uri="{BB962C8B-B14F-4D97-AF65-F5344CB8AC3E}">
        <p14:creationId xmlns:p14="http://schemas.microsoft.com/office/powerpoint/2010/main" val="6536298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Nháy</a:t>
            </a:r>
            <a:r>
              <a:rPr lang="en-US" baseline="0"/>
              <a:t> chuột vào đồng hồ để đồng hồ đếm ngược chạy.</a:t>
            </a:r>
          </a:p>
          <a:p>
            <a:r>
              <a:rPr lang="en-US" baseline="0"/>
              <a:t>Di chuột để hiện ra đáp án đúng</a:t>
            </a:r>
            <a:endParaRPr lang="en-US"/>
          </a:p>
          <a:p>
            <a:endParaRPr lang="en-US" dirty="0"/>
          </a:p>
        </p:txBody>
      </p:sp>
      <p:sp>
        <p:nvSpPr>
          <p:cNvPr id="4" name="Slide Number Placeholder 3"/>
          <p:cNvSpPr>
            <a:spLocks noGrp="1"/>
          </p:cNvSpPr>
          <p:nvPr>
            <p:ph type="sldNum" sz="quarter" idx="5"/>
          </p:nvPr>
        </p:nvSpPr>
        <p:spPr/>
        <p:txBody>
          <a:bodyPr/>
          <a:lstStyle/>
          <a:p>
            <a:fld id="{55F11574-EF26-4E2A-AE6D-376A5D71A626}" type="slidenum">
              <a:rPr lang="zh-CN" altLang="en-US" smtClean="0"/>
              <a:pPr/>
              <a:t>29</a:t>
            </a:fld>
            <a:endParaRPr lang="zh-CN" altLang="en-US" dirty="0"/>
          </a:p>
        </p:txBody>
      </p:sp>
    </p:spTree>
    <p:extLst>
      <p:ext uri="{BB962C8B-B14F-4D97-AF65-F5344CB8AC3E}">
        <p14:creationId xmlns:p14="http://schemas.microsoft.com/office/powerpoint/2010/main" val="28307534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Nháy</a:t>
            </a:r>
            <a:r>
              <a:rPr lang="en-US" baseline="0"/>
              <a:t> chuột vào đồng hồ để đồng hồ đếm ngược chạy.</a:t>
            </a:r>
          </a:p>
          <a:p>
            <a:r>
              <a:rPr lang="en-US" baseline="0"/>
              <a:t>Di chuột để hiện ra đáp án đúng</a:t>
            </a:r>
            <a:endParaRPr lang="en-US"/>
          </a:p>
          <a:p>
            <a:endParaRPr lang="en-US"/>
          </a:p>
        </p:txBody>
      </p:sp>
      <p:sp>
        <p:nvSpPr>
          <p:cNvPr id="4" name="Slide Number Placeholder 3"/>
          <p:cNvSpPr>
            <a:spLocks noGrp="1"/>
          </p:cNvSpPr>
          <p:nvPr>
            <p:ph type="sldNum" sz="quarter" idx="10"/>
          </p:nvPr>
        </p:nvSpPr>
        <p:spPr/>
        <p:txBody>
          <a:bodyPr/>
          <a:lstStyle/>
          <a:p>
            <a:fld id="{7AE2D862-C2CF-4112-A498-8E310701B931}" type="slidenum">
              <a:rPr lang="en-US" smtClean="0"/>
              <a:t>30</a:t>
            </a:fld>
            <a:endParaRPr lang="en-US"/>
          </a:p>
        </p:txBody>
      </p:sp>
    </p:spTree>
    <p:extLst>
      <p:ext uri="{BB962C8B-B14F-4D97-AF65-F5344CB8AC3E}">
        <p14:creationId xmlns:p14="http://schemas.microsoft.com/office/powerpoint/2010/main" val="33614233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4</a:t>
            </a:fld>
            <a:endParaRPr lang="zh-CN" altLang="en-US"/>
          </a:p>
        </p:txBody>
      </p:sp>
    </p:spTree>
    <p:extLst>
      <p:ext uri="{BB962C8B-B14F-4D97-AF65-F5344CB8AC3E}">
        <p14:creationId xmlns:p14="http://schemas.microsoft.com/office/powerpoint/2010/main" val="12071011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31</a:t>
            </a:fld>
            <a:endParaRPr lang="zh-CN" altLang="en-US"/>
          </a:p>
        </p:txBody>
      </p:sp>
    </p:spTree>
    <p:extLst>
      <p:ext uri="{BB962C8B-B14F-4D97-AF65-F5344CB8AC3E}">
        <p14:creationId xmlns:p14="http://schemas.microsoft.com/office/powerpoint/2010/main" val="7882243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32</a:t>
            </a:fld>
            <a:endParaRPr lang="zh-CN" altLang="en-US"/>
          </a:p>
        </p:txBody>
      </p:sp>
    </p:spTree>
    <p:extLst>
      <p:ext uri="{BB962C8B-B14F-4D97-AF65-F5344CB8AC3E}">
        <p14:creationId xmlns:p14="http://schemas.microsoft.com/office/powerpoint/2010/main" val="7279963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5</a:t>
            </a:fld>
            <a:endParaRPr lang="zh-CN" altLang="en-US"/>
          </a:p>
        </p:txBody>
      </p:sp>
    </p:spTree>
    <p:extLst>
      <p:ext uri="{BB962C8B-B14F-4D97-AF65-F5344CB8AC3E}">
        <p14:creationId xmlns:p14="http://schemas.microsoft.com/office/powerpoint/2010/main" val="15950309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Hỏi HS hình trên là là quả gì?</a:t>
            </a:r>
          </a:p>
          <a:p>
            <a:r>
              <a:rPr lang="en-US"/>
              <a:t>Sau khi HS ĐỌC PHẦN MỞ ĐẦU, Giới thiệu vào bài…</a:t>
            </a:r>
          </a:p>
        </p:txBody>
      </p:sp>
      <p:sp>
        <p:nvSpPr>
          <p:cNvPr id="4" name="Slide Number Placeholder 3"/>
          <p:cNvSpPr>
            <a:spLocks noGrp="1"/>
          </p:cNvSpPr>
          <p:nvPr>
            <p:ph type="sldNum" sz="quarter" idx="10"/>
          </p:nvPr>
        </p:nvSpPr>
        <p:spPr/>
        <p:txBody>
          <a:bodyPr/>
          <a:lstStyle/>
          <a:p>
            <a:fld id="{7AE2D862-C2CF-4112-A498-8E310701B931}" type="slidenum">
              <a:rPr lang="en-US" smtClean="0"/>
              <a:t>6</a:t>
            </a:fld>
            <a:endParaRPr lang="en-US"/>
          </a:p>
        </p:txBody>
      </p:sp>
    </p:spTree>
    <p:extLst>
      <p:ext uri="{BB962C8B-B14F-4D97-AF65-F5344CB8AC3E}">
        <p14:creationId xmlns:p14="http://schemas.microsoft.com/office/powerpoint/2010/main" val="35895483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3849D3E0-124D-4DFF-AE99-4EA4CC201DB4}" type="slidenum">
              <a:rPr lang="zh-CN" altLang="en-US" smtClean="0"/>
              <a:t>8</a:t>
            </a:fld>
            <a:endParaRPr lang="zh-CN" altLang="en-US"/>
          </a:p>
        </p:txBody>
      </p:sp>
    </p:spTree>
    <p:extLst>
      <p:ext uri="{BB962C8B-B14F-4D97-AF65-F5344CB8AC3E}">
        <p14:creationId xmlns:p14="http://schemas.microsoft.com/office/powerpoint/2010/main" val="11810328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10</a:t>
            </a:fld>
            <a:endParaRPr lang="zh-CN" altLang="en-US"/>
          </a:p>
        </p:txBody>
      </p:sp>
    </p:spTree>
    <p:extLst>
      <p:ext uri="{BB962C8B-B14F-4D97-AF65-F5344CB8AC3E}">
        <p14:creationId xmlns:p14="http://schemas.microsoft.com/office/powerpoint/2010/main" val="5820975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AE2D862-C2CF-4112-A498-8E310701B931}" type="slidenum">
              <a:rPr lang="en-US" smtClean="0"/>
              <a:t>11</a:t>
            </a:fld>
            <a:endParaRPr lang="en-US"/>
          </a:p>
        </p:txBody>
      </p:sp>
    </p:spTree>
    <p:extLst>
      <p:ext uri="{BB962C8B-B14F-4D97-AF65-F5344CB8AC3E}">
        <p14:creationId xmlns:p14="http://schemas.microsoft.com/office/powerpoint/2010/main" val="18969434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Nhấn</a:t>
            </a:r>
            <a:r>
              <a:rPr lang="en-US" baseline="0"/>
              <a:t> vào đồng hồ để đồng hồ bắt đầu đếm ngược thời gian</a:t>
            </a:r>
            <a:endParaRPr lang="en-US"/>
          </a:p>
        </p:txBody>
      </p:sp>
      <p:sp>
        <p:nvSpPr>
          <p:cNvPr id="4" name="Slide Number Placeholder 3"/>
          <p:cNvSpPr>
            <a:spLocks noGrp="1"/>
          </p:cNvSpPr>
          <p:nvPr>
            <p:ph type="sldNum" sz="quarter" idx="10"/>
          </p:nvPr>
        </p:nvSpPr>
        <p:spPr/>
        <p:txBody>
          <a:bodyPr/>
          <a:lstStyle/>
          <a:p>
            <a:fld id="{7AE2D862-C2CF-4112-A498-8E310701B931}" type="slidenum">
              <a:rPr lang="en-US" smtClean="0"/>
              <a:t>13</a:t>
            </a:fld>
            <a:endParaRPr lang="en-US"/>
          </a:p>
        </p:txBody>
      </p:sp>
    </p:spTree>
    <p:extLst>
      <p:ext uri="{BB962C8B-B14F-4D97-AF65-F5344CB8AC3E}">
        <p14:creationId xmlns:p14="http://schemas.microsoft.com/office/powerpoint/2010/main" val="20550549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849D3E0-124D-4DFF-AE99-4EA4CC201DB4}" type="slidenum">
              <a:rPr lang="zh-CN" altLang="en-US" smtClean="0"/>
              <a:t>16</a:t>
            </a:fld>
            <a:endParaRPr lang="zh-CN" altLang="en-US"/>
          </a:p>
        </p:txBody>
      </p:sp>
    </p:spTree>
    <p:extLst>
      <p:ext uri="{BB962C8B-B14F-4D97-AF65-F5344CB8AC3E}">
        <p14:creationId xmlns:p14="http://schemas.microsoft.com/office/powerpoint/2010/main" val="35850027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8/7/2023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466925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8/7/2023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847167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8/7/2023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123119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593576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8/7/2023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9478871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227757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8/7/2023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982104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8/7/2023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913954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8/7/2023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090029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28781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90873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49452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8/7/2023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882238176"/>
      </p:ext>
    </p:extLst>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 id="214748375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90.png"/></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6.xml"/><Relationship Id="rId7" Type="http://schemas.openxmlformats.org/officeDocument/2006/relationships/image" Target="../media/image22.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21.png"/><Relationship Id="rId5" Type="http://schemas.openxmlformats.org/officeDocument/2006/relationships/image" Target="../media/image18.png"/><Relationship Id="rId4" Type="http://schemas.openxmlformats.org/officeDocument/2006/relationships/notesSlide" Target="../notesSlides/notesSlide8.xml"/><Relationship Id="rId9"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8.png"/><Relationship Id="rId1" Type="http://schemas.openxmlformats.org/officeDocument/2006/relationships/slideLayout" Target="../slideLayouts/slideLayout6.xml"/><Relationship Id="rId5" Type="http://schemas.openxmlformats.org/officeDocument/2006/relationships/image" Target="../media/image25.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2" Type="http://schemas.openxmlformats.org/officeDocument/2006/relationships/image" Target="../media/image170.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6.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1.xml"/><Relationship Id="rId1" Type="http://schemas.openxmlformats.org/officeDocument/2006/relationships/slideLayout" Target="../slideLayouts/slideLayout6.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8" Type="http://schemas.openxmlformats.org/officeDocument/2006/relationships/image" Target="../media/image290.png"/><Relationship Id="rId3" Type="http://schemas.openxmlformats.org/officeDocument/2006/relationships/slideLayout" Target="../slideLayouts/slideLayout6.xml"/><Relationship Id="rId7" Type="http://schemas.openxmlformats.org/officeDocument/2006/relationships/image" Target="../media/image34.png"/><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29.png"/><Relationship Id="rId5" Type="http://schemas.openxmlformats.org/officeDocument/2006/relationships/image" Target="../media/image32.png"/><Relationship Id="rId10" Type="http://schemas.openxmlformats.org/officeDocument/2006/relationships/image" Target="../media/image350.png"/><Relationship Id="rId4" Type="http://schemas.openxmlformats.org/officeDocument/2006/relationships/notesSlide" Target="../notesSlides/notesSlide12.xml"/><Relationship Id="rId9"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6.xml"/><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6.xml"/><Relationship Id="rId5" Type="http://schemas.openxmlformats.org/officeDocument/2006/relationships/image" Target="../media/image40.png"/><Relationship Id="rId4" Type="http://schemas.openxmlformats.org/officeDocument/2006/relationships/image" Target="../media/image43.png"/></Relationships>
</file>

<file path=ppt/slides/_rels/slide24.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1.jpg"/><Relationship Id="rId1" Type="http://schemas.openxmlformats.org/officeDocument/2006/relationships/slideLayout" Target="../slideLayouts/slideLayout6.xml"/><Relationship Id="rId6" Type="http://schemas.openxmlformats.org/officeDocument/2006/relationships/image" Target="../media/image45.png"/><Relationship Id="rId5" Type="http://schemas.openxmlformats.org/officeDocument/2006/relationships/slide" Target="slide7.xml"/><Relationship Id="rId4" Type="http://schemas.microsoft.com/office/2007/relationships/hdphoto" Target="../media/hdphoto2.wdp"/></Relationships>
</file>

<file path=ppt/slides/_rels/slide2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microsoft.com/office/2007/relationships/hdphoto" Target="../media/hdphoto2.wdp"/></Relationships>
</file>

<file path=ppt/slides/_rels/slide27.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slideLayout" Target="../slideLayouts/slideLayout2.xml"/><Relationship Id="rId7" Type="http://schemas.openxmlformats.org/officeDocument/2006/relationships/image" Target="../media/image48.gif"/><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47.wmf"/><Relationship Id="rId5" Type="http://schemas.openxmlformats.org/officeDocument/2006/relationships/image" Target="../media/image46.png"/><Relationship Id="rId4" Type="http://schemas.openxmlformats.org/officeDocument/2006/relationships/notesSlide" Target="../notesSlides/notesSlide16.xml"/></Relationships>
</file>

<file path=ppt/slides/_rels/slide28.xml.rels><?xml version="1.0" encoding="UTF-8" standalone="yes"?>
<Relationships xmlns="http://schemas.openxmlformats.org/package/2006/relationships"><Relationship Id="rId8" Type="http://schemas.openxmlformats.org/officeDocument/2006/relationships/image" Target="../media/image48.gif"/><Relationship Id="rId13" Type="http://schemas.openxmlformats.org/officeDocument/2006/relationships/image" Target="../media/image51.wmf"/><Relationship Id="rId3" Type="http://schemas.openxmlformats.org/officeDocument/2006/relationships/video" Target="../media/media3.mp4"/><Relationship Id="rId7" Type="http://schemas.openxmlformats.org/officeDocument/2006/relationships/image" Target="../media/image47.wmf"/><Relationship Id="rId12" Type="http://schemas.openxmlformats.org/officeDocument/2006/relationships/oleObject" Target="../embeddings/oleObject2.bin"/><Relationship Id="rId17" Type="http://schemas.openxmlformats.org/officeDocument/2006/relationships/image" Target="../media/image53.wmf"/><Relationship Id="rId2" Type="http://schemas.microsoft.com/office/2007/relationships/media" Target="../media/media3.mp4"/><Relationship Id="rId16" Type="http://schemas.openxmlformats.org/officeDocument/2006/relationships/oleObject" Target="../embeddings/oleObject4.bin"/><Relationship Id="rId1" Type="http://schemas.openxmlformats.org/officeDocument/2006/relationships/vmlDrawing" Target="../drawings/vmlDrawing1.vml"/><Relationship Id="rId6" Type="http://schemas.openxmlformats.org/officeDocument/2006/relationships/image" Target="../media/image46.png"/><Relationship Id="rId11" Type="http://schemas.openxmlformats.org/officeDocument/2006/relationships/image" Target="../media/image50.wmf"/><Relationship Id="rId5" Type="http://schemas.openxmlformats.org/officeDocument/2006/relationships/notesSlide" Target="../notesSlides/notesSlide17.xml"/><Relationship Id="rId15" Type="http://schemas.openxmlformats.org/officeDocument/2006/relationships/image" Target="../media/image52.wmf"/><Relationship Id="rId10" Type="http://schemas.openxmlformats.org/officeDocument/2006/relationships/oleObject" Target="../embeddings/oleObject1.bin"/><Relationship Id="rId4" Type="http://schemas.openxmlformats.org/officeDocument/2006/relationships/slideLayout" Target="../slideLayouts/slideLayout2.xml"/><Relationship Id="rId9" Type="http://schemas.openxmlformats.org/officeDocument/2006/relationships/image" Target="../media/image49.png"/><Relationship Id="rId14" Type="http://schemas.openxmlformats.org/officeDocument/2006/relationships/oleObject" Target="../embeddings/oleObject3.bin"/></Relationships>
</file>

<file path=ppt/slides/_rels/slide29.xml.rels><?xml version="1.0" encoding="UTF-8" standalone="yes"?>
<Relationships xmlns="http://schemas.openxmlformats.org/package/2006/relationships"><Relationship Id="rId8" Type="http://schemas.openxmlformats.org/officeDocument/2006/relationships/image" Target="../media/image48.gif"/><Relationship Id="rId13" Type="http://schemas.openxmlformats.org/officeDocument/2006/relationships/oleObject" Target="../embeddings/oleObject6.bin"/><Relationship Id="rId18" Type="http://schemas.openxmlformats.org/officeDocument/2006/relationships/image" Target="../media/image57.wmf"/><Relationship Id="rId3" Type="http://schemas.openxmlformats.org/officeDocument/2006/relationships/video" Target="../media/media3.mp4"/><Relationship Id="rId7" Type="http://schemas.openxmlformats.org/officeDocument/2006/relationships/image" Target="../media/image47.wmf"/><Relationship Id="rId12" Type="http://schemas.openxmlformats.org/officeDocument/2006/relationships/image" Target="../media/image54.wmf"/><Relationship Id="rId17" Type="http://schemas.openxmlformats.org/officeDocument/2006/relationships/oleObject" Target="../embeddings/oleObject8.bin"/><Relationship Id="rId2" Type="http://schemas.microsoft.com/office/2007/relationships/media" Target="../media/media3.mp4"/><Relationship Id="rId16" Type="http://schemas.openxmlformats.org/officeDocument/2006/relationships/image" Target="../media/image56.wmf"/><Relationship Id="rId1" Type="http://schemas.openxmlformats.org/officeDocument/2006/relationships/vmlDrawing" Target="../drawings/vmlDrawing2.vml"/><Relationship Id="rId6" Type="http://schemas.openxmlformats.org/officeDocument/2006/relationships/image" Target="../media/image46.png"/><Relationship Id="rId11" Type="http://schemas.openxmlformats.org/officeDocument/2006/relationships/oleObject" Target="../embeddings/oleObject5.bin"/><Relationship Id="rId5" Type="http://schemas.openxmlformats.org/officeDocument/2006/relationships/notesSlide" Target="../notesSlides/notesSlide18.xml"/><Relationship Id="rId15" Type="http://schemas.openxmlformats.org/officeDocument/2006/relationships/oleObject" Target="../embeddings/oleObject7.bin"/><Relationship Id="rId10" Type="http://schemas.openxmlformats.org/officeDocument/2006/relationships/image" Target="../media/image60.png"/><Relationship Id="rId4" Type="http://schemas.openxmlformats.org/officeDocument/2006/relationships/slideLayout" Target="../slideLayouts/slideLayout2.xml"/><Relationship Id="rId9" Type="http://schemas.openxmlformats.org/officeDocument/2006/relationships/image" Target="../media/image49.png"/><Relationship Id="rId14" Type="http://schemas.openxmlformats.org/officeDocument/2006/relationships/image" Target="../media/image55.wmf"/></Relationships>
</file>

<file path=ppt/slides/_rels/slide3.xml.rels><?xml version="1.0" encoding="UTF-8" standalone="yes"?>
<Relationships xmlns="http://schemas.openxmlformats.org/package/2006/relationships"><Relationship Id="rId8" Type="http://schemas.openxmlformats.org/officeDocument/2006/relationships/hyperlink" Target="https://www.wisc-online.com/assetrepository/viewasset?id=1508" TargetMode="External"/><Relationship Id="rId13" Type="http://schemas.openxmlformats.org/officeDocument/2006/relationships/image" Target="../media/image10.png"/><Relationship Id="rId3" Type="http://schemas.openxmlformats.org/officeDocument/2006/relationships/image" Target="../media/image3.jpeg"/><Relationship Id="rId7" Type="http://schemas.openxmlformats.org/officeDocument/2006/relationships/image" Target="../media/image5.jpeg"/><Relationship Id="rId12" Type="http://schemas.openxmlformats.org/officeDocument/2006/relationships/image" Target="../media/image9.png"/><Relationship Id="rId2" Type="http://schemas.openxmlformats.org/officeDocument/2006/relationships/notesSlide" Target="../notesSlides/notesSlide1.xml"/><Relationship Id="rId16" Type="http://schemas.openxmlformats.org/officeDocument/2006/relationships/comments" Target="../comments/comment1.xml"/><Relationship Id="rId1" Type="http://schemas.openxmlformats.org/officeDocument/2006/relationships/slideLayout" Target="../slideLayouts/slideLayout7.xml"/><Relationship Id="rId6" Type="http://schemas.openxmlformats.org/officeDocument/2006/relationships/hyperlink" Target="http://www.allwhitebackground.com/colorful-background-images.html" TargetMode="External"/><Relationship Id="rId11" Type="http://schemas.openxmlformats.org/officeDocument/2006/relationships/image" Target="../media/image8.png"/><Relationship Id="rId5" Type="http://schemas.openxmlformats.org/officeDocument/2006/relationships/image" Target="../media/image4.jpeg"/><Relationship Id="rId15" Type="http://schemas.openxmlformats.org/officeDocument/2006/relationships/image" Target="../media/image12.png"/><Relationship Id="rId10" Type="http://schemas.openxmlformats.org/officeDocument/2006/relationships/image" Target="../media/image7.png"/><Relationship Id="rId4" Type="http://schemas.openxmlformats.org/officeDocument/2006/relationships/hyperlink" Target="https://www.publicdomainpictures.net/en/view-image.php?image=317882&amp;picture=abstract-background" TargetMode="External"/><Relationship Id="rId9" Type="http://schemas.openxmlformats.org/officeDocument/2006/relationships/image" Target="../media/image6.png"/><Relationship Id="rId14" Type="http://schemas.openxmlformats.org/officeDocument/2006/relationships/image" Target="../media/image11.png"/></Relationships>
</file>

<file path=ppt/slides/_rels/slide30.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slideLayout" Target="../slideLayouts/slideLayout2.xml"/><Relationship Id="rId7" Type="http://schemas.openxmlformats.org/officeDocument/2006/relationships/image" Target="../media/image48.gif"/><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47.wmf"/><Relationship Id="rId5" Type="http://schemas.openxmlformats.org/officeDocument/2006/relationships/image" Target="../media/image55.png"/><Relationship Id="rId10" Type="http://schemas.openxmlformats.org/officeDocument/2006/relationships/image" Target="../media/image59.png"/><Relationship Id="rId4" Type="http://schemas.openxmlformats.org/officeDocument/2006/relationships/notesSlide" Target="../notesSlides/notesSlide19.xml"/><Relationship Id="rId9" Type="http://schemas.openxmlformats.org/officeDocument/2006/relationships/image" Target="../media/image49.png"/></Relationships>
</file>

<file path=ppt/slides/_rels/slide3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hỗ dành sẵn cho Nội dung 4" descr="Ảnh có chứa diều, bầu trời, bay, ngoài trời&#10;&#10;Mô tả được tạo tự động">
            <a:extLst>
              <a:ext uri="{FF2B5EF4-FFF2-40B4-BE49-F238E27FC236}">
                <a16:creationId xmlns:a16="http://schemas.microsoft.com/office/drawing/2014/main" id="{71528377-7ACF-46B8-9189-905EFCEFA86C}"/>
              </a:ext>
            </a:extLst>
          </p:cNvPr>
          <p:cNvPicPr>
            <a:picLocks noChangeAspect="1"/>
          </p:cNvPicPr>
          <p:nvPr/>
        </p:nvPicPr>
        <p:blipFill rotWithShape="1">
          <a:blip r:embed="rId2">
            <a:extLst>
              <a:ext uri="{28A0092B-C50C-407E-A947-70E740481C1C}">
                <a14:useLocalDpi xmlns:a14="http://schemas.microsoft.com/office/drawing/2010/main" val="0"/>
              </a:ext>
            </a:extLst>
          </a:blip>
          <a:srcRect l="7294"/>
          <a:stretch/>
        </p:blipFill>
        <p:spPr>
          <a:xfrm>
            <a:off x="1" y="10"/>
            <a:ext cx="12177136" cy="6857991"/>
          </a:xfrm>
          <a:prstGeom prst="rect">
            <a:avLst/>
          </a:prstGeom>
        </p:spPr>
      </p:pic>
      <p:sp>
        <p:nvSpPr>
          <p:cNvPr id="9" name="Hộp Văn bản 8">
            <a:extLst>
              <a:ext uri="{FF2B5EF4-FFF2-40B4-BE49-F238E27FC236}">
                <a16:creationId xmlns:a16="http://schemas.microsoft.com/office/drawing/2014/main" id="{D5A797EB-37FC-432B-A43C-3061B2852843}"/>
              </a:ext>
            </a:extLst>
          </p:cNvPr>
          <p:cNvSpPr txBox="1"/>
          <p:nvPr/>
        </p:nvSpPr>
        <p:spPr>
          <a:xfrm>
            <a:off x="549241" y="3048000"/>
            <a:ext cx="11642759" cy="2092881"/>
          </a:xfrm>
          <a:prstGeom prst="rect">
            <a:avLst/>
          </a:prstGeom>
          <a:noFill/>
        </p:spPr>
        <p:txBody>
          <a:bodyPr wrap="square" rtlCol="0">
            <a:spAutoFit/>
          </a:bodyPr>
          <a:lstStyle/>
          <a:p>
            <a:pPr defTabSz="914377">
              <a:spcAft>
                <a:spcPts val="600"/>
              </a:spcAft>
            </a:pPr>
            <a:r>
              <a:rPr lang="en-US" sz="4000" b="1" dirty="0">
                <a:solidFill>
                  <a:srgbClr val="002060"/>
                </a:solidFill>
                <a:latin typeface="Times New Roman" panose="02020603050405020304" pitchFamily="18" charset="0"/>
                <a:cs typeface="Times New Roman" panose="02020603050405020304" pitchFamily="18" charset="0"/>
              </a:rPr>
              <a:t>ZALO GVSB</a:t>
            </a:r>
            <a:r>
              <a:rPr lang="en-US" sz="4000" b="1">
                <a:solidFill>
                  <a:srgbClr val="002060"/>
                </a:solidFill>
                <a:latin typeface="Times New Roman" panose="02020603050405020304" pitchFamily="18" charset="0"/>
                <a:cs typeface="Times New Roman" panose="02020603050405020304" pitchFamily="18" charset="0"/>
              </a:rPr>
              <a:t>: NGUYỄN THUỶ TIÊN </a:t>
            </a:r>
            <a:endParaRPr lang="en-US" sz="4000" b="1" dirty="0">
              <a:solidFill>
                <a:srgbClr val="002060"/>
              </a:solidFill>
              <a:latin typeface="Times New Roman" panose="02020603050405020304" pitchFamily="18" charset="0"/>
              <a:cs typeface="Times New Roman" panose="02020603050405020304" pitchFamily="18" charset="0"/>
            </a:endParaRPr>
          </a:p>
          <a:p>
            <a:pPr algn="just">
              <a:tabLst>
                <a:tab pos="6301105" algn="r"/>
              </a:tabLst>
            </a:pPr>
            <a:r>
              <a:rPr lang="en-US" sz="4000" b="1" dirty="0">
                <a:solidFill>
                  <a:srgbClr val="002060"/>
                </a:solidFill>
                <a:latin typeface="Times New Roman" panose="02020603050405020304" pitchFamily="18" charset="0"/>
                <a:cs typeface="Times New Roman" panose="02020603050405020304" pitchFamily="18" charset="0"/>
              </a:rPr>
              <a:t>ZALO GVPB </a:t>
            </a:r>
            <a:r>
              <a:rPr lang="en-US" sz="4000" b="1">
                <a:solidFill>
                  <a:srgbClr val="002060"/>
                </a:solidFill>
                <a:latin typeface="Times New Roman" panose="02020603050405020304" pitchFamily="18" charset="0"/>
                <a:cs typeface="Times New Roman" panose="02020603050405020304" pitchFamily="18" charset="0"/>
              </a:rPr>
              <a:t>1:</a:t>
            </a:r>
            <a:r>
              <a:rPr lang="en-US" sz="1800" b="1">
                <a:solidFill>
                  <a:srgbClr val="FF0000"/>
                </a:solidFill>
                <a:effectLst/>
                <a:latin typeface="Times New Roman" panose="02020603050405020304" pitchFamily="18" charset="0"/>
                <a:ea typeface="Times New Roman" panose="02020603050405020304" pitchFamily="18" charset="0"/>
              </a:rPr>
              <a:t> </a:t>
            </a:r>
            <a:r>
              <a:rPr lang="en-US" sz="4000" b="1">
                <a:solidFill>
                  <a:srgbClr val="002060"/>
                </a:solidFill>
                <a:latin typeface="Times New Roman" panose="02020603050405020304" pitchFamily="18" charset="0"/>
                <a:cs typeface="Times New Roman" panose="02020603050405020304" pitchFamily="18" charset="0"/>
              </a:rPr>
              <a:t>HƯƠNG LỰU</a:t>
            </a:r>
          </a:p>
          <a:p>
            <a:pPr defTabSz="914377">
              <a:spcAft>
                <a:spcPts val="600"/>
              </a:spcAft>
            </a:pPr>
            <a:r>
              <a:rPr lang="en-US" sz="4000" b="1">
                <a:solidFill>
                  <a:srgbClr val="002060"/>
                </a:solidFill>
                <a:latin typeface="Times New Roman" panose="02020603050405020304" pitchFamily="18" charset="0"/>
                <a:cs typeface="Times New Roman" panose="02020603050405020304" pitchFamily="18" charset="0"/>
              </a:rPr>
              <a:t>ZALO GVPB 2: HUYỀN THƯƠNG </a:t>
            </a:r>
            <a:endParaRPr lang="en-US" sz="4000" b="1" dirty="0">
              <a:solidFill>
                <a:srgbClr val="002060"/>
              </a:solidFill>
              <a:latin typeface="Times New Roman" panose="02020603050405020304" pitchFamily="18" charset="0"/>
              <a:cs typeface="Times New Roman" panose="02020603050405020304" pitchFamily="18" charset="0"/>
            </a:endParaRPr>
          </a:p>
        </p:txBody>
      </p:sp>
      <p:sp>
        <p:nvSpPr>
          <p:cNvPr id="10" name="Hộp Văn bản 9">
            <a:extLst>
              <a:ext uri="{FF2B5EF4-FFF2-40B4-BE49-F238E27FC236}">
                <a16:creationId xmlns:a16="http://schemas.microsoft.com/office/drawing/2014/main" id="{BC2202BE-FB57-4E81-83EF-0EA40E864761}"/>
              </a:ext>
            </a:extLst>
          </p:cNvPr>
          <p:cNvSpPr txBox="1"/>
          <p:nvPr/>
        </p:nvSpPr>
        <p:spPr>
          <a:xfrm>
            <a:off x="-8768" y="1470104"/>
            <a:ext cx="12185905" cy="1015663"/>
          </a:xfrm>
          <a:prstGeom prst="rect">
            <a:avLst/>
          </a:prstGeom>
          <a:noFill/>
        </p:spPr>
        <p:txBody>
          <a:bodyPr wrap="square" rtlCol="0">
            <a:spAutoFit/>
          </a:bodyPr>
          <a:lstStyle/>
          <a:p>
            <a:pPr algn="ctr" defTabSz="914377">
              <a:spcAft>
                <a:spcPts val="600"/>
              </a:spcAft>
            </a:pPr>
            <a:r>
              <a:rPr lang="en-US" sz="6000" b="1" dirty="0">
                <a:solidFill>
                  <a:srgbClr val="FF0000"/>
                </a:solidFill>
                <a:latin typeface="Times New Roman" panose="02020603050405020304" pitchFamily="18" charset="0"/>
                <a:cs typeface="Times New Roman" panose="02020603050405020304" pitchFamily="18" charset="0"/>
              </a:rPr>
              <a:t>MÔN TOÁN LỚP 8 (CÁNH DIỀU )</a:t>
            </a:r>
          </a:p>
        </p:txBody>
      </p:sp>
      <p:sp>
        <p:nvSpPr>
          <p:cNvPr id="11" name="Hộp Văn bản 10">
            <a:extLst>
              <a:ext uri="{FF2B5EF4-FFF2-40B4-BE49-F238E27FC236}">
                <a16:creationId xmlns:a16="http://schemas.microsoft.com/office/drawing/2014/main" id="{D2B28935-FE08-4EA8-AA06-C7169869F84A}"/>
              </a:ext>
            </a:extLst>
          </p:cNvPr>
          <p:cNvSpPr txBox="1"/>
          <p:nvPr/>
        </p:nvSpPr>
        <p:spPr>
          <a:xfrm>
            <a:off x="79435" y="6099530"/>
            <a:ext cx="12179809" cy="707886"/>
          </a:xfrm>
          <a:prstGeom prst="rect">
            <a:avLst/>
          </a:prstGeom>
          <a:noFill/>
        </p:spPr>
        <p:txBody>
          <a:bodyPr wrap="square" rtlCol="0">
            <a:spAutoFit/>
          </a:bodyPr>
          <a:lstStyle/>
          <a:p>
            <a:pPr algn="ctr" defTabSz="914377">
              <a:spcAft>
                <a:spcPts val="600"/>
              </a:spcAft>
            </a:pPr>
            <a:r>
              <a:rPr lang="en-US" sz="4000" b="1" dirty="0">
                <a:solidFill>
                  <a:srgbClr val="002060"/>
                </a:solidFill>
                <a:latin typeface="Times New Roman" panose="02020603050405020304" pitchFamily="18" charset="0"/>
                <a:cs typeface="Times New Roman" panose="02020603050405020304" pitchFamily="18" charset="0"/>
              </a:rPr>
              <a:t>NĂM HỌC: 2023 - 2024</a:t>
            </a:r>
          </a:p>
        </p:txBody>
      </p:sp>
      <p:sp>
        <p:nvSpPr>
          <p:cNvPr id="13" name="Hộp Văn bản 7">
            <a:extLst>
              <a:ext uri="{FF2B5EF4-FFF2-40B4-BE49-F238E27FC236}">
                <a16:creationId xmlns:a16="http://schemas.microsoft.com/office/drawing/2014/main" id="{ABD37E8A-D45A-4AF4-AA02-27891D5290CA}"/>
              </a:ext>
            </a:extLst>
          </p:cNvPr>
          <p:cNvSpPr txBox="1"/>
          <p:nvPr/>
        </p:nvSpPr>
        <p:spPr>
          <a:xfrm>
            <a:off x="2133600" y="762259"/>
            <a:ext cx="9139429" cy="507831"/>
          </a:xfrm>
          <a:prstGeom prst="rect">
            <a:avLst/>
          </a:prstGeom>
          <a:noFill/>
        </p:spPr>
        <p:txBody>
          <a:bodyPr wrap="square" rtlCol="0">
            <a:spAutoFit/>
          </a:bodyPr>
          <a:lstStyle/>
          <a:p>
            <a:pPr defTabSz="685800">
              <a:spcAft>
                <a:spcPts val="450"/>
              </a:spcAft>
            </a:pPr>
            <a:r>
              <a:rPr lang="en-US" sz="2700" b="1" dirty="0">
                <a:solidFill>
                  <a:srgbClr val="002060"/>
                </a:solidFill>
                <a:latin typeface="Times New Roman" panose="02020603050405020304" pitchFamily="18" charset="0"/>
                <a:cs typeface="Times New Roman" panose="02020603050405020304" pitchFamily="18" charset="0"/>
              </a:rPr>
              <a:t>TRƯỜNG TRUNG HỌC CƠ SỞ ………………</a:t>
            </a:r>
          </a:p>
        </p:txBody>
      </p:sp>
      <p:sp>
        <p:nvSpPr>
          <p:cNvPr id="14" name="Hộp Văn bản 11">
            <a:extLst>
              <a:ext uri="{FF2B5EF4-FFF2-40B4-BE49-F238E27FC236}">
                <a16:creationId xmlns:a16="http://schemas.microsoft.com/office/drawing/2014/main" id="{039C44B3-5CCE-402B-9E16-576A3ABE7C3E}"/>
              </a:ext>
            </a:extLst>
          </p:cNvPr>
          <p:cNvSpPr txBox="1"/>
          <p:nvPr/>
        </p:nvSpPr>
        <p:spPr>
          <a:xfrm>
            <a:off x="1799763" y="318253"/>
            <a:ext cx="9141714" cy="553998"/>
          </a:xfrm>
          <a:prstGeom prst="rect">
            <a:avLst/>
          </a:prstGeom>
          <a:noFill/>
        </p:spPr>
        <p:txBody>
          <a:bodyPr wrap="square" rtlCol="0">
            <a:spAutoFit/>
          </a:bodyPr>
          <a:lstStyle/>
          <a:p>
            <a:pPr defTabSz="685800"/>
            <a:r>
              <a:rPr lang="en-US" sz="3000" b="1" dirty="0">
                <a:solidFill>
                  <a:srgbClr val="002060"/>
                </a:solidFill>
                <a:latin typeface="Times New Roman" panose="02020603050405020304" pitchFamily="18" charset="0"/>
                <a:cs typeface="Times New Roman" panose="02020603050405020304" pitchFamily="18" charset="0"/>
              </a:rPr>
              <a:t>PHÒNG GIÁO DỤC VÀ ĐÀO TẠO ………….</a:t>
            </a:r>
          </a:p>
        </p:txBody>
      </p:sp>
    </p:spTree>
    <p:extLst>
      <p:ext uri="{BB962C8B-B14F-4D97-AF65-F5344CB8AC3E}">
        <p14:creationId xmlns:p14="http://schemas.microsoft.com/office/powerpoint/2010/main" val="30185438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descr="OPL20U25GSXzBJYl68kk8uQGfFKzs7yb1M4KJWUiLk6ZEvGF+qCIPSnY57AbBFCvTWID 13 2022 KNTT STT 25+K4lPs7H94VUqPe2XwIsfPRnrXQE//QTEXxb8/8N4CNc6FpgZahzpTjFhMzSA7T/nHJa11DE8Ng2TP3iAmRczFlmslSuUNOgUeb6yRvs0=">
            <a:extLst>
              <a:ext uri="{FF2B5EF4-FFF2-40B4-BE49-F238E27FC236}">
                <a16:creationId xmlns:a16="http://schemas.microsoft.com/office/drawing/2014/main" id="{5D56E2E4-7ED0-47ED-A585-C8596286DC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9"/>
            <a:ext cx="12192001" cy="6858000"/>
          </a:xfrm>
          <a:prstGeom prst="rect">
            <a:avLst/>
          </a:prstGeom>
        </p:spPr>
      </p:pic>
      <p:sp>
        <p:nvSpPr>
          <p:cNvPr id="11" name="矩形 10" descr="OPL20U25GSXzBJYl68kk8uQGfFKzs7yb1M4KJWUiLk6ZEvGF+qCIPSnY57AbBFCvTWID 13 2022 KNTT STT 25+K4lPs7H94VUqPe2XwIsfPRnrXQE//QTEXxb8/8N4CNc6FpgZahzpTjFhMzSA7T/nHJa11DE8Ng2TP3iAmRczFlmslSuUNOgUeb6yRvs0=">
            <a:extLst>
              <a:ext uri="{FF2B5EF4-FFF2-40B4-BE49-F238E27FC236}">
                <a16:creationId xmlns:a16="http://schemas.microsoft.com/office/drawing/2014/main" id="{734AB463-6C6E-49E2-8311-10F2B31877F0}"/>
              </a:ext>
            </a:extLst>
          </p:cNvPr>
          <p:cNvSpPr/>
          <p:nvPr/>
        </p:nvSpPr>
        <p:spPr>
          <a:xfrm>
            <a:off x="4285343" y="2184610"/>
            <a:ext cx="7917222" cy="831102"/>
          </a:xfrm>
          <a:prstGeom prst="rect">
            <a:avLst/>
          </a:prstGeom>
        </p:spPr>
        <p:txBody>
          <a:bodyPr wrap="none">
            <a:spAutoFit/>
          </a:bodyPr>
          <a:lstStyle/>
          <a:p>
            <a:r>
              <a:rPr kumimoji="1" lang="en-US" altLang="zh-CN" sz="4801" b="1" dirty="0">
                <a:solidFill>
                  <a:srgbClr val="EC8B74"/>
                </a:solidFill>
                <a:latin typeface="Times New Roman" panose="02020603050405020304" pitchFamily="18" charset="0"/>
                <a:ea typeface="华文中宋" panose="02010600040101010101" pitchFamily="2" charset="-122"/>
                <a:cs typeface="Times New Roman" panose="02020603050405020304" pitchFamily="18" charset="0"/>
              </a:rPr>
              <a:t>HÌNH THÀNH KIẾN THỨC</a:t>
            </a:r>
            <a:endParaRPr kumimoji="1" lang="zh-CN" altLang="en-US" sz="4801" b="1" dirty="0">
              <a:solidFill>
                <a:srgbClr val="EC8B74"/>
              </a:solidFill>
              <a:latin typeface="Times New Roman" panose="02020603050405020304" pitchFamily="18" charset="0"/>
              <a:ea typeface="华文中宋" panose="02010600040101010101" pitchFamily="2" charset="-122"/>
              <a:cs typeface="Times New Roman" panose="02020603050405020304" pitchFamily="18" charset="0"/>
            </a:endParaRPr>
          </a:p>
        </p:txBody>
      </p:sp>
      <p:sp>
        <p:nvSpPr>
          <p:cNvPr id="13" name="矩形 12" descr="OPL20U25GSXzBJYl68kk8uQGfFKzs7yb1M4KJWUiLk6ZEvGF+qCIPSnY57AbBFCvTWID 13 2022 KNTT STT 25+K4lPs7H94VUqPe2XwIsfPRnrXQE//QTEXxb8/8N4CNc6FpgZahzpTjFhMzSA7T/nHJa11DE8Ng2TP3iAmRczFlmslSuUNOgUeb6yRvs0=">
            <a:extLst>
              <a:ext uri="{FF2B5EF4-FFF2-40B4-BE49-F238E27FC236}">
                <a16:creationId xmlns:a16="http://schemas.microsoft.com/office/drawing/2014/main" id="{888ADBBE-6045-46D6-A35A-5223216B8751}"/>
              </a:ext>
            </a:extLst>
          </p:cNvPr>
          <p:cNvSpPr/>
          <p:nvPr/>
        </p:nvSpPr>
        <p:spPr>
          <a:xfrm rot="16200000">
            <a:off x="2319458" y="1494805"/>
            <a:ext cx="1480865" cy="2387523"/>
          </a:xfrm>
          <a:prstGeom prst="rect">
            <a:avLst/>
          </a:prstGeom>
          <a:solidFill>
            <a:srgbClr val="EC8B74"/>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en-US" altLang="zh-CN" sz="4401" dirty="0">
                <a:solidFill>
                  <a:schemeClr val="bg1"/>
                </a:solidFill>
                <a:latin typeface="华文中宋" panose="02010600040101010101" pitchFamily="2" charset="-122"/>
                <a:ea typeface="华文中宋" panose="02010600040101010101" pitchFamily="2" charset="-122"/>
              </a:rPr>
              <a:t>2</a:t>
            </a:r>
            <a:endParaRPr lang="zh-CN" altLang="en-US" sz="4401" dirty="0">
              <a:solidFill>
                <a:schemeClr val="bg1"/>
              </a:solidFill>
              <a:latin typeface="华文中宋" panose="02010600040101010101" pitchFamily="2" charset="-122"/>
              <a:ea typeface="华文中宋" panose="02010600040101010101" pitchFamily="2" charset="-122"/>
            </a:endParaRPr>
          </a:p>
        </p:txBody>
      </p:sp>
    </p:spTree>
    <p:extLst>
      <p:ext uri="{BB962C8B-B14F-4D97-AF65-F5344CB8AC3E}">
        <p14:creationId xmlns:p14="http://schemas.microsoft.com/office/powerpoint/2010/main" val="29374056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descr="OPL20U25GSXzBJYl68kk8uQGfFKzs7yb1M4KJWUiLk6ZEvGF+qCIPSnY57AbBFCvTWID 13 2022 KNTT STT 25+K4lPs7H94VUqPe2XwIsfPRnrXQE//QTEXxb8/8N4CNc6FpgZahzpTjFhMzSA7T/nHJa11DE8Ng2TP3iAmRczFlmslSuUNOgUeb6yRvs0="/>
          <p:cNvSpPr/>
          <p:nvPr/>
        </p:nvSpPr>
        <p:spPr>
          <a:xfrm>
            <a:off x="-56426" y="695335"/>
            <a:ext cx="3116559" cy="584775"/>
          </a:xfrm>
          <a:prstGeom prst="rect">
            <a:avLst/>
          </a:prstGeom>
        </p:spPr>
        <p:txBody>
          <a:bodyPr wrap="none">
            <a:spAutoFit/>
          </a:bodyPr>
          <a:lstStyle/>
          <a:p>
            <a:pPr algn="just">
              <a:spcBef>
                <a:spcPts val="300"/>
              </a:spcBef>
              <a:spcAft>
                <a:spcPts val="300"/>
              </a:spcAft>
            </a:pPr>
            <a:r>
              <a:rPr lang="fr-FR" sz="3200" b="1" dirty="0">
                <a:solidFill>
                  <a:srgbClr val="FF6875"/>
                </a:solidFill>
                <a:latin typeface="Times New Roman" panose="02020603050405020304" pitchFamily="18" charset="0"/>
                <a:cs typeface="Times New Roman" panose="02020603050405020304" pitchFamily="18" charset="0"/>
              </a:rPr>
              <a:t>I. ĐỊNH NGHĨA</a:t>
            </a:r>
            <a:endParaRPr lang="en-US" sz="3200" b="1" dirty="0">
              <a:solidFill>
                <a:srgbClr val="FF6875"/>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6" name="TextBox 5" descr="OPL20U25GSXzBJYl68kk8uQGfFKzs7yb1M4KJWUiLk6ZEvGF+qCIPSnY57AbBFCvTWID 13 2022 KNTT STT 25+K4lPs7H94VUqPe2XwIsfPRnrXQE//QTEXxb8/8N4CNc6FpgZahzpTjFhMzSA7T/nHJa11DE8Ng2TP3iAmRczFlmslSuUNOgUeb6yRvs0="/>
              <p:cNvSpPr txBox="1"/>
              <p:nvPr/>
            </p:nvSpPr>
            <p:spPr>
              <a:xfrm>
                <a:off x="563138" y="2065681"/>
                <a:ext cx="11065724" cy="1384995"/>
              </a:xfrm>
              <a:prstGeom prst="rect">
                <a:avLst/>
              </a:prstGeom>
              <a:noFill/>
            </p:spPr>
            <p:txBody>
              <a:bodyPr wrap="square" rtlCol="0">
                <a:spAutoFit/>
              </a:bodyPr>
              <a:lstStyle/>
              <a:p>
                <a:pPr algn="just"/>
                <a:r>
                  <a:rPr lang="vi-VN" sz="2800" dirty="0">
                    <a:latin typeface="+mj-lt"/>
                    <a:cs typeface="Times New Roman" panose="02020603050405020304" pitchFamily="18" charset="0"/>
                  </a:rPr>
                  <a:t>Chu </a:t>
                </a:r>
                <a:r>
                  <a:rPr lang="vi-VN" sz="2800">
                    <a:latin typeface="+mj-lt"/>
                    <a:cs typeface="Times New Roman" panose="02020603050405020304" pitchFamily="18" charset="0"/>
                  </a:rPr>
                  <a:t>vi</a:t>
                </a:r>
                <a:r>
                  <a:rPr lang="vi-VN" sz="2800">
                    <a:solidFill>
                      <a:srgbClr val="FF0000"/>
                    </a:solidFill>
                    <a:latin typeface="+mj-lt"/>
                    <a:cs typeface="Times New Roman" panose="02020603050405020304" pitchFamily="18" charset="0"/>
                  </a:rPr>
                  <a:t> </a:t>
                </a:r>
                <a14:m>
                  <m:oMath xmlns:m="http://schemas.openxmlformats.org/officeDocument/2006/math">
                    <m:r>
                      <a:rPr lang="en-US" sz="2800" b="0" i="1" smtClean="0">
                        <a:solidFill>
                          <a:schemeClr val="tx1"/>
                        </a:solidFill>
                        <a:latin typeface="Cambria Math" panose="02040503050406030204" pitchFamily="18" charset="0"/>
                        <a:cs typeface="Times New Roman" panose="02020603050405020304" pitchFamily="18" charset="0"/>
                      </a:rPr>
                      <m:t>𝑦</m:t>
                    </m:r>
                    <m:r>
                      <a:rPr lang="en-US" sz="2800" b="0" i="1" smtClean="0">
                        <a:solidFill>
                          <a:srgbClr val="FF0000"/>
                        </a:solidFill>
                        <a:latin typeface="Cambria Math" panose="02040503050406030204" pitchFamily="18" charset="0"/>
                        <a:cs typeface="Times New Roman" panose="02020603050405020304" pitchFamily="18" charset="0"/>
                      </a:rPr>
                      <m:t> </m:t>
                    </m:r>
                  </m:oMath>
                </a14:m>
                <a:r>
                  <a:rPr lang="en-US" sz="2800">
                    <a:latin typeface="Times New Roman" panose="02020603050405020304" pitchFamily="18" charset="0"/>
                    <a:cs typeface="Times New Roman" panose="02020603050405020304" pitchFamily="18" charset="0"/>
                  </a:rPr>
                  <a:t>(cm) </a:t>
                </a:r>
                <a:r>
                  <a:rPr lang="vi-VN" sz="2800">
                    <a:latin typeface="+mj-lt"/>
                    <a:cs typeface="Times New Roman" panose="02020603050405020304" pitchFamily="18" charset="0"/>
                  </a:rPr>
                  <a:t>của </a:t>
                </a:r>
                <a:r>
                  <a:rPr lang="vi-VN" sz="2800" dirty="0">
                    <a:latin typeface="+mj-lt"/>
                    <a:cs typeface="Times New Roman" panose="02020603050405020304" pitchFamily="18" charset="0"/>
                  </a:rPr>
                  <a:t>hình vuông có độ </a:t>
                </a:r>
                <a:r>
                  <a:rPr lang="vi-VN" sz="2800">
                    <a:latin typeface="+mj-lt"/>
                    <a:cs typeface="Times New Roman" panose="02020603050405020304" pitchFamily="18" charset="0"/>
                  </a:rPr>
                  <a:t>dài cạn</a:t>
                </a:r>
                <a:r>
                  <a:rPr lang="en-US" sz="2800">
                    <a:latin typeface="+mj-lt"/>
                    <a:cs typeface="Times New Roman" panose="02020603050405020304" pitchFamily="18" charset="0"/>
                  </a:rPr>
                  <a:t>h </a:t>
                </a:r>
                <a14:m>
                  <m:oMath xmlns:m="http://schemas.openxmlformats.org/officeDocument/2006/math">
                    <m:r>
                      <a:rPr lang="en-US" sz="2800" b="0" i="1" smtClean="0">
                        <a:solidFill>
                          <a:schemeClr val="tx1"/>
                        </a:solidFill>
                        <a:latin typeface="Cambria Math" panose="02040503050406030204" pitchFamily="18" charset="0"/>
                        <a:cs typeface="Times New Roman" panose="02020603050405020304" pitchFamily="18" charset="0"/>
                      </a:rPr>
                      <m:t>𝑥</m:t>
                    </m:r>
                    <m:r>
                      <a:rPr lang="en-US" sz="2800" i="1">
                        <a:solidFill>
                          <a:srgbClr val="FF0000"/>
                        </a:solidFill>
                        <a:latin typeface="Cambria Math" panose="02040503050406030204" pitchFamily="18" charset="0"/>
                        <a:cs typeface="Times New Roman" panose="02020603050405020304" pitchFamily="18" charset="0"/>
                      </a:rPr>
                      <m:t> </m:t>
                    </m:r>
                  </m:oMath>
                </a14:m>
                <a:r>
                  <a:rPr lang="en-US" sz="2800">
                    <a:latin typeface="Times New Roman" panose="02020603050405020304" pitchFamily="18" charset="0"/>
                    <a:cs typeface="Times New Roman" panose="02020603050405020304" pitchFamily="18" charset="0"/>
                  </a:rPr>
                  <a:t>(cm)</a:t>
                </a:r>
                <a:r>
                  <a:rPr lang="vi-VN" sz="2800">
                    <a:latin typeface="Times New Roman" panose="02020603050405020304" pitchFamily="18" charset="0"/>
                    <a:cs typeface="Times New Roman" panose="02020603050405020304" pitchFamily="18" charset="0"/>
                  </a:rPr>
                  <a:t> </a:t>
                </a:r>
                <a:r>
                  <a:rPr lang="vi-VN" sz="2800" dirty="0">
                    <a:latin typeface="+mj-lt"/>
                    <a:cs typeface="Times New Roman" panose="02020603050405020304" pitchFamily="18" charset="0"/>
                  </a:rPr>
                  <a:t>được tính theo </a:t>
                </a:r>
                <a:r>
                  <a:rPr lang="vi-VN" sz="2800">
                    <a:latin typeface="+mj-lt"/>
                    <a:cs typeface="Times New Roman" panose="02020603050405020304" pitchFamily="18" charset="0"/>
                  </a:rPr>
                  <a:t>công thức</a:t>
                </a:r>
                <a:r>
                  <a:rPr lang="en-US" sz="2800">
                    <a:solidFill>
                      <a:srgbClr val="FF0000"/>
                    </a:solidFill>
                    <a:latin typeface="+mj-lt"/>
                    <a:cs typeface="Times New Roman" panose="02020603050405020304" pitchFamily="18" charset="0"/>
                  </a:rPr>
                  <a:t> </a:t>
                </a:r>
                <a14:m>
                  <m:oMath xmlns:m="http://schemas.openxmlformats.org/officeDocument/2006/math">
                    <m:r>
                      <a:rPr lang="en-US" sz="2800" i="1">
                        <a:latin typeface="Cambria Math" panose="02040503050406030204" pitchFamily="18" charset="0"/>
                        <a:cs typeface="Times New Roman" panose="02020603050405020304" pitchFamily="18" charset="0"/>
                      </a:rPr>
                      <m:t>𝑦</m:t>
                    </m:r>
                    <m:r>
                      <a:rPr lang="en-US" sz="2800" b="0" i="1" smtClean="0">
                        <a:latin typeface="Cambria Math" panose="02040503050406030204" pitchFamily="18" charset="0"/>
                        <a:cs typeface="Times New Roman" panose="02020603050405020304" pitchFamily="18" charset="0"/>
                      </a:rPr>
                      <m:t>=4</m:t>
                    </m:r>
                    <m:r>
                      <a:rPr lang="en-US" sz="2800" b="0" i="1" smtClean="0">
                        <a:latin typeface="Cambria Math" panose="02040503050406030204" pitchFamily="18" charset="0"/>
                        <a:cs typeface="Times New Roman" panose="02020603050405020304" pitchFamily="18" charset="0"/>
                      </a:rPr>
                      <m:t>𝑥</m:t>
                    </m:r>
                  </m:oMath>
                </a14:m>
                <a:r>
                  <a:rPr lang="en-US" sz="2800" dirty="0">
                    <a:latin typeface="+mj-lt"/>
                    <a:cs typeface="Times New Roman" panose="02020603050405020304" pitchFamily="18" charset="0"/>
                  </a:rPr>
                  <a:t>. </a:t>
                </a:r>
                <a:r>
                  <a:rPr lang="vi-VN" sz="2800" dirty="0">
                    <a:latin typeface="+mj-lt"/>
                    <a:cs typeface="Times New Roman" panose="02020603050405020304" pitchFamily="18" charset="0"/>
                  </a:rPr>
                  <a:t>Với mỗi giá trị của</a:t>
                </a:r>
                <a:r>
                  <a:rPr lang="en-US" sz="2800" dirty="0">
                    <a:latin typeface="+mj-lt"/>
                    <a:cs typeface="Times New Roman" panose="02020603050405020304" pitchFamily="18" charset="0"/>
                  </a:rPr>
                  <a:t> </a:t>
                </a:r>
                <a14:m>
                  <m:oMath xmlns:m="http://schemas.openxmlformats.org/officeDocument/2006/math">
                    <m:r>
                      <a:rPr lang="en-US" sz="2800" b="0" i="1" smtClean="0">
                        <a:solidFill>
                          <a:schemeClr val="tx1"/>
                        </a:solidFill>
                        <a:latin typeface="Cambria Math" panose="02040503050406030204" pitchFamily="18" charset="0"/>
                      </a:rPr>
                      <m:t>𝑥</m:t>
                    </m:r>
                  </m:oMath>
                </a14:m>
                <a:r>
                  <a:rPr lang="vi-VN" sz="2800" dirty="0">
                    <a:latin typeface="+mj-lt"/>
                    <a:cs typeface="Times New Roman" panose="02020603050405020304" pitchFamily="18" charset="0"/>
                  </a:rPr>
                  <a:t>, </a:t>
                </a:r>
                <a:r>
                  <a:rPr lang="vi-VN" sz="2800" dirty="0">
                    <a:solidFill>
                      <a:schemeClr val="tx1"/>
                    </a:solidFill>
                    <a:latin typeface="+mj-lt"/>
                    <a:cs typeface="Times New Roman" panose="02020603050405020304" pitchFamily="18" charset="0"/>
                  </a:rPr>
                  <a:t>xác định </a:t>
                </a:r>
                <a:r>
                  <a:rPr lang="vi-VN" sz="2800">
                    <a:solidFill>
                      <a:schemeClr val="tx1"/>
                    </a:solidFill>
                    <a:latin typeface="+mj-lt"/>
                    <a:cs typeface="Times New Roman" panose="02020603050405020304" pitchFamily="18" charset="0"/>
                  </a:rPr>
                  <a:t>được </a:t>
                </a:r>
                <a:r>
                  <a:rPr lang="en-US" sz="2800">
                    <a:solidFill>
                      <a:schemeClr val="tx1"/>
                    </a:solidFill>
                    <a:latin typeface="Times New Roman" panose="02020603050405020304" pitchFamily="18" charset="0"/>
                    <a:cs typeface="Times New Roman" panose="02020603050405020304" pitchFamily="18" charset="0"/>
                  </a:rPr>
                  <a:t>bao nhiêu</a:t>
                </a:r>
                <a:r>
                  <a:rPr lang="vi-VN" sz="2800">
                    <a:solidFill>
                      <a:schemeClr val="tx1"/>
                    </a:solidFill>
                    <a:latin typeface="+mj-lt"/>
                    <a:cs typeface="Times New Roman" panose="02020603050405020304" pitchFamily="18" charset="0"/>
                  </a:rPr>
                  <a:t> </a:t>
                </a:r>
                <a:r>
                  <a:rPr lang="vi-VN" sz="2800" dirty="0">
                    <a:solidFill>
                      <a:schemeClr val="tx1"/>
                    </a:solidFill>
                    <a:latin typeface="+mj-lt"/>
                    <a:cs typeface="Times New Roman" panose="02020603050405020304" pitchFamily="18" charset="0"/>
                  </a:rPr>
                  <a:t>giá trị tương ứng của</a:t>
                </a:r>
                <a:r>
                  <a:rPr lang="en-US" sz="2800" dirty="0">
                    <a:solidFill>
                      <a:schemeClr val="tx1"/>
                    </a:solidFill>
                    <a:latin typeface="+mj-lt"/>
                    <a:cs typeface="Times New Roman" panose="02020603050405020304" pitchFamily="18" charset="0"/>
                  </a:rPr>
                  <a:t> </a:t>
                </a:r>
                <a14:m>
                  <m:oMath xmlns:m="http://schemas.openxmlformats.org/officeDocument/2006/math">
                    <m:r>
                      <a:rPr lang="en-US" sz="2800" b="0" i="1" smtClean="0">
                        <a:solidFill>
                          <a:schemeClr val="tx1"/>
                        </a:solidFill>
                        <a:latin typeface="Cambria Math" panose="02040503050406030204" pitchFamily="18" charset="0"/>
                        <a:cs typeface="Times New Roman" panose="02020603050405020304" pitchFamily="18" charset="0"/>
                      </a:rPr>
                      <m:t>𝑦</m:t>
                    </m:r>
                    <m:r>
                      <a:rPr lang="en-US" sz="2800" b="0" i="0" smtClean="0">
                        <a:solidFill>
                          <a:schemeClr val="tx1"/>
                        </a:solidFill>
                        <a:latin typeface="Cambria Math" panose="02040503050406030204" pitchFamily="18" charset="0"/>
                        <a:cs typeface="Times New Roman" panose="02020603050405020304" pitchFamily="18" charset="0"/>
                      </a:rPr>
                      <m:t>? </m:t>
                    </m:r>
                  </m:oMath>
                </a14:m>
                <a:endParaRPr lang="en-US" sz="2800" dirty="0">
                  <a:solidFill>
                    <a:srgbClr val="FF0000"/>
                  </a:solidFill>
                  <a:latin typeface="+mj-lt"/>
                  <a:cs typeface="Times New Roman" panose="02020603050405020304" pitchFamily="18" charset="0"/>
                </a:endParaRPr>
              </a:p>
            </p:txBody>
          </p:sp>
        </mc:Choice>
        <mc:Fallback xmlns="">
          <p:sp>
            <p:nvSpPr>
              <p:cNvPr id="6" name="TextBox 5" descr="OPL20U25GSXzBJYl68kk8uQGfFKzs7yb1M4KJWUiLk6ZEvGF+qCIPSnY57AbBFCvTWID 13 2022 KNTT STT 25+K4lPs7H94VUqPe2XwIsfPRnrXQE//QTEXxb8/8N4CNc6FpgZahzpTjFhMzSA7T/nHJa11DE8Ng2TP3iAmRczFlmslSuUNOgUeb6yRvs0="/>
              <p:cNvSpPr txBox="1">
                <a:spLocks noRot="1" noChangeAspect="1" noMove="1" noResize="1" noEditPoints="1" noAdjustHandles="1" noChangeArrowheads="1" noChangeShapeType="1" noTextEdit="1"/>
              </p:cNvSpPr>
              <p:nvPr/>
            </p:nvSpPr>
            <p:spPr>
              <a:xfrm>
                <a:off x="563138" y="2065681"/>
                <a:ext cx="11065724" cy="1384995"/>
              </a:xfrm>
              <a:prstGeom prst="rect">
                <a:avLst/>
              </a:prstGeom>
              <a:blipFill>
                <a:blip r:embed="rId3"/>
                <a:stretch>
                  <a:fillRect l="-1101" t="-5286" r="-1101" b="-11013"/>
                </a:stretch>
              </a:blipFill>
            </p:spPr>
            <p:txBody>
              <a:bodyPr/>
              <a:lstStyle/>
              <a:p>
                <a:r>
                  <a:rPr lang="en-US">
                    <a:noFill/>
                  </a:rPr>
                  <a:t> </a:t>
                </a:r>
              </a:p>
            </p:txBody>
          </p:sp>
        </mc:Fallback>
      </mc:AlternateContent>
      <p:sp>
        <p:nvSpPr>
          <p:cNvPr id="14" name="TextBox 13"/>
          <p:cNvSpPr txBox="1"/>
          <p:nvPr/>
        </p:nvSpPr>
        <p:spPr>
          <a:xfrm>
            <a:off x="228600" y="-35189"/>
            <a:ext cx="11734800" cy="830997"/>
          </a:xfrm>
          <a:prstGeom prst="rect">
            <a:avLst/>
          </a:prstGeom>
          <a:noFill/>
        </p:spPr>
        <p:txBody>
          <a:bodyPr wrap="square" rtlCol="0">
            <a:spAutoFit/>
          </a:bodyPr>
          <a:lstStyle/>
          <a:p>
            <a:pPr algn="ctr"/>
            <a:r>
              <a:rPr lang="en-US" sz="4800" b="1" dirty="0">
                <a:solidFill>
                  <a:srgbClr val="C00000"/>
                </a:solidFill>
                <a:latin typeface="Times New Roman" panose="02020603050405020304" pitchFamily="18" charset="0"/>
                <a:ea typeface="华文中宋" panose="02010600040101010101" pitchFamily="2" charset="-122"/>
                <a:cs typeface="Times New Roman" panose="02020603050405020304" pitchFamily="18" charset="0"/>
              </a:rPr>
              <a:t>BÀI 1: HÀM SỐ (</a:t>
            </a:r>
            <a:r>
              <a:rPr lang="en-US" sz="4800" b="1" dirty="0" err="1">
                <a:solidFill>
                  <a:srgbClr val="C00000"/>
                </a:solidFill>
                <a:latin typeface="Times New Roman" panose="02020603050405020304" pitchFamily="18" charset="0"/>
                <a:ea typeface="华文中宋" panose="02010600040101010101" pitchFamily="2" charset="-122"/>
                <a:cs typeface="Times New Roman" panose="02020603050405020304" pitchFamily="18" charset="0"/>
              </a:rPr>
              <a:t>Tiết</a:t>
            </a:r>
            <a:r>
              <a:rPr lang="en-US" sz="4800" b="1" dirty="0">
                <a:solidFill>
                  <a:srgbClr val="C00000"/>
                </a:solidFill>
                <a:latin typeface="Times New Roman" panose="02020603050405020304" pitchFamily="18" charset="0"/>
                <a:ea typeface="华文中宋" panose="02010600040101010101" pitchFamily="2" charset="-122"/>
                <a:cs typeface="Times New Roman" panose="02020603050405020304" pitchFamily="18" charset="0"/>
              </a:rPr>
              <a:t> 1)</a:t>
            </a:r>
          </a:p>
        </p:txBody>
      </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D00A38CD-DC2E-7BAA-5A31-98FB1B1A758B}"/>
                  </a:ext>
                </a:extLst>
              </p:cNvPr>
              <p:cNvSpPr txBox="1"/>
              <p:nvPr/>
            </p:nvSpPr>
            <p:spPr>
              <a:xfrm>
                <a:off x="457202" y="4336090"/>
                <a:ext cx="11065724" cy="2283638"/>
              </a:xfrm>
              <a:prstGeom prst="rect">
                <a:avLst/>
              </a:prstGeom>
              <a:noFill/>
            </p:spPr>
            <p:txBody>
              <a:bodyPr wrap="square">
                <a:spAutoFit/>
              </a:bodyPr>
              <a:lstStyle/>
              <a:p>
                <a:pPr algn="just"/>
                <a:r>
                  <a:rPr lang="en-US" sz="2800">
                    <a:latin typeface="Times New Roman" panose="02020603050405020304" pitchFamily="18" charset="0"/>
                    <a:cs typeface="Times New Roman" panose="02020603050405020304" pitchFamily="18" charset="0"/>
                  </a:rPr>
                  <a:t>Trong tình huống ở phần mở đầu, hãy cho biết: </a:t>
                </a:r>
              </a:p>
              <a:p>
                <a:pPr marL="514350" indent="-514350" algn="just">
                  <a:buAutoNum type="alphaLcParenR"/>
                </a:pPr>
                <a:r>
                  <a:rPr lang="vi-VN" sz="2800">
                    <a:latin typeface="+mj-lt"/>
                  </a:rPr>
                  <a:t>Số</a:t>
                </a:r>
                <a:r>
                  <a:rPr lang="en-US" sz="2800">
                    <a:latin typeface="+mj-lt"/>
                  </a:rPr>
                  <a:t> </a:t>
                </a:r>
                <a:r>
                  <a:rPr lang="vi-VN" sz="2800">
                    <a:latin typeface="+mj-lt"/>
                  </a:rPr>
                  <a:t>tiền </a:t>
                </a:r>
                <a:r>
                  <a:rPr lang="vi-VN" sz="2800" dirty="0">
                    <a:latin typeface="+mj-lt"/>
                  </a:rPr>
                  <a:t>người bán thu được khi lần </a:t>
                </a:r>
                <a:r>
                  <a:rPr lang="vi-VN" sz="2800">
                    <a:latin typeface="+mj-lt"/>
                  </a:rPr>
                  <a:t>lượt </a:t>
                </a:r>
                <a:r>
                  <a:rPr lang="vi-VN" sz="2800">
                    <a:latin typeface="Times New Roman" panose="02020603050405020304" pitchFamily="18" charset="0"/>
                    <a:cs typeface="Times New Roman" panose="02020603050405020304" pitchFamily="18" charset="0"/>
                  </a:rPr>
                  <a:t>bán</a:t>
                </a:r>
                <a:r>
                  <a:rPr lang="en-US" sz="2800">
                    <a:latin typeface="Times New Roman" panose="02020603050405020304" pitchFamily="18" charset="0"/>
                    <a:cs typeface="Times New Roman" panose="02020603050405020304" pitchFamily="18" charset="0"/>
                  </a:rPr>
                  <a:t> 2 kg </a:t>
                </a:r>
                <a:r>
                  <a:rPr lang="vi-VN" sz="2800">
                    <a:latin typeface="Times New Roman" panose="02020603050405020304" pitchFamily="18" charset="0"/>
                    <a:cs typeface="Times New Roman" panose="02020603050405020304" pitchFamily="18" charset="0"/>
                  </a:rPr>
                  <a:t>thanh long</a:t>
                </a:r>
                <a:r>
                  <a:rPr lang="en-US" sz="2800">
                    <a:latin typeface="Times New Roman" panose="02020603050405020304" pitchFamily="18" charset="0"/>
                    <a:cs typeface="Times New Roman" panose="02020603050405020304" pitchFamily="18" charset="0"/>
                  </a:rPr>
                  <a:t>; 3 kg thanh long.</a:t>
                </a:r>
              </a:p>
              <a:p>
                <a:pPr marL="514350" indent="-514350" algn="just">
                  <a:buAutoNum type="alphaLcParenR"/>
                </a:pPr>
                <a:r>
                  <a:rPr lang="vi-VN" sz="2800">
                    <a:latin typeface="+mj-lt"/>
                  </a:rPr>
                  <a:t>Gọi</a:t>
                </a:r>
                <a:r>
                  <a:rPr lang="en-US" sz="2800">
                    <a:latin typeface="+mj-lt"/>
                  </a:rPr>
                  <a:t> </a:t>
                </a:r>
                <a14:m>
                  <m:oMath xmlns:m="http://schemas.openxmlformats.org/officeDocument/2006/math">
                    <m:r>
                      <a:rPr lang="en-US" sz="2800" b="0" i="1" smtClean="0">
                        <a:latin typeface="Cambria Math" panose="02040503050406030204" pitchFamily="18" charset="0"/>
                      </a:rPr>
                      <m:t>𝑦</m:t>
                    </m:r>
                    <m:r>
                      <a:rPr lang="en-US" sz="2800" i="1" smtClean="0">
                        <a:latin typeface="Cambria Math" panose="02040503050406030204" pitchFamily="18" charset="0"/>
                      </a:rPr>
                      <m:t> </m:t>
                    </m:r>
                  </m:oMath>
                </a14:m>
                <a:r>
                  <a:rPr lang="vi-VN" sz="2800">
                    <a:latin typeface="+mj-lt"/>
                  </a:rPr>
                  <a:t>(</a:t>
                </a:r>
                <a:r>
                  <a:rPr lang="vi-VN" sz="2800" dirty="0">
                    <a:latin typeface="+mj-lt"/>
                  </a:rPr>
                  <a:t>đồng) là số tiền người bán thu được </a:t>
                </a:r>
                <a:r>
                  <a:rPr lang="vi-VN" sz="2800">
                    <a:latin typeface="+mj-lt"/>
                  </a:rPr>
                  <a:t>khi bán</a:t>
                </a:r>
                <a:r>
                  <a:rPr lang="en-US" sz="2800">
                    <a:latin typeface="+mj-lt"/>
                  </a:rPr>
                  <a:t> </a:t>
                </a:r>
                <a14:m>
                  <m:oMath xmlns:m="http://schemas.openxmlformats.org/officeDocument/2006/math">
                    <m:r>
                      <a:rPr lang="en-US" sz="2800" i="1">
                        <a:latin typeface="Cambria Math" panose="02040503050406030204" pitchFamily="18" charset="0"/>
                        <a:cs typeface="Times New Roman" panose="02020603050405020304" pitchFamily="18" charset="0"/>
                      </a:rPr>
                      <m:t>𝑥</m:t>
                    </m:r>
                  </m:oMath>
                </a14:m>
                <a:r>
                  <a:rPr lang="en-US" sz="2800">
                    <a:latin typeface="+mj-lt"/>
                  </a:rPr>
                  <a:t> </a:t>
                </a:r>
                <a:r>
                  <a:rPr lang="en-US" sz="2800">
                    <a:latin typeface="Times New Roman" panose="02020603050405020304" pitchFamily="18" charset="0"/>
                    <a:cs typeface="Times New Roman" panose="02020603050405020304" pitchFamily="18" charset="0"/>
                  </a:rPr>
                  <a:t>(kg) </a:t>
                </a:r>
                <a:r>
                  <a:rPr lang="vi-VN" sz="2800">
                    <a:latin typeface="+mj-lt"/>
                  </a:rPr>
                  <a:t>thanh long.</a:t>
                </a:r>
                <a:r>
                  <a:rPr lang="en-US" sz="2800">
                    <a:latin typeface="+mj-lt"/>
                  </a:rPr>
                  <a:t> </a:t>
                </a:r>
                <a:r>
                  <a:rPr lang="vi-VN" sz="2800">
                    <a:latin typeface="+mj-lt"/>
                  </a:rPr>
                  <a:t>Với </a:t>
                </a:r>
                <a:r>
                  <a:rPr lang="vi-VN" sz="2800" dirty="0">
                    <a:latin typeface="+mj-lt"/>
                  </a:rPr>
                  <a:t>mỗi giá </a:t>
                </a:r>
                <a:r>
                  <a:rPr lang="vi-VN" sz="2800">
                    <a:latin typeface="+mj-lt"/>
                  </a:rPr>
                  <a:t>trị của</a:t>
                </a:r>
                <a:r>
                  <a:rPr lang="en-US" sz="2800">
                    <a:latin typeface="+mj-lt"/>
                  </a:rPr>
                  <a:t> </a:t>
                </a:r>
                <a14:m>
                  <m:oMath xmlns:m="http://schemas.openxmlformats.org/officeDocument/2006/math">
                    <m:r>
                      <a:rPr lang="en-US" sz="2800" i="1">
                        <a:latin typeface="Cambria Math" panose="02040503050406030204" pitchFamily="18" charset="0"/>
                        <a:cs typeface="Times New Roman" panose="02020603050405020304" pitchFamily="18" charset="0"/>
                      </a:rPr>
                      <m:t>𝑥</m:t>
                    </m:r>
                  </m:oMath>
                </a14:m>
                <a:r>
                  <a:rPr lang="vi-VN" sz="2800" dirty="0">
                    <a:latin typeface="+mj-lt"/>
                  </a:rPr>
                  <a:t>, ta </a:t>
                </a:r>
                <a:r>
                  <a:rPr lang="vi-VN" sz="2800">
                    <a:latin typeface="+mj-lt"/>
                  </a:rPr>
                  <a:t>được </a:t>
                </a:r>
                <a:r>
                  <a:rPr lang="en-US" sz="2800">
                    <a:latin typeface="Times New Roman" panose="02020603050405020304" pitchFamily="18" charset="0"/>
                    <a:cs typeface="Times New Roman" panose="02020603050405020304" pitchFamily="18" charset="0"/>
                  </a:rPr>
                  <a:t>bao nhiêu</a:t>
                </a:r>
                <a:r>
                  <a:rPr lang="vi-VN" sz="2800">
                    <a:latin typeface="Times New Roman" panose="02020603050405020304" pitchFamily="18" charset="0"/>
                    <a:cs typeface="Times New Roman" panose="02020603050405020304" pitchFamily="18" charset="0"/>
                  </a:rPr>
                  <a:t> </a:t>
                </a:r>
                <a:r>
                  <a:rPr lang="vi-VN" sz="2800" dirty="0">
                    <a:latin typeface="+mj-lt"/>
                  </a:rPr>
                  <a:t>giá trị tương ứng của</a:t>
                </a:r>
                <a:r>
                  <a:rPr lang="en-US" sz="2800" dirty="0">
                    <a:latin typeface="+mj-lt"/>
                  </a:rPr>
                  <a:t> </a:t>
                </a:r>
                <a14:m>
                  <m:oMath xmlns:m="http://schemas.openxmlformats.org/officeDocument/2006/math">
                    <m:r>
                      <a:rPr lang="en-US" sz="2800">
                        <a:latin typeface="Cambria Math" panose="02040503050406030204" pitchFamily="18" charset="0"/>
                      </a:rPr>
                      <m:t>𝑦</m:t>
                    </m:r>
                    <m:r>
                      <a:rPr lang="en-US" sz="2800">
                        <a:latin typeface="Cambria Math" panose="02040503050406030204" pitchFamily="18" charset="0"/>
                      </a:rPr>
                      <m:t>? </m:t>
                    </m:r>
                  </m:oMath>
                </a14:m>
                <a:endParaRPr lang="vi-VN" sz="2800" dirty="0">
                  <a:latin typeface="+mj-lt"/>
                </a:endParaRPr>
              </a:p>
            </p:txBody>
          </p:sp>
        </mc:Choice>
        <mc:Fallback xmlns="">
          <p:sp>
            <p:nvSpPr>
              <p:cNvPr id="23" name="TextBox 22">
                <a:extLst>
                  <a:ext uri="{FF2B5EF4-FFF2-40B4-BE49-F238E27FC236}">
                    <a16:creationId xmlns:a16="http://schemas.microsoft.com/office/drawing/2014/main" id="{D00A38CD-DC2E-7BAA-5A31-98FB1B1A758B}"/>
                  </a:ext>
                </a:extLst>
              </p:cNvPr>
              <p:cNvSpPr txBox="1">
                <a:spLocks noRot="1" noChangeAspect="1" noMove="1" noResize="1" noEditPoints="1" noAdjustHandles="1" noChangeArrowheads="1" noChangeShapeType="1" noTextEdit="1"/>
              </p:cNvSpPr>
              <p:nvPr/>
            </p:nvSpPr>
            <p:spPr>
              <a:xfrm>
                <a:off x="457202" y="4336090"/>
                <a:ext cx="11065724" cy="2283638"/>
              </a:xfrm>
              <a:prstGeom prst="rect">
                <a:avLst/>
              </a:prstGeom>
              <a:blipFill>
                <a:blip r:embed="rId4"/>
                <a:stretch>
                  <a:fillRect l="-1102" t="-2667" r="-1102" b="-4533"/>
                </a:stretch>
              </a:blipFill>
            </p:spPr>
            <p:txBody>
              <a:bodyPr/>
              <a:lstStyle/>
              <a:p>
                <a:r>
                  <a:rPr lang="en-US">
                    <a:noFill/>
                  </a:rPr>
                  <a:t> </a:t>
                </a:r>
              </a:p>
            </p:txBody>
          </p:sp>
        </mc:Fallback>
      </mc:AlternateContent>
      <p:pic>
        <p:nvPicPr>
          <p:cNvPr id="7" name="Picture 6">
            <a:extLst>
              <a:ext uri="{FF2B5EF4-FFF2-40B4-BE49-F238E27FC236}">
                <a16:creationId xmlns:a16="http://schemas.microsoft.com/office/drawing/2014/main" id="{AF0EA576-4A5A-2D43-9174-850DCC06369B}"/>
              </a:ext>
            </a:extLst>
          </p:cNvPr>
          <p:cNvPicPr>
            <a:picLocks noChangeAspect="1"/>
          </p:cNvPicPr>
          <p:nvPr/>
        </p:nvPicPr>
        <p:blipFill>
          <a:blip r:embed="rId5"/>
          <a:stretch>
            <a:fillRect/>
          </a:stretch>
        </p:blipFill>
        <p:spPr>
          <a:xfrm>
            <a:off x="127919" y="1191458"/>
            <a:ext cx="1586014" cy="845874"/>
          </a:xfrm>
          <a:prstGeom prst="rect">
            <a:avLst/>
          </a:prstGeom>
        </p:spPr>
      </p:pic>
      <p:pic>
        <p:nvPicPr>
          <p:cNvPr id="8" name="Picture 7">
            <a:extLst>
              <a:ext uri="{FF2B5EF4-FFF2-40B4-BE49-F238E27FC236}">
                <a16:creationId xmlns:a16="http://schemas.microsoft.com/office/drawing/2014/main" id="{96B4B0C5-1F20-49B7-FB68-CA2CA8F84D19}"/>
              </a:ext>
            </a:extLst>
          </p:cNvPr>
          <p:cNvPicPr>
            <a:picLocks noChangeAspect="1"/>
          </p:cNvPicPr>
          <p:nvPr/>
        </p:nvPicPr>
        <p:blipFill>
          <a:blip r:embed="rId6"/>
          <a:stretch>
            <a:fillRect/>
          </a:stretch>
        </p:blipFill>
        <p:spPr>
          <a:xfrm>
            <a:off x="-87803" y="3368568"/>
            <a:ext cx="1713933" cy="939173"/>
          </a:xfrm>
          <a:prstGeom prst="rect">
            <a:avLst/>
          </a:prstGeom>
        </p:spPr>
      </p:pic>
    </p:spTree>
    <p:extLst>
      <p:ext uri="{BB962C8B-B14F-4D97-AF65-F5344CB8AC3E}">
        <p14:creationId xmlns:p14="http://schemas.microsoft.com/office/powerpoint/2010/main" val="145522732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0E5CE2E-0122-05F5-4710-172CB6FB8F4E}"/>
              </a:ext>
            </a:extLst>
          </p:cNvPr>
          <p:cNvSpPr txBox="1"/>
          <p:nvPr/>
        </p:nvSpPr>
        <p:spPr>
          <a:xfrm>
            <a:off x="457200" y="533400"/>
            <a:ext cx="11315700" cy="3431709"/>
          </a:xfrm>
          <a:prstGeom prst="rect">
            <a:avLst/>
          </a:prstGeom>
          <a:solidFill>
            <a:srgbClr val="EC8B74"/>
          </a:solidFill>
          <a:ln>
            <a:noFill/>
          </a:ln>
        </p:spPr>
        <p:style>
          <a:lnRef idx="1">
            <a:schemeClr val="accent5"/>
          </a:lnRef>
          <a:fillRef idx="2">
            <a:schemeClr val="accent5"/>
          </a:fillRef>
          <a:effectRef idx="1">
            <a:schemeClr val="accent5"/>
          </a:effectRef>
          <a:fontRef idx="minor">
            <a:schemeClr val="dk1"/>
          </a:fontRef>
        </p:style>
        <p:txBody>
          <a:bodyPr wrap="square" rtlCol="0">
            <a:spAutoFit/>
          </a:bodyPr>
          <a:lstStyle/>
          <a:p>
            <a:pPr indent="688975">
              <a:spcBef>
                <a:spcPts val="300"/>
              </a:spcBef>
              <a:spcAft>
                <a:spcPts val="300"/>
              </a:spcAft>
            </a:pPr>
            <a:r>
              <a:rPr lang="en-US" sz="3200">
                <a:solidFill>
                  <a:schemeClr val="bg1"/>
                </a:solidFill>
                <a:latin typeface="Times New Roman" panose="02020603050405020304" pitchFamily="18" charset="0"/>
                <a:cs typeface="Times New Roman" panose="02020603050405020304" pitchFamily="18" charset="0"/>
              </a:rPr>
              <a:t>- Chia lớp thành 4 nhóm.</a:t>
            </a:r>
          </a:p>
          <a:p>
            <a:pPr indent="688975" algn="just">
              <a:spcBef>
                <a:spcPts val="300"/>
              </a:spcBef>
              <a:spcAft>
                <a:spcPts val="300"/>
              </a:spcAft>
            </a:pPr>
            <a:r>
              <a:rPr lang="en-US" sz="3200">
                <a:solidFill>
                  <a:schemeClr val="bg1"/>
                </a:solidFill>
                <a:latin typeface="Times New Roman" panose="02020603050405020304" pitchFamily="18" charset="0"/>
                <a:cs typeface="Times New Roman" panose="02020603050405020304" pitchFamily="18" charset="0"/>
              </a:rPr>
              <a:t>- Các </a:t>
            </a:r>
            <a:r>
              <a:rPr lang="en-US" sz="3200" err="1">
                <a:solidFill>
                  <a:schemeClr val="bg1"/>
                </a:solidFill>
                <a:latin typeface="Times New Roman" panose="02020603050405020304" pitchFamily="18" charset="0"/>
                <a:cs typeface="Times New Roman" panose="02020603050405020304" pitchFamily="18" charset="0"/>
              </a:rPr>
              <a:t>nhóm</a:t>
            </a:r>
            <a:r>
              <a:rPr lang="en-US" sz="3200">
                <a:solidFill>
                  <a:schemeClr val="bg1"/>
                </a:solidFill>
                <a:latin typeface="Times New Roman" panose="02020603050405020304" pitchFamily="18" charset="0"/>
                <a:cs typeface="Times New Roman" panose="02020603050405020304" pitchFamily="18" charset="0"/>
              </a:rPr>
              <a:t> thực hiện hoạt động 1 và 2 trên </a:t>
            </a:r>
            <a:r>
              <a:rPr lang="en-US" sz="3200" dirty="0" err="1">
                <a:solidFill>
                  <a:schemeClr val="bg1"/>
                </a:solidFill>
                <a:latin typeface="Times New Roman" panose="02020603050405020304" pitchFamily="18" charset="0"/>
                <a:cs typeface="Times New Roman" panose="02020603050405020304" pitchFamily="18" charset="0"/>
              </a:rPr>
              <a:t>phiếu</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học</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tập</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số</a:t>
            </a:r>
            <a:r>
              <a:rPr lang="en-US" sz="3200" dirty="0">
                <a:solidFill>
                  <a:schemeClr val="bg1"/>
                </a:solidFill>
                <a:latin typeface="Times New Roman" panose="02020603050405020304" pitchFamily="18" charset="0"/>
                <a:cs typeface="Times New Roman" panose="02020603050405020304" pitchFamily="18" charset="0"/>
              </a:rPr>
              <a:t> </a:t>
            </a:r>
            <a:r>
              <a:rPr lang="en-US" sz="3200">
                <a:solidFill>
                  <a:schemeClr val="bg1"/>
                </a:solidFill>
                <a:latin typeface="Times New Roman" panose="02020603050405020304" pitchFamily="18" charset="0"/>
                <a:cs typeface="Times New Roman" panose="02020603050405020304" pitchFamily="18" charset="0"/>
              </a:rPr>
              <a:t>1   </a:t>
            </a:r>
          </a:p>
          <a:p>
            <a:pPr indent="688975" algn="just">
              <a:spcBef>
                <a:spcPts val="300"/>
              </a:spcBef>
              <a:spcAft>
                <a:spcPts val="300"/>
              </a:spcAft>
            </a:pPr>
            <a:r>
              <a:rPr lang="en-US" sz="3200">
                <a:solidFill>
                  <a:schemeClr val="bg1"/>
                </a:solidFill>
                <a:latin typeface="Times New Roman" panose="02020603050405020304" pitchFamily="18" charset="0"/>
                <a:cs typeface="Times New Roman" panose="02020603050405020304" pitchFamily="18" charset="0"/>
              </a:rPr>
              <a:t>trong thời </a:t>
            </a:r>
            <a:r>
              <a:rPr lang="en-US" sz="3200" err="1">
                <a:solidFill>
                  <a:schemeClr val="bg1"/>
                </a:solidFill>
                <a:latin typeface="Times New Roman" panose="02020603050405020304" pitchFamily="18" charset="0"/>
                <a:cs typeface="Times New Roman" panose="02020603050405020304" pitchFamily="18" charset="0"/>
              </a:rPr>
              <a:t>gian</a:t>
            </a:r>
            <a:r>
              <a:rPr lang="en-US" sz="3200">
                <a:solidFill>
                  <a:schemeClr val="bg1"/>
                </a:solidFill>
                <a:latin typeface="Times New Roman" panose="02020603050405020304" pitchFamily="18" charset="0"/>
                <a:cs typeface="Times New Roman" panose="02020603050405020304" pitchFamily="18" charset="0"/>
              </a:rPr>
              <a:t> 2 phút</a:t>
            </a:r>
            <a:r>
              <a:rPr lang="en-US" sz="3200" dirty="0">
                <a:solidFill>
                  <a:schemeClr val="bg1"/>
                </a:solidFill>
                <a:latin typeface="Times New Roman" panose="02020603050405020304" pitchFamily="18" charset="0"/>
                <a:cs typeface="Times New Roman" panose="02020603050405020304" pitchFamily="18" charset="0"/>
              </a:rPr>
              <a:t>.</a:t>
            </a:r>
          </a:p>
          <a:p>
            <a:pPr indent="688975">
              <a:spcBef>
                <a:spcPts val="300"/>
              </a:spcBef>
              <a:spcAft>
                <a:spcPts val="300"/>
              </a:spcAft>
            </a:pPr>
            <a:r>
              <a:rPr lang="en-US" sz="3200">
                <a:solidFill>
                  <a:schemeClr val="bg1"/>
                </a:solidFill>
                <a:latin typeface="Times New Roman" panose="02020603050405020304" pitchFamily="18" charset="0"/>
                <a:cs typeface="Times New Roman" panose="02020603050405020304" pitchFamily="18" charset="0"/>
              </a:rPr>
              <a:t>+ Nhóm </a:t>
            </a:r>
            <a:r>
              <a:rPr lang="en-US" sz="3200" dirty="0">
                <a:solidFill>
                  <a:schemeClr val="bg1"/>
                </a:solidFill>
                <a:latin typeface="Times New Roman" panose="02020603050405020304" pitchFamily="18" charset="0"/>
                <a:cs typeface="Times New Roman" panose="02020603050405020304" pitchFamily="18" charset="0"/>
              </a:rPr>
              <a:t>1 </a:t>
            </a:r>
            <a:r>
              <a:rPr lang="en-US" sz="3200" dirty="0" err="1">
                <a:solidFill>
                  <a:schemeClr val="bg1"/>
                </a:solidFill>
                <a:latin typeface="Times New Roman" panose="02020603050405020304" pitchFamily="18" charset="0"/>
                <a:cs typeface="Times New Roman" panose="02020603050405020304" pitchFamily="18" charset="0"/>
              </a:rPr>
              <a:t>và</a:t>
            </a:r>
            <a:r>
              <a:rPr lang="en-US" sz="3200" dirty="0">
                <a:solidFill>
                  <a:schemeClr val="bg1"/>
                </a:solidFill>
                <a:latin typeface="Times New Roman" panose="02020603050405020304" pitchFamily="18" charset="0"/>
                <a:cs typeface="Times New Roman" panose="02020603050405020304" pitchFamily="18" charset="0"/>
              </a:rPr>
              <a:t> 2 </a:t>
            </a:r>
            <a:r>
              <a:rPr lang="en-US" sz="3200" dirty="0" err="1">
                <a:solidFill>
                  <a:schemeClr val="bg1"/>
                </a:solidFill>
                <a:latin typeface="Times New Roman" panose="02020603050405020304" pitchFamily="18" charset="0"/>
                <a:cs typeface="Times New Roman" panose="02020603050405020304" pitchFamily="18" charset="0"/>
              </a:rPr>
              <a:t>thực</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hiện</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hoạt</a:t>
            </a:r>
            <a:r>
              <a:rPr lang="en-US" sz="3200" dirty="0">
                <a:solidFill>
                  <a:schemeClr val="bg1"/>
                </a:solidFill>
                <a:latin typeface="Times New Roman" panose="02020603050405020304" pitchFamily="18" charset="0"/>
                <a:cs typeface="Times New Roman" panose="02020603050405020304" pitchFamily="18" charset="0"/>
              </a:rPr>
              <a:t> </a:t>
            </a:r>
            <a:r>
              <a:rPr lang="en-US" sz="3200" err="1">
                <a:solidFill>
                  <a:schemeClr val="bg1"/>
                </a:solidFill>
                <a:latin typeface="Times New Roman" panose="02020603050405020304" pitchFamily="18" charset="0"/>
                <a:cs typeface="Times New Roman" panose="02020603050405020304" pitchFamily="18" charset="0"/>
              </a:rPr>
              <a:t>động</a:t>
            </a:r>
            <a:r>
              <a:rPr lang="en-US" sz="3200">
                <a:solidFill>
                  <a:schemeClr val="bg1"/>
                </a:solidFill>
                <a:latin typeface="Times New Roman" panose="02020603050405020304" pitchFamily="18" charset="0"/>
                <a:cs typeface="Times New Roman" panose="02020603050405020304" pitchFamily="18" charset="0"/>
              </a:rPr>
              <a:t> 1</a:t>
            </a:r>
          </a:p>
          <a:p>
            <a:pPr indent="688975">
              <a:spcBef>
                <a:spcPts val="300"/>
              </a:spcBef>
              <a:spcAft>
                <a:spcPts val="300"/>
              </a:spcAft>
            </a:pPr>
            <a:r>
              <a:rPr lang="en-US" sz="3200">
                <a:solidFill>
                  <a:schemeClr val="bg1"/>
                </a:solidFill>
                <a:latin typeface="Times New Roman" panose="02020603050405020304" pitchFamily="18" charset="0"/>
                <a:cs typeface="Times New Roman" panose="02020603050405020304" pitchFamily="18" charset="0"/>
              </a:rPr>
              <a:t>+ Nhóm </a:t>
            </a:r>
            <a:r>
              <a:rPr lang="en-US" sz="3200" dirty="0">
                <a:solidFill>
                  <a:schemeClr val="bg1"/>
                </a:solidFill>
                <a:latin typeface="Times New Roman" panose="02020603050405020304" pitchFamily="18" charset="0"/>
                <a:cs typeface="Times New Roman" panose="02020603050405020304" pitchFamily="18" charset="0"/>
              </a:rPr>
              <a:t>3 </a:t>
            </a:r>
            <a:r>
              <a:rPr lang="en-US" sz="3200" dirty="0" err="1">
                <a:solidFill>
                  <a:schemeClr val="bg1"/>
                </a:solidFill>
                <a:latin typeface="Times New Roman" panose="02020603050405020304" pitchFamily="18" charset="0"/>
                <a:cs typeface="Times New Roman" panose="02020603050405020304" pitchFamily="18" charset="0"/>
              </a:rPr>
              <a:t>và</a:t>
            </a:r>
            <a:r>
              <a:rPr lang="en-US" sz="3200" dirty="0">
                <a:solidFill>
                  <a:schemeClr val="bg1"/>
                </a:solidFill>
                <a:latin typeface="Times New Roman" panose="02020603050405020304" pitchFamily="18" charset="0"/>
                <a:cs typeface="Times New Roman" panose="02020603050405020304" pitchFamily="18" charset="0"/>
              </a:rPr>
              <a:t> 4 </a:t>
            </a:r>
            <a:r>
              <a:rPr lang="en-US" sz="3200" dirty="0" err="1">
                <a:solidFill>
                  <a:schemeClr val="bg1"/>
                </a:solidFill>
                <a:latin typeface="Times New Roman" panose="02020603050405020304" pitchFamily="18" charset="0"/>
                <a:cs typeface="Times New Roman" panose="02020603050405020304" pitchFamily="18" charset="0"/>
              </a:rPr>
              <a:t>thực</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hiện</a:t>
            </a:r>
            <a:r>
              <a:rPr lang="en-US" sz="3200" dirty="0">
                <a:solidFill>
                  <a:schemeClr val="bg1"/>
                </a:solidFill>
                <a:latin typeface="Times New Roman" panose="02020603050405020304" pitchFamily="18" charset="0"/>
                <a:cs typeface="Times New Roman" panose="02020603050405020304" pitchFamily="18" charset="0"/>
              </a:rPr>
              <a:t> </a:t>
            </a:r>
            <a:r>
              <a:rPr lang="en-US" sz="3200" dirty="0" err="1">
                <a:solidFill>
                  <a:schemeClr val="bg1"/>
                </a:solidFill>
                <a:latin typeface="Times New Roman" panose="02020603050405020304" pitchFamily="18" charset="0"/>
                <a:cs typeface="Times New Roman" panose="02020603050405020304" pitchFamily="18" charset="0"/>
              </a:rPr>
              <a:t>hoạt</a:t>
            </a:r>
            <a:r>
              <a:rPr lang="en-US" sz="3200" dirty="0">
                <a:solidFill>
                  <a:schemeClr val="bg1"/>
                </a:solidFill>
                <a:latin typeface="Times New Roman" panose="02020603050405020304" pitchFamily="18" charset="0"/>
                <a:cs typeface="Times New Roman" panose="02020603050405020304" pitchFamily="18" charset="0"/>
              </a:rPr>
              <a:t> </a:t>
            </a:r>
            <a:r>
              <a:rPr lang="en-US" sz="3200" err="1">
                <a:solidFill>
                  <a:schemeClr val="bg1"/>
                </a:solidFill>
                <a:latin typeface="Times New Roman" panose="02020603050405020304" pitchFamily="18" charset="0"/>
                <a:cs typeface="Times New Roman" panose="02020603050405020304" pitchFamily="18" charset="0"/>
              </a:rPr>
              <a:t>động</a:t>
            </a:r>
            <a:r>
              <a:rPr lang="en-US" sz="3200">
                <a:solidFill>
                  <a:schemeClr val="bg1"/>
                </a:solidFill>
                <a:latin typeface="Times New Roman" panose="02020603050405020304" pitchFamily="18" charset="0"/>
                <a:cs typeface="Times New Roman" panose="02020603050405020304" pitchFamily="18" charset="0"/>
              </a:rPr>
              <a:t> 2</a:t>
            </a:r>
          </a:p>
          <a:p>
            <a:pPr indent="688975">
              <a:spcBef>
                <a:spcPts val="300"/>
              </a:spcBef>
              <a:spcAft>
                <a:spcPts val="300"/>
              </a:spcAft>
            </a:pPr>
            <a:r>
              <a:rPr lang="en-US" sz="3200">
                <a:solidFill>
                  <a:schemeClr val="bg1"/>
                </a:solidFill>
                <a:latin typeface="Times New Roman" panose="02020603050405020304" pitchFamily="18" charset="0"/>
                <a:cs typeface="Times New Roman" panose="02020603050405020304" pitchFamily="18" charset="0"/>
              </a:rPr>
              <a:t>- Hai nhóm nhanh nhất của mỗi hoạt động lên treo bài lên bảng. </a:t>
            </a:r>
            <a:endParaRPr lang="en-US" sz="3200" dirty="0">
              <a:solidFill>
                <a:schemeClr val="bg1"/>
              </a:solidFill>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96E9BC03-E000-374F-74D6-C938CCEEF0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5800" y="3860800"/>
            <a:ext cx="2971800" cy="2971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05041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C24192F1-5F99-EC55-E1E7-B767339B9F31}"/>
              </a:ext>
            </a:extLst>
          </p:cNvPr>
          <p:cNvSpPr/>
          <p:nvPr/>
        </p:nvSpPr>
        <p:spPr>
          <a:xfrm>
            <a:off x="9220200" y="1759527"/>
            <a:ext cx="2819399" cy="379476"/>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7" name="Picture 6">
            <a:extLst>
              <a:ext uri="{FF2B5EF4-FFF2-40B4-BE49-F238E27FC236}">
                <a16:creationId xmlns:a16="http://schemas.microsoft.com/office/drawing/2014/main" id="{5380F533-79E3-8A5C-88BA-D9B3B4B108D7}"/>
              </a:ext>
            </a:extLst>
          </p:cNvPr>
          <p:cNvPicPr>
            <a:picLocks noChangeAspect="1"/>
          </p:cNvPicPr>
          <p:nvPr/>
        </p:nvPicPr>
        <p:blipFill rotWithShape="1">
          <a:blip r:embed="rId5"/>
          <a:srcRect l="10057"/>
          <a:stretch/>
        </p:blipFill>
        <p:spPr>
          <a:xfrm>
            <a:off x="0" y="3703739"/>
            <a:ext cx="1573982" cy="914400"/>
          </a:xfrm>
          <a:prstGeom prst="rect">
            <a:avLst/>
          </a:prstGeom>
        </p:spPr>
      </p:pic>
      <p:sp>
        <p:nvSpPr>
          <p:cNvPr id="2" name="Title 1">
            <a:extLst>
              <a:ext uri="{FF2B5EF4-FFF2-40B4-BE49-F238E27FC236}">
                <a16:creationId xmlns:a16="http://schemas.microsoft.com/office/drawing/2014/main" id="{A0402DA0-CADC-3633-EBB9-4E8C590B5291}"/>
              </a:ext>
            </a:extLst>
          </p:cNvPr>
          <p:cNvSpPr>
            <a:spLocks noGrp="1"/>
          </p:cNvSpPr>
          <p:nvPr>
            <p:ph type="title"/>
          </p:nvPr>
        </p:nvSpPr>
        <p:spPr>
          <a:xfrm>
            <a:off x="3962400" y="182799"/>
            <a:ext cx="4470400" cy="758952"/>
          </a:xfrm>
        </p:spPr>
        <p:txBody>
          <a:bodyPr>
            <a:normAutofit/>
          </a:bodyPr>
          <a:lstStyle/>
          <a:p>
            <a:r>
              <a:rPr lang="en-US" sz="2800" b="1" dirty="0">
                <a:solidFill>
                  <a:srgbClr val="002060"/>
                </a:solidFill>
                <a:latin typeface="Times New Roman" panose="02020603050405020304" pitchFamily="18" charset="0"/>
                <a:cs typeface="Times New Roman" panose="02020603050405020304" pitchFamily="18" charset="0"/>
              </a:rPr>
              <a:t>PHIẾU HỌC TẬP SỐ 1</a:t>
            </a:r>
          </a:p>
        </p:txBody>
      </p:sp>
      <mc:AlternateContent xmlns:mc="http://schemas.openxmlformats.org/markup-compatibility/2006" xmlns:a14="http://schemas.microsoft.com/office/drawing/2010/main">
        <mc:Choice Requires="a14">
          <p:graphicFrame>
            <p:nvGraphicFramePr>
              <p:cNvPr id="5" name="Table 4">
                <a:extLst>
                  <a:ext uri="{FF2B5EF4-FFF2-40B4-BE49-F238E27FC236}">
                    <a16:creationId xmlns:a16="http://schemas.microsoft.com/office/drawing/2014/main" id="{8FD7EBCD-9B83-6F11-7C7C-AD81AB5B627C}"/>
                  </a:ext>
                </a:extLst>
              </p:cNvPr>
              <p:cNvGraphicFramePr>
                <a:graphicFrameLocks noGrp="1"/>
              </p:cNvGraphicFramePr>
              <p:nvPr>
                <p:extLst>
                  <p:ext uri="{D42A27DB-BD31-4B8C-83A1-F6EECF244321}">
                    <p14:modId xmlns:p14="http://schemas.microsoft.com/office/powerpoint/2010/main" val="4038351469"/>
                  </p:ext>
                </p:extLst>
              </p:nvPr>
            </p:nvGraphicFramePr>
            <p:xfrm>
              <a:off x="1573982" y="1126816"/>
              <a:ext cx="10358545" cy="2514600"/>
            </p:xfrm>
            <a:graphic>
              <a:graphicData uri="http://schemas.openxmlformats.org/drawingml/2006/table">
                <a:tbl>
                  <a:tblPr firstRow="1" firstCol="1" bandRow="1">
                    <a:tableStyleId>{F5AB1C69-6EDB-4FF4-983F-18BD219EF322}</a:tableStyleId>
                  </a:tblPr>
                  <a:tblGrid>
                    <a:gridCol w="5599849">
                      <a:extLst>
                        <a:ext uri="{9D8B030D-6E8A-4147-A177-3AD203B41FA5}">
                          <a16:colId xmlns:a16="http://schemas.microsoft.com/office/drawing/2014/main" val="642805716"/>
                        </a:ext>
                      </a:extLst>
                    </a:gridCol>
                    <a:gridCol w="1586232">
                      <a:extLst>
                        <a:ext uri="{9D8B030D-6E8A-4147-A177-3AD203B41FA5}">
                          <a16:colId xmlns:a16="http://schemas.microsoft.com/office/drawing/2014/main" val="111521386"/>
                        </a:ext>
                      </a:extLst>
                    </a:gridCol>
                    <a:gridCol w="1586232">
                      <a:extLst>
                        <a:ext uri="{9D8B030D-6E8A-4147-A177-3AD203B41FA5}">
                          <a16:colId xmlns:a16="http://schemas.microsoft.com/office/drawing/2014/main" val="765806619"/>
                        </a:ext>
                      </a:extLst>
                    </a:gridCol>
                    <a:gridCol w="1586232">
                      <a:extLst>
                        <a:ext uri="{9D8B030D-6E8A-4147-A177-3AD203B41FA5}">
                          <a16:colId xmlns:a16="http://schemas.microsoft.com/office/drawing/2014/main" val="2897158630"/>
                        </a:ext>
                      </a:extLst>
                    </a:gridCol>
                  </a:tblGrid>
                  <a:tr h="597757">
                    <a:tc>
                      <a:txBody>
                        <a:bodyPr/>
                        <a:lstStyle/>
                        <a:p>
                          <a:pPr algn="just">
                            <a:lnSpc>
                              <a:spcPct val="107000"/>
                            </a:lnSpc>
                            <a:spcBef>
                              <a:spcPts val="300"/>
                            </a:spcBef>
                            <a:spcAft>
                              <a:spcPts val="300"/>
                            </a:spcAft>
                          </a:pPr>
                          <a:r>
                            <a:rPr lang="fr-FR" sz="2600" b="1" dirty="0" err="1">
                              <a:solidFill>
                                <a:schemeClr val="tx1"/>
                              </a:solidFill>
                              <a:effectLst/>
                              <a:latin typeface="Times New Roman" panose="02020603050405020304" pitchFamily="18" charset="0"/>
                              <a:cs typeface="Times New Roman" panose="02020603050405020304" pitchFamily="18" charset="0"/>
                            </a:rPr>
                            <a:t>Độ</a:t>
                          </a:r>
                          <a:r>
                            <a:rPr lang="fr-FR" sz="2600" b="1" dirty="0">
                              <a:solidFill>
                                <a:schemeClr val="tx1"/>
                              </a:solidFill>
                              <a:effectLst/>
                              <a:latin typeface="Times New Roman" panose="02020603050405020304" pitchFamily="18" charset="0"/>
                              <a:cs typeface="Times New Roman" panose="02020603050405020304" pitchFamily="18" charset="0"/>
                            </a:rPr>
                            <a:t> </a:t>
                          </a:r>
                          <a:r>
                            <a:rPr lang="fr-FR" sz="2600" b="1" dirty="0" err="1">
                              <a:solidFill>
                                <a:schemeClr val="tx1"/>
                              </a:solidFill>
                              <a:effectLst/>
                              <a:latin typeface="Times New Roman" panose="02020603050405020304" pitchFamily="18" charset="0"/>
                              <a:cs typeface="Times New Roman" panose="02020603050405020304" pitchFamily="18" charset="0"/>
                            </a:rPr>
                            <a:t>dài</a:t>
                          </a:r>
                          <a:r>
                            <a:rPr lang="fr-FR" sz="2600" b="1" dirty="0">
                              <a:solidFill>
                                <a:schemeClr val="tx1"/>
                              </a:solidFill>
                              <a:effectLst/>
                              <a:latin typeface="Times New Roman" panose="02020603050405020304" pitchFamily="18" charset="0"/>
                              <a:cs typeface="Times New Roman" panose="02020603050405020304" pitchFamily="18" charset="0"/>
                            </a:rPr>
                            <a:t> </a:t>
                          </a:r>
                          <a:r>
                            <a:rPr lang="fr-FR" sz="2600" b="1" dirty="0" err="1">
                              <a:solidFill>
                                <a:schemeClr val="tx1"/>
                              </a:solidFill>
                              <a:effectLst/>
                              <a:latin typeface="Times New Roman" panose="02020603050405020304" pitchFamily="18" charset="0"/>
                              <a:cs typeface="Times New Roman" panose="02020603050405020304" pitchFamily="18" charset="0"/>
                            </a:rPr>
                            <a:t>cạnh</a:t>
                          </a:r>
                          <a:r>
                            <a:rPr lang="fr-FR" sz="2600" b="1" dirty="0">
                              <a:solidFill>
                                <a:schemeClr val="tx1"/>
                              </a:solidFill>
                              <a:effectLst/>
                              <a:latin typeface="Times New Roman" panose="02020603050405020304" pitchFamily="18" charset="0"/>
                              <a:cs typeface="Times New Roman" panose="02020603050405020304" pitchFamily="18" charset="0"/>
                            </a:rPr>
                            <a:t> </a:t>
                          </a:r>
                          <a:r>
                            <a:rPr lang="fr-FR" sz="2600" b="1" dirty="0" err="1">
                              <a:solidFill>
                                <a:schemeClr val="tx1"/>
                              </a:solidFill>
                              <a:effectLst/>
                              <a:latin typeface="Times New Roman" panose="02020603050405020304" pitchFamily="18" charset="0"/>
                              <a:cs typeface="Times New Roman" panose="02020603050405020304" pitchFamily="18" charset="0"/>
                            </a:rPr>
                            <a:t>của</a:t>
                          </a:r>
                          <a:r>
                            <a:rPr lang="fr-FR" sz="2600" b="1" dirty="0">
                              <a:solidFill>
                                <a:schemeClr val="tx1"/>
                              </a:solidFill>
                              <a:effectLst/>
                              <a:latin typeface="Times New Roman" panose="02020603050405020304" pitchFamily="18" charset="0"/>
                              <a:cs typeface="Times New Roman" panose="02020603050405020304" pitchFamily="18" charset="0"/>
                            </a:rPr>
                            <a:t> </a:t>
                          </a:r>
                          <a:r>
                            <a:rPr lang="fr-FR" sz="2600" b="1" dirty="0" err="1">
                              <a:solidFill>
                                <a:schemeClr val="tx1"/>
                              </a:solidFill>
                              <a:effectLst/>
                              <a:latin typeface="Times New Roman" panose="02020603050405020304" pitchFamily="18" charset="0"/>
                              <a:cs typeface="Times New Roman" panose="02020603050405020304" pitchFamily="18" charset="0"/>
                            </a:rPr>
                            <a:t>hình</a:t>
                          </a:r>
                          <a:r>
                            <a:rPr lang="fr-FR" sz="2600" b="1" dirty="0">
                              <a:solidFill>
                                <a:schemeClr val="tx1"/>
                              </a:solidFill>
                              <a:effectLst/>
                              <a:latin typeface="Times New Roman" panose="02020603050405020304" pitchFamily="18" charset="0"/>
                              <a:cs typeface="Times New Roman" panose="02020603050405020304" pitchFamily="18" charset="0"/>
                            </a:rPr>
                            <a:t> </a:t>
                          </a:r>
                          <a:r>
                            <a:rPr lang="fr-FR" sz="2600" b="1" dirty="0" err="1">
                              <a:solidFill>
                                <a:schemeClr val="tx1"/>
                              </a:solidFill>
                              <a:effectLst/>
                              <a:latin typeface="Times New Roman" panose="02020603050405020304" pitchFamily="18" charset="0"/>
                              <a:cs typeface="Times New Roman" panose="02020603050405020304" pitchFamily="18" charset="0"/>
                            </a:rPr>
                            <a:t>vuông</a:t>
                          </a:r>
                          <a:r>
                            <a:rPr lang="fr-FR" sz="2600" b="1" dirty="0">
                              <a:solidFill>
                                <a:schemeClr val="tx1"/>
                              </a:solidFill>
                              <a:effectLst/>
                              <a:latin typeface="Times New Roman" panose="02020603050405020304" pitchFamily="18" charset="0"/>
                              <a:cs typeface="Times New Roman" panose="02020603050405020304" pitchFamily="18" charset="0"/>
                            </a:rPr>
                            <a:t> </a:t>
                          </a:r>
                          <a14:m>
                            <m:oMath xmlns:m="http://schemas.openxmlformats.org/officeDocument/2006/math">
                              <m:r>
                                <a:rPr lang="fr-FR" sz="2600" b="1" i="1">
                                  <a:solidFill>
                                    <a:schemeClr val="tx1"/>
                                  </a:solidFill>
                                  <a:effectLst/>
                                  <a:latin typeface="Cambria Math" panose="02040503050406030204" pitchFamily="18" charset="0"/>
                                </a:rPr>
                                <m:t>𝒙</m:t>
                              </m:r>
                              <m:r>
                                <m:rPr>
                                  <m:nor/>
                                </m:rPr>
                                <a:rPr lang="fr-FR" sz="2600" b="1">
                                  <a:solidFill>
                                    <a:schemeClr val="tx1"/>
                                  </a:solidFill>
                                  <a:effectLst/>
                                  <a:latin typeface="Times New Roman" panose="02020603050405020304" pitchFamily="18" charset="0"/>
                                  <a:cs typeface="Times New Roman" panose="02020603050405020304" pitchFamily="18" charset="0"/>
                                </a:rPr>
                                <m:t> </m:t>
                              </m:r>
                              <m:d>
                                <m:dPr>
                                  <m:ctrlPr>
                                    <a:rPr lang="en-US" sz="2600" b="1" i="1">
                                      <a:solidFill>
                                        <a:schemeClr val="tx1"/>
                                      </a:solidFill>
                                      <a:effectLst/>
                                      <a:latin typeface="Cambria Math" panose="02040503050406030204" pitchFamily="18" charset="0"/>
                                    </a:rPr>
                                  </m:ctrlPr>
                                </m:dPr>
                                <m:e>
                                  <m:r>
                                    <a:rPr lang="fr-FR" sz="2600" b="1" i="1">
                                      <a:solidFill>
                                        <a:schemeClr val="tx1"/>
                                      </a:solidFill>
                                      <a:effectLst/>
                                      <a:latin typeface="Cambria Math" panose="02040503050406030204" pitchFamily="18" charset="0"/>
                                    </a:rPr>
                                    <m:t>𝒄𝒎</m:t>
                                  </m:r>
                                </m:e>
                              </m:d>
                            </m:oMath>
                          </a14:m>
                          <a:endParaRPr lang="en-US" sz="2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algn="just">
                            <a:lnSpc>
                              <a:spcPct val="107000"/>
                            </a:lnSpc>
                            <a:spcBef>
                              <a:spcPts val="300"/>
                            </a:spcBef>
                            <a:spcAft>
                              <a:spcPts val="300"/>
                            </a:spcAft>
                          </a:pPr>
                          <a14:m>
                            <m:oMathPara xmlns:m="http://schemas.openxmlformats.org/officeDocument/2006/math">
                              <m:oMathParaPr>
                                <m:jc m:val="centerGroup"/>
                              </m:oMathParaPr>
                              <m:oMath xmlns:m="http://schemas.openxmlformats.org/officeDocument/2006/math">
                                <m:r>
                                  <a:rPr lang="en-US" sz="2600" smtClean="0">
                                    <a:solidFill>
                                      <a:schemeClr val="tx1"/>
                                    </a:solidFill>
                                    <a:effectLst/>
                                    <a:latin typeface="Cambria Math" panose="02040503050406030204" pitchFamily="18" charset="0"/>
                                  </a:rPr>
                                  <m:t>𝑥</m:t>
                                </m:r>
                                <m:r>
                                  <a:rPr lang="en-US" sz="2600" smtClean="0">
                                    <a:solidFill>
                                      <a:schemeClr val="tx1"/>
                                    </a:solidFill>
                                    <a:effectLst/>
                                    <a:latin typeface="Cambria Math" panose="02040503050406030204" pitchFamily="18" charset="0"/>
                                  </a:rPr>
                                  <m:t>=1</m:t>
                                </m:r>
                              </m:oMath>
                            </m:oMathPara>
                          </a14:m>
                          <a:endPar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algn="just">
                            <a:lnSpc>
                              <a:spcPct val="107000"/>
                            </a:lnSpc>
                            <a:spcBef>
                              <a:spcPts val="300"/>
                            </a:spcBef>
                            <a:spcAft>
                              <a:spcPts val="300"/>
                            </a:spcAft>
                          </a:pPr>
                          <a14:m>
                            <m:oMathPara xmlns:m="http://schemas.openxmlformats.org/officeDocument/2006/math">
                              <m:oMathParaPr>
                                <m:jc m:val="centerGroup"/>
                              </m:oMathParaPr>
                              <m:oMath xmlns:m="http://schemas.openxmlformats.org/officeDocument/2006/math">
                                <m:r>
                                  <a:rPr lang="en-US" sz="2800" smtClean="0">
                                    <a:solidFill>
                                      <a:schemeClr val="tx1"/>
                                    </a:solidFill>
                                    <a:effectLst/>
                                    <a:latin typeface="Cambria Math" panose="02040503050406030204" pitchFamily="18" charset="0"/>
                                  </a:rPr>
                                  <m:t>𝑥</m:t>
                                </m:r>
                                <m:r>
                                  <a:rPr lang="en-US" sz="2800" smtClean="0">
                                    <a:solidFill>
                                      <a:schemeClr val="tx1"/>
                                    </a:solidFill>
                                    <a:effectLst/>
                                    <a:latin typeface="Cambria Math" panose="02040503050406030204" pitchFamily="18" charset="0"/>
                                  </a:rPr>
                                  <m:t>=2</m:t>
                                </m:r>
                              </m:oMath>
                            </m:oMathPara>
                          </a14:m>
                          <a:endParaRPr lang="en-US"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algn="just">
                            <a:lnSpc>
                              <a:spcPct val="107000"/>
                            </a:lnSpc>
                            <a:spcBef>
                              <a:spcPts val="300"/>
                            </a:spcBef>
                            <a:spcAft>
                              <a:spcPts val="300"/>
                            </a:spcAft>
                          </a:pPr>
                          <a14:m>
                            <m:oMathPara xmlns:m="http://schemas.openxmlformats.org/officeDocument/2006/math">
                              <m:oMathParaPr>
                                <m:jc m:val="centerGroup"/>
                              </m:oMathParaPr>
                              <m:oMath xmlns:m="http://schemas.openxmlformats.org/officeDocument/2006/math">
                                <m:r>
                                  <a:rPr lang="en-US" sz="2800" smtClean="0">
                                    <a:solidFill>
                                      <a:schemeClr val="tx1"/>
                                    </a:solidFill>
                                    <a:effectLst/>
                                    <a:latin typeface="Cambria Math" panose="02040503050406030204" pitchFamily="18" charset="0"/>
                                  </a:rPr>
                                  <m:t>𝑥</m:t>
                                </m:r>
                                <m:r>
                                  <a:rPr lang="en-US" sz="2800" smtClean="0">
                                    <a:solidFill>
                                      <a:schemeClr val="tx1"/>
                                    </a:solidFill>
                                    <a:effectLst/>
                                    <a:latin typeface="Cambria Math" panose="02040503050406030204" pitchFamily="18" charset="0"/>
                                  </a:rPr>
                                  <m:t>=3</m:t>
                                </m:r>
                              </m:oMath>
                            </m:oMathPara>
                          </a14:m>
                          <a:endParaRPr lang="en-US"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extLst>
                      <a:ext uri="{0D108BD9-81ED-4DB2-BD59-A6C34878D82A}">
                        <a16:rowId xmlns:a16="http://schemas.microsoft.com/office/drawing/2014/main" val="426263765"/>
                      </a:ext>
                    </a:extLst>
                  </a:tr>
                  <a:tr h="1006299">
                    <a:tc>
                      <a:txBody>
                        <a:bodyPr/>
                        <a:lstStyle/>
                        <a:p>
                          <a:pPr algn="just">
                            <a:lnSpc>
                              <a:spcPct val="107000"/>
                            </a:lnSpc>
                            <a:spcBef>
                              <a:spcPts val="300"/>
                            </a:spcBef>
                            <a:spcAft>
                              <a:spcPts val="300"/>
                            </a:spcAft>
                          </a:pPr>
                          <a:r>
                            <a:rPr lang="en-US" sz="2600" b="1" dirty="0">
                              <a:solidFill>
                                <a:schemeClr val="tx1"/>
                              </a:solidFill>
                              <a:effectLst/>
                              <a:latin typeface="Times New Roman" panose="02020603050405020304" pitchFamily="18" charset="0"/>
                              <a:cs typeface="Times New Roman" panose="02020603050405020304" pitchFamily="18" charset="0"/>
                            </a:rPr>
                            <a:t>Chu vi </a:t>
                          </a:r>
                          <a14:m>
                            <m:oMath xmlns:m="http://schemas.openxmlformats.org/officeDocument/2006/math">
                              <m:r>
                                <a:rPr lang="en-US" sz="2600" b="1" i="1">
                                  <a:solidFill>
                                    <a:schemeClr val="tx1"/>
                                  </a:solidFill>
                                  <a:effectLst/>
                                  <a:latin typeface="Cambria Math" panose="02040503050406030204" pitchFamily="18" charset="0"/>
                                </a:rPr>
                                <m:t>𝒚</m:t>
                              </m:r>
                              <m:r>
                                <a:rPr lang="en-US" sz="2600" b="1" i="1" smtClean="0">
                                  <a:solidFill>
                                    <a:schemeClr val="tx1"/>
                                  </a:solidFill>
                                  <a:effectLst/>
                                  <a:latin typeface="Cambria Math" panose="02040503050406030204" pitchFamily="18" charset="0"/>
                                </a:rPr>
                                <m:t> </m:t>
                              </m:r>
                              <m:d>
                                <m:dPr>
                                  <m:ctrlPr>
                                    <a:rPr lang="en-US" sz="2600" b="1" i="1">
                                      <a:solidFill>
                                        <a:schemeClr val="tx1"/>
                                      </a:solidFill>
                                      <a:effectLst/>
                                      <a:latin typeface="Cambria Math" panose="02040503050406030204" pitchFamily="18" charset="0"/>
                                    </a:rPr>
                                  </m:ctrlPr>
                                </m:dPr>
                                <m:e>
                                  <m:r>
                                    <a:rPr lang="en-US" sz="2600" b="1" i="1">
                                      <a:solidFill>
                                        <a:schemeClr val="tx1"/>
                                      </a:solidFill>
                                      <a:effectLst/>
                                      <a:latin typeface="Cambria Math" panose="02040503050406030204" pitchFamily="18" charset="0"/>
                                    </a:rPr>
                                    <m:t>𝒄𝒎</m:t>
                                  </m:r>
                                </m:e>
                              </m:d>
                            </m:oMath>
                          </a14:m>
                          <a:r>
                            <a:rPr lang="en-US" sz="2600" b="1" dirty="0">
                              <a:solidFill>
                                <a:schemeClr val="tx1"/>
                              </a:solidFill>
                              <a:effectLst/>
                              <a:latin typeface="Times New Roman" panose="02020603050405020304" pitchFamily="18" charset="0"/>
                              <a:cs typeface="Times New Roman" panose="02020603050405020304" pitchFamily="18" charset="0"/>
                            </a:rPr>
                            <a:t> </a:t>
                          </a:r>
                          <a:r>
                            <a:rPr lang="en-US" sz="2600" b="1" dirty="0" err="1">
                              <a:solidFill>
                                <a:schemeClr val="tx1"/>
                              </a:solidFill>
                              <a:effectLst/>
                              <a:latin typeface="Times New Roman" panose="02020603050405020304" pitchFamily="18" charset="0"/>
                              <a:cs typeface="Times New Roman" panose="02020603050405020304" pitchFamily="18" charset="0"/>
                            </a:rPr>
                            <a:t>của</a:t>
                          </a:r>
                          <a:r>
                            <a:rPr lang="en-US" sz="2600" b="1" dirty="0">
                              <a:solidFill>
                                <a:schemeClr val="tx1"/>
                              </a:solidFill>
                              <a:effectLst/>
                              <a:latin typeface="Times New Roman" panose="02020603050405020304" pitchFamily="18" charset="0"/>
                              <a:cs typeface="Times New Roman" panose="02020603050405020304" pitchFamily="18" charset="0"/>
                            </a:rPr>
                            <a:t> </a:t>
                          </a:r>
                          <a:r>
                            <a:rPr lang="en-US" sz="2600" b="1" dirty="0" err="1">
                              <a:solidFill>
                                <a:schemeClr val="tx1"/>
                              </a:solidFill>
                              <a:effectLst/>
                              <a:latin typeface="Times New Roman" panose="02020603050405020304" pitchFamily="18" charset="0"/>
                              <a:cs typeface="Times New Roman" panose="02020603050405020304" pitchFamily="18" charset="0"/>
                            </a:rPr>
                            <a:t>hình</a:t>
                          </a:r>
                          <a:r>
                            <a:rPr lang="en-US" sz="2600" b="1" dirty="0">
                              <a:solidFill>
                                <a:schemeClr val="tx1"/>
                              </a:solidFill>
                              <a:effectLst/>
                              <a:latin typeface="Times New Roman" panose="02020603050405020304" pitchFamily="18" charset="0"/>
                              <a:cs typeface="Times New Roman" panose="02020603050405020304" pitchFamily="18" charset="0"/>
                            </a:rPr>
                            <a:t> </a:t>
                          </a:r>
                          <a:r>
                            <a:rPr lang="en-US" sz="2600" b="1" dirty="0" err="1">
                              <a:solidFill>
                                <a:schemeClr val="tx1"/>
                              </a:solidFill>
                              <a:effectLst/>
                              <a:latin typeface="Times New Roman" panose="02020603050405020304" pitchFamily="18" charset="0"/>
                              <a:cs typeface="Times New Roman" panose="02020603050405020304" pitchFamily="18" charset="0"/>
                            </a:rPr>
                            <a:t>vuông</a:t>
                          </a:r>
                          <a:r>
                            <a:rPr lang="en-US" sz="2600" b="1" dirty="0">
                              <a:solidFill>
                                <a:schemeClr val="tx1"/>
                              </a:solidFill>
                              <a:effectLst/>
                              <a:latin typeface="Times New Roman" panose="02020603050405020304" pitchFamily="18" charset="0"/>
                              <a:cs typeface="Times New Roman" panose="02020603050405020304" pitchFamily="18" charset="0"/>
                            </a:rPr>
                            <a:t> </a:t>
                          </a:r>
                          <a:r>
                            <a:rPr lang="en-US" sz="2600" b="1" dirty="0" err="1">
                              <a:solidFill>
                                <a:schemeClr val="tx1"/>
                              </a:solidFill>
                              <a:effectLst/>
                              <a:latin typeface="Times New Roman" panose="02020603050405020304" pitchFamily="18" charset="0"/>
                              <a:cs typeface="Times New Roman" panose="02020603050405020304" pitchFamily="18" charset="0"/>
                            </a:rPr>
                            <a:t>tính</a:t>
                          </a:r>
                          <a:r>
                            <a:rPr lang="en-US" sz="2600" b="1" dirty="0">
                              <a:solidFill>
                                <a:schemeClr val="tx1"/>
                              </a:solidFill>
                              <a:effectLst/>
                              <a:latin typeface="Times New Roman" panose="02020603050405020304" pitchFamily="18" charset="0"/>
                              <a:cs typeface="Times New Roman" panose="02020603050405020304" pitchFamily="18" charset="0"/>
                            </a:rPr>
                            <a:t> </a:t>
                          </a:r>
                          <a:r>
                            <a:rPr lang="en-US" sz="2600" b="1" dirty="0" err="1">
                              <a:solidFill>
                                <a:schemeClr val="tx1"/>
                              </a:solidFill>
                              <a:effectLst/>
                              <a:latin typeface="Times New Roman" panose="02020603050405020304" pitchFamily="18" charset="0"/>
                              <a:cs typeface="Times New Roman" panose="02020603050405020304" pitchFamily="18" charset="0"/>
                            </a:rPr>
                            <a:t>theo</a:t>
                          </a:r>
                          <a:r>
                            <a:rPr lang="en-US" sz="2600" b="1" dirty="0">
                              <a:solidFill>
                                <a:schemeClr val="tx1"/>
                              </a:solidFill>
                              <a:effectLst/>
                              <a:latin typeface="Times New Roman" panose="02020603050405020304" pitchFamily="18" charset="0"/>
                              <a:cs typeface="Times New Roman" panose="02020603050405020304" pitchFamily="18" charset="0"/>
                            </a:rPr>
                            <a:t> </a:t>
                          </a:r>
                          <a:r>
                            <a:rPr lang="en-US" sz="2600" b="1" dirty="0" err="1">
                              <a:solidFill>
                                <a:schemeClr val="tx1"/>
                              </a:solidFill>
                              <a:effectLst/>
                              <a:latin typeface="Times New Roman" panose="02020603050405020304" pitchFamily="18" charset="0"/>
                              <a:cs typeface="Times New Roman" panose="02020603050405020304" pitchFamily="18" charset="0"/>
                            </a:rPr>
                            <a:t>công</a:t>
                          </a:r>
                          <a:r>
                            <a:rPr lang="en-US" sz="2600" b="1" dirty="0">
                              <a:solidFill>
                                <a:schemeClr val="tx1"/>
                              </a:solidFill>
                              <a:effectLst/>
                              <a:latin typeface="Times New Roman" panose="02020603050405020304" pitchFamily="18" charset="0"/>
                              <a:cs typeface="Times New Roman" panose="02020603050405020304" pitchFamily="18" charset="0"/>
                            </a:rPr>
                            <a:t> </a:t>
                          </a:r>
                          <a:r>
                            <a:rPr lang="en-US" sz="2600" b="1" dirty="0" err="1">
                              <a:solidFill>
                                <a:schemeClr val="tx1"/>
                              </a:solidFill>
                              <a:effectLst/>
                              <a:latin typeface="Times New Roman" panose="02020603050405020304" pitchFamily="18" charset="0"/>
                              <a:cs typeface="Times New Roman" panose="02020603050405020304" pitchFamily="18" charset="0"/>
                            </a:rPr>
                            <a:t>thức</a:t>
                          </a:r>
                          <a:r>
                            <a:rPr lang="en-US" sz="2600" b="1" dirty="0">
                              <a:solidFill>
                                <a:schemeClr val="tx1"/>
                              </a:solidFill>
                              <a:effectLst/>
                              <a:latin typeface="Times New Roman" panose="02020603050405020304" pitchFamily="18" charset="0"/>
                              <a:cs typeface="Times New Roman" panose="02020603050405020304" pitchFamily="18" charset="0"/>
                            </a:rPr>
                            <a:t> </a:t>
                          </a:r>
                          <a14:m>
                            <m:oMath xmlns:m="http://schemas.openxmlformats.org/officeDocument/2006/math">
                              <m:r>
                                <a:rPr lang="en-US" sz="2600" b="1" i="1" smtClean="0">
                                  <a:solidFill>
                                    <a:schemeClr val="tx1"/>
                                  </a:solidFill>
                                  <a:effectLst/>
                                  <a:latin typeface="Cambria Math" panose="02040503050406030204" pitchFamily="18" charset="0"/>
                                </a:rPr>
                                <m:t>𝒚</m:t>
                              </m:r>
                              <m:r>
                                <a:rPr lang="en-US" sz="2600" b="1" smtClean="0">
                                  <a:solidFill>
                                    <a:schemeClr val="tx1"/>
                                  </a:solidFill>
                                  <a:effectLst/>
                                  <a:latin typeface="Cambria Math" panose="02040503050406030204" pitchFamily="18" charset="0"/>
                                </a:rPr>
                                <m:t>=</m:t>
                              </m:r>
                              <m:r>
                                <a:rPr lang="en-US" sz="2600" b="1" i="1" smtClean="0">
                                  <a:solidFill>
                                    <a:schemeClr val="tx1"/>
                                  </a:solidFill>
                                  <a:effectLst/>
                                  <a:latin typeface="Cambria Math" panose="02040503050406030204" pitchFamily="18" charset="0"/>
                                </a:rPr>
                                <m:t>𝟒</m:t>
                              </m:r>
                              <m:r>
                                <a:rPr lang="en-US" sz="2600" b="1" i="1" smtClean="0">
                                  <a:solidFill>
                                    <a:schemeClr val="tx1"/>
                                  </a:solidFill>
                                  <a:effectLst/>
                                  <a:latin typeface="Cambria Math" panose="02040503050406030204" pitchFamily="18" charset="0"/>
                                </a:rPr>
                                <m:t>𝒙</m:t>
                              </m:r>
                            </m:oMath>
                          </a14:m>
                          <a:endParaRPr lang="en-US" sz="26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algn="just">
                            <a:lnSpc>
                              <a:spcPct val="107000"/>
                            </a:lnSpc>
                            <a:spcBef>
                              <a:spcPts val="300"/>
                            </a:spcBef>
                            <a:spcAft>
                              <a:spcPts val="300"/>
                            </a:spcAft>
                          </a:pPr>
                          <a:r>
                            <a:rPr lang="en-US" sz="2600" dirty="0">
                              <a:effectLst/>
                              <a:latin typeface="Times New Roman" panose="02020603050405020304" pitchFamily="18" charset="0"/>
                              <a:cs typeface="Times New Roman" panose="02020603050405020304" pitchFamily="18" charset="0"/>
                            </a:rPr>
                            <a:t> </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algn="just">
                            <a:lnSpc>
                              <a:spcPct val="107000"/>
                            </a:lnSpc>
                            <a:spcBef>
                              <a:spcPts val="300"/>
                            </a:spcBef>
                            <a:spcAft>
                              <a:spcPts val="300"/>
                            </a:spcAft>
                          </a:pPr>
                          <a:r>
                            <a:rPr lang="en-US" sz="2800" dirty="0">
                              <a:effectLst/>
                            </a:rPr>
                            <a:t>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algn="just">
                            <a:lnSpc>
                              <a:spcPct val="107000"/>
                            </a:lnSpc>
                            <a:spcBef>
                              <a:spcPts val="300"/>
                            </a:spcBef>
                            <a:spcAft>
                              <a:spcPts val="300"/>
                            </a:spcAft>
                          </a:pPr>
                          <a:r>
                            <a:rPr lang="en-US" sz="2800" dirty="0">
                              <a:effectLst/>
                            </a:rPr>
                            <a:t>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extLst>
                      <a:ext uri="{0D108BD9-81ED-4DB2-BD59-A6C34878D82A}">
                        <a16:rowId xmlns:a16="http://schemas.microsoft.com/office/drawing/2014/main" val="2884786392"/>
                      </a:ext>
                    </a:extLst>
                  </a:tr>
                  <a:tr h="910544">
                    <a:tc gridSpan="4">
                      <a:txBody>
                        <a:bodyPr/>
                        <a:lstStyle/>
                        <a:p>
                          <a:pPr algn="just">
                            <a:lnSpc>
                              <a:spcPct val="107000"/>
                            </a:lnSpc>
                            <a:spcBef>
                              <a:spcPts val="300"/>
                            </a:spcBef>
                            <a:spcAft>
                              <a:spcPts val="300"/>
                            </a:spcAft>
                          </a:pPr>
                          <a:r>
                            <a:rPr lang="en-US" sz="2600" b="1" dirty="0">
                              <a:solidFill>
                                <a:schemeClr val="tx1"/>
                              </a:solidFill>
                              <a:effectLst/>
                              <a:latin typeface="Times New Roman" panose="02020603050405020304" pitchFamily="18" charset="0"/>
                              <a:cs typeface="Times New Roman" panose="02020603050405020304" pitchFamily="18" charset="0"/>
                            </a:rPr>
                            <a:t>Với </a:t>
                          </a:r>
                          <a:r>
                            <a:rPr lang="en-US" sz="2600" b="1" dirty="0" err="1">
                              <a:solidFill>
                                <a:schemeClr val="tx1"/>
                              </a:solidFill>
                              <a:effectLst/>
                              <a:latin typeface="Times New Roman" panose="02020603050405020304" pitchFamily="18" charset="0"/>
                              <a:cs typeface="Times New Roman" panose="02020603050405020304" pitchFamily="18" charset="0"/>
                            </a:rPr>
                            <a:t>mỗi</a:t>
                          </a:r>
                          <a:r>
                            <a:rPr lang="en-US" sz="2600" b="1" dirty="0">
                              <a:solidFill>
                                <a:schemeClr val="tx1"/>
                              </a:solidFill>
                              <a:effectLst/>
                              <a:latin typeface="Times New Roman" panose="02020603050405020304" pitchFamily="18" charset="0"/>
                              <a:cs typeface="Times New Roman" panose="02020603050405020304" pitchFamily="18" charset="0"/>
                            </a:rPr>
                            <a:t> </a:t>
                          </a:r>
                          <a:r>
                            <a:rPr lang="en-US" sz="2600" b="1" dirty="0" err="1">
                              <a:solidFill>
                                <a:schemeClr val="tx1"/>
                              </a:solidFill>
                              <a:effectLst/>
                              <a:latin typeface="Times New Roman" panose="02020603050405020304" pitchFamily="18" charset="0"/>
                              <a:cs typeface="Times New Roman" panose="02020603050405020304" pitchFamily="18" charset="0"/>
                            </a:rPr>
                            <a:t>giá</a:t>
                          </a:r>
                          <a:r>
                            <a:rPr lang="en-US" sz="2600" b="1" dirty="0">
                              <a:solidFill>
                                <a:schemeClr val="tx1"/>
                              </a:solidFill>
                              <a:effectLst/>
                              <a:latin typeface="Times New Roman" panose="02020603050405020304" pitchFamily="18" charset="0"/>
                              <a:cs typeface="Times New Roman" panose="02020603050405020304" pitchFamily="18" charset="0"/>
                            </a:rPr>
                            <a:t> </a:t>
                          </a:r>
                          <a:r>
                            <a:rPr lang="en-US" sz="2600" b="1" dirty="0" err="1">
                              <a:solidFill>
                                <a:schemeClr val="tx1"/>
                              </a:solidFill>
                              <a:effectLst/>
                              <a:latin typeface="Times New Roman" panose="02020603050405020304" pitchFamily="18" charset="0"/>
                              <a:cs typeface="Times New Roman" panose="02020603050405020304" pitchFamily="18" charset="0"/>
                            </a:rPr>
                            <a:t>trị</a:t>
                          </a:r>
                          <a:r>
                            <a:rPr lang="en-US" sz="2600" b="1" dirty="0">
                              <a:solidFill>
                                <a:schemeClr val="tx1"/>
                              </a:solidFill>
                              <a:effectLst/>
                              <a:latin typeface="Times New Roman" panose="02020603050405020304" pitchFamily="18" charset="0"/>
                              <a:cs typeface="Times New Roman" panose="02020603050405020304" pitchFamily="18" charset="0"/>
                            </a:rPr>
                            <a:t> </a:t>
                          </a:r>
                          <a:r>
                            <a:rPr lang="en-US" sz="2600" b="1" dirty="0" err="1">
                              <a:solidFill>
                                <a:schemeClr val="tx1"/>
                              </a:solidFill>
                              <a:effectLst/>
                              <a:latin typeface="Times New Roman" panose="02020603050405020304" pitchFamily="18" charset="0"/>
                              <a:cs typeface="Times New Roman" panose="02020603050405020304" pitchFamily="18" charset="0"/>
                            </a:rPr>
                            <a:t>của</a:t>
                          </a:r>
                          <a:r>
                            <a:rPr lang="en-US" sz="2600" b="1" dirty="0">
                              <a:solidFill>
                                <a:schemeClr val="tx1"/>
                              </a:solidFill>
                              <a:effectLst/>
                              <a:latin typeface="Times New Roman" panose="02020603050405020304" pitchFamily="18" charset="0"/>
                              <a:cs typeface="Times New Roman" panose="02020603050405020304" pitchFamily="18" charset="0"/>
                            </a:rPr>
                            <a:t> </a:t>
                          </a:r>
                          <a14:m>
                            <m:oMath xmlns:m="http://schemas.openxmlformats.org/officeDocument/2006/math">
                              <m:r>
                                <a:rPr lang="en-US" sz="2600" b="1" i="1">
                                  <a:solidFill>
                                    <a:schemeClr val="tx1"/>
                                  </a:solidFill>
                                  <a:effectLst/>
                                  <a:latin typeface="Cambria Math" panose="02040503050406030204" pitchFamily="18" charset="0"/>
                                </a:rPr>
                                <m:t>𝒙</m:t>
                              </m:r>
                            </m:oMath>
                          </a14:m>
                          <a:r>
                            <a:rPr lang="en-US" sz="2600" b="1" dirty="0">
                              <a:solidFill>
                                <a:schemeClr val="tx1"/>
                              </a:solidFill>
                              <a:effectLst/>
                              <a:latin typeface="Times New Roman" panose="02020603050405020304" pitchFamily="18" charset="0"/>
                              <a:cs typeface="Times New Roman" panose="02020603050405020304" pitchFamily="18" charset="0"/>
                            </a:rPr>
                            <a:t>, </a:t>
                          </a:r>
                          <a:r>
                            <a:rPr lang="en-US" sz="2600" b="1" dirty="0" err="1">
                              <a:solidFill>
                                <a:schemeClr val="tx1"/>
                              </a:solidFill>
                              <a:effectLst/>
                              <a:latin typeface="Times New Roman" panose="02020603050405020304" pitchFamily="18" charset="0"/>
                              <a:cs typeface="Times New Roman" panose="02020603050405020304" pitchFamily="18" charset="0"/>
                            </a:rPr>
                            <a:t>xác</a:t>
                          </a:r>
                          <a:r>
                            <a:rPr lang="en-US" sz="2600" b="1" dirty="0">
                              <a:solidFill>
                                <a:schemeClr val="tx1"/>
                              </a:solidFill>
                              <a:effectLst/>
                              <a:latin typeface="Times New Roman" panose="02020603050405020304" pitchFamily="18" charset="0"/>
                              <a:cs typeface="Times New Roman" panose="02020603050405020304" pitchFamily="18" charset="0"/>
                            </a:rPr>
                            <a:t> </a:t>
                          </a:r>
                          <a:r>
                            <a:rPr lang="en-US" sz="2600" b="1" dirty="0" err="1">
                              <a:solidFill>
                                <a:schemeClr val="tx1"/>
                              </a:solidFill>
                              <a:effectLst/>
                              <a:latin typeface="Times New Roman" panose="02020603050405020304" pitchFamily="18" charset="0"/>
                              <a:cs typeface="Times New Roman" panose="02020603050405020304" pitchFamily="18" charset="0"/>
                            </a:rPr>
                            <a:t>định</a:t>
                          </a:r>
                          <a:r>
                            <a:rPr lang="en-US" sz="2600" b="1" dirty="0">
                              <a:solidFill>
                                <a:schemeClr val="tx1"/>
                              </a:solidFill>
                              <a:effectLst/>
                              <a:latin typeface="Times New Roman" panose="02020603050405020304" pitchFamily="18" charset="0"/>
                              <a:cs typeface="Times New Roman" panose="02020603050405020304" pitchFamily="18" charset="0"/>
                            </a:rPr>
                            <a:t> </a:t>
                          </a:r>
                          <a:r>
                            <a:rPr lang="en-US" sz="2600" b="1" dirty="0" err="1">
                              <a:solidFill>
                                <a:schemeClr val="tx1"/>
                              </a:solidFill>
                              <a:effectLst/>
                              <a:latin typeface="Times New Roman" panose="02020603050405020304" pitchFamily="18" charset="0"/>
                              <a:cs typeface="Times New Roman" panose="02020603050405020304" pitchFamily="18" charset="0"/>
                            </a:rPr>
                            <a:t>được</a:t>
                          </a:r>
                          <a:r>
                            <a:rPr lang="en-US" sz="2600" b="1" dirty="0">
                              <a:solidFill>
                                <a:schemeClr val="tx1"/>
                              </a:solidFill>
                              <a:effectLst/>
                              <a:latin typeface="Times New Roman" panose="02020603050405020304" pitchFamily="18" charset="0"/>
                              <a:cs typeface="Times New Roman" panose="02020603050405020304" pitchFamily="18" charset="0"/>
                            </a:rPr>
                            <a:t> bao </a:t>
                          </a:r>
                          <a:r>
                            <a:rPr lang="en-US" sz="2600" b="1" dirty="0" err="1">
                              <a:solidFill>
                                <a:schemeClr val="tx1"/>
                              </a:solidFill>
                              <a:effectLst/>
                              <a:latin typeface="Times New Roman" panose="02020603050405020304" pitchFamily="18" charset="0"/>
                              <a:cs typeface="Times New Roman" panose="02020603050405020304" pitchFamily="18" charset="0"/>
                            </a:rPr>
                            <a:t>nhiêu</a:t>
                          </a:r>
                          <a:r>
                            <a:rPr lang="en-US" sz="2600" b="1" dirty="0">
                              <a:solidFill>
                                <a:schemeClr val="tx1"/>
                              </a:solidFill>
                              <a:effectLst/>
                              <a:latin typeface="Times New Roman" panose="02020603050405020304" pitchFamily="18" charset="0"/>
                              <a:cs typeface="Times New Roman" panose="02020603050405020304" pitchFamily="18" charset="0"/>
                            </a:rPr>
                            <a:t> </a:t>
                          </a:r>
                          <a:r>
                            <a:rPr lang="en-US" sz="2600" b="1" dirty="0" err="1">
                              <a:solidFill>
                                <a:schemeClr val="tx1"/>
                              </a:solidFill>
                              <a:effectLst/>
                              <a:latin typeface="Times New Roman" panose="02020603050405020304" pitchFamily="18" charset="0"/>
                              <a:cs typeface="Times New Roman" panose="02020603050405020304" pitchFamily="18" charset="0"/>
                            </a:rPr>
                            <a:t>giá</a:t>
                          </a:r>
                          <a:r>
                            <a:rPr lang="en-US" sz="2600" b="1" dirty="0">
                              <a:solidFill>
                                <a:schemeClr val="tx1"/>
                              </a:solidFill>
                              <a:effectLst/>
                              <a:latin typeface="Times New Roman" panose="02020603050405020304" pitchFamily="18" charset="0"/>
                              <a:cs typeface="Times New Roman" panose="02020603050405020304" pitchFamily="18" charset="0"/>
                            </a:rPr>
                            <a:t> </a:t>
                          </a:r>
                          <a:r>
                            <a:rPr lang="en-US" sz="2600" b="1" dirty="0" err="1">
                              <a:solidFill>
                                <a:schemeClr val="tx1"/>
                              </a:solidFill>
                              <a:effectLst/>
                              <a:latin typeface="Times New Roman" panose="02020603050405020304" pitchFamily="18" charset="0"/>
                              <a:cs typeface="Times New Roman" panose="02020603050405020304" pitchFamily="18" charset="0"/>
                            </a:rPr>
                            <a:t>trị</a:t>
                          </a:r>
                          <a:r>
                            <a:rPr lang="en-US" sz="2600" b="1" dirty="0">
                              <a:solidFill>
                                <a:schemeClr val="tx1"/>
                              </a:solidFill>
                              <a:effectLst/>
                              <a:latin typeface="Times New Roman" panose="02020603050405020304" pitchFamily="18" charset="0"/>
                              <a:cs typeface="Times New Roman" panose="02020603050405020304" pitchFamily="18" charset="0"/>
                            </a:rPr>
                            <a:t> </a:t>
                          </a:r>
                          <a:r>
                            <a:rPr lang="en-US" sz="2600" b="1" dirty="0" err="1">
                              <a:solidFill>
                                <a:schemeClr val="tx1"/>
                              </a:solidFill>
                              <a:effectLst/>
                              <a:latin typeface="Times New Roman" panose="02020603050405020304" pitchFamily="18" charset="0"/>
                              <a:cs typeface="Times New Roman" panose="02020603050405020304" pitchFamily="18" charset="0"/>
                            </a:rPr>
                            <a:t>tương</a:t>
                          </a:r>
                          <a:r>
                            <a:rPr lang="en-US" sz="2600" b="1" dirty="0">
                              <a:solidFill>
                                <a:schemeClr val="tx1"/>
                              </a:solidFill>
                              <a:effectLst/>
                              <a:latin typeface="Times New Roman" panose="02020603050405020304" pitchFamily="18" charset="0"/>
                              <a:cs typeface="Times New Roman" panose="02020603050405020304" pitchFamily="18" charset="0"/>
                            </a:rPr>
                            <a:t> </a:t>
                          </a:r>
                          <a:r>
                            <a:rPr lang="en-US" sz="2600" b="1" dirty="0" err="1">
                              <a:solidFill>
                                <a:schemeClr val="tx1"/>
                              </a:solidFill>
                              <a:effectLst/>
                              <a:latin typeface="Times New Roman" panose="02020603050405020304" pitchFamily="18" charset="0"/>
                              <a:cs typeface="Times New Roman" panose="02020603050405020304" pitchFamily="18" charset="0"/>
                            </a:rPr>
                            <a:t>ứng</a:t>
                          </a:r>
                          <a:r>
                            <a:rPr lang="en-US" sz="2600" b="1" dirty="0">
                              <a:solidFill>
                                <a:schemeClr val="tx1"/>
                              </a:solidFill>
                              <a:effectLst/>
                              <a:latin typeface="Times New Roman" panose="02020603050405020304" pitchFamily="18" charset="0"/>
                              <a:cs typeface="Times New Roman" panose="02020603050405020304" pitchFamily="18" charset="0"/>
                            </a:rPr>
                            <a:t> </a:t>
                          </a:r>
                          <a:r>
                            <a:rPr lang="en-US" sz="2600" b="1" dirty="0" err="1">
                              <a:solidFill>
                                <a:schemeClr val="tx1"/>
                              </a:solidFill>
                              <a:effectLst/>
                              <a:latin typeface="Times New Roman" panose="02020603050405020304" pitchFamily="18" charset="0"/>
                              <a:cs typeface="Times New Roman" panose="02020603050405020304" pitchFamily="18" charset="0"/>
                            </a:rPr>
                            <a:t>của</a:t>
                          </a:r>
                          <a:r>
                            <a:rPr lang="en-US" sz="2600" b="1" dirty="0">
                              <a:solidFill>
                                <a:schemeClr val="tx1"/>
                              </a:solidFill>
                              <a:effectLst/>
                              <a:latin typeface="Times New Roman" panose="02020603050405020304" pitchFamily="18" charset="0"/>
                              <a:cs typeface="Times New Roman" panose="02020603050405020304" pitchFamily="18" charset="0"/>
                            </a:rPr>
                            <a:t> </a:t>
                          </a:r>
                          <a14:m>
                            <m:oMath xmlns:m="http://schemas.openxmlformats.org/officeDocument/2006/math">
                              <m:r>
                                <a:rPr lang="en-US" sz="2600" b="1" i="1">
                                  <a:solidFill>
                                    <a:schemeClr val="tx1"/>
                                  </a:solidFill>
                                  <a:effectLst/>
                                  <a:latin typeface="Cambria Math" panose="02040503050406030204" pitchFamily="18" charset="0"/>
                                </a:rPr>
                                <m:t>𝒚</m:t>
                              </m:r>
                            </m:oMath>
                          </a14:m>
                          <a:r>
                            <a:rPr lang="en-US" sz="2600" b="1" dirty="0">
                              <a:solidFill>
                                <a:schemeClr val="tx1"/>
                              </a:solidFill>
                              <a:effectLst/>
                              <a:latin typeface="Times New Roman" panose="02020603050405020304" pitchFamily="18" charset="0"/>
                              <a:cs typeface="Times New Roman" panose="02020603050405020304" pitchFamily="18" charset="0"/>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565527551"/>
                      </a:ext>
                    </a:extLst>
                  </a:tr>
                </a:tbl>
              </a:graphicData>
            </a:graphic>
          </p:graphicFrame>
        </mc:Choice>
        <mc:Fallback xmlns="">
          <p:graphicFrame>
            <p:nvGraphicFramePr>
              <p:cNvPr id="5" name="Table 4">
                <a:extLst>
                  <a:ext uri="{FF2B5EF4-FFF2-40B4-BE49-F238E27FC236}">
                    <a16:creationId xmlns:a16="http://schemas.microsoft.com/office/drawing/2014/main" id="{8FD7EBCD-9B83-6F11-7C7C-AD81AB5B627C}"/>
                  </a:ext>
                </a:extLst>
              </p:cNvPr>
              <p:cNvGraphicFramePr>
                <a:graphicFrameLocks noGrp="1"/>
              </p:cNvGraphicFramePr>
              <p:nvPr>
                <p:extLst>
                  <p:ext uri="{D42A27DB-BD31-4B8C-83A1-F6EECF244321}">
                    <p14:modId xmlns:p14="http://schemas.microsoft.com/office/powerpoint/2010/main" val="4038351469"/>
                  </p:ext>
                </p:extLst>
              </p:nvPr>
            </p:nvGraphicFramePr>
            <p:xfrm>
              <a:off x="1573982" y="1126816"/>
              <a:ext cx="10358545" cy="2514600"/>
            </p:xfrm>
            <a:graphic>
              <a:graphicData uri="http://schemas.openxmlformats.org/drawingml/2006/table">
                <a:tbl>
                  <a:tblPr firstRow="1" firstCol="1" bandRow="1">
                    <a:tableStyleId>{F5AB1C69-6EDB-4FF4-983F-18BD219EF322}</a:tableStyleId>
                  </a:tblPr>
                  <a:tblGrid>
                    <a:gridCol w="5599849">
                      <a:extLst>
                        <a:ext uri="{9D8B030D-6E8A-4147-A177-3AD203B41FA5}">
                          <a16:colId xmlns:a16="http://schemas.microsoft.com/office/drawing/2014/main" val="642805716"/>
                        </a:ext>
                      </a:extLst>
                    </a:gridCol>
                    <a:gridCol w="1586232">
                      <a:extLst>
                        <a:ext uri="{9D8B030D-6E8A-4147-A177-3AD203B41FA5}">
                          <a16:colId xmlns:a16="http://schemas.microsoft.com/office/drawing/2014/main" val="111521386"/>
                        </a:ext>
                      </a:extLst>
                    </a:gridCol>
                    <a:gridCol w="1586232">
                      <a:extLst>
                        <a:ext uri="{9D8B030D-6E8A-4147-A177-3AD203B41FA5}">
                          <a16:colId xmlns:a16="http://schemas.microsoft.com/office/drawing/2014/main" val="765806619"/>
                        </a:ext>
                      </a:extLst>
                    </a:gridCol>
                    <a:gridCol w="1586232">
                      <a:extLst>
                        <a:ext uri="{9D8B030D-6E8A-4147-A177-3AD203B41FA5}">
                          <a16:colId xmlns:a16="http://schemas.microsoft.com/office/drawing/2014/main" val="2897158630"/>
                        </a:ext>
                      </a:extLst>
                    </a:gridCol>
                  </a:tblGrid>
                  <a:tr h="597757">
                    <a:tc>
                      <a:txBody>
                        <a:bodyPr/>
                        <a:lstStyle/>
                        <a:p>
                          <a:endParaRPr lang="en-US"/>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109" t="-16327" r="-85201" b="-324490"/>
                          </a:stretch>
                        </a:blipFill>
                      </a:tcPr>
                    </a:tc>
                    <a:tc>
                      <a:txBody>
                        <a:bodyPr/>
                        <a:lstStyle/>
                        <a:p>
                          <a:endParaRPr lang="en-US"/>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353846" t="-16327" r="-201154" b="-324490"/>
                          </a:stretch>
                        </a:blipFill>
                      </a:tcPr>
                    </a:tc>
                    <a:tc>
                      <a:txBody>
                        <a:bodyPr/>
                        <a:lstStyle/>
                        <a:p>
                          <a:endParaRPr lang="en-US"/>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452107" t="-16327" r="-100383" b="-324490"/>
                          </a:stretch>
                        </a:blipFill>
                      </a:tcPr>
                    </a:tc>
                    <a:tc>
                      <a:txBody>
                        <a:bodyPr/>
                        <a:lstStyle/>
                        <a:p>
                          <a:endParaRPr lang="en-US"/>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554231" t="-16327" r="-769" b="-324490"/>
                          </a:stretch>
                        </a:blipFill>
                      </a:tcPr>
                    </a:tc>
                    <a:extLst>
                      <a:ext uri="{0D108BD9-81ED-4DB2-BD59-A6C34878D82A}">
                        <a16:rowId xmlns:a16="http://schemas.microsoft.com/office/drawing/2014/main" val="426263765"/>
                      </a:ext>
                    </a:extLst>
                  </a:tr>
                  <a:tr h="1006299">
                    <a:tc>
                      <a:txBody>
                        <a:bodyPr/>
                        <a:lstStyle/>
                        <a:p>
                          <a:endParaRPr lang="en-US"/>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109" t="-68675" r="-85201" b="-91566"/>
                          </a:stretch>
                        </a:blipFill>
                      </a:tcPr>
                    </a:tc>
                    <a:tc>
                      <a:txBody>
                        <a:bodyPr/>
                        <a:lstStyle/>
                        <a:p>
                          <a:pPr algn="just">
                            <a:lnSpc>
                              <a:spcPct val="107000"/>
                            </a:lnSpc>
                            <a:spcBef>
                              <a:spcPts val="300"/>
                            </a:spcBef>
                            <a:spcAft>
                              <a:spcPts val="300"/>
                            </a:spcAft>
                          </a:pPr>
                          <a:r>
                            <a:rPr lang="en-US" sz="2600" dirty="0">
                              <a:effectLst/>
                              <a:latin typeface="Times New Roman" panose="02020603050405020304" pitchFamily="18" charset="0"/>
                              <a:cs typeface="Times New Roman" panose="02020603050405020304" pitchFamily="18" charset="0"/>
                            </a:rPr>
                            <a:t> </a:t>
                          </a:r>
                          <a:endParaRPr lang="en-US" sz="26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algn="just">
                            <a:lnSpc>
                              <a:spcPct val="107000"/>
                            </a:lnSpc>
                            <a:spcBef>
                              <a:spcPts val="300"/>
                            </a:spcBef>
                            <a:spcAft>
                              <a:spcPts val="300"/>
                            </a:spcAft>
                          </a:pPr>
                          <a:r>
                            <a:rPr lang="en-US" sz="2800" dirty="0">
                              <a:effectLst/>
                            </a:rPr>
                            <a:t>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algn="just">
                            <a:lnSpc>
                              <a:spcPct val="107000"/>
                            </a:lnSpc>
                            <a:spcBef>
                              <a:spcPts val="300"/>
                            </a:spcBef>
                            <a:spcAft>
                              <a:spcPts val="300"/>
                            </a:spcAft>
                          </a:pPr>
                          <a:r>
                            <a:rPr lang="en-US" sz="2800" dirty="0">
                              <a:effectLst/>
                            </a:rPr>
                            <a:t> </a:t>
                          </a:r>
                          <a:endParaRPr lang="en-US" sz="1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extLst>
                      <a:ext uri="{0D108BD9-81ED-4DB2-BD59-A6C34878D82A}">
                        <a16:rowId xmlns:a16="http://schemas.microsoft.com/office/drawing/2014/main" val="2884786392"/>
                      </a:ext>
                    </a:extLst>
                  </a:tr>
                  <a:tr h="910544">
                    <a:tc gridSpan="4">
                      <a:txBody>
                        <a:bodyPr/>
                        <a:lstStyle/>
                        <a:p>
                          <a:endParaRPr lang="en-US"/>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59" t="-186667" r="-118" b="-1333"/>
                          </a:stretch>
                        </a:blip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565527551"/>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12" name="Table 11">
                <a:extLst>
                  <a:ext uri="{FF2B5EF4-FFF2-40B4-BE49-F238E27FC236}">
                    <a16:creationId xmlns:a16="http://schemas.microsoft.com/office/drawing/2014/main" id="{E42483A9-85AC-F597-2E95-C9076961BA7A}"/>
                  </a:ext>
                </a:extLst>
              </p:cNvPr>
              <p:cNvGraphicFramePr>
                <a:graphicFrameLocks noGrp="1"/>
              </p:cNvGraphicFramePr>
              <p:nvPr>
                <p:extLst>
                  <p:ext uri="{D42A27DB-BD31-4B8C-83A1-F6EECF244321}">
                    <p14:modId xmlns:p14="http://schemas.microsoft.com/office/powerpoint/2010/main" val="2590631636"/>
                  </p:ext>
                </p:extLst>
              </p:nvPr>
            </p:nvGraphicFramePr>
            <p:xfrm>
              <a:off x="1573982" y="3962400"/>
              <a:ext cx="10465618" cy="2805544"/>
            </p:xfrm>
            <a:graphic>
              <a:graphicData uri="http://schemas.openxmlformats.org/drawingml/2006/table">
                <a:tbl>
                  <a:tblPr firstRow="1" firstCol="1" bandRow="1">
                    <a:tableStyleId>{5C22544A-7EE6-4342-B048-85BDC9FD1C3A}</a:tableStyleId>
                  </a:tblPr>
                  <a:tblGrid>
                    <a:gridCol w="5626114">
                      <a:extLst>
                        <a:ext uri="{9D8B030D-6E8A-4147-A177-3AD203B41FA5}">
                          <a16:colId xmlns:a16="http://schemas.microsoft.com/office/drawing/2014/main" val="1922646898"/>
                        </a:ext>
                      </a:extLst>
                    </a:gridCol>
                    <a:gridCol w="1613168">
                      <a:extLst>
                        <a:ext uri="{9D8B030D-6E8A-4147-A177-3AD203B41FA5}">
                          <a16:colId xmlns:a16="http://schemas.microsoft.com/office/drawing/2014/main" val="2585148154"/>
                        </a:ext>
                      </a:extLst>
                    </a:gridCol>
                    <a:gridCol w="1613168">
                      <a:extLst>
                        <a:ext uri="{9D8B030D-6E8A-4147-A177-3AD203B41FA5}">
                          <a16:colId xmlns:a16="http://schemas.microsoft.com/office/drawing/2014/main" val="1425251341"/>
                        </a:ext>
                      </a:extLst>
                    </a:gridCol>
                    <a:gridCol w="1613168">
                      <a:extLst>
                        <a:ext uri="{9D8B030D-6E8A-4147-A177-3AD203B41FA5}">
                          <a16:colId xmlns:a16="http://schemas.microsoft.com/office/drawing/2014/main" val="3844981260"/>
                        </a:ext>
                      </a:extLst>
                    </a:gridCol>
                  </a:tblGrid>
                  <a:tr h="910192">
                    <a:tc>
                      <a:txBody>
                        <a:bodyPr/>
                        <a:lstStyle/>
                        <a:p>
                          <a:pPr algn="just">
                            <a:lnSpc>
                              <a:spcPct val="107000"/>
                            </a:lnSpc>
                            <a:spcBef>
                              <a:spcPts val="300"/>
                            </a:spcBef>
                            <a:spcAft>
                              <a:spcPts val="300"/>
                            </a:spcAft>
                          </a:pPr>
                          <a:r>
                            <a:rPr lang="en-US" sz="2600" b="1" dirty="0" err="1">
                              <a:solidFill>
                                <a:schemeClr val="tx1"/>
                              </a:solidFill>
                              <a:effectLst/>
                              <a:latin typeface="Times New Roman" panose="02020603050405020304" pitchFamily="18" charset="0"/>
                              <a:cs typeface="Times New Roman" panose="02020603050405020304" pitchFamily="18" charset="0"/>
                            </a:rPr>
                            <a:t>Số</a:t>
                          </a:r>
                          <a:r>
                            <a:rPr lang="en-US" sz="2600" b="1" dirty="0">
                              <a:solidFill>
                                <a:schemeClr val="tx1"/>
                              </a:solidFill>
                              <a:effectLst/>
                              <a:latin typeface="Times New Roman" panose="02020603050405020304" pitchFamily="18" charset="0"/>
                              <a:cs typeface="Times New Roman" panose="02020603050405020304" pitchFamily="18" charset="0"/>
                            </a:rPr>
                            <a:t> kg </a:t>
                          </a:r>
                          <a:r>
                            <a:rPr lang="en-US" sz="2600" b="1" dirty="0" err="1">
                              <a:solidFill>
                                <a:schemeClr val="tx1"/>
                              </a:solidFill>
                              <a:effectLst/>
                              <a:latin typeface="Times New Roman" panose="02020603050405020304" pitchFamily="18" charset="0"/>
                              <a:cs typeface="Times New Roman" panose="02020603050405020304" pitchFamily="18" charset="0"/>
                            </a:rPr>
                            <a:t>thanh</a:t>
                          </a:r>
                          <a:r>
                            <a:rPr lang="en-US" sz="2600" b="1" dirty="0">
                              <a:solidFill>
                                <a:schemeClr val="tx1"/>
                              </a:solidFill>
                              <a:effectLst/>
                              <a:latin typeface="Times New Roman" panose="02020603050405020304" pitchFamily="18" charset="0"/>
                              <a:cs typeface="Times New Roman" panose="02020603050405020304" pitchFamily="18" charset="0"/>
                            </a:rPr>
                            <a:t> </a:t>
                          </a:r>
                          <a:r>
                            <a:rPr lang="en-US" sz="2600" b="1">
                              <a:solidFill>
                                <a:schemeClr val="tx1"/>
                              </a:solidFill>
                              <a:effectLst/>
                              <a:latin typeface="Times New Roman" panose="02020603050405020304" pitchFamily="18" charset="0"/>
                              <a:cs typeface="Times New Roman" panose="02020603050405020304" pitchFamily="18" charset="0"/>
                            </a:rPr>
                            <a:t>long loại </a:t>
                          </a:r>
                          <a:r>
                            <a:rPr lang="en-US" sz="2600" b="1" dirty="0">
                              <a:solidFill>
                                <a:schemeClr val="tx1"/>
                              </a:solidFill>
                              <a:effectLst/>
                              <a:latin typeface="Times New Roman" panose="02020603050405020304" pitchFamily="18" charset="0"/>
                              <a:cs typeface="Times New Roman" panose="02020603050405020304" pitchFamily="18" charset="0"/>
                            </a:rPr>
                            <a:t>I </a:t>
                          </a:r>
                          <a:r>
                            <a:rPr lang="en-US" sz="2600" b="1" dirty="0" err="1">
                              <a:solidFill>
                                <a:schemeClr val="tx1"/>
                              </a:solidFill>
                              <a:effectLst/>
                              <a:latin typeface="Times New Roman" panose="02020603050405020304" pitchFamily="18" charset="0"/>
                              <a:cs typeface="Times New Roman" panose="02020603050405020304" pitchFamily="18" charset="0"/>
                            </a:rPr>
                            <a:t>được</a:t>
                          </a:r>
                          <a:r>
                            <a:rPr lang="en-US" sz="2600" b="1" dirty="0">
                              <a:solidFill>
                                <a:schemeClr val="tx1"/>
                              </a:solidFill>
                              <a:effectLst/>
                              <a:latin typeface="Times New Roman" panose="02020603050405020304" pitchFamily="18" charset="0"/>
                              <a:cs typeface="Times New Roman" panose="02020603050405020304" pitchFamily="18" charset="0"/>
                            </a:rPr>
                            <a:t> </a:t>
                          </a:r>
                          <a:r>
                            <a:rPr lang="en-US" sz="2600" b="1" dirty="0" err="1">
                              <a:solidFill>
                                <a:schemeClr val="tx1"/>
                              </a:solidFill>
                              <a:effectLst/>
                              <a:latin typeface="Times New Roman" panose="02020603050405020304" pitchFamily="18" charset="0"/>
                              <a:cs typeface="Times New Roman" panose="02020603050405020304" pitchFamily="18" charset="0"/>
                            </a:rPr>
                            <a:t>bán</a:t>
                          </a:r>
                          <a:r>
                            <a:rPr lang="en-US" sz="2600" b="1" dirty="0">
                              <a:solidFill>
                                <a:schemeClr val="tx1"/>
                              </a:solidFill>
                              <a:effectLst/>
                              <a:latin typeface="Times New Roman" panose="02020603050405020304" pitchFamily="18" charset="0"/>
                              <a:cs typeface="Times New Roman" panose="02020603050405020304" pitchFamily="18" charset="0"/>
                            </a:rPr>
                            <a:t> </a:t>
                          </a:r>
                          <a:r>
                            <a:rPr lang="en-US" sz="2600" b="1" dirty="0" err="1">
                              <a:solidFill>
                                <a:schemeClr val="tx1"/>
                              </a:solidFill>
                              <a:effectLst/>
                              <a:latin typeface="Times New Roman" panose="02020603050405020304" pitchFamily="18" charset="0"/>
                              <a:cs typeface="Times New Roman" panose="02020603050405020304" pitchFamily="18" charset="0"/>
                            </a:rPr>
                            <a:t>ra</a:t>
                          </a:r>
                          <a:endParaRPr lang="en-US" sz="12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lnSpc>
                              <a:spcPct val="107000"/>
                            </a:lnSpc>
                            <a:spcBef>
                              <a:spcPts val="300"/>
                            </a:spcBef>
                            <a:spcAft>
                              <a:spcPts val="300"/>
                            </a:spcAft>
                          </a:pPr>
                          <a14:m>
                            <m:oMath xmlns:m="http://schemas.openxmlformats.org/officeDocument/2006/math">
                              <m:r>
                                <a:rPr lang="en-US" sz="2600" b="0" smtClean="0">
                                  <a:solidFill>
                                    <a:schemeClr val="tx1"/>
                                  </a:solidFill>
                                  <a:effectLst/>
                                  <a:latin typeface="Cambria Math" panose="02040503050406030204" pitchFamily="18" charset="0"/>
                                </a:rPr>
                                <m:t>1</m:t>
                              </m:r>
                            </m:oMath>
                          </a14:m>
                          <a:r>
                            <a:rPr lang="en-US" sz="2600" b="0" dirty="0">
                              <a:solidFill>
                                <a:schemeClr val="tx1"/>
                              </a:solidFill>
                              <a:effectLst/>
                              <a:latin typeface="Times New Roman" panose="02020603050405020304" pitchFamily="18" charset="0"/>
                              <a:cs typeface="Times New Roman" panose="02020603050405020304" pitchFamily="18" charset="0"/>
                            </a:rPr>
                            <a:t>kg</a:t>
                          </a:r>
                          <a:endParaRPr lang="en-US" sz="12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lnSpc>
                              <a:spcPct val="107000"/>
                            </a:lnSpc>
                            <a:spcBef>
                              <a:spcPts val="300"/>
                            </a:spcBef>
                            <a:spcAft>
                              <a:spcPts val="300"/>
                            </a:spcAft>
                          </a:pPr>
                          <a14:m>
                            <m:oMath xmlns:m="http://schemas.openxmlformats.org/officeDocument/2006/math">
                              <m:r>
                                <a:rPr lang="en-US" sz="2600" b="0" smtClean="0">
                                  <a:solidFill>
                                    <a:schemeClr val="tx1"/>
                                  </a:solidFill>
                                  <a:effectLst/>
                                  <a:latin typeface="Cambria Math" panose="02040503050406030204" pitchFamily="18" charset="0"/>
                                </a:rPr>
                                <m:t>2</m:t>
                              </m:r>
                            </m:oMath>
                          </a14:m>
                          <a:r>
                            <a:rPr lang="en-US" sz="2600" b="0" dirty="0">
                              <a:solidFill>
                                <a:schemeClr val="tx1"/>
                              </a:solidFill>
                              <a:effectLst/>
                              <a:latin typeface="Times New Roman" panose="02020603050405020304" pitchFamily="18" charset="0"/>
                              <a:cs typeface="Times New Roman" panose="02020603050405020304" pitchFamily="18" charset="0"/>
                            </a:rPr>
                            <a:t>kg</a:t>
                          </a:r>
                          <a:endParaRPr lang="en-US" sz="12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lnSpc>
                              <a:spcPct val="107000"/>
                            </a:lnSpc>
                            <a:spcBef>
                              <a:spcPts val="300"/>
                            </a:spcBef>
                            <a:spcAft>
                              <a:spcPts val="300"/>
                            </a:spcAft>
                          </a:pPr>
                          <a14:m>
                            <m:oMath xmlns:m="http://schemas.openxmlformats.org/officeDocument/2006/math">
                              <m:r>
                                <a:rPr lang="en-US" sz="2600" b="0" kern="1200" smtClean="0">
                                  <a:solidFill>
                                    <a:schemeClr val="tx1"/>
                                  </a:solidFill>
                                  <a:effectLst/>
                                  <a:latin typeface="Cambria Math" panose="02040503050406030204" pitchFamily="18" charset="0"/>
                                  <a:ea typeface="+mn-ea"/>
                                  <a:cs typeface="+mn-cs"/>
                                </a:rPr>
                                <m:t>3</m:t>
                              </m:r>
                            </m:oMath>
                          </a14:m>
                          <a:r>
                            <a:rPr lang="en-US" sz="2600" b="0" kern="1200" dirty="0">
                              <a:solidFill>
                                <a:schemeClr val="tx1"/>
                              </a:solidFill>
                              <a:effectLst/>
                              <a:latin typeface="Cambria Math" panose="02040503050406030204" pitchFamily="18" charset="0"/>
                              <a:ea typeface="+mn-ea"/>
                              <a:cs typeface="+mn-cs"/>
                            </a:rPr>
                            <a:t>kg</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914503442"/>
                      </a:ext>
                    </a:extLst>
                  </a:tr>
                  <a:tr h="941984">
                    <a:tc>
                      <a:txBody>
                        <a:bodyPr/>
                        <a:lstStyle/>
                        <a:p>
                          <a:pPr algn="just">
                            <a:lnSpc>
                              <a:spcPct val="107000"/>
                            </a:lnSpc>
                            <a:spcBef>
                              <a:spcPts val="300"/>
                            </a:spcBef>
                            <a:spcAft>
                              <a:spcPts val="300"/>
                            </a:spcAft>
                          </a:pPr>
                          <a:r>
                            <a:rPr lang="en-US" sz="2600" b="1" dirty="0" err="1">
                              <a:solidFill>
                                <a:schemeClr val="tx1"/>
                              </a:solidFill>
                              <a:effectLst/>
                              <a:latin typeface="Times New Roman" panose="02020603050405020304" pitchFamily="18" charset="0"/>
                              <a:cs typeface="Times New Roman" panose="02020603050405020304" pitchFamily="18" charset="0"/>
                            </a:rPr>
                            <a:t>Giá</a:t>
                          </a:r>
                          <a:r>
                            <a:rPr lang="en-US" sz="2600" b="1" dirty="0">
                              <a:solidFill>
                                <a:schemeClr val="tx1"/>
                              </a:solidFill>
                              <a:effectLst/>
                              <a:latin typeface="Times New Roman" panose="02020603050405020304" pitchFamily="18" charset="0"/>
                              <a:cs typeface="Times New Roman" panose="02020603050405020304" pitchFamily="18" charset="0"/>
                            </a:rPr>
                            <a:t> </a:t>
                          </a:r>
                          <a:r>
                            <a:rPr lang="en-US" sz="2600" b="1" dirty="0" err="1">
                              <a:solidFill>
                                <a:schemeClr val="tx1"/>
                              </a:solidFill>
                              <a:effectLst/>
                              <a:latin typeface="Times New Roman" panose="02020603050405020304" pitchFamily="18" charset="0"/>
                              <a:cs typeface="Times New Roman" panose="02020603050405020304" pitchFamily="18" charset="0"/>
                            </a:rPr>
                            <a:t>tiền</a:t>
                          </a:r>
                          <a:endParaRPr lang="en-US" sz="12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just">
                            <a:lnSpc>
                              <a:spcPct val="107000"/>
                            </a:lnSpc>
                            <a:spcBef>
                              <a:spcPts val="300"/>
                            </a:spcBef>
                            <a:spcAft>
                              <a:spcPts val="300"/>
                            </a:spcAft>
                          </a:pPr>
                          <a14:m>
                            <m:oMathPara xmlns:m="http://schemas.openxmlformats.org/officeDocument/2006/math">
                              <m:oMathParaPr>
                                <m:jc m:val="centerGroup"/>
                              </m:oMathParaPr>
                              <m:oMath xmlns:m="http://schemas.openxmlformats.org/officeDocument/2006/math">
                                <m:r>
                                  <a:rPr lang="en-US" sz="2600" b="0" smtClean="0">
                                    <a:solidFill>
                                      <a:schemeClr val="tx1"/>
                                    </a:solidFill>
                                    <a:effectLst/>
                                    <a:latin typeface="Cambria Math" panose="02040503050406030204" pitchFamily="18" charset="0"/>
                                  </a:rPr>
                                  <m:t>32000</m:t>
                                </m:r>
                              </m:oMath>
                            </m:oMathPara>
                          </a14:m>
                          <a:endParaRPr lang="en-US" sz="2600" b="0" dirty="0">
                            <a:solidFill>
                              <a:schemeClr val="tx1"/>
                            </a:solidFill>
                            <a:effectLst/>
                            <a:latin typeface="Times New Roman" panose="02020603050405020304" pitchFamily="18" charset="0"/>
                            <a:cs typeface="Times New Roman" panose="02020603050405020304" pitchFamily="18" charset="0"/>
                          </a:endParaRPr>
                        </a:p>
                        <a:p>
                          <a:pPr algn="just">
                            <a:lnSpc>
                              <a:spcPct val="107000"/>
                            </a:lnSpc>
                            <a:spcBef>
                              <a:spcPts val="300"/>
                            </a:spcBef>
                            <a:spcAft>
                              <a:spcPts val="300"/>
                            </a:spcAft>
                          </a:pPr>
                          <a:r>
                            <a:rPr lang="en-US" sz="2600" b="0" dirty="0">
                              <a:solidFill>
                                <a:schemeClr val="tx1"/>
                              </a:solidFill>
                              <a:effectLst/>
                              <a:latin typeface="Times New Roman" panose="02020603050405020304" pitchFamily="18" charset="0"/>
                              <a:cs typeface="Times New Roman" panose="02020603050405020304" pitchFamily="18" charset="0"/>
                            </a:rPr>
                            <a:t>     </a:t>
                          </a:r>
                          <a:r>
                            <a:rPr lang="en-US" sz="2600" b="0" dirty="0" err="1">
                              <a:solidFill>
                                <a:schemeClr val="tx1"/>
                              </a:solidFill>
                              <a:effectLst/>
                              <a:latin typeface="Times New Roman" panose="02020603050405020304" pitchFamily="18" charset="0"/>
                              <a:cs typeface="Times New Roman" panose="02020603050405020304" pitchFamily="18" charset="0"/>
                            </a:rPr>
                            <a:t>đồng</a:t>
                          </a:r>
                          <a:endParaRPr lang="en-US" sz="12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just">
                            <a:lnSpc>
                              <a:spcPct val="107000"/>
                            </a:lnSpc>
                            <a:spcBef>
                              <a:spcPts val="300"/>
                            </a:spcBef>
                            <a:spcAft>
                              <a:spcPts val="300"/>
                            </a:spcAft>
                          </a:pPr>
                          <a:r>
                            <a:rPr lang="en-US" sz="2600" b="0" dirty="0">
                              <a:solidFill>
                                <a:schemeClr val="tx1"/>
                              </a:solidFill>
                              <a:effectLst/>
                              <a:latin typeface="Times New Roman" panose="02020603050405020304" pitchFamily="18" charset="0"/>
                              <a:cs typeface="Times New Roman" panose="02020603050405020304" pitchFamily="18" charset="0"/>
                            </a:rPr>
                            <a:t> </a:t>
                          </a:r>
                          <a:endParaRPr lang="en-US" sz="12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just">
                            <a:lnSpc>
                              <a:spcPct val="107000"/>
                            </a:lnSpc>
                            <a:spcBef>
                              <a:spcPts val="300"/>
                            </a:spcBef>
                            <a:spcAft>
                              <a:spcPts val="300"/>
                            </a:spcAft>
                          </a:pPr>
                          <a:r>
                            <a:rPr lang="en-US" sz="2600" b="0" kern="1200" dirty="0">
                              <a:solidFill>
                                <a:schemeClr val="tx1"/>
                              </a:solidFill>
                              <a:effectLst/>
                              <a:latin typeface="Cambria Math" panose="02040503050406030204" pitchFamily="18" charset="0"/>
                              <a:ea typeface="+mn-ea"/>
                              <a:cs typeface="+mn-cs"/>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18101405"/>
                      </a:ext>
                    </a:extLst>
                  </a:tr>
                  <a:tr h="953368">
                    <a:tc gridSpan="4">
                      <a:txBody>
                        <a:bodyPr/>
                        <a:lstStyle/>
                        <a:p>
                          <a:pPr algn="just">
                            <a:lnSpc>
                              <a:spcPct val="107000"/>
                            </a:lnSpc>
                            <a:spcBef>
                              <a:spcPts val="300"/>
                            </a:spcBef>
                            <a:spcAft>
                              <a:spcPts val="300"/>
                            </a:spcAft>
                          </a:pPr>
                          <a:r>
                            <a:rPr lang="en-US" sz="2600" b="1">
                              <a:solidFill>
                                <a:schemeClr val="tx1"/>
                              </a:solidFill>
                              <a:effectLst/>
                              <a:latin typeface="Times New Roman" panose="02020603050405020304" pitchFamily="18" charset="0"/>
                              <a:cs typeface="Times New Roman" panose="02020603050405020304" pitchFamily="18" charset="0"/>
                            </a:rPr>
                            <a:t>Gọi</a:t>
                          </a:r>
                          <a:r>
                            <a:rPr lang="en-US" sz="2600" b="1" baseline="0">
                              <a:solidFill>
                                <a:schemeClr val="tx1"/>
                              </a:solidFill>
                              <a:effectLst/>
                              <a:latin typeface="Times New Roman" panose="02020603050405020304" pitchFamily="18" charset="0"/>
                              <a:cs typeface="Times New Roman" panose="02020603050405020304" pitchFamily="18" charset="0"/>
                            </a:rPr>
                            <a:t> </a:t>
                          </a:r>
                          <a14:m>
                            <m:oMath xmlns:m="http://schemas.openxmlformats.org/officeDocument/2006/math">
                              <m:r>
                                <a:rPr lang="en-US" sz="2600" b="1" i="1" smtClean="0">
                                  <a:solidFill>
                                    <a:schemeClr val="tx1"/>
                                  </a:solidFill>
                                  <a:effectLst/>
                                  <a:latin typeface="Cambria Math" panose="02040503050406030204" pitchFamily="18" charset="0"/>
                                </a:rPr>
                                <m:t>𝒚</m:t>
                              </m:r>
                            </m:oMath>
                          </a14:m>
                          <a:r>
                            <a:rPr lang="en-US" sz="2600" b="1" baseline="0">
                              <a:solidFill>
                                <a:schemeClr val="tx1"/>
                              </a:solidFill>
                              <a:effectLst/>
                              <a:latin typeface="Times New Roman" panose="02020603050405020304" pitchFamily="18" charset="0"/>
                              <a:cs typeface="Times New Roman" panose="02020603050405020304" pitchFamily="18" charset="0"/>
                            </a:rPr>
                            <a:t> (đồng) là số tiền người bán thu được khi bán </a:t>
                          </a:r>
                          <a14:m>
                            <m:oMath xmlns:m="http://schemas.openxmlformats.org/officeDocument/2006/math">
                              <m:r>
                                <a:rPr lang="en-US" sz="2600" b="1" i="1" smtClean="0">
                                  <a:solidFill>
                                    <a:schemeClr val="tx1"/>
                                  </a:solidFill>
                                  <a:effectLst/>
                                  <a:latin typeface="Cambria Math" panose="02040503050406030204" pitchFamily="18" charset="0"/>
                                </a:rPr>
                                <m:t>𝒙</m:t>
                              </m:r>
                            </m:oMath>
                          </a14:m>
                          <a:r>
                            <a:rPr lang="en-US" sz="2600" b="1" baseline="0">
                              <a:solidFill>
                                <a:schemeClr val="tx1"/>
                              </a:solidFill>
                              <a:effectLst/>
                              <a:latin typeface="Times New Roman" panose="02020603050405020304" pitchFamily="18" charset="0"/>
                              <a:cs typeface="Times New Roman" panose="02020603050405020304" pitchFamily="18" charset="0"/>
                            </a:rPr>
                            <a:t> (kg) thanh long. </a:t>
                          </a:r>
                          <a:r>
                            <a:rPr lang="en-US" sz="2600" b="1">
                              <a:solidFill>
                                <a:schemeClr val="tx1"/>
                              </a:solidFill>
                              <a:effectLst/>
                              <a:latin typeface="Times New Roman" panose="02020603050405020304" pitchFamily="18" charset="0"/>
                              <a:cs typeface="Times New Roman" panose="02020603050405020304" pitchFamily="18" charset="0"/>
                            </a:rPr>
                            <a:t>Với </a:t>
                          </a:r>
                          <a:r>
                            <a:rPr lang="en-US" sz="2600" b="1" dirty="0" err="1">
                              <a:solidFill>
                                <a:schemeClr val="tx1"/>
                              </a:solidFill>
                              <a:effectLst/>
                              <a:latin typeface="Times New Roman" panose="02020603050405020304" pitchFamily="18" charset="0"/>
                              <a:cs typeface="Times New Roman" panose="02020603050405020304" pitchFamily="18" charset="0"/>
                            </a:rPr>
                            <a:t>mỗi</a:t>
                          </a:r>
                          <a:r>
                            <a:rPr lang="en-US" sz="2600" b="1" dirty="0">
                              <a:solidFill>
                                <a:schemeClr val="tx1"/>
                              </a:solidFill>
                              <a:effectLst/>
                              <a:latin typeface="Times New Roman" panose="02020603050405020304" pitchFamily="18" charset="0"/>
                              <a:cs typeface="Times New Roman" panose="02020603050405020304" pitchFamily="18" charset="0"/>
                            </a:rPr>
                            <a:t> </a:t>
                          </a:r>
                          <a:r>
                            <a:rPr lang="en-US" sz="2600" b="1" dirty="0" err="1">
                              <a:solidFill>
                                <a:schemeClr val="tx1"/>
                              </a:solidFill>
                              <a:effectLst/>
                              <a:latin typeface="Times New Roman" panose="02020603050405020304" pitchFamily="18" charset="0"/>
                              <a:cs typeface="Times New Roman" panose="02020603050405020304" pitchFamily="18" charset="0"/>
                            </a:rPr>
                            <a:t>giá</a:t>
                          </a:r>
                          <a:r>
                            <a:rPr lang="en-US" sz="2600" b="1" dirty="0">
                              <a:solidFill>
                                <a:schemeClr val="tx1"/>
                              </a:solidFill>
                              <a:effectLst/>
                              <a:latin typeface="Times New Roman" panose="02020603050405020304" pitchFamily="18" charset="0"/>
                              <a:cs typeface="Times New Roman" panose="02020603050405020304" pitchFamily="18" charset="0"/>
                            </a:rPr>
                            <a:t> </a:t>
                          </a:r>
                          <a:r>
                            <a:rPr lang="en-US" sz="2600" b="1" dirty="0" err="1">
                              <a:solidFill>
                                <a:schemeClr val="tx1"/>
                              </a:solidFill>
                              <a:effectLst/>
                              <a:latin typeface="Times New Roman" panose="02020603050405020304" pitchFamily="18" charset="0"/>
                              <a:cs typeface="Times New Roman" panose="02020603050405020304" pitchFamily="18" charset="0"/>
                            </a:rPr>
                            <a:t>trị</a:t>
                          </a:r>
                          <a:r>
                            <a:rPr lang="en-US" sz="2600" b="1" dirty="0">
                              <a:solidFill>
                                <a:schemeClr val="tx1"/>
                              </a:solidFill>
                              <a:effectLst/>
                              <a:latin typeface="Times New Roman" panose="02020603050405020304" pitchFamily="18" charset="0"/>
                              <a:cs typeface="Times New Roman" panose="02020603050405020304" pitchFamily="18" charset="0"/>
                            </a:rPr>
                            <a:t> </a:t>
                          </a:r>
                          <a:r>
                            <a:rPr lang="en-US" sz="2600" b="1" dirty="0" err="1">
                              <a:solidFill>
                                <a:schemeClr val="tx1"/>
                              </a:solidFill>
                              <a:effectLst/>
                              <a:latin typeface="Times New Roman" panose="02020603050405020304" pitchFamily="18" charset="0"/>
                              <a:cs typeface="Times New Roman" panose="02020603050405020304" pitchFamily="18" charset="0"/>
                            </a:rPr>
                            <a:t>của</a:t>
                          </a:r>
                          <a:r>
                            <a:rPr lang="en-US" sz="2600" b="1" dirty="0">
                              <a:solidFill>
                                <a:schemeClr val="tx1"/>
                              </a:solidFill>
                              <a:effectLst/>
                              <a:latin typeface="Times New Roman" panose="02020603050405020304" pitchFamily="18" charset="0"/>
                              <a:cs typeface="Times New Roman" panose="02020603050405020304" pitchFamily="18" charset="0"/>
                            </a:rPr>
                            <a:t> </a:t>
                          </a:r>
                          <a14:m>
                            <m:oMath xmlns:m="http://schemas.openxmlformats.org/officeDocument/2006/math">
                              <m:r>
                                <a:rPr lang="en-US" sz="2600" b="1" i="1">
                                  <a:solidFill>
                                    <a:schemeClr val="tx1"/>
                                  </a:solidFill>
                                  <a:effectLst/>
                                  <a:latin typeface="Cambria Math" panose="02040503050406030204" pitchFamily="18" charset="0"/>
                                </a:rPr>
                                <m:t>𝒙</m:t>
                              </m:r>
                            </m:oMath>
                          </a14:m>
                          <a:r>
                            <a:rPr lang="en-US" sz="2600" b="1" dirty="0">
                              <a:solidFill>
                                <a:schemeClr val="tx1"/>
                              </a:solidFill>
                              <a:effectLst/>
                              <a:latin typeface="Times New Roman" panose="02020603050405020304" pitchFamily="18" charset="0"/>
                              <a:cs typeface="Times New Roman" panose="02020603050405020304" pitchFamily="18" charset="0"/>
                            </a:rPr>
                            <a:t>, </a:t>
                          </a:r>
                          <a:r>
                            <a:rPr lang="en-US" sz="2600" b="1" dirty="0" err="1">
                              <a:solidFill>
                                <a:schemeClr val="tx1"/>
                              </a:solidFill>
                              <a:effectLst/>
                              <a:latin typeface="Times New Roman" panose="02020603050405020304" pitchFamily="18" charset="0"/>
                              <a:cs typeface="Times New Roman" panose="02020603050405020304" pitchFamily="18" charset="0"/>
                            </a:rPr>
                            <a:t>xác</a:t>
                          </a:r>
                          <a:r>
                            <a:rPr lang="en-US" sz="2600" b="1" dirty="0">
                              <a:solidFill>
                                <a:schemeClr val="tx1"/>
                              </a:solidFill>
                              <a:effectLst/>
                              <a:latin typeface="Times New Roman" panose="02020603050405020304" pitchFamily="18" charset="0"/>
                              <a:cs typeface="Times New Roman" panose="02020603050405020304" pitchFamily="18" charset="0"/>
                            </a:rPr>
                            <a:t> </a:t>
                          </a:r>
                          <a:r>
                            <a:rPr lang="en-US" sz="2600" b="1" dirty="0" err="1">
                              <a:solidFill>
                                <a:schemeClr val="tx1"/>
                              </a:solidFill>
                              <a:effectLst/>
                              <a:latin typeface="Times New Roman" panose="02020603050405020304" pitchFamily="18" charset="0"/>
                              <a:cs typeface="Times New Roman" panose="02020603050405020304" pitchFamily="18" charset="0"/>
                            </a:rPr>
                            <a:t>định</a:t>
                          </a:r>
                          <a:r>
                            <a:rPr lang="en-US" sz="2600" b="1" dirty="0">
                              <a:solidFill>
                                <a:schemeClr val="tx1"/>
                              </a:solidFill>
                              <a:effectLst/>
                              <a:latin typeface="Times New Roman" panose="02020603050405020304" pitchFamily="18" charset="0"/>
                              <a:cs typeface="Times New Roman" panose="02020603050405020304" pitchFamily="18" charset="0"/>
                            </a:rPr>
                            <a:t> </a:t>
                          </a:r>
                          <a:r>
                            <a:rPr lang="en-US" sz="2600" b="1" dirty="0" err="1">
                              <a:solidFill>
                                <a:schemeClr val="tx1"/>
                              </a:solidFill>
                              <a:effectLst/>
                              <a:latin typeface="Times New Roman" panose="02020603050405020304" pitchFamily="18" charset="0"/>
                              <a:cs typeface="Times New Roman" panose="02020603050405020304" pitchFamily="18" charset="0"/>
                            </a:rPr>
                            <a:t>được</a:t>
                          </a:r>
                          <a:r>
                            <a:rPr lang="en-US" sz="2600" b="1" dirty="0">
                              <a:solidFill>
                                <a:schemeClr val="tx1"/>
                              </a:solidFill>
                              <a:effectLst/>
                              <a:latin typeface="Times New Roman" panose="02020603050405020304" pitchFamily="18" charset="0"/>
                              <a:cs typeface="Times New Roman" panose="02020603050405020304" pitchFamily="18" charset="0"/>
                            </a:rPr>
                            <a:t> bao </a:t>
                          </a:r>
                          <a:r>
                            <a:rPr lang="en-US" sz="2600" b="1" dirty="0" err="1">
                              <a:solidFill>
                                <a:schemeClr val="tx1"/>
                              </a:solidFill>
                              <a:effectLst/>
                              <a:latin typeface="Times New Roman" panose="02020603050405020304" pitchFamily="18" charset="0"/>
                              <a:cs typeface="Times New Roman" panose="02020603050405020304" pitchFamily="18" charset="0"/>
                            </a:rPr>
                            <a:t>nhiêu</a:t>
                          </a:r>
                          <a:r>
                            <a:rPr lang="en-US" sz="2600" b="1" dirty="0">
                              <a:solidFill>
                                <a:schemeClr val="tx1"/>
                              </a:solidFill>
                              <a:effectLst/>
                              <a:latin typeface="Times New Roman" panose="02020603050405020304" pitchFamily="18" charset="0"/>
                              <a:cs typeface="Times New Roman" panose="02020603050405020304" pitchFamily="18" charset="0"/>
                            </a:rPr>
                            <a:t> </a:t>
                          </a:r>
                          <a:r>
                            <a:rPr lang="en-US" sz="2600" b="1" dirty="0" err="1">
                              <a:solidFill>
                                <a:schemeClr val="tx1"/>
                              </a:solidFill>
                              <a:effectLst/>
                              <a:latin typeface="Times New Roman" panose="02020603050405020304" pitchFamily="18" charset="0"/>
                              <a:cs typeface="Times New Roman" panose="02020603050405020304" pitchFamily="18" charset="0"/>
                            </a:rPr>
                            <a:t>giá</a:t>
                          </a:r>
                          <a:r>
                            <a:rPr lang="en-US" sz="2600" b="1" dirty="0">
                              <a:solidFill>
                                <a:schemeClr val="tx1"/>
                              </a:solidFill>
                              <a:effectLst/>
                              <a:latin typeface="Times New Roman" panose="02020603050405020304" pitchFamily="18" charset="0"/>
                              <a:cs typeface="Times New Roman" panose="02020603050405020304" pitchFamily="18" charset="0"/>
                            </a:rPr>
                            <a:t> </a:t>
                          </a:r>
                          <a:r>
                            <a:rPr lang="en-US" sz="2600" b="1" dirty="0" err="1">
                              <a:solidFill>
                                <a:schemeClr val="tx1"/>
                              </a:solidFill>
                              <a:effectLst/>
                              <a:latin typeface="Times New Roman" panose="02020603050405020304" pitchFamily="18" charset="0"/>
                              <a:cs typeface="Times New Roman" panose="02020603050405020304" pitchFamily="18" charset="0"/>
                            </a:rPr>
                            <a:t>trị</a:t>
                          </a:r>
                          <a:r>
                            <a:rPr lang="en-US" sz="2600" b="1" dirty="0">
                              <a:solidFill>
                                <a:schemeClr val="tx1"/>
                              </a:solidFill>
                              <a:effectLst/>
                              <a:latin typeface="Times New Roman" panose="02020603050405020304" pitchFamily="18" charset="0"/>
                              <a:cs typeface="Times New Roman" panose="02020603050405020304" pitchFamily="18" charset="0"/>
                            </a:rPr>
                            <a:t> </a:t>
                          </a:r>
                          <a:r>
                            <a:rPr lang="en-US" sz="2600" b="1" dirty="0" err="1">
                              <a:solidFill>
                                <a:schemeClr val="tx1"/>
                              </a:solidFill>
                              <a:effectLst/>
                              <a:latin typeface="Times New Roman" panose="02020603050405020304" pitchFamily="18" charset="0"/>
                              <a:cs typeface="Times New Roman" panose="02020603050405020304" pitchFamily="18" charset="0"/>
                            </a:rPr>
                            <a:t>tương</a:t>
                          </a:r>
                          <a:r>
                            <a:rPr lang="en-US" sz="2600" b="1" dirty="0">
                              <a:solidFill>
                                <a:schemeClr val="tx1"/>
                              </a:solidFill>
                              <a:effectLst/>
                              <a:latin typeface="Times New Roman" panose="02020603050405020304" pitchFamily="18" charset="0"/>
                              <a:cs typeface="Times New Roman" panose="02020603050405020304" pitchFamily="18" charset="0"/>
                            </a:rPr>
                            <a:t> </a:t>
                          </a:r>
                          <a:r>
                            <a:rPr lang="en-US" sz="2600" b="1" dirty="0" err="1">
                              <a:solidFill>
                                <a:schemeClr val="tx1"/>
                              </a:solidFill>
                              <a:effectLst/>
                              <a:latin typeface="Times New Roman" panose="02020603050405020304" pitchFamily="18" charset="0"/>
                              <a:cs typeface="Times New Roman" panose="02020603050405020304" pitchFamily="18" charset="0"/>
                            </a:rPr>
                            <a:t>ứng</a:t>
                          </a:r>
                          <a:r>
                            <a:rPr lang="en-US" sz="2600" b="1" dirty="0">
                              <a:solidFill>
                                <a:schemeClr val="tx1"/>
                              </a:solidFill>
                              <a:effectLst/>
                              <a:latin typeface="Times New Roman" panose="02020603050405020304" pitchFamily="18" charset="0"/>
                              <a:cs typeface="Times New Roman" panose="02020603050405020304" pitchFamily="18" charset="0"/>
                            </a:rPr>
                            <a:t> </a:t>
                          </a:r>
                          <a:r>
                            <a:rPr lang="en-US" sz="2600" b="1" dirty="0" err="1">
                              <a:solidFill>
                                <a:schemeClr val="tx1"/>
                              </a:solidFill>
                              <a:effectLst/>
                              <a:latin typeface="Times New Roman" panose="02020603050405020304" pitchFamily="18" charset="0"/>
                              <a:cs typeface="Times New Roman" panose="02020603050405020304" pitchFamily="18" charset="0"/>
                            </a:rPr>
                            <a:t>của</a:t>
                          </a:r>
                          <a:r>
                            <a:rPr lang="en-US" sz="2600" b="1" dirty="0">
                              <a:solidFill>
                                <a:schemeClr val="tx1"/>
                              </a:solidFill>
                              <a:effectLst/>
                              <a:latin typeface="Times New Roman" panose="02020603050405020304" pitchFamily="18" charset="0"/>
                              <a:cs typeface="Times New Roman" panose="02020603050405020304" pitchFamily="18" charset="0"/>
                            </a:rPr>
                            <a:t> </a:t>
                          </a:r>
                          <a14:m>
                            <m:oMath xmlns:m="http://schemas.openxmlformats.org/officeDocument/2006/math">
                              <m:r>
                                <a:rPr lang="en-US" sz="2600" b="1" i="1">
                                  <a:solidFill>
                                    <a:schemeClr val="tx1"/>
                                  </a:solidFill>
                                  <a:effectLst/>
                                  <a:latin typeface="Cambria Math" panose="02040503050406030204" pitchFamily="18" charset="0"/>
                                </a:rPr>
                                <m:t>𝒚</m:t>
                              </m:r>
                            </m:oMath>
                          </a14:m>
                          <a:r>
                            <a:rPr lang="en-US" sz="2600" b="1" dirty="0">
                              <a:solidFill>
                                <a:schemeClr val="tx1"/>
                              </a:solidFill>
                              <a:effectLst/>
                              <a:latin typeface="Times New Roman" panose="02020603050405020304" pitchFamily="18" charset="0"/>
                              <a:cs typeface="Times New Roman" panose="02020603050405020304" pitchFamily="18" charset="0"/>
                            </a:rPr>
                            <a:t>?</a:t>
                          </a:r>
                          <a:endParaRPr lang="en-US" sz="12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05585293"/>
                      </a:ext>
                    </a:extLst>
                  </a:tr>
                </a:tbl>
              </a:graphicData>
            </a:graphic>
          </p:graphicFrame>
        </mc:Choice>
        <mc:Fallback xmlns="">
          <p:graphicFrame>
            <p:nvGraphicFramePr>
              <p:cNvPr id="12" name="Table 11">
                <a:extLst>
                  <a:ext uri="{FF2B5EF4-FFF2-40B4-BE49-F238E27FC236}">
                    <a16:creationId xmlns:a16="http://schemas.microsoft.com/office/drawing/2014/main" id="{E42483A9-85AC-F597-2E95-C9076961BA7A}"/>
                  </a:ext>
                </a:extLst>
              </p:cNvPr>
              <p:cNvGraphicFramePr>
                <a:graphicFrameLocks noGrp="1"/>
              </p:cNvGraphicFramePr>
              <p:nvPr>
                <p:extLst>
                  <p:ext uri="{D42A27DB-BD31-4B8C-83A1-F6EECF244321}">
                    <p14:modId xmlns:p14="http://schemas.microsoft.com/office/powerpoint/2010/main" val="2590631636"/>
                  </p:ext>
                </p:extLst>
              </p:nvPr>
            </p:nvGraphicFramePr>
            <p:xfrm>
              <a:off x="1573982" y="3962400"/>
              <a:ext cx="10465618" cy="2805544"/>
            </p:xfrm>
            <a:graphic>
              <a:graphicData uri="http://schemas.openxmlformats.org/drawingml/2006/table">
                <a:tbl>
                  <a:tblPr firstRow="1" firstCol="1" bandRow="1">
                    <a:tableStyleId>{5C22544A-7EE6-4342-B048-85BDC9FD1C3A}</a:tableStyleId>
                  </a:tblPr>
                  <a:tblGrid>
                    <a:gridCol w="5626114">
                      <a:extLst>
                        <a:ext uri="{9D8B030D-6E8A-4147-A177-3AD203B41FA5}">
                          <a16:colId xmlns:a16="http://schemas.microsoft.com/office/drawing/2014/main" val="1922646898"/>
                        </a:ext>
                      </a:extLst>
                    </a:gridCol>
                    <a:gridCol w="1613168">
                      <a:extLst>
                        <a:ext uri="{9D8B030D-6E8A-4147-A177-3AD203B41FA5}">
                          <a16:colId xmlns:a16="http://schemas.microsoft.com/office/drawing/2014/main" val="2585148154"/>
                        </a:ext>
                      </a:extLst>
                    </a:gridCol>
                    <a:gridCol w="1613168">
                      <a:extLst>
                        <a:ext uri="{9D8B030D-6E8A-4147-A177-3AD203B41FA5}">
                          <a16:colId xmlns:a16="http://schemas.microsoft.com/office/drawing/2014/main" val="1425251341"/>
                        </a:ext>
                      </a:extLst>
                    </a:gridCol>
                    <a:gridCol w="1613168">
                      <a:extLst>
                        <a:ext uri="{9D8B030D-6E8A-4147-A177-3AD203B41FA5}">
                          <a16:colId xmlns:a16="http://schemas.microsoft.com/office/drawing/2014/main" val="3844981260"/>
                        </a:ext>
                      </a:extLst>
                    </a:gridCol>
                  </a:tblGrid>
                  <a:tr h="910192">
                    <a:tc>
                      <a:txBody>
                        <a:bodyPr/>
                        <a:lstStyle/>
                        <a:p>
                          <a:pPr algn="just">
                            <a:lnSpc>
                              <a:spcPct val="107000"/>
                            </a:lnSpc>
                            <a:spcBef>
                              <a:spcPts val="300"/>
                            </a:spcBef>
                            <a:spcAft>
                              <a:spcPts val="300"/>
                            </a:spcAft>
                          </a:pPr>
                          <a:r>
                            <a:rPr lang="en-US" sz="2600" b="1" dirty="0" err="1">
                              <a:solidFill>
                                <a:schemeClr val="tx1"/>
                              </a:solidFill>
                              <a:effectLst/>
                              <a:latin typeface="Times New Roman" panose="02020603050405020304" pitchFamily="18" charset="0"/>
                              <a:cs typeface="Times New Roman" panose="02020603050405020304" pitchFamily="18" charset="0"/>
                            </a:rPr>
                            <a:t>Số</a:t>
                          </a:r>
                          <a:r>
                            <a:rPr lang="en-US" sz="2600" b="1" dirty="0">
                              <a:solidFill>
                                <a:schemeClr val="tx1"/>
                              </a:solidFill>
                              <a:effectLst/>
                              <a:latin typeface="Times New Roman" panose="02020603050405020304" pitchFamily="18" charset="0"/>
                              <a:cs typeface="Times New Roman" panose="02020603050405020304" pitchFamily="18" charset="0"/>
                            </a:rPr>
                            <a:t> kg </a:t>
                          </a:r>
                          <a:r>
                            <a:rPr lang="en-US" sz="2600" b="1" dirty="0" err="1">
                              <a:solidFill>
                                <a:schemeClr val="tx1"/>
                              </a:solidFill>
                              <a:effectLst/>
                              <a:latin typeface="Times New Roman" panose="02020603050405020304" pitchFamily="18" charset="0"/>
                              <a:cs typeface="Times New Roman" panose="02020603050405020304" pitchFamily="18" charset="0"/>
                            </a:rPr>
                            <a:t>thanh</a:t>
                          </a:r>
                          <a:r>
                            <a:rPr lang="en-US" sz="2600" b="1" dirty="0">
                              <a:solidFill>
                                <a:schemeClr val="tx1"/>
                              </a:solidFill>
                              <a:effectLst/>
                              <a:latin typeface="Times New Roman" panose="02020603050405020304" pitchFamily="18" charset="0"/>
                              <a:cs typeface="Times New Roman" panose="02020603050405020304" pitchFamily="18" charset="0"/>
                            </a:rPr>
                            <a:t> </a:t>
                          </a:r>
                          <a:r>
                            <a:rPr lang="en-US" sz="2600" b="1">
                              <a:solidFill>
                                <a:schemeClr val="tx1"/>
                              </a:solidFill>
                              <a:effectLst/>
                              <a:latin typeface="Times New Roman" panose="02020603050405020304" pitchFamily="18" charset="0"/>
                              <a:cs typeface="Times New Roman" panose="02020603050405020304" pitchFamily="18" charset="0"/>
                            </a:rPr>
                            <a:t>long </a:t>
                          </a:r>
                          <a:r>
                            <a:rPr lang="en-US" sz="2600" b="1" smtClean="0">
                              <a:solidFill>
                                <a:schemeClr val="tx1"/>
                              </a:solidFill>
                              <a:effectLst/>
                              <a:latin typeface="Times New Roman" panose="02020603050405020304" pitchFamily="18" charset="0"/>
                              <a:cs typeface="Times New Roman" panose="02020603050405020304" pitchFamily="18" charset="0"/>
                            </a:rPr>
                            <a:t>loại </a:t>
                          </a:r>
                          <a:r>
                            <a:rPr lang="en-US" sz="2600" b="1" dirty="0">
                              <a:solidFill>
                                <a:schemeClr val="tx1"/>
                              </a:solidFill>
                              <a:effectLst/>
                              <a:latin typeface="Times New Roman" panose="02020603050405020304" pitchFamily="18" charset="0"/>
                              <a:cs typeface="Times New Roman" panose="02020603050405020304" pitchFamily="18" charset="0"/>
                            </a:rPr>
                            <a:t>I </a:t>
                          </a:r>
                          <a:r>
                            <a:rPr lang="en-US" sz="2600" b="1" dirty="0" err="1">
                              <a:solidFill>
                                <a:schemeClr val="tx1"/>
                              </a:solidFill>
                              <a:effectLst/>
                              <a:latin typeface="Times New Roman" panose="02020603050405020304" pitchFamily="18" charset="0"/>
                              <a:cs typeface="Times New Roman" panose="02020603050405020304" pitchFamily="18" charset="0"/>
                            </a:rPr>
                            <a:t>được</a:t>
                          </a:r>
                          <a:r>
                            <a:rPr lang="en-US" sz="2600" b="1" dirty="0">
                              <a:solidFill>
                                <a:schemeClr val="tx1"/>
                              </a:solidFill>
                              <a:effectLst/>
                              <a:latin typeface="Times New Roman" panose="02020603050405020304" pitchFamily="18" charset="0"/>
                              <a:cs typeface="Times New Roman" panose="02020603050405020304" pitchFamily="18" charset="0"/>
                            </a:rPr>
                            <a:t> </a:t>
                          </a:r>
                          <a:r>
                            <a:rPr lang="en-US" sz="2600" b="1" dirty="0" err="1">
                              <a:solidFill>
                                <a:schemeClr val="tx1"/>
                              </a:solidFill>
                              <a:effectLst/>
                              <a:latin typeface="Times New Roman" panose="02020603050405020304" pitchFamily="18" charset="0"/>
                              <a:cs typeface="Times New Roman" panose="02020603050405020304" pitchFamily="18" charset="0"/>
                            </a:rPr>
                            <a:t>bán</a:t>
                          </a:r>
                          <a:r>
                            <a:rPr lang="en-US" sz="2600" b="1" dirty="0">
                              <a:solidFill>
                                <a:schemeClr val="tx1"/>
                              </a:solidFill>
                              <a:effectLst/>
                              <a:latin typeface="Times New Roman" panose="02020603050405020304" pitchFamily="18" charset="0"/>
                              <a:cs typeface="Times New Roman" panose="02020603050405020304" pitchFamily="18" charset="0"/>
                            </a:rPr>
                            <a:t> </a:t>
                          </a:r>
                          <a:r>
                            <a:rPr lang="en-US" sz="2600" b="1" dirty="0" err="1">
                              <a:solidFill>
                                <a:schemeClr val="tx1"/>
                              </a:solidFill>
                              <a:effectLst/>
                              <a:latin typeface="Times New Roman" panose="02020603050405020304" pitchFamily="18" charset="0"/>
                              <a:cs typeface="Times New Roman" panose="02020603050405020304" pitchFamily="18" charset="0"/>
                            </a:rPr>
                            <a:t>ra</a:t>
                          </a:r>
                          <a:endParaRPr lang="en-US" sz="12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endParaRPr lang="en-US"/>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348679" t="-12000" r="-200755" b="-214667"/>
                          </a:stretch>
                        </a:blipFill>
                      </a:tcPr>
                    </a:tc>
                    <a:tc>
                      <a:txBody>
                        <a:bodyPr/>
                        <a:lstStyle/>
                        <a:p>
                          <a:endParaRPr lang="en-US"/>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450379" t="-12000" r="-101515" b="-214667"/>
                          </a:stretch>
                        </a:blipFill>
                      </a:tcPr>
                    </a:tc>
                    <a:tc>
                      <a:txBody>
                        <a:bodyPr/>
                        <a:lstStyle/>
                        <a:p>
                          <a:endParaRPr lang="en-US"/>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548302" t="-12000" r="-1132" b="-214667"/>
                          </a:stretch>
                        </a:blipFill>
                      </a:tcPr>
                    </a:tc>
                    <a:extLst>
                      <a:ext uri="{0D108BD9-81ED-4DB2-BD59-A6C34878D82A}">
                        <a16:rowId xmlns:a16="http://schemas.microsoft.com/office/drawing/2014/main" val="3914503442"/>
                      </a:ext>
                    </a:extLst>
                  </a:tr>
                  <a:tr h="941984">
                    <a:tc>
                      <a:txBody>
                        <a:bodyPr/>
                        <a:lstStyle/>
                        <a:p>
                          <a:pPr algn="just">
                            <a:lnSpc>
                              <a:spcPct val="107000"/>
                            </a:lnSpc>
                            <a:spcBef>
                              <a:spcPts val="300"/>
                            </a:spcBef>
                            <a:spcAft>
                              <a:spcPts val="300"/>
                            </a:spcAft>
                          </a:pPr>
                          <a:r>
                            <a:rPr lang="en-US" sz="2600" b="1" dirty="0" err="1">
                              <a:solidFill>
                                <a:schemeClr val="tx1"/>
                              </a:solidFill>
                              <a:effectLst/>
                              <a:latin typeface="Times New Roman" panose="02020603050405020304" pitchFamily="18" charset="0"/>
                              <a:cs typeface="Times New Roman" panose="02020603050405020304" pitchFamily="18" charset="0"/>
                            </a:rPr>
                            <a:t>Giá</a:t>
                          </a:r>
                          <a:r>
                            <a:rPr lang="en-US" sz="2600" b="1" dirty="0">
                              <a:solidFill>
                                <a:schemeClr val="tx1"/>
                              </a:solidFill>
                              <a:effectLst/>
                              <a:latin typeface="Times New Roman" panose="02020603050405020304" pitchFamily="18" charset="0"/>
                              <a:cs typeface="Times New Roman" panose="02020603050405020304" pitchFamily="18" charset="0"/>
                            </a:rPr>
                            <a:t> </a:t>
                          </a:r>
                          <a:r>
                            <a:rPr lang="en-US" sz="2600" b="1" dirty="0" err="1">
                              <a:solidFill>
                                <a:schemeClr val="tx1"/>
                              </a:solidFill>
                              <a:effectLst/>
                              <a:latin typeface="Times New Roman" panose="02020603050405020304" pitchFamily="18" charset="0"/>
                              <a:cs typeface="Times New Roman" panose="02020603050405020304" pitchFamily="18" charset="0"/>
                            </a:rPr>
                            <a:t>tiền</a:t>
                          </a:r>
                          <a:endParaRPr lang="en-US" sz="1200" b="1"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endParaRPr lang="en-US"/>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348679" t="-109091" r="-200755" b="-109091"/>
                          </a:stretch>
                        </a:blipFill>
                      </a:tcPr>
                    </a:tc>
                    <a:tc>
                      <a:txBody>
                        <a:bodyPr/>
                        <a:lstStyle/>
                        <a:p>
                          <a:pPr algn="just">
                            <a:lnSpc>
                              <a:spcPct val="107000"/>
                            </a:lnSpc>
                            <a:spcBef>
                              <a:spcPts val="300"/>
                            </a:spcBef>
                            <a:spcAft>
                              <a:spcPts val="300"/>
                            </a:spcAft>
                          </a:pPr>
                          <a:r>
                            <a:rPr lang="en-US" sz="2600" b="0" dirty="0">
                              <a:solidFill>
                                <a:schemeClr val="tx1"/>
                              </a:solidFill>
                              <a:effectLst/>
                              <a:latin typeface="Times New Roman" panose="02020603050405020304" pitchFamily="18" charset="0"/>
                              <a:cs typeface="Times New Roman" panose="02020603050405020304" pitchFamily="18" charset="0"/>
                            </a:rPr>
                            <a:t> </a:t>
                          </a:r>
                          <a:endParaRPr lang="en-US" sz="12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just">
                            <a:lnSpc>
                              <a:spcPct val="107000"/>
                            </a:lnSpc>
                            <a:spcBef>
                              <a:spcPts val="300"/>
                            </a:spcBef>
                            <a:spcAft>
                              <a:spcPts val="300"/>
                            </a:spcAft>
                          </a:pPr>
                          <a:r>
                            <a:rPr lang="en-US" sz="2600" b="0" kern="1200" dirty="0">
                              <a:solidFill>
                                <a:schemeClr val="tx1"/>
                              </a:solidFill>
                              <a:effectLst/>
                              <a:latin typeface="Cambria Math" panose="02040503050406030204" pitchFamily="18" charset="0"/>
                              <a:ea typeface="+mn-ea"/>
                              <a:cs typeface="+mn-cs"/>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18101405"/>
                      </a:ext>
                    </a:extLst>
                  </a:tr>
                  <a:tr h="953368">
                    <a:tc gridSpan="4">
                      <a:txBody>
                        <a:bodyPr/>
                        <a:lstStyle/>
                        <a:p>
                          <a:endParaRPr lang="en-US"/>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7"/>
                          <a:stretch>
                            <a:fillRect l="-58" t="-205096" r="-175" b="-7006"/>
                          </a:stretch>
                        </a:blip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05585293"/>
                      </a:ext>
                    </a:extLst>
                  </a:tr>
                </a:tbl>
              </a:graphicData>
            </a:graphic>
          </p:graphicFrame>
        </mc:Fallback>
      </mc:AlternateContent>
      <p:pic>
        <p:nvPicPr>
          <p:cNvPr id="3" name="Picture 2">
            <a:extLst>
              <a:ext uri="{FF2B5EF4-FFF2-40B4-BE49-F238E27FC236}">
                <a16:creationId xmlns:a16="http://schemas.microsoft.com/office/drawing/2014/main" id="{A48EA9FA-6092-5D23-366A-43088875AE8E}"/>
              </a:ext>
            </a:extLst>
          </p:cNvPr>
          <p:cNvPicPr>
            <a:picLocks noChangeAspect="1"/>
          </p:cNvPicPr>
          <p:nvPr/>
        </p:nvPicPr>
        <p:blipFill>
          <a:blip r:embed="rId8"/>
          <a:stretch>
            <a:fillRect/>
          </a:stretch>
        </p:blipFill>
        <p:spPr>
          <a:xfrm>
            <a:off x="-12032" y="1064493"/>
            <a:ext cx="1586014" cy="845874"/>
          </a:xfrm>
          <a:prstGeom prst="rect">
            <a:avLst/>
          </a:prstGeom>
        </p:spPr>
      </p:pic>
      <p:pic>
        <p:nvPicPr>
          <p:cNvPr id="9" name="2 Minutes Countdown 4k Giant Clock - Đồng hồ đếm ngược 2 phút">
            <a:hlinkClick r:id="" action="ppaction://media"/>
            <a:extLst>
              <a:ext uri="{FF2B5EF4-FFF2-40B4-BE49-F238E27FC236}">
                <a16:creationId xmlns:a16="http://schemas.microsoft.com/office/drawing/2014/main" id="{DDCF597E-A917-FE39-7121-24896C3220A0}"/>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10652718" y="171254"/>
            <a:ext cx="1354554" cy="761937"/>
          </a:xfrm>
          <a:prstGeom prst="rect">
            <a:avLst/>
          </a:prstGeom>
        </p:spPr>
      </p:pic>
    </p:spTree>
    <p:extLst>
      <p:ext uri="{BB962C8B-B14F-4D97-AF65-F5344CB8AC3E}">
        <p14:creationId xmlns:p14="http://schemas.microsoft.com/office/powerpoint/2010/main" val="1644744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20326"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5380F533-79E3-8A5C-88BA-D9B3B4B108D7}"/>
              </a:ext>
            </a:extLst>
          </p:cNvPr>
          <p:cNvPicPr>
            <a:picLocks noChangeAspect="1"/>
          </p:cNvPicPr>
          <p:nvPr/>
        </p:nvPicPr>
        <p:blipFill rotWithShape="1">
          <a:blip r:embed="rId2"/>
          <a:srcRect l="11149"/>
          <a:stretch/>
        </p:blipFill>
        <p:spPr>
          <a:xfrm>
            <a:off x="76200" y="3381522"/>
            <a:ext cx="1135570" cy="827123"/>
          </a:xfrm>
          <a:prstGeom prst="rect">
            <a:avLst/>
          </a:prstGeom>
        </p:spPr>
      </p:pic>
      <p:sp>
        <p:nvSpPr>
          <p:cNvPr id="2" name="Title 1">
            <a:extLst>
              <a:ext uri="{FF2B5EF4-FFF2-40B4-BE49-F238E27FC236}">
                <a16:creationId xmlns:a16="http://schemas.microsoft.com/office/drawing/2014/main" id="{A0402DA0-CADC-3633-EBB9-4E8C590B5291}"/>
              </a:ext>
            </a:extLst>
          </p:cNvPr>
          <p:cNvSpPr>
            <a:spLocks noGrp="1"/>
          </p:cNvSpPr>
          <p:nvPr>
            <p:ph type="title"/>
          </p:nvPr>
        </p:nvSpPr>
        <p:spPr>
          <a:xfrm>
            <a:off x="4191000" y="0"/>
            <a:ext cx="5487581" cy="758952"/>
          </a:xfrm>
        </p:spPr>
        <p:txBody>
          <a:bodyPr>
            <a:normAutofit/>
          </a:bodyPr>
          <a:lstStyle/>
          <a:p>
            <a:r>
              <a:rPr lang="en-US" sz="2800" b="1">
                <a:solidFill>
                  <a:srgbClr val="002060"/>
                </a:solidFill>
                <a:latin typeface="Times New Roman" panose="02020603050405020304" pitchFamily="18" charset="0"/>
                <a:cs typeface="Times New Roman" panose="02020603050405020304" pitchFamily="18" charset="0"/>
              </a:rPr>
              <a:t>ĐÁP ÁN PHIẾU </a:t>
            </a:r>
            <a:r>
              <a:rPr lang="en-US" sz="2800" b="1" dirty="0">
                <a:solidFill>
                  <a:srgbClr val="002060"/>
                </a:solidFill>
                <a:latin typeface="Times New Roman" panose="02020603050405020304" pitchFamily="18" charset="0"/>
                <a:cs typeface="Times New Roman" panose="02020603050405020304" pitchFamily="18" charset="0"/>
              </a:rPr>
              <a:t>HỌC TẬP SỐ 1</a:t>
            </a:r>
          </a:p>
        </p:txBody>
      </p:sp>
      <mc:AlternateContent xmlns:mc="http://schemas.openxmlformats.org/markup-compatibility/2006" xmlns:a14="http://schemas.microsoft.com/office/drawing/2010/main">
        <mc:Choice Requires="a14">
          <p:graphicFrame>
            <p:nvGraphicFramePr>
              <p:cNvPr id="5" name="Table 4">
                <a:extLst>
                  <a:ext uri="{FF2B5EF4-FFF2-40B4-BE49-F238E27FC236}">
                    <a16:creationId xmlns:a16="http://schemas.microsoft.com/office/drawing/2014/main" id="{8FD7EBCD-9B83-6F11-7C7C-AD81AB5B627C}"/>
                  </a:ext>
                </a:extLst>
              </p:cNvPr>
              <p:cNvGraphicFramePr>
                <a:graphicFrameLocks noGrp="1"/>
              </p:cNvGraphicFramePr>
              <p:nvPr>
                <p:extLst>
                  <p:ext uri="{D42A27DB-BD31-4B8C-83A1-F6EECF244321}">
                    <p14:modId xmlns:p14="http://schemas.microsoft.com/office/powerpoint/2010/main" val="3469102361"/>
                  </p:ext>
                </p:extLst>
              </p:nvPr>
            </p:nvGraphicFramePr>
            <p:xfrm>
              <a:off x="228600" y="769767"/>
              <a:ext cx="11658600" cy="2522974"/>
            </p:xfrm>
            <a:graphic>
              <a:graphicData uri="http://schemas.openxmlformats.org/drawingml/2006/table">
                <a:tbl>
                  <a:tblPr firstRow="1" firstCol="1" bandRow="1">
                    <a:tableStyleId>{F5AB1C69-6EDB-4FF4-983F-18BD219EF322}</a:tableStyleId>
                  </a:tblPr>
                  <a:tblGrid>
                    <a:gridCol w="4552547">
                      <a:extLst>
                        <a:ext uri="{9D8B030D-6E8A-4147-A177-3AD203B41FA5}">
                          <a16:colId xmlns:a16="http://schemas.microsoft.com/office/drawing/2014/main" val="642805716"/>
                        </a:ext>
                      </a:extLst>
                    </a:gridCol>
                    <a:gridCol w="2457853">
                      <a:extLst>
                        <a:ext uri="{9D8B030D-6E8A-4147-A177-3AD203B41FA5}">
                          <a16:colId xmlns:a16="http://schemas.microsoft.com/office/drawing/2014/main" val="111521386"/>
                        </a:ext>
                      </a:extLst>
                    </a:gridCol>
                    <a:gridCol w="2438400">
                      <a:extLst>
                        <a:ext uri="{9D8B030D-6E8A-4147-A177-3AD203B41FA5}">
                          <a16:colId xmlns:a16="http://schemas.microsoft.com/office/drawing/2014/main" val="765806619"/>
                        </a:ext>
                      </a:extLst>
                    </a:gridCol>
                    <a:gridCol w="2209800">
                      <a:extLst>
                        <a:ext uri="{9D8B030D-6E8A-4147-A177-3AD203B41FA5}">
                          <a16:colId xmlns:a16="http://schemas.microsoft.com/office/drawing/2014/main" val="2897158630"/>
                        </a:ext>
                      </a:extLst>
                    </a:gridCol>
                  </a:tblGrid>
                  <a:tr h="722111">
                    <a:tc>
                      <a:txBody>
                        <a:bodyPr/>
                        <a:lstStyle/>
                        <a:p>
                          <a:pPr algn="just">
                            <a:lnSpc>
                              <a:spcPct val="107000"/>
                            </a:lnSpc>
                            <a:spcBef>
                              <a:spcPts val="300"/>
                            </a:spcBef>
                            <a:spcAft>
                              <a:spcPts val="300"/>
                            </a:spcAft>
                          </a:pPr>
                          <a:r>
                            <a:rPr lang="fr-FR" sz="2600" b="0" dirty="0">
                              <a:solidFill>
                                <a:schemeClr val="tx1"/>
                              </a:solidFill>
                              <a:effectLst/>
                              <a:latin typeface="Times New Roman" panose="02020603050405020304" pitchFamily="18" charset="0"/>
                              <a:cs typeface="Times New Roman" panose="02020603050405020304" pitchFamily="18" charset="0"/>
                            </a:rPr>
                            <a:t>Độ </a:t>
                          </a:r>
                          <a:r>
                            <a:rPr lang="fr-FR" sz="2600" b="0" dirty="0" err="1">
                              <a:solidFill>
                                <a:schemeClr val="tx1"/>
                              </a:solidFill>
                              <a:effectLst/>
                              <a:latin typeface="Times New Roman" panose="02020603050405020304" pitchFamily="18" charset="0"/>
                              <a:cs typeface="Times New Roman" panose="02020603050405020304" pitchFamily="18" charset="0"/>
                            </a:rPr>
                            <a:t>dài</a:t>
                          </a:r>
                          <a:r>
                            <a:rPr lang="fr-FR" sz="2600" b="0" dirty="0">
                              <a:solidFill>
                                <a:schemeClr val="tx1"/>
                              </a:solidFill>
                              <a:effectLst/>
                              <a:latin typeface="Times New Roman" panose="02020603050405020304" pitchFamily="18" charset="0"/>
                              <a:cs typeface="Times New Roman" panose="02020603050405020304" pitchFamily="18" charset="0"/>
                            </a:rPr>
                            <a:t> </a:t>
                          </a:r>
                          <a:r>
                            <a:rPr lang="fr-FR" sz="2600" b="0" dirty="0" err="1">
                              <a:solidFill>
                                <a:schemeClr val="tx1"/>
                              </a:solidFill>
                              <a:effectLst/>
                              <a:latin typeface="Times New Roman" panose="02020603050405020304" pitchFamily="18" charset="0"/>
                              <a:cs typeface="Times New Roman" panose="02020603050405020304" pitchFamily="18" charset="0"/>
                            </a:rPr>
                            <a:t>cạnh</a:t>
                          </a:r>
                          <a:r>
                            <a:rPr lang="fr-FR" sz="2600" b="0" dirty="0">
                              <a:solidFill>
                                <a:schemeClr val="tx1"/>
                              </a:solidFill>
                              <a:effectLst/>
                              <a:latin typeface="Times New Roman" panose="02020603050405020304" pitchFamily="18" charset="0"/>
                              <a:cs typeface="Times New Roman" panose="02020603050405020304" pitchFamily="18" charset="0"/>
                            </a:rPr>
                            <a:t> </a:t>
                          </a:r>
                          <a:r>
                            <a:rPr lang="fr-FR" sz="2600" b="0" dirty="0" err="1">
                              <a:solidFill>
                                <a:schemeClr val="tx1"/>
                              </a:solidFill>
                              <a:effectLst/>
                              <a:latin typeface="Times New Roman" panose="02020603050405020304" pitchFamily="18" charset="0"/>
                              <a:cs typeface="Times New Roman" panose="02020603050405020304" pitchFamily="18" charset="0"/>
                            </a:rPr>
                            <a:t>của</a:t>
                          </a:r>
                          <a:r>
                            <a:rPr lang="fr-FR" sz="2600" b="0" dirty="0">
                              <a:solidFill>
                                <a:schemeClr val="tx1"/>
                              </a:solidFill>
                              <a:effectLst/>
                              <a:latin typeface="Times New Roman" panose="02020603050405020304" pitchFamily="18" charset="0"/>
                              <a:cs typeface="Times New Roman" panose="02020603050405020304" pitchFamily="18" charset="0"/>
                            </a:rPr>
                            <a:t> </a:t>
                          </a:r>
                          <a:r>
                            <a:rPr lang="fr-FR" sz="2600" b="0" dirty="0" err="1">
                              <a:solidFill>
                                <a:schemeClr val="tx1"/>
                              </a:solidFill>
                              <a:effectLst/>
                              <a:latin typeface="Times New Roman" panose="02020603050405020304" pitchFamily="18" charset="0"/>
                              <a:cs typeface="Times New Roman" panose="02020603050405020304" pitchFamily="18" charset="0"/>
                            </a:rPr>
                            <a:t>hình</a:t>
                          </a:r>
                          <a:r>
                            <a:rPr lang="fr-FR" sz="2600" b="0" dirty="0">
                              <a:solidFill>
                                <a:schemeClr val="tx1"/>
                              </a:solidFill>
                              <a:effectLst/>
                              <a:latin typeface="Times New Roman" panose="02020603050405020304" pitchFamily="18" charset="0"/>
                              <a:cs typeface="Times New Roman" panose="02020603050405020304" pitchFamily="18" charset="0"/>
                            </a:rPr>
                            <a:t> </a:t>
                          </a:r>
                          <a:r>
                            <a:rPr lang="fr-FR" sz="2600" b="0" dirty="0" err="1">
                              <a:solidFill>
                                <a:schemeClr val="tx1"/>
                              </a:solidFill>
                              <a:effectLst/>
                              <a:latin typeface="Times New Roman" panose="02020603050405020304" pitchFamily="18" charset="0"/>
                              <a:cs typeface="Times New Roman" panose="02020603050405020304" pitchFamily="18" charset="0"/>
                            </a:rPr>
                            <a:t>vuông</a:t>
                          </a:r>
                          <a14:m>
                            <m:oMath xmlns:m="http://schemas.openxmlformats.org/officeDocument/2006/math">
                              <m:r>
                                <a:rPr lang="en-US" sz="2600" b="0" i="0" smtClean="0">
                                  <a:solidFill>
                                    <a:schemeClr val="tx1"/>
                                  </a:solidFill>
                                  <a:effectLst/>
                                  <a:latin typeface="Cambria Math" panose="02040503050406030204" pitchFamily="18" charset="0"/>
                                </a:rPr>
                                <m:t> </m:t>
                              </m:r>
                              <m:r>
                                <a:rPr lang="en-US" sz="2600" smtClean="0">
                                  <a:solidFill>
                                    <a:schemeClr val="tx1"/>
                                  </a:solidFill>
                                  <a:effectLst/>
                                  <a:latin typeface="Cambria Math" panose="02040503050406030204" pitchFamily="18" charset="0"/>
                                </a:rPr>
                                <m:t>𝑥</m:t>
                              </m:r>
                              <m:r>
                                <m:rPr>
                                  <m:nor/>
                                </m:rPr>
                                <a:rPr lang="fr-FR" sz="2600" b="0">
                                  <a:solidFill>
                                    <a:schemeClr val="tx1"/>
                                  </a:solidFill>
                                  <a:effectLst/>
                                  <a:latin typeface="Times New Roman" panose="02020603050405020304" pitchFamily="18" charset="0"/>
                                  <a:cs typeface="Times New Roman" panose="02020603050405020304" pitchFamily="18" charset="0"/>
                                </a:rPr>
                                <m:t> </m:t>
                              </m:r>
                              <m:d>
                                <m:dPr>
                                  <m:ctrlPr>
                                    <a:rPr lang="en-US" sz="2600" b="0" i="1">
                                      <a:solidFill>
                                        <a:schemeClr val="tx1"/>
                                      </a:solidFill>
                                      <a:effectLst/>
                                      <a:latin typeface="Cambria Math" panose="02040503050406030204" pitchFamily="18" charset="0"/>
                                    </a:rPr>
                                  </m:ctrlPr>
                                </m:dPr>
                                <m:e>
                                  <m:r>
                                    <m:rPr>
                                      <m:sty m:val="p"/>
                                    </m:rPr>
                                    <a:rPr lang="fr-FR" sz="2600" b="0" i="1">
                                      <a:solidFill>
                                        <a:schemeClr val="tx1"/>
                                      </a:solidFill>
                                      <a:effectLst/>
                                      <a:latin typeface="Cambria Math" panose="02040503050406030204" pitchFamily="18" charset="0"/>
                                    </a:rPr>
                                    <m:t>cm</m:t>
                                  </m:r>
                                </m:e>
                              </m:d>
                            </m:oMath>
                          </a14:m>
                          <a:endParaRPr lang="en-US" sz="26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algn="just">
                            <a:lnSpc>
                              <a:spcPct val="107000"/>
                            </a:lnSpc>
                            <a:spcBef>
                              <a:spcPts val="300"/>
                            </a:spcBef>
                            <a:spcAft>
                              <a:spcPts val="300"/>
                            </a:spcAft>
                          </a:pPr>
                          <a14:m>
                            <m:oMathPara xmlns:m="http://schemas.openxmlformats.org/officeDocument/2006/math">
                              <m:oMathParaPr>
                                <m:jc m:val="centerGroup"/>
                              </m:oMathParaPr>
                              <m:oMath xmlns:m="http://schemas.openxmlformats.org/officeDocument/2006/math">
                                <m:r>
                                  <a:rPr lang="en-US" sz="2600" smtClean="0">
                                    <a:solidFill>
                                      <a:schemeClr val="tx1"/>
                                    </a:solidFill>
                                    <a:effectLst/>
                                    <a:latin typeface="Cambria Math" panose="02040503050406030204" pitchFamily="18" charset="0"/>
                                  </a:rPr>
                                  <m:t>𝑥</m:t>
                                </m:r>
                                <m:r>
                                  <a:rPr lang="en-US" sz="2600" smtClean="0">
                                    <a:solidFill>
                                      <a:schemeClr val="tx1"/>
                                    </a:solidFill>
                                    <a:effectLst/>
                                    <a:latin typeface="Cambria Math" panose="02040503050406030204" pitchFamily="18" charset="0"/>
                                  </a:rPr>
                                  <m:t>=1</m:t>
                                </m:r>
                              </m:oMath>
                            </m:oMathPara>
                          </a14:m>
                          <a:endParaRPr lang="en-US" sz="26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algn="just">
                            <a:lnSpc>
                              <a:spcPct val="107000"/>
                            </a:lnSpc>
                            <a:spcBef>
                              <a:spcPts val="300"/>
                            </a:spcBef>
                            <a:spcAft>
                              <a:spcPts val="300"/>
                            </a:spcAft>
                          </a:pPr>
                          <a14:m>
                            <m:oMathPara xmlns:m="http://schemas.openxmlformats.org/officeDocument/2006/math">
                              <m:oMathParaPr>
                                <m:jc m:val="centerGroup"/>
                              </m:oMathParaPr>
                              <m:oMath xmlns:m="http://schemas.openxmlformats.org/officeDocument/2006/math">
                                <m:r>
                                  <a:rPr lang="en-US" sz="2800" smtClean="0">
                                    <a:solidFill>
                                      <a:schemeClr val="tx1"/>
                                    </a:solidFill>
                                    <a:effectLst/>
                                    <a:latin typeface="Cambria Math" panose="02040503050406030204" pitchFamily="18" charset="0"/>
                                  </a:rPr>
                                  <m:t>𝑥</m:t>
                                </m:r>
                                <m:r>
                                  <a:rPr lang="en-US" sz="2800" smtClean="0">
                                    <a:solidFill>
                                      <a:schemeClr val="tx1"/>
                                    </a:solidFill>
                                    <a:effectLst/>
                                    <a:latin typeface="Cambria Math" panose="02040503050406030204" pitchFamily="18" charset="0"/>
                                  </a:rPr>
                                  <m:t>=2</m:t>
                                </m:r>
                              </m:oMath>
                            </m:oMathPara>
                          </a14:m>
                          <a:endParaRPr lang="en-US"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algn="just">
                            <a:lnSpc>
                              <a:spcPct val="107000"/>
                            </a:lnSpc>
                            <a:spcBef>
                              <a:spcPts val="300"/>
                            </a:spcBef>
                            <a:spcAft>
                              <a:spcPts val="300"/>
                            </a:spcAft>
                          </a:pPr>
                          <a14:m>
                            <m:oMathPara xmlns:m="http://schemas.openxmlformats.org/officeDocument/2006/math">
                              <m:oMathParaPr>
                                <m:jc m:val="centerGroup"/>
                              </m:oMathParaPr>
                              <m:oMath xmlns:m="http://schemas.openxmlformats.org/officeDocument/2006/math">
                                <m:r>
                                  <a:rPr lang="en-US" sz="2800" smtClean="0">
                                    <a:solidFill>
                                      <a:schemeClr val="tx1"/>
                                    </a:solidFill>
                                    <a:effectLst/>
                                    <a:latin typeface="Cambria Math" panose="02040503050406030204" pitchFamily="18" charset="0"/>
                                  </a:rPr>
                                  <m:t>𝑥</m:t>
                                </m:r>
                                <m:r>
                                  <a:rPr lang="en-US" sz="2800" smtClean="0">
                                    <a:solidFill>
                                      <a:schemeClr val="tx1"/>
                                    </a:solidFill>
                                    <a:effectLst/>
                                    <a:latin typeface="Cambria Math" panose="02040503050406030204" pitchFamily="18" charset="0"/>
                                  </a:rPr>
                                  <m:t>=3</m:t>
                                </m:r>
                              </m:oMath>
                            </m:oMathPara>
                          </a14:m>
                          <a:endParaRPr lang="en-US" sz="12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extLst>
                      <a:ext uri="{0D108BD9-81ED-4DB2-BD59-A6C34878D82A}">
                        <a16:rowId xmlns:a16="http://schemas.microsoft.com/office/drawing/2014/main" val="426263765"/>
                      </a:ext>
                    </a:extLst>
                  </a:tr>
                  <a:tr h="856932">
                    <a:tc>
                      <a:txBody>
                        <a:bodyPr/>
                        <a:lstStyle/>
                        <a:p>
                          <a:pPr marL="0" marR="0" lvl="0" indent="0" algn="just" defTabSz="914400" rtl="0" eaLnBrk="1" fontAlgn="auto" latinLnBrk="0" hangingPunct="1">
                            <a:lnSpc>
                              <a:spcPct val="107000"/>
                            </a:lnSpc>
                            <a:spcBef>
                              <a:spcPts val="300"/>
                            </a:spcBef>
                            <a:spcAft>
                              <a:spcPts val="300"/>
                            </a:spcAft>
                            <a:buClrTx/>
                            <a:buSzTx/>
                            <a:buFontTx/>
                            <a:buNone/>
                            <a:tabLst/>
                            <a:defRPr/>
                          </a:pPr>
                          <a:r>
                            <a:rPr lang="en-US" sz="2600" b="0" dirty="0">
                              <a:solidFill>
                                <a:schemeClr val="tx1"/>
                              </a:solidFill>
                              <a:effectLst/>
                              <a:latin typeface="Times New Roman" panose="02020603050405020304" pitchFamily="18" charset="0"/>
                              <a:cs typeface="Times New Roman" panose="02020603050405020304" pitchFamily="18" charset="0"/>
                            </a:rPr>
                            <a:t>Chu vi </a:t>
                          </a:r>
                          <a14:m>
                            <m:oMath xmlns:m="http://schemas.openxmlformats.org/officeDocument/2006/math">
                              <m:r>
                                <m:rPr>
                                  <m:sty m:val="p"/>
                                </m:rPr>
                                <a:rPr lang="en-US" sz="2600" b="0" i="1">
                                  <a:solidFill>
                                    <a:schemeClr val="tx1"/>
                                  </a:solidFill>
                                  <a:effectLst/>
                                  <a:latin typeface="Cambria Math" panose="02040503050406030204" pitchFamily="18" charset="0"/>
                                </a:rPr>
                                <m:t>y</m:t>
                              </m:r>
                              <m:r>
                                <a:rPr lang="en-US" sz="2600" b="0" i="1" smtClean="0">
                                  <a:solidFill>
                                    <a:schemeClr val="tx1"/>
                                  </a:solidFill>
                                  <a:effectLst/>
                                  <a:latin typeface="Cambria Math" panose="02040503050406030204" pitchFamily="18" charset="0"/>
                                </a:rPr>
                                <m:t> </m:t>
                              </m:r>
                              <m:d>
                                <m:dPr>
                                  <m:ctrlPr>
                                    <a:rPr lang="en-US" sz="2600" b="0" i="1">
                                      <a:solidFill>
                                        <a:schemeClr val="tx1"/>
                                      </a:solidFill>
                                      <a:effectLst/>
                                      <a:latin typeface="Cambria Math" panose="02040503050406030204" pitchFamily="18" charset="0"/>
                                    </a:rPr>
                                  </m:ctrlPr>
                                </m:dPr>
                                <m:e>
                                  <m:r>
                                    <m:rPr>
                                      <m:sty m:val="p"/>
                                    </m:rPr>
                                    <a:rPr lang="en-US" sz="2600" b="0" i="1">
                                      <a:solidFill>
                                        <a:schemeClr val="tx1"/>
                                      </a:solidFill>
                                      <a:effectLst/>
                                      <a:latin typeface="Cambria Math" panose="02040503050406030204" pitchFamily="18" charset="0"/>
                                    </a:rPr>
                                    <m:t>cm</m:t>
                                  </m:r>
                                </m:e>
                              </m:d>
                            </m:oMath>
                          </a14:m>
                          <a:r>
                            <a:rPr lang="en-US" sz="2600" b="0" dirty="0">
                              <a:solidFill>
                                <a:schemeClr val="tx1"/>
                              </a:solidFill>
                              <a:effectLst/>
                              <a:latin typeface="Times New Roman" panose="02020603050405020304" pitchFamily="18" charset="0"/>
                              <a:cs typeface="Times New Roman" panose="02020603050405020304" pitchFamily="18" charset="0"/>
                            </a:rPr>
                            <a:t> </a:t>
                          </a:r>
                          <a:r>
                            <a:rPr lang="en-US" sz="2600" b="0" dirty="0" err="1">
                              <a:solidFill>
                                <a:schemeClr val="tx1"/>
                              </a:solidFill>
                              <a:effectLst/>
                              <a:latin typeface="Times New Roman" panose="02020603050405020304" pitchFamily="18" charset="0"/>
                              <a:cs typeface="Times New Roman" panose="02020603050405020304" pitchFamily="18" charset="0"/>
                            </a:rPr>
                            <a:t>của</a:t>
                          </a:r>
                          <a:r>
                            <a:rPr lang="en-US" sz="2600" b="0" dirty="0">
                              <a:solidFill>
                                <a:schemeClr val="tx1"/>
                              </a:solidFill>
                              <a:effectLst/>
                              <a:latin typeface="Times New Roman" panose="02020603050405020304" pitchFamily="18" charset="0"/>
                              <a:cs typeface="Times New Roman" panose="02020603050405020304" pitchFamily="18" charset="0"/>
                            </a:rPr>
                            <a:t> </a:t>
                          </a:r>
                          <a:r>
                            <a:rPr lang="en-US" sz="2600" b="0" dirty="0" err="1">
                              <a:solidFill>
                                <a:schemeClr val="tx1"/>
                              </a:solidFill>
                              <a:effectLst/>
                              <a:latin typeface="Times New Roman" panose="02020603050405020304" pitchFamily="18" charset="0"/>
                              <a:cs typeface="Times New Roman" panose="02020603050405020304" pitchFamily="18" charset="0"/>
                            </a:rPr>
                            <a:t>hình</a:t>
                          </a:r>
                          <a:r>
                            <a:rPr lang="en-US" sz="2600" b="0" dirty="0">
                              <a:solidFill>
                                <a:schemeClr val="tx1"/>
                              </a:solidFill>
                              <a:effectLst/>
                              <a:latin typeface="Times New Roman" panose="02020603050405020304" pitchFamily="18" charset="0"/>
                              <a:cs typeface="Times New Roman" panose="02020603050405020304" pitchFamily="18" charset="0"/>
                            </a:rPr>
                            <a:t> </a:t>
                          </a:r>
                          <a:r>
                            <a:rPr lang="en-US" sz="2600" b="0" dirty="0" err="1">
                              <a:solidFill>
                                <a:schemeClr val="tx1"/>
                              </a:solidFill>
                              <a:effectLst/>
                              <a:latin typeface="Times New Roman" panose="02020603050405020304" pitchFamily="18" charset="0"/>
                              <a:cs typeface="Times New Roman" panose="02020603050405020304" pitchFamily="18" charset="0"/>
                            </a:rPr>
                            <a:t>vuông</a:t>
                          </a:r>
                          <a:r>
                            <a:rPr lang="en-US" sz="2600" b="0" dirty="0">
                              <a:solidFill>
                                <a:schemeClr val="tx1"/>
                              </a:solidFill>
                              <a:effectLst/>
                              <a:latin typeface="Times New Roman" panose="02020603050405020304" pitchFamily="18" charset="0"/>
                              <a:cs typeface="Times New Roman" panose="02020603050405020304" pitchFamily="18" charset="0"/>
                            </a:rPr>
                            <a:t> </a:t>
                          </a:r>
                          <a:r>
                            <a:rPr lang="en-US" sz="2600" b="0" dirty="0" err="1">
                              <a:solidFill>
                                <a:schemeClr val="tx1"/>
                              </a:solidFill>
                              <a:effectLst/>
                              <a:latin typeface="Times New Roman" panose="02020603050405020304" pitchFamily="18" charset="0"/>
                              <a:cs typeface="Times New Roman" panose="02020603050405020304" pitchFamily="18" charset="0"/>
                            </a:rPr>
                            <a:t>tính</a:t>
                          </a:r>
                          <a:r>
                            <a:rPr lang="en-US" sz="2600" b="0" dirty="0">
                              <a:solidFill>
                                <a:schemeClr val="tx1"/>
                              </a:solidFill>
                              <a:effectLst/>
                              <a:latin typeface="Times New Roman" panose="02020603050405020304" pitchFamily="18" charset="0"/>
                              <a:cs typeface="Times New Roman" panose="02020603050405020304" pitchFamily="18" charset="0"/>
                            </a:rPr>
                            <a:t> </a:t>
                          </a:r>
                          <a:r>
                            <a:rPr lang="en-US" sz="2600" b="0" dirty="0" err="1">
                              <a:solidFill>
                                <a:schemeClr val="tx1"/>
                              </a:solidFill>
                              <a:effectLst/>
                              <a:latin typeface="Times New Roman" panose="02020603050405020304" pitchFamily="18" charset="0"/>
                              <a:cs typeface="Times New Roman" panose="02020603050405020304" pitchFamily="18" charset="0"/>
                            </a:rPr>
                            <a:t>theo</a:t>
                          </a:r>
                          <a:r>
                            <a:rPr lang="en-US" sz="2600" b="0" dirty="0">
                              <a:solidFill>
                                <a:schemeClr val="tx1"/>
                              </a:solidFill>
                              <a:effectLst/>
                              <a:latin typeface="Times New Roman" panose="02020603050405020304" pitchFamily="18" charset="0"/>
                              <a:cs typeface="Times New Roman" panose="02020603050405020304" pitchFamily="18" charset="0"/>
                            </a:rPr>
                            <a:t> </a:t>
                          </a:r>
                          <a:r>
                            <a:rPr lang="en-US" sz="2600" b="0" dirty="0" err="1">
                              <a:solidFill>
                                <a:schemeClr val="tx1"/>
                              </a:solidFill>
                              <a:effectLst/>
                              <a:latin typeface="Times New Roman" panose="02020603050405020304" pitchFamily="18" charset="0"/>
                              <a:cs typeface="Times New Roman" panose="02020603050405020304" pitchFamily="18" charset="0"/>
                            </a:rPr>
                            <a:t>công</a:t>
                          </a:r>
                          <a:r>
                            <a:rPr lang="en-US" sz="2600" b="0" dirty="0">
                              <a:solidFill>
                                <a:schemeClr val="tx1"/>
                              </a:solidFill>
                              <a:effectLst/>
                              <a:latin typeface="Times New Roman" panose="02020603050405020304" pitchFamily="18" charset="0"/>
                              <a:cs typeface="Times New Roman" panose="02020603050405020304" pitchFamily="18" charset="0"/>
                            </a:rPr>
                            <a:t> </a:t>
                          </a:r>
                          <a:r>
                            <a:rPr lang="en-US" sz="2600" b="0" dirty="0" err="1">
                              <a:solidFill>
                                <a:schemeClr val="tx1"/>
                              </a:solidFill>
                              <a:effectLst/>
                              <a:latin typeface="Times New Roman" panose="02020603050405020304" pitchFamily="18" charset="0"/>
                              <a:cs typeface="Times New Roman" panose="02020603050405020304" pitchFamily="18" charset="0"/>
                            </a:rPr>
                            <a:t>thức</a:t>
                          </a:r>
                          <a:r>
                            <a:rPr lang="en-US" sz="2600" b="0" dirty="0">
                              <a:solidFill>
                                <a:schemeClr val="tx1"/>
                              </a:solidFill>
                              <a:effectLst/>
                              <a:latin typeface="Times New Roman" panose="02020603050405020304" pitchFamily="18" charset="0"/>
                              <a:cs typeface="Times New Roman" panose="02020603050405020304" pitchFamily="18" charset="0"/>
                            </a:rPr>
                            <a:t> </a:t>
                          </a:r>
                          <a14:m>
                            <m:oMath xmlns:m="http://schemas.openxmlformats.org/officeDocument/2006/math">
                              <m:r>
                                <a:rPr lang="en-US" sz="2600" b="0" i="1" smtClean="0">
                                  <a:solidFill>
                                    <a:schemeClr val="tx1"/>
                                  </a:solidFill>
                                  <a:effectLst/>
                                  <a:latin typeface="Cambria Math" panose="02040503050406030204" pitchFamily="18" charset="0"/>
                                  <a:cs typeface="Times New Roman" panose="02020603050405020304" pitchFamily="18" charset="0"/>
                                </a:rPr>
                                <m:t>𝑦</m:t>
                              </m:r>
                              <m:r>
                                <a:rPr lang="en-US" sz="2600" b="0" smtClean="0">
                                  <a:solidFill>
                                    <a:schemeClr val="tx1"/>
                                  </a:solidFill>
                                  <a:effectLst/>
                                  <a:latin typeface="Cambria Math" panose="02040503050406030204" pitchFamily="18" charset="0"/>
                                </a:rPr>
                                <m:t>=4</m:t>
                              </m:r>
                              <m:r>
                                <a:rPr lang="en-US" sz="2600" smtClean="0">
                                  <a:solidFill>
                                    <a:schemeClr val="tx1"/>
                                  </a:solidFill>
                                  <a:effectLst/>
                                  <a:latin typeface="Cambria Math" panose="02040503050406030204" pitchFamily="18" charset="0"/>
                                </a:rPr>
                                <m:t>𝑥</m:t>
                              </m:r>
                            </m:oMath>
                          </a14:m>
                          <a:endParaRPr lang="en-US" sz="26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lvl="0" indent="0" algn="ctr" defTabSz="914400" rtl="0" eaLnBrk="1" fontAlgn="auto" latinLnBrk="0" hangingPunct="1">
                            <a:lnSpc>
                              <a:spcPct val="107000"/>
                            </a:lnSpc>
                            <a:spcBef>
                              <a:spcPts val="300"/>
                            </a:spcBef>
                            <a:spcAft>
                              <a:spcPts val="300"/>
                            </a:spcAft>
                            <a:buClrTx/>
                            <a:buSzTx/>
                            <a:buFontTx/>
                            <a:buNone/>
                            <a:tabLst/>
                            <a:defRPr/>
                          </a:pPr>
                          <a:r>
                            <a:rPr lang="en-US" sz="2600" dirty="0">
                              <a:solidFill>
                                <a:srgbClr val="FF0000"/>
                              </a:solidFill>
                              <a:effectLst/>
                              <a:latin typeface="Times New Roman" panose="02020603050405020304" pitchFamily="18" charset="0"/>
                              <a:cs typeface="Times New Roman" panose="02020603050405020304" pitchFamily="18" charset="0"/>
                            </a:rPr>
                            <a:t> </a:t>
                          </a:r>
                          <a14:m>
                            <m:oMath xmlns:m="http://schemas.openxmlformats.org/officeDocument/2006/math">
                              <m:r>
                                <a:rPr lang="en-US" sz="2800" b="0" i="1" smtClean="0">
                                  <a:solidFill>
                                    <a:srgbClr val="FF0000"/>
                                  </a:solidFill>
                                  <a:effectLst/>
                                  <a:latin typeface="Cambria Math" panose="02040503050406030204" pitchFamily="18" charset="0"/>
                                </a:rPr>
                                <m:t>𝑦</m:t>
                              </m:r>
                              <m:r>
                                <a:rPr lang="en-US" sz="2800" b="0" i="1" smtClean="0">
                                  <a:solidFill>
                                    <a:srgbClr val="FF0000"/>
                                  </a:solidFill>
                                  <a:effectLst/>
                                  <a:latin typeface="Cambria Math" panose="02040503050406030204" pitchFamily="18" charset="0"/>
                                </a:rPr>
                                <m:t>=4.1=4</m:t>
                              </m:r>
                            </m:oMath>
                          </a14:m>
                          <a:endParaRPr lang="en-US" sz="3200" i="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ctr">
                            <a:lnSpc>
                              <a:spcPct val="107000"/>
                            </a:lnSpc>
                            <a:spcBef>
                              <a:spcPts val="300"/>
                            </a:spcBef>
                            <a:spcAft>
                              <a:spcPts val="300"/>
                            </a:spcAft>
                          </a:pPr>
                          <a:endParaRPr lang="en-US" sz="26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lvl="0" indent="0" algn="just" defTabSz="914400" rtl="0" eaLnBrk="1" fontAlgn="auto" latinLnBrk="0" hangingPunct="1">
                            <a:lnSpc>
                              <a:spcPct val="107000"/>
                            </a:lnSpc>
                            <a:spcBef>
                              <a:spcPts val="300"/>
                            </a:spcBef>
                            <a:spcAft>
                              <a:spcPts val="300"/>
                            </a:spcAft>
                            <a:buClrTx/>
                            <a:buSzTx/>
                            <a:buFontTx/>
                            <a:buNone/>
                            <a:tabLst/>
                            <a:defRPr/>
                          </a:pPr>
                          <a:r>
                            <a:rPr lang="en-US" sz="2800" dirty="0">
                              <a:solidFill>
                                <a:srgbClr val="FF0000"/>
                              </a:solidFill>
                              <a:effectLst/>
                            </a:rPr>
                            <a:t> </a:t>
                          </a:r>
                          <a14:m>
                            <m:oMath xmlns:m="http://schemas.openxmlformats.org/officeDocument/2006/math">
                              <m:r>
                                <a:rPr lang="en-US" sz="2800" b="0" i="1" smtClean="0">
                                  <a:solidFill>
                                    <a:srgbClr val="FF0000"/>
                                  </a:solidFill>
                                  <a:effectLst/>
                                  <a:latin typeface="Cambria Math" panose="02040503050406030204" pitchFamily="18" charset="0"/>
                                </a:rPr>
                                <m:t>𝑦</m:t>
                              </m:r>
                              <m:r>
                                <a:rPr lang="en-US" sz="2800" b="0" i="1" smtClean="0">
                                  <a:solidFill>
                                    <a:srgbClr val="FF0000"/>
                                  </a:solidFill>
                                  <a:effectLst/>
                                  <a:latin typeface="Cambria Math" panose="02040503050406030204" pitchFamily="18" charset="0"/>
                                </a:rPr>
                                <m:t>=4.2=8</m:t>
                              </m:r>
                            </m:oMath>
                          </a14:m>
                          <a:endParaRPr lang="en-US" sz="3600" b="0" i="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Bef>
                              <a:spcPts val="300"/>
                            </a:spcBef>
                            <a:spcAft>
                              <a:spcPts val="300"/>
                            </a:spcAft>
                          </a:pPr>
                          <a:endParaRPr lang="en-US"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a:txBody>
                        <a:bodyPr/>
                        <a:lstStyle/>
                        <a:p>
                          <a:pPr marL="0" marR="0" lvl="0" indent="0" algn="l" defTabSz="914400" rtl="0" eaLnBrk="1" fontAlgn="auto" latinLnBrk="0" hangingPunct="1">
                            <a:lnSpc>
                              <a:spcPct val="107000"/>
                            </a:lnSpc>
                            <a:spcBef>
                              <a:spcPts val="300"/>
                            </a:spcBef>
                            <a:spcAft>
                              <a:spcPts val="300"/>
                            </a:spcAft>
                            <a:buClrTx/>
                            <a:buSzTx/>
                            <a:buFontTx/>
                            <a:buNone/>
                            <a:tabLst/>
                            <a:defRPr/>
                          </a:pPr>
                          <a:r>
                            <a:rPr lang="en-US" sz="2800" dirty="0">
                              <a:solidFill>
                                <a:srgbClr val="FF0000"/>
                              </a:solidFill>
                              <a:effectLst/>
                            </a:rPr>
                            <a:t> </a:t>
                          </a:r>
                          <a14:m>
                            <m:oMath xmlns:m="http://schemas.openxmlformats.org/officeDocument/2006/math">
                              <m:r>
                                <a:rPr lang="en-US" sz="2800" b="0" i="1" smtClean="0">
                                  <a:solidFill>
                                    <a:srgbClr val="FF0000"/>
                                  </a:solidFill>
                                  <a:effectLst/>
                                  <a:latin typeface="Cambria Math" panose="02040503050406030204" pitchFamily="18" charset="0"/>
                                </a:rPr>
                                <m:t>𝑦</m:t>
                              </m:r>
                              <m:r>
                                <a:rPr lang="en-US" sz="2800" b="0" i="1" smtClean="0">
                                  <a:solidFill>
                                    <a:srgbClr val="FF0000"/>
                                  </a:solidFill>
                                  <a:effectLst/>
                                  <a:latin typeface="Cambria Math" panose="02040503050406030204" pitchFamily="18" charset="0"/>
                                </a:rPr>
                                <m:t>=4.3=12</m:t>
                              </m:r>
                            </m:oMath>
                          </a14:m>
                          <a:endParaRPr lang="en-US" sz="2000" i="1"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7000"/>
                            </a:lnSpc>
                            <a:spcBef>
                              <a:spcPts val="300"/>
                            </a:spcBef>
                            <a:spcAft>
                              <a:spcPts val="300"/>
                            </a:spcAft>
                          </a:pPr>
                          <a:endParaRPr lang="en-US" sz="12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extLst>
                      <a:ext uri="{0D108BD9-81ED-4DB2-BD59-A6C34878D82A}">
                        <a16:rowId xmlns:a16="http://schemas.microsoft.com/office/drawing/2014/main" val="2884786392"/>
                      </a:ext>
                    </a:extLst>
                  </a:tr>
                  <a:tr h="775390">
                    <a:tc gridSpan="4">
                      <a:txBody>
                        <a:bodyPr/>
                        <a:lstStyle/>
                        <a:p>
                          <a:pPr algn="just">
                            <a:lnSpc>
                              <a:spcPct val="107000"/>
                            </a:lnSpc>
                            <a:spcBef>
                              <a:spcPts val="300"/>
                            </a:spcBef>
                            <a:spcAft>
                              <a:spcPts val="300"/>
                            </a:spcAft>
                          </a:pPr>
                          <a:r>
                            <a:rPr lang="en-US" sz="2600" b="0" dirty="0">
                              <a:solidFill>
                                <a:schemeClr val="tx1"/>
                              </a:solidFill>
                              <a:effectLst/>
                              <a:latin typeface="Times New Roman" panose="02020603050405020304" pitchFamily="18" charset="0"/>
                              <a:cs typeface="Times New Roman" panose="02020603050405020304" pitchFamily="18" charset="0"/>
                            </a:rPr>
                            <a:t>Với </a:t>
                          </a:r>
                          <a:r>
                            <a:rPr lang="en-US" sz="2600" b="0" dirty="0" err="1">
                              <a:solidFill>
                                <a:schemeClr val="tx1"/>
                              </a:solidFill>
                              <a:effectLst/>
                              <a:latin typeface="Times New Roman" panose="02020603050405020304" pitchFamily="18" charset="0"/>
                              <a:cs typeface="Times New Roman" panose="02020603050405020304" pitchFamily="18" charset="0"/>
                            </a:rPr>
                            <a:t>mỗi</a:t>
                          </a:r>
                          <a:r>
                            <a:rPr lang="en-US" sz="2600" b="0" dirty="0">
                              <a:solidFill>
                                <a:schemeClr val="tx1"/>
                              </a:solidFill>
                              <a:effectLst/>
                              <a:latin typeface="Times New Roman" panose="02020603050405020304" pitchFamily="18" charset="0"/>
                              <a:cs typeface="Times New Roman" panose="02020603050405020304" pitchFamily="18" charset="0"/>
                            </a:rPr>
                            <a:t> </a:t>
                          </a:r>
                          <a:r>
                            <a:rPr lang="en-US" sz="2600" b="0" dirty="0" err="1">
                              <a:solidFill>
                                <a:schemeClr val="tx1"/>
                              </a:solidFill>
                              <a:effectLst/>
                              <a:latin typeface="Times New Roman" panose="02020603050405020304" pitchFamily="18" charset="0"/>
                              <a:cs typeface="Times New Roman" panose="02020603050405020304" pitchFamily="18" charset="0"/>
                            </a:rPr>
                            <a:t>giá</a:t>
                          </a:r>
                          <a:r>
                            <a:rPr lang="en-US" sz="2600" b="0" dirty="0">
                              <a:solidFill>
                                <a:schemeClr val="tx1"/>
                              </a:solidFill>
                              <a:effectLst/>
                              <a:latin typeface="Times New Roman" panose="02020603050405020304" pitchFamily="18" charset="0"/>
                              <a:cs typeface="Times New Roman" panose="02020603050405020304" pitchFamily="18" charset="0"/>
                            </a:rPr>
                            <a:t> </a:t>
                          </a:r>
                          <a:r>
                            <a:rPr lang="en-US" sz="2600" b="0" dirty="0" err="1">
                              <a:solidFill>
                                <a:schemeClr val="tx1"/>
                              </a:solidFill>
                              <a:effectLst/>
                              <a:latin typeface="Times New Roman" panose="02020603050405020304" pitchFamily="18" charset="0"/>
                              <a:cs typeface="Times New Roman" panose="02020603050405020304" pitchFamily="18" charset="0"/>
                            </a:rPr>
                            <a:t>trị</a:t>
                          </a:r>
                          <a:r>
                            <a:rPr lang="en-US" sz="2600" b="0" dirty="0">
                              <a:solidFill>
                                <a:schemeClr val="tx1"/>
                              </a:solidFill>
                              <a:effectLst/>
                              <a:latin typeface="Times New Roman" panose="02020603050405020304" pitchFamily="18" charset="0"/>
                              <a:cs typeface="Times New Roman" panose="02020603050405020304" pitchFamily="18" charset="0"/>
                            </a:rPr>
                            <a:t> </a:t>
                          </a:r>
                          <a:r>
                            <a:rPr lang="en-US" sz="2600" b="0" dirty="0" err="1">
                              <a:solidFill>
                                <a:schemeClr val="tx1"/>
                              </a:solidFill>
                              <a:effectLst/>
                              <a:latin typeface="Times New Roman" panose="02020603050405020304" pitchFamily="18" charset="0"/>
                              <a:cs typeface="Times New Roman" panose="02020603050405020304" pitchFamily="18" charset="0"/>
                            </a:rPr>
                            <a:t>của</a:t>
                          </a:r>
                          <a:r>
                            <a:rPr lang="en-US" sz="2600" b="0" dirty="0">
                              <a:solidFill>
                                <a:schemeClr val="tx1"/>
                              </a:solidFill>
                              <a:effectLst/>
                              <a:latin typeface="Times New Roman" panose="02020603050405020304" pitchFamily="18" charset="0"/>
                              <a:cs typeface="Times New Roman" panose="02020603050405020304" pitchFamily="18" charset="0"/>
                            </a:rPr>
                            <a:t> </a:t>
                          </a:r>
                          <a14:m>
                            <m:oMath xmlns:m="http://schemas.openxmlformats.org/officeDocument/2006/math">
                              <m:r>
                                <a:rPr lang="en-US" sz="2600" smtClean="0">
                                  <a:solidFill>
                                    <a:schemeClr val="tx1"/>
                                  </a:solidFill>
                                  <a:effectLst/>
                                  <a:latin typeface="Cambria Math" panose="02040503050406030204" pitchFamily="18" charset="0"/>
                                </a:rPr>
                                <m:t>𝑥</m:t>
                              </m:r>
                            </m:oMath>
                          </a14:m>
                          <a:r>
                            <a:rPr lang="en-US" sz="2600" b="0">
                              <a:solidFill>
                                <a:schemeClr val="tx1"/>
                              </a:solidFill>
                              <a:effectLst/>
                              <a:latin typeface="Times New Roman" panose="02020603050405020304" pitchFamily="18" charset="0"/>
                              <a:cs typeface="Times New Roman" panose="02020603050405020304" pitchFamily="18" charset="0"/>
                            </a:rPr>
                            <a:t>, chỉ</a:t>
                          </a:r>
                          <a:r>
                            <a:rPr lang="en-US" sz="2600" b="0" baseline="0">
                              <a:solidFill>
                                <a:schemeClr val="tx1"/>
                              </a:solidFill>
                              <a:effectLst/>
                              <a:latin typeface="Times New Roman" panose="02020603050405020304" pitchFamily="18" charset="0"/>
                              <a:cs typeface="Times New Roman" panose="02020603050405020304" pitchFamily="18" charset="0"/>
                            </a:rPr>
                            <a:t> </a:t>
                          </a:r>
                          <a:r>
                            <a:rPr lang="en-US" sz="2600" b="0">
                              <a:solidFill>
                                <a:schemeClr val="tx1"/>
                              </a:solidFill>
                              <a:effectLst/>
                              <a:latin typeface="Times New Roman" panose="02020603050405020304" pitchFamily="18" charset="0"/>
                              <a:cs typeface="Times New Roman" panose="02020603050405020304" pitchFamily="18" charset="0"/>
                            </a:rPr>
                            <a:t>xác </a:t>
                          </a:r>
                          <a:r>
                            <a:rPr lang="en-US" sz="2600" b="0" err="1">
                              <a:solidFill>
                                <a:schemeClr val="tx1"/>
                              </a:solidFill>
                              <a:effectLst/>
                              <a:latin typeface="Times New Roman" panose="02020603050405020304" pitchFamily="18" charset="0"/>
                              <a:cs typeface="Times New Roman" panose="02020603050405020304" pitchFamily="18" charset="0"/>
                            </a:rPr>
                            <a:t>định</a:t>
                          </a:r>
                          <a:r>
                            <a:rPr lang="en-US" sz="2600" b="0">
                              <a:solidFill>
                                <a:schemeClr val="tx1"/>
                              </a:solidFill>
                              <a:effectLst/>
                              <a:latin typeface="Times New Roman" panose="02020603050405020304" pitchFamily="18" charset="0"/>
                              <a:cs typeface="Times New Roman" panose="02020603050405020304" pitchFamily="18" charset="0"/>
                            </a:rPr>
                            <a:t> đúng</a:t>
                          </a:r>
                          <a:r>
                            <a:rPr lang="en-US" sz="2600" b="0" baseline="0">
                              <a:solidFill>
                                <a:schemeClr val="tx1"/>
                              </a:solidFill>
                              <a:effectLst/>
                              <a:latin typeface="Times New Roman" panose="02020603050405020304" pitchFamily="18" charset="0"/>
                              <a:cs typeface="Times New Roman" panose="02020603050405020304" pitchFamily="18" charset="0"/>
                            </a:rPr>
                            <a:t> </a:t>
                          </a:r>
                          <a:r>
                            <a:rPr lang="en-US" sz="2600" b="0">
                              <a:solidFill>
                                <a:srgbClr val="FF0000"/>
                              </a:solidFill>
                              <a:effectLst/>
                              <a:latin typeface="Times New Roman" panose="02020603050405020304" pitchFamily="18" charset="0"/>
                              <a:cs typeface="Times New Roman" panose="02020603050405020304" pitchFamily="18" charset="0"/>
                            </a:rPr>
                            <a:t>một</a:t>
                          </a:r>
                          <a:r>
                            <a:rPr lang="en-US" sz="2600" b="0" baseline="0">
                              <a:solidFill>
                                <a:schemeClr val="tx1"/>
                              </a:solidFill>
                              <a:effectLst/>
                              <a:latin typeface="Times New Roman" panose="02020603050405020304" pitchFamily="18" charset="0"/>
                              <a:cs typeface="Times New Roman" panose="02020603050405020304" pitchFamily="18" charset="0"/>
                            </a:rPr>
                            <a:t> </a:t>
                          </a:r>
                          <a:r>
                            <a:rPr lang="en-US" sz="2600" b="0" dirty="0" err="1">
                              <a:solidFill>
                                <a:schemeClr val="tx1"/>
                              </a:solidFill>
                              <a:effectLst/>
                              <a:latin typeface="Times New Roman" panose="02020603050405020304" pitchFamily="18" charset="0"/>
                              <a:cs typeface="Times New Roman" panose="02020603050405020304" pitchFamily="18" charset="0"/>
                            </a:rPr>
                            <a:t>giá</a:t>
                          </a:r>
                          <a:r>
                            <a:rPr lang="en-US" sz="2600" b="0" dirty="0">
                              <a:solidFill>
                                <a:schemeClr val="tx1"/>
                              </a:solidFill>
                              <a:effectLst/>
                              <a:latin typeface="Times New Roman" panose="02020603050405020304" pitchFamily="18" charset="0"/>
                              <a:cs typeface="Times New Roman" panose="02020603050405020304" pitchFamily="18" charset="0"/>
                            </a:rPr>
                            <a:t> </a:t>
                          </a:r>
                          <a:r>
                            <a:rPr lang="en-US" sz="2600" b="0" dirty="0" err="1">
                              <a:solidFill>
                                <a:schemeClr val="tx1"/>
                              </a:solidFill>
                              <a:effectLst/>
                              <a:latin typeface="Times New Roman" panose="02020603050405020304" pitchFamily="18" charset="0"/>
                              <a:cs typeface="Times New Roman" panose="02020603050405020304" pitchFamily="18" charset="0"/>
                            </a:rPr>
                            <a:t>trị</a:t>
                          </a:r>
                          <a:r>
                            <a:rPr lang="en-US" sz="2600" b="0" dirty="0">
                              <a:solidFill>
                                <a:schemeClr val="tx1"/>
                              </a:solidFill>
                              <a:effectLst/>
                              <a:latin typeface="Times New Roman" panose="02020603050405020304" pitchFamily="18" charset="0"/>
                              <a:cs typeface="Times New Roman" panose="02020603050405020304" pitchFamily="18" charset="0"/>
                            </a:rPr>
                            <a:t> </a:t>
                          </a:r>
                          <a:r>
                            <a:rPr lang="en-US" sz="2600" b="0" dirty="0" err="1">
                              <a:solidFill>
                                <a:schemeClr val="tx1"/>
                              </a:solidFill>
                              <a:effectLst/>
                              <a:latin typeface="Times New Roman" panose="02020603050405020304" pitchFamily="18" charset="0"/>
                              <a:cs typeface="Times New Roman" panose="02020603050405020304" pitchFamily="18" charset="0"/>
                            </a:rPr>
                            <a:t>tương</a:t>
                          </a:r>
                          <a:r>
                            <a:rPr lang="en-US" sz="2600" b="0" dirty="0">
                              <a:solidFill>
                                <a:schemeClr val="tx1"/>
                              </a:solidFill>
                              <a:effectLst/>
                              <a:latin typeface="Times New Roman" panose="02020603050405020304" pitchFamily="18" charset="0"/>
                              <a:cs typeface="Times New Roman" panose="02020603050405020304" pitchFamily="18" charset="0"/>
                            </a:rPr>
                            <a:t> </a:t>
                          </a:r>
                          <a:r>
                            <a:rPr lang="en-US" sz="2600" b="0" err="1">
                              <a:solidFill>
                                <a:schemeClr val="tx1"/>
                              </a:solidFill>
                              <a:effectLst/>
                              <a:latin typeface="Times New Roman" panose="02020603050405020304" pitchFamily="18" charset="0"/>
                              <a:cs typeface="Times New Roman" panose="02020603050405020304" pitchFamily="18" charset="0"/>
                            </a:rPr>
                            <a:t>ứng</a:t>
                          </a:r>
                          <a:r>
                            <a:rPr lang="en-US" sz="2600" b="0">
                              <a:solidFill>
                                <a:schemeClr val="tx1"/>
                              </a:solidFill>
                              <a:effectLst/>
                              <a:latin typeface="Times New Roman" panose="02020603050405020304" pitchFamily="18" charset="0"/>
                              <a:cs typeface="Times New Roman" panose="02020603050405020304" pitchFamily="18" charset="0"/>
                            </a:rPr>
                            <a:t> của</a:t>
                          </a:r>
                          <a14:m>
                            <m:oMath xmlns:m="http://schemas.openxmlformats.org/officeDocument/2006/math">
                              <m:r>
                                <a:rPr lang="en-US" sz="2600" b="0" i="0" smtClean="0">
                                  <a:solidFill>
                                    <a:schemeClr val="tx1"/>
                                  </a:solidFill>
                                  <a:effectLst/>
                                  <a:latin typeface="Cambria Math" panose="02040503050406030204" pitchFamily="18" charset="0"/>
                                  <a:cs typeface="Times New Roman" panose="02020603050405020304" pitchFamily="18" charset="0"/>
                                </a:rPr>
                                <m:t> </m:t>
                              </m:r>
                              <m:r>
                                <a:rPr lang="en-US" sz="2600" b="0" i="1" smtClean="0">
                                  <a:solidFill>
                                    <a:schemeClr val="tx1"/>
                                  </a:solidFill>
                                  <a:effectLst/>
                                  <a:latin typeface="Cambria Math" panose="02040503050406030204" pitchFamily="18" charset="0"/>
                                  <a:cs typeface="Times New Roman" panose="02020603050405020304" pitchFamily="18" charset="0"/>
                                </a:rPr>
                                <m:t>𝑦</m:t>
                              </m:r>
                            </m:oMath>
                          </a14:m>
                          <a:endParaRPr lang="en-US" sz="2600" b="0" dirty="0">
                            <a:solidFill>
                              <a:schemeClr val="tx1"/>
                            </a:solidFill>
                            <a:effectLst/>
                            <a:latin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60000"/>
                            <a:lumOff val="4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565527551"/>
                      </a:ext>
                    </a:extLst>
                  </a:tr>
                </a:tbl>
              </a:graphicData>
            </a:graphic>
          </p:graphicFrame>
        </mc:Choice>
        <mc:Fallback xmlns="">
          <p:graphicFrame>
            <p:nvGraphicFramePr>
              <p:cNvPr id="5" name="Table 4">
                <a:extLst>
                  <a:ext uri="{FF2B5EF4-FFF2-40B4-BE49-F238E27FC236}">
                    <a16:creationId xmlns:a16="http://schemas.microsoft.com/office/drawing/2014/main" id="{8FD7EBCD-9B83-6F11-7C7C-AD81AB5B627C}"/>
                  </a:ext>
                </a:extLst>
              </p:cNvPr>
              <p:cNvGraphicFramePr>
                <a:graphicFrameLocks noGrp="1"/>
              </p:cNvGraphicFramePr>
              <p:nvPr>
                <p:extLst>
                  <p:ext uri="{D42A27DB-BD31-4B8C-83A1-F6EECF244321}">
                    <p14:modId xmlns:p14="http://schemas.microsoft.com/office/powerpoint/2010/main" val="3469102361"/>
                  </p:ext>
                </p:extLst>
              </p:nvPr>
            </p:nvGraphicFramePr>
            <p:xfrm>
              <a:off x="228600" y="769767"/>
              <a:ext cx="11658600" cy="2580124"/>
            </p:xfrm>
            <a:graphic>
              <a:graphicData uri="http://schemas.openxmlformats.org/drawingml/2006/table">
                <a:tbl>
                  <a:tblPr firstRow="1" firstCol="1" bandRow="1">
                    <a:tableStyleId>{F5AB1C69-6EDB-4FF4-983F-18BD219EF322}</a:tableStyleId>
                  </a:tblPr>
                  <a:tblGrid>
                    <a:gridCol w="4552547">
                      <a:extLst>
                        <a:ext uri="{9D8B030D-6E8A-4147-A177-3AD203B41FA5}">
                          <a16:colId xmlns:a16="http://schemas.microsoft.com/office/drawing/2014/main" val="642805716"/>
                        </a:ext>
                      </a:extLst>
                    </a:gridCol>
                    <a:gridCol w="2457853">
                      <a:extLst>
                        <a:ext uri="{9D8B030D-6E8A-4147-A177-3AD203B41FA5}">
                          <a16:colId xmlns:a16="http://schemas.microsoft.com/office/drawing/2014/main" val="111521386"/>
                        </a:ext>
                      </a:extLst>
                    </a:gridCol>
                    <a:gridCol w="2438400">
                      <a:extLst>
                        <a:ext uri="{9D8B030D-6E8A-4147-A177-3AD203B41FA5}">
                          <a16:colId xmlns:a16="http://schemas.microsoft.com/office/drawing/2014/main" val="765806619"/>
                        </a:ext>
                      </a:extLst>
                    </a:gridCol>
                    <a:gridCol w="2209800">
                      <a:extLst>
                        <a:ext uri="{9D8B030D-6E8A-4147-A177-3AD203B41FA5}">
                          <a16:colId xmlns:a16="http://schemas.microsoft.com/office/drawing/2014/main" val="2897158630"/>
                        </a:ext>
                      </a:extLst>
                    </a:gridCol>
                  </a:tblGrid>
                  <a:tr h="847979">
                    <a:tc>
                      <a:txBody>
                        <a:bodyPr/>
                        <a:lstStyle/>
                        <a:p>
                          <a:endParaRPr lang="en-US"/>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34" t="-11511" r="-156493" b="-206475"/>
                          </a:stretch>
                        </a:blipFill>
                      </a:tcPr>
                    </a:tc>
                    <a:tc>
                      <a:txBody>
                        <a:bodyPr/>
                        <a:lstStyle/>
                        <a:p>
                          <a:endParaRPr lang="en-US"/>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85608" t="-11511" r="-190074" b="-206475"/>
                          </a:stretch>
                        </a:blipFill>
                      </a:tcPr>
                    </a:tc>
                    <a:tc>
                      <a:txBody>
                        <a:bodyPr/>
                        <a:lstStyle/>
                        <a:p>
                          <a:endParaRPr lang="en-US"/>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87750" t="-11511" r="-91500" b="-206475"/>
                          </a:stretch>
                        </a:blipFill>
                      </a:tcPr>
                    </a:tc>
                    <a:tc>
                      <a:txBody>
                        <a:bodyPr/>
                        <a:lstStyle/>
                        <a:p>
                          <a:endParaRPr lang="en-US"/>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427273" t="-11511" r="-826" b="-206475"/>
                          </a:stretch>
                        </a:blipFill>
                      </a:tcPr>
                    </a:tc>
                    <a:extLst>
                      <a:ext uri="{0D108BD9-81ED-4DB2-BD59-A6C34878D82A}">
                        <a16:rowId xmlns:a16="http://schemas.microsoft.com/office/drawing/2014/main" val="426263765"/>
                      </a:ext>
                    </a:extLst>
                  </a:tr>
                  <a:tr h="956755">
                    <a:tc>
                      <a:txBody>
                        <a:bodyPr/>
                        <a:lstStyle/>
                        <a:p>
                          <a:endParaRPr lang="en-US"/>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34" t="-98101" r="-156493" b="-81646"/>
                          </a:stretch>
                        </a:blipFill>
                      </a:tcPr>
                    </a:tc>
                    <a:tc>
                      <a:txBody>
                        <a:bodyPr/>
                        <a:lstStyle/>
                        <a:p>
                          <a:endParaRPr lang="en-US"/>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85608" t="-98101" r="-190074" b="-81646"/>
                          </a:stretch>
                        </a:blipFill>
                      </a:tcPr>
                    </a:tc>
                    <a:tc>
                      <a:txBody>
                        <a:bodyPr/>
                        <a:lstStyle/>
                        <a:p>
                          <a:endParaRPr lang="en-US"/>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87750" t="-98101" r="-91500" b="-81646"/>
                          </a:stretch>
                        </a:blipFill>
                      </a:tcPr>
                    </a:tc>
                    <a:tc>
                      <a:txBody>
                        <a:bodyPr/>
                        <a:lstStyle/>
                        <a:p>
                          <a:endParaRPr lang="en-US"/>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427273" t="-98101" r="-826" b="-81646"/>
                          </a:stretch>
                        </a:blipFill>
                      </a:tcPr>
                    </a:tc>
                    <a:extLst>
                      <a:ext uri="{0D108BD9-81ED-4DB2-BD59-A6C34878D82A}">
                        <a16:rowId xmlns:a16="http://schemas.microsoft.com/office/drawing/2014/main" val="2884786392"/>
                      </a:ext>
                    </a:extLst>
                  </a:tr>
                  <a:tr h="775390">
                    <a:tc gridSpan="4">
                      <a:txBody>
                        <a:bodyPr/>
                        <a:lstStyle/>
                        <a:p>
                          <a:endParaRPr lang="en-US"/>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52" t="-246457" r="-157" b="-1575"/>
                          </a:stretch>
                        </a:blip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565527551"/>
                      </a:ext>
                    </a:extLst>
                  </a:tr>
                </a:tbl>
              </a:graphicData>
            </a:graphic>
          </p:graphicFrame>
        </mc:Fallback>
      </mc:AlternateContent>
      <p:pic>
        <p:nvPicPr>
          <p:cNvPr id="6" name="Picture 5">
            <a:extLst>
              <a:ext uri="{FF2B5EF4-FFF2-40B4-BE49-F238E27FC236}">
                <a16:creationId xmlns:a16="http://schemas.microsoft.com/office/drawing/2014/main" id="{874653AF-1EAD-ADCC-4D66-C1C23247014C}"/>
              </a:ext>
            </a:extLst>
          </p:cNvPr>
          <p:cNvPicPr>
            <a:picLocks noChangeAspect="1"/>
          </p:cNvPicPr>
          <p:nvPr/>
        </p:nvPicPr>
        <p:blipFill rotWithShape="1">
          <a:blip r:embed="rId4"/>
          <a:srcRect l="6655"/>
          <a:stretch/>
        </p:blipFill>
        <p:spPr>
          <a:xfrm>
            <a:off x="76200" y="-83554"/>
            <a:ext cx="1433176" cy="764540"/>
          </a:xfrm>
          <a:prstGeom prst="rect">
            <a:avLst/>
          </a:prstGeom>
        </p:spPr>
      </p:pic>
      <mc:AlternateContent xmlns:mc="http://schemas.openxmlformats.org/markup-compatibility/2006" xmlns:a14="http://schemas.microsoft.com/office/drawing/2010/main">
        <mc:Choice Requires="a14">
          <p:graphicFrame>
            <p:nvGraphicFramePr>
              <p:cNvPr id="12" name="Table 11">
                <a:extLst>
                  <a:ext uri="{FF2B5EF4-FFF2-40B4-BE49-F238E27FC236}">
                    <a16:creationId xmlns:a16="http://schemas.microsoft.com/office/drawing/2014/main" id="{E42483A9-85AC-F597-2E95-C9076961BA7A}"/>
                  </a:ext>
                </a:extLst>
              </p:cNvPr>
              <p:cNvGraphicFramePr>
                <a:graphicFrameLocks noGrp="1"/>
              </p:cNvGraphicFramePr>
              <p:nvPr>
                <p:extLst>
                  <p:ext uri="{D42A27DB-BD31-4B8C-83A1-F6EECF244321}">
                    <p14:modId xmlns:p14="http://schemas.microsoft.com/office/powerpoint/2010/main" val="3559693153"/>
                  </p:ext>
                </p:extLst>
              </p:nvPr>
            </p:nvGraphicFramePr>
            <p:xfrm>
              <a:off x="1211770" y="3657600"/>
              <a:ext cx="10751629" cy="2633977"/>
            </p:xfrm>
            <a:graphic>
              <a:graphicData uri="http://schemas.openxmlformats.org/drawingml/2006/table">
                <a:tbl>
                  <a:tblPr firstRow="1" firstCol="1" bandRow="1">
                    <a:tableStyleId>{5C22544A-7EE6-4342-B048-85BDC9FD1C3A}</a:tableStyleId>
                  </a:tblPr>
                  <a:tblGrid>
                    <a:gridCol w="4808030">
                      <a:extLst>
                        <a:ext uri="{9D8B030D-6E8A-4147-A177-3AD203B41FA5}">
                          <a16:colId xmlns:a16="http://schemas.microsoft.com/office/drawing/2014/main" val="1922646898"/>
                        </a:ext>
                      </a:extLst>
                    </a:gridCol>
                    <a:gridCol w="1905000">
                      <a:extLst>
                        <a:ext uri="{9D8B030D-6E8A-4147-A177-3AD203B41FA5}">
                          <a16:colId xmlns:a16="http://schemas.microsoft.com/office/drawing/2014/main" val="2585148154"/>
                        </a:ext>
                      </a:extLst>
                    </a:gridCol>
                    <a:gridCol w="1981200">
                      <a:extLst>
                        <a:ext uri="{9D8B030D-6E8A-4147-A177-3AD203B41FA5}">
                          <a16:colId xmlns:a16="http://schemas.microsoft.com/office/drawing/2014/main" val="1425251341"/>
                        </a:ext>
                      </a:extLst>
                    </a:gridCol>
                    <a:gridCol w="2057399">
                      <a:extLst>
                        <a:ext uri="{9D8B030D-6E8A-4147-A177-3AD203B41FA5}">
                          <a16:colId xmlns:a16="http://schemas.microsoft.com/office/drawing/2014/main" val="3844981260"/>
                        </a:ext>
                      </a:extLst>
                    </a:gridCol>
                  </a:tblGrid>
                  <a:tr h="881501">
                    <a:tc>
                      <a:txBody>
                        <a:bodyPr/>
                        <a:lstStyle/>
                        <a:p>
                          <a:pPr algn="just">
                            <a:lnSpc>
                              <a:spcPct val="107000"/>
                            </a:lnSpc>
                            <a:spcBef>
                              <a:spcPts val="300"/>
                            </a:spcBef>
                            <a:spcAft>
                              <a:spcPts val="300"/>
                            </a:spcAft>
                          </a:pPr>
                          <a:r>
                            <a:rPr lang="en-US" sz="2600" b="0" dirty="0" err="1">
                              <a:solidFill>
                                <a:schemeClr val="tx1"/>
                              </a:solidFill>
                              <a:effectLst/>
                              <a:latin typeface="Times New Roman" panose="02020603050405020304" pitchFamily="18" charset="0"/>
                              <a:cs typeface="Times New Roman" panose="02020603050405020304" pitchFamily="18" charset="0"/>
                            </a:rPr>
                            <a:t>Số</a:t>
                          </a:r>
                          <a:r>
                            <a:rPr lang="en-US" sz="2600" b="0" dirty="0">
                              <a:solidFill>
                                <a:schemeClr val="tx1"/>
                              </a:solidFill>
                              <a:effectLst/>
                              <a:latin typeface="Times New Roman" panose="02020603050405020304" pitchFamily="18" charset="0"/>
                              <a:cs typeface="Times New Roman" panose="02020603050405020304" pitchFamily="18" charset="0"/>
                            </a:rPr>
                            <a:t> kg </a:t>
                          </a:r>
                          <a:r>
                            <a:rPr lang="en-US" sz="2600" b="0" dirty="0" err="1">
                              <a:solidFill>
                                <a:schemeClr val="tx1"/>
                              </a:solidFill>
                              <a:effectLst/>
                              <a:latin typeface="Times New Roman" panose="02020603050405020304" pitchFamily="18" charset="0"/>
                              <a:cs typeface="Times New Roman" panose="02020603050405020304" pitchFamily="18" charset="0"/>
                            </a:rPr>
                            <a:t>thanh</a:t>
                          </a:r>
                          <a:r>
                            <a:rPr lang="en-US" sz="2600" b="0" dirty="0">
                              <a:solidFill>
                                <a:schemeClr val="tx1"/>
                              </a:solidFill>
                              <a:effectLst/>
                              <a:latin typeface="Times New Roman" panose="02020603050405020304" pitchFamily="18" charset="0"/>
                              <a:cs typeface="Times New Roman" panose="02020603050405020304" pitchFamily="18" charset="0"/>
                            </a:rPr>
                            <a:t> </a:t>
                          </a:r>
                          <a:r>
                            <a:rPr lang="en-US" sz="2600" b="0">
                              <a:solidFill>
                                <a:schemeClr val="tx1"/>
                              </a:solidFill>
                              <a:effectLst/>
                              <a:latin typeface="Times New Roman" panose="02020603050405020304" pitchFamily="18" charset="0"/>
                              <a:cs typeface="Times New Roman" panose="02020603050405020304" pitchFamily="18" charset="0"/>
                            </a:rPr>
                            <a:t>long loại </a:t>
                          </a:r>
                          <a:r>
                            <a:rPr lang="en-US" sz="2600" b="0" dirty="0">
                              <a:solidFill>
                                <a:schemeClr val="tx1"/>
                              </a:solidFill>
                              <a:effectLst/>
                              <a:latin typeface="Times New Roman" panose="02020603050405020304" pitchFamily="18" charset="0"/>
                              <a:cs typeface="Times New Roman" panose="02020603050405020304" pitchFamily="18" charset="0"/>
                            </a:rPr>
                            <a:t>I </a:t>
                          </a:r>
                          <a:r>
                            <a:rPr lang="en-US" sz="2600" b="0" dirty="0" err="1">
                              <a:solidFill>
                                <a:schemeClr val="tx1"/>
                              </a:solidFill>
                              <a:effectLst/>
                              <a:latin typeface="Times New Roman" panose="02020603050405020304" pitchFamily="18" charset="0"/>
                              <a:cs typeface="Times New Roman" panose="02020603050405020304" pitchFamily="18" charset="0"/>
                            </a:rPr>
                            <a:t>được</a:t>
                          </a:r>
                          <a:r>
                            <a:rPr lang="en-US" sz="2600" b="0" dirty="0">
                              <a:solidFill>
                                <a:schemeClr val="tx1"/>
                              </a:solidFill>
                              <a:effectLst/>
                              <a:latin typeface="Times New Roman" panose="02020603050405020304" pitchFamily="18" charset="0"/>
                              <a:cs typeface="Times New Roman" panose="02020603050405020304" pitchFamily="18" charset="0"/>
                            </a:rPr>
                            <a:t> </a:t>
                          </a:r>
                          <a:r>
                            <a:rPr lang="en-US" sz="2600" b="0" dirty="0" err="1">
                              <a:solidFill>
                                <a:schemeClr val="tx1"/>
                              </a:solidFill>
                              <a:effectLst/>
                              <a:latin typeface="Times New Roman" panose="02020603050405020304" pitchFamily="18" charset="0"/>
                              <a:cs typeface="Times New Roman" panose="02020603050405020304" pitchFamily="18" charset="0"/>
                            </a:rPr>
                            <a:t>bán</a:t>
                          </a:r>
                          <a:r>
                            <a:rPr lang="en-US" sz="2600" b="0" dirty="0">
                              <a:solidFill>
                                <a:schemeClr val="tx1"/>
                              </a:solidFill>
                              <a:effectLst/>
                              <a:latin typeface="Times New Roman" panose="02020603050405020304" pitchFamily="18" charset="0"/>
                              <a:cs typeface="Times New Roman" panose="02020603050405020304" pitchFamily="18" charset="0"/>
                            </a:rPr>
                            <a:t> </a:t>
                          </a:r>
                          <a:r>
                            <a:rPr lang="en-US" sz="2600" b="0" dirty="0" err="1">
                              <a:solidFill>
                                <a:schemeClr val="tx1"/>
                              </a:solidFill>
                              <a:effectLst/>
                              <a:latin typeface="Times New Roman" panose="02020603050405020304" pitchFamily="18" charset="0"/>
                              <a:cs typeface="Times New Roman" panose="02020603050405020304" pitchFamily="18" charset="0"/>
                            </a:rPr>
                            <a:t>ra</a:t>
                          </a:r>
                          <a:endParaRPr lang="en-US" sz="12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lnSpc>
                              <a:spcPct val="107000"/>
                            </a:lnSpc>
                            <a:spcBef>
                              <a:spcPts val="300"/>
                            </a:spcBef>
                            <a:spcAft>
                              <a:spcPts val="300"/>
                            </a:spcAft>
                          </a:pPr>
                          <a14:m>
                            <m:oMath xmlns:m="http://schemas.openxmlformats.org/officeDocument/2006/math">
                              <m:r>
                                <a:rPr lang="en-US" sz="2600" b="0" smtClean="0">
                                  <a:solidFill>
                                    <a:schemeClr val="tx1"/>
                                  </a:solidFill>
                                  <a:effectLst/>
                                  <a:latin typeface="Cambria Math" panose="02040503050406030204" pitchFamily="18" charset="0"/>
                                </a:rPr>
                                <m:t>1</m:t>
                              </m:r>
                            </m:oMath>
                          </a14:m>
                          <a:r>
                            <a:rPr lang="en-US" sz="2600" b="0" dirty="0">
                              <a:solidFill>
                                <a:schemeClr val="tx1"/>
                              </a:solidFill>
                              <a:effectLst/>
                              <a:latin typeface="Times New Roman" panose="02020603050405020304" pitchFamily="18" charset="0"/>
                              <a:cs typeface="Times New Roman" panose="02020603050405020304" pitchFamily="18" charset="0"/>
                            </a:rPr>
                            <a:t>kg</a:t>
                          </a:r>
                          <a:endParaRPr lang="en-US" sz="12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lnSpc>
                              <a:spcPct val="107000"/>
                            </a:lnSpc>
                            <a:spcBef>
                              <a:spcPts val="300"/>
                            </a:spcBef>
                            <a:spcAft>
                              <a:spcPts val="300"/>
                            </a:spcAft>
                          </a:pPr>
                          <a14:m>
                            <m:oMath xmlns:m="http://schemas.openxmlformats.org/officeDocument/2006/math">
                              <m:r>
                                <a:rPr lang="en-US" sz="2600" b="0" smtClean="0">
                                  <a:solidFill>
                                    <a:schemeClr val="tx1"/>
                                  </a:solidFill>
                                  <a:effectLst/>
                                  <a:latin typeface="Cambria Math" panose="02040503050406030204" pitchFamily="18" charset="0"/>
                                </a:rPr>
                                <m:t>2</m:t>
                              </m:r>
                            </m:oMath>
                          </a14:m>
                          <a:r>
                            <a:rPr lang="en-US" sz="2600" b="0" dirty="0">
                              <a:solidFill>
                                <a:schemeClr val="tx1"/>
                              </a:solidFill>
                              <a:effectLst/>
                              <a:latin typeface="Times New Roman" panose="02020603050405020304" pitchFamily="18" charset="0"/>
                              <a:cs typeface="Times New Roman" panose="02020603050405020304" pitchFamily="18" charset="0"/>
                            </a:rPr>
                            <a:t>kg</a:t>
                          </a:r>
                          <a:endParaRPr lang="en-US" sz="12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lnSpc>
                              <a:spcPct val="107000"/>
                            </a:lnSpc>
                            <a:spcBef>
                              <a:spcPts val="300"/>
                            </a:spcBef>
                            <a:spcAft>
                              <a:spcPts val="300"/>
                            </a:spcAft>
                          </a:pPr>
                          <a14:m>
                            <m:oMath xmlns:m="http://schemas.openxmlformats.org/officeDocument/2006/math">
                              <m:r>
                                <a:rPr lang="en-US" sz="2600" b="0" kern="1200" smtClean="0">
                                  <a:solidFill>
                                    <a:schemeClr val="tx1"/>
                                  </a:solidFill>
                                  <a:effectLst/>
                                  <a:latin typeface="Cambria Math" panose="02040503050406030204" pitchFamily="18" charset="0"/>
                                  <a:ea typeface="+mn-ea"/>
                                  <a:cs typeface="+mn-cs"/>
                                </a:rPr>
                                <m:t>3</m:t>
                              </m:r>
                            </m:oMath>
                          </a14:m>
                          <a:r>
                            <a:rPr lang="en-US" sz="2600" b="0" kern="1200" dirty="0">
                              <a:solidFill>
                                <a:schemeClr val="tx1"/>
                              </a:solidFill>
                              <a:effectLst/>
                              <a:latin typeface="Cambria Math" panose="02040503050406030204" pitchFamily="18" charset="0"/>
                              <a:ea typeface="+mn-ea"/>
                              <a:cs typeface="+mn-cs"/>
                            </a:rPr>
                            <a:t>kg</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914503442"/>
                      </a:ext>
                    </a:extLst>
                  </a:tr>
                  <a:tr h="870975">
                    <a:tc>
                      <a:txBody>
                        <a:bodyPr/>
                        <a:lstStyle/>
                        <a:p>
                          <a:pPr algn="just">
                            <a:lnSpc>
                              <a:spcPct val="107000"/>
                            </a:lnSpc>
                            <a:spcBef>
                              <a:spcPts val="300"/>
                            </a:spcBef>
                            <a:spcAft>
                              <a:spcPts val="300"/>
                            </a:spcAft>
                          </a:pPr>
                          <a:r>
                            <a:rPr lang="en-US" sz="2600" b="0" dirty="0" err="1">
                              <a:solidFill>
                                <a:schemeClr val="tx1"/>
                              </a:solidFill>
                              <a:effectLst/>
                              <a:latin typeface="Times New Roman" panose="02020603050405020304" pitchFamily="18" charset="0"/>
                              <a:cs typeface="Times New Roman" panose="02020603050405020304" pitchFamily="18" charset="0"/>
                            </a:rPr>
                            <a:t>Giá</a:t>
                          </a:r>
                          <a:r>
                            <a:rPr lang="en-US" sz="2600" b="0" dirty="0">
                              <a:solidFill>
                                <a:schemeClr val="tx1"/>
                              </a:solidFill>
                              <a:effectLst/>
                              <a:latin typeface="Times New Roman" panose="02020603050405020304" pitchFamily="18" charset="0"/>
                              <a:cs typeface="Times New Roman" panose="02020603050405020304" pitchFamily="18" charset="0"/>
                            </a:rPr>
                            <a:t> </a:t>
                          </a:r>
                          <a:r>
                            <a:rPr lang="en-US" sz="2600" b="0" dirty="0" err="1">
                              <a:solidFill>
                                <a:schemeClr val="tx1"/>
                              </a:solidFill>
                              <a:effectLst/>
                              <a:latin typeface="Times New Roman" panose="02020603050405020304" pitchFamily="18" charset="0"/>
                              <a:cs typeface="Times New Roman" panose="02020603050405020304" pitchFamily="18" charset="0"/>
                            </a:rPr>
                            <a:t>tiền</a:t>
                          </a:r>
                          <a:endParaRPr lang="en-US" sz="12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lnSpc>
                              <a:spcPct val="107000"/>
                            </a:lnSpc>
                            <a:spcBef>
                              <a:spcPts val="300"/>
                            </a:spcBef>
                            <a:spcAft>
                              <a:spcPts val="300"/>
                            </a:spcAft>
                          </a:pPr>
                          <a14:m>
                            <m:oMath xmlns:m="http://schemas.openxmlformats.org/officeDocument/2006/math">
                              <m:r>
                                <a:rPr lang="en-US" sz="2600" b="0" smtClean="0">
                                  <a:solidFill>
                                    <a:schemeClr val="tx1"/>
                                  </a:solidFill>
                                  <a:effectLst/>
                                  <a:latin typeface="Cambria Math" panose="02040503050406030204" pitchFamily="18" charset="0"/>
                                </a:rPr>
                                <m:t>32000</m:t>
                              </m:r>
                              <m:r>
                                <a:rPr lang="en-US" sz="2600" b="0" i="0" smtClean="0">
                                  <a:solidFill>
                                    <a:schemeClr val="tx1"/>
                                  </a:solidFill>
                                  <a:effectLst/>
                                  <a:latin typeface="Cambria Math" panose="02040503050406030204" pitchFamily="18" charset="0"/>
                                </a:rPr>
                                <m:t> </m:t>
                              </m:r>
                            </m:oMath>
                          </a14:m>
                          <a:r>
                            <a:rPr lang="en-US" sz="2600" b="0">
                              <a:solidFill>
                                <a:schemeClr val="tx1"/>
                              </a:solidFill>
                              <a:effectLst/>
                              <a:latin typeface="Times New Roman" panose="02020603050405020304" pitchFamily="18" charset="0"/>
                              <a:cs typeface="Times New Roman" panose="02020603050405020304" pitchFamily="18" charset="0"/>
                            </a:rPr>
                            <a:t>đồng</a:t>
                          </a:r>
                          <a:endParaRPr lang="en-US" sz="12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lnSpc>
                              <a:spcPct val="107000"/>
                            </a:lnSpc>
                            <a:spcBef>
                              <a:spcPts val="300"/>
                            </a:spcBef>
                            <a:spcAft>
                              <a:spcPts val="300"/>
                            </a:spcAft>
                          </a:pPr>
                          <a:r>
                            <a:rPr lang="en-US" sz="2600" b="0" dirty="0">
                              <a:solidFill>
                                <a:schemeClr val="tx1"/>
                              </a:solidFill>
                              <a:effectLst/>
                              <a:latin typeface="Times New Roman" panose="02020603050405020304" pitchFamily="18" charset="0"/>
                              <a:cs typeface="Times New Roman" panose="02020603050405020304" pitchFamily="18" charset="0"/>
                            </a:rPr>
                            <a:t> </a:t>
                          </a:r>
                          <a14:m>
                            <m:oMath xmlns:m="http://schemas.openxmlformats.org/officeDocument/2006/math">
                              <m:r>
                                <a:rPr lang="en-US" sz="2600" b="0" kern="1200" smtClean="0">
                                  <a:solidFill>
                                    <a:srgbClr val="FF0000"/>
                                  </a:solidFill>
                                  <a:effectLst/>
                                  <a:latin typeface="Cambria Math" panose="02040503050406030204" pitchFamily="18" charset="0"/>
                                  <a:ea typeface="+mn-ea"/>
                                  <a:cs typeface="+mn-cs"/>
                                </a:rPr>
                                <m:t>64000</m:t>
                              </m:r>
                              <m:r>
                                <a:rPr lang="en-US" sz="2600" b="0" i="0" kern="1200" smtClean="0">
                                  <a:solidFill>
                                    <a:srgbClr val="FF0000"/>
                                  </a:solidFill>
                                  <a:effectLst/>
                                  <a:latin typeface="Cambria Math" panose="02040503050406030204" pitchFamily="18" charset="0"/>
                                  <a:ea typeface="+mn-ea"/>
                                  <a:cs typeface="+mn-cs"/>
                                </a:rPr>
                                <m:t> </m:t>
                              </m:r>
                            </m:oMath>
                          </a14:m>
                          <a:r>
                            <a:rPr lang="en-US" sz="2600" b="0" kern="1200">
                              <a:solidFill>
                                <a:srgbClr val="FF0000"/>
                              </a:solidFill>
                              <a:effectLst/>
                              <a:latin typeface="Cambria Math" panose="02040503050406030204" pitchFamily="18" charset="0"/>
                              <a:ea typeface="+mn-ea"/>
                              <a:cs typeface="+mn-cs"/>
                            </a:rPr>
                            <a:t>đồng</a:t>
                          </a:r>
                          <a:endParaRPr lang="en-US" sz="2600" b="0" kern="1200" dirty="0">
                            <a:solidFill>
                              <a:srgbClr val="FF0000"/>
                            </a:solidFill>
                            <a:effectLst/>
                            <a:latin typeface="Cambria Math" panose="02040503050406030204" pitchFamily="18" charset="0"/>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lnSpc>
                              <a:spcPct val="107000"/>
                            </a:lnSpc>
                            <a:spcBef>
                              <a:spcPts val="300"/>
                            </a:spcBef>
                            <a:spcAft>
                              <a:spcPts val="300"/>
                            </a:spcAft>
                          </a:pPr>
                          <a:r>
                            <a:rPr lang="en-US" sz="2600" b="0" kern="1200" dirty="0">
                              <a:solidFill>
                                <a:schemeClr val="tx1"/>
                              </a:solidFill>
                              <a:effectLst/>
                              <a:latin typeface="Cambria Math" panose="02040503050406030204" pitchFamily="18" charset="0"/>
                              <a:ea typeface="+mn-ea"/>
                              <a:cs typeface="+mn-cs"/>
                            </a:rPr>
                            <a:t> </a:t>
                          </a:r>
                          <a14:m>
                            <m:oMath xmlns:m="http://schemas.openxmlformats.org/officeDocument/2006/math">
                              <m:r>
                                <a:rPr lang="en-US" sz="2600" b="0" kern="1200" smtClean="0">
                                  <a:solidFill>
                                    <a:srgbClr val="FF0000"/>
                                  </a:solidFill>
                                  <a:effectLst/>
                                  <a:latin typeface="Cambria Math" panose="02040503050406030204" pitchFamily="18" charset="0"/>
                                  <a:ea typeface="+mn-ea"/>
                                  <a:cs typeface="+mn-cs"/>
                                </a:rPr>
                                <m:t>9</m:t>
                              </m:r>
                              <m:r>
                                <a:rPr lang="en-US" sz="2600" b="0" i="0" kern="1200" smtClean="0">
                                  <a:solidFill>
                                    <a:srgbClr val="FF0000"/>
                                  </a:solidFill>
                                  <a:effectLst/>
                                  <a:latin typeface="Cambria Math" panose="02040503050406030204" pitchFamily="18" charset="0"/>
                                  <a:ea typeface="+mn-ea"/>
                                  <a:cs typeface="+mn-cs"/>
                                </a:rPr>
                                <m:t>6</m:t>
                              </m:r>
                              <m:r>
                                <a:rPr lang="en-US" sz="2600" b="0" kern="1200" smtClean="0">
                                  <a:solidFill>
                                    <a:srgbClr val="FF0000"/>
                                  </a:solidFill>
                                  <a:effectLst/>
                                  <a:latin typeface="Cambria Math" panose="02040503050406030204" pitchFamily="18" charset="0"/>
                                  <a:ea typeface="+mn-ea"/>
                                  <a:cs typeface="+mn-cs"/>
                                </a:rPr>
                                <m:t>000</m:t>
                              </m:r>
                              <m:r>
                                <a:rPr lang="en-US" sz="2600" b="0" i="0" kern="1200" smtClean="0">
                                  <a:solidFill>
                                    <a:srgbClr val="FF0000"/>
                                  </a:solidFill>
                                  <a:effectLst/>
                                  <a:latin typeface="Cambria Math" panose="02040503050406030204" pitchFamily="18" charset="0"/>
                                  <a:ea typeface="+mn-ea"/>
                                  <a:cs typeface="+mn-cs"/>
                                </a:rPr>
                                <m:t> </m:t>
                              </m:r>
                            </m:oMath>
                          </a14:m>
                          <a:r>
                            <a:rPr lang="en-US" sz="2600" b="0" kern="1200">
                              <a:solidFill>
                                <a:srgbClr val="FF0000"/>
                              </a:solidFill>
                              <a:effectLst/>
                              <a:latin typeface="Cambria Math" panose="02040503050406030204" pitchFamily="18" charset="0"/>
                              <a:ea typeface="+mn-ea"/>
                              <a:cs typeface="+mn-cs"/>
                            </a:rPr>
                            <a:t>đồng</a:t>
                          </a:r>
                          <a:endParaRPr lang="en-US" sz="2600" b="0" kern="1200" dirty="0">
                            <a:solidFill>
                              <a:srgbClr val="FF0000"/>
                            </a:solidFill>
                            <a:effectLst/>
                            <a:latin typeface="Cambria Math" panose="02040503050406030204" pitchFamily="18" charset="0"/>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18101405"/>
                      </a:ext>
                    </a:extLst>
                  </a:tr>
                  <a:tr h="881501">
                    <a:tc gridSpan="4">
                      <a:txBody>
                        <a:bodyPr/>
                        <a:lstStyle/>
                        <a:p>
                          <a:pPr algn="just">
                            <a:lnSpc>
                              <a:spcPct val="107000"/>
                            </a:lnSpc>
                            <a:spcBef>
                              <a:spcPts val="300"/>
                            </a:spcBef>
                            <a:spcAft>
                              <a:spcPts val="300"/>
                            </a:spcAft>
                          </a:pPr>
                          <a:r>
                            <a:rPr lang="en-US" sz="2600" b="0">
                              <a:solidFill>
                                <a:schemeClr val="tx1"/>
                              </a:solidFill>
                              <a:effectLst/>
                              <a:latin typeface="Times New Roman" panose="02020603050405020304" pitchFamily="18" charset="0"/>
                              <a:cs typeface="Times New Roman" panose="02020603050405020304" pitchFamily="18" charset="0"/>
                            </a:rPr>
                            <a:t>Gọi</a:t>
                          </a:r>
                          <a:r>
                            <a:rPr lang="en-US" sz="2600" b="0" baseline="0">
                              <a:solidFill>
                                <a:schemeClr val="tx1"/>
                              </a:solidFill>
                              <a:effectLst/>
                              <a:latin typeface="Times New Roman" panose="02020603050405020304" pitchFamily="18" charset="0"/>
                              <a:cs typeface="Times New Roman" panose="02020603050405020304" pitchFamily="18" charset="0"/>
                            </a:rPr>
                            <a:t> </a:t>
                          </a:r>
                          <a14:m>
                            <m:oMath xmlns:m="http://schemas.openxmlformats.org/officeDocument/2006/math">
                              <m:r>
                                <a:rPr lang="en-US" sz="2600" b="0" i="1" smtClean="0">
                                  <a:solidFill>
                                    <a:schemeClr val="tx1"/>
                                  </a:solidFill>
                                  <a:effectLst/>
                                  <a:latin typeface="Cambria Math" panose="02040503050406030204" pitchFamily="18" charset="0"/>
                                </a:rPr>
                                <m:t>𝑦</m:t>
                              </m:r>
                            </m:oMath>
                          </a14:m>
                          <a:r>
                            <a:rPr lang="en-US" sz="2600" b="0" baseline="0">
                              <a:solidFill>
                                <a:schemeClr val="tx1"/>
                              </a:solidFill>
                              <a:effectLst/>
                              <a:latin typeface="Times New Roman" panose="02020603050405020304" pitchFamily="18" charset="0"/>
                              <a:cs typeface="Times New Roman" panose="02020603050405020304" pitchFamily="18" charset="0"/>
                            </a:rPr>
                            <a:t> (đồng) là số tiền người bán thu được khi bán </a:t>
                          </a:r>
                          <a14:m>
                            <m:oMath xmlns:m="http://schemas.openxmlformats.org/officeDocument/2006/math">
                              <m:r>
                                <a:rPr lang="en-US" sz="2600" b="0" i="1" smtClean="0">
                                  <a:solidFill>
                                    <a:schemeClr val="tx1"/>
                                  </a:solidFill>
                                  <a:effectLst/>
                                  <a:latin typeface="Cambria Math" panose="02040503050406030204" pitchFamily="18" charset="0"/>
                                </a:rPr>
                                <m:t>𝑥</m:t>
                              </m:r>
                            </m:oMath>
                          </a14:m>
                          <a:r>
                            <a:rPr lang="en-US" sz="2600" b="0" baseline="0">
                              <a:solidFill>
                                <a:schemeClr val="tx1"/>
                              </a:solidFill>
                              <a:effectLst/>
                              <a:latin typeface="Times New Roman" panose="02020603050405020304" pitchFamily="18" charset="0"/>
                              <a:cs typeface="Times New Roman" panose="02020603050405020304" pitchFamily="18" charset="0"/>
                            </a:rPr>
                            <a:t> (kg) thanh long. </a:t>
                          </a:r>
                          <a:r>
                            <a:rPr lang="en-US" sz="2600" b="0">
                              <a:solidFill>
                                <a:schemeClr val="tx1"/>
                              </a:solidFill>
                              <a:effectLst/>
                              <a:latin typeface="Times New Roman" panose="02020603050405020304" pitchFamily="18" charset="0"/>
                              <a:cs typeface="Times New Roman" panose="02020603050405020304" pitchFamily="18" charset="0"/>
                            </a:rPr>
                            <a:t>Với </a:t>
                          </a:r>
                          <a:r>
                            <a:rPr lang="en-US" sz="2600" b="0" dirty="0" err="1">
                              <a:solidFill>
                                <a:schemeClr val="tx1"/>
                              </a:solidFill>
                              <a:effectLst/>
                              <a:latin typeface="Times New Roman" panose="02020603050405020304" pitchFamily="18" charset="0"/>
                              <a:cs typeface="Times New Roman" panose="02020603050405020304" pitchFamily="18" charset="0"/>
                            </a:rPr>
                            <a:t>mỗi</a:t>
                          </a:r>
                          <a:r>
                            <a:rPr lang="en-US" sz="2600" b="0" dirty="0">
                              <a:solidFill>
                                <a:schemeClr val="tx1"/>
                              </a:solidFill>
                              <a:effectLst/>
                              <a:latin typeface="Times New Roman" panose="02020603050405020304" pitchFamily="18" charset="0"/>
                              <a:cs typeface="Times New Roman" panose="02020603050405020304" pitchFamily="18" charset="0"/>
                            </a:rPr>
                            <a:t> </a:t>
                          </a:r>
                          <a:r>
                            <a:rPr lang="en-US" sz="2600" b="0" dirty="0" err="1">
                              <a:solidFill>
                                <a:schemeClr val="tx1"/>
                              </a:solidFill>
                              <a:effectLst/>
                              <a:latin typeface="Times New Roman" panose="02020603050405020304" pitchFamily="18" charset="0"/>
                              <a:cs typeface="Times New Roman" panose="02020603050405020304" pitchFamily="18" charset="0"/>
                            </a:rPr>
                            <a:t>giá</a:t>
                          </a:r>
                          <a:r>
                            <a:rPr lang="en-US" sz="2600" b="0" dirty="0">
                              <a:solidFill>
                                <a:schemeClr val="tx1"/>
                              </a:solidFill>
                              <a:effectLst/>
                              <a:latin typeface="Times New Roman" panose="02020603050405020304" pitchFamily="18" charset="0"/>
                              <a:cs typeface="Times New Roman" panose="02020603050405020304" pitchFamily="18" charset="0"/>
                            </a:rPr>
                            <a:t> </a:t>
                          </a:r>
                          <a:r>
                            <a:rPr lang="en-US" sz="2600" b="0" dirty="0" err="1">
                              <a:solidFill>
                                <a:schemeClr val="tx1"/>
                              </a:solidFill>
                              <a:effectLst/>
                              <a:latin typeface="Times New Roman" panose="02020603050405020304" pitchFamily="18" charset="0"/>
                              <a:cs typeface="Times New Roman" panose="02020603050405020304" pitchFamily="18" charset="0"/>
                            </a:rPr>
                            <a:t>trị</a:t>
                          </a:r>
                          <a:r>
                            <a:rPr lang="en-US" sz="2600" b="0" dirty="0">
                              <a:solidFill>
                                <a:schemeClr val="tx1"/>
                              </a:solidFill>
                              <a:effectLst/>
                              <a:latin typeface="Times New Roman" panose="02020603050405020304" pitchFamily="18" charset="0"/>
                              <a:cs typeface="Times New Roman" panose="02020603050405020304" pitchFamily="18" charset="0"/>
                            </a:rPr>
                            <a:t> </a:t>
                          </a:r>
                          <a:r>
                            <a:rPr lang="en-US" sz="2600" b="0" dirty="0" err="1">
                              <a:solidFill>
                                <a:schemeClr val="tx1"/>
                              </a:solidFill>
                              <a:effectLst/>
                              <a:latin typeface="Times New Roman" panose="02020603050405020304" pitchFamily="18" charset="0"/>
                              <a:cs typeface="Times New Roman" panose="02020603050405020304" pitchFamily="18" charset="0"/>
                            </a:rPr>
                            <a:t>của</a:t>
                          </a:r>
                          <a:r>
                            <a:rPr lang="en-US" sz="2600" b="0" dirty="0">
                              <a:solidFill>
                                <a:schemeClr val="tx1"/>
                              </a:solidFill>
                              <a:effectLst/>
                              <a:latin typeface="Times New Roman" panose="02020603050405020304" pitchFamily="18" charset="0"/>
                              <a:cs typeface="Times New Roman" panose="02020603050405020304" pitchFamily="18" charset="0"/>
                            </a:rPr>
                            <a:t> </a:t>
                          </a:r>
                          <a14:m>
                            <m:oMath xmlns:m="http://schemas.openxmlformats.org/officeDocument/2006/math">
                              <m:r>
                                <a:rPr lang="en-US" sz="2600" b="0" i="1">
                                  <a:solidFill>
                                    <a:schemeClr val="tx1"/>
                                  </a:solidFill>
                                  <a:effectLst/>
                                  <a:latin typeface="Cambria Math" panose="02040503050406030204" pitchFamily="18" charset="0"/>
                                </a:rPr>
                                <m:t>𝑥</m:t>
                              </m:r>
                            </m:oMath>
                          </a14:m>
                          <a:r>
                            <a:rPr lang="en-US" sz="2600" b="0">
                              <a:solidFill>
                                <a:schemeClr val="tx1"/>
                              </a:solidFill>
                              <a:effectLst/>
                              <a:latin typeface="Times New Roman" panose="02020603050405020304" pitchFamily="18" charset="0"/>
                              <a:cs typeface="Times New Roman" panose="02020603050405020304" pitchFamily="18" charset="0"/>
                            </a:rPr>
                            <a:t>, chỉ</a:t>
                          </a:r>
                          <a:r>
                            <a:rPr lang="en-US" sz="2600" b="0" baseline="0">
                              <a:solidFill>
                                <a:schemeClr val="tx1"/>
                              </a:solidFill>
                              <a:effectLst/>
                              <a:latin typeface="Times New Roman" panose="02020603050405020304" pitchFamily="18" charset="0"/>
                              <a:cs typeface="Times New Roman" panose="02020603050405020304" pitchFamily="18" charset="0"/>
                            </a:rPr>
                            <a:t> </a:t>
                          </a:r>
                          <a:r>
                            <a:rPr lang="en-US" sz="2600" b="0">
                              <a:solidFill>
                                <a:schemeClr val="tx1"/>
                              </a:solidFill>
                              <a:effectLst/>
                              <a:latin typeface="Times New Roman" panose="02020603050405020304" pitchFamily="18" charset="0"/>
                              <a:cs typeface="Times New Roman" panose="02020603050405020304" pitchFamily="18" charset="0"/>
                            </a:rPr>
                            <a:t>xác </a:t>
                          </a:r>
                          <a:r>
                            <a:rPr lang="en-US" sz="2600" b="0" err="1">
                              <a:solidFill>
                                <a:schemeClr val="tx1"/>
                              </a:solidFill>
                              <a:effectLst/>
                              <a:latin typeface="Times New Roman" panose="02020603050405020304" pitchFamily="18" charset="0"/>
                              <a:cs typeface="Times New Roman" panose="02020603050405020304" pitchFamily="18" charset="0"/>
                            </a:rPr>
                            <a:t>định</a:t>
                          </a:r>
                          <a:r>
                            <a:rPr lang="en-US" sz="2600" b="0">
                              <a:solidFill>
                                <a:schemeClr val="tx1"/>
                              </a:solidFill>
                              <a:effectLst/>
                              <a:latin typeface="Times New Roman" panose="02020603050405020304" pitchFamily="18" charset="0"/>
                              <a:cs typeface="Times New Roman" panose="02020603050405020304" pitchFamily="18" charset="0"/>
                            </a:rPr>
                            <a:t> đúng</a:t>
                          </a:r>
                          <a:r>
                            <a:rPr lang="en-US" sz="2600" b="0" baseline="0">
                              <a:solidFill>
                                <a:schemeClr val="tx1"/>
                              </a:solidFill>
                              <a:effectLst/>
                              <a:latin typeface="Times New Roman" panose="02020603050405020304" pitchFamily="18" charset="0"/>
                              <a:cs typeface="Times New Roman" panose="02020603050405020304" pitchFamily="18" charset="0"/>
                            </a:rPr>
                            <a:t> </a:t>
                          </a:r>
                          <a:r>
                            <a:rPr lang="en-US" sz="2600" b="0" baseline="0">
                              <a:solidFill>
                                <a:srgbClr val="FF0000"/>
                              </a:solidFill>
                              <a:effectLst/>
                              <a:latin typeface="Times New Roman" panose="02020603050405020304" pitchFamily="18" charset="0"/>
                              <a:cs typeface="Times New Roman" panose="02020603050405020304" pitchFamily="18" charset="0"/>
                            </a:rPr>
                            <a:t>một</a:t>
                          </a:r>
                          <a:r>
                            <a:rPr lang="en-US" sz="2600" b="0" baseline="0">
                              <a:solidFill>
                                <a:schemeClr val="tx1"/>
                              </a:solidFill>
                              <a:effectLst/>
                              <a:latin typeface="Times New Roman" panose="02020603050405020304" pitchFamily="18" charset="0"/>
                              <a:cs typeface="Times New Roman" panose="02020603050405020304" pitchFamily="18" charset="0"/>
                            </a:rPr>
                            <a:t> </a:t>
                          </a:r>
                          <a:r>
                            <a:rPr lang="en-US" sz="2600" b="0">
                              <a:solidFill>
                                <a:schemeClr val="tx1"/>
                              </a:solidFill>
                              <a:effectLst/>
                              <a:latin typeface="Times New Roman" panose="02020603050405020304" pitchFamily="18" charset="0"/>
                              <a:cs typeface="Times New Roman" panose="02020603050405020304" pitchFamily="18" charset="0"/>
                            </a:rPr>
                            <a:t>giá </a:t>
                          </a:r>
                          <a:r>
                            <a:rPr lang="en-US" sz="2600" b="0" dirty="0" err="1">
                              <a:solidFill>
                                <a:schemeClr val="tx1"/>
                              </a:solidFill>
                              <a:effectLst/>
                              <a:latin typeface="Times New Roman" panose="02020603050405020304" pitchFamily="18" charset="0"/>
                              <a:cs typeface="Times New Roman" panose="02020603050405020304" pitchFamily="18" charset="0"/>
                            </a:rPr>
                            <a:t>trị</a:t>
                          </a:r>
                          <a:r>
                            <a:rPr lang="en-US" sz="2600" b="0" dirty="0">
                              <a:solidFill>
                                <a:schemeClr val="tx1"/>
                              </a:solidFill>
                              <a:effectLst/>
                              <a:latin typeface="Times New Roman" panose="02020603050405020304" pitchFamily="18" charset="0"/>
                              <a:cs typeface="Times New Roman" panose="02020603050405020304" pitchFamily="18" charset="0"/>
                            </a:rPr>
                            <a:t> </a:t>
                          </a:r>
                          <a:r>
                            <a:rPr lang="en-US" sz="2600" b="0" dirty="0" err="1">
                              <a:solidFill>
                                <a:schemeClr val="tx1"/>
                              </a:solidFill>
                              <a:effectLst/>
                              <a:latin typeface="Times New Roman" panose="02020603050405020304" pitchFamily="18" charset="0"/>
                              <a:cs typeface="Times New Roman" panose="02020603050405020304" pitchFamily="18" charset="0"/>
                            </a:rPr>
                            <a:t>tương</a:t>
                          </a:r>
                          <a:r>
                            <a:rPr lang="en-US" sz="2600" b="0" dirty="0">
                              <a:solidFill>
                                <a:schemeClr val="tx1"/>
                              </a:solidFill>
                              <a:effectLst/>
                              <a:latin typeface="Times New Roman" panose="02020603050405020304" pitchFamily="18" charset="0"/>
                              <a:cs typeface="Times New Roman" panose="02020603050405020304" pitchFamily="18" charset="0"/>
                            </a:rPr>
                            <a:t> </a:t>
                          </a:r>
                          <a:r>
                            <a:rPr lang="en-US" sz="2600" b="0" dirty="0" err="1">
                              <a:solidFill>
                                <a:schemeClr val="tx1"/>
                              </a:solidFill>
                              <a:effectLst/>
                              <a:latin typeface="Times New Roman" panose="02020603050405020304" pitchFamily="18" charset="0"/>
                              <a:cs typeface="Times New Roman" panose="02020603050405020304" pitchFamily="18" charset="0"/>
                            </a:rPr>
                            <a:t>ứng</a:t>
                          </a:r>
                          <a:r>
                            <a:rPr lang="en-US" sz="2600" b="0" dirty="0">
                              <a:solidFill>
                                <a:schemeClr val="tx1"/>
                              </a:solidFill>
                              <a:effectLst/>
                              <a:latin typeface="Times New Roman" panose="02020603050405020304" pitchFamily="18" charset="0"/>
                              <a:cs typeface="Times New Roman" panose="02020603050405020304" pitchFamily="18" charset="0"/>
                            </a:rPr>
                            <a:t> </a:t>
                          </a:r>
                          <a:r>
                            <a:rPr lang="en-US" sz="2600" b="0" dirty="0" err="1">
                              <a:solidFill>
                                <a:schemeClr val="tx1"/>
                              </a:solidFill>
                              <a:effectLst/>
                              <a:latin typeface="Times New Roman" panose="02020603050405020304" pitchFamily="18" charset="0"/>
                              <a:cs typeface="Times New Roman" panose="02020603050405020304" pitchFamily="18" charset="0"/>
                            </a:rPr>
                            <a:t>của</a:t>
                          </a:r>
                          <a:r>
                            <a:rPr lang="en-US" sz="2600" b="0" dirty="0">
                              <a:solidFill>
                                <a:schemeClr val="tx1"/>
                              </a:solidFill>
                              <a:effectLst/>
                              <a:latin typeface="Times New Roman" panose="02020603050405020304" pitchFamily="18" charset="0"/>
                              <a:cs typeface="Times New Roman" panose="02020603050405020304" pitchFamily="18" charset="0"/>
                            </a:rPr>
                            <a:t> </a:t>
                          </a:r>
                          <a14:m>
                            <m:oMath xmlns:m="http://schemas.openxmlformats.org/officeDocument/2006/math">
                              <m:r>
                                <a:rPr lang="en-US" sz="2600" b="0" i="1">
                                  <a:solidFill>
                                    <a:schemeClr val="tx1"/>
                                  </a:solidFill>
                                  <a:effectLst/>
                                  <a:latin typeface="Cambria Math" panose="02040503050406030204" pitchFamily="18" charset="0"/>
                                </a:rPr>
                                <m:t>𝑦</m:t>
                              </m:r>
                              <m:r>
                                <a:rPr lang="en-US" sz="2600" b="0" i="0" smtClean="0">
                                  <a:solidFill>
                                    <a:schemeClr val="tx1"/>
                                  </a:solidFill>
                                  <a:effectLst/>
                                  <a:latin typeface="Cambria Math" panose="02040503050406030204" pitchFamily="18" charset="0"/>
                                </a:rPr>
                                <m:t>.</m:t>
                              </m:r>
                            </m:oMath>
                          </a14:m>
                          <a:endParaRPr lang="en-US" sz="12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05585293"/>
                      </a:ext>
                    </a:extLst>
                  </a:tr>
                </a:tbl>
              </a:graphicData>
            </a:graphic>
          </p:graphicFrame>
        </mc:Choice>
        <mc:Fallback xmlns="">
          <p:graphicFrame>
            <p:nvGraphicFramePr>
              <p:cNvPr id="12" name="Table 11">
                <a:extLst>
                  <a:ext uri="{FF2B5EF4-FFF2-40B4-BE49-F238E27FC236}">
                    <a16:creationId xmlns:a16="http://schemas.microsoft.com/office/drawing/2014/main" id="{E42483A9-85AC-F597-2E95-C9076961BA7A}"/>
                  </a:ext>
                </a:extLst>
              </p:cNvPr>
              <p:cNvGraphicFramePr>
                <a:graphicFrameLocks noGrp="1"/>
              </p:cNvGraphicFramePr>
              <p:nvPr>
                <p:extLst>
                  <p:ext uri="{D42A27DB-BD31-4B8C-83A1-F6EECF244321}">
                    <p14:modId xmlns:p14="http://schemas.microsoft.com/office/powerpoint/2010/main" val="3559693153"/>
                  </p:ext>
                </p:extLst>
              </p:nvPr>
            </p:nvGraphicFramePr>
            <p:xfrm>
              <a:off x="1211770" y="3657600"/>
              <a:ext cx="10751629" cy="2633977"/>
            </p:xfrm>
            <a:graphic>
              <a:graphicData uri="http://schemas.openxmlformats.org/drawingml/2006/table">
                <a:tbl>
                  <a:tblPr firstRow="1" firstCol="1" bandRow="1">
                    <a:tableStyleId>{5C22544A-7EE6-4342-B048-85BDC9FD1C3A}</a:tableStyleId>
                  </a:tblPr>
                  <a:tblGrid>
                    <a:gridCol w="4808030">
                      <a:extLst>
                        <a:ext uri="{9D8B030D-6E8A-4147-A177-3AD203B41FA5}">
                          <a16:colId xmlns:a16="http://schemas.microsoft.com/office/drawing/2014/main" val="1922646898"/>
                        </a:ext>
                      </a:extLst>
                    </a:gridCol>
                    <a:gridCol w="1905000">
                      <a:extLst>
                        <a:ext uri="{9D8B030D-6E8A-4147-A177-3AD203B41FA5}">
                          <a16:colId xmlns:a16="http://schemas.microsoft.com/office/drawing/2014/main" val="2585148154"/>
                        </a:ext>
                      </a:extLst>
                    </a:gridCol>
                    <a:gridCol w="1981200">
                      <a:extLst>
                        <a:ext uri="{9D8B030D-6E8A-4147-A177-3AD203B41FA5}">
                          <a16:colId xmlns:a16="http://schemas.microsoft.com/office/drawing/2014/main" val="1425251341"/>
                        </a:ext>
                      </a:extLst>
                    </a:gridCol>
                    <a:gridCol w="2057399">
                      <a:extLst>
                        <a:ext uri="{9D8B030D-6E8A-4147-A177-3AD203B41FA5}">
                          <a16:colId xmlns:a16="http://schemas.microsoft.com/office/drawing/2014/main" val="3844981260"/>
                        </a:ext>
                      </a:extLst>
                    </a:gridCol>
                  </a:tblGrid>
                  <a:tr h="881501">
                    <a:tc>
                      <a:txBody>
                        <a:bodyPr/>
                        <a:lstStyle/>
                        <a:p>
                          <a:pPr algn="just">
                            <a:lnSpc>
                              <a:spcPct val="107000"/>
                            </a:lnSpc>
                            <a:spcBef>
                              <a:spcPts val="300"/>
                            </a:spcBef>
                            <a:spcAft>
                              <a:spcPts val="300"/>
                            </a:spcAft>
                          </a:pPr>
                          <a:r>
                            <a:rPr lang="en-US" sz="2600" b="0" dirty="0" err="1">
                              <a:solidFill>
                                <a:schemeClr val="tx1"/>
                              </a:solidFill>
                              <a:effectLst/>
                              <a:latin typeface="Times New Roman" panose="02020603050405020304" pitchFamily="18" charset="0"/>
                              <a:cs typeface="Times New Roman" panose="02020603050405020304" pitchFamily="18" charset="0"/>
                            </a:rPr>
                            <a:t>Số</a:t>
                          </a:r>
                          <a:r>
                            <a:rPr lang="en-US" sz="2600" b="0" dirty="0">
                              <a:solidFill>
                                <a:schemeClr val="tx1"/>
                              </a:solidFill>
                              <a:effectLst/>
                              <a:latin typeface="Times New Roman" panose="02020603050405020304" pitchFamily="18" charset="0"/>
                              <a:cs typeface="Times New Roman" panose="02020603050405020304" pitchFamily="18" charset="0"/>
                            </a:rPr>
                            <a:t> kg </a:t>
                          </a:r>
                          <a:r>
                            <a:rPr lang="en-US" sz="2600" b="0" dirty="0" err="1">
                              <a:solidFill>
                                <a:schemeClr val="tx1"/>
                              </a:solidFill>
                              <a:effectLst/>
                              <a:latin typeface="Times New Roman" panose="02020603050405020304" pitchFamily="18" charset="0"/>
                              <a:cs typeface="Times New Roman" panose="02020603050405020304" pitchFamily="18" charset="0"/>
                            </a:rPr>
                            <a:t>thanh</a:t>
                          </a:r>
                          <a:r>
                            <a:rPr lang="en-US" sz="2600" b="0" dirty="0">
                              <a:solidFill>
                                <a:schemeClr val="tx1"/>
                              </a:solidFill>
                              <a:effectLst/>
                              <a:latin typeface="Times New Roman" panose="02020603050405020304" pitchFamily="18" charset="0"/>
                              <a:cs typeface="Times New Roman" panose="02020603050405020304" pitchFamily="18" charset="0"/>
                            </a:rPr>
                            <a:t> </a:t>
                          </a:r>
                          <a:r>
                            <a:rPr lang="en-US" sz="2600" b="0">
                              <a:solidFill>
                                <a:schemeClr val="tx1"/>
                              </a:solidFill>
                              <a:effectLst/>
                              <a:latin typeface="Times New Roman" panose="02020603050405020304" pitchFamily="18" charset="0"/>
                              <a:cs typeface="Times New Roman" panose="02020603050405020304" pitchFamily="18" charset="0"/>
                            </a:rPr>
                            <a:t>long </a:t>
                          </a:r>
                          <a:r>
                            <a:rPr lang="en-US" sz="2600" b="0" smtClean="0">
                              <a:solidFill>
                                <a:schemeClr val="tx1"/>
                              </a:solidFill>
                              <a:effectLst/>
                              <a:latin typeface="Times New Roman" panose="02020603050405020304" pitchFamily="18" charset="0"/>
                              <a:cs typeface="Times New Roman" panose="02020603050405020304" pitchFamily="18" charset="0"/>
                            </a:rPr>
                            <a:t>loại </a:t>
                          </a:r>
                          <a:r>
                            <a:rPr lang="en-US" sz="2600" b="0" dirty="0">
                              <a:solidFill>
                                <a:schemeClr val="tx1"/>
                              </a:solidFill>
                              <a:effectLst/>
                              <a:latin typeface="Times New Roman" panose="02020603050405020304" pitchFamily="18" charset="0"/>
                              <a:cs typeface="Times New Roman" panose="02020603050405020304" pitchFamily="18" charset="0"/>
                            </a:rPr>
                            <a:t>I </a:t>
                          </a:r>
                          <a:r>
                            <a:rPr lang="en-US" sz="2600" b="0" dirty="0" err="1">
                              <a:solidFill>
                                <a:schemeClr val="tx1"/>
                              </a:solidFill>
                              <a:effectLst/>
                              <a:latin typeface="Times New Roman" panose="02020603050405020304" pitchFamily="18" charset="0"/>
                              <a:cs typeface="Times New Roman" panose="02020603050405020304" pitchFamily="18" charset="0"/>
                            </a:rPr>
                            <a:t>được</a:t>
                          </a:r>
                          <a:r>
                            <a:rPr lang="en-US" sz="2600" b="0" dirty="0">
                              <a:solidFill>
                                <a:schemeClr val="tx1"/>
                              </a:solidFill>
                              <a:effectLst/>
                              <a:latin typeface="Times New Roman" panose="02020603050405020304" pitchFamily="18" charset="0"/>
                              <a:cs typeface="Times New Roman" panose="02020603050405020304" pitchFamily="18" charset="0"/>
                            </a:rPr>
                            <a:t> </a:t>
                          </a:r>
                          <a:r>
                            <a:rPr lang="en-US" sz="2600" b="0" dirty="0" err="1">
                              <a:solidFill>
                                <a:schemeClr val="tx1"/>
                              </a:solidFill>
                              <a:effectLst/>
                              <a:latin typeface="Times New Roman" panose="02020603050405020304" pitchFamily="18" charset="0"/>
                              <a:cs typeface="Times New Roman" panose="02020603050405020304" pitchFamily="18" charset="0"/>
                            </a:rPr>
                            <a:t>bán</a:t>
                          </a:r>
                          <a:r>
                            <a:rPr lang="en-US" sz="2600" b="0" dirty="0">
                              <a:solidFill>
                                <a:schemeClr val="tx1"/>
                              </a:solidFill>
                              <a:effectLst/>
                              <a:latin typeface="Times New Roman" panose="02020603050405020304" pitchFamily="18" charset="0"/>
                              <a:cs typeface="Times New Roman" panose="02020603050405020304" pitchFamily="18" charset="0"/>
                            </a:rPr>
                            <a:t> </a:t>
                          </a:r>
                          <a:r>
                            <a:rPr lang="en-US" sz="2600" b="0" dirty="0" err="1">
                              <a:solidFill>
                                <a:schemeClr val="tx1"/>
                              </a:solidFill>
                              <a:effectLst/>
                              <a:latin typeface="Times New Roman" panose="02020603050405020304" pitchFamily="18" charset="0"/>
                              <a:cs typeface="Times New Roman" panose="02020603050405020304" pitchFamily="18" charset="0"/>
                            </a:rPr>
                            <a:t>ra</a:t>
                          </a:r>
                          <a:endParaRPr lang="en-US" sz="12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endParaRPr lang="en-US"/>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252396" t="-12414" r="-212460" b="-213793"/>
                          </a:stretch>
                        </a:blipFill>
                      </a:tcPr>
                    </a:tc>
                    <a:tc>
                      <a:txBody>
                        <a:bodyPr/>
                        <a:lstStyle/>
                        <a:p>
                          <a:endParaRPr lang="en-US"/>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339385" t="-12414" r="-104615" b="-213793"/>
                          </a:stretch>
                        </a:blipFill>
                      </a:tcPr>
                    </a:tc>
                    <a:tc>
                      <a:txBody>
                        <a:bodyPr/>
                        <a:lstStyle/>
                        <a:p>
                          <a:endParaRPr lang="en-US"/>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422485" t="-12414" r="-592" b="-213793"/>
                          </a:stretch>
                        </a:blipFill>
                      </a:tcPr>
                    </a:tc>
                    <a:extLst>
                      <a:ext uri="{0D108BD9-81ED-4DB2-BD59-A6C34878D82A}">
                        <a16:rowId xmlns:a16="http://schemas.microsoft.com/office/drawing/2014/main" val="3914503442"/>
                      </a:ext>
                    </a:extLst>
                  </a:tr>
                  <a:tr h="870975">
                    <a:tc>
                      <a:txBody>
                        <a:bodyPr/>
                        <a:lstStyle/>
                        <a:p>
                          <a:pPr algn="just">
                            <a:lnSpc>
                              <a:spcPct val="107000"/>
                            </a:lnSpc>
                            <a:spcBef>
                              <a:spcPts val="300"/>
                            </a:spcBef>
                            <a:spcAft>
                              <a:spcPts val="300"/>
                            </a:spcAft>
                          </a:pPr>
                          <a:r>
                            <a:rPr lang="en-US" sz="2600" b="0" dirty="0" err="1">
                              <a:solidFill>
                                <a:schemeClr val="tx1"/>
                              </a:solidFill>
                              <a:effectLst/>
                              <a:latin typeface="Times New Roman" panose="02020603050405020304" pitchFamily="18" charset="0"/>
                              <a:cs typeface="Times New Roman" panose="02020603050405020304" pitchFamily="18" charset="0"/>
                            </a:rPr>
                            <a:t>Giá</a:t>
                          </a:r>
                          <a:r>
                            <a:rPr lang="en-US" sz="2600" b="0" dirty="0">
                              <a:solidFill>
                                <a:schemeClr val="tx1"/>
                              </a:solidFill>
                              <a:effectLst/>
                              <a:latin typeface="Times New Roman" panose="02020603050405020304" pitchFamily="18" charset="0"/>
                              <a:cs typeface="Times New Roman" panose="02020603050405020304" pitchFamily="18" charset="0"/>
                            </a:rPr>
                            <a:t> </a:t>
                          </a:r>
                          <a:r>
                            <a:rPr lang="en-US" sz="2600" b="0" dirty="0" err="1">
                              <a:solidFill>
                                <a:schemeClr val="tx1"/>
                              </a:solidFill>
                              <a:effectLst/>
                              <a:latin typeface="Times New Roman" panose="02020603050405020304" pitchFamily="18" charset="0"/>
                              <a:cs typeface="Times New Roman" panose="02020603050405020304" pitchFamily="18" charset="0"/>
                            </a:rPr>
                            <a:t>tiền</a:t>
                          </a:r>
                          <a:endParaRPr lang="en-US" sz="1200" b="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endParaRPr lang="en-US"/>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252396" t="-113986" r="-212460" b="-116783"/>
                          </a:stretch>
                        </a:blipFill>
                      </a:tcPr>
                    </a:tc>
                    <a:tc>
                      <a:txBody>
                        <a:bodyPr/>
                        <a:lstStyle/>
                        <a:p>
                          <a:endParaRPr lang="en-US"/>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339385" t="-113986" r="-104615" b="-116783"/>
                          </a:stretch>
                        </a:blipFill>
                      </a:tcPr>
                    </a:tc>
                    <a:tc>
                      <a:txBody>
                        <a:bodyPr/>
                        <a:lstStyle/>
                        <a:p>
                          <a:endParaRPr lang="en-US"/>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422485" t="-113986" r="-592" b="-116783"/>
                          </a:stretch>
                        </a:blipFill>
                      </a:tcPr>
                    </a:tc>
                    <a:extLst>
                      <a:ext uri="{0D108BD9-81ED-4DB2-BD59-A6C34878D82A}">
                        <a16:rowId xmlns:a16="http://schemas.microsoft.com/office/drawing/2014/main" val="318101405"/>
                      </a:ext>
                    </a:extLst>
                  </a:tr>
                  <a:tr h="881501">
                    <a:tc gridSpan="4">
                      <a:txBody>
                        <a:bodyPr/>
                        <a:lstStyle/>
                        <a:p>
                          <a:endParaRPr lang="en-US"/>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57" t="-211034" r="-113" b="-15172"/>
                          </a:stretch>
                        </a:blip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05585293"/>
                      </a:ext>
                    </a:extLst>
                  </a:tr>
                </a:tbl>
              </a:graphicData>
            </a:graphic>
          </p:graphicFrame>
        </mc:Fallback>
      </mc:AlternateContent>
    </p:spTree>
    <p:extLst>
      <p:ext uri="{BB962C8B-B14F-4D97-AF65-F5344CB8AC3E}">
        <p14:creationId xmlns:p14="http://schemas.microsoft.com/office/powerpoint/2010/main" val="3880033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ircle(in)">
                                      <p:cBhvr>
                                        <p:cTn id="12" dur="2000"/>
                                        <p:tgtEl>
                                          <p:spTgt spid="12"/>
                                        </p:tgtEl>
                                      </p:cBhvr>
                                    </p:animEffect>
                                  </p:childTnLst>
                                </p:cTn>
                              </p:par>
                              <p:par>
                                <p:cTn id="13" presetID="16" presetClass="entr" presetSubtype="21"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6CB6B173-EE60-EFC2-3CCF-289878354890}"/>
                  </a:ext>
                </a:extLst>
              </p:cNvPr>
              <p:cNvSpPr txBox="1"/>
              <p:nvPr/>
            </p:nvSpPr>
            <p:spPr>
              <a:xfrm>
                <a:off x="685800" y="2209800"/>
                <a:ext cx="10972800" cy="3416320"/>
              </a:xfrm>
              <a:prstGeom prst="rect">
                <a:avLst/>
              </a:prstGeom>
              <a:solidFill>
                <a:srgbClr val="EC8B74"/>
              </a:solidFill>
              <a:ln>
                <a:noFill/>
              </a:ln>
            </p:spPr>
            <p:style>
              <a:lnRef idx="1">
                <a:schemeClr val="accent3"/>
              </a:lnRef>
              <a:fillRef idx="3">
                <a:schemeClr val="accent3"/>
              </a:fillRef>
              <a:effectRef idx="2">
                <a:schemeClr val="accent3"/>
              </a:effectRef>
              <a:fontRef idx="minor">
                <a:schemeClr val="lt1"/>
              </a:fontRef>
            </p:style>
            <p:txBody>
              <a:bodyPr wrap="square" rtlCol="0">
                <a:spAutoFit/>
              </a:bodyPr>
              <a:lstStyle/>
              <a:p>
                <a:pPr indent="688975" algn="just">
                  <a:lnSpc>
                    <a:spcPct val="150000"/>
                  </a:lnSpc>
                  <a:spcBef>
                    <a:spcPts val="600"/>
                  </a:spcBef>
                  <a:spcAft>
                    <a:spcPts val="600"/>
                  </a:spcAft>
                </a:pPr>
                <a:r>
                  <a:rPr lang="vi-VN" sz="3600" dirty="0">
                    <a:latin typeface="+mj-lt"/>
                  </a:rPr>
                  <a:t>Nếu đại lượng </a:t>
                </a:r>
                <a14:m>
                  <m:oMath xmlns:m="http://schemas.openxmlformats.org/officeDocument/2006/math">
                    <m:r>
                      <a:rPr lang="en-US" sz="3600" b="0" i="1" smtClean="0">
                        <a:latin typeface="Cambria Math" panose="02040503050406030204" pitchFamily="18" charset="0"/>
                        <a:cs typeface="Times New Roman" panose="02020603050405020304" pitchFamily="18" charset="0"/>
                      </a:rPr>
                      <m:t>𝑦</m:t>
                    </m:r>
                    <m:r>
                      <a:rPr lang="en-US" sz="3600" b="0" i="0" smtClean="0">
                        <a:latin typeface="Cambria Math" panose="02040503050406030204" pitchFamily="18" charset="0"/>
                        <a:cs typeface="Times New Roman" panose="02020603050405020304" pitchFamily="18" charset="0"/>
                      </a:rPr>
                      <m:t> </m:t>
                    </m:r>
                  </m:oMath>
                </a14:m>
                <a:r>
                  <a:rPr lang="vi-VN" sz="3600" dirty="0">
                    <a:latin typeface="+mj-lt"/>
                  </a:rPr>
                  <a:t>phụ thuộc vào đại lượng </a:t>
                </a:r>
                <a14:m>
                  <m:oMath xmlns:m="http://schemas.openxmlformats.org/officeDocument/2006/math">
                    <m:r>
                      <a:rPr lang="en-US" sz="3600" b="0" i="1" smtClean="0">
                        <a:latin typeface="Cambria Math" panose="02040503050406030204" pitchFamily="18" charset="0"/>
                        <a:cs typeface="Times New Roman" panose="02020603050405020304" pitchFamily="18" charset="0"/>
                      </a:rPr>
                      <m:t>𝑥</m:t>
                    </m:r>
                    <m:r>
                      <a:rPr lang="en-US" sz="3600" b="0" i="0" smtClean="0">
                        <a:latin typeface="Cambria Math" panose="02040503050406030204" pitchFamily="18" charset="0"/>
                        <a:cs typeface="Times New Roman" panose="02020603050405020304" pitchFamily="18" charset="0"/>
                      </a:rPr>
                      <m:t> </m:t>
                    </m:r>
                  </m:oMath>
                </a14:m>
                <a:r>
                  <a:rPr lang="vi-VN" sz="3600" dirty="0">
                    <a:latin typeface="+mj-lt"/>
                  </a:rPr>
                  <a:t>(</a:t>
                </a:r>
                <a14:m>
                  <m:oMath xmlns:m="http://schemas.openxmlformats.org/officeDocument/2006/math">
                    <m:r>
                      <a:rPr lang="en-US" sz="3600" b="0" i="1" smtClean="0">
                        <a:latin typeface="Cambria Math" panose="02040503050406030204" pitchFamily="18" charset="0"/>
                        <a:cs typeface="Times New Roman" panose="02020603050405020304" pitchFamily="18" charset="0"/>
                      </a:rPr>
                      <m:t>𝑥</m:t>
                    </m:r>
                  </m:oMath>
                </a14:m>
                <a:r>
                  <a:rPr lang="vi-VN" sz="3600" dirty="0">
                    <a:latin typeface="+mj-lt"/>
                  </a:rPr>
                  <a:t> thay đổi) sao cho với mỗi giá trị của </a:t>
                </a:r>
                <a14:m>
                  <m:oMath xmlns:m="http://schemas.openxmlformats.org/officeDocument/2006/math">
                    <m:r>
                      <a:rPr lang="en-US" sz="3600" b="0" i="1" smtClean="0">
                        <a:latin typeface="Cambria Math" panose="02040503050406030204" pitchFamily="18" charset="0"/>
                      </a:rPr>
                      <m:t>𝑥</m:t>
                    </m:r>
                  </m:oMath>
                </a14:m>
                <a:r>
                  <a:rPr lang="vi-VN" sz="3600" dirty="0">
                    <a:latin typeface="+mj-lt"/>
                  </a:rPr>
                  <a:t> ta luôn xác định </a:t>
                </a:r>
                <a:r>
                  <a:rPr lang="vi-VN" sz="3600">
                    <a:latin typeface="+mj-lt"/>
                  </a:rPr>
                  <a:t>được </a:t>
                </a:r>
                <a:r>
                  <a:rPr lang="en-US" sz="3600">
                    <a:latin typeface="Times New Roman" panose="02020603050405020304" pitchFamily="18" charset="0"/>
                    <a:cs typeface="Times New Roman" panose="02020603050405020304" pitchFamily="18" charset="0"/>
                  </a:rPr>
                  <a:t>chỉ</a:t>
                </a:r>
                <a:r>
                  <a:rPr lang="en-US" sz="3600">
                    <a:latin typeface="+mj-lt"/>
                  </a:rPr>
                  <a:t> </a:t>
                </a:r>
                <a:r>
                  <a:rPr lang="vi-VN" sz="3600">
                    <a:latin typeface="+mj-lt"/>
                  </a:rPr>
                  <a:t>một </a:t>
                </a:r>
                <a:r>
                  <a:rPr lang="vi-VN" sz="3600" dirty="0">
                    <a:latin typeface="+mj-lt"/>
                  </a:rPr>
                  <a:t>giá trị tương ứng của </a:t>
                </a:r>
                <a14:m>
                  <m:oMath xmlns:m="http://schemas.openxmlformats.org/officeDocument/2006/math">
                    <m:r>
                      <a:rPr lang="en-US" sz="3600" i="1">
                        <a:latin typeface="Cambria Math" panose="02040503050406030204" pitchFamily="18" charset="0"/>
                        <a:cs typeface="Times New Roman" panose="02020603050405020304" pitchFamily="18" charset="0"/>
                      </a:rPr>
                      <m:t>𝑦</m:t>
                    </m:r>
                  </m:oMath>
                </a14:m>
                <a:r>
                  <a:rPr lang="vi-VN" sz="3600" dirty="0">
                    <a:latin typeface="+mj-lt"/>
                  </a:rPr>
                  <a:t> thì </a:t>
                </a:r>
                <a14:m>
                  <m:oMath xmlns:m="http://schemas.openxmlformats.org/officeDocument/2006/math">
                    <m:r>
                      <a:rPr lang="en-US" sz="3600" i="1">
                        <a:latin typeface="Cambria Math" panose="02040503050406030204" pitchFamily="18" charset="0"/>
                        <a:cs typeface="Times New Roman" panose="02020603050405020304" pitchFamily="18" charset="0"/>
                      </a:rPr>
                      <m:t>𝑦</m:t>
                    </m:r>
                  </m:oMath>
                </a14:m>
                <a:r>
                  <a:rPr lang="vi-VN" sz="3600" dirty="0">
                    <a:latin typeface="+mj-lt"/>
                  </a:rPr>
                  <a:t> được gọi là </a:t>
                </a:r>
                <a:r>
                  <a:rPr lang="vi-VN" sz="3600" i="1" dirty="0">
                    <a:latin typeface="+mj-lt"/>
                  </a:rPr>
                  <a:t>hàm số </a:t>
                </a:r>
                <a:r>
                  <a:rPr lang="vi-VN" sz="3600" dirty="0">
                    <a:latin typeface="+mj-lt"/>
                  </a:rPr>
                  <a:t>của </a:t>
                </a:r>
                <a14:m>
                  <m:oMath xmlns:m="http://schemas.openxmlformats.org/officeDocument/2006/math">
                    <m:r>
                      <a:rPr lang="en-US" sz="3600" b="0" i="1" smtClean="0">
                        <a:latin typeface="Cambria Math" panose="02040503050406030204" pitchFamily="18" charset="0"/>
                        <a:cs typeface="Times New Roman" panose="02020603050405020304" pitchFamily="18" charset="0"/>
                      </a:rPr>
                      <m:t>𝑥</m:t>
                    </m:r>
                    <m:r>
                      <a:rPr lang="en-US" sz="3600" i="1">
                        <a:latin typeface="Cambria Math" panose="02040503050406030204" pitchFamily="18" charset="0"/>
                        <a:cs typeface="Times New Roman" panose="02020603050405020304" pitchFamily="18" charset="0"/>
                      </a:rPr>
                      <m:t> </m:t>
                    </m:r>
                  </m:oMath>
                </a14:m>
                <a:r>
                  <a:rPr lang="vi-VN" sz="3600" dirty="0">
                    <a:latin typeface="+mj-lt"/>
                  </a:rPr>
                  <a:t>và </a:t>
                </a:r>
                <a14:m>
                  <m:oMath xmlns:m="http://schemas.openxmlformats.org/officeDocument/2006/math">
                    <m:r>
                      <a:rPr lang="en-US" sz="3600" b="0" i="1" smtClean="0">
                        <a:latin typeface="Cambria Math" panose="02040503050406030204" pitchFamily="18" charset="0"/>
                        <a:cs typeface="Times New Roman" panose="02020603050405020304" pitchFamily="18" charset="0"/>
                      </a:rPr>
                      <m:t>𝑥</m:t>
                    </m:r>
                  </m:oMath>
                </a14:m>
                <a:r>
                  <a:rPr lang="en-US" sz="3600" dirty="0">
                    <a:cs typeface="Times New Roman" panose="02020603050405020304" pitchFamily="18" charset="0"/>
                  </a:rPr>
                  <a:t> </a:t>
                </a:r>
                <a:r>
                  <a:rPr lang="vi-VN" sz="3600" dirty="0">
                    <a:latin typeface="+mj-lt"/>
                  </a:rPr>
                  <a:t>gọi là </a:t>
                </a:r>
                <a:r>
                  <a:rPr lang="vi-VN" sz="3600" i="1" dirty="0">
                    <a:latin typeface="+mj-lt"/>
                  </a:rPr>
                  <a:t>biến số</a:t>
                </a:r>
                <a:r>
                  <a:rPr lang="vi-VN" sz="3600" dirty="0">
                    <a:latin typeface="+mj-lt"/>
                  </a:rPr>
                  <a:t>.</a:t>
                </a:r>
                <a:endParaRPr lang="en-US" sz="3600" dirty="0">
                  <a:latin typeface="+mj-lt"/>
                </a:endParaRPr>
              </a:p>
            </p:txBody>
          </p:sp>
        </mc:Choice>
        <mc:Fallback xmlns="">
          <p:sp>
            <p:nvSpPr>
              <p:cNvPr id="5" name="TextBox 4">
                <a:extLst>
                  <a:ext uri="{FF2B5EF4-FFF2-40B4-BE49-F238E27FC236}">
                    <a16:creationId xmlns:a16="http://schemas.microsoft.com/office/drawing/2014/main" id="{6CB6B173-EE60-EFC2-3CCF-289878354890}"/>
                  </a:ext>
                </a:extLst>
              </p:cNvPr>
              <p:cNvSpPr txBox="1">
                <a:spLocks noRot="1" noChangeAspect="1" noMove="1" noResize="1" noEditPoints="1" noAdjustHandles="1" noChangeArrowheads="1" noChangeShapeType="1" noTextEdit="1"/>
              </p:cNvSpPr>
              <p:nvPr/>
            </p:nvSpPr>
            <p:spPr>
              <a:xfrm>
                <a:off x="685800" y="2209800"/>
                <a:ext cx="10972800" cy="3416320"/>
              </a:xfrm>
              <a:prstGeom prst="rect">
                <a:avLst/>
              </a:prstGeom>
              <a:blipFill>
                <a:blip r:embed="rId2"/>
                <a:stretch>
                  <a:fillRect l="-1722" r="-1667" b="-2679"/>
                </a:stretch>
              </a:blipFill>
              <a:ln>
                <a:noFill/>
              </a:ln>
            </p:spPr>
            <p:txBody>
              <a:bodyPr/>
              <a:lstStyle/>
              <a:p>
                <a:r>
                  <a:rPr lang="en-US">
                    <a:noFill/>
                  </a:rPr>
                  <a:t> </a:t>
                </a:r>
              </a:p>
            </p:txBody>
          </p:sp>
        </mc:Fallback>
      </mc:AlternateContent>
      <p:sp>
        <p:nvSpPr>
          <p:cNvPr id="6" name="Rectangle 5" descr="OPL20U25GSXzBJYl68kk8uQGfFKzs7yb1M4KJWUiLk6ZEvGF+qCIPSnY57AbBFCvTWID 13 2022 KNTT STT 25+K4lPs7H94VUqPe2XwIsfPRnrXQE//QTEXxb8/8N4CNc6FpgZahzpTjFhMzSA7T/nHJa11DE8Ng2TP3iAmRczFlmslSuUNOgUeb6yRvs0=">
            <a:extLst>
              <a:ext uri="{FF2B5EF4-FFF2-40B4-BE49-F238E27FC236}">
                <a16:creationId xmlns:a16="http://schemas.microsoft.com/office/drawing/2014/main" id="{7129E133-3FF7-B92C-FA36-5E9234B0DB4A}"/>
              </a:ext>
            </a:extLst>
          </p:cNvPr>
          <p:cNvSpPr/>
          <p:nvPr/>
        </p:nvSpPr>
        <p:spPr>
          <a:xfrm>
            <a:off x="0" y="1180078"/>
            <a:ext cx="3116559" cy="584775"/>
          </a:xfrm>
          <a:prstGeom prst="rect">
            <a:avLst/>
          </a:prstGeom>
        </p:spPr>
        <p:txBody>
          <a:bodyPr wrap="none">
            <a:spAutoFit/>
          </a:bodyPr>
          <a:lstStyle/>
          <a:p>
            <a:pPr algn="just">
              <a:spcBef>
                <a:spcPts val="300"/>
              </a:spcBef>
              <a:spcAft>
                <a:spcPts val="300"/>
              </a:spcAft>
            </a:pPr>
            <a:r>
              <a:rPr lang="fr-FR" sz="3200" b="1" dirty="0">
                <a:solidFill>
                  <a:srgbClr val="FF6875"/>
                </a:solidFill>
                <a:latin typeface="Times New Roman" panose="02020603050405020304" pitchFamily="18" charset="0"/>
                <a:cs typeface="Times New Roman" panose="02020603050405020304" pitchFamily="18" charset="0"/>
              </a:rPr>
              <a:t>I. ĐỊNH NGHĨA</a:t>
            </a:r>
            <a:endParaRPr lang="en-US" sz="3200" b="1" dirty="0">
              <a:solidFill>
                <a:srgbClr val="FF6875"/>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3ECBADEB-E9A1-A9D0-1FF7-DC7DE48246C1}"/>
              </a:ext>
            </a:extLst>
          </p:cNvPr>
          <p:cNvSpPr txBox="1"/>
          <p:nvPr/>
        </p:nvSpPr>
        <p:spPr>
          <a:xfrm>
            <a:off x="457200" y="186385"/>
            <a:ext cx="11734800" cy="830997"/>
          </a:xfrm>
          <a:prstGeom prst="rect">
            <a:avLst/>
          </a:prstGeom>
          <a:noFill/>
        </p:spPr>
        <p:txBody>
          <a:bodyPr wrap="square" rtlCol="0">
            <a:spAutoFit/>
          </a:bodyPr>
          <a:lstStyle/>
          <a:p>
            <a:pPr algn="ctr"/>
            <a:r>
              <a:rPr lang="en-US" sz="4800" b="1" dirty="0">
                <a:solidFill>
                  <a:srgbClr val="C00000"/>
                </a:solidFill>
                <a:latin typeface="Times New Roman" panose="02020603050405020304" pitchFamily="18" charset="0"/>
                <a:ea typeface="华文中宋" panose="02010600040101010101" pitchFamily="2" charset="-122"/>
                <a:cs typeface="Times New Roman" panose="02020603050405020304" pitchFamily="18" charset="0"/>
              </a:rPr>
              <a:t>BÀI 1: HÀM SỐ (</a:t>
            </a:r>
            <a:r>
              <a:rPr lang="en-US" sz="4800" b="1" dirty="0" err="1">
                <a:solidFill>
                  <a:srgbClr val="C00000"/>
                </a:solidFill>
                <a:latin typeface="Times New Roman" panose="02020603050405020304" pitchFamily="18" charset="0"/>
                <a:ea typeface="华文中宋" panose="02010600040101010101" pitchFamily="2" charset="-122"/>
                <a:cs typeface="Times New Roman" panose="02020603050405020304" pitchFamily="18" charset="0"/>
              </a:rPr>
              <a:t>Tiết</a:t>
            </a:r>
            <a:r>
              <a:rPr lang="en-US" sz="4800" b="1" dirty="0">
                <a:solidFill>
                  <a:srgbClr val="C00000"/>
                </a:solidFill>
                <a:latin typeface="Times New Roman" panose="02020603050405020304" pitchFamily="18" charset="0"/>
                <a:ea typeface="华文中宋" panose="02010600040101010101" pitchFamily="2" charset="-122"/>
                <a:cs typeface="Times New Roman" panose="02020603050405020304" pitchFamily="18" charset="0"/>
              </a:rPr>
              <a:t> 1)</a:t>
            </a:r>
          </a:p>
        </p:txBody>
      </p:sp>
    </p:spTree>
    <p:extLst>
      <p:ext uri="{BB962C8B-B14F-4D97-AF65-F5344CB8AC3E}">
        <p14:creationId xmlns:p14="http://schemas.microsoft.com/office/powerpoint/2010/main" val="3699202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descr="OPL20U25GSXzBJYl68kk8uQGfFKzs7yb1M4KJWUiLk6ZEvGF+qCIPSnY57AbBFCvTWID 13 2022 KNTT STT 25+K4lPs7H94VUqPe2XwIsfPRnrXQE//QTEXxb8/8N4CNc6FpgZahzpTjFhMzSA7T/nHJa11DE8Ng2TP3iAmRczFlmslSuUNOgUeb6yRvs0=">
            <a:extLst>
              <a:ext uri="{FF2B5EF4-FFF2-40B4-BE49-F238E27FC236}">
                <a16:creationId xmlns:a16="http://schemas.microsoft.com/office/drawing/2014/main" id="{5D56E2E4-7ED0-47ED-A585-C8596286DC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9"/>
            <a:ext cx="12192001" cy="6858000"/>
          </a:xfrm>
          <a:prstGeom prst="rect">
            <a:avLst/>
          </a:prstGeom>
        </p:spPr>
      </p:pic>
      <p:sp>
        <p:nvSpPr>
          <p:cNvPr id="11" name="矩形 10" descr="OPL20U25GSXzBJYl68kk8uQGfFKzs7yb1M4KJWUiLk6ZEvGF+qCIPSnY57AbBFCvTWID 13 2022 KNTT STT 25+K4lPs7H94VUqPe2XwIsfPRnrXQE//QTEXxb8/8N4CNc6FpgZahzpTjFhMzSA7T/nHJa11DE8Ng2TP3iAmRczFlmslSuUNOgUeb6yRvs0=">
            <a:extLst>
              <a:ext uri="{FF2B5EF4-FFF2-40B4-BE49-F238E27FC236}">
                <a16:creationId xmlns:a16="http://schemas.microsoft.com/office/drawing/2014/main" id="{734AB463-6C6E-49E2-8311-10F2B31877F0}"/>
              </a:ext>
            </a:extLst>
          </p:cNvPr>
          <p:cNvSpPr/>
          <p:nvPr/>
        </p:nvSpPr>
        <p:spPr>
          <a:xfrm>
            <a:off x="4844790" y="2128641"/>
            <a:ext cx="3575754" cy="831102"/>
          </a:xfrm>
          <a:prstGeom prst="rect">
            <a:avLst/>
          </a:prstGeom>
        </p:spPr>
        <p:txBody>
          <a:bodyPr wrap="none">
            <a:spAutoFit/>
          </a:bodyPr>
          <a:lstStyle/>
          <a:p>
            <a:r>
              <a:rPr kumimoji="1" lang="en-US" altLang="zh-CN" sz="4801" dirty="0">
                <a:solidFill>
                  <a:srgbClr val="EC8B74"/>
                </a:solidFill>
                <a:latin typeface="Times New Roman" panose="02020603050405020304" pitchFamily="18" charset="0"/>
                <a:ea typeface="华文中宋" panose="02010600040101010101" pitchFamily="2" charset="-122"/>
                <a:cs typeface="Times New Roman" panose="02020603050405020304" pitchFamily="18" charset="0"/>
              </a:rPr>
              <a:t>LUYỆN TẬP</a:t>
            </a:r>
            <a:endParaRPr kumimoji="1" lang="zh-CN" altLang="en-US" sz="4801" dirty="0">
              <a:solidFill>
                <a:srgbClr val="EC8B74"/>
              </a:solidFill>
              <a:latin typeface="Times New Roman" panose="02020603050405020304" pitchFamily="18" charset="0"/>
              <a:ea typeface="华文中宋" panose="02010600040101010101" pitchFamily="2" charset="-122"/>
              <a:cs typeface="Times New Roman" panose="02020603050405020304" pitchFamily="18" charset="0"/>
            </a:endParaRPr>
          </a:p>
        </p:txBody>
      </p:sp>
      <p:sp>
        <p:nvSpPr>
          <p:cNvPr id="13" name="矩形 12" descr="OPL20U25GSXzBJYl68kk8uQGfFKzs7yb1M4KJWUiLk6ZEvGF+qCIPSnY57AbBFCvTWID 13 2022 KNTT STT 25+K4lPs7H94VUqPe2XwIsfPRnrXQE//QTEXxb8/8N4CNc6FpgZahzpTjFhMzSA7T/nHJa11DE8Ng2TP3iAmRczFlmslSuUNOgUeb6yRvs0=">
            <a:extLst>
              <a:ext uri="{FF2B5EF4-FFF2-40B4-BE49-F238E27FC236}">
                <a16:creationId xmlns:a16="http://schemas.microsoft.com/office/drawing/2014/main" id="{888ADBBE-6045-46D6-A35A-5223216B8751}"/>
              </a:ext>
            </a:extLst>
          </p:cNvPr>
          <p:cNvSpPr/>
          <p:nvPr/>
        </p:nvSpPr>
        <p:spPr>
          <a:xfrm rot="16200000">
            <a:off x="2783661" y="1413059"/>
            <a:ext cx="1480865" cy="2551017"/>
          </a:xfrm>
          <a:prstGeom prst="rect">
            <a:avLst/>
          </a:prstGeom>
          <a:solidFill>
            <a:srgbClr val="EC8B74"/>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en-US" altLang="zh-CN" sz="4401" dirty="0">
                <a:solidFill>
                  <a:schemeClr val="bg1"/>
                </a:solidFill>
                <a:latin typeface="华文中宋" panose="02010600040101010101" pitchFamily="2" charset="-122"/>
                <a:ea typeface="华文中宋" panose="02010600040101010101" pitchFamily="2" charset="-122"/>
              </a:rPr>
              <a:t>3</a:t>
            </a:r>
            <a:endParaRPr lang="zh-CN" altLang="en-US" sz="4401" dirty="0">
              <a:solidFill>
                <a:schemeClr val="bg1"/>
              </a:solidFill>
              <a:latin typeface="华文中宋" panose="02010600040101010101" pitchFamily="2" charset="-122"/>
              <a:ea typeface="华文中宋" panose="02010600040101010101" pitchFamily="2" charset="-122"/>
            </a:endParaRPr>
          </a:p>
        </p:txBody>
      </p:sp>
      <p:sp>
        <p:nvSpPr>
          <p:cNvPr id="2" name="TextBox 1"/>
          <p:cNvSpPr txBox="1"/>
          <p:nvPr/>
        </p:nvSpPr>
        <p:spPr>
          <a:xfrm>
            <a:off x="3657600" y="381000"/>
            <a:ext cx="838200" cy="457200"/>
          </a:xfrm>
          <a:prstGeom prst="rect">
            <a:avLst/>
          </a:prstGeom>
          <a:noFill/>
        </p:spPr>
        <p:txBody>
          <a:bodyPr wrap="square" rtlCol="0">
            <a:spAutoFit/>
          </a:bodyPr>
          <a:lstStyle/>
          <a:p>
            <a:endParaRPr lang="en-US"/>
          </a:p>
        </p:txBody>
      </p:sp>
    </p:spTree>
    <p:extLst>
      <p:ext uri="{BB962C8B-B14F-4D97-AF65-F5344CB8AC3E}">
        <p14:creationId xmlns:p14="http://schemas.microsoft.com/office/powerpoint/2010/main" val="40415038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descr="OPL20U25GSXzBJYl68kk8uQGfFKzs7yb1M4KJWUiLk6ZEvGF+qCIPSnY57AbBFCvTWID 13 2022 KNTT STT 25+K4lPs7H94VUqPe2XwIsfPRnrXQE//QTEXxb8/8N4CNc6FpgZahzpTjFhMzSA7T/nHJa11DE8Ng2TP3iAmRczFlmslSuUNOgUeb6yRvs0=">
            <a:extLst>
              <a:ext uri="{FF2B5EF4-FFF2-40B4-BE49-F238E27FC236}">
                <a16:creationId xmlns:a16="http://schemas.microsoft.com/office/drawing/2014/main" id="{84C0791A-6676-4043-BBF1-DD2993D19C98}"/>
              </a:ext>
            </a:extLst>
          </p:cNvPr>
          <p:cNvSpPr/>
          <p:nvPr/>
        </p:nvSpPr>
        <p:spPr>
          <a:xfrm flipV="1">
            <a:off x="0" y="898398"/>
            <a:ext cx="12192001" cy="45725"/>
          </a:xfrm>
          <a:prstGeom prst="rect">
            <a:avLst/>
          </a:prstGeom>
          <a:solidFill>
            <a:srgbClr val="EC8B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TextBox 42" descr="OPL20U25GSXzBJYl68kk8uQGfFKzs7yb1M4KJWUiLk6ZEvGF+qCIPSnY57AbBFCvTWID 13 2022 KNTT STT 25+K4lPs7H94VUqPe2XwIsfPRnrXQE//QTEXxb8/8N4CNc6FpgZahzpTjFhMzSA7T/nHJa11DE8Ng2TP3iAmRczFlmslSuUNOgUeb6yRvs0=">
            <a:extLst>
              <a:ext uri="{FF2B5EF4-FFF2-40B4-BE49-F238E27FC236}">
                <a16:creationId xmlns:a16="http://schemas.microsoft.com/office/drawing/2014/main" id="{02F09524-06C7-32BE-45E5-7403E86295B8}"/>
              </a:ext>
            </a:extLst>
          </p:cNvPr>
          <p:cNvSpPr txBox="1"/>
          <p:nvPr/>
        </p:nvSpPr>
        <p:spPr>
          <a:xfrm>
            <a:off x="1447800" y="1217025"/>
            <a:ext cx="9677400" cy="2123658"/>
          </a:xfrm>
          <a:prstGeom prst="rect">
            <a:avLst/>
          </a:prstGeom>
          <a:solidFill>
            <a:srgbClr val="752B0E"/>
          </a:solidFill>
        </p:spPr>
        <p:txBody>
          <a:bodyPr wrap="square">
            <a:spAutoFit/>
          </a:bodyPr>
          <a:lstStyle/>
          <a:p>
            <a:pPr algn="ctr"/>
            <a:r>
              <a:rPr lang="en-US" sz="4400" b="1" dirty="0" err="1">
                <a:solidFill>
                  <a:schemeClr val="bg1"/>
                </a:solidFill>
                <a:latin typeface="Times New Roman" panose="02020603050405020304" pitchFamily="18" charset="0"/>
              </a:rPr>
              <a:t>Cùng</a:t>
            </a:r>
            <a:r>
              <a:rPr lang="en-US" sz="4400" b="1" dirty="0">
                <a:solidFill>
                  <a:schemeClr val="bg1"/>
                </a:solidFill>
                <a:latin typeface="Times New Roman" panose="02020603050405020304" pitchFamily="18" charset="0"/>
              </a:rPr>
              <a:t> </a:t>
            </a:r>
            <a:r>
              <a:rPr lang="en-US" sz="4400" b="1" dirty="0" err="1">
                <a:solidFill>
                  <a:schemeClr val="bg1"/>
                </a:solidFill>
                <a:latin typeface="Times New Roman" panose="02020603050405020304" pitchFamily="18" charset="0"/>
              </a:rPr>
              <a:t>tớ</a:t>
            </a:r>
            <a:r>
              <a:rPr lang="en-US" sz="4400" b="1" dirty="0">
                <a:solidFill>
                  <a:schemeClr val="bg1"/>
                </a:solidFill>
                <a:latin typeface="Times New Roman" panose="02020603050405020304" pitchFamily="18" charset="0"/>
              </a:rPr>
              <a:t> </a:t>
            </a:r>
            <a:r>
              <a:rPr lang="en-US" sz="4400" b="1" dirty="0" err="1">
                <a:solidFill>
                  <a:schemeClr val="bg1"/>
                </a:solidFill>
                <a:latin typeface="Times New Roman" panose="02020603050405020304" pitchFamily="18" charset="0"/>
              </a:rPr>
              <a:t>nghiên</a:t>
            </a:r>
            <a:r>
              <a:rPr lang="en-US" sz="4400" b="1" dirty="0">
                <a:solidFill>
                  <a:schemeClr val="bg1"/>
                </a:solidFill>
                <a:latin typeface="Times New Roman" panose="02020603050405020304" pitchFamily="18" charset="0"/>
              </a:rPr>
              <a:t> </a:t>
            </a:r>
            <a:r>
              <a:rPr lang="en-US" sz="4400" b="1" dirty="0" err="1">
                <a:solidFill>
                  <a:schemeClr val="bg1"/>
                </a:solidFill>
                <a:latin typeface="Times New Roman" panose="02020603050405020304" pitchFamily="18" charset="0"/>
              </a:rPr>
              <a:t>cứu</a:t>
            </a:r>
            <a:r>
              <a:rPr lang="en-US" sz="4400" b="1" dirty="0">
                <a:solidFill>
                  <a:schemeClr val="bg1"/>
                </a:solidFill>
                <a:latin typeface="Times New Roman" panose="02020603050405020304" pitchFamily="18" charset="0"/>
              </a:rPr>
              <a:t> </a:t>
            </a:r>
            <a:r>
              <a:rPr lang="en-US" sz="4400" b="1" dirty="0" err="1">
                <a:solidFill>
                  <a:schemeClr val="bg1"/>
                </a:solidFill>
                <a:latin typeface="Times New Roman" panose="02020603050405020304" pitchFamily="18" charset="0"/>
              </a:rPr>
              <a:t>các</a:t>
            </a:r>
            <a:r>
              <a:rPr lang="en-US" sz="4400" b="1" dirty="0">
                <a:solidFill>
                  <a:schemeClr val="bg1"/>
                </a:solidFill>
                <a:latin typeface="Times New Roman" panose="02020603050405020304" pitchFamily="18" charset="0"/>
              </a:rPr>
              <a:t> </a:t>
            </a:r>
            <a:r>
              <a:rPr lang="en-US" sz="4400" b="1" dirty="0" err="1">
                <a:solidFill>
                  <a:schemeClr val="bg1"/>
                </a:solidFill>
                <a:latin typeface="Times New Roman" panose="02020603050405020304" pitchFamily="18" charset="0"/>
              </a:rPr>
              <a:t>ví</a:t>
            </a:r>
            <a:r>
              <a:rPr lang="en-US" sz="4400" b="1" dirty="0">
                <a:solidFill>
                  <a:schemeClr val="bg1"/>
                </a:solidFill>
                <a:latin typeface="Times New Roman" panose="02020603050405020304" pitchFamily="18" charset="0"/>
              </a:rPr>
              <a:t> </a:t>
            </a:r>
            <a:r>
              <a:rPr lang="en-US" sz="4400" b="1" dirty="0" err="1">
                <a:solidFill>
                  <a:schemeClr val="bg1"/>
                </a:solidFill>
                <a:latin typeface="Times New Roman" panose="02020603050405020304" pitchFamily="18" charset="0"/>
              </a:rPr>
              <a:t>dụ</a:t>
            </a:r>
            <a:r>
              <a:rPr lang="en-US" sz="4400" b="1" dirty="0">
                <a:solidFill>
                  <a:schemeClr val="bg1"/>
                </a:solidFill>
                <a:latin typeface="Times New Roman" panose="02020603050405020304" pitchFamily="18" charset="0"/>
              </a:rPr>
              <a:t> 1, 2, 3 SGK </a:t>
            </a:r>
            <a:r>
              <a:rPr lang="en-US" sz="4400" b="1" dirty="0" err="1">
                <a:solidFill>
                  <a:schemeClr val="bg1"/>
                </a:solidFill>
                <a:latin typeface="Times New Roman" panose="02020603050405020304" pitchFamily="18" charset="0"/>
              </a:rPr>
              <a:t>trang</a:t>
            </a:r>
            <a:r>
              <a:rPr lang="en-US" sz="4400" b="1" dirty="0">
                <a:solidFill>
                  <a:schemeClr val="bg1"/>
                </a:solidFill>
                <a:latin typeface="Times New Roman" panose="02020603050405020304" pitchFamily="18" charset="0"/>
              </a:rPr>
              <a:t> 56, 57 </a:t>
            </a:r>
            <a:r>
              <a:rPr lang="en-US" sz="4400" b="1" err="1">
                <a:solidFill>
                  <a:schemeClr val="bg1"/>
                </a:solidFill>
                <a:latin typeface="Times New Roman" panose="02020603050405020304" pitchFamily="18" charset="0"/>
              </a:rPr>
              <a:t>nhé</a:t>
            </a:r>
            <a:r>
              <a:rPr lang="en-US" sz="4400" b="1">
                <a:solidFill>
                  <a:schemeClr val="bg1"/>
                </a:solidFill>
                <a:latin typeface="Times New Roman" panose="02020603050405020304" pitchFamily="18" charset="0"/>
              </a:rPr>
              <a:t>! </a:t>
            </a:r>
            <a:r>
              <a:rPr lang="en-US" sz="4400" b="1" dirty="0" err="1">
                <a:solidFill>
                  <a:schemeClr val="bg1"/>
                </a:solidFill>
                <a:latin typeface="Times New Roman" panose="02020603050405020304" pitchFamily="18" charset="0"/>
              </a:rPr>
              <a:t>Và</a:t>
            </a:r>
            <a:r>
              <a:rPr lang="en-US" sz="4400" b="1" dirty="0">
                <a:solidFill>
                  <a:schemeClr val="bg1"/>
                </a:solidFill>
                <a:latin typeface="Times New Roman" panose="02020603050405020304" pitchFamily="18" charset="0"/>
              </a:rPr>
              <a:t> </a:t>
            </a:r>
            <a:r>
              <a:rPr lang="en-US" sz="4400" b="1" dirty="0" err="1">
                <a:solidFill>
                  <a:schemeClr val="bg1"/>
                </a:solidFill>
                <a:latin typeface="Times New Roman" panose="02020603050405020304" pitchFamily="18" charset="0"/>
              </a:rPr>
              <a:t>hoàn</a:t>
            </a:r>
            <a:r>
              <a:rPr lang="en-US" sz="4400" b="1" dirty="0">
                <a:solidFill>
                  <a:schemeClr val="bg1"/>
                </a:solidFill>
                <a:latin typeface="Times New Roman" panose="02020603050405020304" pitchFamily="18" charset="0"/>
              </a:rPr>
              <a:t> </a:t>
            </a:r>
            <a:r>
              <a:rPr lang="en-US" sz="4400" b="1" dirty="0" err="1">
                <a:solidFill>
                  <a:schemeClr val="bg1"/>
                </a:solidFill>
                <a:latin typeface="Times New Roman" panose="02020603050405020304" pitchFamily="18" charset="0"/>
              </a:rPr>
              <a:t>thành</a:t>
            </a:r>
            <a:r>
              <a:rPr lang="en-US" sz="4400" b="1" dirty="0">
                <a:solidFill>
                  <a:schemeClr val="bg1"/>
                </a:solidFill>
                <a:latin typeface="Times New Roman" panose="02020603050405020304" pitchFamily="18" charset="0"/>
              </a:rPr>
              <a:t> </a:t>
            </a:r>
            <a:r>
              <a:rPr lang="en-US" sz="4400" b="1" dirty="0" err="1">
                <a:solidFill>
                  <a:schemeClr val="bg1"/>
                </a:solidFill>
                <a:latin typeface="Times New Roman" panose="02020603050405020304" pitchFamily="18" charset="0"/>
              </a:rPr>
              <a:t>phiếu</a:t>
            </a:r>
            <a:r>
              <a:rPr lang="en-US" sz="4400" b="1" dirty="0">
                <a:solidFill>
                  <a:schemeClr val="bg1"/>
                </a:solidFill>
                <a:latin typeface="Times New Roman" panose="02020603050405020304" pitchFamily="18" charset="0"/>
              </a:rPr>
              <a:t> </a:t>
            </a:r>
            <a:r>
              <a:rPr lang="en-US" sz="4400" b="1" dirty="0" err="1">
                <a:solidFill>
                  <a:schemeClr val="bg1"/>
                </a:solidFill>
                <a:latin typeface="Times New Roman" panose="02020603050405020304" pitchFamily="18" charset="0"/>
              </a:rPr>
              <a:t>học</a:t>
            </a:r>
            <a:r>
              <a:rPr lang="en-US" sz="4400" b="1" dirty="0">
                <a:solidFill>
                  <a:schemeClr val="bg1"/>
                </a:solidFill>
                <a:latin typeface="Times New Roman" panose="02020603050405020304" pitchFamily="18" charset="0"/>
              </a:rPr>
              <a:t> </a:t>
            </a:r>
            <a:r>
              <a:rPr lang="en-US" sz="4400" b="1" dirty="0" err="1">
                <a:solidFill>
                  <a:schemeClr val="bg1"/>
                </a:solidFill>
                <a:latin typeface="Times New Roman" panose="02020603050405020304" pitchFamily="18" charset="0"/>
              </a:rPr>
              <a:t>tập</a:t>
            </a:r>
            <a:r>
              <a:rPr lang="en-US" sz="4400" b="1" dirty="0">
                <a:solidFill>
                  <a:schemeClr val="bg1"/>
                </a:solidFill>
                <a:latin typeface="Times New Roman" panose="02020603050405020304" pitchFamily="18" charset="0"/>
              </a:rPr>
              <a:t> </a:t>
            </a:r>
            <a:r>
              <a:rPr lang="en-US" sz="4400" b="1" dirty="0" err="1">
                <a:solidFill>
                  <a:schemeClr val="bg1"/>
                </a:solidFill>
                <a:latin typeface="Times New Roman" panose="02020603050405020304" pitchFamily="18" charset="0"/>
              </a:rPr>
              <a:t>sau</a:t>
            </a:r>
            <a:endParaRPr lang="vi-VN" sz="4400" b="1" dirty="0">
              <a:solidFill>
                <a:schemeClr val="bg1"/>
              </a:solidFill>
              <a:latin typeface="Times New Roman" panose="02020603050405020304" pitchFamily="18" charset="0"/>
            </a:endParaRPr>
          </a:p>
        </p:txBody>
      </p:sp>
      <p:pic>
        <p:nvPicPr>
          <p:cNvPr id="1028" name="Picture 4" descr="OPL20U25GSXzBJYl68kk8uQGfFKzs7yb1M4KJWUiLk6ZEvGF+qCIPSnY57AbBFCvTWID 13 2022 KNTT STT 25+K4lPs7H94VUqPe2XwIsfPRnrXQE//QTEXxb8/8N4CNc6FpgZahzpTjFhMzSA7T/nHJa11DE8Ng2TP3iAmRczFlmslSuUNOgUeb6yRvs0=">
            <a:extLst>
              <a:ext uri="{FF2B5EF4-FFF2-40B4-BE49-F238E27FC236}">
                <a16:creationId xmlns:a16="http://schemas.microsoft.com/office/drawing/2014/main" id="{7FE9F6C2-013D-1E6F-9187-A46D38FBCCB1}"/>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10000" b="90000" l="10000" r="90000">
                        <a14:foregroundMark x1="48917" y1="76250" x2="48917" y2="76250"/>
                        <a14:foregroundMark x1="50417" y1="75833" x2="50417" y2="75833"/>
                        <a14:foregroundMark x1="50417" y1="75833" x2="50417" y2="75833"/>
                        <a14:foregroundMark x1="51083" y1="75167" x2="51083" y2="75167"/>
                        <a14:foregroundMark x1="55750" y1="75167" x2="55750" y2="75167"/>
                        <a14:foregroundMark x1="55750" y1="75167" x2="54000" y2="71500"/>
                        <a14:foregroundMark x1="54000" y1="71500" x2="54000" y2="71500"/>
                        <a14:foregroundMark x1="54000" y1="71500" x2="54000" y2="71500"/>
                        <a14:foregroundMark x1="44250" y1="70500" x2="44250" y2="70500"/>
                        <a14:foregroundMark x1="44250" y1="70500" x2="44250" y2="70500"/>
                        <a14:foregroundMark x1="42833" y1="77667" x2="42833" y2="77667"/>
                        <a14:foregroundMark x1="42833" y1="78000" x2="42833" y2="78000"/>
                        <a14:foregroundMark x1="42833" y1="78000" x2="42833" y2="78000"/>
                        <a14:foregroundMark x1="40667" y1="79417" x2="39250" y2="83750"/>
                        <a14:foregroundMark x1="39250" y1="83750" x2="39583" y2="82333"/>
                        <a14:foregroundMark x1="43583" y1="76250" x2="45750" y2="78750"/>
                        <a14:foregroundMark x1="47500" y1="82333" x2="48583" y2="82333"/>
                        <a14:foregroundMark x1="49667" y1="82333" x2="49667" y2="82333"/>
                        <a14:foregroundMark x1="49667" y1="82333" x2="49667" y2="82333"/>
                        <a14:foregroundMark x1="50750" y1="78750" x2="50750" y2="78750"/>
                        <a14:foregroundMark x1="50750" y1="78750" x2="50750" y2="78750"/>
                        <a14:foregroundMark x1="51083" y1="78333" x2="52583" y2="78333"/>
                        <a14:foregroundMark x1="52583" y1="78333" x2="52583" y2="78333"/>
                        <a14:foregroundMark x1="52583" y1="78333" x2="53583" y2="78333"/>
                        <a14:foregroundMark x1="53583" y1="78333" x2="53583" y2="78333"/>
                        <a14:foregroundMark x1="54000" y1="78333" x2="55083" y2="77250"/>
                        <a14:foregroundMark x1="55083" y1="77250" x2="55083" y2="77250"/>
                        <a14:foregroundMark x1="49667" y1="74750" x2="49667" y2="74750"/>
                        <a14:foregroundMark x1="49667" y1="74750" x2="49667" y2="74750"/>
                        <a14:foregroundMark x1="51500" y1="76583" x2="51500" y2="76583"/>
                        <a14:foregroundMark x1="51500" y1="76583" x2="51500" y2="76583"/>
                        <a14:foregroundMark x1="53250" y1="76917" x2="53250" y2="76917"/>
                        <a14:foregroundMark x1="41083" y1="72250" x2="41083" y2="72250"/>
                        <a14:foregroundMark x1="41083" y1="72250" x2="41083" y2="72250"/>
                        <a14:foregroundMark x1="41083" y1="72250" x2="41083" y2="72250"/>
                        <a14:foregroundMark x1="61167" y1="38833" x2="61167" y2="38833"/>
                        <a14:foregroundMark x1="62250" y1="39917" x2="62250" y2="39917"/>
                        <a14:foregroundMark x1="63333" y1="40250" x2="63333" y2="40250"/>
                        <a14:foregroundMark x1="63333" y1="40250" x2="63333" y2="40250"/>
                        <a14:foregroundMark x1="63333" y1="40250" x2="64417" y2="43167"/>
                        <a14:foregroundMark x1="64417" y1="43167" x2="64417" y2="43167"/>
                        <a14:foregroundMark x1="62250" y1="43500" x2="62250" y2="43500"/>
                        <a14:foregroundMark x1="43917" y1="41000" x2="43917" y2="41000"/>
                        <a14:foregroundMark x1="41750" y1="40250" x2="41750" y2="40250"/>
                        <a14:foregroundMark x1="41083" y1="40250" x2="38917" y2="42083"/>
                        <a14:foregroundMark x1="40333" y1="42083" x2="40333" y2="42083"/>
                        <a14:foregroundMark x1="43917" y1="39583" x2="43917" y2="39583"/>
                        <a14:foregroundMark x1="42083" y1="39583" x2="42083" y2="39583"/>
                        <a14:foregroundMark x1="42083" y1="39583" x2="42083" y2="39583"/>
                        <a14:foregroundMark x1="42083" y1="39583" x2="42083" y2="39583"/>
                        <a14:foregroundMark x1="41417" y1="42417" x2="41417" y2="42417"/>
                        <a14:foregroundMark x1="41417" y1="42417" x2="41417" y2="42417"/>
                        <a14:foregroundMark x1="41417" y1="42750" x2="41417" y2="42750"/>
                        <a14:foregroundMark x1="41750" y1="43167" x2="42083" y2="44250"/>
                        <a14:foregroundMark x1="42083" y1="44250" x2="42083" y2="44250"/>
                        <a14:foregroundMark x1="50750" y1="76917" x2="50750" y2="76917"/>
                        <a14:foregroundMark x1="50750" y1="76917" x2="50750" y2="76917"/>
                        <a14:foregroundMark x1="50750" y1="76917" x2="50750" y2="76917"/>
                        <a14:foregroundMark x1="50750" y1="76917" x2="52583" y2="76917"/>
                        <a14:foregroundMark x1="56500" y1="75833" x2="56500" y2="75833"/>
                        <a14:foregroundMark x1="56500" y1="75833" x2="56500" y2="75833"/>
                        <a14:foregroundMark x1="56500" y1="75833" x2="56500" y2="74417"/>
                        <a14:foregroundMark x1="56167" y1="73667" x2="56167" y2="73667"/>
                        <a14:foregroundMark x1="56167" y1="73667" x2="56167" y2="73667"/>
                        <a14:foregroundMark x1="56167" y1="77667" x2="56500" y2="83750"/>
                        <a14:foregroundMark x1="45000" y1="72583" x2="45000" y2="72583"/>
                        <a14:foregroundMark x1="45000" y1="72583" x2="45000" y2="72583"/>
                        <a14:foregroundMark x1="45000" y1="72583" x2="45000" y2="72583"/>
                        <a14:foregroundMark x1="42083" y1="70833" x2="42083" y2="70833"/>
                        <a14:foregroundMark x1="41083" y1="71167" x2="41083" y2="71167"/>
                        <a14:foregroundMark x1="41083" y1="71500" x2="41083" y2="71500"/>
                      </a14:backgroundRemoval>
                    </a14:imgEffect>
                  </a14:imgLayer>
                </a14:imgProps>
              </a:ext>
              <a:ext uri="{28A0092B-C50C-407E-A947-70E740481C1C}">
                <a14:useLocalDpi xmlns:a14="http://schemas.microsoft.com/office/drawing/2010/main" val="0"/>
              </a:ext>
            </a:extLst>
          </a:blip>
          <a:srcRect l="5812" t="13659" r="11863"/>
          <a:stretch/>
        </p:blipFill>
        <p:spPr bwMode="auto">
          <a:xfrm>
            <a:off x="3962400" y="3544799"/>
            <a:ext cx="4267199" cy="33131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98315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3" name="Table 2">
                <a:extLst>
                  <a:ext uri="{FF2B5EF4-FFF2-40B4-BE49-F238E27FC236}">
                    <a16:creationId xmlns:a16="http://schemas.microsoft.com/office/drawing/2014/main" id="{2243DE69-08B5-4C98-FAED-FEC3F47F4656}"/>
                  </a:ext>
                </a:extLst>
              </p:cNvPr>
              <p:cNvGraphicFramePr>
                <a:graphicFrameLocks noGrp="1"/>
              </p:cNvGraphicFramePr>
              <p:nvPr>
                <p:extLst>
                  <p:ext uri="{D42A27DB-BD31-4B8C-83A1-F6EECF244321}">
                    <p14:modId xmlns:p14="http://schemas.microsoft.com/office/powerpoint/2010/main" val="2914175312"/>
                  </p:ext>
                </p:extLst>
              </p:nvPr>
            </p:nvGraphicFramePr>
            <p:xfrm>
              <a:off x="228600" y="126802"/>
              <a:ext cx="11696699" cy="1989647"/>
            </p:xfrm>
            <a:graphic>
              <a:graphicData uri="http://schemas.openxmlformats.org/drawingml/2006/table">
                <a:tbl>
                  <a:tblPr firstRow="1" firstCol="1" bandRow="1">
                    <a:tableStyleId>{F5AB1C69-6EDB-4FF4-983F-18BD219EF322}</a:tableStyleId>
                  </a:tblPr>
                  <a:tblGrid>
                    <a:gridCol w="1754721">
                      <a:extLst>
                        <a:ext uri="{9D8B030D-6E8A-4147-A177-3AD203B41FA5}">
                          <a16:colId xmlns:a16="http://schemas.microsoft.com/office/drawing/2014/main" val="3432887858"/>
                        </a:ext>
                      </a:extLst>
                    </a:gridCol>
                    <a:gridCol w="9941978">
                      <a:extLst>
                        <a:ext uri="{9D8B030D-6E8A-4147-A177-3AD203B41FA5}">
                          <a16:colId xmlns:a16="http://schemas.microsoft.com/office/drawing/2014/main" val="2326336368"/>
                        </a:ext>
                      </a:extLst>
                    </a:gridCol>
                  </a:tblGrid>
                  <a:tr h="1989647">
                    <a:tc>
                      <a:txBody>
                        <a:bodyPr/>
                        <a:lstStyle/>
                        <a:p>
                          <a:pPr>
                            <a:lnSpc>
                              <a:spcPct val="107000"/>
                            </a:lnSpc>
                            <a:spcBef>
                              <a:spcPts val="300"/>
                            </a:spcBef>
                            <a:spcAft>
                              <a:spcPts val="300"/>
                            </a:spcAft>
                          </a:pPr>
                          <a:r>
                            <a:rPr lang="en-US" sz="2800" dirty="0" err="1">
                              <a:solidFill>
                                <a:schemeClr val="tx1"/>
                              </a:solidFill>
                              <a:effectLst/>
                              <a:latin typeface="Times New Roman" panose="02020603050405020304" pitchFamily="18" charset="0"/>
                              <a:cs typeface="Times New Roman" panose="02020603050405020304" pitchFamily="18" charset="0"/>
                            </a:rPr>
                            <a:t>Ví</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dụ</a:t>
                          </a:r>
                          <a:r>
                            <a:rPr lang="en-US" sz="2800" dirty="0">
                              <a:solidFill>
                                <a:schemeClr val="tx1"/>
                              </a:solidFill>
                              <a:effectLst/>
                              <a:latin typeface="Times New Roman" panose="02020603050405020304" pitchFamily="18" charset="0"/>
                              <a:cs typeface="Times New Roman" panose="02020603050405020304" pitchFamily="18" charset="0"/>
                            </a:rPr>
                            <a:t> 1</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6491" marR="66491" marT="0" marB="0">
                        <a:solidFill>
                          <a:schemeClr val="accent6">
                            <a:lumMod val="20000"/>
                            <a:lumOff val="80000"/>
                          </a:schemeClr>
                        </a:solidFill>
                      </a:tcPr>
                    </a:tc>
                    <a:tc>
                      <a:txBody>
                        <a:bodyPr/>
                        <a:lstStyle/>
                        <a:p>
                          <a:pPr algn="just">
                            <a:lnSpc>
                              <a:spcPct val="107000"/>
                            </a:lnSpc>
                            <a:spcBef>
                              <a:spcPts val="300"/>
                            </a:spcBef>
                            <a:spcAft>
                              <a:spcPts val="300"/>
                            </a:spcAft>
                          </a:pPr>
                          <a:r>
                            <a:rPr lang="en-US" sz="2800" dirty="0">
                              <a:solidFill>
                                <a:srgbClr val="002B5E"/>
                              </a:solidFill>
                              <a:effectLst/>
                              <a:latin typeface="Times New Roman" panose="02020603050405020304" pitchFamily="18" charset="0"/>
                              <a:cs typeface="Times New Roman" panose="02020603050405020304" pitchFamily="18" charset="0"/>
                            </a:rPr>
                            <a:t>Viết </a:t>
                          </a:r>
                          <a:r>
                            <a:rPr lang="en-US" sz="2800" dirty="0" err="1">
                              <a:solidFill>
                                <a:srgbClr val="002B5E"/>
                              </a:solidFill>
                              <a:effectLst/>
                              <a:latin typeface="Times New Roman" panose="02020603050405020304" pitchFamily="18" charset="0"/>
                              <a:cs typeface="Times New Roman" panose="02020603050405020304" pitchFamily="18" charset="0"/>
                            </a:rPr>
                            <a:t>công</a:t>
                          </a:r>
                          <a:r>
                            <a:rPr lang="en-US" sz="2800" dirty="0">
                              <a:solidFill>
                                <a:srgbClr val="002B5E"/>
                              </a:solidFill>
                              <a:effectLst/>
                              <a:latin typeface="Times New Roman" panose="02020603050405020304" pitchFamily="18" charset="0"/>
                              <a:cs typeface="Times New Roman" panose="02020603050405020304" pitchFamily="18" charset="0"/>
                            </a:rPr>
                            <a:t> </a:t>
                          </a:r>
                          <a:r>
                            <a:rPr lang="en-US" sz="2800" dirty="0" err="1">
                              <a:solidFill>
                                <a:srgbClr val="002B5E"/>
                              </a:solidFill>
                              <a:effectLst/>
                              <a:latin typeface="Times New Roman" panose="02020603050405020304" pitchFamily="18" charset="0"/>
                              <a:cs typeface="Times New Roman" panose="02020603050405020304" pitchFamily="18" charset="0"/>
                            </a:rPr>
                            <a:t>thức</a:t>
                          </a:r>
                          <a:r>
                            <a:rPr lang="en-US" sz="2800" dirty="0">
                              <a:solidFill>
                                <a:srgbClr val="002B5E"/>
                              </a:solidFill>
                              <a:effectLst/>
                              <a:latin typeface="Times New Roman" panose="02020603050405020304" pitchFamily="18" charset="0"/>
                              <a:cs typeface="Times New Roman" panose="02020603050405020304" pitchFamily="18" charset="0"/>
                            </a:rPr>
                            <a:t> </a:t>
                          </a:r>
                          <a:r>
                            <a:rPr lang="en-US" sz="2800" dirty="0" err="1">
                              <a:solidFill>
                                <a:srgbClr val="002B5E"/>
                              </a:solidFill>
                              <a:effectLst/>
                              <a:latin typeface="Times New Roman" panose="02020603050405020304" pitchFamily="18" charset="0"/>
                              <a:cs typeface="Times New Roman" panose="02020603050405020304" pitchFamily="18" charset="0"/>
                            </a:rPr>
                            <a:t>tính</a:t>
                          </a:r>
                          <a:r>
                            <a:rPr lang="en-US" sz="2800" dirty="0">
                              <a:solidFill>
                                <a:srgbClr val="002B5E"/>
                              </a:solidFill>
                              <a:effectLst/>
                              <a:latin typeface="Times New Roman" panose="02020603050405020304" pitchFamily="18" charset="0"/>
                              <a:cs typeface="Times New Roman" panose="02020603050405020304" pitchFamily="18" charset="0"/>
                            </a:rPr>
                            <a:t> </a:t>
                          </a:r>
                          <a:r>
                            <a:rPr lang="en-US" sz="2800" dirty="0" err="1">
                              <a:solidFill>
                                <a:srgbClr val="002B5E"/>
                              </a:solidFill>
                              <a:effectLst/>
                              <a:latin typeface="Times New Roman" panose="02020603050405020304" pitchFamily="18" charset="0"/>
                              <a:cs typeface="Times New Roman" panose="02020603050405020304" pitchFamily="18" charset="0"/>
                            </a:rPr>
                            <a:t>thể</a:t>
                          </a:r>
                          <a:r>
                            <a:rPr lang="en-US" sz="2800" dirty="0">
                              <a:solidFill>
                                <a:srgbClr val="002B5E"/>
                              </a:solidFill>
                              <a:effectLst/>
                              <a:latin typeface="Times New Roman" panose="02020603050405020304" pitchFamily="18" charset="0"/>
                              <a:cs typeface="Times New Roman" panose="02020603050405020304" pitchFamily="18" charset="0"/>
                            </a:rPr>
                            <a:t> </a:t>
                          </a:r>
                          <a:r>
                            <a:rPr lang="en-US" sz="2800" dirty="0" err="1">
                              <a:solidFill>
                                <a:srgbClr val="002B5E"/>
                              </a:solidFill>
                              <a:effectLst/>
                              <a:latin typeface="Times New Roman" panose="02020603050405020304" pitchFamily="18" charset="0"/>
                              <a:cs typeface="Times New Roman" panose="02020603050405020304" pitchFamily="18" charset="0"/>
                            </a:rPr>
                            <a:t>tích</a:t>
                          </a:r>
                          <a:r>
                            <a:rPr lang="en-US" sz="2800" dirty="0">
                              <a:solidFill>
                                <a:srgbClr val="002B5E"/>
                              </a:solidFill>
                              <a:effectLst/>
                              <a:latin typeface="Times New Roman" panose="02020603050405020304" pitchFamily="18" charset="0"/>
                              <a:cs typeface="Times New Roman" panose="02020603050405020304" pitchFamily="18" charset="0"/>
                            </a:rPr>
                            <a:t> </a:t>
                          </a:r>
                          <a14:m>
                            <m:oMath xmlns:m="http://schemas.openxmlformats.org/officeDocument/2006/math">
                              <m:r>
                                <a:rPr lang="en-US" sz="2800">
                                  <a:solidFill>
                                    <a:srgbClr val="002B5E"/>
                                  </a:solidFill>
                                  <a:effectLst/>
                                  <a:latin typeface="Cambria Math" panose="02040503050406030204" pitchFamily="18" charset="0"/>
                                </a:rPr>
                                <m:t>𝑉</m:t>
                              </m:r>
                              <m:r>
                                <a:rPr lang="en-US" sz="2800">
                                  <a:solidFill>
                                    <a:srgbClr val="002B5E"/>
                                  </a:solidFill>
                                  <a:effectLst/>
                                  <a:latin typeface="Cambria Math" panose="02040503050406030204" pitchFamily="18" charset="0"/>
                                </a:rPr>
                                <m:t> (</m:t>
                              </m:r>
                              <m:sSup>
                                <m:sSupPr>
                                  <m:ctrlPr>
                                    <a:rPr lang="en-US" sz="2800" i="1">
                                      <a:solidFill>
                                        <a:srgbClr val="002B5E"/>
                                      </a:solidFill>
                                      <a:effectLst/>
                                      <a:latin typeface="Cambria Math" panose="02040503050406030204" pitchFamily="18" charset="0"/>
                                    </a:rPr>
                                  </m:ctrlPr>
                                </m:sSupPr>
                                <m:e>
                                  <m:r>
                                    <a:rPr lang="en-US" sz="2800">
                                      <a:solidFill>
                                        <a:srgbClr val="002B5E"/>
                                      </a:solidFill>
                                      <a:effectLst/>
                                      <a:latin typeface="Cambria Math" panose="02040503050406030204" pitchFamily="18" charset="0"/>
                                    </a:rPr>
                                    <m:t>𝑐𝑚</m:t>
                                  </m:r>
                                </m:e>
                                <m:sup>
                                  <m:r>
                                    <a:rPr lang="en-US" sz="2800">
                                      <a:solidFill>
                                        <a:srgbClr val="002B5E"/>
                                      </a:solidFill>
                                      <a:effectLst/>
                                      <a:latin typeface="Cambria Math" panose="02040503050406030204" pitchFamily="18" charset="0"/>
                                    </a:rPr>
                                    <m:t>3</m:t>
                                  </m:r>
                                </m:sup>
                              </m:sSup>
                              <m:r>
                                <a:rPr lang="en-US" sz="2800">
                                  <a:solidFill>
                                    <a:srgbClr val="002B5E"/>
                                  </a:solidFill>
                                  <a:effectLst/>
                                  <a:latin typeface="Cambria Math" panose="02040503050406030204" pitchFamily="18" charset="0"/>
                                </a:rPr>
                                <m:t>)</m:t>
                              </m:r>
                            </m:oMath>
                          </a14:m>
                          <a:r>
                            <a:rPr lang="en-US" sz="2800" dirty="0">
                              <a:solidFill>
                                <a:srgbClr val="002B5E"/>
                              </a:solidFill>
                              <a:effectLst/>
                              <a:latin typeface="Times New Roman" panose="02020603050405020304" pitchFamily="18" charset="0"/>
                              <a:cs typeface="Times New Roman" panose="02020603050405020304" pitchFamily="18" charset="0"/>
                            </a:rPr>
                            <a:t> </a:t>
                          </a:r>
                          <a:r>
                            <a:rPr lang="en-US" sz="2800" dirty="0" err="1">
                              <a:solidFill>
                                <a:srgbClr val="002B5E"/>
                              </a:solidFill>
                              <a:effectLst/>
                              <a:latin typeface="Times New Roman" panose="02020603050405020304" pitchFamily="18" charset="0"/>
                              <a:cs typeface="Times New Roman" panose="02020603050405020304" pitchFamily="18" charset="0"/>
                            </a:rPr>
                            <a:t>của</a:t>
                          </a:r>
                          <a:r>
                            <a:rPr lang="en-US" sz="2800" dirty="0">
                              <a:solidFill>
                                <a:srgbClr val="002B5E"/>
                              </a:solidFill>
                              <a:effectLst/>
                              <a:latin typeface="Times New Roman" panose="02020603050405020304" pitchFamily="18" charset="0"/>
                              <a:cs typeface="Times New Roman" panose="02020603050405020304" pitchFamily="18" charset="0"/>
                            </a:rPr>
                            <a:t> </a:t>
                          </a:r>
                          <a:r>
                            <a:rPr lang="en-US" sz="2800" dirty="0" err="1">
                              <a:solidFill>
                                <a:srgbClr val="002B5E"/>
                              </a:solidFill>
                              <a:effectLst/>
                              <a:latin typeface="Times New Roman" panose="02020603050405020304" pitchFamily="18" charset="0"/>
                              <a:cs typeface="Times New Roman" panose="02020603050405020304" pitchFamily="18" charset="0"/>
                            </a:rPr>
                            <a:t>hình</a:t>
                          </a:r>
                          <a:r>
                            <a:rPr lang="en-US" sz="2800" dirty="0">
                              <a:solidFill>
                                <a:srgbClr val="002B5E"/>
                              </a:solidFill>
                              <a:effectLst/>
                              <a:latin typeface="Times New Roman" panose="02020603050405020304" pitchFamily="18" charset="0"/>
                              <a:cs typeface="Times New Roman" panose="02020603050405020304" pitchFamily="18" charset="0"/>
                            </a:rPr>
                            <a:t> </a:t>
                          </a:r>
                          <a:r>
                            <a:rPr lang="en-US" sz="2800" dirty="0" err="1">
                              <a:solidFill>
                                <a:srgbClr val="002B5E"/>
                              </a:solidFill>
                              <a:effectLst/>
                              <a:latin typeface="Times New Roman" panose="02020603050405020304" pitchFamily="18" charset="0"/>
                              <a:cs typeface="Times New Roman" panose="02020603050405020304" pitchFamily="18" charset="0"/>
                            </a:rPr>
                            <a:t>lập</a:t>
                          </a:r>
                          <a:r>
                            <a:rPr lang="en-US" sz="2800" dirty="0">
                              <a:solidFill>
                                <a:srgbClr val="002B5E"/>
                              </a:solidFill>
                              <a:effectLst/>
                              <a:latin typeface="Times New Roman" panose="02020603050405020304" pitchFamily="18" charset="0"/>
                              <a:cs typeface="Times New Roman" panose="02020603050405020304" pitchFamily="18" charset="0"/>
                            </a:rPr>
                            <a:t> </a:t>
                          </a:r>
                          <a:r>
                            <a:rPr lang="en-US" sz="2800" dirty="0" err="1">
                              <a:solidFill>
                                <a:srgbClr val="002B5E"/>
                              </a:solidFill>
                              <a:effectLst/>
                              <a:latin typeface="Times New Roman" panose="02020603050405020304" pitchFamily="18" charset="0"/>
                              <a:cs typeface="Times New Roman" panose="02020603050405020304" pitchFamily="18" charset="0"/>
                            </a:rPr>
                            <a:t>phương</a:t>
                          </a:r>
                          <a:r>
                            <a:rPr lang="en-US" sz="2800" dirty="0">
                              <a:solidFill>
                                <a:srgbClr val="002B5E"/>
                              </a:solidFill>
                              <a:effectLst/>
                              <a:latin typeface="Times New Roman" panose="02020603050405020304" pitchFamily="18" charset="0"/>
                              <a:cs typeface="Times New Roman" panose="02020603050405020304" pitchFamily="18" charset="0"/>
                            </a:rPr>
                            <a:t> </a:t>
                          </a:r>
                          <a:r>
                            <a:rPr lang="en-US" sz="2800" dirty="0" err="1">
                              <a:solidFill>
                                <a:srgbClr val="002B5E"/>
                              </a:solidFill>
                              <a:effectLst/>
                              <a:latin typeface="Times New Roman" panose="02020603050405020304" pitchFamily="18" charset="0"/>
                              <a:cs typeface="Times New Roman" panose="02020603050405020304" pitchFamily="18" charset="0"/>
                            </a:rPr>
                            <a:t>có</a:t>
                          </a:r>
                          <a:r>
                            <a:rPr lang="en-US" sz="2800" dirty="0">
                              <a:solidFill>
                                <a:srgbClr val="002B5E"/>
                              </a:solidFill>
                              <a:effectLst/>
                              <a:latin typeface="Times New Roman" panose="02020603050405020304" pitchFamily="18" charset="0"/>
                              <a:cs typeface="Times New Roman" panose="02020603050405020304" pitchFamily="18" charset="0"/>
                            </a:rPr>
                            <a:t> </a:t>
                          </a:r>
                          <a:r>
                            <a:rPr lang="en-US" sz="2800" dirty="0" err="1">
                              <a:solidFill>
                                <a:srgbClr val="002B5E"/>
                              </a:solidFill>
                              <a:effectLst/>
                              <a:latin typeface="Times New Roman" panose="02020603050405020304" pitchFamily="18" charset="0"/>
                              <a:cs typeface="Times New Roman" panose="02020603050405020304" pitchFamily="18" charset="0"/>
                            </a:rPr>
                            <a:t>độ</a:t>
                          </a:r>
                          <a:r>
                            <a:rPr lang="en-US" sz="2800" dirty="0">
                              <a:solidFill>
                                <a:srgbClr val="002B5E"/>
                              </a:solidFill>
                              <a:effectLst/>
                              <a:latin typeface="Times New Roman" panose="02020603050405020304" pitchFamily="18" charset="0"/>
                              <a:cs typeface="Times New Roman" panose="02020603050405020304" pitchFamily="18" charset="0"/>
                            </a:rPr>
                            <a:t> </a:t>
                          </a:r>
                          <a:r>
                            <a:rPr lang="en-US" sz="2800" dirty="0" err="1">
                              <a:solidFill>
                                <a:srgbClr val="002B5E"/>
                              </a:solidFill>
                              <a:effectLst/>
                              <a:latin typeface="Times New Roman" panose="02020603050405020304" pitchFamily="18" charset="0"/>
                              <a:cs typeface="Times New Roman" panose="02020603050405020304" pitchFamily="18" charset="0"/>
                            </a:rPr>
                            <a:t>dài</a:t>
                          </a:r>
                          <a:r>
                            <a:rPr lang="en-US" sz="2800" dirty="0">
                              <a:solidFill>
                                <a:srgbClr val="002B5E"/>
                              </a:solidFill>
                              <a:effectLst/>
                              <a:latin typeface="Times New Roman" panose="02020603050405020304" pitchFamily="18" charset="0"/>
                              <a:cs typeface="Times New Roman" panose="02020603050405020304" pitchFamily="18" charset="0"/>
                            </a:rPr>
                            <a:t> </a:t>
                          </a:r>
                          <a:r>
                            <a:rPr lang="en-US" sz="2800" dirty="0" err="1">
                              <a:solidFill>
                                <a:srgbClr val="002B5E"/>
                              </a:solidFill>
                              <a:effectLst/>
                              <a:latin typeface="Times New Roman" panose="02020603050405020304" pitchFamily="18" charset="0"/>
                              <a:cs typeface="Times New Roman" panose="02020603050405020304" pitchFamily="18" charset="0"/>
                            </a:rPr>
                            <a:t>cạnh</a:t>
                          </a:r>
                          <a:r>
                            <a:rPr lang="en-US" sz="2800" dirty="0">
                              <a:solidFill>
                                <a:srgbClr val="002B5E"/>
                              </a:solidFill>
                              <a:effectLst/>
                              <a:latin typeface="Times New Roman" panose="02020603050405020304" pitchFamily="18" charset="0"/>
                              <a:cs typeface="Times New Roman" panose="02020603050405020304" pitchFamily="18" charset="0"/>
                            </a:rPr>
                            <a:t> </a:t>
                          </a:r>
                          <a:r>
                            <a:rPr lang="en-US" sz="2800" dirty="0" err="1">
                              <a:solidFill>
                                <a:srgbClr val="002B5E"/>
                              </a:solidFill>
                              <a:effectLst/>
                              <a:latin typeface="Times New Roman" panose="02020603050405020304" pitchFamily="18" charset="0"/>
                              <a:cs typeface="Times New Roman" panose="02020603050405020304" pitchFamily="18" charset="0"/>
                            </a:rPr>
                            <a:t>là</a:t>
                          </a:r>
                          <a:r>
                            <a:rPr lang="en-US" sz="2800" dirty="0">
                              <a:solidFill>
                                <a:srgbClr val="002B5E"/>
                              </a:solidFill>
                              <a:effectLst/>
                              <a:latin typeface="Times New Roman" panose="02020603050405020304" pitchFamily="18" charset="0"/>
                              <a:cs typeface="Times New Roman" panose="02020603050405020304" pitchFamily="18" charset="0"/>
                            </a:rPr>
                            <a:t> </a:t>
                          </a:r>
                          <a14:m>
                            <m:oMath xmlns:m="http://schemas.openxmlformats.org/officeDocument/2006/math">
                              <m:r>
                                <a:rPr lang="en-US" sz="2800">
                                  <a:solidFill>
                                    <a:srgbClr val="002B5E"/>
                                  </a:solidFill>
                                  <a:effectLst/>
                                  <a:latin typeface="Cambria Math" panose="02040503050406030204" pitchFamily="18" charset="0"/>
                                </a:rPr>
                                <m:t>𝑥</m:t>
                              </m:r>
                              <m:r>
                                <a:rPr lang="en-US" sz="2800">
                                  <a:solidFill>
                                    <a:srgbClr val="002B5E"/>
                                  </a:solidFill>
                                  <a:effectLst/>
                                  <a:latin typeface="Cambria Math" panose="02040503050406030204" pitchFamily="18" charset="0"/>
                                </a:rPr>
                                <m:t>(</m:t>
                              </m:r>
                              <m:r>
                                <a:rPr lang="en-US" sz="2800">
                                  <a:solidFill>
                                    <a:srgbClr val="002B5E"/>
                                  </a:solidFill>
                                  <a:effectLst/>
                                  <a:latin typeface="Cambria Math" panose="02040503050406030204" pitchFamily="18" charset="0"/>
                                </a:rPr>
                                <m:t>𝑐𝑚</m:t>
                              </m:r>
                              <m:r>
                                <a:rPr lang="en-US" sz="2800">
                                  <a:solidFill>
                                    <a:srgbClr val="002B5E"/>
                                  </a:solidFill>
                                  <a:effectLst/>
                                  <a:latin typeface="Cambria Math" panose="02040503050406030204" pitchFamily="18" charset="0"/>
                                </a:rPr>
                                <m:t>)</m:t>
                              </m:r>
                            </m:oMath>
                          </a14:m>
                          <a:r>
                            <a:rPr lang="en-US" sz="2800" dirty="0">
                              <a:solidFill>
                                <a:srgbClr val="002B5E"/>
                              </a:solidFill>
                              <a:effectLst/>
                              <a:latin typeface="Times New Roman" panose="02020603050405020304" pitchFamily="18" charset="0"/>
                              <a:cs typeface="Times New Roman" panose="02020603050405020304" pitchFamily="18" charset="0"/>
                            </a:rPr>
                            <a:t>. </a:t>
                          </a:r>
                          <a:r>
                            <a:rPr lang="en-US" sz="2800" dirty="0" err="1">
                              <a:solidFill>
                                <a:srgbClr val="002B5E"/>
                              </a:solidFill>
                              <a:effectLst/>
                              <a:latin typeface="Times New Roman" panose="02020603050405020304" pitchFamily="18" charset="0"/>
                              <a:cs typeface="Times New Roman" panose="02020603050405020304" pitchFamily="18" charset="0"/>
                            </a:rPr>
                            <a:t>Hỏi</a:t>
                          </a:r>
                          <a:r>
                            <a:rPr lang="en-US" sz="2800" dirty="0">
                              <a:solidFill>
                                <a:srgbClr val="002B5E"/>
                              </a:solidFill>
                              <a:effectLst/>
                              <a:latin typeface="Times New Roman" panose="02020603050405020304" pitchFamily="18" charset="0"/>
                              <a:cs typeface="Times New Roman" panose="02020603050405020304" pitchFamily="18" charset="0"/>
                            </a:rPr>
                            <a:t> </a:t>
                          </a:r>
                          <a14:m>
                            <m:oMath xmlns:m="http://schemas.openxmlformats.org/officeDocument/2006/math">
                              <m:r>
                                <a:rPr lang="en-US" sz="2800">
                                  <a:solidFill>
                                    <a:srgbClr val="002B5E"/>
                                  </a:solidFill>
                                  <a:effectLst/>
                                  <a:latin typeface="Cambria Math" panose="02040503050406030204" pitchFamily="18" charset="0"/>
                                </a:rPr>
                                <m:t>𝑉</m:t>
                              </m:r>
                            </m:oMath>
                          </a14:m>
                          <a:r>
                            <a:rPr lang="en-US" sz="2800" dirty="0">
                              <a:solidFill>
                                <a:srgbClr val="002B5E"/>
                              </a:solidFill>
                              <a:effectLst/>
                              <a:latin typeface="Times New Roman" panose="02020603050405020304" pitchFamily="18" charset="0"/>
                              <a:cs typeface="Times New Roman" panose="02020603050405020304" pitchFamily="18" charset="0"/>
                            </a:rPr>
                            <a:t> </a:t>
                          </a:r>
                          <a:r>
                            <a:rPr lang="en-US" sz="2800" dirty="0" err="1">
                              <a:solidFill>
                                <a:srgbClr val="002B5E"/>
                              </a:solidFill>
                              <a:effectLst/>
                              <a:latin typeface="Times New Roman" panose="02020603050405020304" pitchFamily="18" charset="0"/>
                              <a:cs typeface="Times New Roman" panose="02020603050405020304" pitchFamily="18" charset="0"/>
                            </a:rPr>
                            <a:t>có</a:t>
                          </a:r>
                          <a:r>
                            <a:rPr lang="en-US" sz="2800" dirty="0">
                              <a:solidFill>
                                <a:srgbClr val="002B5E"/>
                              </a:solidFill>
                              <a:effectLst/>
                              <a:latin typeface="Times New Roman" panose="02020603050405020304" pitchFamily="18" charset="0"/>
                              <a:cs typeface="Times New Roman" panose="02020603050405020304" pitchFamily="18" charset="0"/>
                            </a:rPr>
                            <a:t> </a:t>
                          </a:r>
                          <a:r>
                            <a:rPr lang="en-US" sz="2800" dirty="0" err="1">
                              <a:solidFill>
                                <a:srgbClr val="002B5E"/>
                              </a:solidFill>
                              <a:effectLst/>
                              <a:latin typeface="Times New Roman" panose="02020603050405020304" pitchFamily="18" charset="0"/>
                              <a:cs typeface="Times New Roman" panose="02020603050405020304" pitchFamily="18" charset="0"/>
                            </a:rPr>
                            <a:t>phải</a:t>
                          </a:r>
                          <a:r>
                            <a:rPr lang="en-US" sz="2800" dirty="0">
                              <a:solidFill>
                                <a:srgbClr val="002B5E"/>
                              </a:solidFill>
                              <a:effectLst/>
                              <a:latin typeface="Times New Roman" panose="02020603050405020304" pitchFamily="18" charset="0"/>
                              <a:cs typeface="Times New Roman" panose="02020603050405020304" pitchFamily="18" charset="0"/>
                            </a:rPr>
                            <a:t> </a:t>
                          </a:r>
                          <a:r>
                            <a:rPr lang="en-US" sz="2800" dirty="0" err="1">
                              <a:solidFill>
                                <a:srgbClr val="002B5E"/>
                              </a:solidFill>
                              <a:effectLst/>
                              <a:latin typeface="Times New Roman" panose="02020603050405020304" pitchFamily="18" charset="0"/>
                              <a:cs typeface="Times New Roman" panose="02020603050405020304" pitchFamily="18" charset="0"/>
                            </a:rPr>
                            <a:t>là</a:t>
                          </a:r>
                          <a:r>
                            <a:rPr lang="en-US" sz="2800" dirty="0">
                              <a:solidFill>
                                <a:srgbClr val="002B5E"/>
                              </a:solidFill>
                              <a:effectLst/>
                              <a:latin typeface="Times New Roman" panose="02020603050405020304" pitchFamily="18" charset="0"/>
                              <a:cs typeface="Times New Roman" panose="02020603050405020304" pitchFamily="18" charset="0"/>
                            </a:rPr>
                            <a:t> </a:t>
                          </a:r>
                          <a:r>
                            <a:rPr lang="en-US" sz="2800" dirty="0" err="1">
                              <a:solidFill>
                                <a:srgbClr val="002B5E"/>
                              </a:solidFill>
                              <a:effectLst/>
                              <a:latin typeface="Times New Roman" panose="02020603050405020304" pitchFamily="18" charset="0"/>
                              <a:cs typeface="Times New Roman" panose="02020603050405020304" pitchFamily="18" charset="0"/>
                            </a:rPr>
                            <a:t>hàm</a:t>
                          </a:r>
                          <a:r>
                            <a:rPr lang="en-US" sz="2800" dirty="0">
                              <a:solidFill>
                                <a:srgbClr val="002B5E"/>
                              </a:solidFill>
                              <a:effectLst/>
                              <a:latin typeface="Times New Roman" panose="02020603050405020304" pitchFamily="18" charset="0"/>
                              <a:cs typeface="Times New Roman" panose="02020603050405020304" pitchFamily="18" charset="0"/>
                            </a:rPr>
                            <a:t> </a:t>
                          </a:r>
                          <a:r>
                            <a:rPr lang="en-US" sz="2800" dirty="0" err="1">
                              <a:solidFill>
                                <a:srgbClr val="002B5E"/>
                              </a:solidFill>
                              <a:effectLst/>
                              <a:latin typeface="Times New Roman" panose="02020603050405020304" pitchFamily="18" charset="0"/>
                              <a:cs typeface="Times New Roman" panose="02020603050405020304" pitchFamily="18" charset="0"/>
                            </a:rPr>
                            <a:t>số</a:t>
                          </a:r>
                          <a:r>
                            <a:rPr lang="en-US" sz="2800" dirty="0">
                              <a:solidFill>
                                <a:srgbClr val="002B5E"/>
                              </a:solidFill>
                              <a:effectLst/>
                              <a:latin typeface="Times New Roman" panose="02020603050405020304" pitchFamily="18" charset="0"/>
                              <a:cs typeface="Times New Roman" panose="02020603050405020304" pitchFamily="18" charset="0"/>
                            </a:rPr>
                            <a:t> </a:t>
                          </a:r>
                          <a:r>
                            <a:rPr lang="en-US" sz="2800" dirty="0" err="1">
                              <a:solidFill>
                                <a:srgbClr val="002B5E"/>
                              </a:solidFill>
                              <a:effectLst/>
                              <a:latin typeface="Times New Roman" panose="02020603050405020304" pitchFamily="18" charset="0"/>
                              <a:cs typeface="Times New Roman" panose="02020603050405020304" pitchFamily="18" charset="0"/>
                            </a:rPr>
                            <a:t>của</a:t>
                          </a:r>
                          <a:r>
                            <a:rPr lang="en-US" sz="2800" dirty="0">
                              <a:solidFill>
                                <a:srgbClr val="002B5E"/>
                              </a:solidFill>
                              <a:effectLst/>
                              <a:latin typeface="Times New Roman" panose="02020603050405020304" pitchFamily="18" charset="0"/>
                              <a:cs typeface="Times New Roman" panose="02020603050405020304" pitchFamily="18" charset="0"/>
                            </a:rPr>
                            <a:t> </a:t>
                          </a:r>
                          <a14:m>
                            <m:oMath xmlns:m="http://schemas.openxmlformats.org/officeDocument/2006/math">
                              <m:r>
                                <a:rPr lang="en-US" sz="2800">
                                  <a:solidFill>
                                    <a:srgbClr val="002B5E"/>
                                  </a:solidFill>
                                  <a:effectLst/>
                                  <a:latin typeface="Cambria Math" panose="02040503050406030204" pitchFamily="18" charset="0"/>
                                </a:rPr>
                                <m:t>𝑥</m:t>
                              </m:r>
                            </m:oMath>
                          </a14:m>
                          <a:r>
                            <a:rPr lang="en-US" sz="2800" dirty="0">
                              <a:solidFill>
                                <a:srgbClr val="002B5E"/>
                              </a:solidFill>
                              <a:effectLst/>
                              <a:latin typeface="Times New Roman" panose="02020603050405020304" pitchFamily="18" charset="0"/>
                              <a:cs typeface="Times New Roman" panose="02020603050405020304" pitchFamily="18" charset="0"/>
                            </a:rPr>
                            <a:t> hay </a:t>
                          </a:r>
                          <a:r>
                            <a:rPr lang="en-US" sz="2800" dirty="0" err="1">
                              <a:solidFill>
                                <a:srgbClr val="002B5E"/>
                              </a:solidFill>
                              <a:effectLst/>
                              <a:latin typeface="Times New Roman" panose="02020603050405020304" pitchFamily="18" charset="0"/>
                              <a:cs typeface="Times New Roman" panose="02020603050405020304" pitchFamily="18" charset="0"/>
                            </a:rPr>
                            <a:t>không</a:t>
                          </a:r>
                          <a:r>
                            <a:rPr lang="en-US" sz="2800" dirty="0">
                              <a:solidFill>
                                <a:srgbClr val="002B5E"/>
                              </a:solidFill>
                              <a:effectLst/>
                              <a:latin typeface="Times New Roman" panose="02020603050405020304" pitchFamily="18" charset="0"/>
                              <a:cs typeface="Times New Roman" panose="02020603050405020304" pitchFamily="18" charset="0"/>
                            </a:rPr>
                            <a:t>? </a:t>
                          </a:r>
                          <a:r>
                            <a:rPr lang="en-US" sz="2800" dirty="0" err="1">
                              <a:solidFill>
                                <a:srgbClr val="002B5E"/>
                              </a:solidFill>
                              <a:effectLst/>
                              <a:latin typeface="Times New Roman" panose="02020603050405020304" pitchFamily="18" charset="0"/>
                              <a:cs typeface="Times New Roman" panose="02020603050405020304" pitchFamily="18" charset="0"/>
                            </a:rPr>
                            <a:t>Vì</a:t>
                          </a:r>
                          <a:r>
                            <a:rPr lang="en-US" sz="2800" dirty="0">
                              <a:solidFill>
                                <a:srgbClr val="002B5E"/>
                              </a:solidFill>
                              <a:effectLst/>
                              <a:latin typeface="Times New Roman" panose="02020603050405020304" pitchFamily="18" charset="0"/>
                              <a:cs typeface="Times New Roman" panose="02020603050405020304" pitchFamily="18" charset="0"/>
                            </a:rPr>
                            <a:t> </a:t>
                          </a:r>
                          <a:r>
                            <a:rPr lang="en-US" sz="2800" dirty="0" err="1">
                              <a:solidFill>
                                <a:srgbClr val="002B5E"/>
                              </a:solidFill>
                              <a:effectLst/>
                              <a:latin typeface="Times New Roman" panose="02020603050405020304" pitchFamily="18" charset="0"/>
                              <a:cs typeface="Times New Roman" panose="02020603050405020304" pitchFamily="18" charset="0"/>
                            </a:rPr>
                            <a:t>sao</a:t>
                          </a:r>
                          <a:r>
                            <a:rPr lang="en-US" sz="2800" dirty="0">
                              <a:solidFill>
                                <a:srgbClr val="002B5E"/>
                              </a:solidFill>
                              <a:effectLst/>
                              <a:latin typeface="Times New Roman" panose="02020603050405020304" pitchFamily="18" charset="0"/>
                              <a:cs typeface="Times New Roman" panose="02020603050405020304" pitchFamily="18" charset="0"/>
                            </a:rPr>
                            <a:t>?</a:t>
                          </a:r>
                        </a:p>
                        <a:p>
                          <a:pPr algn="just">
                            <a:lnSpc>
                              <a:spcPct val="107000"/>
                            </a:lnSpc>
                            <a:spcBef>
                              <a:spcPts val="300"/>
                            </a:spcBef>
                            <a:spcAft>
                              <a:spcPts val="300"/>
                            </a:spcAft>
                            <a:tabLst>
                              <a:tab pos="8317865" algn="l"/>
                            </a:tabLst>
                          </a:pP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491" marR="66491" marT="0" marB="0">
                        <a:solidFill>
                          <a:schemeClr val="accent6">
                            <a:lumMod val="20000"/>
                            <a:lumOff val="80000"/>
                          </a:schemeClr>
                        </a:solidFill>
                      </a:tcPr>
                    </a:tc>
                    <a:extLst>
                      <a:ext uri="{0D108BD9-81ED-4DB2-BD59-A6C34878D82A}">
                        <a16:rowId xmlns:a16="http://schemas.microsoft.com/office/drawing/2014/main" val="1183689164"/>
                      </a:ext>
                    </a:extLst>
                  </a:tr>
                </a:tbl>
              </a:graphicData>
            </a:graphic>
          </p:graphicFrame>
        </mc:Choice>
        <mc:Fallback xmlns="">
          <p:graphicFrame>
            <p:nvGraphicFramePr>
              <p:cNvPr id="3" name="Table 2">
                <a:extLst>
                  <a:ext uri="{FF2B5EF4-FFF2-40B4-BE49-F238E27FC236}">
                    <a16:creationId xmlns:a16="http://schemas.microsoft.com/office/drawing/2014/main" id="{2243DE69-08B5-4C98-FAED-FEC3F47F4656}"/>
                  </a:ext>
                </a:extLst>
              </p:cNvPr>
              <p:cNvGraphicFramePr>
                <a:graphicFrameLocks noGrp="1"/>
              </p:cNvGraphicFramePr>
              <p:nvPr>
                <p:extLst>
                  <p:ext uri="{D42A27DB-BD31-4B8C-83A1-F6EECF244321}">
                    <p14:modId xmlns:p14="http://schemas.microsoft.com/office/powerpoint/2010/main" val="2914175312"/>
                  </p:ext>
                </p:extLst>
              </p:nvPr>
            </p:nvGraphicFramePr>
            <p:xfrm>
              <a:off x="228600" y="126802"/>
              <a:ext cx="11696699" cy="1989647"/>
            </p:xfrm>
            <a:graphic>
              <a:graphicData uri="http://schemas.openxmlformats.org/drawingml/2006/table">
                <a:tbl>
                  <a:tblPr firstRow="1" firstCol="1" bandRow="1">
                    <a:tableStyleId>{F5AB1C69-6EDB-4FF4-983F-18BD219EF322}</a:tableStyleId>
                  </a:tblPr>
                  <a:tblGrid>
                    <a:gridCol w="1754721">
                      <a:extLst>
                        <a:ext uri="{9D8B030D-6E8A-4147-A177-3AD203B41FA5}">
                          <a16:colId xmlns:a16="http://schemas.microsoft.com/office/drawing/2014/main" val="3432887858"/>
                        </a:ext>
                      </a:extLst>
                    </a:gridCol>
                    <a:gridCol w="9941978">
                      <a:extLst>
                        <a:ext uri="{9D8B030D-6E8A-4147-A177-3AD203B41FA5}">
                          <a16:colId xmlns:a16="http://schemas.microsoft.com/office/drawing/2014/main" val="2326336368"/>
                        </a:ext>
                      </a:extLst>
                    </a:gridCol>
                  </a:tblGrid>
                  <a:tr h="1989647">
                    <a:tc>
                      <a:txBody>
                        <a:bodyPr/>
                        <a:lstStyle/>
                        <a:p>
                          <a:pPr>
                            <a:lnSpc>
                              <a:spcPct val="107000"/>
                            </a:lnSpc>
                            <a:spcBef>
                              <a:spcPts val="300"/>
                            </a:spcBef>
                            <a:spcAft>
                              <a:spcPts val="300"/>
                            </a:spcAft>
                          </a:pPr>
                          <a:r>
                            <a:rPr lang="en-US" sz="2800" dirty="0" err="1">
                              <a:solidFill>
                                <a:schemeClr val="tx1"/>
                              </a:solidFill>
                              <a:effectLst/>
                              <a:latin typeface="Times New Roman" panose="02020603050405020304" pitchFamily="18" charset="0"/>
                              <a:cs typeface="Times New Roman" panose="02020603050405020304" pitchFamily="18" charset="0"/>
                            </a:rPr>
                            <a:t>Ví</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dụ</a:t>
                          </a:r>
                          <a:r>
                            <a:rPr lang="en-US" sz="2800" dirty="0">
                              <a:solidFill>
                                <a:schemeClr val="tx1"/>
                              </a:solidFill>
                              <a:effectLst/>
                              <a:latin typeface="Times New Roman" panose="02020603050405020304" pitchFamily="18" charset="0"/>
                              <a:cs typeface="Times New Roman" panose="02020603050405020304" pitchFamily="18" charset="0"/>
                            </a:rPr>
                            <a:t> 1</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6491" marR="66491" marT="0" marB="0">
                        <a:solidFill>
                          <a:schemeClr val="accent6">
                            <a:lumMod val="20000"/>
                            <a:lumOff val="80000"/>
                          </a:schemeClr>
                        </a:solidFill>
                      </a:tcPr>
                    </a:tc>
                    <a:tc>
                      <a:txBody>
                        <a:bodyPr/>
                        <a:lstStyle/>
                        <a:p>
                          <a:endParaRPr lang="en-US"/>
                        </a:p>
                      </a:txBody>
                      <a:tcPr marL="66491" marR="66491" marT="0" marB="0">
                        <a:blipFill>
                          <a:blip r:embed="rId2"/>
                          <a:stretch>
                            <a:fillRect l="-17708" t="-5183" r="-245" b="-1220"/>
                          </a:stretch>
                        </a:blipFill>
                      </a:tcPr>
                    </a:tc>
                    <a:extLst>
                      <a:ext uri="{0D108BD9-81ED-4DB2-BD59-A6C34878D82A}">
                        <a16:rowId xmlns:a16="http://schemas.microsoft.com/office/drawing/2014/main" val="1183689164"/>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4" name="Table 3">
                <a:extLst>
                  <a:ext uri="{FF2B5EF4-FFF2-40B4-BE49-F238E27FC236}">
                    <a16:creationId xmlns:a16="http://schemas.microsoft.com/office/drawing/2014/main" id="{68A2EF63-5294-AA7C-8919-1FA94308FE70}"/>
                  </a:ext>
                </a:extLst>
              </p:cNvPr>
              <p:cNvGraphicFramePr>
                <a:graphicFrameLocks noGrp="1"/>
              </p:cNvGraphicFramePr>
              <p:nvPr>
                <p:extLst>
                  <p:ext uri="{D42A27DB-BD31-4B8C-83A1-F6EECF244321}">
                    <p14:modId xmlns:p14="http://schemas.microsoft.com/office/powerpoint/2010/main" val="121642770"/>
                  </p:ext>
                </p:extLst>
              </p:nvPr>
            </p:nvGraphicFramePr>
            <p:xfrm>
              <a:off x="228598" y="1447800"/>
              <a:ext cx="11696701" cy="3075307"/>
            </p:xfrm>
            <a:graphic>
              <a:graphicData uri="http://schemas.openxmlformats.org/drawingml/2006/table">
                <a:tbl>
                  <a:tblPr firstRow="1" firstCol="1" bandRow="1">
                    <a:tableStyleId>{F5AB1C69-6EDB-4FF4-983F-18BD219EF322}</a:tableStyleId>
                  </a:tblPr>
                  <a:tblGrid>
                    <a:gridCol w="1769726">
                      <a:extLst>
                        <a:ext uri="{9D8B030D-6E8A-4147-A177-3AD203B41FA5}">
                          <a16:colId xmlns:a16="http://schemas.microsoft.com/office/drawing/2014/main" val="3600882783"/>
                        </a:ext>
                      </a:extLst>
                    </a:gridCol>
                    <a:gridCol w="9926975">
                      <a:extLst>
                        <a:ext uri="{9D8B030D-6E8A-4147-A177-3AD203B41FA5}">
                          <a16:colId xmlns:a16="http://schemas.microsoft.com/office/drawing/2014/main" val="2981629097"/>
                        </a:ext>
                      </a:extLst>
                    </a:gridCol>
                  </a:tblGrid>
                  <a:tr h="3075307">
                    <a:tc>
                      <a:txBody>
                        <a:bodyPr/>
                        <a:lstStyle/>
                        <a:p>
                          <a:pPr algn="just">
                            <a:lnSpc>
                              <a:spcPct val="107000"/>
                            </a:lnSpc>
                            <a:spcBef>
                              <a:spcPts val="300"/>
                            </a:spcBef>
                            <a:spcAft>
                              <a:spcPts val="300"/>
                            </a:spcAft>
                          </a:pPr>
                          <a:r>
                            <a:rPr lang="en-US" sz="2800" dirty="0" err="1">
                              <a:solidFill>
                                <a:schemeClr val="tx1"/>
                              </a:solidFill>
                              <a:effectLst/>
                              <a:latin typeface="Times New Roman" panose="02020603050405020304" pitchFamily="18" charset="0"/>
                              <a:cs typeface="Times New Roman" panose="02020603050405020304" pitchFamily="18" charset="0"/>
                            </a:rPr>
                            <a:t>Ví</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dụ</a:t>
                          </a:r>
                          <a:r>
                            <a:rPr lang="en-US" sz="2800" dirty="0">
                              <a:solidFill>
                                <a:schemeClr val="tx1"/>
                              </a:solidFill>
                              <a:effectLst/>
                              <a:latin typeface="Times New Roman" panose="02020603050405020304" pitchFamily="18" charset="0"/>
                              <a:cs typeface="Times New Roman" panose="02020603050405020304" pitchFamily="18" charset="0"/>
                            </a:rPr>
                            <a:t> 2</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998" marR="63998" marT="0" marB="0">
                        <a:solidFill>
                          <a:schemeClr val="accent6">
                            <a:lumMod val="20000"/>
                            <a:lumOff val="80000"/>
                          </a:schemeClr>
                        </a:solidFill>
                      </a:tcPr>
                    </a:tc>
                    <a:tc>
                      <a:txBody>
                        <a:bodyPr/>
                        <a:lstStyle/>
                        <a:p>
                          <a:pPr algn="just">
                            <a:lnSpc>
                              <a:spcPct val="107000"/>
                            </a:lnSpc>
                            <a:spcBef>
                              <a:spcPts val="300"/>
                            </a:spcBef>
                            <a:spcAft>
                              <a:spcPts val="300"/>
                            </a:spcAft>
                          </a:pPr>
                          <a:r>
                            <a:rPr lang="en-US" sz="2800">
                              <a:solidFill>
                                <a:srgbClr val="012D5B"/>
                              </a:solidFill>
                              <a:effectLst/>
                              <a:latin typeface="Times New Roman" panose="02020603050405020304" pitchFamily="18" charset="0"/>
                              <a:cs typeface="Times New Roman" panose="02020603050405020304" pitchFamily="18" charset="0"/>
                            </a:rPr>
                            <a:t>Nhiệt độ dự báo ở TP. HCM tại một số thời điểm trong ngày 15/03/2022 được biểu diễn lên bảng có giá trị như sau: </a:t>
                          </a:r>
                        </a:p>
                        <a:p>
                          <a:pPr algn="just">
                            <a:lnSpc>
                              <a:spcPct val="107000"/>
                            </a:lnSpc>
                            <a:spcBef>
                              <a:spcPts val="300"/>
                            </a:spcBef>
                            <a:spcAft>
                              <a:spcPts val="300"/>
                            </a:spcAft>
                          </a:pPr>
                          <a:endParaRPr lang="en-US" sz="2400">
                            <a:solidFill>
                              <a:srgbClr val="012D5B"/>
                            </a:solidFill>
                            <a:effectLst/>
                            <a:latin typeface="Times New Roman" panose="02020603050405020304" pitchFamily="18" charset="0"/>
                            <a:cs typeface="Times New Roman" panose="02020603050405020304" pitchFamily="18" charset="0"/>
                          </a:endParaRPr>
                        </a:p>
                        <a:p>
                          <a:pPr algn="just">
                            <a:lnSpc>
                              <a:spcPct val="107000"/>
                            </a:lnSpc>
                            <a:spcBef>
                              <a:spcPts val="300"/>
                            </a:spcBef>
                            <a:spcAft>
                              <a:spcPts val="300"/>
                            </a:spcAft>
                          </a:pPr>
                          <a:endParaRPr lang="en-US" sz="2400">
                            <a:solidFill>
                              <a:srgbClr val="012D5B"/>
                            </a:solidFill>
                            <a:effectLst/>
                            <a:latin typeface="Times New Roman" panose="02020603050405020304" pitchFamily="18" charset="0"/>
                            <a:cs typeface="Times New Roman" panose="02020603050405020304" pitchFamily="18" charset="0"/>
                          </a:endParaRPr>
                        </a:p>
                        <a:p>
                          <a:pPr algn="just">
                            <a:lnSpc>
                              <a:spcPct val="107000"/>
                            </a:lnSpc>
                            <a:spcBef>
                              <a:spcPts val="300"/>
                            </a:spcBef>
                            <a:spcAft>
                              <a:spcPts val="300"/>
                            </a:spcAft>
                          </a:pPr>
                          <a:r>
                            <a:rPr lang="en-US" sz="2400">
                              <a:solidFill>
                                <a:srgbClr val="012D5B"/>
                              </a:solidFill>
                              <a:effectLst/>
                              <a:latin typeface="Times New Roman" panose="02020603050405020304" pitchFamily="18" charset="0"/>
                              <a:cs typeface="Times New Roman" panose="02020603050405020304" pitchFamily="18" charset="0"/>
                            </a:rPr>
                            <a:t>a</a:t>
                          </a:r>
                          <a:r>
                            <a:rPr lang="en-US" sz="2800" dirty="0">
                              <a:solidFill>
                                <a:srgbClr val="012D5B"/>
                              </a:solidFill>
                              <a:effectLst/>
                              <a:latin typeface="Times New Roman" panose="02020603050405020304" pitchFamily="18" charset="0"/>
                              <a:cs typeface="Times New Roman" panose="02020603050405020304" pitchFamily="18" charset="0"/>
                            </a:rPr>
                            <a:t>) </a:t>
                          </a:r>
                          <a:r>
                            <a:rPr lang="en-US" sz="2800" dirty="0" err="1">
                              <a:solidFill>
                                <a:srgbClr val="012D5B"/>
                              </a:solidFill>
                              <a:effectLst/>
                              <a:latin typeface="Times New Roman" panose="02020603050405020304" pitchFamily="18" charset="0"/>
                              <a:cs typeface="Times New Roman" panose="02020603050405020304" pitchFamily="18" charset="0"/>
                            </a:rPr>
                            <a:t>Nhiệt</a:t>
                          </a:r>
                          <a:r>
                            <a:rPr lang="en-US" sz="2800" dirty="0">
                              <a:solidFill>
                                <a:srgbClr val="012D5B"/>
                              </a:solidFill>
                              <a:effectLst/>
                              <a:latin typeface="Times New Roman" panose="02020603050405020304" pitchFamily="18" charset="0"/>
                              <a:cs typeface="Times New Roman" panose="02020603050405020304" pitchFamily="18" charset="0"/>
                            </a:rPr>
                            <a:t> </a:t>
                          </a:r>
                          <a:r>
                            <a:rPr lang="en-US" sz="2800" dirty="0" err="1">
                              <a:solidFill>
                                <a:srgbClr val="012D5B"/>
                              </a:solidFill>
                              <a:effectLst/>
                              <a:latin typeface="Times New Roman" panose="02020603050405020304" pitchFamily="18" charset="0"/>
                              <a:cs typeface="Times New Roman" panose="02020603050405020304" pitchFamily="18" charset="0"/>
                            </a:rPr>
                            <a:t>độ</a:t>
                          </a:r>
                          <a:r>
                            <a:rPr lang="en-US" sz="2800" dirty="0">
                              <a:solidFill>
                                <a:srgbClr val="012D5B"/>
                              </a:solidFill>
                              <a:effectLst/>
                              <a:latin typeface="Times New Roman" panose="02020603050405020304" pitchFamily="18" charset="0"/>
                              <a:cs typeface="Times New Roman" panose="02020603050405020304" pitchFamily="18" charset="0"/>
                            </a:rPr>
                            <a:t> </a:t>
                          </a:r>
                          <a14:m>
                            <m:oMath xmlns:m="http://schemas.openxmlformats.org/officeDocument/2006/math">
                              <m:r>
                                <a:rPr lang="en-US" sz="2800">
                                  <a:solidFill>
                                    <a:srgbClr val="012D5B"/>
                                  </a:solidFill>
                                  <a:effectLst/>
                                  <a:latin typeface="Cambria Math" panose="02040503050406030204" pitchFamily="18" charset="0"/>
                                </a:rPr>
                                <m:t>𝑇</m:t>
                              </m:r>
                            </m:oMath>
                          </a14:m>
                          <a:r>
                            <a:rPr lang="en-US" sz="2800" dirty="0">
                              <a:solidFill>
                                <a:srgbClr val="012D5B"/>
                              </a:solidFill>
                              <a:effectLst/>
                              <a:latin typeface="Times New Roman" panose="02020603050405020304" pitchFamily="18" charset="0"/>
                              <a:cs typeface="Times New Roman" panose="02020603050405020304" pitchFamily="18" charset="0"/>
                            </a:rPr>
                            <a:t> </a:t>
                          </a:r>
                          <a:r>
                            <a:rPr lang="en-US" sz="2800" dirty="0" err="1">
                              <a:solidFill>
                                <a:srgbClr val="012D5B"/>
                              </a:solidFill>
                              <a:effectLst/>
                              <a:latin typeface="Times New Roman" panose="02020603050405020304" pitchFamily="18" charset="0"/>
                              <a:cs typeface="Times New Roman" panose="02020603050405020304" pitchFamily="18" charset="0"/>
                            </a:rPr>
                            <a:t>có</a:t>
                          </a:r>
                          <a:r>
                            <a:rPr lang="en-US" sz="2800" dirty="0">
                              <a:solidFill>
                                <a:srgbClr val="012D5B"/>
                              </a:solidFill>
                              <a:effectLst/>
                              <a:latin typeface="Times New Roman" panose="02020603050405020304" pitchFamily="18" charset="0"/>
                              <a:cs typeface="Times New Roman" panose="02020603050405020304" pitchFamily="18" charset="0"/>
                            </a:rPr>
                            <a:t> </a:t>
                          </a:r>
                          <a:r>
                            <a:rPr lang="en-US" sz="2800" dirty="0" err="1">
                              <a:solidFill>
                                <a:srgbClr val="012D5B"/>
                              </a:solidFill>
                              <a:effectLst/>
                              <a:latin typeface="Times New Roman" panose="02020603050405020304" pitchFamily="18" charset="0"/>
                              <a:cs typeface="Times New Roman" panose="02020603050405020304" pitchFamily="18" charset="0"/>
                            </a:rPr>
                            <a:t>phải</a:t>
                          </a:r>
                          <a:r>
                            <a:rPr lang="en-US" sz="2800" dirty="0">
                              <a:solidFill>
                                <a:srgbClr val="012D5B"/>
                              </a:solidFill>
                              <a:effectLst/>
                              <a:latin typeface="Times New Roman" panose="02020603050405020304" pitchFamily="18" charset="0"/>
                              <a:cs typeface="Times New Roman" panose="02020603050405020304" pitchFamily="18" charset="0"/>
                            </a:rPr>
                            <a:t> </a:t>
                          </a:r>
                          <a:r>
                            <a:rPr lang="en-US" sz="2800" dirty="0" err="1">
                              <a:solidFill>
                                <a:srgbClr val="012D5B"/>
                              </a:solidFill>
                              <a:effectLst/>
                              <a:latin typeface="Times New Roman" panose="02020603050405020304" pitchFamily="18" charset="0"/>
                              <a:cs typeface="Times New Roman" panose="02020603050405020304" pitchFamily="18" charset="0"/>
                            </a:rPr>
                            <a:t>là</a:t>
                          </a:r>
                          <a:r>
                            <a:rPr lang="en-US" sz="2800" dirty="0">
                              <a:solidFill>
                                <a:srgbClr val="012D5B"/>
                              </a:solidFill>
                              <a:effectLst/>
                              <a:latin typeface="Times New Roman" panose="02020603050405020304" pitchFamily="18" charset="0"/>
                              <a:cs typeface="Times New Roman" panose="02020603050405020304" pitchFamily="18" charset="0"/>
                            </a:rPr>
                            <a:t> </a:t>
                          </a:r>
                          <a:r>
                            <a:rPr lang="en-US" sz="2800" dirty="0" err="1">
                              <a:solidFill>
                                <a:srgbClr val="012D5B"/>
                              </a:solidFill>
                              <a:effectLst/>
                              <a:latin typeface="Times New Roman" panose="02020603050405020304" pitchFamily="18" charset="0"/>
                              <a:cs typeface="Times New Roman" panose="02020603050405020304" pitchFamily="18" charset="0"/>
                            </a:rPr>
                            <a:t>hàm</a:t>
                          </a:r>
                          <a:r>
                            <a:rPr lang="en-US" sz="2800" dirty="0">
                              <a:solidFill>
                                <a:srgbClr val="012D5B"/>
                              </a:solidFill>
                              <a:effectLst/>
                              <a:latin typeface="Times New Roman" panose="02020603050405020304" pitchFamily="18" charset="0"/>
                              <a:cs typeface="Times New Roman" panose="02020603050405020304" pitchFamily="18" charset="0"/>
                            </a:rPr>
                            <a:t> </a:t>
                          </a:r>
                          <a:r>
                            <a:rPr lang="en-US" sz="2800" dirty="0" err="1">
                              <a:solidFill>
                                <a:srgbClr val="012D5B"/>
                              </a:solidFill>
                              <a:effectLst/>
                              <a:latin typeface="Times New Roman" panose="02020603050405020304" pitchFamily="18" charset="0"/>
                              <a:cs typeface="Times New Roman" panose="02020603050405020304" pitchFamily="18" charset="0"/>
                            </a:rPr>
                            <a:t>số</a:t>
                          </a:r>
                          <a:r>
                            <a:rPr lang="en-US" sz="2800" dirty="0">
                              <a:solidFill>
                                <a:srgbClr val="012D5B"/>
                              </a:solidFill>
                              <a:effectLst/>
                              <a:latin typeface="Times New Roman" panose="02020603050405020304" pitchFamily="18" charset="0"/>
                              <a:cs typeface="Times New Roman" panose="02020603050405020304" pitchFamily="18" charset="0"/>
                            </a:rPr>
                            <a:t> </a:t>
                          </a:r>
                          <a:r>
                            <a:rPr lang="en-US" sz="2800" dirty="0" err="1">
                              <a:solidFill>
                                <a:srgbClr val="012D5B"/>
                              </a:solidFill>
                              <a:effectLst/>
                              <a:latin typeface="Times New Roman" panose="02020603050405020304" pitchFamily="18" charset="0"/>
                              <a:cs typeface="Times New Roman" panose="02020603050405020304" pitchFamily="18" charset="0"/>
                            </a:rPr>
                            <a:t>của</a:t>
                          </a:r>
                          <a:r>
                            <a:rPr lang="en-US" sz="2800" dirty="0">
                              <a:solidFill>
                                <a:srgbClr val="012D5B"/>
                              </a:solidFill>
                              <a:effectLst/>
                              <a:latin typeface="Times New Roman" panose="02020603050405020304" pitchFamily="18" charset="0"/>
                              <a:cs typeface="Times New Roman" panose="02020603050405020304" pitchFamily="18" charset="0"/>
                            </a:rPr>
                            <a:t> </a:t>
                          </a:r>
                          <a:r>
                            <a:rPr lang="en-US" sz="2800" dirty="0" err="1">
                              <a:solidFill>
                                <a:srgbClr val="012D5B"/>
                              </a:solidFill>
                              <a:effectLst/>
                              <a:latin typeface="Times New Roman" panose="02020603050405020304" pitchFamily="18" charset="0"/>
                              <a:cs typeface="Times New Roman" panose="02020603050405020304" pitchFamily="18" charset="0"/>
                            </a:rPr>
                            <a:t>thời</a:t>
                          </a:r>
                          <a:r>
                            <a:rPr lang="en-US" sz="2800" dirty="0">
                              <a:solidFill>
                                <a:srgbClr val="012D5B"/>
                              </a:solidFill>
                              <a:effectLst/>
                              <a:latin typeface="Times New Roman" panose="02020603050405020304" pitchFamily="18" charset="0"/>
                              <a:cs typeface="Times New Roman" panose="02020603050405020304" pitchFamily="18" charset="0"/>
                            </a:rPr>
                            <a:t> </a:t>
                          </a:r>
                          <a:r>
                            <a:rPr lang="en-US" sz="2800" dirty="0" err="1">
                              <a:solidFill>
                                <a:srgbClr val="012D5B"/>
                              </a:solidFill>
                              <a:effectLst/>
                              <a:latin typeface="Times New Roman" panose="02020603050405020304" pitchFamily="18" charset="0"/>
                              <a:cs typeface="Times New Roman" panose="02020603050405020304" pitchFamily="18" charset="0"/>
                            </a:rPr>
                            <a:t>điểm</a:t>
                          </a:r>
                          <a:r>
                            <a:rPr lang="en-US" sz="2800" dirty="0">
                              <a:solidFill>
                                <a:srgbClr val="012D5B"/>
                              </a:solidFill>
                              <a:effectLst/>
                              <a:latin typeface="Times New Roman" panose="02020603050405020304" pitchFamily="18" charset="0"/>
                              <a:cs typeface="Times New Roman" panose="02020603050405020304" pitchFamily="18" charset="0"/>
                            </a:rPr>
                            <a:t> </a:t>
                          </a:r>
                          <a14:m>
                            <m:oMath xmlns:m="http://schemas.openxmlformats.org/officeDocument/2006/math">
                              <m:r>
                                <a:rPr lang="en-US" sz="2800">
                                  <a:solidFill>
                                    <a:srgbClr val="012D5B"/>
                                  </a:solidFill>
                                  <a:effectLst/>
                                  <a:latin typeface="Cambria Math" panose="02040503050406030204" pitchFamily="18" charset="0"/>
                                </a:rPr>
                                <m:t>𝑡</m:t>
                              </m:r>
                            </m:oMath>
                          </a14:m>
                          <a:r>
                            <a:rPr lang="en-US" sz="2800" dirty="0">
                              <a:solidFill>
                                <a:srgbClr val="012D5B"/>
                              </a:solidFill>
                              <a:effectLst/>
                              <a:latin typeface="Times New Roman" panose="02020603050405020304" pitchFamily="18" charset="0"/>
                              <a:cs typeface="Times New Roman" panose="02020603050405020304" pitchFamily="18" charset="0"/>
                            </a:rPr>
                            <a:t> không? </a:t>
                          </a:r>
                          <a:r>
                            <a:rPr lang="en-US" sz="2800" dirty="0" err="1">
                              <a:solidFill>
                                <a:srgbClr val="012D5B"/>
                              </a:solidFill>
                              <a:effectLst/>
                              <a:latin typeface="Times New Roman" panose="02020603050405020304" pitchFamily="18" charset="0"/>
                              <a:cs typeface="Times New Roman" panose="02020603050405020304" pitchFamily="18" charset="0"/>
                            </a:rPr>
                            <a:t>Vì</a:t>
                          </a:r>
                          <a:r>
                            <a:rPr lang="en-US" sz="2800" dirty="0">
                              <a:solidFill>
                                <a:srgbClr val="012D5B"/>
                              </a:solidFill>
                              <a:effectLst/>
                              <a:latin typeface="Times New Roman" panose="02020603050405020304" pitchFamily="18" charset="0"/>
                              <a:cs typeface="Times New Roman" panose="02020603050405020304" pitchFamily="18" charset="0"/>
                            </a:rPr>
                            <a:t> </a:t>
                          </a:r>
                          <a:r>
                            <a:rPr lang="en-US" sz="2800" err="1">
                              <a:solidFill>
                                <a:srgbClr val="012D5B"/>
                              </a:solidFill>
                              <a:effectLst/>
                              <a:latin typeface="Times New Roman" panose="02020603050405020304" pitchFamily="18" charset="0"/>
                              <a:cs typeface="Times New Roman" panose="02020603050405020304" pitchFamily="18" charset="0"/>
                            </a:rPr>
                            <a:t>sao</a:t>
                          </a:r>
                          <a:r>
                            <a:rPr lang="en-US" sz="2800">
                              <a:solidFill>
                                <a:srgbClr val="012D5B"/>
                              </a:solidFill>
                              <a:effectLst/>
                              <a:latin typeface="Times New Roman" panose="02020603050405020304" pitchFamily="18" charset="0"/>
                              <a:cs typeface="Times New Roman" panose="02020603050405020304" pitchFamily="18" charset="0"/>
                            </a:rPr>
                            <a:t>?</a:t>
                          </a:r>
                          <a:endParaRPr lang="en-US" sz="2800" dirty="0">
                            <a:solidFill>
                              <a:srgbClr val="012D5B"/>
                            </a:solidFill>
                            <a:effectLst/>
                            <a:latin typeface="Times New Roman" panose="02020603050405020304" pitchFamily="18" charset="0"/>
                            <a:cs typeface="Times New Roman" panose="02020603050405020304" pitchFamily="18" charset="0"/>
                          </a:endParaRPr>
                        </a:p>
                        <a:p>
                          <a:pPr algn="just">
                            <a:lnSpc>
                              <a:spcPct val="107000"/>
                            </a:lnSpc>
                            <a:spcBef>
                              <a:spcPts val="300"/>
                            </a:spcBef>
                            <a:spcAft>
                              <a:spcPts val="300"/>
                            </a:spcAft>
                          </a:pPr>
                          <a:r>
                            <a:rPr lang="en-US" sz="2800" dirty="0">
                              <a:solidFill>
                                <a:srgbClr val="012D5B"/>
                              </a:solidFill>
                              <a:effectLst/>
                              <a:latin typeface="Times New Roman" panose="02020603050405020304" pitchFamily="18" charset="0"/>
                              <a:cs typeface="Times New Roman" panose="02020603050405020304" pitchFamily="18" charset="0"/>
                            </a:rPr>
                            <a:t>b) </a:t>
                          </a:r>
                          <a:r>
                            <a:rPr lang="en-US" sz="2800" dirty="0" err="1">
                              <a:solidFill>
                                <a:srgbClr val="012D5B"/>
                              </a:solidFill>
                              <a:effectLst/>
                              <a:latin typeface="Times New Roman" panose="02020603050405020304" pitchFamily="18" charset="0"/>
                              <a:cs typeface="Times New Roman" panose="02020603050405020304" pitchFamily="18" charset="0"/>
                            </a:rPr>
                            <a:t>Thời</a:t>
                          </a:r>
                          <a:r>
                            <a:rPr lang="en-US" sz="2800" dirty="0">
                              <a:solidFill>
                                <a:srgbClr val="012D5B"/>
                              </a:solidFill>
                              <a:effectLst/>
                              <a:latin typeface="Times New Roman" panose="02020603050405020304" pitchFamily="18" charset="0"/>
                              <a:cs typeface="Times New Roman" panose="02020603050405020304" pitchFamily="18" charset="0"/>
                            </a:rPr>
                            <a:t> </a:t>
                          </a:r>
                          <a:r>
                            <a:rPr lang="en-US" sz="2800" dirty="0" err="1">
                              <a:solidFill>
                                <a:srgbClr val="012D5B"/>
                              </a:solidFill>
                              <a:effectLst/>
                              <a:latin typeface="Times New Roman" panose="02020603050405020304" pitchFamily="18" charset="0"/>
                              <a:cs typeface="Times New Roman" panose="02020603050405020304" pitchFamily="18" charset="0"/>
                            </a:rPr>
                            <a:t>điểm</a:t>
                          </a:r>
                          <a:r>
                            <a:rPr lang="en-US" sz="2800" dirty="0">
                              <a:solidFill>
                                <a:srgbClr val="012D5B"/>
                              </a:solidFill>
                              <a:effectLst/>
                              <a:latin typeface="Times New Roman" panose="02020603050405020304" pitchFamily="18" charset="0"/>
                              <a:cs typeface="Times New Roman" panose="02020603050405020304" pitchFamily="18" charset="0"/>
                            </a:rPr>
                            <a:t> </a:t>
                          </a:r>
                          <a14:m>
                            <m:oMath xmlns:m="http://schemas.openxmlformats.org/officeDocument/2006/math">
                              <m:r>
                                <a:rPr lang="en-US" sz="2800">
                                  <a:solidFill>
                                    <a:srgbClr val="012D5B"/>
                                  </a:solidFill>
                                  <a:effectLst/>
                                  <a:latin typeface="Cambria Math" panose="02040503050406030204" pitchFamily="18" charset="0"/>
                                </a:rPr>
                                <m:t>𝑡</m:t>
                              </m:r>
                            </m:oMath>
                          </a14:m>
                          <a:r>
                            <a:rPr lang="en-US" sz="2800" dirty="0">
                              <a:solidFill>
                                <a:srgbClr val="012D5B"/>
                              </a:solidFill>
                              <a:effectLst/>
                              <a:latin typeface="Times New Roman" panose="02020603050405020304" pitchFamily="18" charset="0"/>
                              <a:cs typeface="Times New Roman" panose="02020603050405020304" pitchFamily="18" charset="0"/>
                            </a:rPr>
                            <a:t> </a:t>
                          </a:r>
                          <a:r>
                            <a:rPr lang="en-US" sz="2800" dirty="0" err="1">
                              <a:solidFill>
                                <a:srgbClr val="012D5B"/>
                              </a:solidFill>
                              <a:effectLst/>
                              <a:latin typeface="Times New Roman" panose="02020603050405020304" pitchFamily="18" charset="0"/>
                              <a:cs typeface="Times New Roman" panose="02020603050405020304" pitchFamily="18" charset="0"/>
                            </a:rPr>
                            <a:t>có</a:t>
                          </a:r>
                          <a:r>
                            <a:rPr lang="en-US" sz="2800" dirty="0">
                              <a:solidFill>
                                <a:srgbClr val="012D5B"/>
                              </a:solidFill>
                              <a:effectLst/>
                              <a:latin typeface="Times New Roman" panose="02020603050405020304" pitchFamily="18" charset="0"/>
                              <a:cs typeface="Times New Roman" panose="02020603050405020304" pitchFamily="18" charset="0"/>
                            </a:rPr>
                            <a:t> </a:t>
                          </a:r>
                          <a:r>
                            <a:rPr lang="en-US" sz="2800" dirty="0" err="1">
                              <a:solidFill>
                                <a:srgbClr val="012D5B"/>
                              </a:solidFill>
                              <a:effectLst/>
                              <a:latin typeface="Times New Roman" panose="02020603050405020304" pitchFamily="18" charset="0"/>
                              <a:cs typeface="Times New Roman" panose="02020603050405020304" pitchFamily="18" charset="0"/>
                            </a:rPr>
                            <a:t>phải</a:t>
                          </a:r>
                          <a:r>
                            <a:rPr lang="en-US" sz="2800" dirty="0">
                              <a:solidFill>
                                <a:srgbClr val="012D5B"/>
                              </a:solidFill>
                              <a:effectLst/>
                              <a:latin typeface="Times New Roman" panose="02020603050405020304" pitchFamily="18" charset="0"/>
                              <a:cs typeface="Times New Roman" panose="02020603050405020304" pitchFamily="18" charset="0"/>
                            </a:rPr>
                            <a:t> </a:t>
                          </a:r>
                          <a:r>
                            <a:rPr lang="en-US" sz="2800" dirty="0" err="1">
                              <a:solidFill>
                                <a:srgbClr val="012D5B"/>
                              </a:solidFill>
                              <a:effectLst/>
                              <a:latin typeface="Times New Roman" panose="02020603050405020304" pitchFamily="18" charset="0"/>
                              <a:cs typeface="Times New Roman" panose="02020603050405020304" pitchFamily="18" charset="0"/>
                            </a:rPr>
                            <a:t>là</a:t>
                          </a:r>
                          <a:r>
                            <a:rPr lang="en-US" sz="2800" dirty="0">
                              <a:solidFill>
                                <a:srgbClr val="012D5B"/>
                              </a:solidFill>
                              <a:effectLst/>
                              <a:latin typeface="Times New Roman" panose="02020603050405020304" pitchFamily="18" charset="0"/>
                              <a:cs typeface="Times New Roman" panose="02020603050405020304" pitchFamily="18" charset="0"/>
                            </a:rPr>
                            <a:t> </a:t>
                          </a:r>
                          <a:r>
                            <a:rPr lang="en-US" sz="2800" dirty="0" err="1">
                              <a:solidFill>
                                <a:srgbClr val="012D5B"/>
                              </a:solidFill>
                              <a:effectLst/>
                              <a:latin typeface="Times New Roman" panose="02020603050405020304" pitchFamily="18" charset="0"/>
                              <a:cs typeface="Times New Roman" panose="02020603050405020304" pitchFamily="18" charset="0"/>
                            </a:rPr>
                            <a:t>hàm</a:t>
                          </a:r>
                          <a:r>
                            <a:rPr lang="en-US" sz="2800" dirty="0">
                              <a:solidFill>
                                <a:srgbClr val="012D5B"/>
                              </a:solidFill>
                              <a:effectLst/>
                              <a:latin typeface="Times New Roman" panose="02020603050405020304" pitchFamily="18" charset="0"/>
                              <a:cs typeface="Times New Roman" panose="02020603050405020304" pitchFamily="18" charset="0"/>
                            </a:rPr>
                            <a:t> </a:t>
                          </a:r>
                          <a:r>
                            <a:rPr lang="en-US" sz="2800" dirty="0" err="1">
                              <a:solidFill>
                                <a:srgbClr val="012D5B"/>
                              </a:solidFill>
                              <a:effectLst/>
                              <a:latin typeface="Times New Roman" panose="02020603050405020304" pitchFamily="18" charset="0"/>
                              <a:cs typeface="Times New Roman" panose="02020603050405020304" pitchFamily="18" charset="0"/>
                            </a:rPr>
                            <a:t>số</a:t>
                          </a:r>
                          <a:r>
                            <a:rPr lang="en-US" sz="2800" dirty="0">
                              <a:solidFill>
                                <a:srgbClr val="012D5B"/>
                              </a:solidFill>
                              <a:effectLst/>
                              <a:latin typeface="Times New Roman" panose="02020603050405020304" pitchFamily="18" charset="0"/>
                              <a:cs typeface="Times New Roman" panose="02020603050405020304" pitchFamily="18" charset="0"/>
                            </a:rPr>
                            <a:t> </a:t>
                          </a:r>
                          <a:r>
                            <a:rPr lang="en-US" sz="2800" dirty="0" err="1">
                              <a:solidFill>
                                <a:srgbClr val="012D5B"/>
                              </a:solidFill>
                              <a:effectLst/>
                              <a:latin typeface="Times New Roman" panose="02020603050405020304" pitchFamily="18" charset="0"/>
                              <a:cs typeface="Times New Roman" panose="02020603050405020304" pitchFamily="18" charset="0"/>
                            </a:rPr>
                            <a:t>của</a:t>
                          </a:r>
                          <a:r>
                            <a:rPr lang="en-US" sz="2800" dirty="0">
                              <a:solidFill>
                                <a:srgbClr val="012D5B"/>
                              </a:solidFill>
                              <a:effectLst/>
                              <a:latin typeface="Times New Roman" panose="02020603050405020304" pitchFamily="18" charset="0"/>
                              <a:cs typeface="Times New Roman" panose="02020603050405020304" pitchFamily="18" charset="0"/>
                            </a:rPr>
                            <a:t> </a:t>
                          </a:r>
                          <a:r>
                            <a:rPr lang="en-US" sz="2800" dirty="0" err="1">
                              <a:solidFill>
                                <a:srgbClr val="012D5B"/>
                              </a:solidFill>
                              <a:effectLst/>
                              <a:latin typeface="Times New Roman" panose="02020603050405020304" pitchFamily="18" charset="0"/>
                              <a:cs typeface="Times New Roman" panose="02020603050405020304" pitchFamily="18" charset="0"/>
                            </a:rPr>
                            <a:t>nhiệt</a:t>
                          </a:r>
                          <a:r>
                            <a:rPr lang="en-US" sz="2800" dirty="0">
                              <a:solidFill>
                                <a:srgbClr val="012D5B"/>
                              </a:solidFill>
                              <a:effectLst/>
                              <a:latin typeface="Times New Roman" panose="02020603050405020304" pitchFamily="18" charset="0"/>
                              <a:cs typeface="Times New Roman" panose="02020603050405020304" pitchFamily="18" charset="0"/>
                            </a:rPr>
                            <a:t> </a:t>
                          </a:r>
                          <a:r>
                            <a:rPr lang="en-US" sz="2800" dirty="0" err="1">
                              <a:solidFill>
                                <a:srgbClr val="012D5B"/>
                              </a:solidFill>
                              <a:effectLst/>
                              <a:latin typeface="Times New Roman" panose="02020603050405020304" pitchFamily="18" charset="0"/>
                              <a:cs typeface="Times New Roman" panose="02020603050405020304" pitchFamily="18" charset="0"/>
                            </a:rPr>
                            <a:t>độ</a:t>
                          </a:r>
                          <a:r>
                            <a:rPr lang="en-US" sz="2800" dirty="0">
                              <a:solidFill>
                                <a:srgbClr val="012D5B"/>
                              </a:solidFill>
                              <a:effectLst/>
                              <a:latin typeface="Times New Roman" panose="02020603050405020304" pitchFamily="18" charset="0"/>
                              <a:cs typeface="Times New Roman" panose="02020603050405020304" pitchFamily="18" charset="0"/>
                            </a:rPr>
                            <a:t> </a:t>
                          </a:r>
                          <a14:m>
                            <m:oMath xmlns:m="http://schemas.openxmlformats.org/officeDocument/2006/math">
                              <m:r>
                                <a:rPr lang="en-US" sz="2800">
                                  <a:solidFill>
                                    <a:srgbClr val="012D5B"/>
                                  </a:solidFill>
                                  <a:effectLst/>
                                  <a:latin typeface="Cambria Math" panose="02040503050406030204" pitchFamily="18" charset="0"/>
                                </a:rPr>
                                <m:t>𝑇</m:t>
                              </m:r>
                            </m:oMath>
                          </a14:m>
                          <a:r>
                            <a:rPr lang="en-US" sz="2800" dirty="0">
                              <a:solidFill>
                                <a:srgbClr val="012D5B"/>
                              </a:solidFill>
                              <a:effectLst/>
                              <a:latin typeface="Times New Roman" panose="02020603050405020304" pitchFamily="18" charset="0"/>
                              <a:cs typeface="Times New Roman" panose="02020603050405020304" pitchFamily="18" charset="0"/>
                            </a:rPr>
                            <a:t> </a:t>
                          </a:r>
                          <a:r>
                            <a:rPr lang="en-US" sz="2800" dirty="0" err="1">
                              <a:solidFill>
                                <a:srgbClr val="012D5B"/>
                              </a:solidFill>
                              <a:effectLst/>
                              <a:latin typeface="Times New Roman" panose="02020603050405020304" pitchFamily="18" charset="0"/>
                              <a:cs typeface="Times New Roman" panose="02020603050405020304" pitchFamily="18" charset="0"/>
                            </a:rPr>
                            <a:t>không</a:t>
                          </a:r>
                          <a:r>
                            <a:rPr lang="en-US" sz="2800" dirty="0">
                              <a:solidFill>
                                <a:srgbClr val="012D5B"/>
                              </a:solidFill>
                              <a:effectLst/>
                              <a:latin typeface="Times New Roman" panose="02020603050405020304" pitchFamily="18" charset="0"/>
                              <a:cs typeface="Times New Roman" panose="02020603050405020304" pitchFamily="18" charset="0"/>
                            </a:rPr>
                            <a:t>? </a:t>
                          </a:r>
                          <a:r>
                            <a:rPr lang="en-US" sz="2800" err="1">
                              <a:solidFill>
                                <a:srgbClr val="012D5B"/>
                              </a:solidFill>
                              <a:effectLst/>
                              <a:latin typeface="Times New Roman" panose="02020603050405020304" pitchFamily="18" charset="0"/>
                              <a:cs typeface="Times New Roman" panose="02020603050405020304" pitchFamily="18" charset="0"/>
                            </a:rPr>
                            <a:t>Vì</a:t>
                          </a:r>
                          <a:r>
                            <a:rPr lang="en-US" sz="2800">
                              <a:solidFill>
                                <a:srgbClr val="012D5B"/>
                              </a:solidFill>
                              <a:effectLst/>
                              <a:latin typeface="Times New Roman" panose="02020603050405020304" pitchFamily="18" charset="0"/>
                              <a:cs typeface="Times New Roman" panose="02020603050405020304" pitchFamily="18" charset="0"/>
                            </a:rPr>
                            <a:t> sao?</a:t>
                          </a:r>
                        </a:p>
                      </a:txBody>
                      <a:tcPr marL="63998" marR="63998" marT="0" marB="0">
                        <a:solidFill>
                          <a:schemeClr val="accent6">
                            <a:lumMod val="20000"/>
                            <a:lumOff val="80000"/>
                          </a:schemeClr>
                        </a:solidFill>
                      </a:tcPr>
                    </a:tc>
                    <a:extLst>
                      <a:ext uri="{0D108BD9-81ED-4DB2-BD59-A6C34878D82A}">
                        <a16:rowId xmlns:a16="http://schemas.microsoft.com/office/drawing/2014/main" val="1921605580"/>
                      </a:ext>
                    </a:extLst>
                  </a:tr>
                </a:tbl>
              </a:graphicData>
            </a:graphic>
          </p:graphicFrame>
        </mc:Choice>
        <mc:Fallback xmlns="">
          <p:graphicFrame>
            <p:nvGraphicFramePr>
              <p:cNvPr id="4" name="Table 3">
                <a:extLst>
                  <a:ext uri="{FF2B5EF4-FFF2-40B4-BE49-F238E27FC236}">
                    <a16:creationId xmlns:a16="http://schemas.microsoft.com/office/drawing/2014/main" id="{68A2EF63-5294-AA7C-8919-1FA94308FE70}"/>
                  </a:ext>
                </a:extLst>
              </p:cNvPr>
              <p:cNvGraphicFramePr>
                <a:graphicFrameLocks noGrp="1"/>
              </p:cNvGraphicFramePr>
              <p:nvPr>
                <p:extLst>
                  <p:ext uri="{D42A27DB-BD31-4B8C-83A1-F6EECF244321}">
                    <p14:modId xmlns:p14="http://schemas.microsoft.com/office/powerpoint/2010/main" val="121642770"/>
                  </p:ext>
                </p:extLst>
              </p:nvPr>
            </p:nvGraphicFramePr>
            <p:xfrm>
              <a:off x="228598" y="1447800"/>
              <a:ext cx="11696701" cy="3075307"/>
            </p:xfrm>
            <a:graphic>
              <a:graphicData uri="http://schemas.openxmlformats.org/drawingml/2006/table">
                <a:tbl>
                  <a:tblPr firstRow="1" firstCol="1" bandRow="1">
                    <a:tableStyleId>{F5AB1C69-6EDB-4FF4-983F-18BD219EF322}</a:tableStyleId>
                  </a:tblPr>
                  <a:tblGrid>
                    <a:gridCol w="1769726">
                      <a:extLst>
                        <a:ext uri="{9D8B030D-6E8A-4147-A177-3AD203B41FA5}">
                          <a16:colId xmlns:a16="http://schemas.microsoft.com/office/drawing/2014/main" val="3600882783"/>
                        </a:ext>
                      </a:extLst>
                    </a:gridCol>
                    <a:gridCol w="9926975">
                      <a:extLst>
                        <a:ext uri="{9D8B030D-6E8A-4147-A177-3AD203B41FA5}">
                          <a16:colId xmlns:a16="http://schemas.microsoft.com/office/drawing/2014/main" val="2981629097"/>
                        </a:ext>
                      </a:extLst>
                    </a:gridCol>
                  </a:tblGrid>
                  <a:tr h="3075307">
                    <a:tc>
                      <a:txBody>
                        <a:bodyPr/>
                        <a:lstStyle/>
                        <a:p>
                          <a:pPr algn="just">
                            <a:lnSpc>
                              <a:spcPct val="107000"/>
                            </a:lnSpc>
                            <a:spcBef>
                              <a:spcPts val="300"/>
                            </a:spcBef>
                            <a:spcAft>
                              <a:spcPts val="300"/>
                            </a:spcAft>
                          </a:pPr>
                          <a:r>
                            <a:rPr lang="en-US" sz="2800" dirty="0" err="1">
                              <a:solidFill>
                                <a:schemeClr val="tx1"/>
                              </a:solidFill>
                              <a:effectLst/>
                              <a:latin typeface="Times New Roman" panose="02020603050405020304" pitchFamily="18" charset="0"/>
                              <a:cs typeface="Times New Roman" panose="02020603050405020304" pitchFamily="18" charset="0"/>
                            </a:rPr>
                            <a:t>Ví</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dụ</a:t>
                          </a:r>
                          <a:r>
                            <a:rPr lang="en-US" sz="2800" dirty="0">
                              <a:solidFill>
                                <a:schemeClr val="tx1"/>
                              </a:solidFill>
                              <a:effectLst/>
                              <a:latin typeface="Times New Roman" panose="02020603050405020304" pitchFamily="18" charset="0"/>
                              <a:cs typeface="Times New Roman" panose="02020603050405020304" pitchFamily="18" charset="0"/>
                            </a:rPr>
                            <a:t> 2</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998" marR="63998" marT="0" marB="0">
                        <a:solidFill>
                          <a:schemeClr val="accent6">
                            <a:lumMod val="20000"/>
                            <a:lumOff val="80000"/>
                          </a:schemeClr>
                        </a:solidFill>
                      </a:tcPr>
                    </a:tc>
                    <a:tc>
                      <a:txBody>
                        <a:bodyPr/>
                        <a:lstStyle/>
                        <a:p>
                          <a:endParaRPr lang="en-US"/>
                        </a:p>
                      </a:txBody>
                      <a:tcPr marL="63998" marR="63998" marT="0" marB="0">
                        <a:blipFill>
                          <a:blip r:embed="rId3"/>
                          <a:stretch>
                            <a:fillRect l="-17853" t="-3366" r="-245" b="-990"/>
                          </a:stretch>
                        </a:blipFill>
                      </a:tcPr>
                    </a:tc>
                    <a:extLst>
                      <a:ext uri="{0D108BD9-81ED-4DB2-BD59-A6C34878D82A}">
                        <a16:rowId xmlns:a16="http://schemas.microsoft.com/office/drawing/2014/main" val="1921605580"/>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10" name="Table 9">
                <a:extLst>
                  <a:ext uri="{FF2B5EF4-FFF2-40B4-BE49-F238E27FC236}">
                    <a16:creationId xmlns:a16="http://schemas.microsoft.com/office/drawing/2014/main" id="{353532C3-CCF2-DB50-9BDE-6C516F997EA5}"/>
                  </a:ext>
                </a:extLst>
              </p:cNvPr>
              <p:cNvGraphicFramePr>
                <a:graphicFrameLocks noGrp="1"/>
              </p:cNvGraphicFramePr>
              <p:nvPr>
                <p:extLst>
                  <p:ext uri="{D42A27DB-BD31-4B8C-83A1-F6EECF244321}">
                    <p14:modId xmlns:p14="http://schemas.microsoft.com/office/powerpoint/2010/main" val="3326703407"/>
                  </p:ext>
                </p:extLst>
              </p:nvPr>
            </p:nvGraphicFramePr>
            <p:xfrm>
              <a:off x="221671" y="4419600"/>
              <a:ext cx="11696700" cy="2258693"/>
            </p:xfrm>
            <a:graphic>
              <a:graphicData uri="http://schemas.openxmlformats.org/drawingml/2006/table">
                <a:tbl>
                  <a:tblPr firstRow="1" firstCol="1" bandRow="1">
                    <a:tableStyleId>{F5AB1C69-6EDB-4FF4-983F-18BD219EF322}</a:tableStyleId>
                  </a:tblPr>
                  <a:tblGrid>
                    <a:gridCol w="1781618">
                      <a:extLst>
                        <a:ext uri="{9D8B030D-6E8A-4147-A177-3AD203B41FA5}">
                          <a16:colId xmlns:a16="http://schemas.microsoft.com/office/drawing/2014/main" val="3173091027"/>
                        </a:ext>
                      </a:extLst>
                    </a:gridCol>
                    <a:gridCol w="9915082">
                      <a:extLst>
                        <a:ext uri="{9D8B030D-6E8A-4147-A177-3AD203B41FA5}">
                          <a16:colId xmlns:a16="http://schemas.microsoft.com/office/drawing/2014/main" val="1592721747"/>
                        </a:ext>
                      </a:extLst>
                    </a:gridCol>
                  </a:tblGrid>
                  <a:tr h="2258693">
                    <a:tc>
                      <a:txBody>
                        <a:bodyPr/>
                        <a:lstStyle/>
                        <a:p>
                          <a:pPr algn="just">
                            <a:lnSpc>
                              <a:spcPct val="107000"/>
                            </a:lnSpc>
                            <a:spcBef>
                              <a:spcPts val="300"/>
                            </a:spcBef>
                            <a:spcAft>
                              <a:spcPts val="300"/>
                            </a:spcAft>
                          </a:pPr>
                          <a:r>
                            <a:rPr lang="en-US" sz="2800">
                              <a:solidFill>
                                <a:schemeClr val="tx1"/>
                              </a:solidFill>
                              <a:effectLst/>
                              <a:latin typeface="Times New Roman" panose="02020603050405020304" pitchFamily="18" charset="0"/>
                              <a:cs typeface="Times New Roman" panose="02020603050405020304" pitchFamily="18" charset="0"/>
                            </a:rPr>
                            <a:t>Ví </a:t>
                          </a:r>
                          <a:r>
                            <a:rPr lang="en-US" sz="2800" dirty="0" err="1">
                              <a:solidFill>
                                <a:schemeClr val="tx1"/>
                              </a:solidFill>
                              <a:effectLst/>
                              <a:latin typeface="Times New Roman" panose="02020603050405020304" pitchFamily="18" charset="0"/>
                              <a:cs typeface="Times New Roman" panose="02020603050405020304" pitchFamily="18" charset="0"/>
                            </a:rPr>
                            <a:t>dụ</a:t>
                          </a:r>
                          <a:r>
                            <a:rPr lang="en-US" sz="2800" dirty="0">
                              <a:solidFill>
                                <a:schemeClr val="tx1"/>
                              </a:solidFill>
                              <a:effectLst/>
                              <a:latin typeface="Times New Roman" panose="02020603050405020304" pitchFamily="18" charset="0"/>
                              <a:cs typeface="Times New Roman" panose="02020603050405020304" pitchFamily="18" charset="0"/>
                            </a:rPr>
                            <a:t> 3</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tc>
                      <a:txBody>
                        <a:bodyPr/>
                        <a:lstStyle/>
                        <a:p>
                          <a:r>
                            <a:rPr lang="en-US" sz="2800">
                              <a:solidFill>
                                <a:srgbClr val="003469"/>
                              </a:solidFill>
                              <a:effectLst/>
                              <a:latin typeface="Times New Roman" panose="02020603050405020304" pitchFamily="18" charset="0"/>
                              <a:cs typeface="Times New Roman" panose="02020603050405020304" pitchFamily="18" charset="0"/>
                            </a:rPr>
                            <a:t>Đại </a:t>
                          </a:r>
                          <a:r>
                            <a:rPr lang="en-US" sz="2800" dirty="0" err="1">
                              <a:solidFill>
                                <a:srgbClr val="003469"/>
                              </a:solidFill>
                              <a:effectLst/>
                              <a:latin typeface="Times New Roman" panose="02020603050405020304" pitchFamily="18" charset="0"/>
                              <a:cs typeface="Times New Roman" panose="02020603050405020304" pitchFamily="18" charset="0"/>
                            </a:rPr>
                            <a:t>lượng</a:t>
                          </a:r>
                          <a:r>
                            <a:rPr lang="en-US" sz="2800" dirty="0">
                              <a:solidFill>
                                <a:srgbClr val="003469"/>
                              </a:solidFill>
                              <a:effectLst/>
                              <a:latin typeface="Times New Roman" panose="02020603050405020304" pitchFamily="18" charset="0"/>
                              <a:cs typeface="Times New Roman" panose="02020603050405020304" pitchFamily="18" charset="0"/>
                            </a:rPr>
                            <a:t> </a:t>
                          </a:r>
                          <a14:m>
                            <m:oMath xmlns:m="http://schemas.openxmlformats.org/officeDocument/2006/math">
                              <m:r>
                                <a:rPr lang="en-US" sz="2800" b="1" smtClean="0">
                                  <a:solidFill>
                                    <a:srgbClr val="003469"/>
                                  </a:solidFill>
                                  <a:effectLst/>
                                  <a:latin typeface="Cambria Math" panose="02040503050406030204" pitchFamily="18" charset="0"/>
                                </a:rPr>
                                <m:t>𝒚</m:t>
                              </m:r>
                            </m:oMath>
                          </a14:m>
                          <a:r>
                            <a:rPr lang="en-US" sz="2800" dirty="0">
                              <a:solidFill>
                                <a:srgbClr val="003469"/>
                              </a:solidFill>
                              <a:effectLst/>
                              <a:latin typeface="Times New Roman" panose="02020603050405020304" pitchFamily="18" charset="0"/>
                              <a:cs typeface="Times New Roman" panose="02020603050405020304" pitchFamily="18" charset="0"/>
                            </a:rPr>
                            <a:t> </a:t>
                          </a:r>
                          <a:r>
                            <a:rPr lang="en-US" sz="2800" b="1" kern="1200" dirty="0" err="1">
                              <a:solidFill>
                                <a:srgbClr val="003469"/>
                              </a:solidFill>
                              <a:effectLst/>
                              <a:latin typeface="Times New Roman" panose="02020603050405020304" pitchFamily="18" charset="0"/>
                              <a:cs typeface="Times New Roman" panose="02020603050405020304" pitchFamily="18" charset="0"/>
                            </a:rPr>
                            <a:t>có</a:t>
                          </a:r>
                          <a:r>
                            <a:rPr lang="en-US" sz="2800" b="1" kern="1200" dirty="0">
                              <a:solidFill>
                                <a:srgbClr val="003469"/>
                              </a:solidFill>
                              <a:effectLst/>
                              <a:latin typeface="Times New Roman" panose="02020603050405020304" pitchFamily="18" charset="0"/>
                              <a:cs typeface="Times New Roman" panose="02020603050405020304" pitchFamily="18" charset="0"/>
                            </a:rPr>
                            <a:t> </a:t>
                          </a:r>
                          <a:r>
                            <a:rPr lang="en-US" sz="2800" b="1" kern="1200" dirty="0" err="1">
                              <a:solidFill>
                                <a:srgbClr val="003469"/>
                              </a:solidFill>
                              <a:effectLst/>
                              <a:latin typeface="Times New Roman" panose="02020603050405020304" pitchFamily="18" charset="0"/>
                              <a:cs typeface="Times New Roman" panose="02020603050405020304" pitchFamily="18" charset="0"/>
                            </a:rPr>
                            <a:t>phải</a:t>
                          </a:r>
                          <a:r>
                            <a:rPr lang="en-US" sz="2800" b="1" kern="1200" dirty="0">
                              <a:solidFill>
                                <a:srgbClr val="003469"/>
                              </a:solidFill>
                              <a:effectLst/>
                              <a:latin typeface="Times New Roman" panose="02020603050405020304" pitchFamily="18" charset="0"/>
                              <a:cs typeface="Times New Roman" panose="02020603050405020304" pitchFamily="18" charset="0"/>
                            </a:rPr>
                            <a:t> </a:t>
                          </a:r>
                          <a:r>
                            <a:rPr lang="en-US" sz="2800" b="1" kern="1200" dirty="0" err="1">
                              <a:solidFill>
                                <a:srgbClr val="003469"/>
                              </a:solidFill>
                              <a:effectLst/>
                              <a:latin typeface="Times New Roman" panose="02020603050405020304" pitchFamily="18" charset="0"/>
                              <a:cs typeface="Times New Roman" panose="02020603050405020304" pitchFamily="18" charset="0"/>
                            </a:rPr>
                            <a:t>là</a:t>
                          </a:r>
                          <a:r>
                            <a:rPr lang="en-US" sz="2800" b="1" kern="1200" dirty="0">
                              <a:solidFill>
                                <a:srgbClr val="003469"/>
                              </a:solidFill>
                              <a:effectLst/>
                              <a:latin typeface="Times New Roman" panose="02020603050405020304" pitchFamily="18" charset="0"/>
                              <a:cs typeface="Times New Roman" panose="02020603050405020304" pitchFamily="18" charset="0"/>
                            </a:rPr>
                            <a:t> </a:t>
                          </a:r>
                          <a:r>
                            <a:rPr lang="en-US" sz="2800" b="1" kern="1200" dirty="0" err="1">
                              <a:solidFill>
                                <a:srgbClr val="003469"/>
                              </a:solidFill>
                              <a:effectLst/>
                              <a:latin typeface="Times New Roman" panose="02020603050405020304" pitchFamily="18" charset="0"/>
                              <a:cs typeface="Times New Roman" panose="02020603050405020304" pitchFamily="18" charset="0"/>
                            </a:rPr>
                            <a:t>hàm</a:t>
                          </a:r>
                          <a:r>
                            <a:rPr lang="en-US" sz="2800" b="1" kern="1200" dirty="0">
                              <a:solidFill>
                                <a:srgbClr val="003469"/>
                              </a:solidFill>
                              <a:effectLst/>
                              <a:latin typeface="Times New Roman" panose="02020603050405020304" pitchFamily="18" charset="0"/>
                              <a:cs typeface="Times New Roman" panose="02020603050405020304" pitchFamily="18" charset="0"/>
                            </a:rPr>
                            <a:t> </a:t>
                          </a:r>
                          <a:r>
                            <a:rPr lang="en-US" sz="2800" b="1" kern="1200" dirty="0" err="1">
                              <a:solidFill>
                                <a:srgbClr val="003469"/>
                              </a:solidFill>
                              <a:effectLst/>
                              <a:latin typeface="Times New Roman" panose="02020603050405020304" pitchFamily="18" charset="0"/>
                              <a:cs typeface="Times New Roman" panose="02020603050405020304" pitchFamily="18" charset="0"/>
                            </a:rPr>
                            <a:t>số</a:t>
                          </a:r>
                          <a:r>
                            <a:rPr lang="en-US" sz="2800" b="1" kern="1200" dirty="0">
                              <a:solidFill>
                                <a:srgbClr val="003469"/>
                              </a:solidFill>
                              <a:effectLst/>
                              <a:latin typeface="Times New Roman" panose="02020603050405020304" pitchFamily="18" charset="0"/>
                              <a:cs typeface="Times New Roman" panose="02020603050405020304" pitchFamily="18" charset="0"/>
                            </a:rPr>
                            <a:t> </a:t>
                          </a:r>
                          <a:r>
                            <a:rPr lang="en-US" sz="2800" b="1" kern="1200" dirty="0" err="1">
                              <a:solidFill>
                                <a:srgbClr val="003469"/>
                              </a:solidFill>
                              <a:effectLst/>
                              <a:latin typeface="Times New Roman" panose="02020603050405020304" pitchFamily="18" charset="0"/>
                              <a:cs typeface="Times New Roman" panose="02020603050405020304" pitchFamily="18" charset="0"/>
                            </a:rPr>
                            <a:t>của</a:t>
                          </a:r>
                          <a:r>
                            <a:rPr lang="en-US" sz="2800" b="1" kern="1200" dirty="0">
                              <a:solidFill>
                                <a:srgbClr val="003469"/>
                              </a:solidFill>
                              <a:effectLst/>
                              <a:latin typeface="Times New Roman" panose="02020603050405020304" pitchFamily="18" charset="0"/>
                              <a:cs typeface="Times New Roman" panose="02020603050405020304" pitchFamily="18" charset="0"/>
                            </a:rPr>
                            <a:t> </a:t>
                          </a:r>
                          <a:r>
                            <a:rPr lang="en-US" sz="2800" b="1" kern="1200" dirty="0" err="1">
                              <a:solidFill>
                                <a:srgbClr val="003469"/>
                              </a:solidFill>
                              <a:effectLst/>
                              <a:latin typeface="Times New Roman" panose="02020603050405020304" pitchFamily="18" charset="0"/>
                              <a:cs typeface="Times New Roman" panose="02020603050405020304" pitchFamily="18" charset="0"/>
                            </a:rPr>
                            <a:t>đại</a:t>
                          </a:r>
                          <a:r>
                            <a:rPr lang="en-US" sz="2800" b="1" kern="1200" dirty="0">
                              <a:solidFill>
                                <a:srgbClr val="003469"/>
                              </a:solidFill>
                              <a:effectLst/>
                              <a:latin typeface="Times New Roman" panose="02020603050405020304" pitchFamily="18" charset="0"/>
                              <a:cs typeface="Times New Roman" panose="02020603050405020304" pitchFamily="18" charset="0"/>
                            </a:rPr>
                            <a:t> </a:t>
                          </a:r>
                          <a:r>
                            <a:rPr lang="en-US" sz="2800" b="1" kern="1200" dirty="0" err="1">
                              <a:solidFill>
                                <a:srgbClr val="003469"/>
                              </a:solidFill>
                              <a:effectLst/>
                              <a:latin typeface="Times New Roman" panose="02020603050405020304" pitchFamily="18" charset="0"/>
                              <a:cs typeface="Times New Roman" panose="02020603050405020304" pitchFamily="18" charset="0"/>
                            </a:rPr>
                            <a:t>lượng</a:t>
                          </a:r>
                          <a:r>
                            <a:rPr lang="en-US" sz="2800" b="1" kern="1200" dirty="0">
                              <a:solidFill>
                                <a:srgbClr val="003469"/>
                              </a:solidFill>
                              <a:effectLst/>
                              <a:latin typeface="Times New Roman" panose="02020603050405020304" pitchFamily="18" charset="0"/>
                              <a:cs typeface="Times New Roman" panose="02020603050405020304" pitchFamily="18" charset="0"/>
                            </a:rPr>
                            <a:t> </a:t>
                          </a:r>
                          <a14:m>
                            <m:oMath xmlns:m="http://schemas.openxmlformats.org/officeDocument/2006/math">
                              <m:r>
                                <a:rPr lang="en-US" sz="2800" b="1" kern="1200">
                                  <a:solidFill>
                                    <a:srgbClr val="003469"/>
                                  </a:solidFill>
                                  <a:effectLst/>
                                  <a:latin typeface="Cambria Math" panose="02040503050406030204" pitchFamily="18" charset="0"/>
                                </a:rPr>
                                <m:t>𝑥</m:t>
                              </m:r>
                            </m:oMath>
                          </a14:m>
                          <a:r>
                            <a:rPr lang="en-US" sz="2800" b="1" kern="1200" dirty="0">
                              <a:solidFill>
                                <a:srgbClr val="003469"/>
                              </a:solidFill>
                              <a:effectLst/>
                              <a:latin typeface="Times New Roman" panose="02020603050405020304" pitchFamily="18" charset="0"/>
                              <a:cs typeface="Times New Roman" panose="02020603050405020304" pitchFamily="18" charset="0"/>
                            </a:rPr>
                            <a:t> hay </a:t>
                          </a:r>
                          <a:r>
                            <a:rPr lang="en-US" sz="2800" b="1" kern="1200" dirty="0" err="1">
                              <a:solidFill>
                                <a:srgbClr val="003469"/>
                              </a:solidFill>
                              <a:effectLst/>
                              <a:latin typeface="Times New Roman" panose="02020603050405020304" pitchFamily="18" charset="0"/>
                              <a:cs typeface="Times New Roman" panose="02020603050405020304" pitchFamily="18" charset="0"/>
                            </a:rPr>
                            <a:t>không</a:t>
                          </a:r>
                          <a:r>
                            <a:rPr lang="en-US" sz="2800" b="1" kern="1200" dirty="0">
                              <a:solidFill>
                                <a:srgbClr val="003469"/>
                              </a:solidFill>
                              <a:effectLst/>
                              <a:latin typeface="Times New Roman" panose="02020603050405020304" pitchFamily="18" charset="0"/>
                              <a:cs typeface="Times New Roman" panose="02020603050405020304" pitchFamily="18" charset="0"/>
                            </a:rPr>
                            <a:t> </a:t>
                          </a:r>
                          <a:r>
                            <a:rPr lang="en-US" sz="2800" b="1" kern="1200" dirty="0" err="1">
                              <a:solidFill>
                                <a:srgbClr val="003469"/>
                              </a:solidFill>
                              <a:effectLst/>
                              <a:latin typeface="Times New Roman" panose="02020603050405020304" pitchFamily="18" charset="0"/>
                              <a:cs typeface="Times New Roman" panose="02020603050405020304" pitchFamily="18" charset="0"/>
                            </a:rPr>
                            <a:t>nếu</a:t>
                          </a:r>
                          <a:r>
                            <a:rPr lang="en-US" sz="2800" b="1" kern="1200" dirty="0">
                              <a:solidFill>
                                <a:srgbClr val="003469"/>
                              </a:solidFill>
                              <a:effectLst/>
                              <a:latin typeface="Times New Roman" panose="02020603050405020304" pitchFamily="18" charset="0"/>
                              <a:cs typeface="Times New Roman" panose="02020603050405020304" pitchFamily="18" charset="0"/>
                            </a:rPr>
                            <a:t> </a:t>
                          </a:r>
                          <a:r>
                            <a:rPr lang="en-US" sz="2800" b="1" kern="1200" dirty="0" err="1">
                              <a:solidFill>
                                <a:srgbClr val="003469"/>
                              </a:solidFill>
                              <a:effectLst/>
                              <a:latin typeface="Times New Roman" panose="02020603050405020304" pitchFamily="18" charset="0"/>
                              <a:cs typeface="Times New Roman" panose="02020603050405020304" pitchFamily="18" charset="0"/>
                            </a:rPr>
                            <a:t>bảng</a:t>
                          </a:r>
                          <a:r>
                            <a:rPr lang="en-US" sz="2800" b="1" kern="1200" dirty="0">
                              <a:solidFill>
                                <a:srgbClr val="003469"/>
                              </a:solidFill>
                              <a:effectLst/>
                              <a:latin typeface="Times New Roman" panose="02020603050405020304" pitchFamily="18" charset="0"/>
                              <a:cs typeface="Times New Roman" panose="02020603050405020304" pitchFamily="18" charset="0"/>
                            </a:rPr>
                            <a:t> </a:t>
                          </a:r>
                          <a:r>
                            <a:rPr lang="en-US" sz="2800" b="1" kern="1200" dirty="0" err="1">
                              <a:solidFill>
                                <a:srgbClr val="003469"/>
                              </a:solidFill>
                              <a:effectLst/>
                              <a:latin typeface="Times New Roman" panose="02020603050405020304" pitchFamily="18" charset="0"/>
                              <a:cs typeface="Times New Roman" panose="02020603050405020304" pitchFamily="18" charset="0"/>
                            </a:rPr>
                            <a:t>giá</a:t>
                          </a:r>
                          <a:r>
                            <a:rPr lang="en-US" sz="2800" b="1" kern="1200" dirty="0">
                              <a:solidFill>
                                <a:srgbClr val="003469"/>
                              </a:solidFill>
                              <a:effectLst/>
                              <a:latin typeface="Times New Roman" panose="02020603050405020304" pitchFamily="18" charset="0"/>
                              <a:cs typeface="Times New Roman" panose="02020603050405020304" pitchFamily="18" charset="0"/>
                            </a:rPr>
                            <a:t> </a:t>
                          </a:r>
                          <a:r>
                            <a:rPr lang="en-US" sz="2800" b="1" kern="1200" dirty="0" err="1">
                              <a:solidFill>
                                <a:srgbClr val="003469"/>
                              </a:solidFill>
                              <a:effectLst/>
                              <a:latin typeface="Times New Roman" panose="02020603050405020304" pitchFamily="18" charset="0"/>
                              <a:cs typeface="Times New Roman" panose="02020603050405020304" pitchFamily="18" charset="0"/>
                            </a:rPr>
                            <a:t>trị</a:t>
                          </a:r>
                          <a:r>
                            <a:rPr lang="en-US" sz="2800" b="1" kern="1200" dirty="0">
                              <a:solidFill>
                                <a:srgbClr val="003469"/>
                              </a:solidFill>
                              <a:effectLst/>
                              <a:latin typeface="Times New Roman" panose="02020603050405020304" pitchFamily="18" charset="0"/>
                              <a:cs typeface="Times New Roman" panose="02020603050405020304" pitchFamily="18" charset="0"/>
                            </a:rPr>
                            <a:t> </a:t>
                          </a:r>
                          <a:r>
                            <a:rPr lang="en-US" sz="2800" b="1" kern="1200" dirty="0" err="1">
                              <a:solidFill>
                                <a:srgbClr val="003469"/>
                              </a:solidFill>
                              <a:effectLst/>
                              <a:latin typeface="Times New Roman" panose="02020603050405020304" pitchFamily="18" charset="0"/>
                              <a:cs typeface="Times New Roman" panose="02020603050405020304" pitchFamily="18" charset="0"/>
                            </a:rPr>
                            <a:t>tương</a:t>
                          </a:r>
                          <a:r>
                            <a:rPr lang="en-US" sz="2800" b="1" kern="1200" dirty="0">
                              <a:solidFill>
                                <a:srgbClr val="003469"/>
                              </a:solidFill>
                              <a:effectLst/>
                              <a:latin typeface="Times New Roman" panose="02020603050405020304" pitchFamily="18" charset="0"/>
                              <a:cs typeface="Times New Roman" panose="02020603050405020304" pitchFamily="18" charset="0"/>
                            </a:rPr>
                            <a:t> </a:t>
                          </a:r>
                          <a:r>
                            <a:rPr lang="en-US" sz="2800" b="1" kern="1200" dirty="0" err="1">
                              <a:solidFill>
                                <a:srgbClr val="003469"/>
                              </a:solidFill>
                              <a:effectLst/>
                              <a:latin typeface="Times New Roman" panose="02020603050405020304" pitchFamily="18" charset="0"/>
                              <a:cs typeface="Times New Roman" panose="02020603050405020304" pitchFamily="18" charset="0"/>
                            </a:rPr>
                            <a:t>ứng</a:t>
                          </a:r>
                          <a:r>
                            <a:rPr lang="en-US" sz="2800" b="1" kern="1200" dirty="0">
                              <a:solidFill>
                                <a:srgbClr val="003469"/>
                              </a:solidFill>
                              <a:effectLst/>
                              <a:latin typeface="Times New Roman" panose="02020603050405020304" pitchFamily="18" charset="0"/>
                              <a:cs typeface="Times New Roman" panose="02020603050405020304" pitchFamily="18" charset="0"/>
                            </a:rPr>
                            <a:t> </a:t>
                          </a:r>
                          <a:r>
                            <a:rPr lang="en-US" sz="2800" b="1" kern="1200" err="1">
                              <a:solidFill>
                                <a:srgbClr val="003469"/>
                              </a:solidFill>
                              <a:effectLst/>
                              <a:latin typeface="Times New Roman" panose="02020603050405020304" pitchFamily="18" charset="0"/>
                              <a:cs typeface="Times New Roman" panose="02020603050405020304" pitchFamily="18" charset="0"/>
                            </a:rPr>
                            <a:t>của</a:t>
                          </a:r>
                          <a:r>
                            <a:rPr lang="en-US" sz="2800" b="1" kern="1200">
                              <a:solidFill>
                                <a:srgbClr val="003469"/>
                              </a:solidFill>
                              <a:effectLst/>
                              <a:latin typeface="Times New Roman" panose="02020603050405020304" pitchFamily="18" charset="0"/>
                              <a:cs typeface="Times New Roman" panose="02020603050405020304" pitchFamily="18" charset="0"/>
                            </a:rPr>
                            <a:t> chúng </a:t>
                          </a:r>
                          <a:r>
                            <a:rPr lang="en-US" sz="2800" b="1" kern="1200" dirty="0" err="1">
                              <a:solidFill>
                                <a:srgbClr val="003469"/>
                              </a:solidFill>
                              <a:effectLst/>
                              <a:latin typeface="Times New Roman" panose="02020603050405020304" pitchFamily="18" charset="0"/>
                              <a:cs typeface="Times New Roman" panose="02020603050405020304" pitchFamily="18" charset="0"/>
                            </a:rPr>
                            <a:t>được</a:t>
                          </a:r>
                          <a:r>
                            <a:rPr lang="en-US" sz="2800" b="1" kern="1200" dirty="0">
                              <a:solidFill>
                                <a:srgbClr val="003469"/>
                              </a:solidFill>
                              <a:effectLst/>
                              <a:latin typeface="Times New Roman" panose="02020603050405020304" pitchFamily="18" charset="0"/>
                              <a:cs typeface="Times New Roman" panose="02020603050405020304" pitchFamily="18" charset="0"/>
                            </a:rPr>
                            <a:t> </a:t>
                          </a:r>
                          <a:r>
                            <a:rPr lang="en-US" sz="2800" b="1" kern="1200" dirty="0" err="1">
                              <a:solidFill>
                                <a:srgbClr val="003469"/>
                              </a:solidFill>
                              <a:effectLst/>
                              <a:latin typeface="Times New Roman" panose="02020603050405020304" pitchFamily="18" charset="0"/>
                              <a:cs typeface="Times New Roman" panose="02020603050405020304" pitchFamily="18" charset="0"/>
                            </a:rPr>
                            <a:t>cho</a:t>
                          </a:r>
                          <a:r>
                            <a:rPr lang="en-US" sz="2800" b="1" kern="1200" dirty="0">
                              <a:solidFill>
                                <a:srgbClr val="003469"/>
                              </a:solidFill>
                              <a:effectLst/>
                              <a:latin typeface="Times New Roman" panose="02020603050405020304" pitchFamily="18" charset="0"/>
                              <a:cs typeface="Times New Roman" panose="02020603050405020304" pitchFamily="18" charset="0"/>
                            </a:rPr>
                            <a:t> </a:t>
                          </a:r>
                          <a:r>
                            <a:rPr lang="en-US" sz="2800" b="1" kern="1200" dirty="0" err="1">
                              <a:solidFill>
                                <a:srgbClr val="003469"/>
                              </a:solidFill>
                              <a:effectLst/>
                              <a:latin typeface="Times New Roman" panose="02020603050405020304" pitchFamily="18" charset="0"/>
                              <a:cs typeface="Times New Roman" panose="02020603050405020304" pitchFamily="18" charset="0"/>
                            </a:rPr>
                            <a:t>bởi</a:t>
                          </a:r>
                          <a:r>
                            <a:rPr lang="en-US" sz="2800" b="1" kern="1200" dirty="0">
                              <a:solidFill>
                                <a:srgbClr val="003469"/>
                              </a:solidFill>
                              <a:effectLst/>
                              <a:latin typeface="Times New Roman" panose="02020603050405020304" pitchFamily="18" charset="0"/>
                              <a:cs typeface="Times New Roman" panose="02020603050405020304" pitchFamily="18" charset="0"/>
                            </a:rPr>
                            <a:t> </a:t>
                          </a:r>
                          <a:r>
                            <a:rPr lang="en-US" sz="2800" b="1" kern="1200" err="1">
                              <a:solidFill>
                                <a:srgbClr val="003469"/>
                              </a:solidFill>
                              <a:effectLst/>
                              <a:latin typeface="Times New Roman" panose="02020603050405020304" pitchFamily="18" charset="0"/>
                              <a:cs typeface="Times New Roman" panose="02020603050405020304" pitchFamily="18" charset="0"/>
                            </a:rPr>
                            <a:t>bảng</a:t>
                          </a:r>
                          <a:r>
                            <a:rPr lang="en-US" sz="2800" b="1" kern="1200">
                              <a:solidFill>
                                <a:srgbClr val="003469"/>
                              </a:solidFill>
                              <a:effectLst/>
                              <a:latin typeface="Times New Roman" panose="02020603050405020304" pitchFamily="18" charset="0"/>
                              <a:cs typeface="Times New Roman" panose="02020603050405020304" pitchFamily="18" charset="0"/>
                            </a:rPr>
                            <a:t> sau?</a:t>
                          </a:r>
                          <a:endParaRPr lang="en-US" sz="2800" b="1" kern="1200" dirty="0">
                            <a:solidFill>
                              <a:schemeClr val="lt1"/>
                            </a:solidFill>
                            <a:effectLst/>
                            <a:latin typeface="Times New Roman" panose="02020603050405020304" pitchFamily="18" charset="0"/>
                            <a:cs typeface="Times New Roman" panose="02020603050405020304" pitchFamily="18" charset="0"/>
                          </a:endParaRPr>
                        </a:p>
                      </a:txBody>
                      <a:tcPr marL="68580" marR="68580" marT="0" marB="0">
                        <a:solidFill>
                          <a:schemeClr val="accent6">
                            <a:lumMod val="20000"/>
                            <a:lumOff val="80000"/>
                          </a:schemeClr>
                        </a:solidFill>
                      </a:tcPr>
                    </a:tc>
                    <a:extLst>
                      <a:ext uri="{0D108BD9-81ED-4DB2-BD59-A6C34878D82A}">
                        <a16:rowId xmlns:a16="http://schemas.microsoft.com/office/drawing/2014/main" val="888670946"/>
                      </a:ext>
                    </a:extLst>
                  </a:tr>
                </a:tbl>
              </a:graphicData>
            </a:graphic>
          </p:graphicFrame>
        </mc:Choice>
        <mc:Fallback xmlns="">
          <p:graphicFrame>
            <p:nvGraphicFramePr>
              <p:cNvPr id="10" name="Table 9">
                <a:extLst>
                  <a:ext uri="{FF2B5EF4-FFF2-40B4-BE49-F238E27FC236}">
                    <a16:creationId xmlns:a16="http://schemas.microsoft.com/office/drawing/2014/main" id="{353532C3-CCF2-DB50-9BDE-6C516F997EA5}"/>
                  </a:ext>
                </a:extLst>
              </p:cNvPr>
              <p:cNvGraphicFramePr>
                <a:graphicFrameLocks noGrp="1"/>
              </p:cNvGraphicFramePr>
              <p:nvPr>
                <p:extLst>
                  <p:ext uri="{D42A27DB-BD31-4B8C-83A1-F6EECF244321}">
                    <p14:modId xmlns:p14="http://schemas.microsoft.com/office/powerpoint/2010/main" val="3326703407"/>
                  </p:ext>
                </p:extLst>
              </p:nvPr>
            </p:nvGraphicFramePr>
            <p:xfrm>
              <a:off x="221671" y="4419600"/>
              <a:ext cx="11696700" cy="2258693"/>
            </p:xfrm>
            <a:graphic>
              <a:graphicData uri="http://schemas.openxmlformats.org/drawingml/2006/table">
                <a:tbl>
                  <a:tblPr firstRow="1" firstCol="1" bandRow="1">
                    <a:tableStyleId>{F5AB1C69-6EDB-4FF4-983F-18BD219EF322}</a:tableStyleId>
                  </a:tblPr>
                  <a:tblGrid>
                    <a:gridCol w="1781618">
                      <a:extLst>
                        <a:ext uri="{9D8B030D-6E8A-4147-A177-3AD203B41FA5}">
                          <a16:colId xmlns:a16="http://schemas.microsoft.com/office/drawing/2014/main" val="3173091027"/>
                        </a:ext>
                      </a:extLst>
                    </a:gridCol>
                    <a:gridCol w="9915082">
                      <a:extLst>
                        <a:ext uri="{9D8B030D-6E8A-4147-A177-3AD203B41FA5}">
                          <a16:colId xmlns:a16="http://schemas.microsoft.com/office/drawing/2014/main" val="1592721747"/>
                        </a:ext>
                      </a:extLst>
                    </a:gridCol>
                  </a:tblGrid>
                  <a:tr h="2258693">
                    <a:tc>
                      <a:txBody>
                        <a:bodyPr/>
                        <a:lstStyle/>
                        <a:p>
                          <a:pPr algn="just">
                            <a:lnSpc>
                              <a:spcPct val="107000"/>
                            </a:lnSpc>
                            <a:spcBef>
                              <a:spcPts val="300"/>
                            </a:spcBef>
                            <a:spcAft>
                              <a:spcPts val="300"/>
                            </a:spcAft>
                          </a:pPr>
                          <a:r>
                            <a:rPr lang="en-US" sz="2800">
                              <a:solidFill>
                                <a:schemeClr val="tx1"/>
                              </a:solidFill>
                              <a:effectLst/>
                              <a:latin typeface="Times New Roman" panose="02020603050405020304" pitchFamily="18" charset="0"/>
                              <a:cs typeface="Times New Roman" panose="02020603050405020304" pitchFamily="18" charset="0"/>
                            </a:rPr>
                            <a:t>Ví </a:t>
                          </a:r>
                          <a:r>
                            <a:rPr lang="en-US" sz="2800" dirty="0" err="1">
                              <a:solidFill>
                                <a:schemeClr val="tx1"/>
                              </a:solidFill>
                              <a:effectLst/>
                              <a:latin typeface="Times New Roman" panose="02020603050405020304" pitchFamily="18" charset="0"/>
                              <a:cs typeface="Times New Roman" panose="02020603050405020304" pitchFamily="18" charset="0"/>
                            </a:rPr>
                            <a:t>dụ</a:t>
                          </a:r>
                          <a:r>
                            <a:rPr lang="en-US" sz="2800" dirty="0">
                              <a:solidFill>
                                <a:schemeClr val="tx1"/>
                              </a:solidFill>
                              <a:effectLst/>
                              <a:latin typeface="Times New Roman" panose="02020603050405020304" pitchFamily="18" charset="0"/>
                              <a:cs typeface="Times New Roman" panose="02020603050405020304" pitchFamily="18" charset="0"/>
                            </a:rPr>
                            <a:t> 3</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tc>
                      <a:txBody>
                        <a:bodyPr/>
                        <a:lstStyle/>
                        <a:p>
                          <a:endParaRPr lang="en-US"/>
                        </a:p>
                      </a:txBody>
                      <a:tcPr marL="68580" marR="68580" marT="0" marB="0">
                        <a:blipFill>
                          <a:blip r:embed="rId4"/>
                          <a:stretch>
                            <a:fillRect l="-17998" t="-4852" r="-246" b="-1078"/>
                          </a:stretch>
                        </a:blipFill>
                      </a:tcPr>
                    </a:tc>
                    <a:extLst>
                      <a:ext uri="{0D108BD9-81ED-4DB2-BD59-A6C34878D82A}">
                        <a16:rowId xmlns:a16="http://schemas.microsoft.com/office/drawing/2014/main" val="888670946"/>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8" name="Table 8">
                <a:extLst>
                  <a:ext uri="{FF2B5EF4-FFF2-40B4-BE49-F238E27FC236}">
                    <a16:creationId xmlns:a16="http://schemas.microsoft.com/office/drawing/2014/main" id="{B26976F8-D911-F402-9140-73AB144291DA}"/>
                  </a:ext>
                </a:extLst>
              </p:cNvPr>
              <p:cNvGraphicFramePr>
                <a:graphicFrameLocks noGrp="1"/>
              </p:cNvGraphicFramePr>
              <p:nvPr>
                <p:extLst>
                  <p:ext uri="{D42A27DB-BD31-4B8C-83A1-F6EECF244321}">
                    <p14:modId xmlns:p14="http://schemas.microsoft.com/office/powerpoint/2010/main" val="2561325893"/>
                  </p:ext>
                </p:extLst>
              </p:nvPr>
            </p:nvGraphicFramePr>
            <p:xfrm>
              <a:off x="3200400" y="2399956"/>
              <a:ext cx="6400799" cy="919821"/>
            </p:xfrm>
            <a:graphic>
              <a:graphicData uri="http://schemas.openxmlformats.org/drawingml/2006/table">
                <a:tbl>
                  <a:tblPr firstRow="1" bandRow="1">
                    <a:tableStyleId>{5C22544A-7EE6-4342-B048-85BDC9FD1C3A}</a:tableStyleId>
                  </a:tblPr>
                  <a:tblGrid>
                    <a:gridCol w="1379756">
                      <a:extLst>
                        <a:ext uri="{9D8B030D-6E8A-4147-A177-3AD203B41FA5}">
                          <a16:colId xmlns:a16="http://schemas.microsoft.com/office/drawing/2014/main" val="2036709458"/>
                        </a:ext>
                      </a:extLst>
                    </a:gridCol>
                    <a:gridCol w="1017500">
                      <a:extLst>
                        <a:ext uri="{9D8B030D-6E8A-4147-A177-3AD203B41FA5}">
                          <a16:colId xmlns:a16="http://schemas.microsoft.com/office/drawing/2014/main" val="1872259335"/>
                        </a:ext>
                      </a:extLst>
                    </a:gridCol>
                    <a:gridCol w="1017500">
                      <a:extLst>
                        <a:ext uri="{9D8B030D-6E8A-4147-A177-3AD203B41FA5}">
                          <a16:colId xmlns:a16="http://schemas.microsoft.com/office/drawing/2014/main" val="930345349"/>
                        </a:ext>
                      </a:extLst>
                    </a:gridCol>
                    <a:gridCol w="1017500">
                      <a:extLst>
                        <a:ext uri="{9D8B030D-6E8A-4147-A177-3AD203B41FA5}">
                          <a16:colId xmlns:a16="http://schemas.microsoft.com/office/drawing/2014/main" val="448877790"/>
                        </a:ext>
                      </a:extLst>
                    </a:gridCol>
                    <a:gridCol w="1095770">
                      <a:extLst>
                        <a:ext uri="{9D8B030D-6E8A-4147-A177-3AD203B41FA5}">
                          <a16:colId xmlns:a16="http://schemas.microsoft.com/office/drawing/2014/main" val="2498589532"/>
                        </a:ext>
                      </a:extLst>
                    </a:gridCol>
                    <a:gridCol w="872773">
                      <a:extLst>
                        <a:ext uri="{9D8B030D-6E8A-4147-A177-3AD203B41FA5}">
                          <a16:colId xmlns:a16="http://schemas.microsoft.com/office/drawing/2014/main" val="3429203834"/>
                        </a:ext>
                      </a:extLst>
                    </a:gridCol>
                  </a:tblGrid>
                  <a:tr h="462621">
                    <a:tc>
                      <a:txBody>
                        <a:bodyPr/>
                        <a:lstStyle/>
                        <a:p>
                          <a:pPr algn="ctr"/>
                          <a:r>
                            <a:rPr lang="en-US" sz="2400" b="1">
                              <a:latin typeface="Times New Roman" panose="02020603050405020304" pitchFamily="18" charset="0"/>
                              <a:cs typeface="Times New Roman" panose="02020603050405020304" pitchFamily="18" charset="0"/>
                            </a:rPr>
                            <a:t>t (h)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latin typeface="Times New Roman" panose="02020603050405020304" pitchFamily="18" charset="0"/>
                              <a:cs typeface="Times New Roman" panose="02020603050405020304" pitchFamily="18" charset="0"/>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latin typeface="Times New Roman" panose="02020603050405020304" pitchFamily="18" charset="0"/>
                              <a:cs typeface="Times New Roman" panose="02020603050405020304" pitchFamily="18" charset="0"/>
                            </a:rPr>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latin typeface="Times New Roman" panose="02020603050405020304" pitchFamily="18" charset="0"/>
                              <a:cs typeface="Times New Roman" panose="02020603050405020304" pitchFamily="18" charset="0"/>
                            </a:rPr>
                            <a:t>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latin typeface="Times New Roman" panose="02020603050405020304" pitchFamily="18" charset="0"/>
                              <a:cs typeface="Times New Roman" panose="02020603050405020304" pitchFamily="18" charset="0"/>
                            </a:rPr>
                            <a:t>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latin typeface="Times New Roman" panose="02020603050405020304" pitchFamily="18" charset="0"/>
                              <a:cs typeface="Times New Roman" panose="02020603050405020304" pitchFamily="18" charset="0"/>
                            </a:rPr>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216347"/>
                      </a:ext>
                    </a:extLst>
                  </a:tr>
                  <a:tr h="0">
                    <a:tc>
                      <a:txBody>
                        <a:bodyPr/>
                        <a:lstStyle/>
                        <a:p>
                          <a:pPr algn="ctr"/>
                          <a:r>
                            <a:rPr lang="en-US" sz="2400" b="1">
                              <a:latin typeface="Times New Roman" panose="02020603050405020304" pitchFamily="18" charset="0"/>
                              <a:cs typeface="Times New Roman" panose="02020603050405020304" pitchFamily="18" charset="0"/>
                            </a:rPr>
                            <a:t> T</a:t>
                          </a:r>
                          <a:r>
                            <a:rPr lang="en-US" sz="2400" b="1" baseline="0">
                              <a:latin typeface="Times New Roman" panose="02020603050405020304" pitchFamily="18" charset="0"/>
                              <a:cs typeface="Times New Roman" panose="02020603050405020304" pitchFamily="18" charset="0"/>
                            </a:rPr>
                            <a:t> </a:t>
                          </a:r>
                          <a14:m>
                            <m:oMath xmlns:m="http://schemas.openxmlformats.org/officeDocument/2006/math">
                              <m:d>
                                <m:dPr>
                                  <m:ctrlPr>
                                    <a:rPr lang="en-US" sz="2400" b="1" i="1" baseline="0" smtClean="0">
                                      <a:solidFill>
                                        <a:srgbClr val="013368"/>
                                      </a:solidFill>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sz="2400" i="1" baseline="0" smtClean="0">
                                      <a:solidFill>
                                        <a:srgbClr val="013368"/>
                                      </a:solidFill>
                                      <a:effectLst/>
                                      <a:latin typeface="Cambria Math" panose="02040503050406030204" pitchFamily="18" charset="0"/>
                                      <a:ea typeface="Cambria Math" panose="02040503050406030204" pitchFamily="18" charset="0"/>
                                      <a:cs typeface="Times New Roman" panose="02020603050405020304" pitchFamily="18" charset="0"/>
                                    </a:rPr>
                                    <m:t>℃</m:t>
                                  </m:r>
                                </m:e>
                              </m:d>
                            </m:oMath>
                          </a14:m>
                          <a:endParaRPr lang="en-US" sz="2400" b="1">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latin typeface="Times New Roman" panose="02020603050405020304" pitchFamily="18" charset="0"/>
                              <a:cs typeface="Times New Roman" panose="02020603050405020304" pitchFamily="18" charset="0"/>
                            </a:rPr>
                            <a:t>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latin typeface="Times New Roman" panose="02020603050405020304" pitchFamily="18" charset="0"/>
                              <a:cs typeface="Times New Roman" panose="02020603050405020304" pitchFamily="18" charset="0"/>
                            </a:rPr>
                            <a:t>32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latin typeface="Times New Roman" panose="02020603050405020304" pitchFamily="18" charset="0"/>
                              <a:cs typeface="Times New Roman" panose="02020603050405020304" pitchFamily="18" charset="0"/>
                            </a:rPr>
                            <a:t>33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latin typeface="Times New Roman" panose="02020603050405020304" pitchFamily="18" charset="0"/>
                              <a:cs typeface="Times New Roman" panose="02020603050405020304" pitchFamily="18" charset="0"/>
                            </a:rPr>
                            <a:t>34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latin typeface="Times New Roman" panose="02020603050405020304" pitchFamily="18" charset="0"/>
                              <a:cs typeface="Times New Roman" panose="02020603050405020304" pitchFamily="18" charset="0"/>
                            </a:rPr>
                            <a:t>34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36817889"/>
                      </a:ext>
                    </a:extLst>
                  </a:tr>
                </a:tbl>
              </a:graphicData>
            </a:graphic>
          </p:graphicFrame>
        </mc:Choice>
        <mc:Fallback xmlns="">
          <p:graphicFrame>
            <p:nvGraphicFramePr>
              <p:cNvPr id="8" name="Table 8">
                <a:extLst>
                  <a:ext uri="{FF2B5EF4-FFF2-40B4-BE49-F238E27FC236}">
                    <a16:creationId xmlns:a16="http://schemas.microsoft.com/office/drawing/2014/main" id="{B26976F8-D911-F402-9140-73AB144291DA}"/>
                  </a:ext>
                </a:extLst>
              </p:cNvPr>
              <p:cNvGraphicFramePr>
                <a:graphicFrameLocks noGrp="1"/>
              </p:cNvGraphicFramePr>
              <p:nvPr>
                <p:extLst>
                  <p:ext uri="{D42A27DB-BD31-4B8C-83A1-F6EECF244321}">
                    <p14:modId xmlns:p14="http://schemas.microsoft.com/office/powerpoint/2010/main" val="2561325893"/>
                  </p:ext>
                </p:extLst>
              </p:nvPr>
            </p:nvGraphicFramePr>
            <p:xfrm>
              <a:off x="3200400" y="2399956"/>
              <a:ext cx="6400799" cy="919821"/>
            </p:xfrm>
            <a:graphic>
              <a:graphicData uri="http://schemas.openxmlformats.org/drawingml/2006/table">
                <a:tbl>
                  <a:tblPr firstRow="1" bandRow="1">
                    <a:tableStyleId>{5C22544A-7EE6-4342-B048-85BDC9FD1C3A}</a:tableStyleId>
                  </a:tblPr>
                  <a:tblGrid>
                    <a:gridCol w="1379756">
                      <a:extLst>
                        <a:ext uri="{9D8B030D-6E8A-4147-A177-3AD203B41FA5}">
                          <a16:colId xmlns:a16="http://schemas.microsoft.com/office/drawing/2014/main" val="2036709458"/>
                        </a:ext>
                      </a:extLst>
                    </a:gridCol>
                    <a:gridCol w="1017500">
                      <a:extLst>
                        <a:ext uri="{9D8B030D-6E8A-4147-A177-3AD203B41FA5}">
                          <a16:colId xmlns:a16="http://schemas.microsoft.com/office/drawing/2014/main" val="1872259335"/>
                        </a:ext>
                      </a:extLst>
                    </a:gridCol>
                    <a:gridCol w="1017500">
                      <a:extLst>
                        <a:ext uri="{9D8B030D-6E8A-4147-A177-3AD203B41FA5}">
                          <a16:colId xmlns:a16="http://schemas.microsoft.com/office/drawing/2014/main" val="930345349"/>
                        </a:ext>
                      </a:extLst>
                    </a:gridCol>
                    <a:gridCol w="1017500">
                      <a:extLst>
                        <a:ext uri="{9D8B030D-6E8A-4147-A177-3AD203B41FA5}">
                          <a16:colId xmlns:a16="http://schemas.microsoft.com/office/drawing/2014/main" val="448877790"/>
                        </a:ext>
                      </a:extLst>
                    </a:gridCol>
                    <a:gridCol w="1095770">
                      <a:extLst>
                        <a:ext uri="{9D8B030D-6E8A-4147-A177-3AD203B41FA5}">
                          <a16:colId xmlns:a16="http://schemas.microsoft.com/office/drawing/2014/main" val="2498589532"/>
                        </a:ext>
                      </a:extLst>
                    </a:gridCol>
                    <a:gridCol w="872773">
                      <a:extLst>
                        <a:ext uri="{9D8B030D-6E8A-4147-A177-3AD203B41FA5}">
                          <a16:colId xmlns:a16="http://schemas.microsoft.com/office/drawing/2014/main" val="3429203834"/>
                        </a:ext>
                      </a:extLst>
                    </a:gridCol>
                  </a:tblGrid>
                  <a:tr h="462621">
                    <a:tc>
                      <a:txBody>
                        <a:bodyPr/>
                        <a:lstStyle/>
                        <a:p>
                          <a:pPr algn="ctr"/>
                          <a:r>
                            <a:rPr lang="en-US" sz="2400" b="1">
                              <a:latin typeface="Times New Roman" panose="02020603050405020304" pitchFamily="18" charset="0"/>
                              <a:cs typeface="Times New Roman" panose="02020603050405020304" pitchFamily="18" charset="0"/>
                            </a:rPr>
                            <a:t>t (h)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latin typeface="Times New Roman" panose="02020603050405020304" pitchFamily="18" charset="0"/>
                              <a:cs typeface="Times New Roman" panose="02020603050405020304" pitchFamily="18" charset="0"/>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latin typeface="Times New Roman" panose="02020603050405020304" pitchFamily="18" charset="0"/>
                              <a:cs typeface="Times New Roman" panose="02020603050405020304" pitchFamily="18" charset="0"/>
                            </a:rPr>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latin typeface="Times New Roman" panose="02020603050405020304" pitchFamily="18" charset="0"/>
                              <a:cs typeface="Times New Roman" panose="02020603050405020304" pitchFamily="18" charset="0"/>
                            </a:rPr>
                            <a:t>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latin typeface="Times New Roman" panose="02020603050405020304" pitchFamily="18" charset="0"/>
                              <a:cs typeface="Times New Roman" panose="02020603050405020304" pitchFamily="18" charset="0"/>
                            </a:rPr>
                            <a:t>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latin typeface="Times New Roman" panose="02020603050405020304" pitchFamily="18" charset="0"/>
                              <a:cs typeface="Times New Roman" panose="02020603050405020304" pitchFamily="18" charset="0"/>
                            </a:rPr>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216347"/>
                      </a:ext>
                    </a:extLst>
                  </a:tr>
                  <a:tr h="4572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5"/>
                          <a:stretch>
                            <a:fillRect l="-885" t="-109211" r="-365929" b="-30263"/>
                          </a:stretch>
                        </a:blipFill>
                      </a:tcPr>
                    </a:tc>
                    <a:tc>
                      <a:txBody>
                        <a:bodyPr/>
                        <a:lstStyle/>
                        <a:p>
                          <a:pPr algn="ctr"/>
                          <a:r>
                            <a:rPr lang="en-US" sz="2400">
                              <a:latin typeface="Times New Roman" panose="02020603050405020304" pitchFamily="18" charset="0"/>
                              <a:cs typeface="Times New Roman" panose="02020603050405020304" pitchFamily="18" charset="0"/>
                            </a:rPr>
                            <a:t>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latin typeface="Times New Roman" panose="02020603050405020304" pitchFamily="18" charset="0"/>
                              <a:cs typeface="Times New Roman" panose="02020603050405020304" pitchFamily="18" charset="0"/>
                            </a:rPr>
                            <a:t>32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latin typeface="Times New Roman" panose="02020603050405020304" pitchFamily="18" charset="0"/>
                              <a:cs typeface="Times New Roman" panose="02020603050405020304" pitchFamily="18" charset="0"/>
                            </a:rPr>
                            <a:t>33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latin typeface="Times New Roman" panose="02020603050405020304" pitchFamily="18" charset="0"/>
                              <a:cs typeface="Times New Roman" panose="02020603050405020304" pitchFamily="18" charset="0"/>
                            </a:rPr>
                            <a:t>34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latin typeface="Times New Roman" panose="02020603050405020304" pitchFamily="18" charset="0"/>
                              <a:cs typeface="Times New Roman" panose="02020603050405020304" pitchFamily="18" charset="0"/>
                            </a:rPr>
                            <a:t>34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36817889"/>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7" name="Table 8">
                <a:extLst>
                  <a:ext uri="{FF2B5EF4-FFF2-40B4-BE49-F238E27FC236}">
                    <a16:creationId xmlns:a16="http://schemas.microsoft.com/office/drawing/2014/main" id="{B26976F8-D911-F402-9140-73AB144291DA}"/>
                  </a:ext>
                </a:extLst>
              </p:cNvPr>
              <p:cNvGraphicFramePr>
                <a:graphicFrameLocks noGrp="1"/>
              </p:cNvGraphicFramePr>
              <p:nvPr>
                <p:extLst>
                  <p:ext uri="{D42A27DB-BD31-4B8C-83A1-F6EECF244321}">
                    <p14:modId xmlns:p14="http://schemas.microsoft.com/office/powerpoint/2010/main" val="4220376832"/>
                  </p:ext>
                </p:extLst>
              </p:nvPr>
            </p:nvGraphicFramePr>
            <p:xfrm>
              <a:off x="3352800" y="5437729"/>
              <a:ext cx="6400799" cy="1036320"/>
            </p:xfrm>
            <a:graphic>
              <a:graphicData uri="http://schemas.openxmlformats.org/drawingml/2006/table">
                <a:tbl>
                  <a:tblPr firstRow="1" bandRow="1">
                    <a:tableStyleId>{5C22544A-7EE6-4342-B048-85BDC9FD1C3A}</a:tableStyleId>
                  </a:tblPr>
                  <a:tblGrid>
                    <a:gridCol w="1379756">
                      <a:extLst>
                        <a:ext uri="{9D8B030D-6E8A-4147-A177-3AD203B41FA5}">
                          <a16:colId xmlns:a16="http://schemas.microsoft.com/office/drawing/2014/main" val="2036709458"/>
                        </a:ext>
                      </a:extLst>
                    </a:gridCol>
                    <a:gridCol w="1017500">
                      <a:extLst>
                        <a:ext uri="{9D8B030D-6E8A-4147-A177-3AD203B41FA5}">
                          <a16:colId xmlns:a16="http://schemas.microsoft.com/office/drawing/2014/main" val="1872259335"/>
                        </a:ext>
                      </a:extLst>
                    </a:gridCol>
                    <a:gridCol w="1017500">
                      <a:extLst>
                        <a:ext uri="{9D8B030D-6E8A-4147-A177-3AD203B41FA5}">
                          <a16:colId xmlns:a16="http://schemas.microsoft.com/office/drawing/2014/main" val="930345349"/>
                        </a:ext>
                      </a:extLst>
                    </a:gridCol>
                    <a:gridCol w="1017500">
                      <a:extLst>
                        <a:ext uri="{9D8B030D-6E8A-4147-A177-3AD203B41FA5}">
                          <a16:colId xmlns:a16="http://schemas.microsoft.com/office/drawing/2014/main" val="448877790"/>
                        </a:ext>
                      </a:extLst>
                    </a:gridCol>
                    <a:gridCol w="1095770">
                      <a:extLst>
                        <a:ext uri="{9D8B030D-6E8A-4147-A177-3AD203B41FA5}">
                          <a16:colId xmlns:a16="http://schemas.microsoft.com/office/drawing/2014/main" val="2498589532"/>
                        </a:ext>
                      </a:extLst>
                    </a:gridCol>
                    <a:gridCol w="872773">
                      <a:extLst>
                        <a:ext uri="{9D8B030D-6E8A-4147-A177-3AD203B41FA5}">
                          <a16:colId xmlns:a16="http://schemas.microsoft.com/office/drawing/2014/main" val="3429203834"/>
                        </a:ext>
                      </a:extLst>
                    </a:gridCol>
                  </a:tblGrid>
                  <a:tr h="462621">
                    <a:tc>
                      <a:txBody>
                        <a:bodyPr/>
                        <a:lstStyle/>
                        <a:p>
                          <a:pPr/>
                          <a14:m>
                            <m:oMathPara xmlns:m="http://schemas.openxmlformats.org/officeDocument/2006/math">
                              <m:oMathParaPr>
                                <m:jc m:val="centerGroup"/>
                              </m:oMathParaPr>
                              <m:oMath xmlns:m="http://schemas.openxmlformats.org/officeDocument/2006/math">
                                <m:r>
                                  <a:rPr lang="en-US" sz="2800" kern="1200" smtClean="0">
                                    <a:effectLst/>
                                    <a:latin typeface="Cambria Math" panose="02040503050406030204" pitchFamily="18" charset="0"/>
                                  </a:rPr>
                                  <m:t>𝒙</m:t>
                                </m:r>
                              </m:oMath>
                            </m:oMathPara>
                          </a14:m>
                          <a:endParaRPr lang="en-US" sz="2800" b="1" i="1"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dirty="0">
                              <a:latin typeface="Times New Roman" panose="02020603050405020304" pitchFamily="18" charset="0"/>
                              <a:cs typeface="Times New Roman" panose="02020603050405020304" pitchFamily="18" charset="0"/>
                            </a:rPr>
                            <a:t>1</a:t>
                          </a:r>
                          <a:endParaRPr lang="en-US" sz="2800" b="1" dirty="0">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dirty="0">
                              <a:latin typeface="Times New Roman" panose="02020603050405020304" pitchFamily="18" charset="0"/>
                              <a:cs typeface="Times New Roman" panose="02020603050405020304" pitchFamily="18" charset="0"/>
                            </a:rPr>
                            <a:t>2</a:t>
                          </a:r>
                          <a:endParaRPr lang="en-US" sz="2800" b="1" dirty="0">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dirty="0">
                              <a:latin typeface="Times New Roman" panose="02020603050405020304" pitchFamily="18" charset="0"/>
                              <a:cs typeface="Times New Roman" panose="02020603050405020304" pitchFamily="18" charset="0"/>
                            </a:rPr>
                            <a:t>3</a:t>
                          </a:r>
                          <a:endParaRPr lang="en-US" sz="2800" b="1" dirty="0">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dirty="0">
                              <a:latin typeface="Times New Roman" panose="02020603050405020304" pitchFamily="18" charset="0"/>
                              <a:cs typeface="Times New Roman" panose="02020603050405020304" pitchFamily="18" charset="0"/>
                            </a:rPr>
                            <a:t>4</a:t>
                          </a:r>
                          <a:endParaRPr lang="en-US" sz="2800" b="1" dirty="0">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dirty="0">
                              <a:latin typeface="Times New Roman" panose="02020603050405020304" pitchFamily="18" charset="0"/>
                              <a:cs typeface="Times New Roman" panose="02020603050405020304" pitchFamily="18" charset="0"/>
                            </a:rPr>
                            <a:t>5</a:t>
                          </a:r>
                          <a:endParaRPr lang="en-US" sz="2800" b="1" dirty="0">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216347"/>
                      </a:ext>
                    </a:extLst>
                  </a:tr>
                  <a:tr h="0">
                    <a:tc>
                      <a:txBody>
                        <a:bodyPr/>
                        <a:lstStyle/>
                        <a:p>
                          <a:pPr/>
                          <a14:m>
                            <m:oMathPara xmlns:m="http://schemas.openxmlformats.org/officeDocument/2006/math">
                              <m:oMathParaPr>
                                <m:jc m:val="centerGroup"/>
                              </m:oMathParaPr>
                              <m:oMath xmlns:m="http://schemas.openxmlformats.org/officeDocument/2006/math">
                                <m:r>
                                  <a:rPr lang="en-US" sz="2800" smtClean="0">
                                    <a:effectLst/>
                                    <a:latin typeface="Cambria Math" panose="02040503050406030204" pitchFamily="18" charset="0"/>
                                  </a:rPr>
                                  <m:t>𝒚</m:t>
                                </m:r>
                              </m:oMath>
                            </m:oMathPara>
                          </a14:m>
                          <a:endParaRPr lang="en-US" sz="2800" b="1" i="1" dirty="0">
                            <a:solidFill>
                              <a:srgbClr val="FF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dirty="0">
                              <a:solidFill>
                                <a:schemeClr val="tx1"/>
                              </a:solidFill>
                              <a:latin typeface="Times New Roman" panose="02020603050405020304" pitchFamily="18" charset="0"/>
                              <a:cs typeface="Times New Roman" panose="02020603050405020304" pitchFamily="18"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dirty="0">
                              <a:solidFill>
                                <a:schemeClr val="tx1"/>
                              </a:solidFill>
                              <a:latin typeface="Times New Roman" panose="02020603050405020304" pitchFamily="18" charset="0"/>
                              <a:cs typeface="Times New Roman" panose="02020603050405020304" pitchFamily="18"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dirty="0">
                              <a:solidFill>
                                <a:schemeClr val="tx1"/>
                              </a:solidFill>
                              <a:latin typeface="Times New Roman" panose="02020603050405020304" pitchFamily="18" charset="0"/>
                              <a:cs typeface="Times New Roman" panose="02020603050405020304" pitchFamily="18"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dirty="0">
                              <a:solidFill>
                                <a:schemeClr val="tx1"/>
                              </a:solidFill>
                              <a:latin typeface="Times New Roman" panose="02020603050405020304" pitchFamily="18" charset="0"/>
                              <a:cs typeface="Times New Roman" panose="02020603050405020304" pitchFamily="18"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dirty="0">
                              <a:solidFill>
                                <a:schemeClr val="tx1"/>
                              </a:solidFill>
                              <a:latin typeface="Times New Roman" panose="02020603050405020304" pitchFamily="18" charset="0"/>
                              <a:cs typeface="Times New Roman" panose="02020603050405020304" pitchFamily="18"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36817889"/>
                      </a:ext>
                    </a:extLst>
                  </a:tr>
                </a:tbl>
              </a:graphicData>
            </a:graphic>
          </p:graphicFrame>
        </mc:Choice>
        <mc:Fallback xmlns="">
          <p:graphicFrame>
            <p:nvGraphicFramePr>
              <p:cNvPr id="7" name="Table 8">
                <a:extLst>
                  <a:ext uri="{FF2B5EF4-FFF2-40B4-BE49-F238E27FC236}">
                    <a16:creationId xmlns:a16="http://schemas.microsoft.com/office/drawing/2014/main" id="{B26976F8-D911-F402-9140-73AB144291DA}"/>
                  </a:ext>
                </a:extLst>
              </p:cNvPr>
              <p:cNvGraphicFramePr>
                <a:graphicFrameLocks noGrp="1"/>
              </p:cNvGraphicFramePr>
              <p:nvPr>
                <p:extLst>
                  <p:ext uri="{D42A27DB-BD31-4B8C-83A1-F6EECF244321}">
                    <p14:modId xmlns:p14="http://schemas.microsoft.com/office/powerpoint/2010/main" val="4220376832"/>
                  </p:ext>
                </p:extLst>
              </p:nvPr>
            </p:nvGraphicFramePr>
            <p:xfrm>
              <a:off x="3352800" y="5437729"/>
              <a:ext cx="6400799" cy="1036320"/>
            </p:xfrm>
            <a:graphic>
              <a:graphicData uri="http://schemas.openxmlformats.org/drawingml/2006/table">
                <a:tbl>
                  <a:tblPr firstRow="1" bandRow="1">
                    <a:tableStyleId>{5C22544A-7EE6-4342-B048-85BDC9FD1C3A}</a:tableStyleId>
                  </a:tblPr>
                  <a:tblGrid>
                    <a:gridCol w="1379756">
                      <a:extLst>
                        <a:ext uri="{9D8B030D-6E8A-4147-A177-3AD203B41FA5}">
                          <a16:colId xmlns:a16="http://schemas.microsoft.com/office/drawing/2014/main" val="2036709458"/>
                        </a:ext>
                      </a:extLst>
                    </a:gridCol>
                    <a:gridCol w="1017500">
                      <a:extLst>
                        <a:ext uri="{9D8B030D-6E8A-4147-A177-3AD203B41FA5}">
                          <a16:colId xmlns:a16="http://schemas.microsoft.com/office/drawing/2014/main" val="1872259335"/>
                        </a:ext>
                      </a:extLst>
                    </a:gridCol>
                    <a:gridCol w="1017500">
                      <a:extLst>
                        <a:ext uri="{9D8B030D-6E8A-4147-A177-3AD203B41FA5}">
                          <a16:colId xmlns:a16="http://schemas.microsoft.com/office/drawing/2014/main" val="930345349"/>
                        </a:ext>
                      </a:extLst>
                    </a:gridCol>
                    <a:gridCol w="1017500">
                      <a:extLst>
                        <a:ext uri="{9D8B030D-6E8A-4147-A177-3AD203B41FA5}">
                          <a16:colId xmlns:a16="http://schemas.microsoft.com/office/drawing/2014/main" val="448877790"/>
                        </a:ext>
                      </a:extLst>
                    </a:gridCol>
                    <a:gridCol w="1095770">
                      <a:extLst>
                        <a:ext uri="{9D8B030D-6E8A-4147-A177-3AD203B41FA5}">
                          <a16:colId xmlns:a16="http://schemas.microsoft.com/office/drawing/2014/main" val="2498589532"/>
                        </a:ext>
                      </a:extLst>
                    </a:gridCol>
                    <a:gridCol w="872773">
                      <a:extLst>
                        <a:ext uri="{9D8B030D-6E8A-4147-A177-3AD203B41FA5}">
                          <a16:colId xmlns:a16="http://schemas.microsoft.com/office/drawing/2014/main" val="3429203834"/>
                        </a:ext>
                      </a:extLst>
                    </a:gridCol>
                  </a:tblGrid>
                  <a:tr h="51816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885" t="-11628" r="-365929" b="-130233"/>
                          </a:stretch>
                        </a:blipFill>
                      </a:tcPr>
                    </a:tc>
                    <a:tc>
                      <a:txBody>
                        <a:bodyPr/>
                        <a:lstStyle/>
                        <a:p>
                          <a:pPr algn="ctr"/>
                          <a:r>
                            <a:rPr lang="en-US" sz="2800" dirty="0">
                              <a:latin typeface="Times New Roman" panose="02020603050405020304" pitchFamily="18" charset="0"/>
                              <a:cs typeface="Times New Roman" panose="02020603050405020304" pitchFamily="18" charset="0"/>
                            </a:rPr>
                            <a:t>1</a:t>
                          </a:r>
                          <a:endParaRPr lang="en-US" sz="2800" b="1" dirty="0">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dirty="0">
                              <a:latin typeface="Times New Roman" panose="02020603050405020304" pitchFamily="18" charset="0"/>
                              <a:cs typeface="Times New Roman" panose="02020603050405020304" pitchFamily="18" charset="0"/>
                            </a:rPr>
                            <a:t>2</a:t>
                          </a:r>
                          <a:endParaRPr lang="en-US" sz="2800" b="1" dirty="0">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dirty="0">
                              <a:latin typeface="Times New Roman" panose="02020603050405020304" pitchFamily="18" charset="0"/>
                              <a:cs typeface="Times New Roman" panose="02020603050405020304" pitchFamily="18" charset="0"/>
                            </a:rPr>
                            <a:t>3</a:t>
                          </a:r>
                          <a:endParaRPr lang="en-US" sz="2800" b="1" dirty="0">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dirty="0">
                              <a:latin typeface="Times New Roman" panose="02020603050405020304" pitchFamily="18" charset="0"/>
                              <a:cs typeface="Times New Roman" panose="02020603050405020304" pitchFamily="18" charset="0"/>
                            </a:rPr>
                            <a:t>4</a:t>
                          </a:r>
                          <a:endParaRPr lang="en-US" sz="2800" b="1" dirty="0">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dirty="0">
                              <a:latin typeface="Times New Roman" panose="02020603050405020304" pitchFamily="18" charset="0"/>
                              <a:cs typeface="Times New Roman" panose="02020603050405020304" pitchFamily="18" charset="0"/>
                            </a:rPr>
                            <a:t>5</a:t>
                          </a:r>
                          <a:endParaRPr lang="en-US" sz="2800" b="1" dirty="0">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216347"/>
                      </a:ext>
                    </a:extLst>
                  </a:tr>
                  <a:tr h="51816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6"/>
                          <a:stretch>
                            <a:fillRect l="-885" t="-112941" r="-365929" b="-31765"/>
                          </a:stretch>
                        </a:blipFill>
                      </a:tcPr>
                    </a:tc>
                    <a:tc>
                      <a:txBody>
                        <a:bodyPr/>
                        <a:lstStyle/>
                        <a:p>
                          <a:pPr algn="ctr"/>
                          <a:r>
                            <a:rPr lang="en-US" sz="2800" dirty="0">
                              <a:solidFill>
                                <a:schemeClr val="tx1"/>
                              </a:solidFill>
                              <a:latin typeface="Times New Roman" panose="02020603050405020304" pitchFamily="18" charset="0"/>
                              <a:cs typeface="Times New Roman" panose="02020603050405020304" pitchFamily="18"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dirty="0">
                              <a:solidFill>
                                <a:schemeClr val="tx1"/>
                              </a:solidFill>
                              <a:latin typeface="Times New Roman" panose="02020603050405020304" pitchFamily="18" charset="0"/>
                              <a:cs typeface="Times New Roman" panose="02020603050405020304" pitchFamily="18"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dirty="0">
                              <a:solidFill>
                                <a:schemeClr val="tx1"/>
                              </a:solidFill>
                              <a:latin typeface="Times New Roman" panose="02020603050405020304" pitchFamily="18" charset="0"/>
                              <a:cs typeface="Times New Roman" panose="02020603050405020304" pitchFamily="18"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dirty="0">
                              <a:solidFill>
                                <a:schemeClr val="tx1"/>
                              </a:solidFill>
                              <a:latin typeface="Times New Roman" panose="02020603050405020304" pitchFamily="18" charset="0"/>
                              <a:cs typeface="Times New Roman" panose="02020603050405020304" pitchFamily="18"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dirty="0">
                              <a:solidFill>
                                <a:schemeClr val="tx1"/>
                              </a:solidFill>
                              <a:latin typeface="Times New Roman" panose="02020603050405020304" pitchFamily="18" charset="0"/>
                              <a:cs typeface="Times New Roman" panose="02020603050405020304" pitchFamily="18"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36817889"/>
                      </a:ext>
                    </a:extLst>
                  </a:tr>
                </a:tbl>
              </a:graphicData>
            </a:graphic>
          </p:graphicFrame>
        </mc:Fallback>
      </mc:AlternateContent>
    </p:spTree>
    <p:extLst>
      <p:ext uri="{BB962C8B-B14F-4D97-AF65-F5344CB8AC3E}">
        <p14:creationId xmlns:p14="http://schemas.microsoft.com/office/powerpoint/2010/main" val="1009271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FCA97E3B-7DF9-C89F-D05F-00B386DDF2D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5993" t="23657" r="14890" b="8447"/>
          <a:stretch/>
        </p:blipFill>
        <p:spPr bwMode="auto">
          <a:xfrm>
            <a:off x="7010400" y="2971800"/>
            <a:ext cx="4442085" cy="2969260"/>
          </a:xfrm>
          <a:prstGeom prst="rect">
            <a:avLst/>
          </a:prstGeom>
          <a:noFill/>
          <a:ln>
            <a:noFill/>
          </a:ln>
          <a:extLst>
            <a:ext uri="{53640926-AAD7-44D8-BBD7-CCE9431645EC}">
              <a14:shadowObscured xmlns:a14="http://schemas.microsoft.com/office/drawing/2010/main"/>
            </a:ext>
          </a:extLst>
        </p:spPr>
      </p:pic>
      <p:sp>
        <p:nvSpPr>
          <p:cNvPr id="14" name="TextBox 13">
            <a:extLst>
              <a:ext uri="{FF2B5EF4-FFF2-40B4-BE49-F238E27FC236}">
                <a16:creationId xmlns:a16="http://schemas.microsoft.com/office/drawing/2014/main" id="{4A69B3C7-C6DE-DA28-086E-C1A06834E00C}"/>
              </a:ext>
            </a:extLst>
          </p:cNvPr>
          <p:cNvSpPr txBox="1"/>
          <p:nvPr/>
        </p:nvSpPr>
        <p:spPr>
          <a:xfrm>
            <a:off x="0" y="5938"/>
            <a:ext cx="11963400" cy="3693319"/>
          </a:xfrm>
          <a:prstGeom prst="rect">
            <a:avLst/>
          </a:prstGeom>
          <a:noFill/>
        </p:spPr>
        <p:txBody>
          <a:bodyPr wrap="square" rtlCol="0">
            <a:spAutoFit/>
          </a:bodyPr>
          <a:lstStyle/>
          <a:p>
            <a:pPr>
              <a:spcBef>
                <a:spcPts val="600"/>
              </a:spcBef>
            </a:pPr>
            <a:r>
              <a:rPr lang="en-US" sz="3600">
                <a:solidFill>
                  <a:srgbClr val="FF0000"/>
                </a:solidFill>
                <a:latin typeface="Times New Roman" panose="02020603050405020304" pitchFamily="18" charset="0"/>
                <a:cs typeface="Times New Roman" panose="02020603050405020304" pitchFamily="18" charset="0"/>
              </a:rPr>
              <a:t>Quy định chung</a:t>
            </a:r>
          </a:p>
          <a:p>
            <a:pPr indent="465138">
              <a:spcBef>
                <a:spcPts val="600"/>
              </a:spcBef>
            </a:pPr>
            <a:r>
              <a:rPr lang="en-US" sz="2800">
                <a:solidFill>
                  <a:srgbClr val="003565"/>
                </a:solidFill>
                <a:latin typeface="Times New Roman" panose="02020603050405020304" pitchFamily="18" charset="0"/>
                <a:cs typeface="Times New Roman" panose="02020603050405020304" pitchFamily="18" charset="0"/>
              </a:rPr>
              <a:t>Chia lớp thành 6 nhóm.</a:t>
            </a:r>
          </a:p>
          <a:p>
            <a:pPr indent="465138">
              <a:spcBef>
                <a:spcPts val="600"/>
              </a:spcBef>
            </a:pPr>
            <a:r>
              <a:rPr lang="en-US" sz="2800">
                <a:solidFill>
                  <a:srgbClr val="003565"/>
                </a:solidFill>
                <a:latin typeface="Times New Roman" panose="02020603050405020304" pitchFamily="18" charset="0"/>
                <a:cs typeface="Times New Roman" panose="02020603050405020304" pitchFamily="18" charset="0"/>
              </a:rPr>
              <a:t>Mỗi nhóm hoàn thành phiếu học tập số 2 trong thời gian 3 phút theo hình thức </a:t>
            </a:r>
          </a:p>
          <a:p>
            <a:pPr indent="465138">
              <a:spcBef>
                <a:spcPts val="600"/>
              </a:spcBef>
            </a:pPr>
            <a:r>
              <a:rPr lang="en-US" sz="2800">
                <a:solidFill>
                  <a:srgbClr val="003565"/>
                </a:solidFill>
                <a:latin typeface="Times New Roman" panose="02020603050405020304" pitchFamily="18" charset="0"/>
                <a:cs typeface="Times New Roman" panose="02020603050405020304" pitchFamily="18" charset="0"/>
              </a:rPr>
              <a:t>“ Khăn trải bàn”.</a:t>
            </a:r>
          </a:p>
          <a:p>
            <a:pPr indent="509588">
              <a:spcBef>
                <a:spcPts val="600"/>
              </a:spcBef>
            </a:pPr>
            <a:r>
              <a:rPr lang="en-US" sz="2800">
                <a:solidFill>
                  <a:srgbClr val="003565"/>
                </a:solidFill>
                <a:latin typeface="Times New Roman" panose="02020603050405020304" pitchFamily="18" charset="0"/>
                <a:cs typeface="Times New Roman" panose="02020603050405020304" pitchFamily="18" charset="0"/>
              </a:rPr>
              <a:t>Nhóm 1 và 2 thực hiện ví dụ 1.</a:t>
            </a:r>
          </a:p>
          <a:p>
            <a:pPr indent="509588">
              <a:spcBef>
                <a:spcPts val="600"/>
              </a:spcBef>
            </a:pPr>
            <a:r>
              <a:rPr lang="en-US" sz="2800">
                <a:solidFill>
                  <a:srgbClr val="003565"/>
                </a:solidFill>
                <a:latin typeface="Times New Roman" panose="02020603050405020304" pitchFamily="18" charset="0"/>
                <a:cs typeface="Times New Roman" panose="02020603050405020304" pitchFamily="18" charset="0"/>
              </a:rPr>
              <a:t>Nhóm 3 và 4 thực hiện ví dụ 2.</a:t>
            </a:r>
          </a:p>
          <a:p>
            <a:pPr indent="509588">
              <a:spcBef>
                <a:spcPts val="600"/>
              </a:spcBef>
            </a:pPr>
            <a:r>
              <a:rPr lang="en-US" sz="2800">
                <a:solidFill>
                  <a:srgbClr val="003565"/>
                </a:solidFill>
                <a:latin typeface="Times New Roman" panose="02020603050405020304" pitchFamily="18" charset="0"/>
                <a:cs typeface="Times New Roman" panose="02020603050405020304" pitchFamily="18" charset="0"/>
              </a:rPr>
              <a:t>Nhóm 5 và 6 thực hiện ví dụ 3.</a:t>
            </a:r>
            <a:endParaRPr lang="en-US" sz="2800" dirty="0">
              <a:solidFill>
                <a:srgbClr val="003565"/>
              </a:solidFill>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DAD58210-4A0A-7D0B-89C6-E24C7737FF0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4800" y="4038600"/>
            <a:ext cx="2527092" cy="25270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846039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1ABEC-6207-CC40-75F2-DEBBA3836C12}"/>
              </a:ext>
            </a:extLst>
          </p:cNvPr>
          <p:cNvSpPr>
            <a:spLocks noGrp="1"/>
          </p:cNvSpPr>
          <p:nvPr>
            <p:ph type="title"/>
          </p:nvPr>
        </p:nvSpPr>
        <p:spPr/>
        <p:txBody>
          <a:bodyPr>
            <a:normAutofit/>
          </a:bodyPr>
          <a:lstStyle/>
          <a:p>
            <a:pPr algn="ctr"/>
            <a:r>
              <a:rPr lang="en-US" sz="4400" b="1" dirty="0">
                <a:solidFill>
                  <a:srgbClr val="FF6875"/>
                </a:solidFill>
                <a:latin typeface="Times New Roman" panose="02020603050405020304" pitchFamily="18" charset="0"/>
                <a:cs typeface="Times New Roman" panose="02020603050405020304" pitchFamily="18" charset="0"/>
              </a:rPr>
              <a:t>THIẾT BỊ DẠY HỌC VÀ HỌC LIỆU </a:t>
            </a:r>
          </a:p>
        </p:txBody>
      </p:sp>
      <p:graphicFrame>
        <p:nvGraphicFramePr>
          <p:cNvPr id="8" name="TextBox 5">
            <a:extLst>
              <a:ext uri="{FF2B5EF4-FFF2-40B4-BE49-F238E27FC236}">
                <a16:creationId xmlns:a16="http://schemas.microsoft.com/office/drawing/2014/main" id="{3089DED0-7DEA-EDB1-D8BF-21811EA58C17}"/>
              </a:ext>
            </a:extLst>
          </p:cNvPr>
          <p:cNvGraphicFramePr/>
          <p:nvPr>
            <p:extLst>
              <p:ext uri="{D42A27DB-BD31-4B8C-83A1-F6EECF244321}">
                <p14:modId xmlns:p14="http://schemas.microsoft.com/office/powerpoint/2010/main" val="3331175752"/>
              </p:ext>
            </p:extLst>
          </p:nvPr>
        </p:nvGraphicFramePr>
        <p:xfrm>
          <a:off x="3429000" y="2362200"/>
          <a:ext cx="8153400" cy="23852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a:extLst>
              <a:ext uri="{FF2B5EF4-FFF2-40B4-BE49-F238E27FC236}">
                <a16:creationId xmlns:a16="http://schemas.microsoft.com/office/drawing/2014/main" id="{52FB2FE4-5962-4605-92A6-AB06CEC30759}"/>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b="8819"/>
          <a:stretch/>
        </p:blipFill>
        <p:spPr>
          <a:xfrm>
            <a:off x="126750" y="1905000"/>
            <a:ext cx="2769044" cy="3883427"/>
          </a:xfrm>
          <a:prstGeom prst="rect">
            <a:avLst/>
          </a:prstGeom>
        </p:spPr>
      </p:pic>
    </p:spTree>
    <p:extLst>
      <p:ext uri="{BB962C8B-B14F-4D97-AF65-F5344CB8AC3E}">
        <p14:creationId xmlns:p14="http://schemas.microsoft.com/office/powerpoint/2010/main" val="2016332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3" name="Table 2">
                <a:extLst>
                  <a:ext uri="{FF2B5EF4-FFF2-40B4-BE49-F238E27FC236}">
                    <a16:creationId xmlns:a16="http://schemas.microsoft.com/office/drawing/2014/main" id="{2243DE69-08B5-4C98-FAED-FEC3F47F4656}"/>
                  </a:ext>
                </a:extLst>
              </p:cNvPr>
              <p:cNvGraphicFramePr>
                <a:graphicFrameLocks noGrp="1"/>
              </p:cNvGraphicFramePr>
              <p:nvPr>
                <p:extLst>
                  <p:ext uri="{D42A27DB-BD31-4B8C-83A1-F6EECF244321}">
                    <p14:modId xmlns:p14="http://schemas.microsoft.com/office/powerpoint/2010/main" val="2094988632"/>
                  </p:ext>
                </p:extLst>
              </p:nvPr>
            </p:nvGraphicFramePr>
            <p:xfrm>
              <a:off x="304800" y="589116"/>
              <a:ext cx="11696699" cy="1810893"/>
            </p:xfrm>
            <a:graphic>
              <a:graphicData uri="http://schemas.openxmlformats.org/drawingml/2006/table">
                <a:tbl>
                  <a:tblPr firstRow="1" firstCol="1" bandRow="1">
                    <a:tableStyleId>{F5AB1C69-6EDB-4FF4-983F-18BD219EF322}</a:tableStyleId>
                  </a:tblPr>
                  <a:tblGrid>
                    <a:gridCol w="1754721">
                      <a:extLst>
                        <a:ext uri="{9D8B030D-6E8A-4147-A177-3AD203B41FA5}">
                          <a16:colId xmlns:a16="http://schemas.microsoft.com/office/drawing/2014/main" val="3432887858"/>
                        </a:ext>
                      </a:extLst>
                    </a:gridCol>
                    <a:gridCol w="9941978">
                      <a:extLst>
                        <a:ext uri="{9D8B030D-6E8A-4147-A177-3AD203B41FA5}">
                          <a16:colId xmlns:a16="http://schemas.microsoft.com/office/drawing/2014/main" val="2326336368"/>
                        </a:ext>
                      </a:extLst>
                    </a:gridCol>
                  </a:tblGrid>
                  <a:tr h="1159013">
                    <a:tc>
                      <a:txBody>
                        <a:bodyPr/>
                        <a:lstStyle/>
                        <a:p>
                          <a:pPr>
                            <a:lnSpc>
                              <a:spcPct val="107000"/>
                            </a:lnSpc>
                            <a:spcBef>
                              <a:spcPts val="300"/>
                            </a:spcBef>
                            <a:spcAft>
                              <a:spcPts val="300"/>
                            </a:spcAft>
                          </a:pPr>
                          <a:r>
                            <a:rPr lang="en-US" sz="2800" dirty="0" err="1">
                              <a:solidFill>
                                <a:schemeClr val="tx1"/>
                              </a:solidFill>
                              <a:effectLst/>
                              <a:latin typeface="Times New Roman" panose="02020603050405020304" pitchFamily="18" charset="0"/>
                              <a:cs typeface="Times New Roman" panose="02020603050405020304" pitchFamily="18" charset="0"/>
                            </a:rPr>
                            <a:t>Ví</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dụ</a:t>
                          </a:r>
                          <a:r>
                            <a:rPr lang="en-US" sz="2800" dirty="0">
                              <a:solidFill>
                                <a:schemeClr val="tx1"/>
                              </a:solidFill>
                              <a:effectLst/>
                              <a:latin typeface="Times New Roman" panose="02020603050405020304" pitchFamily="18" charset="0"/>
                              <a:cs typeface="Times New Roman" panose="02020603050405020304" pitchFamily="18" charset="0"/>
                            </a:rPr>
                            <a:t> 1</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6491" marR="66491" marT="0" marB="0">
                        <a:solidFill>
                          <a:schemeClr val="accent6">
                            <a:lumMod val="20000"/>
                            <a:lumOff val="80000"/>
                          </a:schemeClr>
                        </a:solidFill>
                      </a:tcPr>
                    </a:tc>
                    <a:tc>
                      <a:txBody>
                        <a:bodyPr/>
                        <a:lstStyle/>
                        <a:p>
                          <a:pPr algn="just">
                            <a:lnSpc>
                              <a:spcPct val="107000"/>
                            </a:lnSpc>
                            <a:spcBef>
                              <a:spcPts val="300"/>
                            </a:spcBef>
                            <a:spcAft>
                              <a:spcPts val="300"/>
                            </a:spcAft>
                          </a:pPr>
                          <a:r>
                            <a:rPr lang="en-US" sz="2800" dirty="0">
                              <a:solidFill>
                                <a:srgbClr val="002B5E"/>
                              </a:solidFill>
                              <a:effectLst/>
                              <a:latin typeface="Times New Roman" panose="02020603050405020304" pitchFamily="18" charset="0"/>
                              <a:cs typeface="Times New Roman" panose="02020603050405020304" pitchFamily="18" charset="0"/>
                            </a:rPr>
                            <a:t>Viết </a:t>
                          </a:r>
                          <a:r>
                            <a:rPr lang="en-US" sz="2800" dirty="0" err="1">
                              <a:solidFill>
                                <a:srgbClr val="002B5E"/>
                              </a:solidFill>
                              <a:effectLst/>
                              <a:latin typeface="Times New Roman" panose="02020603050405020304" pitchFamily="18" charset="0"/>
                              <a:cs typeface="Times New Roman" panose="02020603050405020304" pitchFamily="18" charset="0"/>
                            </a:rPr>
                            <a:t>công</a:t>
                          </a:r>
                          <a:r>
                            <a:rPr lang="en-US" sz="2800" dirty="0">
                              <a:solidFill>
                                <a:srgbClr val="002B5E"/>
                              </a:solidFill>
                              <a:effectLst/>
                              <a:latin typeface="Times New Roman" panose="02020603050405020304" pitchFamily="18" charset="0"/>
                              <a:cs typeface="Times New Roman" panose="02020603050405020304" pitchFamily="18" charset="0"/>
                            </a:rPr>
                            <a:t> </a:t>
                          </a:r>
                          <a:r>
                            <a:rPr lang="en-US" sz="2800" dirty="0" err="1">
                              <a:solidFill>
                                <a:srgbClr val="002B5E"/>
                              </a:solidFill>
                              <a:effectLst/>
                              <a:latin typeface="Times New Roman" panose="02020603050405020304" pitchFamily="18" charset="0"/>
                              <a:cs typeface="Times New Roman" panose="02020603050405020304" pitchFamily="18" charset="0"/>
                            </a:rPr>
                            <a:t>thức</a:t>
                          </a:r>
                          <a:r>
                            <a:rPr lang="en-US" sz="2800" dirty="0">
                              <a:solidFill>
                                <a:srgbClr val="002B5E"/>
                              </a:solidFill>
                              <a:effectLst/>
                              <a:latin typeface="Times New Roman" panose="02020603050405020304" pitchFamily="18" charset="0"/>
                              <a:cs typeface="Times New Roman" panose="02020603050405020304" pitchFamily="18" charset="0"/>
                            </a:rPr>
                            <a:t> </a:t>
                          </a:r>
                          <a:r>
                            <a:rPr lang="en-US" sz="2800" dirty="0" err="1">
                              <a:solidFill>
                                <a:srgbClr val="002B5E"/>
                              </a:solidFill>
                              <a:effectLst/>
                              <a:latin typeface="Times New Roman" panose="02020603050405020304" pitchFamily="18" charset="0"/>
                              <a:cs typeface="Times New Roman" panose="02020603050405020304" pitchFamily="18" charset="0"/>
                            </a:rPr>
                            <a:t>tính</a:t>
                          </a:r>
                          <a:r>
                            <a:rPr lang="en-US" sz="2800" dirty="0">
                              <a:solidFill>
                                <a:srgbClr val="002B5E"/>
                              </a:solidFill>
                              <a:effectLst/>
                              <a:latin typeface="Times New Roman" panose="02020603050405020304" pitchFamily="18" charset="0"/>
                              <a:cs typeface="Times New Roman" panose="02020603050405020304" pitchFamily="18" charset="0"/>
                            </a:rPr>
                            <a:t> </a:t>
                          </a:r>
                          <a:r>
                            <a:rPr lang="en-US" sz="2800" dirty="0" err="1">
                              <a:solidFill>
                                <a:srgbClr val="002B5E"/>
                              </a:solidFill>
                              <a:effectLst/>
                              <a:latin typeface="Times New Roman" panose="02020603050405020304" pitchFamily="18" charset="0"/>
                              <a:cs typeface="Times New Roman" panose="02020603050405020304" pitchFamily="18" charset="0"/>
                            </a:rPr>
                            <a:t>thể</a:t>
                          </a:r>
                          <a:r>
                            <a:rPr lang="en-US" sz="2800" dirty="0">
                              <a:solidFill>
                                <a:srgbClr val="002B5E"/>
                              </a:solidFill>
                              <a:effectLst/>
                              <a:latin typeface="Times New Roman" panose="02020603050405020304" pitchFamily="18" charset="0"/>
                              <a:cs typeface="Times New Roman" panose="02020603050405020304" pitchFamily="18" charset="0"/>
                            </a:rPr>
                            <a:t> </a:t>
                          </a:r>
                          <a:r>
                            <a:rPr lang="en-US" sz="2800" dirty="0" err="1">
                              <a:solidFill>
                                <a:srgbClr val="002B5E"/>
                              </a:solidFill>
                              <a:effectLst/>
                              <a:latin typeface="Times New Roman" panose="02020603050405020304" pitchFamily="18" charset="0"/>
                              <a:cs typeface="Times New Roman" panose="02020603050405020304" pitchFamily="18" charset="0"/>
                            </a:rPr>
                            <a:t>tích</a:t>
                          </a:r>
                          <a:r>
                            <a:rPr lang="en-US" sz="2800" dirty="0">
                              <a:solidFill>
                                <a:srgbClr val="002B5E"/>
                              </a:solidFill>
                              <a:effectLst/>
                              <a:latin typeface="Times New Roman" panose="02020603050405020304" pitchFamily="18" charset="0"/>
                              <a:cs typeface="Times New Roman" panose="02020603050405020304" pitchFamily="18" charset="0"/>
                            </a:rPr>
                            <a:t> </a:t>
                          </a:r>
                          <a14:m>
                            <m:oMath xmlns:m="http://schemas.openxmlformats.org/officeDocument/2006/math">
                              <m:r>
                                <a:rPr lang="en-US" sz="2800">
                                  <a:solidFill>
                                    <a:srgbClr val="002B5E"/>
                                  </a:solidFill>
                                  <a:effectLst/>
                                  <a:latin typeface="Cambria Math" panose="02040503050406030204" pitchFamily="18" charset="0"/>
                                </a:rPr>
                                <m:t>𝑉</m:t>
                              </m:r>
                              <m:r>
                                <a:rPr lang="en-US" sz="2800">
                                  <a:solidFill>
                                    <a:srgbClr val="002B5E"/>
                                  </a:solidFill>
                                  <a:effectLst/>
                                  <a:latin typeface="Cambria Math" panose="02040503050406030204" pitchFamily="18" charset="0"/>
                                </a:rPr>
                                <m:t> (</m:t>
                              </m:r>
                              <m:sSup>
                                <m:sSupPr>
                                  <m:ctrlPr>
                                    <a:rPr lang="en-US" sz="2800" i="1">
                                      <a:solidFill>
                                        <a:srgbClr val="002B5E"/>
                                      </a:solidFill>
                                      <a:effectLst/>
                                      <a:latin typeface="Cambria Math" panose="02040503050406030204" pitchFamily="18" charset="0"/>
                                    </a:rPr>
                                  </m:ctrlPr>
                                </m:sSupPr>
                                <m:e>
                                  <m:r>
                                    <a:rPr lang="en-US" sz="2800">
                                      <a:solidFill>
                                        <a:srgbClr val="002B5E"/>
                                      </a:solidFill>
                                      <a:effectLst/>
                                      <a:latin typeface="Cambria Math" panose="02040503050406030204" pitchFamily="18" charset="0"/>
                                    </a:rPr>
                                    <m:t>𝑐𝑚</m:t>
                                  </m:r>
                                </m:e>
                                <m:sup>
                                  <m:r>
                                    <a:rPr lang="en-US" sz="2800">
                                      <a:solidFill>
                                        <a:srgbClr val="002B5E"/>
                                      </a:solidFill>
                                      <a:effectLst/>
                                      <a:latin typeface="Cambria Math" panose="02040503050406030204" pitchFamily="18" charset="0"/>
                                    </a:rPr>
                                    <m:t>3</m:t>
                                  </m:r>
                                </m:sup>
                              </m:sSup>
                              <m:r>
                                <a:rPr lang="en-US" sz="2800">
                                  <a:solidFill>
                                    <a:srgbClr val="002B5E"/>
                                  </a:solidFill>
                                  <a:effectLst/>
                                  <a:latin typeface="Cambria Math" panose="02040503050406030204" pitchFamily="18" charset="0"/>
                                </a:rPr>
                                <m:t>)</m:t>
                              </m:r>
                            </m:oMath>
                          </a14:m>
                          <a:r>
                            <a:rPr lang="en-US" sz="2800" dirty="0">
                              <a:solidFill>
                                <a:srgbClr val="002B5E"/>
                              </a:solidFill>
                              <a:effectLst/>
                              <a:latin typeface="Times New Roman" panose="02020603050405020304" pitchFamily="18" charset="0"/>
                              <a:cs typeface="Times New Roman" panose="02020603050405020304" pitchFamily="18" charset="0"/>
                            </a:rPr>
                            <a:t> </a:t>
                          </a:r>
                          <a:r>
                            <a:rPr lang="en-US" sz="2800" dirty="0" err="1">
                              <a:solidFill>
                                <a:srgbClr val="002B5E"/>
                              </a:solidFill>
                              <a:effectLst/>
                              <a:latin typeface="Times New Roman" panose="02020603050405020304" pitchFamily="18" charset="0"/>
                              <a:cs typeface="Times New Roman" panose="02020603050405020304" pitchFamily="18" charset="0"/>
                            </a:rPr>
                            <a:t>của</a:t>
                          </a:r>
                          <a:r>
                            <a:rPr lang="en-US" sz="2800" dirty="0">
                              <a:solidFill>
                                <a:srgbClr val="002B5E"/>
                              </a:solidFill>
                              <a:effectLst/>
                              <a:latin typeface="Times New Roman" panose="02020603050405020304" pitchFamily="18" charset="0"/>
                              <a:cs typeface="Times New Roman" panose="02020603050405020304" pitchFamily="18" charset="0"/>
                            </a:rPr>
                            <a:t> </a:t>
                          </a:r>
                          <a:r>
                            <a:rPr lang="en-US" sz="2800" dirty="0" err="1">
                              <a:solidFill>
                                <a:srgbClr val="002B5E"/>
                              </a:solidFill>
                              <a:effectLst/>
                              <a:latin typeface="Times New Roman" panose="02020603050405020304" pitchFamily="18" charset="0"/>
                              <a:cs typeface="Times New Roman" panose="02020603050405020304" pitchFamily="18" charset="0"/>
                            </a:rPr>
                            <a:t>hình</a:t>
                          </a:r>
                          <a:r>
                            <a:rPr lang="en-US" sz="2800" dirty="0">
                              <a:solidFill>
                                <a:srgbClr val="002B5E"/>
                              </a:solidFill>
                              <a:effectLst/>
                              <a:latin typeface="Times New Roman" panose="02020603050405020304" pitchFamily="18" charset="0"/>
                              <a:cs typeface="Times New Roman" panose="02020603050405020304" pitchFamily="18" charset="0"/>
                            </a:rPr>
                            <a:t> </a:t>
                          </a:r>
                          <a:r>
                            <a:rPr lang="en-US" sz="2800" dirty="0" err="1">
                              <a:solidFill>
                                <a:srgbClr val="002B5E"/>
                              </a:solidFill>
                              <a:effectLst/>
                              <a:latin typeface="Times New Roman" panose="02020603050405020304" pitchFamily="18" charset="0"/>
                              <a:cs typeface="Times New Roman" panose="02020603050405020304" pitchFamily="18" charset="0"/>
                            </a:rPr>
                            <a:t>lập</a:t>
                          </a:r>
                          <a:r>
                            <a:rPr lang="en-US" sz="2800" dirty="0">
                              <a:solidFill>
                                <a:srgbClr val="002B5E"/>
                              </a:solidFill>
                              <a:effectLst/>
                              <a:latin typeface="Times New Roman" panose="02020603050405020304" pitchFamily="18" charset="0"/>
                              <a:cs typeface="Times New Roman" panose="02020603050405020304" pitchFamily="18" charset="0"/>
                            </a:rPr>
                            <a:t> </a:t>
                          </a:r>
                          <a:r>
                            <a:rPr lang="en-US" sz="2800" dirty="0" err="1">
                              <a:solidFill>
                                <a:srgbClr val="002B5E"/>
                              </a:solidFill>
                              <a:effectLst/>
                              <a:latin typeface="Times New Roman" panose="02020603050405020304" pitchFamily="18" charset="0"/>
                              <a:cs typeface="Times New Roman" panose="02020603050405020304" pitchFamily="18" charset="0"/>
                            </a:rPr>
                            <a:t>phương</a:t>
                          </a:r>
                          <a:r>
                            <a:rPr lang="en-US" sz="2800" dirty="0">
                              <a:solidFill>
                                <a:srgbClr val="002B5E"/>
                              </a:solidFill>
                              <a:effectLst/>
                              <a:latin typeface="Times New Roman" panose="02020603050405020304" pitchFamily="18" charset="0"/>
                              <a:cs typeface="Times New Roman" panose="02020603050405020304" pitchFamily="18" charset="0"/>
                            </a:rPr>
                            <a:t> </a:t>
                          </a:r>
                          <a:r>
                            <a:rPr lang="en-US" sz="2800" dirty="0" err="1">
                              <a:solidFill>
                                <a:srgbClr val="002B5E"/>
                              </a:solidFill>
                              <a:effectLst/>
                              <a:latin typeface="Times New Roman" panose="02020603050405020304" pitchFamily="18" charset="0"/>
                              <a:cs typeface="Times New Roman" panose="02020603050405020304" pitchFamily="18" charset="0"/>
                            </a:rPr>
                            <a:t>có</a:t>
                          </a:r>
                          <a:r>
                            <a:rPr lang="en-US" sz="2800" dirty="0">
                              <a:solidFill>
                                <a:srgbClr val="002B5E"/>
                              </a:solidFill>
                              <a:effectLst/>
                              <a:latin typeface="Times New Roman" panose="02020603050405020304" pitchFamily="18" charset="0"/>
                              <a:cs typeface="Times New Roman" panose="02020603050405020304" pitchFamily="18" charset="0"/>
                            </a:rPr>
                            <a:t> </a:t>
                          </a:r>
                          <a:r>
                            <a:rPr lang="en-US" sz="2800" dirty="0" err="1">
                              <a:solidFill>
                                <a:srgbClr val="002B5E"/>
                              </a:solidFill>
                              <a:effectLst/>
                              <a:latin typeface="Times New Roman" panose="02020603050405020304" pitchFamily="18" charset="0"/>
                              <a:cs typeface="Times New Roman" panose="02020603050405020304" pitchFamily="18" charset="0"/>
                            </a:rPr>
                            <a:t>độ</a:t>
                          </a:r>
                          <a:r>
                            <a:rPr lang="en-US" sz="2800" dirty="0">
                              <a:solidFill>
                                <a:srgbClr val="002B5E"/>
                              </a:solidFill>
                              <a:effectLst/>
                              <a:latin typeface="Times New Roman" panose="02020603050405020304" pitchFamily="18" charset="0"/>
                              <a:cs typeface="Times New Roman" panose="02020603050405020304" pitchFamily="18" charset="0"/>
                            </a:rPr>
                            <a:t> </a:t>
                          </a:r>
                          <a:r>
                            <a:rPr lang="en-US" sz="2800" dirty="0" err="1">
                              <a:solidFill>
                                <a:srgbClr val="002B5E"/>
                              </a:solidFill>
                              <a:effectLst/>
                              <a:latin typeface="Times New Roman" panose="02020603050405020304" pitchFamily="18" charset="0"/>
                              <a:cs typeface="Times New Roman" panose="02020603050405020304" pitchFamily="18" charset="0"/>
                            </a:rPr>
                            <a:t>dài</a:t>
                          </a:r>
                          <a:r>
                            <a:rPr lang="en-US" sz="2800" dirty="0">
                              <a:solidFill>
                                <a:srgbClr val="002B5E"/>
                              </a:solidFill>
                              <a:effectLst/>
                              <a:latin typeface="Times New Roman" panose="02020603050405020304" pitchFamily="18" charset="0"/>
                              <a:cs typeface="Times New Roman" panose="02020603050405020304" pitchFamily="18" charset="0"/>
                            </a:rPr>
                            <a:t> </a:t>
                          </a:r>
                          <a:r>
                            <a:rPr lang="en-US" sz="2800" dirty="0" err="1">
                              <a:solidFill>
                                <a:srgbClr val="002B5E"/>
                              </a:solidFill>
                              <a:effectLst/>
                              <a:latin typeface="Times New Roman" panose="02020603050405020304" pitchFamily="18" charset="0"/>
                              <a:cs typeface="Times New Roman" panose="02020603050405020304" pitchFamily="18" charset="0"/>
                            </a:rPr>
                            <a:t>cạnh</a:t>
                          </a:r>
                          <a:r>
                            <a:rPr lang="en-US" sz="2800" dirty="0">
                              <a:solidFill>
                                <a:srgbClr val="002B5E"/>
                              </a:solidFill>
                              <a:effectLst/>
                              <a:latin typeface="Times New Roman" panose="02020603050405020304" pitchFamily="18" charset="0"/>
                              <a:cs typeface="Times New Roman" panose="02020603050405020304" pitchFamily="18" charset="0"/>
                            </a:rPr>
                            <a:t> </a:t>
                          </a:r>
                          <a:r>
                            <a:rPr lang="en-US" sz="2800" dirty="0" err="1">
                              <a:solidFill>
                                <a:srgbClr val="002B5E"/>
                              </a:solidFill>
                              <a:effectLst/>
                              <a:latin typeface="Times New Roman" panose="02020603050405020304" pitchFamily="18" charset="0"/>
                              <a:cs typeface="Times New Roman" panose="02020603050405020304" pitchFamily="18" charset="0"/>
                            </a:rPr>
                            <a:t>là</a:t>
                          </a:r>
                          <a:r>
                            <a:rPr lang="en-US" sz="2800" dirty="0">
                              <a:solidFill>
                                <a:srgbClr val="002B5E"/>
                              </a:solidFill>
                              <a:effectLst/>
                              <a:latin typeface="Times New Roman" panose="02020603050405020304" pitchFamily="18" charset="0"/>
                              <a:cs typeface="Times New Roman" panose="02020603050405020304" pitchFamily="18" charset="0"/>
                            </a:rPr>
                            <a:t> </a:t>
                          </a:r>
                          <a14:m>
                            <m:oMath xmlns:m="http://schemas.openxmlformats.org/officeDocument/2006/math">
                              <m:r>
                                <a:rPr lang="en-US" sz="2800">
                                  <a:solidFill>
                                    <a:srgbClr val="002B5E"/>
                                  </a:solidFill>
                                  <a:effectLst/>
                                  <a:latin typeface="Cambria Math" panose="02040503050406030204" pitchFamily="18" charset="0"/>
                                </a:rPr>
                                <m:t>𝑥</m:t>
                              </m:r>
                              <m:r>
                                <a:rPr lang="en-US" sz="2800">
                                  <a:solidFill>
                                    <a:srgbClr val="002B5E"/>
                                  </a:solidFill>
                                  <a:effectLst/>
                                  <a:latin typeface="Cambria Math" panose="02040503050406030204" pitchFamily="18" charset="0"/>
                                </a:rPr>
                                <m:t>(</m:t>
                              </m:r>
                              <m:r>
                                <a:rPr lang="en-US" sz="2800">
                                  <a:solidFill>
                                    <a:srgbClr val="002B5E"/>
                                  </a:solidFill>
                                  <a:effectLst/>
                                  <a:latin typeface="Cambria Math" panose="02040503050406030204" pitchFamily="18" charset="0"/>
                                </a:rPr>
                                <m:t>𝑐𝑚</m:t>
                              </m:r>
                              <m:r>
                                <a:rPr lang="en-US" sz="2800">
                                  <a:solidFill>
                                    <a:srgbClr val="002B5E"/>
                                  </a:solidFill>
                                  <a:effectLst/>
                                  <a:latin typeface="Cambria Math" panose="02040503050406030204" pitchFamily="18" charset="0"/>
                                </a:rPr>
                                <m:t>)</m:t>
                              </m:r>
                            </m:oMath>
                          </a14:m>
                          <a:r>
                            <a:rPr lang="en-US" sz="2800" dirty="0">
                              <a:solidFill>
                                <a:srgbClr val="002B5E"/>
                              </a:solidFill>
                              <a:effectLst/>
                              <a:latin typeface="Times New Roman" panose="02020603050405020304" pitchFamily="18" charset="0"/>
                              <a:cs typeface="Times New Roman" panose="02020603050405020304" pitchFamily="18" charset="0"/>
                            </a:rPr>
                            <a:t>. </a:t>
                          </a:r>
                          <a:r>
                            <a:rPr lang="en-US" sz="2800" dirty="0" err="1">
                              <a:solidFill>
                                <a:srgbClr val="002B5E"/>
                              </a:solidFill>
                              <a:effectLst/>
                              <a:latin typeface="Times New Roman" panose="02020603050405020304" pitchFamily="18" charset="0"/>
                              <a:cs typeface="Times New Roman" panose="02020603050405020304" pitchFamily="18" charset="0"/>
                            </a:rPr>
                            <a:t>Hỏi</a:t>
                          </a:r>
                          <a:r>
                            <a:rPr lang="en-US" sz="2800" dirty="0">
                              <a:solidFill>
                                <a:srgbClr val="002B5E"/>
                              </a:solidFill>
                              <a:effectLst/>
                              <a:latin typeface="Times New Roman" panose="02020603050405020304" pitchFamily="18" charset="0"/>
                              <a:cs typeface="Times New Roman" panose="02020603050405020304" pitchFamily="18" charset="0"/>
                            </a:rPr>
                            <a:t> </a:t>
                          </a:r>
                          <a14:m>
                            <m:oMath xmlns:m="http://schemas.openxmlformats.org/officeDocument/2006/math">
                              <m:r>
                                <a:rPr lang="en-US" sz="2800">
                                  <a:solidFill>
                                    <a:srgbClr val="002B5E"/>
                                  </a:solidFill>
                                  <a:effectLst/>
                                  <a:latin typeface="Cambria Math" panose="02040503050406030204" pitchFamily="18" charset="0"/>
                                </a:rPr>
                                <m:t>𝑉</m:t>
                              </m:r>
                            </m:oMath>
                          </a14:m>
                          <a:r>
                            <a:rPr lang="en-US" sz="2800" dirty="0">
                              <a:solidFill>
                                <a:srgbClr val="002B5E"/>
                              </a:solidFill>
                              <a:effectLst/>
                              <a:latin typeface="Times New Roman" panose="02020603050405020304" pitchFamily="18" charset="0"/>
                              <a:cs typeface="Times New Roman" panose="02020603050405020304" pitchFamily="18" charset="0"/>
                            </a:rPr>
                            <a:t> </a:t>
                          </a:r>
                          <a:r>
                            <a:rPr lang="en-US" sz="2800" dirty="0" err="1">
                              <a:solidFill>
                                <a:srgbClr val="002B5E"/>
                              </a:solidFill>
                              <a:effectLst/>
                              <a:latin typeface="Times New Roman" panose="02020603050405020304" pitchFamily="18" charset="0"/>
                              <a:cs typeface="Times New Roman" panose="02020603050405020304" pitchFamily="18" charset="0"/>
                            </a:rPr>
                            <a:t>có</a:t>
                          </a:r>
                          <a:r>
                            <a:rPr lang="en-US" sz="2800" dirty="0">
                              <a:solidFill>
                                <a:srgbClr val="002B5E"/>
                              </a:solidFill>
                              <a:effectLst/>
                              <a:latin typeface="Times New Roman" panose="02020603050405020304" pitchFamily="18" charset="0"/>
                              <a:cs typeface="Times New Roman" panose="02020603050405020304" pitchFamily="18" charset="0"/>
                            </a:rPr>
                            <a:t> </a:t>
                          </a:r>
                          <a:r>
                            <a:rPr lang="en-US" sz="2800" dirty="0" err="1">
                              <a:solidFill>
                                <a:srgbClr val="002B5E"/>
                              </a:solidFill>
                              <a:effectLst/>
                              <a:latin typeface="Times New Roman" panose="02020603050405020304" pitchFamily="18" charset="0"/>
                              <a:cs typeface="Times New Roman" panose="02020603050405020304" pitchFamily="18" charset="0"/>
                            </a:rPr>
                            <a:t>phải</a:t>
                          </a:r>
                          <a:r>
                            <a:rPr lang="en-US" sz="2800" dirty="0">
                              <a:solidFill>
                                <a:srgbClr val="002B5E"/>
                              </a:solidFill>
                              <a:effectLst/>
                              <a:latin typeface="Times New Roman" panose="02020603050405020304" pitchFamily="18" charset="0"/>
                              <a:cs typeface="Times New Roman" panose="02020603050405020304" pitchFamily="18" charset="0"/>
                            </a:rPr>
                            <a:t> </a:t>
                          </a:r>
                          <a:r>
                            <a:rPr lang="en-US" sz="2800" dirty="0" err="1">
                              <a:solidFill>
                                <a:srgbClr val="002B5E"/>
                              </a:solidFill>
                              <a:effectLst/>
                              <a:latin typeface="Times New Roman" panose="02020603050405020304" pitchFamily="18" charset="0"/>
                              <a:cs typeface="Times New Roman" panose="02020603050405020304" pitchFamily="18" charset="0"/>
                            </a:rPr>
                            <a:t>là</a:t>
                          </a:r>
                          <a:r>
                            <a:rPr lang="en-US" sz="2800" dirty="0">
                              <a:solidFill>
                                <a:srgbClr val="002B5E"/>
                              </a:solidFill>
                              <a:effectLst/>
                              <a:latin typeface="Times New Roman" panose="02020603050405020304" pitchFamily="18" charset="0"/>
                              <a:cs typeface="Times New Roman" panose="02020603050405020304" pitchFamily="18" charset="0"/>
                            </a:rPr>
                            <a:t> </a:t>
                          </a:r>
                          <a:r>
                            <a:rPr lang="en-US" sz="2800" dirty="0" err="1">
                              <a:solidFill>
                                <a:srgbClr val="002B5E"/>
                              </a:solidFill>
                              <a:effectLst/>
                              <a:latin typeface="Times New Roman" panose="02020603050405020304" pitchFamily="18" charset="0"/>
                              <a:cs typeface="Times New Roman" panose="02020603050405020304" pitchFamily="18" charset="0"/>
                            </a:rPr>
                            <a:t>hàm</a:t>
                          </a:r>
                          <a:r>
                            <a:rPr lang="en-US" sz="2800" dirty="0">
                              <a:solidFill>
                                <a:srgbClr val="002B5E"/>
                              </a:solidFill>
                              <a:effectLst/>
                              <a:latin typeface="Times New Roman" panose="02020603050405020304" pitchFamily="18" charset="0"/>
                              <a:cs typeface="Times New Roman" panose="02020603050405020304" pitchFamily="18" charset="0"/>
                            </a:rPr>
                            <a:t> </a:t>
                          </a:r>
                          <a:r>
                            <a:rPr lang="en-US" sz="2800" dirty="0" err="1">
                              <a:solidFill>
                                <a:srgbClr val="002B5E"/>
                              </a:solidFill>
                              <a:effectLst/>
                              <a:latin typeface="Times New Roman" panose="02020603050405020304" pitchFamily="18" charset="0"/>
                              <a:cs typeface="Times New Roman" panose="02020603050405020304" pitchFamily="18" charset="0"/>
                            </a:rPr>
                            <a:t>số</a:t>
                          </a:r>
                          <a:r>
                            <a:rPr lang="en-US" sz="2800" dirty="0">
                              <a:solidFill>
                                <a:srgbClr val="002B5E"/>
                              </a:solidFill>
                              <a:effectLst/>
                              <a:latin typeface="Times New Roman" panose="02020603050405020304" pitchFamily="18" charset="0"/>
                              <a:cs typeface="Times New Roman" panose="02020603050405020304" pitchFamily="18" charset="0"/>
                            </a:rPr>
                            <a:t> </a:t>
                          </a:r>
                          <a:r>
                            <a:rPr lang="en-US" sz="2800" dirty="0" err="1">
                              <a:solidFill>
                                <a:srgbClr val="002B5E"/>
                              </a:solidFill>
                              <a:effectLst/>
                              <a:latin typeface="Times New Roman" panose="02020603050405020304" pitchFamily="18" charset="0"/>
                              <a:cs typeface="Times New Roman" panose="02020603050405020304" pitchFamily="18" charset="0"/>
                            </a:rPr>
                            <a:t>của</a:t>
                          </a:r>
                          <a:r>
                            <a:rPr lang="en-US" sz="2800" dirty="0">
                              <a:solidFill>
                                <a:srgbClr val="002B5E"/>
                              </a:solidFill>
                              <a:effectLst/>
                              <a:latin typeface="Times New Roman" panose="02020603050405020304" pitchFamily="18" charset="0"/>
                              <a:cs typeface="Times New Roman" panose="02020603050405020304" pitchFamily="18" charset="0"/>
                            </a:rPr>
                            <a:t> </a:t>
                          </a:r>
                          <a14:m>
                            <m:oMath xmlns:m="http://schemas.openxmlformats.org/officeDocument/2006/math">
                              <m:r>
                                <a:rPr lang="en-US" sz="2800">
                                  <a:solidFill>
                                    <a:srgbClr val="002B5E"/>
                                  </a:solidFill>
                                  <a:effectLst/>
                                  <a:latin typeface="Cambria Math" panose="02040503050406030204" pitchFamily="18" charset="0"/>
                                </a:rPr>
                                <m:t>𝑥</m:t>
                              </m:r>
                            </m:oMath>
                          </a14:m>
                          <a:r>
                            <a:rPr lang="en-US" sz="2800" dirty="0">
                              <a:solidFill>
                                <a:srgbClr val="002B5E"/>
                              </a:solidFill>
                              <a:effectLst/>
                              <a:latin typeface="Times New Roman" panose="02020603050405020304" pitchFamily="18" charset="0"/>
                              <a:cs typeface="Times New Roman" panose="02020603050405020304" pitchFamily="18" charset="0"/>
                            </a:rPr>
                            <a:t> hay </a:t>
                          </a:r>
                          <a:r>
                            <a:rPr lang="en-US" sz="2800" dirty="0" err="1">
                              <a:solidFill>
                                <a:srgbClr val="002B5E"/>
                              </a:solidFill>
                              <a:effectLst/>
                              <a:latin typeface="Times New Roman" panose="02020603050405020304" pitchFamily="18" charset="0"/>
                              <a:cs typeface="Times New Roman" panose="02020603050405020304" pitchFamily="18" charset="0"/>
                            </a:rPr>
                            <a:t>không</a:t>
                          </a:r>
                          <a:r>
                            <a:rPr lang="en-US" sz="2800" dirty="0">
                              <a:solidFill>
                                <a:srgbClr val="002B5E"/>
                              </a:solidFill>
                              <a:effectLst/>
                              <a:latin typeface="Times New Roman" panose="02020603050405020304" pitchFamily="18" charset="0"/>
                              <a:cs typeface="Times New Roman" panose="02020603050405020304" pitchFamily="18" charset="0"/>
                            </a:rPr>
                            <a:t>? </a:t>
                          </a:r>
                          <a:r>
                            <a:rPr lang="en-US" sz="2800" dirty="0" err="1">
                              <a:solidFill>
                                <a:srgbClr val="002B5E"/>
                              </a:solidFill>
                              <a:effectLst/>
                              <a:latin typeface="Times New Roman" panose="02020603050405020304" pitchFamily="18" charset="0"/>
                              <a:cs typeface="Times New Roman" panose="02020603050405020304" pitchFamily="18" charset="0"/>
                            </a:rPr>
                            <a:t>Vì</a:t>
                          </a:r>
                          <a:r>
                            <a:rPr lang="en-US" sz="2800" dirty="0">
                              <a:solidFill>
                                <a:srgbClr val="002B5E"/>
                              </a:solidFill>
                              <a:effectLst/>
                              <a:latin typeface="Times New Roman" panose="02020603050405020304" pitchFamily="18" charset="0"/>
                              <a:cs typeface="Times New Roman" panose="02020603050405020304" pitchFamily="18" charset="0"/>
                            </a:rPr>
                            <a:t> </a:t>
                          </a:r>
                          <a:r>
                            <a:rPr lang="en-US" sz="2800" dirty="0" err="1">
                              <a:solidFill>
                                <a:srgbClr val="002B5E"/>
                              </a:solidFill>
                              <a:effectLst/>
                              <a:latin typeface="Times New Roman" panose="02020603050405020304" pitchFamily="18" charset="0"/>
                              <a:cs typeface="Times New Roman" panose="02020603050405020304" pitchFamily="18" charset="0"/>
                            </a:rPr>
                            <a:t>sao</a:t>
                          </a:r>
                          <a:r>
                            <a:rPr lang="en-US" sz="2800" dirty="0">
                              <a:solidFill>
                                <a:srgbClr val="002B5E"/>
                              </a:solidFill>
                              <a:effectLst/>
                              <a:latin typeface="Times New Roman" panose="02020603050405020304" pitchFamily="18" charset="0"/>
                              <a:cs typeface="Times New Roman" panose="02020603050405020304" pitchFamily="18" charset="0"/>
                            </a:rPr>
                            <a:t>?</a:t>
                          </a:r>
                        </a:p>
                        <a:p>
                          <a:pPr algn="just">
                            <a:lnSpc>
                              <a:spcPct val="107000"/>
                            </a:lnSpc>
                            <a:spcBef>
                              <a:spcPts val="300"/>
                            </a:spcBef>
                            <a:spcAft>
                              <a:spcPts val="300"/>
                            </a:spcAft>
                            <a:tabLst>
                              <a:tab pos="8317865" algn="l"/>
                            </a:tabLst>
                          </a:pP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6491" marR="66491" marT="0" marB="0">
                        <a:solidFill>
                          <a:schemeClr val="accent6">
                            <a:lumMod val="20000"/>
                            <a:lumOff val="80000"/>
                          </a:schemeClr>
                        </a:solidFill>
                      </a:tcPr>
                    </a:tc>
                    <a:extLst>
                      <a:ext uri="{0D108BD9-81ED-4DB2-BD59-A6C34878D82A}">
                        <a16:rowId xmlns:a16="http://schemas.microsoft.com/office/drawing/2014/main" val="1183689164"/>
                      </a:ext>
                    </a:extLst>
                  </a:tr>
                </a:tbl>
              </a:graphicData>
            </a:graphic>
          </p:graphicFrame>
        </mc:Choice>
        <mc:Fallback xmlns="">
          <p:graphicFrame>
            <p:nvGraphicFramePr>
              <p:cNvPr id="3" name="Table 2">
                <a:extLst>
                  <a:ext uri="{FF2B5EF4-FFF2-40B4-BE49-F238E27FC236}">
                    <a16:creationId xmlns:a16="http://schemas.microsoft.com/office/drawing/2014/main" id="{2243DE69-08B5-4C98-FAED-FEC3F47F4656}"/>
                  </a:ext>
                </a:extLst>
              </p:cNvPr>
              <p:cNvGraphicFramePr>
                <a:graphicFrameLocks noGrp="1"/>
              </p:cNvGraphicFramePr>
              <p:nvPr>
                <p:extLst>
                  <p:ext uri="{D42A27DB-BD31-4B8C-83A1-F6EECF244321}">
                    <p14:modId xmlns:p14="http://schemas.microsoft.com/office/powerpoint/2010/main" val="2094988632"/>
                  </p:ext>
                </p:extLst>
              </p:nvPr>
            </p:nvGraphicFramePr>
            <p:xfrm>
              <a:off x="304800" y="589116"/>
              <a:ext cx="11696699" cy="1837246"/>
            </p:xfrm>
            <a:graphic>
              <a:graphicData uri="http://schemas.openxmlformats.org/drawingml/2006/table">
                <a:tbl>
                  <a:tblPr firstRow="1" firstCol="1" bandRow="1">
                    <a:tableStyleId>{F5AB1C69-6EDB-4FF4-983F-18BD219EF322}</a:tableStyleId>
                  </a:tblPr>
                  <a:tblGrid>
                    <a:gridCol w="1754721">
                      <a:extLst>
                        <a:ext uri="{9D8B030D-6E8A-4147-A177-3AD203B41FA5}">
                          <a16:colId xmlns:a16="http://schemas.microsoft.com/office/drawing/2014/main" val="3432887858"/>
                        </a:ext>
                      </a:extLst>
                    </a:gridCol>
                    <a:gridCol w="9941978">
                      <a:extLst>
                        <a:ext uri="{9D8B030D-6E8A-4147-A177-3AD203B41FA5}">
                          <a16:colId xmlns:a16="http://schemas.microsoft.com/office/drawing/2014/main" val="2326336368"/>
                        </a:ext>
                      </a:extLst>
                    </a:gridCol>
                  </a:tblGrid>
                  <a:tr h="1837246">
                    <a:tc>
                      <a:txBody>
                        <a:bodyPr/>
                        <a:lstStyle/>
                        <a:p>
                          <a:pPr>
                            <a:lnSpc>
                              <a:spcPct val="107000"/>
                            </a:lnSpc>
                            <a:spcBef>
                              <a:spcPts val="300"/>
                            </a:spcBef>
                            <a:spcAft>
                              <a:spcPts val="300"/>
                            </a:spcAft>
                          </a:pPr>
                          <a:r>
                            <a:rPr lang="en-US" sz="2800" dirty="0" err="1">
                              <a:solidFill>
                                <a:schemeClr val="tx1"/>
                              </a:solidFill>
                              <a:effectLst/>
                              <a:latin typeface="Times New Roman" panose="02020603050405020304" pitchFamily="18" charset="0"/>
                              <a:cs typeface="Times New Roman" panose="02020603050405020304" pitchFamily="18" charset="0"/>
                            </a:rPr>
                            <a:t>Ví</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dụ</a:t>
                          </a:r>
                          <a:r>
                            <a:rPr lang="en-US" sz="2800" dirty="0">
                              <a:solidFill>
                                <a:schemeClr val="tx1"/>
                              </a:solidFill>
                              <a:effectLst/>
                              <a:latin typeface="Times New Roman" panose="02020603050405020304" pitchFamily="18" charset="0"/>
                              <a:cs typeface="Times New Roman" panose="02020603050405020304" pitchFamily="18" charset="0"/>
                            </a:rPr>
                            <a:t> 1</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6491" marR="66491" marT="0" marB="0">
                        <a:solidFill>
                          <a:schemeClr val="accent6">
                            <a:lumMod val="20000"/>
                            <a:lumOff val="80000"/>
                          </a:schemeClr>
                        </a:solidFill>
                      </a:tcPr>
                    </a:tc>
                    <a:tc>
                      <a:txBody>
                        <a:bodyPr/>
                        <a:lstStyle/>
                        <a:p>
                          <a:endParaRPr lang="en-US"/>
                        </a:p>
                      </a:txBody>
                      <a:tcPr marL="66491" marR="66491" marT="0" marB="0">
                        <a:blipFill>
                          <a:blip r:embed="rId5"/>
                          <a:stretch>
                            <a:fillRect l="-17781" t="-5611" r="-245" b="-1320"/>
                          </a:stretch>
                        </a:blipFill>
                      </a:tcPr>
                    </a:tc>
                    <a:extLst>
                      <a:ext uri="{0D108BD9-81ED-4DB2-BD59-A6C34878D82A}">
                        <a16:rowId xmlns:a16="http://schemas.microsoft.com/office/drawing/2014/main" val="1183689164"/>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4" name="Table 3">
                <a:extLst>
                  <a:ext uri="{FF2B5EF4-FFF2-40B4-BE49-F238E27FC236}">
                    <a16:creationId xmlns:a16="http://schemas.microsoft.com/office/drawing/2014/main" id="{68A2EF63-5294-AA7C-8919-1FA94308FE70}"/>
                  </a:ext>
                </a:extLst>
              </p:cNvPr>
              <p:cNvGraphicFramePr>
                <a:graphicFrameLocks noGrp="1"/>
              </p:cNvGraphicFramePr>
              <p:nvPr>
                <p:extLst>
                  <p:ext uri="{D42A27DB-BD31-4B8C-83A1-F6EECF244321}">
                    <p14:modId xmlns:p14="http://schemas.microsoft.com/office/powerpoint/2010/main" val="2591662294"/>
                  </p:ext>
                </p:extLst>
              </p:nvPr>
            </p:nvGraphicFramePr>
            <p:xfrm>
              <a:off x="304799" y="1924459"/>
              <a:ext cx="11696701" cy="2882964"/>
            </p:xfrm>
            <a:graphic>
              <a:graphicData uri="http://schemas.openxmlformats.org/drawingml/2006/table">
                <a:tbl>
                  <a:tblPr firstRow="1" firstCol="1" bandRow="1">
                    <a:tableStyleId>{F5AB1C69-6EDB-4FF4-983F-18BD219EF322}</a:tableStyleId>
                  </a:tblPr>
                  <a:tblGrid>
                    <a:gridCol w="1769726">
                      <a:extLst>
                        <a:ext uri="{9D8B030D-6E8A-4147-A177-3AD203B41FA5}">
                          <a16:colId xmlns:a16="http://schemas.microsoft.com/office/drawing/2014/main" val="3600882783"/>
                        </a:ext>
                      </a:extLst>
                    </a:gridCol>
                    <a:gridCol w="9926975">
                      <a:extLst>
                        <a:ext uri="{9D8B030D-6E8A-4147-A177-3AD203B41FA5}">
                          <a16:colId xmlns:a16="http://schemas.microsoft.com/office/drawing/2014/main" val="2981629097"/>
                        </a:ext>
                      </a:extLst>
                    </a:gridCol>
                  </a:tblGrid>
                  <a:tr h="1136248">
                    <a:tc>
                      <a:txBody>
                        <a:bodyPr/>
                        <a:lstStyle/>
                        <a:p>
                          <a:pPr algn="just">
                            <a:lnSpc>
                              <a:spcPct val="107000"/>
                            </a:lnSpc>
                            <a:spcBef>
                              <a:spcPts val="300"/>
                            </a:spcBef>
                            <a:spcAft>
                              <a:spcPts val="300"/>
                            </a:spcAft>
                          </a:pPr>
                          <a:r>
                            <a:rPr lang="en-US" sz="2800" dirty="0" err="1">
                              <a:solidFill>
                                <a:schemeClr val="tx1"/>
                              </a:solidFill>
                              <a:effectLst/>
                              <a:latin typeface="Times New Roman" panose="02020603050405020304" pitchFamily="18" charset="0"/>
                              <a:cs typeface="Times New Roman" panose="02020603050405020304" pitchFamily="18" charset="0"/>
                            </a:rPr>
                            <a:t>Ví</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dụ</a:t>
                          </a:r>
                          <a:r>
                            <a:rPr lang="en-US" sz="2800" dirty="0">
                              <a:solidFill>
                                <a:schemeClr val="tx1"/>
                              </a:solidFill>
                              <a:effectLst/>
                              <a:latin typeface="Times New Roman" panose="02020603050405020304" pitchFamily="18" charset="0"/>
                              <a:cs typeface="Times New Roman" panose="02020603050405020304" pitchFamily="18" charset="0"/>
                            </a:rPr>
                            <a:t> 2</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998" marR="63998" marT="0" marB="0">
                        <a:solidFill>
                          <a:schemeClr val="accent6">
                            <a:lumMod val="20000"/>
                            <a:lumOff val="80000"/>
                          </a:schemeClr>
                        </a:solidFill>
                      </a:tcPr>
                    </a:tc>
                    <a:tc>
                      <a:txBody>
                        <a:bodyPr/>
                        <a:lstStyle/>
                        <a:p>
                          <a:pPr algn="just">
                            <a:lnSpc>
                              <a:spcPct val="107000"/>
                            </a:lnSpc>
                            <a:spcBef>
                              <a:spcPts val="300"/>
                            </a:spcBef>
                            <a:spcAft>
                              <a:spcPts val="300"/>
                            </a:spcAft>
                          </a:pPr>
                          <a:r>
                            <a:rPr lang="en-US" sz="2800">
                              <a:solidFill>
                                <a:srgbClr val="012D5B"/>
                              </a:solidFill>
                              <a:effectLst/>
                              <a:latin typeface="Times New Roman" panose="02020603050405020304" pitchFamily="18" charset="0"/>
                              <a:cs typeface="Times New Roman" panose="02020603050405020304" pitchFamily="18" charset="0"/>
                            </a:rPr>
                            <a:t>Nhiệt độ dự báo ở TP. HCM tại một số thời điểm trong ngày được biểu diễn lên bảng giá trị, ta có bảng giá trị sau: </a:t>
                          </a:r>
                        </a:p>
                        <a:p>
                          <a:pPr algn="just">
                            <a:lnSpc>
                              <a:spcPct val="107000"/>
                            </a:lnSpc>
                            <a:spcBef>
                              <a:spcPts val="300"/>
                            </a:spcBef>
                            <a:spcAft>
                              <a:spcPts val="300"/>
                            </a:spcAft>
                          </a:pPr>
                          <a:endParaRPr lang="en-US" sz="2400">
                            <a:solidFill>
                              <a:srgbClr val="012D5B"/>
                            </a:solidFill>
                            <a:effectLst/>
                            <a:latin typeface="Times New Roman" panose="02020603050405020304" pitchFamily="18" charset="0"/>
                            <a:cs typeface="Times New Roman" panose="02020603050405020304" pitchFamily="18" charset="0"/>
                          </a:endParaRPr>
                        </a:p>
                        <a:p>
                          <a:pPr algn="just">
                            <a:lnSpc>
                              <a:spcPct val="107000"/>
                            </a:lnSpc>
                            <a:spcBef>
                              <a:spcPts val="300"/>
                            </a:spcBef>
                            <a:spcAft>
                              <a:spcPts val="300"/>
                            </a:spcAft>
                          </a:pPr>
                          <a:endParaRPr lang="en-US" sz="2400">
                            <a:solidFill>
                              <a:srgbClr val="012D5B"/>
                            </a:solidFill>
                            <a:effectLst/>
                            <a:latin typeface="Times New Roman" panose="02020603050405020304" pitchFamily="18" charset="0"/>
                            <a:cs typeface="Times New Roman" panose="02020603050405020304" pitchFamily="18" charset="0"/>
                          </a:endParaRPr>
                        </a:p>
                        <a:p>
                          <a:pPr algn="just">
                            <a:lnSpc>
                              <a:spcPct val="107000"/>
                            </a:lnSpc>
                            <a:spcBef>
                              <a:spcPts val="300"/>
                            </a:spcBef>
                            <a:spcAft>
                              <a:spcPts val="300"/>
                            </a:spcAft>
                          </a:pPr>
                          <a:r>
                            <a:rPr lang="en-US" sz="2400">
                              <a:solidFill>
                                <a:srgbClr val="012D5B"/>
                              </a:solidFill>
                              <a:effectLst/>
                              <a:latin typeface="Times New Roman" panose="02020603050405020304" pitchFamily="18" charset="0"/>
                              <a:cs typeface="Times New Roman" panose="02020603050405020304" pitchFamily="18" charset="0"/>
                            </a:rPr>
                            <a:t>a</a:t>
                          </a:r>
                          <a:r>
                            <a:rPr lang="en-US" sz="2800" dirty="0">
                              <a:solidFill>
                                <a:srgbClr val="012D5B"/>
                              </a:solidFill>
                              <a:effectLst/>
                              <a:latin typeface="Times New Roman" panose="02020603050405020304" pitchFamily="18" charset="0"/>
                              <a:cs typeface="Times New Roman" panose="02020603050405020304" pitchFamily="18" charset="0"/>
                            </a:rPr>
                            <a:t>) </a:t>
                          </a:r>
                          <a:r>
                            <a:rPr lang="en-US" sz="2800" dirty="0" err="1">
                              <a:solidFill>
                                <a:srgbClr val="012D5B"/>
                              </a:solidFill>
                              <a:effectLst/>
                              <a:latin typeface="Times New Roman" panose="02020603050405020304" pitchFamily="18" charset="0"/>
                              <a:cs typeface="Times New Roman" panose="02020603050405020304" pitchFamily="18" charset="0"/>
                            </a:rPr>
                            <a:t>Nhiệt</a:t>
                          </a:r>
                          <a:r>
                            <a:rPr lang="en-US" sz="2800" dirty="0">
                              <a:solidFill>
                                <a:srgbClr val="012D5B"/>
                              </a:solidFill>
                              <a:effectLst/>
                              <a:latin typeface="Times New Roman" panose="02020603050405020304" pitchFamily="18" charset="0"/>
                              <a:cs typeface="Times New Roman" panose="02020603050405020304" pitchFamily="18" charset="0"/>
                            </a:rPr>
                            <a:t> </a:t>
                          </a:r>
                          <a:r>
                            <a:rPr lang="en-US" sz="2800" dirty="0" err="1">
                              <a:solidFill>
                                <a:srgbClr val="012D5B"/>
                              </a:solidFill>
                              <a:effectLst/>
                              <a:latin typeface="Times New Roman" panose="02020603050405020304" pitchFamily="18" charset="0"/>
                              <a:cs typeface="Times New Roman" panose="02020603050405020304" pitchFamily="18" charset="0"/>
                            </a:rPr>
                            <a:t>độ</a:t>
                          </a:r>
                          <a:r>
                            <a:rPr lang="en-US" sz="2800" dirty="0">
                              <a:solidFill>
                                <a:srgbClr val="012D5B"/>
                              </a:solidFill>
                              <a:effectLst/>
                              <a:latin typeface="Times New Roman" panose="02020603050405020304" pitchFamily="18" charset="0"/>
                              <a:cs typeface="Times New Roman" panose="02020603050405020304" pitchFamily="18" charset="0"/>
                            </a:rPr>
                            <a:t> </a:t>
                          </a:r>
                          <a14:m>
                            <m:oMath xmlns:m="http://schemas.openxmlformats.org/officeDocument/2006/math">
                              <m:r>
                                <a:rPr lang="en-US" sz="2800">
                                  <a:solidFill>
                                    <a:srgbClr val="012D5B"/>
                                  </a:solidFill>
                                  <a:effectLst/>
                                  <a:latin typeface="Cambria Math" panose="02040503050406030204" pitchFamily="18" charset="0"/>
                                </a:rPr>
                                <m:t>𝑇</m:t>
                              </m:r>
                            </m:oMath>
                          </a14:m>
                          <a:r>
                            <a:rPr lang="en-US" sz="2800" dirty="0">
                              <a:solidFill>
                                <a:srgbClr val="012D5B"/>
                              </a:solidFill>
                              <a:effectLst/>
                              <a:latin typeface="Times New Roman" panose="02020603050405020304" pitchFamily="18" charset="0"/>
                              <a:cs typeface="Times New Roman" panose="02020603050405020304" pitchFamily="18" charset="0"/>
                            </a:rPr>
                            <a:t> </a:t>
                          </a:r>
                          <a:r>
                            <a:rPr lang="en-US" sz="2800" dirty="0" err="1">
                              <a:solidFill>
                                <a:srgbClr val="012D5B"/>
                              </a:solidFill>
                              <a:effectLst/>
                              <a:latin typeface="Times New Roman" panose="02020603050405020304" pitchFamily="18" charset="0"/>
                              <a:cs typeface="Times New Roman" panose="02020603050405020304" pitchFamily="18" charset="0"/>
                            </a:rPr>
                            <a:t>có</a:t>
                          </a:r>
                          <a:r>
                            <a:rPr lang="en-US" sz="2800" dirty="0">
                              <a:solidFill>
                                <a:srgbClr val="012D5B"/>
                              </a:solidFill>
                              <a:effectLst/>
                              <a:latin typeface="Times New Roman" panose="02020603050405020304" pitchFamily="18" charset="0"/>
                              <a:cs typeface="Times New Roman" panose="02020603050405020304" pitchFamily="18" charset="0"/>
                            </a:rPr>
                            <a:t> </a:t>
                          </a:r>
                          <a:r>
                            <a:rPr lang="en-US" sz="2800" dirty="0" err="1">
                              <a:solidFill>
                                <a:srgbClr val="012D5B"/>
                              </a:solidFill>
                              <a:effectLst/>
                              <a:latin typeface="Times New Roman" panose="02020603050405020304" pitchFamily="18" charset="0"/>
                              <a:cs typeface="Times New Roman" panose="02020603050405020304" pitchFamily="18" charset="0"/>
                            </a:rPr>
                            <a:t>phải</a:t>
                          </a:r>
                          <a:r>
                            <a:rPr lang="en-US" sz="2800" dirty="0">
                              <a:solidFill>
                                <a:srgbClr val="012D5B"/>
                              </a:solidFill>
                              <a:effectLst/>
                              <a:latin typeface="Times New Roman" panose="02020603050405020304" pitchFamily="18" charset="0"/>
                              <a:cs typeface="Times New Roman" panose="02020603050405020304" pitchFamily="18" charset="0"/>
                            </a:rPr>
                            <a:t> </a:t>
                          </a:r>
                          <a:r>
                            <a:rPr lang="en-US" sz="2800" dirty="0" err="1">
                              <a:solidFill>
                                <a:srgbClr val="012D5B"/>
                              </a:solidFill>
                              <a:effectLst/>
                              <a:latin typeface="Times New Roman" panose="02020603050405020304" pitchFamily="18" charset="0"/>
                              <a:cs typeface="Times New Roman" panose="02020603050405020304" pitchFamily="18" charset="0"/>
                            </a:rPr>
                            <a:t>là</a:t>
                          </a:r>
                          <a:r>
                            <a:rPr lang="en-US" sz="2800" dirty="0">
                              <a:solidFill>
                                <a:srgbClr val="012D5B"/>
                              </a:solidFill>
                              <a:effectLst/>
                              <a:latin typeface="Times New Roman" panose="02020603050405020304" pitchFamily="18" charset="0"/>
                              <a:cs typeface="Times New Roman" panose="02020603050405020304" pitchFamily="18" charset="0"/>
                            </a:rPr>
                            <a:t> </a:t>
                          </a:r>
                          <a:r>
                            <a:rPr lang="en-US" sz="2800" dirty="0" err="1">
                              <a:solidFill>
                                <a:srgbClr val="012D5B"/>
                              </a:solidFill>
                              <a:effectLst/>
                              <a:latin typeface="Times New Roman" panose="02020603050405020304" pitchFamily="18" charset="0"/>
                              <a:cs typeface="Times New Roman" panose="02020603050405020304" pitchFamily="18" charset="0"/>
                            </a:rPr>
                            <a:t>hàm</a:t>
                          </a:r>
                          <a:r>
                            <a:rPr lang="en-US" sz="2800" dirty="0">
                              <a:solidFill>
                                <a:srgbClr val="012D5B"/>
                              </a:solidFill>
                              <a:effectLst/>
                              <a:latin typeface="Times New Roman" panose="02020603050405020304" pitchFamily="18" charset="0"/>
                              <a:cs typeface="Times New Roman" panose="02020603050405020304" pitchFamily="18" charset="0"/>
                            </a:rPr>
                            <a:t> </a:t>
                          </a:r>
                          <a:r>
                            <a:rPr lang="en-US" sz="2800" dirty="0" err="1">
                              <a:solidFill>
                                <a:srgbClr val="012D5B"/>
                              </a:solidFill>
                              <a:effectLst/>
                              <a:latin typeface="Times New Roman" panose="02020603050405020304" pitchFamily="18" charset="0"/>
                              <a:cs typeface="Times New Roman" panose="02020603050405020304" pitchFamily="18" charset="0"/>
                            </a:rPr>
                            <a:t>số</a:t>
                          </a:r>
                          <a:r>
                            <a:rPr lang="en-US" sz="2800" dirty="0">
                              <a:solidFill>
                                <a:srgbClr val="012D5B"/>
                              </a:solidFill>
                              <a:effectLst/>
                              <a:latin typeface="Times New Roman" panose="02020603050405020304" pitchFamily="18" charset="0"/>
                              <a:cs typeface="Times New Roman" panose="02020603050405020304" pitchFamily="18" charset="0"/>
                            </a:rPr>
                            <a:t> </a:t>
                          </a:r>
                          <a:r>
                            <a:rPr lang="en-US" sz="2800" dirty="0" err="1">
                              <a:solidFill>
                                <a:srgbClr val="012D5B"/>
                              </a:solidFill>
                              <a:effectLst/>
                              <a:latin typeface="Times New Roman" panose="02020603050405020304" pitchFamily="18" charset="0"/>
                              <a:cs typeface="Times New Roman" panose="02020603050405020304" pitchFamily="18" charset="0"/>
                            </a:rPr>
                            <a:t>của</a:t>
                          </a:r>
                          <a:r>
                            <a:rPr lang="en-US" sz="2800" dirty="0">
                              <a:solidFill>
                                <a:srgbClr val="012D5B"/>
                              </a:solidFill>
                              <a:effectLst/>
                              <a:latin typeface="Times New Roman" panose="02020603050405020304" pitchFamily="18" charset="0"/>
                              <a:cs typeface="Times New Roman" panose="02020603050405020304" pitchFamily="18" charset="0"/>
                            </a:rPr>
                            <a:t> </a:t>
                          </a:r>
                          <a:r>
                            <a:rPr lang="en-US" sz="2800" dirty="0" err="1">
                              <a:solidFill>
                                <a:srgbClr val="012D5B"/>
                              </a:solidFill>
                              <a:effectLst/>
                              <a:latin typeface="Times New Roman" panose="02020603050405020304" pitchFamily="18" charset="0"/>
                              <a:cs typeface="Times New Roman" panose="02020603050405020304" pitchFamily="18" charset="0"/>
                            </a:rPr>
                            <a:t>thời</a:t>
                          </a:r>
                          <a:r>
                            <a:rPr lang="en-US" sz="2800" dirty="0">
                              <a:solidFill>
                                <a:srgbClr val="012D5B"/>
                              </a:solidFill>
                              <a:effectLst/>
                              <a:latin typeface="Times New Roman" panose="02020603050405020304" pitchFamily="18" charset="0"/>
                              <a:cs typeface="Times New Roman" panose="02020603050405020304" pitchFamily="18" charset="0"/>
                            </a:rPr>
                            <a:t> </a:t>
                          </a:r>
                          <a:r>
                            <a:rPr lang="en-US" sz="2800" dirty="0" err="1">
                              <a:solidFill>
                                <a:srgbClr val="012D5B"/>
                              </a:solidFill>
                              <a:effectLst/>
                              <a:latin typeface="Times New Roman" panose="02020603050405020304" pitchFamily="18" charset="0"/>
                              <a:cs typeface="Times New Roman" panose="02020603050405020304" pitchFamily="18" charset="0"/>
                            </a:rPr>
                            <a:t>điểm</a:t>
                          </a:r>
                          <a:r>
                            <a:rPr lang="en-US" sz="2800" dirty="0">
                              <a:solidFill>
                                <a:srgbClr val="012D5B"/>
                              </a:solidFill>
                              <a:effectLst/>
                              <a:latin typeface="Times New Roman" panose="02020603050405020304" pitchFamily="18" charset="0"/>
                              <a:cs typeface="Times New Roman" panose="02020603050405020304" pitchFamily="18" charset="0"/>
                            </a:rPr>
                            <a:t> </a:t>
                          </a:r>
                          <a14:m>
                            <m:oMath xmlns:m="http://schemas.openxmlformats.org/officeDocument/2006/math">
                              <m:r>
                                <a:rPr lang="en-US" sz="2800">
                                  <a:solidFill>
                                    <a:srgbClr val="012D5B"/>
                                  </a:solidFill>
                                  <a:effectLst/>
                                  <a:latin typeface="Cambria Math" panose="02040503050406030204" pitchFamily="18" charset="0"/>
                                </a:rPr>
                                <m:t>𝑡</m:t>
                              </m:r>
                            </m:oMath>
                          </a14:m>
                          <a:r>
                            <a:rPr lang="en-US" sz="2800" dirty="0">
                              <a:solidFill>
                                <a:srgbClr val="012D5B"/>
                              </a:solidFill>
                              <a:effectLst/>
                              <a:latin typeface="Times New Roman" panose="02020603050405020304" pitchFamily="18" charset="0"/>
                              <a:cs typeface="Times New Roman" panose="02020603050405020304" pitchFamily="18" charset="0"/>
                            </a:rPr>
                            <a:t> </a:t>
                          </a:r>
                          <a:r>
                            <a:rPr lang="en-US" sz="2800" dirty="0" err="1">
                              <a:solidFill>
                                <a:srgbClr val="012D5B"/>
                              </a:solidFill>
                              <a:effectLst/>
                              <a:latin typeface="Times New Roman" panose="02020603050405020304" pitchFamily="18" charset="0"/>
                              <a:cs typeface="Times New Roman" panose="02020603050405020304" pitchFamily="18" charset="0"/>
                            </a:rPr>
                            <a:t>không</a:t>
                          </a:r>
                          <a:r>
                            <a:rPr lang="en-US" sz="2800" dirty="0">
                              <a:solidFill>
                                <a:srgbClr val="012D5B"/>
                              </a:solidFill>
                              <a:effectLst/>
                              <a:latin typeface="Times New Roman" panose="02020603050405020304" pitchFamily="18" charset="0"/>
                              <a:cs typeface="Times New Roman" panose="02020603050405020304" pitchFamily="18" charset="0"/>
                            </a:rPr>
                            <a:t>? </a:t>
                          </a:r>
                          <a:r>
                            <a:rPr lang="en-US" sz="2800" dirty="0" err="1">
                              <a:solidFill>
                                <a:srgbClr val="012D5B"/>
                              </a:solidFill>
                              <a:effectLst/>
                              <a:latin typeface="Times New Roman" panose="02020603050405020304" pitchFamily="18" charset="0"/>
                              <a:cs typeface="Times New Roman" panose="02020603050405020304" pitchFamily="18" charset="0"/>
                            </a:rPr>
                            <a:t>Vì</a:t>
                          </a:r>
                          <a:r>
                            <a:rPr lang="en-US" sz="2800" dirty="0">
                              <a:solidFill>
                                <a:srgbClr val="012D5B"/>
                              </a:solidFill>
                              <a:effectLst/>
                              <a:latin typeface="Times New Roman" panose="02020603050405020304" pitchFamily="18" charset="0"/>
                              <a:cs typeface="Times New Roman" panose="02020603050405020304" pitchFamily="18" charset="0"/>
                            </a:rPr>
                            <a:t> </a:t>
                          </a:r>
                          <a:r>
                            <a:rPr lang="en-US" sz="2800" err="1">
                              <a:solidFill>
                                <a:srgbClr val="012D5B"/>
                              </a:solidFill>
                              <a:effectLst/>
                              <a:latin typeface="Times New Roman" panose="02020603050405020304" pitchFamily="18" charset="0"/>
                              <a:cs typeface="Times New Roman" panose="02020603050405020304" pitchFamily="18" charset="0"/>
                            </a:rPr>
                            <a:t>sao</a:t>
                          </a:r>
                          <a:r>
                            <a:rPr lang="en-US" sz="2800">
                              <a:solidFill>
                                <a:srgbClr val="012D5B"/>
                              </a:solidFill>
                              <a:effectLst/>
                              <a:latin typeface="Times New Roman" panose="02020603050405020304" pitchFamily="18" charset="0"/>
                              <a:cs typeface="Times New Roman" panose="02020603050405020304" pitchFamily="18" charset="0"/>
                            </a:rPr>
                            <a:t>?</a:t>
                          </a:r>
                          <a:endParaRPr lang="en-US" sz="2800" dirty="0">
                            <a:solidFill>
                              <a:srgbClr val="012D5B"/>
                            </a:solidFill>
                            <a:effectLst/>
                            <a:latin typeface="Times New Roman" panose="02020603050405020304" pitchFamily="18" charset="0"/>
                            <a:cs typeface="Times New Roman" panose="02020603050405020304" pitchFamily="18" charset="0"/>
                          </a:endParaRPr>
                        </a:p>
                        <a:p>
                          <a:pPr algn="just">
                            <a:lnSpc>
                              <a:spcPct val="107000"/>
                            </a:lnSpc>
                            <a:spcBef>
                              <a:spcPts val="300"/>
                            </a:spcBef>
                            <a:spcAft>
                              <a:spcPts val="300"/>
                            </a:spcAft>
                          </a:pPr>
                          <a:r>
                            <a:rPr lang="en-US" sz="2800" dirty="0">
                              <a:solidFill>
                                <a:srgbClr val="012D5B"/>
                              </a:solidFill>
                              <a:effectLst/>
                              <a:latin typeface="Times New Roman" panose="02020603050405020304" pitchFamily="18" charset="0"/>
                              <a:cs typeface="Times New Roman" panose="02020603050405020304" pitchFamily="18" charset="0"/>
                            </a:rPr>
                            <a:t>b) </a:t>
                          </a:r>
                          <a:r>
                            <a:rPr lang="en-US" sz="2800" dirty="0" err="1">
                              <a:solidFill>
                                <a:srgbClr val="012D5B"/>
                              </a:solidFill>
                              <a:effectLst/>
                              <a:latin typeface="Times New Roman" panose="02020603050405020304" pitchFamily="18" charset="0"/>
                              <a:cs typeface="Times New Roman" panose="02020603050405020304" pitchFamily="18" charset="0"/>
                            </a:rPr>
                            <a:t>Thời</a:t>
                          </a:r>
                          <a:r>
                            <a:rPr lang="en-US" sz="2800" dirty="0">
                              <a:solidFill>
                                <a:srgbClr val="012D5B"/>
                              </a:solidFill>
                              <a:effectLst/>
                              <a:latin typeface="Times New Roman" panose="02020603050405020304" pitchFamily="18" charset="0"/>
                              <a:cs typeface="Times New Roman" panose="02020603050405020304" pitchFamily="18" charset="0"/>
                            </a:rPr>
                            <a:t> </a:t>
                          </a:r>
                          <a:r>
                            <a:rPr lang="en-US" sz="2800" dirty="0" err="1">
                              <a:solidFill>
                                <a:srgbClr val="012D5B"/>
                              </a:solidFill>
                              <a:effectLst/>
                              <a:latin typeface="Times New Roman" panose="02020603050405020304" pitchFamily="18" charset="0"/>
                              <a:cs typeface="Times New Roman" panose="02020603050405020304" pitchFamily="18" charset="0"/>
                            </a:rPr>
                            <a:t>điểm</a:t>
                          </a:r>
                          <a:r>
                            <a:rPr lang="en-US" sz="2800" dirty="0">
                              <a:solidFill>
                                <a:srgbClr val="012D5B"/>
                              </a:solidFill>
                              <a:effectLst/>
                              <a:latin typeface="Times New Roman" panose="02020603050405020304" pitchFamily="18" charset="0"/>
                              <a:cs typeface="Times New Roman" panose="02020603050405020304" pitchFamily="18" charset="0"/>
                            </a:rPr>
                            <a:t> </a:t>
                          </a:r>
                          <a14:m>
                            <m:oMath xmlns:m="http://schemas.openxmlformats.org/officeDocument/2006/math">
                              <m:r>
                                <a:rPr lang="en-US" sz="2800">
                                  <a:solidFill>
                                    <a:srgbClr val="012D5B"/>
                                  </a:solidFill>
                                  <a:effectLst/>
                                  <a:latin typeface="Cambria Math" panose="02040503050406030204" pitchFamily="18" charset="0"/>
                                </a:rPr>
                                <m:t>𝑡</m:t>
                              </m:r>
                            </m:oMath>
                          </a14:m>
                          <a:r>
                            <a:rPr lang="en-US" sz="2800" dirty="0">
                              <a:solidFill>
                                <a:srgbClr val="012D5B"/>
                              </a:solidFill>
                              <a:effectLst/>
                              <a:latin typeface="Times New Roman" panose="02020603050405020304" pitchFamily="18" charset="0"/>
                              <a:cs typeface="Times New Roman" panose="02020603050405020304" pitchFamily="18" charset="0"/>
                            </a:rPr>
                            <a:t> </a:t>
                          </a:r>
                          <a:r>
                            <a:rPr lang="en-US" sz="2800" dirty="0" err="1">
                              <a:solidFill>
                                <a:srgbClr val="012D5B"/>
                              </a:solidFill>
                              <a:effectLst/>
                              <a:latin typeface="Times New Roman" panose="02020603050405020304" pitchFamily="18" charset="0"/>
                              <a:cs typeface="Times New Roman" panose="02020603050405020304" pitchFamily="18" charset="0"/>
                            </a:rPr>
                            <a:t>có</a:t>
                          </a:r>
                          <a:r>
                            <a:rPr lang="en-US" sz="2800" dirty="0">
                              <a:solidFill>
                                <a:srgbClr val="012D5B"/>
                              </a:solidFill>
                              <a:effectLst/>
                              <a:latin typeface="Times New Roman" panose="02020603050405020304" pitchFamily="18" charset="0"/>
                              <a:cs typeface="Times New Roman" panose="02020603050405020304" pitchFamily="18" charset="0"/>
                            </a:rPr>
                            <a:t> </a:t>
                          </a:r>
                          <a:r>
                            <a:rPr lang="en-US" sz="2800" dirty="0" err="1">
                              <a:solidFill>
                                <a:srgbClr val="012D5B"/>
                              </a:solidFill>
                              <a:effectLst/>
                              <a:latin typeface="Times New Roman" panose="02020603050405020304" pitchFamily="18" charset="0"/>
                              <a:cs typeface="Times New Roman" panose="02020603050405020304" pitchFamily="18" charset="0"/>
                            </a:rPr>
                            <a:t>phải</a:t>
                          </a:r>
                          <a:r>
                            <a:rPr lang="en-US" sz="2800" dirty="0">
                              <a:solidFill>
                                <a:srgbClr val="012D5B"/>
                              </a:solidFill>
                              <a:effectLst/>
                              <a:latin typeface="Times New Roman" panose="02020603050405020304" pitchFamily="18" charset="0"/>
                              <a:cs typeface="Times New Roman" panose="02020603050405020304" pitchFamily="18" charset="0"/>
                            </a:rPr>
                            <a:t> </a:t>
                          </a:r>
                          <a:r>
                            <a:rPr lang="en-US" sz="2800" dirty="0" err="1">
                              <a:solidFill>
                                <a:srgbClr val="012D5B"/>
                              </a:solidFill>
                              <a:effectLst/>
                              <a:latin typeface="Times New Roman" panose="02020603050405020304" pitchFamily="18" charset="0"/>
                              <a:cs typeface="Times New Roman" panose="02020603050405020304" pitchFamily="18" charset="0"/>
                            </a:rPr>
                            <a:t>là</a:t>
                          </a:r>
                          <a:r>
                            <a:rPr lang="en-US" sz="2800" dirty="0">
                              <a:solidFill>
                                <a:srgbClr val="012D5B"/>
                              </a:solidFill>
                              <a:effectLst/>
                              <a:latin typeface="Times New Roman" panose="02020603050405020304" pitchFamily="18" charset="0"/>
                              <a:cs typeface="Times New Roman" panose="02020603050405020304" pitchFamily="18" charset="0"/>
                            </a:rPr>
                            <a:t> </a:t>
                          </a:r>
                          <a:r>
                            <a:rPr lang="en-US" sz="2800" dirty="0" err="1">
                              <a:solidFill>
                                <a:srgbClr val="012D5B"/>
                              </a:solidFill>
                              <a:effectLst/>
                              <a:latin typeface="Times New Roman" panose="02020603050405020304" pitchFamily="18" charset="0"/>
                              <a:cs typeface="Times New Roman" panose="02020603050405020304" pitchFamily="18" charset="0"/>
                            </a:rPr>
                            <a:t>hàm</a:t>
                          </a:r>
                          <a:r>
                            <a:rPr lang="en-US" sz="2800" dirty="0">
                              <a:solidFill>
                                <a:srgbClr val="012D5B"/>
                              </a:solidFill>
                              <a:effectLst/>
                              <a:latin typeface="Times New Roman" panose="02020603050405020304" pitchFamily="18" charset="0"/>
                              <a:cs typeface="Times New Roman" panose="02020603050405020304" pitchFamily="18" charset="0"/>
                            </a:rPr>
                            <a:t> </a:t>
                          </a:r>
                          <a:r>
                            <a:rPr lang="en-US" sz="2800" dirty="0" err="1">
                              <a:solidFill>
                                <a:srgbClr val="012D5B"/>
                              </a:solidFill>
                              <a:effectLst/>
                              <a:latin typeface="Times New Roman" panose="02020603050405020304" pitchFamily="18" charset="0"/>
                              <a:cs typeface="Times New Roman" panose="02020603050405020304" pitchFamily="18" charset="0"/>
                            </a:rPr>
                            <a:t>số</a:t>
                          </a:r>
                          <a:r>
                            <a:rPr lang="en-US" sz="2800" dirty="0">
                              <a:solidFill>
                                <a:srgbClr val="012D5B"/>
                              </a:solidFill>
                              <a:effectLst/>
                              <a:latin typeface="Times New Roman" panose="02020603050405020304" pitchFamily="18" charset="0"/>
                              <a:cs typeface="Times New Roman" panose="02020603050405020304" pitchFamily="18" charset="0"/>
                            </a:rPr>
                            <a:t> </a:t>
                          </a:r>
                          <a:r>
                            <a:rPr lang="en-US" sz="2800" dirty="0" err="1">
                              <a:solidFill>
                                <a:srgbClr val="012D5B"/>
                              </a:solidFill>
                              <a:effectLst/>
                              <a:latin typeface="Times New Roman" panose="02020603050405020304" pitchFamily="18" charset="0"/>
                              <a:cs typeface="Times New Roman" panose="02020603050405020304" pitchFamily="18" charset="0"/>
                            </a:rPr>
                            <a:t>của</a:t>
                          </a:r>
                          <a:r>
                            <a:rPr lang="en-US" sz="2800" dirty="0">
                              <a:solidFill>
                                <a:srgbClr val="012D5B"/>
                              </a:solidFill>
                              <a:effectLst/>
                              <a:latin typeface="Times New Roman" panose="02020603050405020304" pitchFamily="18" charset="0"/>
                              <a:cs typeface="Times New Roman" panose="02020603050405020304" pitchFamily="18" charset="0"/>
                            </a:rPr>
                            <a:t> </a:t>
                          </a:r>
                          <a:r>
                            <a:rPr lang="en-US" sz="2800" dirty="0" err="1">
                              <a:solidFill>
                                <a:srgbClr val="012D5B"/>
                              </a:solidFill>
                              <a:effectLst/>
                              <a:latin typeface="Times New Roman" panose="02020603050405020304" pitchFamily="18" charset="0"/>
                              <a:cs typeface="Times New Roman" panose="02020603050405020304" pitchFamily="18" charset="0"/>
                            </a:rPr>
                            <a:t>nhiệt</a:t>
                          </a:r>
                          <a:r>
                            <a:rPr lang="en-US" sz="2800" dirty="0">
                              <a:solidFill>
                                <a:srgbClr val="012D5B"/>
                              </a:solidFill>
                              <a:effectLst/>
                              <a:latin typeface="Times New Roman" panose="02020603050405020304" pitchFamily="18" charset="0"/>
                              <a:cs typeface="Times New Roman" panose="02020603050405020304" pitchFamily="18" charset="0"/>
                            </a:rPr>
                            <a:t> </a:t>
                          </a:r>
                          <a:r>
                            <a:rPr lang="en-US" sz="2800" dirty="0" err="1">
                              <a:solidFill>
                                <a:srgbClr val="012D5B"/>
                              </a:solidFill>
                              <a:effectLst/>
                              <a:latin typeface="Times New Roman" panose="02020603050405020304" pitchFamily="18" charset="0"/>
                              <a:cs typeface="Times New Roman" panose="02020603050405020304" pitchFamily="18" charset="0"/>
                            </a:rPr>
                            <a:t>độ</a:t>
                          </a:r>
                          <a:r>
                            <a:rPr lang="en-US" sz="2800" dirty="0">
                              <a:solidFill>
                                <a:srgbClr val="012D5B"/>
                              </a:solidFill>
                              <a:effectLst/>
                              <a:latin typeface="Times New Roman" panose="02020603050405020304" pitchFamily="18" charset="0"/>
                              <a:cs typeface="Times New Roman" panose="02020603050405020304" pitchFamily="18" charset="0"/>
                            </a:rPr>
                            <a:t> </a:t>
                          </a:r>
                          <a14:m>
                            <m:oMath xmlns:m="http://schemas.openxmlformats.org/officeDocument/2006/math">
                              <m:r>
                                <a:rPr lang="en-US" sz="2800">
                                  <a:solidFill>
                                    <a:srgbClr val="012D5B"/>
                                  </a:solidFill>
                                  <a:effectLst/>
                                  <a:latin typeface="Cambria Math" panose="02040503050406030204" pitchFamily="18" charset="0"/>
                                </a:rPr>
                                <m:t>𝑇</m:t>
                              </m:r>
                            </m:oMath>
                          </a14:m>
                          <a:r>
                            <a:rPr lang="en-US" sz="2800" dirty="0">
                              <a:solidFill>
                                <a:srgbClr val="012D5B"/>
                              </a:solidFill>
                              <a:effectLst/>
                              <a:latin typeface="Times New Roman" panose="02020603050405020304" pitchFamily="18" charset="0"/>
                              <a:cs typeface="Times New Roman" panose="02020603050405020304" pitchFamily="18" charset="0"/>
                            </a:rPr>
                            <a:t> </a:t>
                          </a:r>
                          <a:r>
                            <a:rPr lang="en-US" sz="2800" dirty="0" err="1">
                              <a:solidFill>
                                <a:srgbClr val="012D5B"/>
                              </a:solidFill>
                              <a:effectLst/>
                              <a:latin typeface="Times New Roman" panose="02020603050405020304" pitchFamily="18" charset="0"/>
                              <a:cs typeface="Times New Roman" panose="02020603050405020304" pitchFamily="18" charset="0"/>
                            </a:rPr>
                            <a:t>không</a:t>
                          </a:r>
                          <a:r>
                            <a:rPr lang="en-US" sz="2800" dirty="0">
                              <a:solidFill>
                                <a:srgbClr val="012D5B"/>
                              </a:solidFill>
                              <a:effectLst/>
                              <a:latin typeface="Times New Roman" panose="02020603050405020304" pitchFamily="18" charset="0"/>
                              <a:cs typeface="Times New Roman" panose="02020603050405020304" pitchFamily="18" charset="0"/>
                            </a:rPr>
                            <a:t>? </a:t>
                          </a:r>
                          <a:r>
                            <a:rPr lang="en-US" sz="2800" err="1">
                              <a:solidFill>
                                <a:srgbClr val="012D5B"/>
                              </a:solidFill>
                              <a:effectLst/>
                              <a:latin typeface="Times New Roman" panose="02020603050405020304" pitchFamily="18" charset="0"/>
                              <a:cs typeface="Times New Roman" panose="02020603050405020304" pitchFamily="18" charset="0"/>
                            </a:rPr>
                            <a:t>Vì</a:t>
                          </a:r>
                          <a:r>
                            <a:rPr lang="en-US" sz="2800">
                              <a:solidFill>
                                <a:srgbClr val="012D5B"/>
                              </a:solidFill>
                              <a:effectLst/>
                              <a:latin typeface="Times New Roman" panose="02020603050405020304" pitchFamily="18" charset="0"/>
                              <a:cs typeface="Times New Roman" panose="02020603050405020304" pitchFamily="18" charset="0"/>
                            </a:rPr>
                            <a:t> sao?</a:t>
                          </a:r>
                        </a:p>
                      </a:txBody>
                      <a:tcPr marL="63998" marR="63998" marT="0" marB="0">
                        <a:solidFill>
                          <a:schemeClr val="accent6">
                            <a:lumMod val="20000"/>
                            <a:lumOff val="80000"/>
                          </a:schemeClr>
                        </a:solidFill>
                      </a:tcPr>
                    </a:tc>
                    <a:extLst>
                      <a:ext uri="{0D108BD9-81ED-4DB2-BD59-A6C34878D82A}">
                        <a16:rowId xmlns:a16="http://schemas.microsoft.com/office/drawing/2014/main" val="1921605580"/>
                      </a:ext>
                    </a:extLst>
                  </a:tr>
                </a:tbl>
              </a:graphicData>
            </a:graphic>
          </p:graphicFrame>
        </mc:Choice>
        <mc:Fallback xmlns="">
          <p:graphicFrame>
            <p:nvGraphicFramePr>
              <p:cNvPr id="4" name="Table 3">
                <a:extLst>
                  <a:ext uri="{FF2B5EF4-FFF2-40B4-BE49-F238E27FC236}">
                    <a16:creationId xmlns:a16="http://schemas.microsoft.com/office/drawing/2014/main" id="{68A2EF63-5294-AA7C-8919-1FA94308FE70}"/>
                  </a:ext>
                </a:extLst>
              </p:cNvPr>
              <p:cNvGraphicFramePr>
                <a:graphicFrameLocks noGrp="1"/>
              </p:cNvGraphicFramePr>
              <p:nvPr>
                <p:extLst>
                  <p:ext uri="{D42A27DB-BD31-4B8C-83A1-F6EECF244321}">
                    <p14:modId xmlns:p14="http://schemas.microsoft.com/office/powerpoint/2010/main" val="2591662294"/>
                  </p:ext>
                </p:extLst>
              </p:nvPr>
            </p:nvGraphicFramePr>
            <p:xfrm>
              <a:off x="304799" y="1924459"/>
              <a:ext cx="11696701" cy="2913761"/>
            </p:xfrm>
            <a:graphic>
              <a:graphicData uri="http://schemas.openxmlformats.org/drawingml/2006/table">
                <a:tbl>
                  <a:tblPr firstRow="1" firstCol="1" bandRow="1">
                    <a:tableStyleId>{F5AB1C69-6EDB-4FF4-983F-18BD219EF322}</a:tableStyleId>
                  </a:tblPr>
                  <a:tblGrid>
                    <a:gridCol w="1769726">
                      <a:extLst>
                        <a:ext uri="{9D8B030D-6E8A-4147-A177-3AD203B41FA5}">
                          <a16:colId xmlns:a16="http://schemas.microsoft.com/office/drawing/2014/main" val="3600882783"/>
                        </a:ext>
                      </a:extLst>
                    </a:gridCol>
                    <a:gridCol w="9926975">
                      <a:extLst>
                        <a:ext uri="{9D8B030D-6E8A-4147-A177-3AD203B41FA5}">
                          <a16:colId xmlns:a16="http://schemas.microsoft.com/office/drawing/2014/main" val="2981629097"/>
                        </a:ext>
                      </a:extLst>
                    </a:gridCol>
                  </a:tblGrid>
                  <a:tr h="2913761">
                    <a:tc>
                      <a:txBody>
                        <a:bodyPr/>
                        <a:lstStyle/>
                        <a:p>
                          <a:pPr algn="just">
                            <a:lnSpc>
                              <a:spcPct val="107000"/>
                            </a:lnSpc>
                            <a:spcBef>
                              <a:spcPts val="300"/>
                            </a:spcBef>
                            <a:spcAft>
                              <a:spcPts val="300"/>
                            </a:spcAft>
                          </a:pPr>
                          <a:r>
                            <a:rPr lang="en-US" sz="2800" dirty="0" err="1">
                              <a:solidFill>
                                <a:schemeClr val="tx1"/>
                              </a:solidFill>
                              <a:effectLst/>
                              <a:latin typeface="Times New Roman" panose="02020603050405020304" pitchFamily="18" charset="0"/>
                              <a:cs typeface="Times New Roman" panose="02020603050405020304" pitchFamily="18" charset="0"/>
                            </a:rPr>
                            <a:t>Ví</a:t>
                          </a:r>
                          <a:r>
                            <a:rPr lang="en-US" sz="2800" dirty="0">
                              <a:solidFill>
                                <a:schemeClr val="tx1"/>
                              </a:solidFill>
                              <a:effectLst/>
                              <a:latin typeface="Times New Roman" panose="02020603050405020304" pitchFamily="18" charset="0"/>
                              <a:cs typeface="Times New Roman" panose="02020603050405020304" pitchFamily="18" charset="0"/>
                            </a:rPr>
                            <a:t> </a:t>
                          </a:r>
                          <a:r>
                            <a:rPr lang="en-US" sz="2800" dirty="0" err="1">
                              <a:solidFill>
                                <a:schemeClr val="tx1"/>
                              </a:solidFill>
                              <a:effectLst/>
                              <a:latin typeface="Times New Roman" panose="02020603050405020304" pitchFamily="18" charset="0"/>
                              <a:cs typeface="Times New Roman" panose="02020603050405020304" pitchFamily="18" charset="0"/>
                            </a:rPr>
                            <a:t>dụ</a:t>
                          </a:r>
                          <a:r>
                            <a:rPr lang="en-US" sz="2800" dirty="0">
                              <a:solidFill>
                                <a:schemeClr val="tx1"/>
                              </a:solidFill>
                              <a:effectLst/>
                              <a:latin typeface="Times New Roman" panose="02020603050405020304" pitchFamily="18" charset="0"/>
                              <a:cs typeface="Times New Roman" panose="02020603050405020304" pitchFamily="18" charset="0"/>
                            </a:rPr>
                            <a:t> 2</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998" marR="63998" marT="0" marB="0">
                        <a:solidFill>
                          <a:schemeClr val="accent6">
                            <a:lumMod val="20000"/>
                            <a:lumOff val="80000"/>
                          </a:schemeClr>
                        </a:solidFill>
                      </a:tcPr>
                    </a:tc>
                    <a:tc>
                      <a:txBody>
                        <a:bodyPr/>
                        <a:lstStyle/>
                        <a:p>
                          <a:endParaRPr lang="en-US"/>
                        </a:p>
                      </a:txBody>
                      <a:tcPr marL="63998" marR="63998" marT="0" marB="0">
                        <a:blipFill>
                          <a:blip r:embed="rId6"/>
                          <a:stretch>
                            <a:fillRect l="-17853" t="-3549" r="-245" b="-6263"/>
                          </a:stretch>
                        </a:blipFill>
                      </a:tcPr>
                    </a:tc>
                    <a:extLst>
                      <a:ext uri="{0D108BD9-81ED-4DB2-BD59-A6C34878D82A}">
                        <a16:rowId xmlns:a16="http://schemas.microsoft.com/office/drawing/2014/main" val="1921605580"/>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10" name="Table 9">
                <a:extLst>
                  <a:ext uri="{FF2B5EF4-FFF2-40B4-BE49-F238E27FC236}">
                    <a16:creationId xmlns:a16="http://schemas.microsoft.com/office/drawing/2014/main" id="{353532C3-CCF2-DB50-9BDE-6C516F997EA5}"/>
                  </a:ext>
                </a:extLst>
              </p:cNvPr>
              <p:cNvGraphicFramePr>
                <a:graphicFrameLocks noGrp="1"/>
              </p:cNvGraphicFramePr>
              <p:nvPr>
                <p:extLst>
                  <p:ext uri="{D42A27DB-BD31-4B8C-83A1-F6EECF244321}">
                    <p14:modId xmlns:p14="http://schemas.microsoft.com/office/powerpoint/2010/main" val="2130616899"/>
                  </p:ext>
                </p:extLst>
              </p:nvPr>
            </p:nvGraphicFramePr>
            <p:xfrm>
              <a:off x="304799" y="4807423"/>
              <a:ext cx="11696700" cy="2065446"/>
            </p:xfrm>
            <a:graphic>
              <a:graphicData uri="http://schemas.openxmlformats.org/drawingml/2006/table">
                <a:tbl>
                  <a:tblPr firstRow="1" firstCol="1" bandRow="1">
                    <a:tableStyleId>{F5AB1C69-6EDB-4FF4-983F-18BD219EF322}</a:tableStyleId>
                  </a:tblPr>
                  <a:tblGrid>
                    <a:gridCol w="1781618">
                      <a:extLst>
                        <a:ext uri="{9D8B030D-6E8A-4147-A177-3AD203B41FA5}">
                          <a16:colId xmlns:a16="http://schemas.microsoft.com/office/drawing/2014/main" val="3173091027"/>
                        </a:ext>
                      </a:extLst>
                    </a:gridCol>
                    <a:gridCol w="9915082">
                      <a:extLst>
                        <a:ext uri="{9D8B030D-6E8A-4147-A177-3AD203B41FA5}">
                          <a16:colId xmlns:a16="http://schemas.microsoft.com/office/drawing/2014/main" val="1592721747"/>
                        </a:ext>
                      </a:extLst>
                    </a:gridCol>
                  </a:tblGrid>
                  <a:tr h="2065446">
                    <a:tc>
                      <a:txBody>
                        <a:bodyPr/>
                        <a:lstStyle/>
                        <a:p>
                          <a:pPr algn="just">
                            <a:lnSpc>
                              <a:spcPct val="107000"/>
                            </a:lnSpc>
                            <a:spcBef>
                              <a:spcPts val="300"/>
                            </a:spcBef>
                            <a:spcAft>
                              <a:spcPts val="300"/>
                            </a:spcAft>
                          </a:pPr>
                          <a:r>
                            <a:rPr lang="en-US" sz="2800">
                              <a:solidFill>
                                <a:schemeClr val="tx1"/>
                              </a:solidFill>
                              <a:effectLst/>
                              <a:latin typeface="Times New Roman" panose="02020603050405020304" pitchFamily="18" charset="0"/>
                              <a:cs typeface="Times New Roman" panose="02020603050405020304" pitchFamily="18" charset="0"/>
                            </a:rPr>
                            <a:t>Ví </a:t>
                          </a:r>
                          <a:r>
                            <a:rPr lang="en-US" sz="2800" dirty="0" err="1">
                              <a:solidFill>
                                <a:schemeClr val="tx1"/>
                              </a:solidFill>
                              <a:effectLst/>
                              <a:latin typeface="Times New Roman" panose="02020603050405020304" pitchFamily="18" charset="0"/>
                              <a:cs typeface="Times New Roman" panose="02020603050405020304" pitchFamily="18" charset="0"/>
                            </a:rPr>
                            <a:t>dụ</a:t>
                          </a:r>
                          <a:r>
                            <a:rPr lang="en-US" sz="2800" dirty="0">
                              <a:solidFill>
                                <a:schemeClr val="tx1"/>
                              </a:solidFill>
                              <a:effectLst/>
                              <a:latin typeface="Times New Roman" panose="02020603050405020304" pitchFamily="18" charset="0"/>
                              <a:cs typeface="Times New Roman" panose="02020603050405020304" pitchFamily="18" charset="0"/>
                            </a:rPr>
                            <a:t> 3</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tc>
                      <a:txBody>
                        <a:bodyPr/>
                        <a:lstStyle/>
                        <a:p>
                          <a:r>
                            <a:rPr lang="en-US" sz="2800">
                              <a:solidFill>
                                <a:srgbClr val="003469"/>
                              </a:solidFill>
                              <a:effectLst/>
                              <a:latin typeface="Times New Roman" panose="02020603050405020304" pitchFamily="18" charset="0"/>
                              <a:cs typeface="Times New Roman" panose="02020603050405020304" pitchFamily="18" charset="0"/>
                            </a:rPr>
                            <a:t>Đại </a:t>
                          </a:r>
                          <a:r>
                            <a:rPr lang="en-US" sz="2800" dirty="0" err="1">
                              <a:solidFill>
                                <a:srgbClr val="003469"/>
                              </a:solidFill>
                              <a:effectLst/>
                              <a:latin typeface="Times New Roman" panose="02020603050405020304" pitchFamily="18" charset="0"/>
                              <a:cs typeface="Times New Roman" panose="02020603050405020304" pitchFamily="18" charset="0"/>
                            </a:rPr>
                            <a:t>lượng</a:t>
                          </a:r>
                          <a:r>
                            <a:rPr lang="en-US" sz="2800" dirty="0">
                              <a:solidFill>
                                <a:srgbClr val="003469"/>
                              </a:solidFill>
                              <a:effectLst/>
                              <a:latin typeface="Times New Roman" panose="02020603050405020304" pitchFamily="18" charset="0"/>
                              <a:cs typeface="Times New Roman" panose="02020603050405020304" pitchFamily="18" charset="0"/>
                            </a:rPr>
                            <a:t> </a:t>
                          </a:r>
                          <a14:m>
                            <m:oMath xmlns:m="http://schemas.openxmlformats.org/officeDocument/2006/math">
                              <m:r>
                                <a:rPr lang="en-US" sz="2800" b="1" smtClean="0">
                                  <a:solidFill>
                                    <a:srgbClr val="003469"/>
                                  </a:solidFill>
                                  <a:effectLst/>
                                  <a:latin typeface="Cambria Math" panose="02040503050406030204" pitchFamily="18" charset="0"/>
                                </a:rPr>
                                <m:t>𝒚</m:t>
                              </m:r>
                            </m:oMath>
                          </a14:m>
                          <a:r>
                            <a:rPr lang="en-US" sz="2800" dirty="0">
                              <a:solidFill>
                                <a:srgbClr val="003469"/>
                              </a:solidFill>
                              <a:effectLst/>
                              <a:latin typeface="Times New Roman" panose="02020603050405020304" pitchFamily="18" charset="0"/>
                              <a:cs typeface="Times New Roman" panose="02020603050405020304" pitchFamily="18" charset="0"/>
                            </a:rPr>
                            <a:t> </a:t>
                          </a:r>
                          <a:r>
                            <a:rPr lang="en-US" sz="2800" b="1" kern="1200" dirty="0" err="1">
                              <a:solidFill>
                                <a:srgbClr val="003469"/>
                              </a:solidFill>
                              <a:effectLst/>
                              <a:latin typeface="Times New Roman" panose="02020603050405020304" pitchFamily="18" charset="0"/>
                              <a:cs typeface="Times New Roman" panose="02020603050405020304" pitchFamily="18" charset="0"/>
                            </a:rPr>
                            <a:t>có</a:t>
                          </a:r>
                          <a:r>
                            <a:rPr lang="en-US" sz="2800" b="1" kern="1200" dirty="0">
                              <a:solidFill>
                                <a:srgbClr val="003469"/>
                              </a:solidFill>
                              <a:effectLst/>
                              <a:latin typeface="Times New Roman" panose="02020603050405020304" pitchFamily="18" charset="0"/>
                              <a:cs typeface="Times New Roman" panose="02020603050405020304" pitchFamily="18" charset="0"/>
                            </a:rPr>
                            <a:t> </a:t>
                          </a:r>
                          <a:r>
                            <a:rPr lang="en-US" sz="2800" b="1" kern="1200" dirty="0" err="1">
                              <a:solidFill>
                                <a:srgbClr val="003469"/>
                              </a:solidFill>
                              <a:effectLst/>
                              <a:latin typeface="Times New Roman" panose="02020603050405020304" pitchFamily="18" charset="0"/>
                              <a:cs typeface="Times New Roman" panose="02020603050405020304" pitchFamily="18" charset="0"/>
                            </a:rPr>
                            <a:t>phải</a:t>
                          </a:r>
                          <a:r>
                            <a:rPr lang="en-US" sz="2800" b="1" kern="1200" dirty="0">
                              <a:solidFill>
                                <a:srgbClr val="003469"/>
                              </a:solidFill>
                              <a:effectLst/>
                              <a:latin typeface="Times New Roman" panose="02020603050405020304" pitchFamily="18" charset="0"/>
                              <a:cs typeface="Times New Roman" panose="02020603050405020304" pitchFamily="18" charset="0"/>
                            </a:rPr>
                            <a:t> </a:t>
                          </a:r>
                          <a:r>
                            <a:rPr lang="en-US" sz="2800" b="1" kern="1200" dirty="0" err="1">
                              <a:solidFill>
                                <a:srgbClr val="003469"/>
                              </a:solidFill>
                              <a:effectLst/>
                              <a:latin typeface="Times New Roman" panose="02020603050405020304" pitchFamily="18" charset="0"/>
                              <a:cs typeface="Times New Roman" panose="02020603050405020304" pitchFamily="18" charset="0"/>
                            </a:rPr>
                            <a:t>là</a:t>
                          </a:r>
                          <a:r>
                            <a:rPr lang="en-US" sz="2800" b="1" kern="1200" dirty="0">
                              <a:solidFill>
                                <a:srgbClr val="003469"/>
                              </a:solidFill>
                              <a:effectLst/>
                              <a:latin typeface="Times New Roman" panose="02020603050405020304" pitchFamily="18" charset="0"/>
                              <a:cs typeface="Times New Roman" panose="02020603050405020304" pitchFamily="18" charset="0"/>
                            </a:rPr>
                            <a:t> </a:t>
                          </a:r>
                          <a:r>
                            <a:rPr lang="en-US" sz="2800" b="1" kern="1200" dirty="0" err="1">
                              <a:solidFill>
                                <a:srgbClr val="003469"/>
                              </a:solidFill>
                              <a:effectLst/>
                              <a:latin typeface="Times New Roman" panose="02020603050405020304" pitchFamily="18" charset="0"/>
                              <a:cs typeface="Times New Roman" panose="02020603050405020304" pitchFamily="18" charset="0"/>
                            </a:rPr>
                            <a:t>hàm</a:t>
                          </a:r>
                          <a:r>
                            <a:rPr lang="en-US" sz="2800" b="1" kern="1200" dirty="0">
                              <a:solidFill>
                                <a:srgbClr val="003469"/>
                              </a:solidFill>
                              <a:effectLst/>
                              <a:latin typeface="Times New Roman" panose="02020603050405020304" pitchFamily="18" charset="0"/>
                              <a:cs typeface="Times New Roman" panose="02020603050405020304" pitchFamily="18" charset="0"/>
                            </a:rPr>
                            <a:t> </a:t>
                          </a:r>
                          <a:r>
                            <a:rPr lang="en-US" sz="2800" b="1" kern="1200" dirty="0" err="1">
                              <a:solidFill>
                                <a:srgbClr val="003469"/>
                              </a:solidFill>
                              <a:effectLst/>
                              <a:latin typeface="Times New Roman" panose="02020603050405020304" pitchFamily="18" charset="0"/>
                              <a:cs typeface="Times New Roman" panose="02020603050405020304" pitchFamily="18" charset="0"/>
                            </a:rPr>
                            <a:t>số</a:t>
                          </a:r>
                          <a:r>
                            <a:rPr lang="en-US" sz="2800" b="1" kern="1200" dirty="0">
                              <a:solidFill>
                                <a:srgbClr val="003469"/>
                              </a:solidFill>
                              <a:effectLst/>
                              <a:latin typeface="Times New Roman" panose="02020603050405020304" pitchFamily="18" charset="0"/>
                              <a:cs typeface="Times New Roman" panose="02020603050405020304" pitchFamily="18" charset="0"/>
                            </a:rPr>
                            <a:t> </a:t>
                          </a:r>
                          <a:r>
                            <a:rPr lang="en-US" sz="2800" b="1" kern="1200" dirty="0" err="1">
                              <a:solidFill>
                                <a:srgbClr val="003469"/>
                              </a:solidFill>
                              <a:effectLst/>
                              <a:latin typeface="Times New Roman" panose="02020603050405020304" pitchFamily="18" charset="0"/>
                              <a:cs typeface="Times New Roman" panose="02020603050405020304" pitchFamily="18" charset="0"/>
                            </a:rPr>
                            <a:t>của</a:t>
                          </a:r>
                          <a:r>
                            <a:rPr lang="en-US" sz="2800" b="1" kern="1200" dirty="0">
                              <a:solidFill>
                                <a:srgbClr val="003469"/>
                              </a:solidFill>
                              <a:effectLst/>
                              <a:latin typeface="Times New Roman" panose="02020603050405020304" pitchFamily="18" charset="0"/>
                              <a:cs typeface="Times New Roman" panose="02020603050405020304" pitchFamily="18" charset="0"/>
                            </a:rPr>
                            <a:t> </a:t>
                          </a:r>
                          <a:r>
                            <a:rPr lang="en-US" sz="2800" b="1" kern="1200" dirty="0" err="1">
                              <a:solidFill>
                                <a:srgbClr val="003469"/>
                              </a:solidFill>
                              <a:effectLst/>
                              <a:latin typeface="Times New Roman" panose="02020603050405020304" pitchFamily="18" charset="0"/>
                              <a:cs typeface="Times New Roman" panose="02020603050405020304" pitchFamily="18" charset="0"/>
                            </a:rPr>
                            <a:t>đại</a:t>
                          </a:r>
                          <a:r>
                            <a:rPr lang="en-US" sz="2800" b="1" kern="1200" dirty="0">
                              <a:solidFill>
                                <a:srgbClr val="003469"/>
                              </a:solidFill>
                              <a:effectLst/>
                              <a:latin typeface="Times New Roman" panose="02020603050405020304" pitchFamily="18" charset="0"/>
                              <a:cs typeface="Times New Roman" panose="02020603050405020304" pitchFamily="18" charset="0"/>
                            </a:rPr>
                            <a:t> </a:t>
                          </a:r>
                          <a:r>
                            <a:rPr lang="en-US" sz="2800" b="1" kern="1200" dirty="0" err="1">
                              <a:solidFill>
                                <a:srgbClr val="003469"/>
                              </a:solidFill>
                              <a:effectLst/>
                              <a:latin typeface="Times New Roman" panose="02020603050405020304" pitchFamily="18" charset="0"/>
                              <a:cs typeface="Times New Roman" panose="02020603050405020304" pitchFamily="18" charset="0"/>
                            </a:rPr>
                            <a:t>lượng</a:t>
                          </a:r>
                          <a:r>
                            <a:rPr lang="en-US" sz="2800" b="1" kern="1200" dirty="0">
                              <a:solidFill>
                                <a:srgbClr val="003469"/>
                              </a:solidFill>
                              <a:effectLst/>
                              <a:latin typeface="Times New Roman" panose="02020603050405020304" pitchFamily="18" charset="0"/>
                              <a:cs typeface="Times New Roman" panose="02020603050405020304" pitchFamily="18" charset="0"/>
                            </a:rPr>
                            <a:t> </a:t>
                          </a:r>
                          <a14:m>
                            <m:oMath xmlns:m="http://schemas.openxmlformats.org/officeDocument/2006/math">
                              <m:r>
                                <a:rPr lang="en-US" sz="2800" b="1" kern="1200">
                                  <a:solidFill>
                                    <a:srgbClr val="003469"/>
                                  </a:solidFill>
                                  <a:effectLst/>
                                  <a:latin typeface="Cambria Math" panose="02040503050406030204" pitchFamily="18" charset="0"/>
                                </a:rPr>
                                <m:t>𝑥</m:t>
                              </m:r>
                            </m:oMath>
                          </a14:m>
                          <a:r>
                            <a:rPr lang="en-US" sz="2800" b="1" kern="1200" dirty="0">
                              <a:solidFill>
                                <a:srgbClr val="003469"/>
                              </a:solidFill>
                              <a:effectLst/>
                              <a:latin typeface="Times New Roman" panose="02020603050405020304" pitchFamily="18" charset="0"/>
                              <a:cs typeface="Times New Roman" panose="02020603050405020304" pitchFamily="18" charset="0"/>
                            </a:rPr>
                            <a:t> hay </a:t>
                          </a:r>
                          <a:r>
                            <a:rPr lang="en-US" sz="2800" b="1" kern="1200" dirty="0" err="1">
                              <a:solidFill>
                                <a:srgbClr val="003469"/>
                              </a:solidFill>
                              <a:effectLst/>
                              <a:latin typeface="Times New Roman" panose="02020603050405020304" pitchFamily="18" charset="0"/>
                              <a:cs typeface="Times New Roman" panose="02020603050405020304" pitchFamily="18" charset="0"/>
                            </a:rPr>
                            <a:t>không</a:t>
                          </a:r>
                          <a:r>
                            <a:rPr lang="en-US" sz="2800" b="1" kern="1200" dirty="0">
                              <a:solidFill>
                                <a:srgbClr val="003469"/>
                              </a:solidFill>
                              <a:effectLst/>
                              <a:latin typeface="Times New Roman" panose="02020603050405020304" pitchFamily="18" charset="0"/>
                              <a:cs typeface="Times New Roman" panose="02020603050405020304" pitchFamily="18" charset="0"/>
                            </a:rPr>
                            <a:t> </a:t>
                          </a:r>
                          <a:r>
                            <a:rPr lang="en-US" sz="2800" b="1" kern="1200" dirty="0" err="1">
                              <a:solidFill>
                                <a:srgbClr val="003469"/>
                              </a:solidFill>
                              <a:effectLst/>
                              <a:latin typeface="Times New Roman" panose="02020603050405020304" pitchFamily="18" charset="0"/>
                              <a:cs typeface="Times New Roman" panose="02020603050405020304" pitchFamily="18" charset="0"/>
                            </a:rPr>
                            <a:t>nếu</a:t>
                          </a:r>
                          <a:r>
                            <a:rPr lang="en-US" sz="2800" b="1" kern="1200" dirty="0">
                              <a:solidFill>
                                <a:srgbClr val="003469"/>
                              </a:solidFill>
                              <a:effectLst/>
                              <a:latin typeface="Times New Roman" panose="02020603050405020304" pitchFamily="18" charset="0"/>
                              <a:cs typeface="Times New Roman" panose="02020603050405020304" pitchFamily="18" charset="0"/>
                            </a:rPr>
                            <a:t> </a:t>
                          </a:r>
                          <a:r>
                            <a:rPr lang="en-US" sz="2800" b="1" kern="1200" dirty="0" err="1">
                              <a:solidFill>
                                <a:srgbClr val="003469"/>
                              </a:solidFill>
                              <a:effectLst/>
                              <a:latin typeface="Times New Roman" panose="02020603050405020304" pitchFamily="18" charset="0"/>
                              <a:cs typeface="Times New Roman" panose="02020603050405020304" pitchFamily="18" charset="0"/>
                            </a:rPr>
                            <a:t>bảng</a:t>
                          </a:r>
                          <a:r>
                            <a:rPr lang="en-US" sz="2800" b="1" kern="1200" dirty="0">
                              <a:solidFill>
                                <a:srgbClr val="003469"/>
                              </a:solidFill>
                              <a:effectLst/>
                              <a:latin typeface="Times New Roman" panose="02020603050405020304" pitchFamily="18" charset="0"/>
                              <a:cs typeface="Times New Roman" panose="02020603050405020304" pitchFamily="18" charset="0"/>
                            </a:rPr>
                            <a:t> </a:t>
                          </a:r>
                          <a:r>
                            <a:rPr lang="en-US" sz="2800" b="1" kern="1200" dirty="0" err="1">
                              <a:solidFill>
                                <a:srgbClr val="003469"/>
                              </a:solidFill>
                              <a:effectLst/>
                              <a:latin typeface="Times New Roman" panose="02020603050405020304" pitchFamily="18" charset="0"/>
                              <a:cs typeface="Times New Roman" panose="02020603050405020304" pitchFamily="18" charset="0"/>
                            </a:rPr>
                            <a:t>giá</a:t>
                          </a:r>
                          <a:r>
                            <a:rPr lang="en-US" sz="2800" b="1" kern="1200" dirty="0">
                              <a:solidFill>
                                <a:srgbClr val="003469"/>
                              </a:solidFill>
                              <a:effectLst/>
                              <a:latin typeface="Times New Roman" panose="02020603050405020304" pitchFamily="18" charset="0"/>
                              <a:cs typeface="Times New Roman" panose="02020603050405020304" pitchFamily="18" charset="0"/>
                            </a:rPr>
                            <a:t> </a:t>
                          </a:r>
                          <a:r>
                            <a:rPr lang="en-US" sz="2800" b="1" kern="1200" dirty="0" err="1">
                              <a:solidFill>
                                <a:srgbClr val="003469"/>
                              </a:solidFill>
                              <a:effectLst/>
                              <a:latin typeface="Times New Roman" panose="02020603050405020304" pitchFamily="18" charset="0"/>
                              <a:cs typeface="Times New Roman" panose="02020603050405020304" pitchFamily="18" charset="0"/>
                            </a:rPr>
                            <a:t>trị</a:t>
                          </a:r>
                          <a:r>
                            <a:rPr lang="en-US" sz="2800" b="1" kern="1200" dirty="0">
                              <a:solidFill>
                                <a:srgbClr val="003469"/>
                              </a:solidFill>
                              <a:effectLst/>
                              <a:latin typeface="Times New Roman" panose="02020603050405020304" pitchFamily="18" charset="0"/>
                              <a:cs typeface="Times New Roman" panose="02020603050405020304" pitchFamily="18" charset="0"/>
                            </a:rPr>
                            <a:t> </a:t>
                          </a:r>
                          <a:r>
                            <a:rPr lang="en-US" sz="2800" b="1" kern="1200" dirty="0" err="1">
                              <a:solidFill>
                                <a:srgbClr val="003469"/>
                              </a:solidFill>
                              <a:effectLst/>
                              <a:latin typeface="Times New Roman" panose="02020603050405020304" pitchFamily="18" charset="0"/>
                              <a:cs typeface="Times New Roman" panose="02020603050405020304" pitchFamily="18" charset="0"/>
                            </a:rPr>
                            <a:t>tương</a:t>
                          </a:r>
                          <a:r>
                            <a:rPr lang="en-US" sz="2800" b="1" kern="1200" dirty="0">
                              <a:solidFill>
                                <a:srgbClr val="003469"/>
                              </a:solidFill>
                              <a:effectLst/>
                              <a:latin typeface="Times New Roman" panose="02020603050405020304" pitchFamily="18" charset="0"/>
                              <a:cs typeface="Times New Roman" panose="02020603050405020304" pitchFamily="18" charset="0"/>
                            </a:rPr>
                            <a:t> </a:t>
                          </a:r>
                          <a:r>
                            <a:rPr lang="en-US" sz="2800" b="1" kern="1200" dirty="0" err="1">
                              <a:solidFill>
                                <a:srgbClr val="003469"/>
                              </a:solidFill>
                              <a:effectLst/>
                              <a:latin typeface="Times New Roman" panose="02020603050405020304" pitchFamily="18" charset="0"/>
                              <a:cs typeface="Times New Roman" panose="02020603050405020304" pitchFamily="18" charset="0"/>
                            </a:rPr>
                            <a:t>ứng</a:t>
                          </a:r>
                          <a:r>
                            <a:rPr lang="en-US" sz="2800" b="1" kern="1200" dirty="0">
                              <a:solidFill>
                                <a:srgbClr val="003469"/>
                              </a:solidFill>
                              <a:effectLst/>
                              <a:latin typeface="Times New Roman" panose="02020603050405020304" pitchFamily="18" charset="0"/>
                              <a:cs typeface="Times New Roman" panose="02020603050405020304" pitchFamily="18" charset="0"/>
                            </a:rPr>
                            <a:t> </a:t>
                          </a:r>
                          <a:r>
                            <a:rPr lang="en-US" sz="2800" b="1" kern="1200" err="1">
                              <a:solidFill>
                                <a:srgbClr val="003469"/>
                              </a:solidFill>
                              <a:effectLst/>
                              <a:latin typeface="Times New Roman" panose="02020603050405020304" pitchFamily="18" charset="0"/>
                              <a:cs typeface="Times New Roman" panose="02020603050405020304" pitchFamily="18" charset="0"/>
                            </a:rPr>
                            <a:t>của</a:t>
                          </a:r>
                          <a:r>
                            <a:rPr lang="en-US" sz="2800" b="1" kern="1200">
                              <a:solidFill>
                                <a:srgbClr val="003469"/>
                              </a:solidFill>
                              <a:effectLst/>
                              <a:latin typeface="Times New Roman" panose="02020603050405020304" pitchFamily="18" charset="0"/>
                              <a:cs typeface="Times New Roman" panose="02020603050405020304" pitchFamily="18" charset="0"/>
                            </a:rPr>
                            <a:t> chúng </a:t>
                          </a:r>
                          <a:r>
                            <a:rPr lang="en-US" sz="2800" b="1" kern="1200" dirty="0" err="1">
                              <a:solidFill>
                                <a:srgbClr val="003469"/>
                              </a:solidFill>
                              <a:effectLst/>
                              <a:latin typeface="Times New Roman" panose="02020603050405020304" pitchFamily="18" charset="0"/>
                              <a:cs typeface="Times New Roman" panose="02020603050405020304" pitchFamily="18" charset="0"/>
                            </a:rPr>
                            <a:t>được</a:t>
                          </a:r>
                          <a:r>
                            <a:rPr lang="en-US" sz="2800" b="1" kern="1200" dirty="0">
                              <a:solidFill>
                                <a:srgbClr val="003469"/>
                              </a:solidFill>
                              <a:effectLst/>
                              <a:latin typeface="Times New Roman" panose="02020603050405020304" pitchFamily="18" charset="0"/>
                              <a:cs typeface="Times New Roman" panose="02020603050405020304" pitchFamily="18" charset="0"/>
                            </a:rPr>
                            <a:t> </a:t>
                          </a:r>
                          <a:r>
                            <a:rPr lang="en-US" sz="2800" b="1" kern="1200" dirty="0" err="1">
                              <a:solidFill>
                                <a:srgbClr val="003469"/>
                              </a:solidFill>
                              <a:effectLst/>
                              <a:latin typeface="Times New Roman" panose="02020603050405020304" pitchFamily="18" charset="0"/>
                              <a:cs typeface="Times New Roman" panose="02020603050405020304" pitchFamily="18" charset="0"/>
                            </a:rPr>
                            <a:t>cho</a:t>
                          </a:r>
                          <a:r>
                            <a:rPr lang="en-US" sz="2800" b="1" kern="1200" dirty="0">
                              <a:solidFill>
                                <a:srgbClr val="003469"/>
                              </a:solidFill>
                              <a:effectLst/>
                              <a:latin typeface="Times New Roman" panose="02020603050405020304" pitchFamily="18" charset="0"/>
                              <a:cs typeface="Times New Roman" panose="02020603050405020304" pitchFamily="18" charset="0"/>
                            </a:rPr>
                            <a:t> </a:t>
                          </a:r>
                          <a:r>
                            <a:rPr lang="en-US" sz="2800" b="1" kern="1200" dirty="0" err="1">
                              <a:solidFill>
                                <a:srgbClr val="003469"/>
                              </a:solidFill>
                              <a:effectLst/>
                              <a:latin typeface="Times New Roman" panose="02020603050405020304" pitchFamily="18" charset="0"/>
                              <a:cs typeface="Times New Roman" panose="02020603050405020304" pitchFamily="18" charset="0"/>
                            </a:rPr>
                            <a:t>bởi</a:t>
                          </a:r>
                          <a:r>
                            <a:rPr lang="en-US" sz="2800" b="1" kern="1200" dirty="0">
                              <a:solidFill>
                                <a:srgbClr val="003469"/>
                              </a:solidFill>
                              <a:effectLst/>
                              <a:latin typeface="Times New Roman" panose="02020603050405020304" pitchFamily="18" charset="0"/>
                              <a:cs typeface="Times New Roman" panose="02020603050405020304" pitchFamily="18" charset="0"/>
                            </a:rPr>
                            <a:t> </a:t>
                          </a:r>
                          <a:r>
                            <a:rPr lang="en-US" sz="2800" b="1" kern="1200" err="1">
                              <a:solidFill>
                                <a:srgbClr val="003469"/>
                              </a:solidFill>
                              <a:effectLst/>
                              <a:latin typeface="Times New Roman" panose="02020603050405020304" pitchFamily="18" charset="0"/>
                              <a:cs typeface="Times New Roman" panose="02020603050405020304" pitchFamily="18" charset="0"/>
                            </a:rPr>
                            <a:t>bảng</a:t>
                          </a:r>
                          <a:r>
                            <a:rPr lang="en-US" sz="2800" b="1" kern="1200">
                              <a:solidFill>
                                <a:srgbClr val="003469"/>
                              </a:solidFill>
                              <a:effectLst/>
                              <a:latin typeface="Times New Roman" panose="02020603050405020304" pitchFamily="18" charset="0"/>
                              <a:cs typeface="Times New Roman" panose="02020603050405020304" pitchFamily="18" charset="0"/>
                            </a:rPr>
                            <a:t> sau?</a:t>
                          </a:r>
                          <a:endParaRPr lang="en-US" sz="2800" b="1" kern="1200" dirty="0">
                            <a:solidFill>
                              <a:schemeClr val="lt1"/>
                            </a:solidFill>
                            <a:effectLst/>
                            <a:latin typeface="Times New Roman" panose="02020603050405020304" pitchFamily="18" charset="0"/>
                            <a:cs typeface="Times New Roman" panose="02020603050405020304" pitchFamily="18" charset="0"/>
                          </a:endParaRPr>
                        </a:p>
                      </a:txBody>
                      <a:tcPr marL="68580" marR="68580" marT="0" marB="0">
                        <a:solidFill>
                          <a:schemeClr val="accent6">
                            <a:lumMod val="20000"/>
                            <a:lumOff val="80000"/>
                          </a:schemeClr>
                        </a:solidFill>
                      </a:tcPr>
                    </a:tc>
                    <a:extLst>
                      <a:ext uri="{0D108BD9-81ED-4DB2-BD59-A6C34878D82A}">
                        <a16:rowId xmlns:a16="http://schemas.microsoft.com/office/drawing/2014/main" val="888670946"/>
                      </a:ext>
                    </a:extLst>
                  </a:tr>
                </a:tbl>
              </a:graphicData>
            </a:graphic>
          </p:graphicFrame>
        </mc:Choice>
        <mc:Fallback xmlns="">
          <p:graphicFrame>
            <p:nvGraphicFramePr>
              <p:cNvPr id="10" name="Table 9">
                <a:extLst>
                  <a:ext uri="{FF2B5EF4-FFF2-40B4-BE49-F238E27FC236}">
                    <a16:creationId xmlns:a16="http://schemas.microsoft.com/office/drawing/2014/main" id="{353532C3-CCF2-DB50-9BDE-6C516F997EA5}"/>
                  </a:ext>
                </a:extLst>
              </p:cNvPr>
              <p:cNvGraphicFramePr>
                <a:graphicFrameLocks noGrp="1"/>
              </p:cNvGraphicFramePr>
              <p:nvPr>
                <p:extLst>
                  <p:ext uri="{D42A27DB-BD31-4B8C-83A1-F6EECF244321}">
                    <p14:modId xmlns:p14="http://schemas.microsoft.com/office/powerpoint/2010/main" val="2130616899"/>
                  </p:ext>
                </p:extLst>
              </p:nvPr>
            </p:nvGraphicFramePr>
            <p:xfrm>
              <a:off x="304799" y="4807423"/>
              <a:ext cx="11696700" cy="2065446"/>
            </p:xfrm>
            <a:graphic>
              <a:graphicData uri="http://schemas.openxmlformats.org/drawingml/2006/table">
                <a:tbl>
                  <a:tblPr firstRow="1" firstCol="1" bandRow="1">
                    <a:tableStyleId>{F5AB1C69-6EDB-4FF4-983F-18BD219EF322}</a:tableStyleId>
                  </a:tblPr>
                  <a:tblGrid>
                    <a:gridCol w="1781618">
                      <a:extLst>
                        <a:ext uri="{9D8B030D-6E8A-4147-A177-3AD203B41FA5}">
                          <a16:colId xmlns:a16="http://schemas.microsoft.com/office/drawing/2014/main" val="3173091027"/>
                        </a:ext>
                      </a:extLst>
                    </a:gridCol>
                    <a:gridCol w="9915082">
                      <a:extLst>
                        <a:ext uri="{9D8B030D-6E8A-4147-A177-3AD203B41FA5}">
                          <a16:colId xmlns:a16="http://schemas.microsoft.com/office/drawing/2014/main" val="1592721747"/>
                        </a:ext>
                      </a:extLst>
                    </a:gridCol>
                  </a:tblGrid>
                  <a:tr h="2065446">
                    <a:tc>
                      <a:txBody>
                        <a:bodyPr/>
                        <a:lstStyle/>
                        <a:p>
                          <a:pPr algn="just">
                            <a:lnSpc>
                              <a:spcPct val="107000"/>
                            </a:lnSpc>
                            <a:spcBef>
                              <a:spcPts val="300"/>
                            </a:spcBef>
                            <a:spcAft>
                              <a:spcPts val="300"/>
                            </a:spcAft>
                          </a:pPr>
                          <a:r>
                            <a:rPr lang="en-US" sz="2800">
                              <a:solidFill>
                                <a:schemeClr val="tx1"/>
                              </a:solidFill>
                              <a:effectLst/>
                              <a:latin typeface="Times New Roman" panose="02020603050405020304" pitchFamily="18" charset="0"/>
                              <a:cs typeface="Times New Roman" panose="02020603050405020304" pitchFamily="18" charset="0"/>
                            </a:rPr>
                            <a:t>Ví </a:t>
                          </a:r>
                          <a:r>
                            <a:rPr lang="en-US" sz="2800" dirty="0" err="1">
                              <a:solidFill>
                                <a:schemeClr val="tx1"/>
                              </a:solidFill>
                              <a:effectLst/>
                              <a:latin typeface="Times New Roman" panose="02020603050405020304" pitchFamily="18" charset="0"/>
                              <a:cs typeface="Times New Roman" panose="02020603050405020304" pitchFamily="18" charset="0"/>
                            </a:rPr>
                            <a:t>dụ</a:t>
                          </a:r>
                          <a:r>
                            <a:rPr lang="en-US" sz="2800" dirty="0">
                              <a:solidFill>
                                <a:schemeClr val="tx1"/>
                              </a:solidFill>
                              <a:effectLst/>
                              <a:latin typeface="Times New Roman" panose="02020603050405020304" pitchFamily="18" charset="0"/>
                              <a:cs typeface="Times New Roman" panose="02020603050405020304" pitchFamily="18" charset="0"/>
                            </a:rPr>
                            <a:t> 3</a:t>
                          </a:r>
                          <a:endParaRPr lang="en-US" sz="2800" dirty="0">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tc>
                      <a:txBody>
                        <a:bodyPr/>
                        <a:lstStyle/>
                        <a:p>
                          <a:endParaRPr lang="en-US"/>
                        </a:p>
                      </a:txBody>
                      <a:tcPr marL="68580" marR="68580" marT="0" marB="0">
                        <a:blipFill>
                          <a:blip r:embed="rId7"/>
                          <a:stretch>
                            <a:fillRect l="-17998" t="-5000" r="-246" b="-1176"/>
                          </a:stretch>
                        </a:blipFill>
                      </a:tcPr>
                    </a:tc>
                    <a:extLst>
                      <a:ext uri="{0D108BD9-81ED-4DB2-BD59-A6C34878D82A}">
                        <a16:rowId xmlns:a16="http://schemas.microsoft.com/office/drawing/2014/main" val="888670946"/>
                      </a:ext>
                    </a:extLst>
                  </a:tr>
                </a:tbl>
              </a:graphicData>
            </a:graphic>
          </p:graphicFrame>
        </mc:Fallback>
      </mc:AlternateContent>
      <p:sp>
        <p:nvSpPr>
          <p:cNvPr id="5" name="TextBox 4">
            <a:extLst>
              <a:ext uri="{FF2B5EF4-FFF2-40B4-BE49-F238E27FC236}">
                <a16:creationId xmlns:a16="http://schemas.microsoft.com/office/drawing/2014/main" id="{260DC697-8C26-AC72-6AB5-26B1BC35E0AE}"/>
              </a:ext>
            </a:extLst>
          </p:cNvPr>
          <p:cNvSpPr txBox="1"/>
          <p:nvPr/>
        </p:nvSpPr>
        <p:spPr>
          <a:xfrm>
            <a:off x="3028949" y="65896"/>
            <a:ext cx="6248400" cy="523220"/>
          </a:xfrm>
          <a:prstGeom prst="rect">
            <a:avLst/>
          </a:prstGeom>
          <a:noFill/>
        </p:spPr>
        <p:txBody>
          <a:bodyPr wrap="square" rtlCol="0">
            <a:spAutoFit/>
          </a:bodyPr>
          <a:lstStyle/>
          <a:p>
            <a:pPr algn="ctr"/>
            <a:r>
              <a:rPr lang="en-US" sz="2800" b="1" dirty="0">
                <a:solidFill>
                  <a:srgbClr val="002B5E"/>
                </a:solidFill>
                <a:latin typeface="Times New Roman" panose="02020603050405020304" pitchFamily="18" charset="0"/>
                <a:cs typeface="Times New Roman" panose="02020603050405020304" pitchFamily="18" charset="0"/>
              </a:rPr>
              <a:t>PHIẾU HỌC TẬP SỐ 2</a:t>
            </a:r>
          </a:p>
        </p:txBody>
      </p:sp>
      <mc:AlternateContent xmlns:mc="http://schemas.openxmlformats.org/markup-compatibility/2006" xmlns:a14="http://schemas.microsoft.com/office/drawing/2010/main">
        <mc:Choice Requires="a14">
          <p:graphicFrame>
            <p:nvGraphicFramePr>
              <p:cNvPr id="8" name="Table 8">
                <a:extLst>
                  <a:ext uri="{FF2B5EF4-FFF2-40B4-BE49-F238E27FC236}">
                    <a16:creationId xmlns:a16="http://schemas.microsoft.com/office/drawing/2014/main" id="{B26976F8-D911-F402-9140-73AB144291DA}"/>
                  </a:ext>
                </a:extLst>
              </p:cNvPr>
              <p:cNvGraphicFramePr>
                <a:graphicFrameLocks noGrp="1"/>
              </p:cNvGraphicFramePr>
              <p:nvPr>
                <p:extLst>
                  <p:ext uri="{D42A27DB-BD31-4B8C-83A1-F6EECF244321}">
                    <p14:modId xmlns:p14="http://schemas.microsoft.com/office/powerpoint/2010/main" val="92870598"/>
                  </p:ext>
                </p:extLst>
              </p:nvPr>
            </p:nvGraphicFramePr>
            <p:xfrm>
              <a:off x="3576267" y="2859437"/>
              <a:ext cx="6231577" cy="914400"/>
            </p:xfrm>
            <a:graphic>
              <a:graphicData uri="http://schemas.openxmlformats.org/drawingml/2006/table">
                <a:tbl>
                  <a:tblPr firstRow="1" bandRow="1">
                    <a:tableStyleId>{5C22544A-7EE6-4342-B048-85BDC9FD1C3A}</a:tableStyleId>
                  </a:tblPr>
                  <a:tblGrid>
                    <a:gridCol w="1072186">
                      <a:extLst>
                        <a:ext uri="{9D8B030D-6E8A-4147-A177-3AD203B41FA5}">
                          <a16:colId xmlns:a16="http://schemas.microsoft.com/office/drawing/2014/main" val="2036709458"/>
                        </a:ext>
                      </a:extLst>
                    </a:gridCol>
                    <a:gridCol w="1044591">
                      <a:extLst>
                        <a:ext uri="{9D8B030D-6E8A-4147-A177-3AD203B41FA5}">
                          <a16:colId xmlns:a16="http://schemas.microsoft.com/office/drawing/2014/main" val="1872259335"/>
                        </a:ext>
                      </a:extLst>
                    </a:gridCol>
                    <a:gridCol w="990600">
                      <a:extLst>
                        <a:ext uri="{9D8B030D-6E8A-4147-A177-3AD203B41FA5}">
                          <a16:colId xmlns:a16="http://schemas.microsoft.com/office/drawing/2014/main" val="930345349"/>
                        </a:ext>
                      </a:extLst>
                    </a:gridCol>
                    <a:gridCol w="1066800">
                      <a:extLst>
                        <a:ext uri="{9D8B030D-6E8A-4147-A177-3AD203B41FA5}">
                          <a16:colId xmlns:a16="http://schemas.microsoft.com/office/drawing/2014/main" val="448877790"/>
                        </a:ext>
                      </a:extLst>
                    </a:gridCol>
                    <a:gridCol w="990600">
                      <a:extLst>
                        <a:ext uri="{9D8B030D-6E8A-4147-A177-3AD203B41FA5}">
                          <a16:colId xmlns:a16="http://schemas.microsoft.com/office/drawing/2014/main" val="2498589532"/>
                        </a:ext>
                      </a:extLst>
                    </a:gridCol>
                    <a:gridCol w="1066800">
                      <a:extLst>
                        <a:ext uri="{9D8B030D-6E8A-4147-A177-3AD203B41FA5}">
                          <a16:colId xmlns:a16="http://schemas.microsoft.com/office/drawing/2014/main" val="3429203834"/>
                        </a:ext>
                      </a:extLst>
                    </a:gridCol>
                  </a:tblGrid>
                  <a:tr h="370840">
                    <a:tc>
                      <a:txBody>
                        <a:bodyPr/>
                        <a:lstStyle/>
                        <a:p>
                          <a:pPr algn="ctr"/>
                          <a:r>
                            <a:rPr lang="en-US" sz="2400" b="1">
                              <a:latin typeface="Times New Roman" panose="02020603050405020304" pitchFamily="18" charset="0"/>
                              <a:cs typeface="Times New Roman" panose="02020603050405020304" pitchFamily="18" charset="0"/>
                            </a:rPr>
                            <a:t>t (h)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latin typeface="Times New Roman" panose="02020603050405020304" pitchFamily="18" charset="0"/>
                              <a:cs typeface="Times New Roman" panose="02020603050405020304" pitchFamily="18" charset="0"/>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latin typeface="Times New Roman" panose="02020603050405020304" pitchFamily="18" charset="0"/>
                              <a:cs typeface="Times New Roman" panose="02020603050405020304" pitchFamily="18" charset="0"/>
                            </a:rPr>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latin typeface="Times New Roman" panose="02020603050405020304" pitchFamily="18" charset="0"/>
                              <a:cs typeface="Times New Roman" panose="02020603050405020304" pitchFamily="18" charset="0"/>
                            </a:rPr>
                            <a:t>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latin typeface="Times New Roman" panose="02020603050405020304" pitchFamily="18" charset="0"/>
                              <a:cs typeface="Times New Roman" panose="02020603050405020304" pitchFamily="18" charset="0"/>
                            </a:rPr>
                            <a:t>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latin typeface="Times New Roman" panose="02020603050405020304" pitchFamily="18" charset="0"/>
                              <a:cs typeface="Times New Roman" panose="02020603050405020304" pitchFamily="18" charset="0"/>
                            </a:rPr>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216347"/>
                      </a:ext>
                    </a:extLst>
                  </a:tr>
                  <a:tr h="0">
                    <a:tc>
                      <a:txBody>
                        <a:bodyPr/>
                        <a:lstStyle/>
                        <a:p>
                          <a:pPr algn="ctr"/>
                          <a:r>
                            <a:rPr lang="en-US" sz="2400" b="1">
                              <a:latin typeface="Times New Roman" panose="02020603050405020304" pitchFamily="18" charset="0"/>
                              <a:cs typeface="Times New Roman" panose="02020603050405020304" pitchFamily="18" charset="0"/>
                            </a:rPr>
                            <a:t> T</a:t>
                          </a:r>
                          <a:r>
                            <a:rPr lang="en-US" sz="2400" b="1" baseline="0">
                              <a:latin typeface="Times New Roman" panose="02020603050405020304" pitchFamily="18" charset="0"/>
                              <a:cs typeface="Times New Roman" panose="02020603050405020304" pitchFamily="18" charset="0"/>
                            </a:rPr>
                            <a:t> </a:t>
                          </a:r>
                          <a14:m>
                            <m:oMath xmlns:m="http://schemas.openxmlformats.org/officeDocument/2006/math">
                              <m:d>
                                <m:dPr>
                                  <m:ctrlPr>
                                    <a:rPr lang="en-US" sz="2400" b="1" i="1" baseline="0" smtClean="0">
                                      <a:solidFill>
                                        <a:srgbClr val="013368"/>
                                      </a:solidFill>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sz="2400" i="1" baseline="0" smtClean="0">
                                      <a:solidFill>
                                        <a:srgbClr val="013368"/>
                                      </a:solidFill>
                                      <a:effectLst/>
                                      <a:latin typeface="Cambria Math" panose="02040503050406030204" pitchFamily="18" charset="0"/>
                                      <a:ea typeface="Cambria Math" panose="02040503050406030204" pitchFamily="18" charset="0"/>
                                      <a:cs typeface="Times New Roman" panose="02020603050405020304" pitchFamily="18" charset="0"/>
                                    </a:rPr>
                                    <m:t>℃</m:t>
                                  </m:r>
                                </m:e>
                              </m:d>
                            </m:oMath>
                          </a14:m>
                          <a:endParaRPr lang="en-US" sz="2400" b="1">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latin typeface="Times New Roman" panose="02020603050405020304" pitchFamily="18" charset="0"/>
                              <a:cs typeface="Times New Roman" panose="02020603050405020304" pitchFamily="18" charset="0"/>
                            </a:rPr>
                            <a:t>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latin typeface="Times New Roman" panose="02020603050405020304" pitchFamily="18" charset="0"/>
                              <a:cs typeface="Times New Roman" panose="02020603050405020304" pitchFamily="18" charset="0"/>
                            </a:rPr>
                            <a:t>32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latin typeface="Times New Roman" panose="02020603050405020304" pitchFamily="18" charset="0"/>
                              <a:cs typeface="Times New Roman" panose="02020603050405020304" pitchFamily="18" charset="0"/>
                            </a:rPr>
                            <a:t>33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latin typeface="Times New Roman" panose="02020603050405020304" pitchFamily="18" charset="0"/>
                              <a:cs typeface="Times New Roman" panose="02020603050405020304" pitchFamily="18" charset="0"/>
                            </a:rPr>
                            <a:t>34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latin typeface="Times New Roman" panose="02020603050405020304" pitchFamily="18" charset="0"/>
                              <a:cs typeface="Times New Roman" panose="02020603050405020304" pitchFamily="18" charset="0"/>
                            </a:rPr>
                            <a:t>34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36817889"/>
                      </a:ext>
                    </a:extLst>
                  </a:tr>
                </a:tbl>
              </a:graphicData>
            </a:graphic>
          </p:graphicFrame>
        </mc:Choice>
        <mc:Fallback xmlns="">
          <p:graphicFrame>
            <p:nvGraphicFramePr>
              <p:cNvPr id="8" name="Table 8">
                <a:extLst>
                  <a:ext uri="{FF2B5EF4-FFF2-40B4-BE49-F238E27FC236}">
                    <a16:creationId xmlns:a16="http://schemas.microsoft.com/office/drawing/2014/main" id="{B26976F8-D911-F402-9140-73AB144291DA}"/>
                  </a:ext>
                </a:extLst>
              </p:cNvPr>
              <p:cNvGraphicFramePr>
                <a:graphicFrameLocks noGrp="1"/>
              </p:cNvGraphicFramePr>
              <p:nvPr>
                <p:extLst>
                  <p:ext uri="{D42A27DB-BD31-4B8C-83A1-F6EECF244321}">
                    <p14:modId xmlns:p14="http://schemas.microsoft.com/office/powerpoint/2010/main" val="92870598"/>
                  </p:ext>
                </p:extLst>
              </p:nvPr>
            </p:nvGraphicFramePr>
            <p:xfrm>
              <a:off x="3576267" y="2859437"/>
              <a:ext cx="6231577" cy="914400"/>
            </p:xfrm>
            <a:graphic>
              <a:graphicData uri="http://schemas.openxmlformats.org/drawingml/2006/table">
                <a:tbl>
                  <a:tblPr firstRow="1" bandRow="1">
                    <a:tableStyleId>{5C22544A-7EE6-4342-B048-85BDC9FD1C3A}</a:tableStyleId>
                  </a:tblPr>
                  <a:tblGrid>
                    <a:gridCol w="1072186">
                      <a:extLst>
                        <a:ext uri="{9D8B030D-6E8A-4147-A177-3AD203B41FA5}">
                          <a16:colId xmlns:a16="http://schemas.microsoft.com/office/drawing/2014/main" val="2036709458"/>
                        </a:ext>
                      </a:extLst>
                    </a:gridCol>
                    <a:gridCol w="1044591">
                      <a:extLst>
                        <a:ext uri="{9D8B030D-6E8A-4147-A177-3AD203B41FA5}">
                          <a16:colId xmlns:a16="http://schemas.microsoft.com/office/drawing/2014/main" val="1872259335"/>
                        </a:ext>
                      </a:extLst>
                    </a:gridCol>
                    <a:gridCol w="990600">
                      <a:extLst>
                        <a:ext uri="{9D8B030D-6E8A-4147-A177-3AD203B41FA5}">
                          <a16:colId xmlns:a16="http://schemas.microsoft.com/office/drawing/2014/main" val="930345349"/>
                        </a:ext>
                      </a:extLst>
                    </a:gridCol>
                    <a:gridCol w="1066800">
                      <a:extLst>
                        <a:ext uri="{9D8B030D-6E8A-4147-A177-3AD203B41FA5}">
                          <a16:colId xmlns:a16="http://schemas.microsoft.com/office/drawing/2014/main" val="448877790"/>
                        </a:ext>
                      </a:extLst>
                    </a:gridCol>
                    <a:gridCol w="990600">
                      <a:extLst>
                        <a:ext uri="{9D8B030D-6E8A-4147-A177-3AD203B41FA5}">
                          <a16:colId xmlns:a16="http://schemas.microsoft.com/office/drawing/2014/main" val="2498589532"/>
                        </a:ext>
                      </a:extLst>
                    </a:gridCol>
                    <a:gridCol w="1066800">
                      <a:extLst>
                        <a:ext uri="{9D8B030D-6E8A-4147-A177-3AD203B41FA5}">
                          <a16:colId xmlns:a16="http://schemas.microsoft.com/office/drawing/2014/main" val="3429203834"/>
                        </a:ext>
                      </a:extLst>
                    </a:gridCol>
                  </a:tblGrid>
                  <a:tr h="457200">
                    <a:tc>
                      <a:txBody>
                        <a:bodyPr/>
                        <a:lstStyle/>
                        <a:p>
                          <a:pPr algn="ctr"/>
                          <a:r>
                            <a:rPr lang="en-US" sz="2400" b="1">
                              <a:latin typeface="Times New Roman" panose="02020603050405020304" pitchFamily="18" charset="0"/>
                              <a:cs typeface="Times New Roman" panose="02020603050405020304" pitchFamily="18" charset="0"/>
                            </a:rPr>
                            <a:t>t (h)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latin typeface="Times New Roman" panose="02020603050405020304" pitchFamily="18" charset="0"/>
                              <a:cs typeface="Times New Roman" panose="02020603050405020304" pitchFamily="18" charset="0"/>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latin typeface="Times New Roman" panose="02020603050405020304" pitchFamily="18" charset="0"/>
                              <a:cs typeface="Times New Roman" panose="02020603050405020304" pitchFamily="18" charset="0"/>
                            </a:rPr>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latin typeface="Times New Roman" panose="02020603050405020304" pitchFamily="18" charset="0"/>
                              <a:cs typeface="Times New Roman" panose="02020603050405020304" pitchFamily="18" charset="0"/>
                            </a:rPr>
                            <a:t>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latin typeface="Times New Roman" panose="02020603050405020304" pitchFamily="18" charset="0"/>
                              <a:cs typeface="Times New Roman" panose="02020603050405020304" pitchFamily="18" charset="0"/>
                            </a:rPr>
                            <a:t>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latin typeface="Times New Roman" panose="02020603050405020304" pitchFamily="18" charset="0"/>
                              <a:cs typeface="Times New Roman" panose="02020603050405020304" pitchFamily="18" charset="0"/>
                            </a:rPr>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216347"/>
                      </a:ext>
                    </a:extLst>
                  </a:tr>
                  <a:tr h="45720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8"/>
                          <a:stretch>
                            <a:fillRect l="-568" t="-112000" r="-482386" b="-29333"/>
                          </a:stretch>
                        </a:blipFill>
                      </a:tcPr>
                    </a:tc>
                    <a:tc>
                      <a:txBody>
                        <a:bodyPr/>
                        <a:lstStyle/>
                        <a:p>
                          <a:pPr algn="ctr"/>
                          <a:r>
                            <a:rPr lang="en-US" sz="2400">
                              <a:latin typeface="Times New Roman" panose="02020603050405020304" pitchFamily="18" charset="0"/>
                              <a:cs typeface="Times New Roman" panose="02020603050405020304" pitchFamily="18" charset="0"/>
                            </a:rPr>
                            <a:t>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latin typeface="Times New Roman" panose="02020603050405020304" pitchFamily="18" charset="0"/>
                              <a:cs typeface="Times New Roman" panose="02020603050405020304" pitchFamily="18" charset="0"/>
                            </a:rPr>
                            <a:t>32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latin typeface="Times New Roman" panose="02020603050405020304" pitchFamily="18" charset="0"/>
                              <a:cs typeface="Times New Roman" panose="02020603050405020304" pitchFamily="18" charset="0"/>
                            </a:rPr>
                            <a:t>33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latin typeface="Times New Roman" panose="02020603050405020304" pitchFamily="18" charset="0"/>
                              <a:cs typeface="Times New Roman" panose="02020603050405020304" pitchFamily="18" charset="0"/>
                            </a:rPr>
                            <a:t>34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latin typeface="Times New Roman" panose="02020603050405020304" pitchFamily="18" charset="0"/>
                              <a:cs typeface="Times New Roman" panose="02020603050405020304" pitchFamily="18" charset="0"/>
                            </a:rPr>
                            <a:t>34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36817889"/>
                      </a:ext>
                    </a:extLst>
                  </a:tr>
                </a:tbl>
              </a:graphicData>
            </a:graphic>
          </p:graphicFrame>
        </mc:Fallback>
      </mc:AlternateContent>
      <p:pic>
        <p:nvPicPr>
          <p:cNvPr id="2" name="Đồng hồ đếm ngược 3 phút gây sốc 3 Minutes">
            <a:hlinkClick r:id="" action="ppaction://media"/>
            <a:extLst>
              <a:ext uri="{FF2B5EF4-FFF2-40B4-BE49-F238E27FC236}">
                <a16:creationId xmlns:a16="http://schemas.microsoft.com/office/drawing/2014/main" id="{88B49E0D-43F9-1050-21FC-24B6EFF600B8}"/>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10342756" y="-6282"/>
            <a:ext cx="1828800" cy="652536"/>
          </a:xfrm>
          <a:prstGeom prst="rect">
            <a:avLst/>
          </a:prstGeom>
        </p:spPr>
      </p:pic>
      <mc:AlternateContent xmlns:mc="http://schemas.openxmlformats.org/markup-compatibility/2006" xmlns:a14="http://schemas.microsoft.com/office/drawing/2010/main">
        <mc:Choice Requires="a14">
          <p:graphicFrame>
            <p:nvGraphicFramePr>
              <p:cNvPr id="11" name="Table 8">
                <a:extLst>
                  <a:ext uri="{FF2B5EF4-FFF2-40B4-BE49-F238E27FC236}">
                    <a16:creationId xmlns:a16="http://schemas.microsoft.com/office/drawing/2014/main" id="{B26976F8-D911-F402-9140-73AB144291DA}"/>
                  </a:ext>
                </a:extLst>
              </p:cNvPr>
              <p:cNvGraphicFramePr>
                <a:graphicFrameLocks noGrp="1"/>
              </p:cNvGraphicFramePr>
              <p:nvPr>
                <p:extLst>
                  <p:ext uri="{D42A27DB-BD31-4B8C-83A1-F6EECF244321}">
                    <p14:modId xmlns:p14="http://schemas.microsoft.com/office/powerpoint/2010/main" val="3757877190"/>
                  </p:ext>
                </p:extLst>
              </p:nvPr>
            </p:nvGraphicFramePr>
            <p:xfrm>
              <a:off x="3810000" y="5805516"/>
              <a:ext cx="6400799" cy="1036320"/>
            </p:xfrm>
            <a:graphic>
              <a:graphicData uri="http://schemas.openxmlformats.org/drawingml/2006/table">
                <a:tbl>
                  <a:tblPr firstRow="1" bandRow="1">
                    <a:tableStyleId>{5C22544A-7EE6-4342-B048-85BDC9FD1C3A}</a:tableStyleId>
                  </a:tblPr>
                  <a:tblGrid>
                    <a:gridCol w="1379756">
                      <a:extLst>
                        <a:ext uri="{9D8B030D-6E8A-4147-A177-3AD203B41FA5}">
                          <a16:colId xmlns:a16="http://schemas.microsoft.com/office/drawing/2014/main" val="2036709458"/>
                        </a:ext>
                      </a:extLst>
                    </a:gridCol>
                    <a:gridCol w="1017500">
                      <a:extLst>
                        <a:ext uri="{9D8B030D-6E8A-4147-A177-3AD203B41FA5}">
                          <a16:colId xmlns:a16="http://schemas.microsoft.com/office/drawing/2014/main" val="1872259335"/>
                        </a:ext>
                      </a:extLst>
                    </a:gridCol>
                    <a:gridCol w="1017500">
                      <a:extLst>
                        <a:ext uri="{9D8B030D-6E8A-4147-A177-3AD203B41FA5}">
                          <a16:colId xmlns:a16="http://schemas.microsoft.com/office/drawing/2014/main" val="930345349"/>
                        </a:ext>
                      </a:extLst>
                    </a:gridCol>
                    <a:gridCol w="1017500">
                      <a:extLst>
                        <a:ext uri="{9D8B030D-6E8A-4147-A177-3AD203B41FA5}">
                          <a16:colId xmlns:a16="http://schemas.microsoft.com/office/drawing/2014/main" val="448877790"/>
                        </a:ext>
                      </a:extLst>
                    </a:gridCol>
                    <a:gridCol w="1095770">
                      <a:extLst>
                        <a:ext uri="{9D8B030D-6E8A-4147-A177-3AD203B41FA5}">
                          <a16:colId xmlns:a16="http://schemas.microsoft.com/office/drawing/2014/main" val="2498589532"/>
                        </a:ext>
                      </a:extLst>
                    </a:gridCol>
                    <a:gridCol w="872773">
                      <a:extLst>
                        <a:ext uri="{9D8B030D-6E8A-4147-A177-3AD203B41FA5}">
                          <a16:colId xmlns:a16="http://schemas.microsoft.com/office/drawing/2014/main" val="3429203834"/>
                        </a:ext>
                      </a:extLst>
                    </a:gridCol>
                  </a:tblGrid>
                  <a:tr h="462621">
                    <a:tc>
                      <a:txBody>
                        <a:bodyPr/>
                        <a:lstStyle/>
                        <a:p>
                          <a:pPr/>
                          <a14:m>
                            <m:oMathPara xmlns:m="http://schemas.openxmlformats.org/officeDocument/2006/math">
                              <m:oMathParaPr>
                                <m:jc m:val="centerGroup"/>
                              </m:oMathParaPr>
                              <m:oMath xmlns:m="http://schemas.openxmlformats.org/officeDocument/2006/math">
                                <m:r>
                                  <a:rPr lang="en-US" sz="2800" kern="1200" smtClean="0">
                                    <a:effectLst/>
                                    <a:latin typeface="Cambria Math" panose="02040503050406030204" pitchFamily="18" charset="0"/>
                                  </a:rPr>
                                  <m:t>𝒙</m:t>
                                </m:r>
                              </m:oMath>
                            </m:oMathPara>
                          </a14:m>
                          <a:endParaRPr lang="en-US" sz="2800" b="1" i="1" dirty="0">
                            <a:solidFill>
                              <a:schemeClr val="tx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dirty="0">
                              <a:latin typeface="Times New Roman" panose="02020603050405020304" pitchFamily="18" charset="0"/>
                              <a:cs typeface="Times New Roman" panose="02020603050405020304" pitchFamily="18" charset="0"/>
                            </a:rPr>
                            <a:t>1</a:t>
                          </a:r>
                          <a:endParaRPr lang="en-US" sz="2800" b="1" dirty="0">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dirty="0">
                              <a:latin typeface="Times New Roman" panose="02020603050405020304" pitchFamily="18" charset="0"/>
                              <a:cs typeface="Times New Roman" panose="02020603050405020304" pitchFamily="18" charset="0"/>
                            </a:rPr>
                            <a:t>2</a:t>
                          </a:r>
                          <a:endParaRPr lang="en-US" sz="2800" b="1" dirty="0">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dirty="0">
                              <a:latin typeface="Times New Roman" panose="02020603050405020304" pitchFamily="18" charset="0"/>
                              <a:cs typeface="Times New Roman" panose="02020603050405020304" pitchFamily="18" charset="0"/>
                            </a:rPr>
                            <a:t>3</a:t>
                          </a:r>
                          <a:endParaRPr lang="en-US" sz="2800" b="1" dirty="0">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dirty="0">
                              <a:latin typeface="Times New Roman" panose="02020603050405020304" pitchFamily="18" charset="0"/>
                              <a:cs typeface="Times New Roman" panose="02020603050405020304" pitchFamily="18" charset="0"/>
                            </a:rPr>
                            <a:t>4</a:t>
                          </a:r>
                          <a:endParaRPr lang="en-US" sz="2800" b="1" dirty="0">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dirty="0">
                              <a:latin typeface="Times New Roman" panose="02020603050405020304" pitchFamily="18" charset="0"/>
                              <a:cs typeface="Times New Roman" panose="02020603050405020304" pitchFamily="18" charset="0"/>
                            </a:rPr>
                            <a:t>5</a:t>
                          </a:r>
                          <a:endParaRPr lang="en-US" sz="2800" b="1" dirty="0">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216347"/>
                      </a:ext>
                    </a:extLst>
                  </a:tr>
                  <a:tr h="0">
                    <a:tc>
                      <a:txBody>
                        <a:bodyPr/>
                        <a:lstStyle/>
                        <a:p>
                          <a:pPr/>
                          <a14:m>
                            <m:oMathPara xmlns:m="http://schemas.openxmlformats.org/officeDocument/2006/math">
                              <m:oMathParaPr>
                                <m:jc m:val="centerGroup"/>
                              </m:oMathParaPr>
                              <m:oMath xmlns:m="http://schemas.openxmlformats.org/officeDocument/2006/math">
                                <m:r>
                                  <a:rPr lang="en-US" sz="2800" smtClean="0">
                                    <a:effectLst/>
                                    <a:latin typeface="Cambria Math" panose="02040503050406030204" pitchFamily="18" charset="0"/>
                                  </a:rPr>
                                  <m:t>𝒚</m:t>
                                </m:r>
                              </m:oMath>
                            </m:oMathPara>
                          </a14:m>
                          <a:endParaRPr lang="en-US" sz="2800" b="1" i="1" dirty="0">
                            <a:solidFill>
                              <a:srgbClr val="FF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dirty="0">
                              <a:solidFill>
                                <a:schemeClr val="tx1"/>
                              </a:solidFill>
                              <a:latin typeface="Times New Roman" panose="02020603050405020304" pitchFamily="18" charset="0"/>
                              <a:cs typeface="Times New Roman" panose="02020603050405020304" pitchFamily="18"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dirty="0">
                              <a:solidFill>
                                <a:schemeClr val="tx1"/>
                              </a:solidFill>
                              <a:latin typeface="Times New Roman" panose="02020603050405020304" pitchFamily="18" charset="0"/>
                              <a:cs typeface="Times New Roman" panose="02020603050405020304" pitchFamily="18"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dirty="0">
                              <a:solidFill>
                                <a:schemeClr val="tx1"/>
                              </a:solidFill>
                              <a:latin typeface="Times New Roman" panose="02020603050405020304" pitchFamily="18" charset="0"/>
                              <a:cs typeface="Times New Roman" panose="02020603050405020304" pitchFamily="18"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dirty="0">
                              <a:solidFill>
                                <a:schemeClr val="tx1"/>
                              </a:solidFill>
                              <a:latin typeface="Times New Roman" panose="02020603050405020304" pitchFamily="18" charset="0"/>
                              <a:cs typeface="Times New Roman" panose="02020603050405020304" pitchFamily="18"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dirty="0">
                              <a:solidFill>
                                <a:schemeClr val="tx1"/>
                              </a:solidFill>
                              <a:latin typeface="Times New Roman" panose="02020603050405020304" pitchFamily="18" charset="0"/>
                              <a:cs typeface="Times New Roman" panose="02020603050405020304" pitchFamily="18"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36817889"/>
                      </a:ext>
                    </a:extLst>
                  </a:tr>
                </a:tbl>
              </a:graphicData>
            </a:graphic>
          </p:graphicFrame>
        </mc:Choice>
        <mc:Fallback xmlns="">
          <p:graphicFrame>
            <p:nvGraphicFramePr>
              <p:cNvPr id="11" name="Table 8">
                <a:extLst>
                  <a:ext uri="{FF2B5EF4-FFF2-40B4-BE49-F238E27FC236}">
                    <a16:creationId xmlns:a16="http://schemas.microsoft.com/office/drawing/2014/main" id="{B26976F8-D911-F402-9140-73AB144291DA}"/>
                  </a:ext>
                </a:extLst>
              </p:cNvPr>
              <p:cNvGraphicFramePr>
                <a:graphicFrameLocks noGrp="1"/>
              </p:cNvGraphicFramePr>
              <p:nvPr>
                <p:extLst>
                  <p:ext uri="{D42A27DB-BD31-4B8C-83A1-F6EECF244321}">
                    <p14:modId xmlns:p14="http://schemas.microsoft.com/office/powerpoint/2010/main" val="3757877190"/>
                  </p:ext>
                </p:extLst>
              </p:nvPr>
            </p:nvGraphicFramePr>
            <p:xfrm>
              <a:off x="3810000" y="5805516"/>
              <a:ext cx="6400799" cy="1036320"/>
            </p:xfrm>
            <a:graphic>
              <a:graphicData uri="http://schemas.openxmlformats.org/drawingml/2006/table">
                <a:tbl>
                  <a:tblPr firstRow="1" bandRow="1">
                    <a:tableStyleId>{5C22544A-7EE6-4342-B048-85BDC9FD1C3A}</a:tableStyleId>
                  </a:tblPr>
                  <a:tblGrid>
                    <a:gridCol w="1379756">
                      <a:extLst>
                        <a:ext uri="{9D8B030D-6E8A-4147-A177-3AD203B41FA5}">
                          <a16:colId xmlns:a16="http://schemas.microsoft.com/office/drawing/2014/main" val="2036709458"/>
                        </a:ext>
                      </a:extLst>
                    </a:gridCol>
                    <a:gridCol w="1017500">
                      <a:extLst>
                        <a:ext uri="{9D8B030D-6E8A-4147-A177-3AD203B41FA5}">
                          <a16:colId xmlns:a16="http://schemas.microsoft.com/office/drawing/2014/main" val="1872259335"/>
                        </a:ext>
                      </a:extLst>
                    </a:gridCol>
                    <a:gridCol w="1017500">
                      <a:extLst>
                        <a:ext uri="{9D8B030D-6E8A-4147-A177-3AD203B41FA5}">
                          <a16:colId xmlns:a16="http://schemas.microsoft.com/office/drawing/2014/main" val="930345349"/>
                        </a:ext>
                      </a:extLst>
                    </a:gridCol>
                    <a:gridCol w="1017500">
                      <a:extLst>
                        <a:ext uri="{9D8B030D-6E8A-4147-A177-3AD203B41FA5}">
                          <a16:colId xmlns:a16="http://schemas.microsoft.com/office/drawing/2014/main" val="448877790"/>
                        </a:ext>
                      </a:extLst>
                    </a:gridCol>
                    <a:gridCol w="1095770">
                      <a:extLst>
                        <a:ext uri="{9D8B030D-6E8A-4147-A177-3AD203B41FA5}">
                          <a16:colId xmlns:a16="http://schemas.microsoft.com/office/drawing/2014/main" val="2498589532"/>
                        </a:ext>
                      </a:extLst>
                    </a:gridCol>
                    <a:gridCol w="872773">
                      <a:extLst>
                        <a:ext uri="{9D8B030D-6E8A-4147-A177-3AD203B41FA5}">
                          <a16:colId xmlns:a16="http://schemas.microsoft.com/office/drawing/2014/main" val="3429203834"/>
                        </a:ext>
                      </a:extLst>
                    </a:gridCol>
                  </a:tblGrid>
                  <a:tr h="51816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885" t="-11628" r="-365929" b="-130233"/>
                          </a:stretch>
                        </a:blipFill>
                      </a:tcPr>
                    </a:tc>
                    <a:tc>
                      <a:txBody>
                        <a:bodyPr/>
                        <a:lstStyle/>
                        <a:p>
                          <a:pPr algn="ctr"/>
                          <a:r>
                            <a:rPr lang="en-US" sz="2800" dirty="0">
                              <a:latin typeface="Times New Roman" panose="02020603050405020304" pitchFamily="18" charset="0"/>
                              <a:cs typeface="Times New Roman" panose="02020603050405020304" pitchFamily="18" charset="0"/>
                            </a:rPr>
                            <a:t>1</a:t>
                          </a:r>
                          <a:endParaRPr lang="en-US" sz="2800" b="1" dirty="0">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dirty="0">
                              <a:latin typeface="Times New Roman" panose="02020603050405020304" pitchFamily="18" charset="0"/>
                              <a:cs typeface="Times New Roman" panose="02020603050405020304" pitchFamily="18" charset="0"/>
                            </a:rPr>
                            <a:t>2</a:t>
                          </a:r>
                          <a:endParaRPr lang="en-US" sz="2800" b="1" dirty="0">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dirty="0">
                              <a:latin typeface="Times New Roman" panose="02020603050405020304" pitchFamily="18" charset="0"/>
                              <a:cs typeface="Times New Roman" panose="02020603050405020304" pitchFamily="18" charset="0"/>
                            </a:rPr>
                            <a:t>3</a:t>
                          </a:r>
                          <a:endParaRPr lang="en-US" sz="2800" b="1" dirty="0">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dirty="0">
                              <a:latin typeface="Times New Roman" panose="02020603050405020304" pitchFamily="18" charset="0"/>
                              <a:cs typeface="Times New Roman" panose="02020603050405020304" pitchFamily="18" charset="0"/>
                            </a:rPr>
                            <a:t>4</a:t>
                          </a:r>
                          <a:endParaRPr lang="en-US" sz="2800" b="1" dirty="0">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dirty="0">
                              <a:latin typeface="Times New Roman" panose="02020603050405020304" pitchFamily="18" charset="0"/>
                              <a:cs typeface="Times New Roman" panose="02020603050405020304" pitchFamily="18" charset="0"/>
                            </a:rPr>
                            <a:t>5</a:t>
                          </a:r>
                          <a:endParaRPr lang="en-US" sz="2800" b="1" dirty="0">
                            <a:solidFill>
                              <a:schemeClr val="bg1"/>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4216347"/>
                      </a:ext>
                    </a:extLst>
                  </a:tr>
                  <a:tr h="518160">
                    <a:tc>
                      <a:txBody>
                        <a:bodyPr/>
                        <a:lstStyle/>
                        <a:p>
                          <a:endParaRPr lang="en-US"/>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10"/>
                          <a:stretch>
                            <a:fillRect l="-885" t="-112941" r="-365929" b="-31765"/>
                          </a:stretch>
                        </a:blipFill>
                      </a:tcPr>
                    </a:tc>
                    <a:tc>
                      <a:txBody>
                        <a:bodyPr/>
                        <a:lstStyle/>
                        <a:p>
                          <a:pPr algn="ctr"/>
                          <a:r>
                            <a:rPr lang="en-US" sz="2800" dirty="0">
                              <a:solidFill>
                                <a:schemeClr val="tx1"/>
                              </a:solidFill>
                              <a:latin typeface="Times New Roman" panose="02020603050405020304" pitchFamily="18" charset="0"/>
                              <a:cs typeface="Times New Roman" panose="02020603050405020304" pitchFamily="18"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dirty="0">
                              <a:solidFill>
                                <a:schemeClr val="tx1"/>
                              </a:solidFill>
                              <a:latin typeface="Times New Roman" panose="02020603050405020304" pitchFamily="18" charset="0"/>
                              <a:cs typeface="Times New Roman" panose="02020603050405020304" pitchFamily="18"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dirty="0">
                              <a:solidFill>
                                <a:schemeClr val="tx1"/>
                              </a:solidFill>
                              <a:latin typeface="Times New Roman" panose="02020603050405020304" pitchFamily="18" charset="0"/>
                              <a:cs typeface="Times New Roman" panose="02020603050405020304" pitchFamily="18"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dirty="0">
                              <a:solidFill>
                                <a:schemeClr val="tx1"/>
                              </a:solidFill>
                              <a:latin typeface="Times New Roman" panose="02020603050405020304" pitchFamily="18" charset="0"/>
                              <a:cs typeface="Times New Roman" panose="02020603050405020304" pitchFamily="18"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dirty="0">
                              <a:solidFill>
                                <a:schemeClr val="tx1"/>
                              </a:solidFill>
                              <a:latin typeface="Times New Roman" panose="02020603050405020304" pitchFamily="18" charset="0"/>
                              <a:cs typeface="Times New Roman" panose="02020603050405020304" pitchFamily="18"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36817889"/>
                      </a:ext>
                    </a:extLst>
                  </a:tr>
                </a:tbl>
              </a:graphicData>
            </a:graphic>
          </p:graphicFrame>
        </mc:Fallback>
      </mc:AlternateContent>
    </p:spTree>
    <p:extLst>
      <p:ext uri="{BB962C8B-B14F-4D97-AF65-F5344CB8AC3E}">
        <p14:creationId xmlns:p14="http://schemas.microsoft.com/office/powerpoint/2010/main" val="1042901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91147" fill="hold"/>
                                        <p:tgtEl>
                                          <p:spTgt spid="2"/>
                                        </p:tgtEl>
                                      </p:cBhvr>
                                    </p:cmd>
                                  </p:childTnLst>
                                </p:cTn>
                              </p:par>
                            </p:childTnLst>
                          </p:cTn>
                        </p:par>
                      </p:childTnLst>
                    </p:cTn>
                  </p:par>
                  <p:par>
                    <p:cTn id="11" fill="hold">
                      <p:stCondLst>
                        <p:cond delay="indefinite"/>
                      </p:stCondLst>
                      <p:childTnLst>
                        <p:par>
                          <p:cTn id="12" fill="hold">
                            <p:stCondLst>
                              <p:cond delay="0"/>
                            </p:stCondLst>
                            <p:childTnLst>
                              <p:par>
                                <p:cTn id="13" presetID="2" presetClass="mediacall" presetSubtype="0" fill="hold" nodeType="clickEffect">
                                  <p:stCondLst>
                                    <p:cond delay="0"/>
                                  </p:stCondLst>
                                  <p:childTnLst>
                                    <p:cmd type="call" cmd="togglePause">
                                      <p:cBhvr>
                                        <p:cTn id="14"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fill="hold" display="0">
                  <p:stCondLst>
                    <p:cond delay="indefinite"/>
                  </p:stCondLst>
                </p:cTn>
                <p:tgtEl>
                  <p:spTgt spid="2"/>
                </p:tgtEl>
              </p:cMediaNode>
            </p:vide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graphicFrame>
            <p:nvGraphicFramePr>
              <p:cNvPr id="3" name="Table 2">
                <a:extLst>
                  <a:ext uri="{FF2B5EF4-FFF2-40B4-BE49-F238E27FC236}">
                    <a16:creationId xmlns:a16="http://schemas.microsoft.com/office/drawing/2014/main" id="{05B5FE28-BF25-6DDA-DCBF-35277A6C4C3A}"/>
                  </a:ext>
                </a:extLst>
              </p:cNvPr>
              <p:cNvGraphicFramePr>
                <a:graphicFrameLocks noGrp="1"/>
              </p:cNvGraphicFramePr>
              <p:nvPr>
                <p:extLst>
                  <p:ext uri="{D42A27DB-BD31-4B8C-83A1-F6EECF244321}">
                    <p14:modId xmlns:p14="http://schemas.microsoft.com/office/powerpoint/2010/main" val="2346616571"/>
                  </p:ext>
                </p:extLst>
              </p:nvPr>
            </p:nvGraphicFramePr>
            <p:xfrm>
              <a:off x="457200" y="1091135"/>
              <a:ext cx="11452302" cy="1473899"/>
            </p:xfrm>
            <a:graphic>
              <a:graphicData uri="http://schemas.openxmlformats.org/drawingml/2006/table">
                <a:tbl>
                  <a:tblPr firstRow="1" firstCol="1" bandRow="1">
                    <a:tableStyleId>{F5AB1C69-6EDB-4FF4-983F-18BD219EF322}</a:tableStyleId>
                  </a:tblPr>
                  <a:tblGrid>
                    <a:gridCol w="1698702">
                      <a:extLst>
                        <a:ext uri="{9D8B030D-6E8A-4147-A177-3AD203B41FA5}">
                          <a16:colId xmlns:a16="http://schemas.microsoft.com/office/drawing/2014/main" val="3432887858"/>
                        </a:ext>
                      </a:extLst>
                    </a:gridCol>
                    <a:gridCol w="9753600">
                      <a:extLst>
                        <a:ext uri="{9D8B030D-6E8A-4147-A177-3AD203B41FA5}">
                          <a16:colId xmlns:a16="http://schemas.microsoft.com/office/drawing/2014/main" val="2326336368"/>
                        </a:ext>
                      </a:extLst>
                    </a:gridCol>
                  </a:tblGrid>
                  <a:tr h="1111305">
                    <a:tc>
                      <a:txBody>
                        <a:bodyPr/>
                        <a:lstStyle/>
                        <a:p>
                          <a:pPr algn="ctr">
                            <a:lnSpc>
                              <a:spcPct val="107000"/>
                            </a:lnSpc>
                            <a:spcBef>
                              <a:spcPts val="300"/>
                            </a:spcBef>
                            <a:spcAft>
                              <a:spcPts val="300"/>
                            </a:spcAft>
                          </a:pPr>
                          <a:r>
                            <a:rPr lang="en-US" sz="2800" dirty="0" err="1">
                              <a:solidFill>
                                <a:srgbClr val="013368"/>
                              </a:solidFill>
                              <a:effectLst/>
                              <a:latin typeface="Times New Roman" panose="02020603050405020304" pitchFamily="18" charset="0"/>
                              <a:cs typeface="Times New Roman" panose="02020603050405020304" pitchFamily="18" charset="0"/>
                            </a:rPr>
                            <a:t>Ví</a:t>
                          </a:r>
                          <a:r>
                            <a:rPr lang="en-US" sz="2800" dirty="0">
                              <a:solidFill>
                                <a:srgbClr val="013368"/>
                              </a:solidFill>
                              <a:effectLst/>
                              <a:latin typeface="Times New Roman" panose="02020603050405020304" pitchFamily="18" charset="0"/>
                              <a:cs typeface="Times New Roman" panose="02020603050405020304" pitchFamily="18" charset="0"/>
                            </a:rPr>
                            <a:t> </a:t>
                          </a:r>
                          <a:r>
                            <a:rPr lang="en-US" sz="2800" dirty="0" err="1">
                              <a:solidFill>
                                <a:srgbClr val="013368"/>
                              </a:solidFill>
                              <a:effectLst/>
                              <a:latin typeface="Times New Roman" panose="02020603050405020304" pitchFamily="18" charset="0"/>
                              <a:cs typeface="Times New Roman" panose="02020603050405020304" pitchFamily="18" charset="0"/>
                            </a:rPr>
                            <a:t>dụ</a:t>
                          </a:r>
                          <a:r>
                            <a:rPr lang="en-US" sz="2800" dirty="0">
                              <a:solidFill>
                                <a:srgbClr val="013368"/>
                              </a:solidFill>
                              <a:effectLst/>
                              <a:latin typeface="Times New Roman" panose="02020603050405020304" pitchFamily="18" charset="0"/>
                              <a:cs typeface="Times New Roman" panose="02020603050405020304" pitchFamily="18" charset="0"/>
                            </a:rPr>
                            <a:t> 1</a:t>
                          </a:r>
                          <a:endParaRPr lang="en-US" sz="2800" dirty="0">
                            <a:solidFill>
                              <a:srgbClr val="013368"/>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6491" marR="66491" marT="0" marB="0">
                        <a:solidFill>
                          <a:schemeClr val="accent6">
                            <a:lumMod val="20000"/>
                            <a:lumOff val="80000"/>
                          </a:schemeClr>
                        </a:solidFill>
                      </a:tcPr>
                    </a:tc>
                    <a:tc>
                      <a:txBody>
                        <a:bodyPr/>
                        <a:lstStyle/>
                        <a:p>
                          <a:pPr algn="just">
                            <a:lnSpc>
                              <a:spcPct val="107000"/>
                            </a:lnSpc>
                            <a:spcBef>
                              <a:spcPts val="300"/>
                            </a:spcBef>
                            <a:spcAft>
                              <a:spcPts val="300"/>
                            </a:spcAft>
                          </a:pPr>
                          <a:r>
                            <a:rPr lang="en-US" sz="2800">
                              <a:solidFill>
                                <a:srgbClr val="013368"/>
                              </a:solidFill>
                              <a:effectLst/>
                              <a:latin typeface="Times New Roman" panose="02020603050405020304" pitchFamily="18" charset="0"/>
                              <a:cs typeface="Times New Roman" panose="02020603050405020304" pitchFamily="18" charset="0"/>
                            </a:rPr>
                            <a:t>Công </a:t>
                          </a:r>
                          <a:r>
                            <a:rPr lang="en-US" sz="2800" dirty="0" err="1">
                              <a:solidFill>
                                <a:srgbClr val="013368"/>
                              </a:solidFill>
                              <a:effectLst/>
                              <a:latin typeface="Times New Roman" panose="02020603050405020304" pitchFamily="18" charset="0"/>
                              <a:cs typeface="Times New Roman" panose="02020603050405020304" pitchFamily="18" charset="0"/>
                            </a:rPr>
                            <a:t>thức</a:t>
                          </a:r>
                          <a:r>
                            <a:rPr lang="en-US" sz="2800" dirty="0">
                              <a:solidFill>
                                <a:srgbClr val="013368"/>
                              </a:solidFill>
                              <a:effectLst/>
                              <a:latin typeface="Times New Roman" panose="02020603050405020304" pitchFamily="18" charset="0"/>
                              <a:cs typeface="Times New Roman" panose="02020603050405020304" pitchFamily="18" charset="0"/>
                            </a:rPr>
                            <a:t> </a:t>
                          </a:r>
                          <a:r>
                            <a:rPr lang="en-US" sz="2800" dirty="0" err="1">
                              <a:solidFill>
                                <a:srgbClr val="013368"/>
                              </a:solidFill>
                              <a:effectLst/>
                              <a:latin typeface="Times New Roman" panose="02020603050405020304" pitchFamily="18" charset="0"/>
                              <a:cs typeface="Times New Roman" panose="02020603050405020304" pitchFamily="18" charset="0"/>
                            </a:rPr>
                            <a:t>tính</a:t>
                          </a:r>
                          <a:r>
                            <a:rPr lang="en-US" sz="2800" dirty="0">
                              <a:solidFill>
                                <a:srgbClr val="013368"/>
                              </a:solidFill>
                              <a:effectLst/>
                              <a:latin typeface="Times New Roman" panose="02020603050405020304" pitchFamily="18" charset="0"/>
                              <a:cs typeface="Times New Roman" panose="02020603050405020304" pitchFamily="18" charset="0"/>
                            </a:rPr>
                            <a:t> </a:t>
                          </a:r>
                          <a:r>
                            <a:rPr lang="en-US" sz="2800" err="1">
                              <a:solidFill>
                                <a:srgbClr val="013368"/>
                              </a:solidFill>
                              <a:effectLst/>
                              <a:latin typeface="Times New Roman" panose="02020603050405020304" pitchFamily="18" charset="0"/>
                              <a:cs typeface="Times New Roman" panose="02020603050405020304" pitchFamily="18" charset="0"/>
                            </a:rPr>
                            <a:t>thể</a:t>
                          </a:r>
                          <a:r>
                            <a:rPr lang="en-US" sz="2800">
                              <a:solidFill>
                                <a:srgbClr val="013368"/>
                              </a:solidFill>
                              <a:effectLst/>
                              <a:latin typeface="Times New Roman" panose="02020603050405020304" pitchFamily="18" charset="0"/>
                              <a:cs typeface="Times New Roman" panose="02020603050405020304" pitchFamily="18" charset="0"/>
                            </a:rPr>
                            <a:t> tích: </a:t>
                          </a:r>
                          <a14:m>
                            <m:oMath xmlns:m="http://schemas.openxmlformats.org/officeDocument/2006/math">
                              <m:r>
                                <a:rPr lang="en-US" sz="2800" b="1" i="1" smtClean="0">
                                  <a:solidFill>
                                    <a:srgbClr val="013368"/>
                                  </a:solidFill>
                                  <a:effectLst/>
                                  <a:latin typeface="Cambria Math" panose="02040503050406030204" pitchFamily="18" charset="0"/>
                                  <a:cs typeface="Times New Roman" panose="02020603050405020304" pitchFamily="18" charset="0"/>
                                </a:rPr>
                                <m:t>𝑽</m:t>
                              </m:r>
                              <m:r>
                                <a:rPr lang="en-US" sz="2800" b="1" i="1" smtClean="0">
                                  <a:solidFill>
                                    <a:srgbClr val="013368"/>
                                  </a:solidFill>
                                  <a:effectLst/>
                                  <a:latin typeface="Cambria Math" panose="02040503050406030204" pitchFamily="18" charset="0"/>
                                  <a:cs typeface="Times New Roman" panose="02020603050405020304" pitchFamily="18" charset="0"/>
                                </a:rPr>
                                <m:t>=</m:t>
                              </m:r>
                              <m:sSup>
                                <m:sSupPr>
                                  <m:ctrlPr>
                                    <a:rPr lang="en-US" sz="2800" b="1" i="1" smtClean="0">
                                      <a:solidFill>
                                        <a:srgbClr val="013368"/>
                                      </a:solidFill>
                                      <a:effectLst/>
                                      <a:latin typeface="Cambria Math" panose="02040503050406030204" pitchFamily="18" charset="0"/>
                                      <a:cs typeface="Times New Roman" panose="02020603050405020304" pitchFamily="18" charset="0"/>
                                    </a:rPr>
                                  </m:ctrlPr>
                                </m:sSupPr>
                                <m:e>
                                  <m:r>
                                    <a:rPr lang="en-US" sz="2800" b="1" i="1" smtClean="0">
                                      <a:solidFill>
                                        <a:srgbClr val="013368"/>
                                      </a:solidFill>
                                      <a:effectLst/>
                                      <a:latin typeface="Cambria Math" panose="02040503050406030204" pitchFamily="18" charset="0"/>
                                      <a:cs typeface="Times New Roman" panose="02020603050405020304" pitchFamily="18" charset="0"/>
                                    </a:rPr>
                                    <m:t>𝒙</m:t>
                                  </m:r>
                                </m:e>
                                <m:sup>
                                  <m:r>
                                    <a:rPr lang="en-US" sz="2800" b="1" i="1" smtClean="0">
                                      <a:solidFill>
                                        <a:srgbClr val="013368"/>
                                      </a:solidFill>
                                      <a:effectLst/>
                                      <a:latin typeface="Cambria Math" panose="02040503050406030204" pitchFamily="18" charset="0"/>
                                      <a:cs typeface="Times New Roman" panose="02020603050405020304" pitchFamily="18" charset="0"/>
                                    </a:rPr>
                                    <m:t>𝟑</m:t>
                                  </m:r>
                                </m:sup>
                              </m:sSup>
                              <m:d>
                                <m:dPr>
                                  <m:ctrlPr>
                                    <a:rPr lang="en-US" sz="2800" b="1" i="1" smtClean="0">
                                      <a:solidFill>
                                        <a:srgbClr val="013368"/>
                                      </a:solidFill>
                                      <a:effectLst/>
                                      <a:latin typeface="Cambria Math" panose="02040503050406030204" pitchFamily="18" charset="0"/>
                                      <a:cs typeface="Times New Roman" panose="02020603050405020304" pitchFamily="18" charset="0"/>
                                    </a:rPr>
                                  </m:ctrlPr>
                                </m:dPr>
                                <m:e>
                                  <m:sSup>
                                    <m:sSupPr>
                                      <m:ctrlPr>
                                        <a:rPr lang="en-US" sz="2800" b="1" i="1" smtClean="0">
                                          <a:solidFill>
                                            <a:srgbClr val="013368"/>
                                          </a:solidFill>
                                          <a:effectLst/>
                                          <a:latin typeface="Cambria Math" panose="02040503050406030204" pitchFamily="18" charset="0"/>
                                          <a:cs typeface="Times New Roman" panose="02020603050405020304" pitchFamily="18" charset="0"/>
                                        </a:rPr>
                                      </m:ctrlPr>
                                    </m:sSupPr>
                                    <m:e>
                                      <m:r>
                                        <a:rPr lang="en-US" sz="2800" b="1" i="1" smtClean="0">
                                          <a:solidFill>
                                            <a:srgbClr val="013368"/>
                                          </a:solidFill>
                                          <a:effectLst/>
                                          <a:latin typeface="Cambria Math" panose="02040503050406030204" pitchFamily="18" charset="0"/>
                                          <a:cs typeface="Times New Roman" panose="02020603050405020304" pitchFamily="18" charset="0"/>
                                        </a:rPr>
                                        <m:t>𝒄𝒎</m:t>
                                      </m:r>
                                    </m:e>
                                    <m:sup>
                                      <m:r>
                                        <a:rPr lang="en-US" sz="2800" b="1" i="1" smtClean="0">
                                          <a:solidFill>
                                            <a:srgbClr val="013368"/>
                                          </a:solidFill>
                                          <a:effectLst/>
                                          <a:latin typeface="Cambria Math" panose="02040503050406030204" pitchFamily="18" charset="0"/>
                                          <a:cs typeface="Times New Roman" panose="02020603050405020304" pitchFamily="18" charset="0"/>
                                        </a:rPr>
                                        <m:t>𝟑</m:t>
                                      </m:r>
                                    </m:sup>
                                  </m:sSup>
                                </m:e>
                              </m:d>
                            </m:oMath>
                          </a14:m>
                          <a:r>
                            <a:rPr lang="en-US" sz="2800" b="1" dirty="0">
                              <a:solidFill>
                                <a:srgbClr val="013368"/>
                              </a:solidFill>
                              <a:effectLst/>
                              <a:latin typeface="Times New Roman" panose="02020603050405020304" pitchFamily="18" charset="0"/>
                              <a:cs typeface="Times New Roman" panose="02020603050405020304" pitchFamily="18" charset="0"/>
                            </a:rPr>
                            <a:t>.</a:t>
                          </a:r>
                        </a:p>
                        <a:p>
                          <a:pPr algn="just">
                            <a:lnSpc>
                              <a:spcPct val="107000"/>
                            </a:lnSpc>
                            <a:spcBef>
                              <a:spcPts val="300"/>
                            </a:spcBef>
                            <a:spcAft>
                              <a:spcPts val="300"/>
                            </a:spcAft>
                          </a:pPr>
                          <a:r>
                            <a:rPr lang="en-US" sz="2800" dirty="0">
                              <a:solidFill>
                                <a:srgbClr val="013368"/>
                              </a:solidFill>
                              <a:effectLst/>
                              <a:latin typeface="Times New Roman" panose="02020603050405020304" pitchFamily="18" charset="0"/>
                              <a:cs typeface="Times New Roman" panose="02020603050405020304" pitchFamily="18" charset="0"/>
                            </a:rPr>
                            <a:t> </a:t>
                          </a:r>
                          <a14:m>
                            <m:oMath xmlns:m="http://schemas.openxmlformats.org/officeDocument/2006/math">
                              <m:r>
                                <a:rPr lang="en-US" sz="2800">
                                  <a:solidFill>
                                    <a:srgbClr val="013368"/>
                                  </a:solidFill>
                                  <a:effectLst/>
                                  <a:latin typeface="Cambria Math" panose="02040503050406030204" pitchFamily="18" charset="0"/>
                                </a:rPr>
                                <m:t>𝑉</m:t>
                              </m:r>
                            </m:oMath>
                          </a14:m>
                          <a:r>
                            <a:rPr lang="en-US" sz="2800" dirty="0">
                              <a:solidFill>
                                <a:srgbClr val="013368"/>
                              </a:solidFill>
                              <a:effectLst/>
                              <a:latin typeface="Times New Roman" panose="02020603050405020304" pitchFamily="18" charset="0"/>
                              <a:cs typeface="Times New Roman" panose="02020603050405020304" pitchFamily="18" charset="0"/>
                            </a:rPr>
                            <a:t> là </a:t>
                          </a:r>
                          <a:r>
                            <a:rPr lang="en-US" sz="2800" dirty="0" err="1">
                              <a:solidFill>
                                <a:srgbClr val="013368"/>
                              </a:solidFill>
                              <a:effectLst/>
                              <a:latin typeface="Times New Roman" panose="02020603050405020304" pitchFamily="18" charset="0"/>
                              <a:cs typeface="Times New Roman" panose="02020603050405020304" pitchFamily="18" charset="0"/>
                            </a:rPr>
                            <a:t>hàm</a:t>
                          </a:r>
                          <a:r>
                            <a:rPr lang="en-US" sz="2800" dirty="0">
                              <a:solidFill>
                                <a:srgbClr val="013368"/>
                              </a:solidFill>
                              <a:effectLst/>
                              <a:latin typeface="Times New Roman" panose="02020603050405020304" pitchFamily="18" charset="0"/>
                              <a:cs typeface="Times New Roman" panose="02020603050405020304" pitchFamily="18" charset="0"/>
                            </a:rPr>
                            <a:t> </a:t>
                          </a:r>
                          <a:r>
                            <a:rPr lang="en-US" sz="2800" dirty="0" err="1">
                              <a:solidFill>
                                <a:srgbClr val="013368"/>
                              </a:solidFill>
                              <a:effectLst/>
                              <a:latin typeface="Times New Roman" panose="02020603050405020304" pitchFamily="18" charset="0"/>
                              <a:cs typeface="Times New Roman" panose="02020603050405020304" pitchFamily="18" charset="0"/>
                            </a:rPr>
                            <a:t>số</a:t>
                          </a:r>
                          <a:r>
                            <a:rPr lang="en-US" sz="2800" dirty="0">
                              <a:solidFill>
                                <a:srgbClr val="013368"/>
                              </a:solidFill>
                              <a:effectLst/>
                              <a:latin typeface="Times New Roman" panose="02020603050405020304" pitchFamily="18" charset="0"/>
                              <a:cs typeface="Times New Roman" panose="02020603050405020304" pitchFamily="18" charset="0"/>
                            </a:rPr>
                            <a:t> </a:t>
                          </a:r>
                          <a:r>
                            <a:rPr lang="en-US" sz="2800" dirty="0" err="1">
                              <a:solidFill>
                                <a:srgbClr val="013368"/>
                              </a:solidFill>
                              <a:effectLst/>
                              <a:latin typeface="Times New Roman" panose="02020603050405020304" pitchFamily="18" charset="0"/>
                              <a:cs typeface="Times New Roman" panose="02020603050405020304" pitchFamily="18" charset="0"/>
                            </a:rPr>
                            <a:t>của</a:t>
                          </a:r>
                          <a:r>
                            <a:rPr lang="en-US" sz="2800" dirty="0">
                              <a:solidFill>
                                <a:srgbClr val="013368"/>
                              </a:solidFill>
                              <a:effectLst/>
                              <a:latin typeface="Times New Roman" panose="02020603050405020304" pitchFamily="18" charset="0"/>
                              <a:cs typeface="Times New Roman" panose="02020603050405020304" pitchFamily="18" charset="0"/>
                            </a:rPr>
                            <a:t> </a:t>
                          </a:r>
                          <a14:m>
                            <m:oMath xmlns:m="http://schemas.openxmlformats.org/officeDocument/2006/math">
                              <m:r>
                                <a:rPr lang="en-US" sz="2800">
                                  <a:solidFill>
                                    <a:srgbClr val="013368"/>
                                  </a:solidFill>
                                  <a:effectLst/>
                                  <a:latin typeface="Cambria Math" panose="02040503050406030204" pitchFamily="18" charset="0"/>
                                </a:rPr>
                                <m:t>𝑥</m:t>
                              </m:r>
                            </m:oMath>
                          </a14:m>
                          <a:r>
                            <a:rPr lang="en-US" sz="2800" dirty="0">
                              <a:solidFill>
                                <a:srgbClr val="013368"/>
                              </a:solidFill>
                              <a:effectLst/>
                              <a:latin typeface="Times New Roman" panose="02020603050405020304" pitchFamily="18" charset="0"/>
                              <a:cs typeface="Times New Roman" panose="02020603050405020304" pitchFamily="18" charset="0"/>
                            </a:rPr>
                            <a:t> .</a:t>
                          </a:r>
                          <a:r>
                            <a:rPr lang="en-US" sz="2800" dirty="0" err="1">
                              <a:solidFill>
                                <a:srgbClr val="013368"/>
                              </a:solidFill>
                              <a:effectLst/>
                              <a:latin typeface="Times New Roman" panose="02020603050405020304" pitchFamily="18" charset="0"/>
                              <a:cs typeface="Times New Roman" panose="02020603050405020304" pitchFamily="18" charset="0"/>
                            </a:rPr>
                            <a:t>Vì</a:t>
                          </a:r>
                          <a:r>
                            <a:rPr lang="en-US" sz="2800" dirty="0">
                              <a:solidFill>
                                <a:srgbClr val="013368"/>
                              </a:solidFill>
                              <a:effectLst/>
                              <a:latin typeface="Times New Roman" panose="02020603050405020304" pitchFamily="18" charset="0"/>
                              <a:cs typeface="Times New Roman" panose="02020603050405020304" pitchFamily="18" charset="0"/>
                            </a:rPr>
                            <a:t> </a:t>
                          </a:r>
                          <a:r>
                            <a:rPr lang="en-US" sz="2800" dirty="0" err="1">
                              <a:solidFill>
                                <a:srgbClr val="013368"/>
                              </a:solidFill>
                              <a:effectLst/>
                              <a:latin typeface="Times New Roman" panose="02020603050405020304" pitchFamily="18" charset="0"/>
                              <a:cs typeface="Times New Roman" panose="02020603050405020304" pitchFamily="18" charset="0"/>
                            </a:rPr>
                            <a:t>mỗi</a:t>
                          </a:r>
                          <a:r>
                            <a:rPr lang="en-US" sz="2800" baseline="0" dirty="0">
                              <a:solidFill>
                                <a:srgbClr val="013368"/>
                              </a:solidFill>
                              <a:effectLst/>
                              <a:latin typeface="Times New Roman" panose="02020603050405020304" pitchFamily="18" charset="0"/>
                              <a:cs typeface="Times New Roman" panose="02020603050405020304" pitchFamily="18" charset="0"/>
                            </a:rPr>
                            <a:t> </a:t>
                          </a:r>
                          <a:r>
                            <a:rPr lang="en-US" sz="2800" baseline="0" dirty="0" err="1">
                              <a:solidFill>
                                <a:srgbClr val="013368"/>
                              </a:solidFill>
                              <a:effectLst/>
                              <a:latin typeface="Times New Roman" panose="02020603050405020304" pitchFamily="18" charset="0"/>
                              <a:cs typeface="Times New Roman" panose="02020603050405020304" pitchFamily="18" charset="0"/>
                            </a:rPr>
                            <a:t>giá</a:t>
                          </a:r>
                          <a:r>
                            <a:rPr lang="en-US" sz="2800" baseline="0" dirty="0">
                              <a:solidFill>
                                <a:srgbClr val="013368"/>
                              </a:solidFill>
                              <a:effectLst/>
                              <a:latin typeface="Times New Roman" panose="02020603050405020304" pitchFamily="18" charset="0"/>
                              <a:cs typeface="Times New Roman" panose="02020603050405020304" pitchFamily="18" charset="0"/>
                            </a:rPr>
                            <a:t> </a:t>
                          </a:r>
                          <a:r>
                            <a:rPr lang="en-US" sz="2800" baseline="0" dirty="0" err="1">
                              <a:solidFill>
                                <a:srgbClr val="013368"/>
                              </a:solidFill>
                              <a:effectLst/>
                              <a:latin typeface="Times New Roman" panose="02020603050405020304" pitchFamily="18" charset="0"/>
                              <a:cs typeface="Times New Roman" panose="02020603050405020304" pitchFamily="18" charset="0"/>
                            </a:rPr>
                            <a:t>trị</a:t>
                          </a:r>
                          <a:r>
                            <a:rPr lang="en-US" sz="2800" baseline="0" dirty="0">
                              <a:solidFill>
                                <a:srgbClr val="013368"/>
                              </a:solidFill>
                              <a:effectLst/>
                              <a:latin typeface="Times New Roman" panose="02020603050405020304" pitchFamily="18" charset="0"/>
                              <a:cs typeface="Times New Roman" panose="02020603050405020304" pitchFamily="18" charset="0"/>
                            </a:rPr>
                            <a:t> </a:t>
                          </a:r>
                          <a:r>
                            <a:rPr lang="en-US" sz="2800" baseline="0" dirty="0" err="1">
                              <a:solidFill>
                                <a:srgbClr val="013368"/>
                              </a:solidFill>
                              <a:effectLst/>
                              <a:latin typeface="Times New Roman" panose="02020603050405020304" pitchFamily="18" charset="0"/>
                              <a:cs typeface="Times New Roman" panose="02020603050405020304" pitchFamily="18" charset="0"/>
                            </a:rPr>
                            <a:t>của</a:t>
                          </a:r>
                          <a:r>
                            <a:rPr lang="en-US" sz="2800" baseline="0" dirty="0">
                              <a:solidFill>
                                <a:srgbClr val="013368"/>
                              </a:solidFill>
                              <a:effectLst/>
                              <a:latin typeface="Times New Roman" panose="02020603050405020304" pitchFamily="18" charset="0"/>
                              <a:cs typeface="Times New Roman" panose="02020603050405020304" pitchFamily="18" charset="0"/>
                            </a:rPr>
                            <a:t> </a:t>
                          </a:r>
                          <a14:m>
                            <m:oMath xmlns:m="http://schemas.openxmlformats.org/officeDocument/2006/math">
                              <m:r>
                                <a:rPr lang="en-US" sz="2800" smtClean="0">
                                  <a:solidFill>
                                    <a:srgbClr val="013368"/>
                                  </a:solidFill>
                                  <a:effectLst/>
                                  <a:latin typeface="Cambria Math" panose="02040503050406030204" pitchFamily="18" charset="0"/>
                                </a:rPr>
                                <m:t>𝑥</m:t>
                              </m:r>
                            </m:oMath>
                          </a14:m>
                          <a:r>
                            <a:rPr lang="en-US" sz="2800" baseline="0" dirty="0">
                              <a:solidFill>
                                <a:srgbClr val="013368"/>
                              </a:solidFill>
                              <a:effectLst/>
                              <a:latin typeface="Times New Roman" panose="02020603050405020304" pitchFamily="18" charset="0"/>
                              <a:cs typeface="Times New Roman" panose="02020603050405020304" pitchFamily="18" charset="0"/>
                            </a:rPr>
                            <a:t> chỉ xác </a:t>
                          </a:r>
                          <a:r>
                            <a:rPr lang="en-US" sz="2800" baseline="0" dirty="0" err="1">
                              <a:solidFill>
                                <a:srgbClr val="013368"/>
                              </a:solidFill>
                              <a:effectLst/>
                              <a:latin typeface="Times New Roman" panose="02020603050405020304" pitchFamily="18" charset="0"/>
                              <a:cs typeface="Times New Roman" panose="02020603050405020304" pitchFamily="18" charset="0"/>
                            </a:rPr>
                            <a:t>định</a:t>
                          </a:r>
                          <a:r>
                            <a:rPr lang="en-US" sz="2800" baseline="0" dirty="0">
                              <a:solidFill>
                                <a:srgbClr val="013368"/>
                              </a:solidFill>
                              <a:effectLst/>
                              <a:latin typeface="Times New Roman" panose="02020603050405020304" pitchFamily="18" charset="0"/>
                              <a:cs typeface="Times New Roman" panose="02020603050405020304" pitchFamily="18" charset="0"/>
                            </a:rPr>
                            <a:t> </a:t>
                          </a:r>
                          <a:r>
                            <a:rPr lang="en-US" sz="2800" baseline="0" dirty="0" err="1">
                              <a:solidFill>
                                <a:srgbClr val="013368"/>
                              </a:solidFill>
                              <a:effectLst/>
                              <a:latin typeface="Times New Roman" panose="02020603050405020304" pitchFamily="18" charset="0"/>
                              <a:cs typeface="Times New Roman" panose="02020603050405020304" pitchFamily="18" charset="0"/>
                            </a:rPr>
                            <a:t>đúng</a:t>
                          </a:r>
                          <a:r>
                            <a:rPr lang="en-US" sz="2800" baseline="0" dirty="0">
                              <a:solidFill>
                                <a:srgbClr val="013368"/>
                              </a:solidFill>
                              <a:effectLst/>
                              <a:latin typeface="Times New Roman" panose="02020603050405020304" pitchFamily="18" charset="0"/>
                              <a:cs typeface="Times New Roman" panose="02020603050405020304" pitchFamily="18" charset="0"/>
                            </a:rPr>
                            <a:t> </a:t>
                          </a:r>
                          <a:r>
                            <a:rPr lang="en-US" sz="2800" baseline="0" dirty="0" err="1">
                              <a:solidFill>
                                <a:srgbClr val="013368"/>
                              </a:solidFill>
                              <a:effectLst/>
                              <a:latin typeface="Times New Roman" panose="02020603050405020304" pitchFamily="18" charset="0"/>
                              <a:cs typeface="Times New Roman" panose="02020603050405020304" pitchFamily="18" charset="0"/>
                            </a:rPr>
                            <a:t>một</a:t>
                          </a:r>
                          <a:r>
                            <a:rPr lang="en-US" sz="2800" baseline="0" dirty="0">
                              <a:solidFill>
                                <a:srgbClr val="013368"/>
                              </a:solidFill>
                              <a:effectLst/>
                              <a:latin typeface="Times New Roman" panose="02020603050405020304" pitchFamily="18" charset="0"/>
                              <a:cs typeface="Times New Roman" panose="02020603050405020304" pitchFamily="18" charset="0"/>
                            </a:rPr>
                            <a:t> </a:t>
                          </a:r>
                          <a:r>
                            <a:rPr lang="en-US" sz="2800" baseline="0" dirty="0" err="1">
                              <a:solidFill>
                                <a:srgbClr val="013368"/>
                              </a:solidFill>
                              <a:effectLst/>
                              <a:latin typeface="Times New Roman" panose="02020603050405020304" pitchFamily="18" charset="0"/>
                              <a:cs typeface="Times New Roman" panose="02020603050405020304" pitchFamily="18" charset="0"/>
                            </a:rPr>
                            <a:t>giá</a:t>
                          </a:r>
                          <a:r>
                            <a:rPr lang="en-US" sz="2800" baseline="0" dirty="0">
                              <a:solidFill>
                                <a:srgbClr val="013368"/>
                              </a:solidFill>
                              <a:effectLst/>
                              <a:latin typeface="Times New Roman" panose="02020603050405020304" pitchFamily="18" charset="0"/>
                              <a:cs typeface="Times New Roman" panose="02020603050405020304" pitchFamily="18" charset="0"/>
                            </a:rPr>
                            <a:t> </a:t>
                          </a:r>
                          <a:r>
                            <a:rPr lang="en-US" sz="2800" baseline="0" dirty="0" err="1">
                              <a:solidFill>
                                <a:srgbClr val="013368"/>
                              </a:solidFill>
                              <a:effectLst/>
                              <a:latin typeface="Times New Roman" panose="02020603050405020304" pitchFamily="18" charset="0"/>
                              <a:cs typeface="Times New Roman" panose="02020603050405020304" pitchFamily="18" charset="0"/>
                            </a:rPr>
                            <a:t>trị</a:t>
                          </a:r>
                          <a:r>
                            <a:rPr lang="en-US" sz="2800" baseline="0" dirty="0">
                              <a:solidFill>
                                <a:srgbClr val="013368"/>
                              </a:solidFill>
                              <a:effectLst/>
                              <a:latin typeface="Times New Roman" panose="02020603050405020304" pitchFamily="18" charset="0"/>
                              <a:cs typeface="Times New Roman" panose="02020603050405020304" pitchFamily="18" charset="0"/>
                            </a:rPr>
                            <a:t> </a:t>
                          </a:r>
                          <a:r>
                            <a:rPr lang="en-US" sz="2800" baseline="0" dirty="0" err="1">
                              <a:solidFill>
                                <a:srgbClr val="013368"/>
                              </a:solidFill>
                              <a:effectLst/>
                              <a:latin typeface="Times New Roman" panose="02020603050405020304" pitchFamily="18" charset="0"/>
                              <a:cs typeface="Times New Roman" panose="02020603050405020304" pitchFamily="18" charset="0"/>
                            </a:rPr>
                            <a:t>của</a:t>
                          </a:r>
                          <a:r>
                            <a:rPr lang="en-US" sz="2800" baseline="0" dirty="0">
                              <a:solidFill>
                                <a:srgbClr val="013368"/>
                              </a:solidFill>
                              <a:effectLst/>
                              <a:latin typeface="Times New Roman" panose="02020603050405020304" pitchFamily="18" charset="0"/>
                              <a:cs typeface="Times New Roman" panose="02020603050405020304" pitchFamily="18" charset="0"/>
                            </a:rPr>
                            <a:t> </a:t>
                          </a:r>
                          <a14:m>
                            <m:oMath xmlns:m="http://schemas.openxmlformats.org/officeDocument/2006/math">
                              <m:r>
                                <a:rPr lang="en-US" sz="2800" smtClean="0">
                                  <a:solidFill>
                                    <a:srgbClr val="013368"/>
                                  </a:solidFill>
                                  <a:effectLst/>
                                  <a:latin typeface="Cambria Math" panose="02040503050406030204" pitchFamily="18" charset="0"/>
                                </a:rPr>
                                <m:t>𝑉</m:t>
                              </m:r>
                            </m:oMath>
                          </a14:m>
                          <a:r>
                            <a:rPr lang="en-US" sz="2800" dirty="0">
                              <a:solidFill>
                                <a:srgbClr val="013368"/>
                              </a:solidFill>
                              <a:effectLst/>
                              <a:latin typeface="Times New Roman" panose="02020603050405020304" pitchFamily="18" charset="0"/>
                              <a:cs typeface="Times New Roman" panose="02020603050405020304" pitchFamily="18" charset="0"/>
                            </a:rPr>
                            <a:t>.</a:t>
                          </a:r>
                        </a:p>
                      </a:txBody>
                      <a:tcPr marL="66491" marR="66491" marT="0" marB="0">
                        <a:solidFill>
                          <a:schemeClr val="accent6">
                            <a:lumMod val="20000"/>
                            <a:lumOff val="80000"/>
                          </a:schemeClr>
                        </a:solidFill>
                      </a:tcPr>
                    </a:tc>
                    <a:extLst>
                      <a:ext uri="{0D108BD9-81ED-4DB2-BD59-A6C34878D82A}">
                        <a16:rowId xmlns:a16="http://schemas.microsoft.com/office/drawing/2014/main" val="1183689164"/>
                      </a:ext>
                    </a:extLst>
                  </a:tr>
                </a:tbl>
              </a:graphicData>
            </a:graphic>
          </p:graphicFrame>
        </mc:Choice>
        <mc:Fallback xmlns="">
          <p:graphicFrame>
            <p:nvGraphicFramePr>
              <p:cNvPr id="3" name="Table 2">
                <a:extLst>
                  <a:ext uri="{FF2B5EF4-FFF2-40B4-BE49-F238E27FC236}">
                    <a16:creationId xmlns:a16="http://schemas.microsoft.com/office/drawing/2014/main" id="{05B5FE28-BF25-6DDA-DCBF-35277A6C4C3A}"/>
                  </a:ext>
                </a:extLst>
              </p:cNvPr>
              <p:cNvGraphicFramePr>
                <a:graphicFrameLocks noGrp="1"/>
              </p:cNvGraphicFramePr>
              <p:nvPr>
                <p:extLst>
                  <p:ext uri="{D42A27DB-BD31-4B8C-83A1-F6EECF244321}">
                    <p14:modId xmlns:p14="http://schemas.microsoft.com/office/powerpoint/2010/main" val="2346616571"/>
                  </p:ext>
                </p:extLst>
              </p:nvPr>
            </p:nvGraphicFramePr>
            <p:xfrm>
              <a:off x="457200" y="1091135"/>
              <a:ext cx="11452302" cy="1504696"/>
            </p:xfrm>
            <a:graphic>
              <a:graphicData uri="http://schemas.openxmlformats.org/drawingml/2006/table">
                <a:tbl>
                  <a:tblPr firstRow="1" firstCol="1" bandRow="1">
                    <a:tableStyleId>{F5AB1C69-6EDB-4FF4-983F-18BD219EF322}</a:tableStyleId>
                  </a:tblPr>
                  <a:tblGrid>
                    <a:gridCol w="1698702">
                      <a:extLst>
                        <a:ext uri="{9D8B030D-6E8A-4147-A177-3AD203B41FA5}">
                          <a16:colId xmlns:a16="http://schemas.microsoft.com/office/drawing/2014/main" val="3432887858"/>
                        </a:ext>
                      </a:extLst>
                    </a:gridCol>
                    <a:gridCol w="9753600">
                      <a:extLst>
                        <a:ext uri="{9D8B030D-6E8A-4147-A177-3AD203B41FA5}">
                          <a16:colId xmlns:a16="http://schemas.microsoft.com/office/drawing/2014/main" val="2326336368"/>
                        </a:ext>
                      </a:extLst>
                    </a:gridCol>
                  </a:tblGrid>
                  <a:tr h="1504696">
                    <a:tc>
                      <a:txBody>
                        <a:bodyPr/>
                        <a:lstStyle/>
                        <a:p>
                          <a:pPr algn="ctr">
                            <a:lnSpc>
                              <a:spcPct val="107000"/>
                            </a:lnSpc>
                            <a:spcBef>
                              <a:spcPts val="300"/>
                            </a:spcBef>
                            <a:spcAft>
                              <a:spcPts val="300"/>
                            </a:spcAft>
                          </a:pPr>
                          <a:r>
                            <a:rPr lang="en-US" sz="2800" dirty="0" err="1">
                              <a:solidFill>
                                <a:srgbClr val="013368"/>
                              </a:solidFill>
                              <a:effectLst/>
                              <a:latin typeface="Times New Roman" panose="02020603050405020304" pitchFamily="18" charset="0"/>
                              <a:cs typeface="Times New Roman" panose="02020603050405020304" pitchFamily="18" charset="0"/>
                            </a:rPr>
                            <a:t>Ví</a:t>
                          </a:r>
                          <a:r>
                            <a:rPr lang="en-US" sz="2800" dirty="0">
                              <a:solidFill>
                                <a:srgbClr val="013368"/>
                              </a:solidFill>
                              <a:effectLst/>
                              <a:latin typeface="Times New Roman" panose="02020603050405020304" pitchFamily="18" charset="0"/>
                              <a:cs typeface="Times New Roman" panose="02020603050405020304" pitchFamily="18" charset="0"/>
                            </a:rPr>
                            <a:t> </a:t>
                          </a:r>
                          <a:r>
                            <a:rPr lang="en-US" sz="2800" dirty="0" err="1">
                              <a:solidFill>
                                <a:srgbClr val="013368"/>
                              </a:solidFill>
                              <a:effectLst/>
                              <a:latin typeface="Times New Roman" panose="02020603050405020304" pitchFamily="18" charset="0"/>
                              <a:cs typeface="Times New Roman" panose="02020603050405020304" pitchFamily="18" charset="0"/>
                            </a:rPr>
                            <a:t>dụ</a:t>
                          </a:r>
                          <a:r>
                            <a:rPr lang="en-US" sz="2800" dirty="0">
                              <a:solidFill>
                                <a:srgbClr val="013368"/>
                              </a:solidFill>
                              <a:effectLst/>
                              <a:latin typeface="Times New Roman" panose="02020603050405020304" pitchFamily="18" charset="0"/>
                              <a:cs typeface="Times New Roman" panose="02020603050405020304" pitchFamily="18" charset="0"/>
                            </a:rPr>
                            <a:t> 1</a:t>
                          </a:r>
                          <a:endParaRPr lang="en-US" sz="2800" dirty="0">
                            <a:solidFill>
                              <a:srgbClr val="013368"/>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6491" marR="66491" marT="0" marB="0">
                        <a:solidFill>
                          <a:schemeClr val="accent6">
                            <a:lumMod val="20000"/>
                            <a:lumOff val="80000"/>
                          </a:schemeClr>
                        </a:solidFill>
                      </a:tcPr>
                    </a:tc>
                    <a:tc>
                      <a:txBody>
                        <a:bodyPr/>
                        <a:lstStyle/>
                        <a:p>
                          <a:endParaRPr lang="en-US"/>
                        </a:p>
                      </a:txBody>
                      <a:tcPr marL="66491" marR="66491" marT="0" marB="0">
                        <a:blipFill>
                          <a:blip r:embed="rId2"/>
                          <a:stretch>
                            <a:fillRect l="-17563" t="-6855" r="-250" b="-12097"/>
                          </a:stretch>
                        </a:blipFill>
                      </a:tcPr>
                    </a:tc>
                    <a:extLst>
                      <a:ext uri="{0D108BD9-81ED-4DB2-BD59-A6C34878D82A}">
                        <a16:rowId xmlns:a16="http://schemas.microsoft.com/office/drawing/2014/main" val="1183689164"/>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4" name="Table 3">
                <a:extLst>
                  <a:ext uri="{FF2B5EF4-FFF2-40B4-BE49-F238E27FC236}">
                    <a16:creationId xmlns:a16="http://schemas.microsoft.com/office/drawing/2014/main" id="{19944290-5C82-69EB-E4EC-50742452297D}"/>
                  </a:ext>
                </a:extLst>
              </p:cNvPr>
              <p:cNvGraphicFramePr>
                <a:graphicFrameLocks noGrp="1"/>
              </p:cNvGraphicFramePr>
              <p:nvPr>
                <p:extLst>
                  <p:ext uri="{D42A27DB-BD31-4B8C-83A1-F6EECF244321}">
                    <p14:modId xmlns:p14="http://schemas.microsoft.com/office/powerpoint/2010/main" val="3188137820"/>
                  </p:ext>
                </p:extLst>
              </p:nvPr>
            </p:nvGraphicFramePr>
            <p:xfrm>
              <a:off x="457200" y="2753808"/>
              <a:ext cx="11452302" cy="2328228"/>
            </p:xfrm>
            <a:graphic>
              <a:graphicData uri="http://schemas.openxmlformats.org/drawingml/2006/table">
                <a:tbl>
                  <a:tblPr firstRow="1" firstCol="1" bandRow="1">
                    <a:tableStyleId>{F5AB1C69-6EDB-4FF4-983F-18BD219EF322}</a:tableStyleId>
                  </a:tblPr>
                  <a:tblGrid>
                    <a:gridCol w="1671035">
                      <a:extLst>
                        <a:ext uri="{9D8B030D-6E8A-4147-A177-3AD203B41FA5}">
                          <a16:colId xmlns:a16="http://schemas.microsoft.com/office/drawing/2014/main" val="3600882783"/>
                        </a:ext>
                      </a:extLst>
                    </a:gridCol>
                    <a:gridCol w="9781267">
                      <a:extLst>
                        <a:ext uri="{9D8B030D-6E8A-4147-A177-3AD203B41FA5}">
                          <a16:colId xmlns:a16="http://schemas.microsoft.com/office/drawing/2014/main" val="2981629097"/>
                        </a:ext>
                      </a:extLst>
                    </a:gridCol>
                  </a:tblGrid>
                  <a:tr h="1136248">
                    <a:tc>
                      <a:txBody>
                        <a:bodyPr/>
                        <a:lstStyle/>
                        <a:p>
                          <a:pPr algn="ctr">
                            <a:lnSpc>
                              <a:spcPct val="107000"/>
                            </a:lnSpc>
                            <a:spcBef>
                              <a:spcPts val="300"/>
                            </a:spcBef>
                            <a:spcAft>
                              <a:spcPts val="300"/>
                            </a:spcAft>
                          </a:pPr>
                          <a:r>
                            <a:rPr lang="en-US" sz="2800" dirty="0" err="1">
                              <a:solidFill>
                                <a:srgbClr val="013368"/>
                              </a:solidFill>
                              <a:effectLst/>
                              <a:latin typeface="Times New Roman" panose="02020603050405020304" pitchFamily="18" charset="0"/>
                              <a:cs typeface="Times New Roman" panose="02020603050405020304" pitchFamily="18" charset="0"/>
                            </a:rPr>
                            <a:t>Ví</a:t>
                          </a:r>
                          <a:r>
                            <a:rPr lang="en-US" sz="2800" dirty="0">
                              <a:solidFill>
                                <a:srgbClr val="013368"/>
                              </a:solidFill>
                              <a:effectLst/>
                              <a:latin typeface="Times New Roman" panose="02020603050405020304" pitchFamily="18" charset="0"/>
                              <a:cs typeface="Times New Roman" panose="02020603050405020304" pitchFamily="18" charset="0"/>
                            </a:rPr>
                            <a:t> </a:t>
                          </a:r>
                          <a:r>
                            <a:rPr lang="en-US" sz="2800" dirty="0" err="1">
                              <a:solidFill>
                                <a:srgbClr val="013368"/>
                              </a:solidFill>
                              <a:effectLst/>
                              <a:latin typeface="Times New Roman" panose="02020603050405020304" pitchFamily="18" charset="0"/>
                              <a:cs typeface="Times New Roman" panose="02020603050405020304" pitchFamily="18" charset="0"/>
                            </a:rPr>
                            <a:t>dụ</a:t>
                          </a:r>
                          <a:r>
                            <a:rPr lang="en-US" sz="2800" dirty="0">
                              <a:solidFill>
                                <a:srgbClr val="013368"/>
                              </a:solidFill>
                              <a:effectLst/>
                              <a:latin typeface="Times New Roman" panose="02020603050405020304" pitchFamily="18" charset="0"/>
                              <a:cs typeface="Times New Roman" panose="02020603050405020304" pitchFamily="18" charset="0"/>
                            </a:rPr>
                            <a:t> 2</a:t>
                          </a:r>
                          <a:endParaRPr lang="en-US" sz="2800" dirty="0">
                            <a:solidFill>
                              <a:srgbClr val="013368"/>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998" marR="63998" marT="0" marB="0">
                        <a:solidFill>
                          <a:schemeClr val="accent6">
                            <a:lumMod val="20000"/>
                            <a:lumOff val="80000"/>
                          </a:schemeClr>
                        </a:solidFill>
                      </a:tcPr>
                    </a:tc>
                    <a:tc>
                      <a:txBody>
                        <a:bodyPr/>
                        <a:lstStyle/>
                        <a:p>
                          <a:pPr algn="just">
                            <a:lnSpc>
                              <a:spcPct val="107000"/>
                            </a:lnSpc>
                            <a:spcBef>
                              <a:spcPts val="300"/>
                            </a:spcBef>
                            <a:spcAft>
                              <a:spcPts val="300"/>
                            </a:spcAft>
                          </a:pPr>
                          <a:r>
                            <a:rPr lang="en-US" sz="2800" dirty="0">
                              <a:solidFill>
                                <a:srgbClr val="013368"/>
                              </a:solidFill>
                              <a:effectLst/>
                              <a:latin typeface="Times New Roman" panose="02020603050405020304" pitchFamily="18" charset="0"/>
                              <a:cs typeface="Times New Roman" panose="02020603050405020304" pitchFamily="18" charset="0"/>
                            </a:rPr>
                            <a:t>a) </a:t>
                          </a:r>
                          <a:r>
                            <a:rPr lang="en-US" sz="2800" dirty="0" err="1">
                              <a:solidFill>
                                <a:srgbClr val="013368"/>
                              </a:solidFill>
                              <a:effectLst/>
                              <a:latin typeface="Times New Roman" panose="02020603050405020304" pitchFamily="18" charset="0"/>
                              <a:cs typeface="Times New Roman" panose="02020603050405020304" pitchFamily="18" charset="0"/>
                            </a:rPr>
                            <a:t>Nhiệt</a:t>
                          </a:r>
                          <a:r>
                            <a:rPr lang="en-US" sz="2800" dirty="0">
                              <a:solidFill>
                                <a:srgbClr val="013368"/>
                              </a:solidFill>
                              <a:effectLst/>
                              <a:latin typeface="Times New Roman" panose="02020603050405020304" pitchFamily="18" charset="0"/>
                              <a:cs typeface="Times New Roman" panose="02020603050405020304" pitchFamily="18" charset="0"/>
                            </a:rPr>
                            <a:t> </a:t>
                          </a:r>
                          <a:r>
                            <a:rPr lang="en-US" sz="2800" dirty="0" err="1">
                              <a:solidFill>
                                <a:srgbClr val="013368"/>
                              </a:solidFill>
                              <a:effectLst/>
                              <a:latin typeface="Times New Roman" panose="02020603050405020304" pitchFamily="18" charset="0"/>
                              <a:cs typeface="Times New Roman" panose="02020603050405020304" pitchFamily="18" charset="0"/>
                            </a:rPr>
                            <a:t>độ</a:t>
                          </a:r>
                          <a:r>
                            <a:rPr lang="en-US" sz="2800" dirty="0">
                              <a:solidFill>
                                <a:srgbClr val="013368"/>
                              </a:solidFill>
                              <a:effectLst/>
                              <a:latin typeface="Times New Roman" panose="02020603050405020304" pitchFamily="18" charset="0"/>
                              <a:cs typeface="Times New Roman" panose="02020603050405020304" pitchFamily="18" charset="0"/>
                            </a:rPr>
                            <a:t> </a:t>
                          </a:r>
                          <a14:m>
                            <m:oMath xmlns:m="http://schemas.openxmlformats.org/officeDocument/2006/math">
                              <m:r>
                                <a:rPr lang="en-US" sz="2800">
                                  <a:solidFill>
                                    <a:srgbClr val="013368"/>
                                  </a:solidFill>
                                  <a:effectLst/>
                                  <a:latin typeface="Cambria Math" panose="02040503050406030204" pitchFamily="18" charset="0"/>
                                </a:rPr>
                                <m:t>𝑇</m:t>
                              </m:r>
                            </m:oMath>
                          </a14:m>
                          <a:r>
                            <a:rPr lang="en-US" sz="2800" dirty="0">
                              <a:solidFill>
                                <a:srgbClr val="013368"/>
                              </a:solidFill>
                              <a:effectLst/>
                              <a:latin typeface="Times New Roman" panose="02020603050405020304" pitchFamily="18" charset="0"/>
                              <a:cs typeface="Times New Roman" panose="02020603050405020304" pitchFamily="18" charset="0"/>
                            </a:rPr>
                            <a:t> là </a:t>
                          </a:r>
                          <a:r>
                            <a:rPr lang="en-US" sz="2800" dirty="0" err="1">
                              <a:solidFill>
                                <a:srgbClr val="013368"/>
                              </a:solidFill>
                              <a:effectLst/>
                              <a:latin typeface="Times New Roman" panose="02020603050405020304" pitchFamily="18" charset="0"/>
                              <a:cs typeface="Times New Roman" panose="02020603050405020304" pitchFamily="18" charset="0"/>
                            </a:rPr>
                            <a:t>hàm</a:t>
                          </a:r>
                          <a:r>
                            <a:rPr lang="en-US" sz="2800" dirty="0">
                              <a:solidFill>
                                <a:srgbClr val="013368"/>
                              </a:solidFill>
                              <a:effectLst/>
                              <a:latin typeface="Times New Roman" panose="02020603050405020304" pitchFamily="18" charset="0"/>
                              <a:cs typeface="Times New Roman" panose="02020603050405020304" pitchFamily="18" charset="0"/>
                            </a:rPr>
                            <a:t> </a:t>
                          </a:r>
                          <a:r>
                            <a:rPr lang="en-US" sz="2800" dirty="0" err="1">
                              <a:solidFill>
                                <a:srgbClr val="013368"/>
                              </a:solidFill>
                              <a:effectLst/>
                              <a:latin typeface="Times New Roman" panose="02020603050405020304" pitchFamily="18" charset="0"/>
                              <a:cs typeface="Times New Roman" panose="02020603050405020304" pitchFamily="18" charset="0"/>
                            </a:rPr>
                            <a:t>số</a:t>
                          </a:r>
                          <a:r>
                            <a:rPr lang="en-US" sz="2800" dirty="0">
                              <a:solidFill>
                                <a:srgbClr val="013368"/>
                              </a:solidFill>
                              <a:effectLst/>
                              <a:latin typeface="Times New Roman" panose="02020603050405020304" pitchFamily="18" charset="0"/>
                              <a:cs typeface="Times New Roman" panose="02020603050405020304" pitchFamily="18" charset="0"/>
                            </a:rPr>
                            <a:t> </a:t>
                          </a:r>
                          <a:r>
                            <a:rPr lang="en-US" sz="2800" dirty="0" err="1">
                              <a:solidFill>
                                <a:srgbClr val="013368"/>
                              </a:solidFill>
                              <a:effectLst/>
                              <a:latin typeface="Times New Roman" panose="02020603050405020304" pitchFamily="18" charset="0"/>
                              <a:cs typeface="Times New Roman" panose="02020603050405020304" pitchFamily="18" charset="0"/>
                            </a:rPr>
                            <a:t>của</a:t>
                          </a:r>
                          <a:r>
                            <a:rPr lang="en-US" sz="2800" dirty="0">
                              <a:solidFill>
                                <a:srgbClr val="013368"/>
                              </a:solidFill>
                              <a:effectLst/>
                              <a:latin typeface="Times New Roman" panose="02020603050405020304" pitchFamily="18" charset="0"/>
                              <a:cs typeface="Times New Roman" panose="02020603050405020304" pitchFamily="18" charset="0"/>
                            </a:rPr>
                            <a:t> </a:t>
                          </a:r>
                          <a:r>
                            <a:rPr lang="en-US" sz="2800" dirty="0" err="1">
                              <a:solidFill>
                                <a:srgbClr val="013368"/>
                              </a:solidFill>
                              <a:effectLst/>
                              <a:latin typeface="Times New Roman" panose="02020603050405020304" pitchFamily="18" charset="0"/>
                              <a:cs typeface="Times New Roman" panose="02020603050405020304" pitchFamily="18" charset="0"/>
                            </a:rPr>
                            <a:t>thời</a:t>
                          </a:r>
                          <a:r>
                            <a:rPr lang="en-US" sz="2800" dirty="0">
                              <a:solidFill>
                                <a:srgbClr val="013368"/>
                              </a:solidFill>
                              <a:effectLst/>
                              <a:latin typeface="Times New Roman" panose="02020603050405020304" pitchFamily="18" charset="0"/>
                              <a:cs typeface="Times New Roman" panose="02020603050405020304" pitchFamily="18" charset="0"/>
                            </a:rPr>
                            <a:t> </a:t>
                          </a:r>
                          <a:r>
                            <a:rPr lang="en-US" sz="2800" dirty="0" err="1">
                              <a:solidFill>
                                <a:srgbClr val="013368"/>
                              </a:solidFill>
                              <a:effectLst/>
                              <a:latin typeface="Times New Roman" panose="02020603050405020304" pitchFamily="18" charset="0"/>
                              <a:cs typeface="Times New Roman" panose="02020603050405020304" pitchFamily="18" charset="0"/>
                            </a:rPr>
                            <a:t>điểm</a:t>
                          </a:r>
                          <a:r>
                            <a:rPr lang="en-US" sz="2800" dirty="0">
                              <a:solidFill>
                                <a:srgbClr val="013368"/>
                              </a:solidFill>
                              <a:effectLst/>
                              <a:latin typeface="Times New Roman" panose="02020603050405020304" pitchFamily="18" charset="0"/>
                              <a:cs typeface="Times New Roman" panose="02020603050405020304" pitchFamily="18" charset="0"/>
                            </a:rPr>
                            <a:t> </a:t>
                          </a:r>
                          <a14:m>
                            <m:oMath xmlns:m="http://schemas.openxmlformats.org/officeDocument/2006/math">
                              <m:r>
                                <a:rPr lang="en-US" sz="2800" smtClean="0">
                                  <a:solidFill>
                                    <a:srgbClr val="013368"/>
                                  </a:solidFill>
                                  <a:effectLst/>
                                  <a:latin typeface="Cambria Math" panose="02040503050406030204" pitchFamily="18" charset="0"/>
                                </a:rPr>
                                <m:t>𝑡</m:t>
                              </m:r>
                            </m:oMath>
                          </a14:m>
                          <a:r>
                            <a:rPr lang="en-US" sz="2800" dirty="0">
                              <a:solidFill>
                                <a:srgbClr val="013368"/>
                              </a:solidFill>
                              <a:effectLst/>
                              <a:latin typeface="Times New Roman" panose="02020603050405020304" pitchFamily="18" charset="0"/>
                              <a:cs typeface="Times New Roman" panose="02020603050405020304" pitchFamily="18" charset="0"/>
                            </a:rPr>
                            <a:t>. Vì mỗi</a:t>
                          </a:r>
                          <a:r>
                            <a:rPr lang="en-US" sz="2800" baseline="0" dirty="0">
                              <a:solidFill>
                                <a:srgbClr val="013368"/>
                              </a:solidFill>
                              <a:effectLst/>
                              <a:latin typeface="Times New Roman" panose="02020603050405020304" pitchFamily="18" charset="0"/>
                              <a:cs typeface="Times New Roman" panose="02020603050405020304" pitchFamily="18" charset="0"/>
                            </a:rPr>
                            <a:t> </a:t>
                          </a:r>
                          <a:r>
                            <a:rPr lang="en-US" sz="2800" baseline="0" dirty="0" err="1">
                              <a:solidFill>
                                <a:srgbClr val="013368"/>
                              </a:solidFill>
                              <a:effectLst/>
                              <a:latin typeface="Times New Roman" panose="02020603050405020304" pitchFamily="18" charset="0"/>
                              <a:cs typeface="Times New Roman" panose="02020603050405020304" pitchFamily="18" charset="0"/>
                            </a:rPr>
                            <a:t>giá</a:t>
                          </a:r>
                          <a:r>
                            <a:rPr lang="en-US" sz="2800" baseline="0" dirty="0">
                              <a:solidFill>
                                <a:srgbClr val="013368"/>
                              </a:solidFill>
                              <a:effectLst/>
                              <a:latin typeface="Times New Roman" panose="02020603050405020304" pitchFamily="18" charset="0"/>
                              <a:cs typeface="Times New Roman" panose="02020603050405020304" pitchFamily="18" charset="0"/>
                            </a:rPr>
                            <a:t> </a:t>
                          </a:r>
                          <a:r>
                            <a:rPr lang="en-US" sz="2800" baseline="0" dirty="0" err="1">
                              <a:solidFill>
                                <a:srgbClr val="013368"/>
                              </a:solidFill>
                              <a:effectLst/>
                              <a:latin typeface="Times New Roman" panose="02020603050405020304" pitchFamily="18" charset="0"/>
                              <a:cs typeface="Times New Roman" panose="02020603050405020304" pitchFamily="18" charset="0"/>
                            </a:rPr>
                            <a:t>trị</a:t>
                          </a:r>
                          <a:r>
                            <a:rPr lang="en-US" sz="2800" baseline="0" dirty="0">
                              <a:solidFill>
                                <a:srgbClr val="013368"/>
                              </a:solidFill>
                              <a:effectLst/>
                              <a:latin typeface="Times New Roman" panose="02020603050405020304" pitchFamily="18" charset="0"/>
                              <a:cs typeface="Times New Roman" panose="02020603050405020304" pitchFamily="18" charset="0"/>
                            </a:rPr>
                            <a:t> </a:t>
                          </a:r>
                          <a:r>
                            <a:rPr lang="en-US" sz="2800" baseline="0" dirty="0" err="1">
                              <a:solidFill>
                                <a:srgbClr val="013368"/>
                              </a:solidFill>
                              <a:effectLst/>
                              <a:latin typeface="Times New Roman" panose="02020603050405020304" pitchFamily="18" charset="0"/>
                              <a:cs typeface="Times New Roman" panose="02020603050405020304" pitchFamily="18" charset="0"/>
                            </a:rPr>
                            <a:t>của</a:t>
                          </a:r>
                          <a:r>
                            <a:rPr lang="en-US" sz="2800" baseline="0" dirty="0">
                              <a:solidFill>
                                <a:srgbClr val="013368"/>
                              </a:solidFill>
                              <a:effectLst/>
                              <a:latin typeface="Times New Roman" panose="02020603050405020304" pitchFamily="18" charset="0"/>
                              <a:cs typeface="Times New Roman" panose="02020603050405020304" pitchFamily="18" charset="0"/>
                            </a:rPr>
                            <a:t> </a:t>
                          </a:r>
                          <a14:m>
                            <m:oMath xmlns:m="http://schemas.openxmlformats.org/officeDocument/2006/math">
                              <m:r>
                                <a:rPr lang="en-US" sz="2800" b="1" i="0" smtClean="0">
                                  <a:solidFill>
                                    <a:srgbClr val="013368"/>
                                  </a:solidFill>
                                  <a:effectLst/>
                                  <a:latin typeface="Cambria Math" panose="02040503050406030204" pitchFamily="18" charset="0"/>
                                </a:rPr>
                                <m:t> </m:t>
                              </m:r>
                              <m:r>
                                <a:rPr lang="en-US" sz="2800" smtClean="0">
                                  <a:solidFill>
                                    <a:srgbClr val="013368"/>
                                  </a:solidFill>
                                  <a:effectLst/>
                                  <a:latin typeface="Cambria Math" panose="02040503050406030204" pitchFamily="18" charset="0"/>
                                </a:rPr>
                                <m:t>𝑡</m:t>
                              </m:r>
                            </m:oMath>
                          </a14:m>
                          <a:r>
                            <a:rPr lang="en-US" sz="2800" baseline="0" dirty="0">
                              <a:solidFill>
                                <a:srgbClr val="013368"/>
                              </a:solidFill>
                              <a:effectLst/>
                              <a:latin typeface="Times New Roman" panose="02020603050405020304" pitchFamily="18" charset="0"/>
                              <a:cs typeface="Times New Roman" panose="02020603050405020304" pitchFamily="18" charset="0"/>
                            </a:rPr>
                            <a:t> chỉ xác </a:t>
                          </a:r>
                          <a:r>
                            <a:rPr lang="en-US" sz="2800" baseline="0" dirty="0" err="1">
                              <a:solidFill>
                                <a:srgbClr val="013368"/>
                              </a:solidFill>
                              <a:effectLst/>
                              <a:latin typeface="Times New Roman" panose="02020603050405020304" pitchFamily="18" charset="0"/>
                              <a:cs typeface="Times New Roman" panose="02020603050405020304" pitchFamily="18" charset="0"/>
                            </a:rPr>
                            <a:t>định</a:t>
                          </a:r>
                          <a:r>
                            <a:rPr lang="en-US" sz="2800" baseline="0" dirty="0">
                              <a:solidFill>
                                <a:srgbClr val="013368"/>
                              </a:solidFill>
                              <a:effectLst/>
                              <a:latin typeface="Times New Roman" panose="02020603050405020304" pitchFamily="18" charset="0"/>
                              <a:cs typeface="Times New Roman" panose="02020603050405020304" pitchFamily="18" charset="0"/>
                            </a:rPr>
                            <a:t> </a:t>
                          </a:r>
                          <a:r>
                            <a:rPr lang="en-US" sz="2800" baseline="0" dirty="0" err="1">
                              <a:solidFill>
                                <a:srgbClr val="013368"/>
                              </a:solidFill>
                              <a:effectLst/>
                              <a:latin typeface="Times New Roman" panose="02020603050405020304" pitchFamily="18" charset="0"/>
                              <a:cs typeface="Times New Roman" panose="02020603050405020304" pitchFamily="18" charset="0"/>
                            </a:rPr>
                            <a:t>đúng</a:t>
                          </a:r>
                          <a:r>
                            <a:rPr lang="en-US" sz="2800" baseline="0" dirty="0">
                              <a:solidFill>
                                <a:srgbClr val="013368"/>
                              </a:solidFill>
                              <a:effectLst/>
                              <a:latin typeface="Times New Roman" panose="02020603050405020304" pitchFamily="18" charset="0"/>
                              <a:cs typeface="Times New Roman" panose="02020603050405020304" pitchFamily="18" charset="0"/>
                            </a:rPr>
                            <a:t> </a:t>
                          </a:r>
                          <a:r>
                            <a:rPr lang="en-US" sz="2800" baseline="0" dirty="0" err="1">
                              <a:solidFill>
                                <a:srgbClr val="013368"/>
                              </a:solidFill>
                              <a:effectLst/>
                              <a:latin typeface="Times New Roman" panose="02020603050405020304" pitchFamily="18" charset="0"/>
                              <a:cs typeface="Times New Roman" panose="02020603050405020304" pitchFamily="18" charset="0"/>
                            </a:rPr>
                            <a:t>một</a:t>
                          </a:r>
                          <a:r>
                            <a:rPr lang="en-US" sz="2800" baseline="0" dirty="0">
                              <a:solidFill>
                                <a:srgbClr val="013368"/>
                              </a:solidFill>
                              <a:effectLst/>
                              <a:latin typeface="Times New Roman" panose="02020603050405020304" pitchFamily="18" charset="0"/>
                              <a:cs typeface="Times New Roman" panose="02020603050405020304" pitchFamily="18" charset="0"/>
                            </a:rPr>
                            <a:t> </a:t>
                          </a:r>
                          <a:r>
                            <a:rPr lang="en-US" sz="2800" baseline="0" dirty="0" err="1">
                              <a:solidFill>
                                <a:srgbClr val="013368"/>
                              </a:solidFill>
                              <a:effectLst/>
                              <a:latin typeface="Times New Roman" panose="02020603050405020304" pitchFamily="18" charset="0"/>
                              <a:cs typeface="Times New Roman" panose="02020603050405020304" pitchFamily="18" charset="0"/>
                            </a:rPr>
                            <a:t>giá</a:t>
                          </a:r>
                          <a:r>
                            <a:rPr lang="en-US" sz="2800" baseline="0" dirty="0">
                              <a:solidFill>
                                <a:srgbClr val="013368"/>
                              </a:solidFill>
                              <a:effectLst/>
                              <a:latin typeface="Times New Roman" panose="02020603050405020304" pitchFamily="18" charset="0"/>
                              <a:cs typeface="Times New Roman" panose="02020603050405020304" pitchFamily="18" charset="0"/>
                            </a:rPr>
                            <a:t> </a:t>
                          </a:r>
                          <a:r>
                            <a:rPr lang="en-US" sz="2800" baseline="0" dirty="0" err="1">
                              <a:solidFill>
                                <a:srgbClr val="013368"/>
                              </a:solidFill>
                              <a:effectLst/>
                              <a:latin typeface="Times New Roman" panose="02020603050405020304" pitchFamily="18" charset="0"/>
                              <a:cs typeface="Times New Roman" panose="02020603050405020304" pitchFamily="18" charset="0"/>
                            </a:rPr>
                            <a:t>trị</a:t>
                          </a:r>
                          <a:r>
                            <a:rPr lang="en-US" sz="2800" baseline="0" dirty="0">
                              <a:solidFill>
                                <a:srgbClr val="013368"/>
                              </a:solidFill>
                              <a:effectLst/>
                              <a:latin typeface="Times New Roman" panose="02020603050405020304" pitchFamily="18" charset="0"/>
                              <a:cs typeface="Times New Roman" panose="02020603050405020304" pitchFamily="18" charset="0"/>
                            </a:rPr>
                            <a:t> </a:t>
                          </a:r>
                          <a:r>
                            <a:rPr lang="en-US" sz="2800" baseline="0" dirty="0" err="1">
                              <a:solidFill>
                                <a:srgbClr val="013368"/>
                              </a:solidFill>
                              <a:effectLst/>
                              <a:latin typeface="Times New Roman" panose="02020603050405020304" pitchFamily="18" charset="0"/>
                              <a:cs typeface="Times New Roman" panose="02020603050405020304" pitchFamily="18" charset="0"/>
                            </a:rPr>
                            <a:t>của</a:t>
                          </a:r>
                          <a14:m>
                            <m:oMath xmlns:m="http://schemas.openxmlformats.org/officeDocument/2006/math">
                              <m:r>
                                <a:rPr lang="en-US" sz="2800" b="1" i="0" smtClean="0">
                                  <a:solidFill>
                                    <a:srgbClr val="013368"/>
                                  </a:solidFill>
                                  <a:effectLst/>
                                  <a:latin typeface="Cambria Math" panose="02040503050406030204" pitchFamily="18" charset="0"/>
                                </a:rPr>
                                <m:t> </m:t>
                              </m:r>
                              <m:r>
                                <a:rPr lang="en-US" sz="2800" smtClean="0">
                                  <a:solidFill>
                                    <a:srgbClr val="013368"/>
                                  </a:solidFill>
                                  <a:effectLst/>
                                  <a:latin typeface="Cambria Math" panose="02040503050406030204" pitchFamily="18" charset="0"/>
                                </a:rPr>
                                <m:t>𝑇</m:t>
                              </m:r>
                            </m:oMath>
                          </a14:m>
                          <a:r>
                            <a:rPr lang="en-US" sz="2800">
                              <a:solidFill>
                                <a:srgbClr val="013368"/>
                              </a:solidFill>
                              <a:effectLst/>
                              <a:latin typeface="Times New Roman" panose="02020603050405020304" pitchFamily="18" charset="0"/>
                              <a:cs typeface="Times New Roman" panose="02020603050405020304" pitchFamily="18" charset="0"/>
                            </a:rPr>
                            <a:t>.	</a:t>
                          </a:r>
                          <a:endParaRPr lang="en-US" sz="2800" dirty="0">
                            <a:solidFill>
                              <a:srgbClr val="013368"/>
                            </a:solidFill>
                            <a:effectLst/>
                            <a:latin typeface="Times New Roman" panose="02020603050405020304" pitchFamily="18" charset="0"/>
                            <a:cs typeface="Times New Roman" panose="02020603050405020304" pitchFamily="18" charset="0"/>
                          </a:endParaRPr>
                        </a:p>
                        <a:p>
                          <a:pPr marL="0" marR="0" lvl="0" indent="0" algn="just" defTabSz="914400" rtl="0" eaLnBrk="1" fontAlgn="auto" latinLnBrk="0" hangingPunct="1">
                            <a:lnSpc>
                              <a:spcPct val="107000"/>
                            </a:lnSpc>
                            <a:spcBef>
                              <a:spcPts val="300"/>
                            </a:spcBef>
                            <a:spcAft>
                              <a:spcPts val="300"/>
                            </a:spcAft>
                            <a:buClrTx/>
                            <a:buSzTx/>
                            <a:buFontTx/>
                            <a:buNone/>
                            <a:tabLst/>
                            <a:defRPr/>
                          </a:pPr>
                          <a:r>
                            <a:rPr lang="en-US" sz="2800" dirty="0">
                              <a:solidFill>
                                <a:srgbClr val="013368"/>
                              </a:solidFill>
                              <a:effectLst/>
                              <a:latin typeface="Times New Roman" panose="02020603050405020304" pitchFamily="18" charset="0"/>
                              <a:cs typeface="Times New Roman" panose="02020603050405020304" pitchFamily="18" charset="0"/>
                            </a:rPr>
                            <a:t>b) </a:t>
                          </a:r>
                          <a:r>
                            <a:rPr lang="en-US" sz="2800" dirty="0" err="1">
                              <a:solidFill>
                                <a:srgbClr val="013368"/>
                              </a:solidFill>
                              <a:effectLst/>
                              <a:latin typeface="Times New Roman" panose="02020603050405020304" pitchFamily="18" charset="0"/>
                              <a:cs typeface="Times New Roman" panose="02020603050405020304" pitchFamily="18" charset="0"/>
                            </a:rPr>
                            <a:t>Thời</a:t>
                          </a:r>
                          <a:r>
                            <a:rPr lang="en-US" sz="2800" dirty="0">
                              <a:solidFill>
                                <a:srgbClr val="013368"/>
                              </a:solidFill>
                              <a:effectLst/>
                              <a:latin typeface="Times New Roman" panose="02020603050405020304" pitchFamily="18" charset="0"/>
                              <a:cs typeface="Times New Roman" panose="02020603050405020304" pitchFamily="18" charset="0"/>
                            </a:rPr>
                            <a:t> </a:t>
                          </a:r>
                          <a:r>
                            <a:rPr lang="en-US" sz="2800" dirty="0" err="1">
                              <a:solidFill>
                                <a:srgbClr val="013368"/>
                              </a:solidFill>
                              <a:effectLst/>
                              <a:latin typeface="Times New Roman" panose="02020603050405020304" pitchFamily="18" charset="0"/>
                              <a:cs typeface="Times New Roman" panose="02020603050405020304" pitchFamily="18" charset="0"/>
                            </a:rPr>
                            <a:t>điểm</a:t>
                          </a:r>
                          <a:r>
                            <a:rPr lang="en-US" sz="2800" dirty="0">
                              <a:solidFill>
                                <a:srgbClr val="013368"/>
                              </a:solidFill>
                              <a:effectLst/>
                              <a:latin typeface="Times New Roman" panose="02020603050405020304" pitchFamily="18" charset="0"/>
                              <a:cs typeface="Times New Roman" panose="02020603050405020304" pitchFamily="18" charset="0"/>
                            </a:rPr>
                            <a:t> </a:t>
                          </a:r>
                          <a14:m>
                            <m:oMath xmlns:m="http://schemas.openxmlformats.org/officeDocument/2006/math">
                              <m:r>
                                <a:rPr lang="en-US" sz="2800">
                                  <a:solidFill>
                                    <a:srgbClr val="013368"/>
                                  </a:solidFill>
                                  <a:effectLst/>
                                  <a:latin typeface="Cambria Math" panose="02040503050406030204" pitchFamily="18" charset="0"/>
                                </a:rPr>
                                <m:t>𝑡</m:t>
                              </m:r>
                            </m:oMath>
                          </a14:m>
                          <a:r>
                            <a:rPr lang="en-US" sz="2800" dirty="0">
                              <a:solidFill>
                                <a:srgbClr val="013368"/>
                              </a:solidFill>
                              <a:effectLst/>
                              <a:latin typeface="Times New Roman" panose="02020603050405020304" pitchFamily="18" charset="0"/>
                              <a:cs typeface="Times New Roman" panose="02020603050405020304" pitchFamily="18" charset="0"/>
                            </a:rPr>
                            <a:t> không </a:t>
                          </a:r>
                          <a:r>
                            <a:rPr lang="en-US" sz="2800" dirty="0" err="1">
                              <a:solidFill>
                                <a:srgbClr val="013368"/>
                              </a:solidFill>
                              <a:effectLst/>
                              <a:latin typeface="Times New Roman" panose="02020603050405020304" pitchFamily="18" charset="0"/>
                              <a:cs typeface="Times New Roman" panose="02020603050405020304" pitchFamily="18" charset="0"/>
                            </a:rPr>
                            <a:t>phải</a:t>
                          </a:r>
                          <a:r>
                            <a:rPr lang="en-US" sz="2800" dirty="0">
                              <a:solidFill>
                                <a:srgbClr val="013368"/>
                              </a:solidFill>
                              <a:effectLst/>
                              <a:latin typeface="Times New Roman" panose="02020603050405020304" pitchFamily="18" charset="0"/>
                              <a:cs typeface="Times New Roman" panose="02020603050405020304" pitchFamily="18" charset="0"/>
                            </a:rPr>
                            <a:t> </a:t>
                          </a:r>
                          <a:r>
                            <a:rPr lang="en-US" sz="2800" dirty="0" err="1">
                              <a:solidFill>
                                <a:srgbClr val="013368"/>
                              </a:solidFill>
                              <a:effectLst/>
                              <a:latin typeface="Times New Roman" panose="02020603050405020304" pitchFamily="18" charset="0"/>
                              <a:cs typeface="Times New Roman" panose="02020603050405020304" pitchFamily="18" charset="0"/>
                            </a:rPr>
                            <a:t>là</a:t>
                          </a:r>
                          <a:r>
                            <a:rPr lang="en-US" sz="2800" dirty="0">
                              <a:solidFill>
                                <a:srgbClr val="013368"/>
                              </a:solidFill>
                              <a:effectLst/>
                              <a:latin typeface="Times New Roman" panose="02020603050405020304" pitchFamily="18" charset="0"/>
                              <a:cs typeface="Times New Roman" panose="02020603050405020304" pitchFamily="18" charset="0"/>
                            </a:rPr>
                            <a:t> </a:t>
                          </a:r>
                          <a:r>
                            <a:rPr lang="en-US" sz="2800" dirty="0" err="1">
                              <a:solidFill>
                                <a:srgbClr val="013368"/>
                              </a:solidFill>
                              <a:effectLst/>
                              <a:latin typeface="Times New Roman" panose="02020603050405020304" pitchFamily="18" charset="0"/>
                              <a:cs typeface="Times New Roman" panose="02020603050405020304" pitchFamily="18" charset="0"/>
                            </a:rPr>
                            <a:t>hàm</a:t>
                          </a:r>
                          <a:r>
                            <a:rPr lang="en-US" sz="2800" dirty="0">
                              <a:solidFill>
                                <a:srgbClr val="013368"/>
                              </a:solidFill>
                              <a:effectLst/>
                              <a:latin typeface="Times New Roman" panose="02020603050405020304" pitchFamily="18" charset="0"/>
                              <a:cs typeface="Times New Roman" panose="02020603050405020304" pitchFamily="18" charset="0"/>
                            </a:rPr>
                            <a:t> </a:t>
                          </a:r>
                          <a:r>
                            <a:rPr lang="en-US" sz="2800" dirty="0" err="1">
                              <a:solidFill>
                                <a:srgbClr val="013368"/>
                              </a:solidFill>
                              <a:effectLst/>
                              <a:latin typeface="Times New Roman" panose="02020603050405020304" pitchFamily="18" charset="0"/>
                              <a:cs typeface="Times New Roman" panose="02020603050405020304" pitchFamily="18" charset="0"/>
                            </a:rPr>
                            <a:t>số</a:t>
                          </a:r>
                          <a:r>
                            <a:rPr lang="en-US" sz="2800" dirty="0">
                              <a:solidFill>
                                <a:srgbClr val="013368"/>
                              </a:solidFill>
                              <a:effectLst/>
                              <a:latin typeface="Times New Roman" panose="02020603050405020304" pitchFamily="18" charset="0"/>
                              <a:cs typeface="Times New Roman" panose="02020603050405020304" pitchFamily="18" charset="0"/>
                            </a:rPr>
                            <a:t> </a:t>
                          </a:r>
                          <a:r>
                            <a:rPr lang="en-US" sz="2800" dirty="0" err="1">
                              <a:solidFill>
                                <a:srgbClr val="013368"/>
                              </a:solidFill>
                              <a:effectLst/>
                              <a:latin typeface="Times New Roman" panose="02020603050405020304" pitchFamily="18" charset="0"/>
                              <a:cs typeface="Times New Roman" panose="02020603050405020304" pitchFamily="18" charset="0"/>
                            </a:rPr>
                            <a:t>của</a:t>
                          </a:r>
                          <a:r>
                            <a:rPr lang="en-US" sz="2800" dirty="0">
                              <a:solidFill>
                                <a:srgbClr val="013368"/>
                              </a:solidFill>
                              <a:effectLst/>
                              <a:latin typeface="Times New Roman" panose="02020603050405020304" pitchFamily="18" charset="0"/>
                              <a:cs typeface="Times New Roman" panose="02020603050405020304" pitchFamily="18" charset="0"/>
                            </a:rPr>
                            <a:t> </a:t>
                          </a:r>
                          <a:r>
                            <a:rPr lang="en-US" sz="2800" dirty="0" err="1">
                              <a:solidFill>
                                <a:srgbClr val="013368"/>
                              </a:solidFill>
                              <a:effectLst/>
                              <a:latin typeface="Times New Roman" panose="02020603050405020304" pitchFamily="18" charset="0"/>
                              <a:cs typeface="Times New Roman" panose="02020603050405020304" pitchFamily="18" charset="0"/>
                            </a:rPr>
                            <a:t>nhiệt</a:t>
                          </a:r>
                          <a:r>
                            <a:rPr lang="en-US" sz="2800" dirty="0">
                              <a:solidFill>
                                <a:srgbClr val="013368"/>
                              </a:solidFill>
                              <a:effectLst/>
                              <a:latin typeface="Times New Roman" panose="02020603050405020304" pitchFamily="18" charset="0"/>
                              <a:cs typeface="Times New Roman" panose="02020603050405020304" pitchFamily="18" charset="0"/>
                            </a:rPr>
                            <a:t> </a:t>
                          </a:r>
                          <a:r>
                            <a:rPr lang="en-US" sz="2800" dirty="0" err="1">
                              <a:solidFill>
                                <a:srgbClr val="013368"/>
                              </a:solidFill>
                              <a:effectLst/>
                              <a:latin typeface="Times New Roman" panose="02020603050405020304" pitchFamily="18" charset="0"/>
                              <a:cs typeface="Times New Roman" panose="02020603050405020304" pitchFamily="18" charset="0"/>
                            </a:rPr>
                            <a:t>độ</a:t>
                          </a:r>
                          <a:r>
                            <a:rPr lang="en-US" sz="2800" dirty="0">
                              <a:solidFill>
                                <a:srgbClr val="013368"/>
                              </a:solidFill>
                              <a:effectLst/>
                              <a:latin typeface="Times New Roman" panose="02020603050405020304" pitchFamily="18" charset="0"/>
                              <a:cs typeface="Times New Roman" panose="02020603050405020304" pitchFamily="18" charset="0"/>
                            </a:rPr>
                            <a:t> </a:t>
                          </a:r>
                          <a14:m>
                            <m:oMath xmlns:m="http://schemas.openxmlformats.org/officeDocument/2006/math">
                              <m:r>
                                <a:rPr lang="en-US" sz="2800">
                                  <a:solidFill>
                                    <a:srgbClr val="013368"/>
                                  </a:solidFill>
                                  <a:effectLst/>
                                  <a:latin typeface="Cambria Math" panose="02040503050406030204" pitchFamily="18" charset="0"/>
                                </a:rPr>
                                <m:t>𝑇</m:t>
                              </m:r>
                            </m:oMath>
                          </a14:m>
                          <a:r>
                            <a:rPr lang="en-US" sz="2800">
                              <a:solidFill>
                                <a:srgbClr val="013368"/>
                              </a:solidFill>
                              <a:effectLst/>
                              <a:latin typeface="Times New Roman" panose="02020603050405020304" pitchFamily="18" charset="0"/>
                              <a:cs typeface="Times New Roman" panose="02020603050405020304" pitchFamily="18" charset="0"/>
                            </a:rPr>
                            <a:t>. Vì</a:t>
                          </a:r>
                          <a:r>
                            <a:rPr lang="en-US" sz="2800" baseline="0">
                              <a:solidFill>
                                <a:srgbClr val="013368"/>
                              </a:solidFill>
                              <a:effectLst/>
                              <a:latin typeface="Times New Roman" panose="02020603050405020304" pitchFamily="18" charset="0"/>
                              <a:cs typeface="Times New Roman" panose="02020603050405020304" pitchFamily="18" charset="0"/>
                            </a:rPr>
                            <a:t> nhiệt độ </a:t>
                          </a:r>
                          <a14:m>
                            <m:oMath xmlns:m="http://schemas.openxmlformats.org/officeDocument/2006/math">
                              <m:r>
                                <a:rPr lang="en-US" sz="2800" smtClean="0">
                                  <a:solidFill>
                                    <a:srgbClr val="013368"/>
                                  </a:solidFill>
                                  <a:effectLst/>
                                  <a:latin typeface="Cambria Math" panose="02040503050406030204" pitchFamily="18" charset="0"/>
                                </a:rPr>
                                <m:t>𝑇</m:t>
                              </m:r>
                            </m:oMath>
                          </a14:m>
                          <a:r>
                            <a:rPr lang="en-US" sz="2800" baseline="0">
                              <a:solidFill>
                                <a:srgbClr val="013368"/>
                              </a:solidFill>
                              <a:effectLst/>
                              <a:latin typeface="Times New Roman" panose="02020603050405020304" pitchFamily="18" charset="0"/>
                              <a:cs typeface="Times New Roman" panose="02020603050405020304" pitchFamily="18" charset="0"/>
                            </a:rPr>
                            <a:t> = 34</a:t>
                          </a:r>
                          <a14:m>
                            <m:oMath xmlns:m="http://schemas.openxmlformats.org/officeDocument/2006/math">
                              <m:d>
                                <m:dPr>
                                  <m:ctrlPr>
                                    <a:rPr lang="en-US" sz="2800" b="1" i="1" baseline="0" smtClean="0">
                                      <a:solidFill>
                                        <a:srgbClr val="013368"/>
                                      </a:solidFill>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sz="2800" i="1" baseline="0" smtClean="0">
                                      <a:solidFill>
                                        <a:srgbClr val="013368"/>
                                      </a:solidFill>
                                      <a:effectLst/>
                                      <a:latin typeface="Cambria Math" panose="02040503050406030204" pitchFamily="18" charset="0"/>
                                      <a:ea typeface="Cambria Math" panose="02040503050406030204" pitchFamily="18" charset="0"/>
                                      <a:cs typeface="Times New Roman" panose="02020603050405020304" pitchFamily="18" charset="0"/>
                                    </a:rPr>
                                    <m:t>℃</m:t>
                                  </m:r>
                                </m:e>
                              </m:d>
                              <m:r>
                                <a:rPr lang="en-US" sz="2800" b="1" i="1" baseline="0" smtClean="0">
                                  <a:solidFill>
                                    <a:srgbClr val="013368"/>
                                  </a:solidFill>
                                  <a:effectLst/>
                                  <a:latin typeface="Cambria Math" panose="02040503050406030204" pitchFamily="18" charset="0"/>
                                  <a:ea typeface="Cambria Math" panose="02040503050406030204" pitchFamily="18" charset="0"/>
                                  <a:cs typeface="Times New Roman" panose="02020603050405020304" pitchFamily="18" charset="0"/>
                                </a:rPr>
                                <m:t> </m:t>
                              </m:r>
                            </m:oMath>
                          </a14:m>
                          <a:r>
                            <a:rPr lang="en-US" sz="2800" baseline="0">
                              <a:solidFill>
                                <a:srgbClr val="013368"/>
                              </a:solidFill>
                              <a:effectLst/>
                              <a:latin typeface="Times New Roman" panose="02020603050405020304" pitchFamily="18" charset="0"/>
                              <a:cs typeface="Times New Roman" panose="02020603050405020304" pitchFamily="18" charset="0"/>
                            </a:rPr>
                            <a:t>tương ứng với hai thời điểm khác nhau là </a:t>
                          </a:r>
                          <a14:m>
                            <m:oMath xmlns:m="http://schemas.openxmlformats.org/officeDocument/2006/math">
                              <m:r>
                                <a:rPr lang="en-US" sz="2800" smtClean="0">
                                  <a:solidFill>
                                    <a:srgbClr val="013368"/>
                                  </a:solidFill>
                                  <a:effectLst/>
                                  <a:latin typeface="Cambria Math" panose="02040503050406030204" pitchFamily="18" charset="0"/>
                                </a:rPr>
                                <m:t>𝑡</m:t>
                              </m:r>
                            </m:oMath>
                          </a14:m>
                          <a:r>
                            <a:rPr lang="en-US" sz="2800" baseline="0">
                              <a:solidFill>
                                <a:srgbClr val="013368"/>
                              </a:solidFill>
                              <a:effectLst/>
                              <a:latin typeface="Times New Roman" panose="02020603050405020304" pitchFamily="18" charset="0"/>
                              <a:cs typeface="Times New Roman" panose="02020603050405020304" pitchFamily="18" charset="0"/>
                            </a:rPr>
                            <a:t> = 13 (h) và </a:t>
                          </a:r>
                          <a14:m>
                            <m:oMath xmlns:m="http://schemas.openxmlformats.org/officeDocument/2006/math">
                              <m:r>
                                <a:rPr lang="en-US" sz="2800" smtClean="0">
                                  <a:solidFill>
                                    <a:srgbClr val="013368"/>
                                  </a:solidFill>
                                  <a:effectLst/>
                                  <a:latin typeface="Cambria Math" panose="02040503050406030204" pitchFamily="18" charset="0"/>
                                </a:rPr>
                                <m:t>𝑡</m:t>
                              </m:r>
                            </m:oMath>
                          </a14:m>
                          <a:r>
                            <a:rPr lang="en-US" sz="2800" baseline="0">
                              <a:solidFill>
                                <a:srgbClr val="013368"/>
                              </a:solidFill>
                              <a:effectLst/>
                              <a:latin typeface="Times New Roman" panose="02020603050405020304" pitchFamily="18" charset="0"/>
                              <a:cs typeface="Times New Roman" panose="02020603050405020304" pitchFamily="18" charset="0"/>
                            </a:rPr>
                            <a:t> = 14 (h).</a:t>
                          </a:r>
                          <a:endParaRPr lang="en-US" sz="2800" dirty="0">
                            <a:solidFill>
                              <a:srgbClr val="013368"/>
                            </a:solidFill>
                            <a:effectLst/>
                            <a:latin typeface="Times New Roman" panose="02020603050405020304" pitchFamily="18" charset="0"/>
                            <a:cs typeface="Times New Roman" panose="02020603050405020304" pitchFamily="18" charset="0"/>
                          </a:endParaRPr>
                        </a:p>
                      </a:txBody>
                      <a:tcPr marL="63998" marR="63998" marT="0" marB="0">
                        <a:solidFill>
                          <a:schemeClr val="accent6">
                            <a:lumMod val="20000"/>
                            <a:lumOff val="80000"/>
                          </a:schemeClr>
                        </a:solidFill>
                      </a:tcPr>
                    </a:tc>
                    <a:extLst>
                      <a:ext uri="{0D108BD9-81ED-4DB2-BD59-A6C34878D82A}">
                        <a16:rowId xmlns:a16="http://schemas.microsoft.com/office/drawing/2014/main" val="1921605580"/>
                      </a:ext>
                    </a:extLst>
                  </a:tr>
                </a:tbl>
              </a:graphicData>
            </a:graphic>
          </p:graphicFrame>
        </mc:Choice>
        <mc:Fallback xmlns="">
          <p:graphicFrame>
            <p:nvGraphicFramePr>
              <p:cNvPr id="4" name="Table 3">
                <a:extLst>
                  <a:ext uri="{FF2B5EF4-FFF2-40B4-BE49-F238E27FC236}">
                    <a16:creationId xmlns:a16="http://schemas.microsoft.com/office/drawing/2014/main" id="{19944290-5C82-69EB-E4EC-50742452297D}"/>
                  </a:ext>
                </a:extLst>
              </p:cNvPr>
              <p:cNvGraphicFramePr>
                <a:graphicFrameLocks noGrp="1"/>
              </p:cNvGraphicFramePr>
              <p:nvPr>
                <p:extLst>
                  <p:ext uri="{D42A27DB-BD31-4B8C-83A1-F6EECF244321}">
                    <p14:modId xmlns:p14="http://schemas.microsoft.com/office/powerpoint/2010/main" val="3188137820"/>
                  </p:ext>
                </p:extLst>
              </p:nvPr>
            </p:nvGraphicFramePr>
            <p:xfrm>
              <a:off x="457200" y="2753808"/>
              <a:ext cx="11452302" cy="2359025"/>
            </p:xfrm>
            <a:graphic>
              <a:graphicData uri="http://schemas.openxmlformats.org/drawingml/2006/table">
                <a:tbl>
                  <a:tblPr firstRow="1" firstCol="1" bandRow="1">
                    <a:tableStyleId>{F5AB1C69-6EDB-4FF4-983F-18BD219EF322}</a:tableStyleId>
                  </a:tblPr>
                  <a:tblGrid>
                    <a:gridCol w="1671035">
                      <a:extLst>
                        <a:ext uri="{9D8B030D-6E8A-4147-A177-3AD203B41FA5}">
                          <a16:colId xmlns:a16="http://schemas.microsoft.com/office/drawing/2014/main" val="3600882783"/>
                        </a:ext>
                      </a:extLst>
                    </a:gridCol>
                    <a:gridCol w="9781267">
                      <a:extLst>
                        <a:ext uri="{9D8B030D-6E8A-4147-A177-3AD203B41FA5}">
                          <a16:colId xmlns:a16="http://schemas.microsoft.com/office/drawing/2014/main" val="2981629097"/>
                        </a:ext>
                      </a:extLst>
                    </a:gridCol>
                  </a:tblGrid>
                  <a:tr h="2359025">
                    <a:tc>
                      <a:txBody>
                        <a:bodyPr/>
                        <a:lstStyle/>
                        <a:p>
                          <a:pPr algn="ctr">
                            <a:lnSpc>
                              <a:spcPct val="107000"/>
                            </a:lnSpc>
                            <a:spcBef>
                              <a:spcPts val="300"/>
                            </a:spcBef>
                            <a:spcAft>
                              <a:spcPts val="300"/>
                            </a:spcAft>
                          </a:pPr>
                          <a:r>
                            <a:rPr lang="en-US" sz="2800" dirty="0" err="1">
                              <a:solidFill>
                                <a:srgbClr val="013368"/>
                              </a:solidFill>
                              <a:effectLst/>
                              <a:latin typeface="Times New Roman" panose="02020603050405020304" pitchFamily="18" charset="0"/>
                              <a:cs typeface="Times New Roman" panose="02020603050405020304" pitchFamily="18" charset="0"/>
                            </a:rPr>
                            <a:t>Ví</a:t>
                          </a:r>
                          <a:r>
                            <a:rPr lang="en-US" sz="2800" dirty="0">
                              <a:solidFill>
                                <a:srgbClr val="013368"/>
                              </a:solidFill>
                              <a:effectLst/>
                              <a:latin typeface="Times New Roman" panose="02020603050405020304" pitchFamily="18" charset="0"/>
                              <a:cs typeface="Times New Roman" panose="02020603050405020304" pitchFamily="18" charset="0"/>
                            </a:rPr>
                            <a:t> </a:t>
                          </a:r>
                          <a:r>
                            <a:rPr lang="en-US" sz="2800" dirty="0" err="1">
                              <a:solidFill>
                                <a:srgbClr val="013368"/>
                              </a:solidFill>
                              <a:effectLst/>
                              <a:latin typeface="Times New Roman" panose="02020603050405020304" pitchFamily="18" charset="0"/>
                              <a:cs typeface="Times New Roman" panose="02020603050405020304" pitchFamily="18" charset="0"/>
                            </a:rPr>
                            <a:t>dụ</a:t>
                          </a:r>
                          <a:r>
                            <a:rPr lang="en-US" sz="2800" dirty="0">
                              <a:solidFill>
                                <a:srgbClr val="013368"/>
                              </a:solidFill>
                              <a:effectLst/>
                              <a:latin typeface="Times New Roman" panose="02020603050405020304" pitchFamily="18" charset="0"/>
                              <a:cs typeface="Times New Roman" panose="02020603050405020304" pitchFamily="18" charset="0"/>
                            </a:rPr>
                            <a:t> 2</a:t>
                          </a:r>
                          <a:endParaRPr lang="en-US" sz="2800" dirty="0">
                            <a:solidFill>
                              <a:srgbClr val="013368"/>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3998" marR="63998" marT="0" marB="0">
                        <a:solidFill>
                          <a:schemeClr val="accent6">
                            <a:lumMod val="20000"/>
                            <a:lumOff val="80000"/>
                          </a:schemeClr>
                        </a:solidFill>
                      </a:tcPr>
                    </a:tc>
                    <a:tc>
                      <a:txBody>
                        <a:bodyPr/>
                        <a:lstStyle/>
                        <a:p>
                          <a:endParaRPr lang="en-US"/>
                        </a:p>
                      </a:txBody>
                      <a:tcPr marL="63998" marR="63998" marT="0" marB="0">
                        <a:blipFill>
                          <a:blip r:embed="rId3"/>
                          <a:stretch>
                            <a:fillRect l="-17196" t="-4381" r="-249" b="-7732"/>
                          </a:stretch>
                        </a:blipFill>
                      </a:tcPr>
                    </a:tc>
                    <a:extLst>
                      <a:ext uri="{0D108BD9-81ED-4DB2-BD59-A6C34878D82A}">
                        <a16:rowId xmlns:a16="http://schemas.microsoft.com/office/drawing/2014/main" val="1921605580"/>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5" name="Table 4">
                <a:extLst>
                  <a:ext uri="{FF2B5EF4-FFF2-40B4-BE49-F238E27FC236}">
                    <a16:creationId xmlns:a16="http://schemas.microsoft.com/office/drawing/2014/main" id="{F5329667-1B16-E0F9-6F44-26E45AFFF68E}"/>
                  </a:ext>
                </a:extLst>
              </p:cNvPr>
              <p:cNvGraphicFramePr>
                <a:graphicFrameLocks noGrp="1"/>
              </p:cNvGraphicFramePr>
              <p:nvPr>
                <p:extLst>
                  <p:ext uri="{D42A27DB-BD31-4B8C-83A1-F6EECF244321}">
                    <p14:modId xmlns:p14="http://schemas.microsoft.com/office/powerpoint/2010/main" val="2525405338"/>
                  </p:ext>
                </p:extLst>
              </p:nvPr>
            </p:nvGraphicFramePr>
            <p:xfrm>
              <a:off x="457200" y="5334000"/>
              <a:ext cx="11452302" cy="1147699"/>
            </p:xfrm>
            <a:graphic>
              <a:graphicData uri="http://schemas.openxmlformats.org/drawingml/2006/table">
                <a:tbl>
                  <a:tblPr firstRow="1" firstCol="1" bandRow="1">
                    <a:tableStyleId>{F5AB1C69-6EDB-4FF4-983F-18BD219EF322}</a:tableStyleId>
                  </a:tblPr>
                  <a:tblGrid>
                    <a:gridCol w="1698702">
                      <a:extLst>
                        <a:ext uri="{9D8B030D-6E8A-4147-A177-3AD203B41FA5}">
                          <a16:colId xmlns:a16="http://schemas.microsoft.com/office/drawing/2014/main" val="3173091027"/>
                        </a:ext>
                      </a:extLst>
                    </a:gridCol>
                    <a:gridCol w="9753600">
                      <a:extLst>
                        <a:ext uri="{9D8B030D-6E8A-4147-A177-3AD203B41FA5}">
                          <a16:colId xmlns:a16="http://schemas.microsoft.com/office/drawing/2014/main" val="1592721747"/>
                        </a:ext>
                      </a:extLst>
                    </a:gridCol>
                  </a:tblGrid>
                  <a:tr h="1147699">
                    <a:tc>
                      <a:txBody>
                        <a:bodyPr/>
                        <a:lstStyle/>
                        <a:p>
                          <a:pPr algn="just">
                            <a:lnSpc>
                              <a:spcPct val="107000"/>
                            </a:lnSpc>
                            <a:spcBef>
                              <a:spcPts val="300"/>
                            </a:spcBef>
                            <a:spcAft>
                              <a:spcPts val="300"/>
                            </a:spcAft>
                          </a:pPr>
                          <a:r>
                            <a:rPr lang="en-US" sz="2800" dirty="0" err="1">
                              <a:solidFill>
                                <a:srgbClr val="013368"/>
                              </a:solidFill>
                              <a:effectLst/>
                              <a:latin typeface="Times New Roman" panose="02020603050405020304" pitchFamily="18" charset="0"/>
                              <a:cs typeface="Times New Roman" panose="02020603050405020304" pitchFamily="18" charset="0"/>
                            </a:rPr>
                            <a:t>Ví</a:t>
                          </a:r>
                          <a:r>
                            <a:rPr lang="en-US" sz="2800" dirty="0">
                              <a:solidFill>
                                <a:srgbClr val="013368"/>
                              </a:solidFill>
                              <a:effectLst/>
                              <a:latin typeface="Times New Roman" panose="02020603050405020304" pitchFamily="18" charset="0"/>
                              <a:cs typeface="Times New Roman" panose="02020603050405020304" pitchFamily="18" charset="0"/>
                            </a:rPr>
                            <a:t> </a:t>
                          </a:r>
                          <a:r>
                            <a:rPr lang="en-US" sz="2800" dirty="0" err="1">
                              <a:solidFill>
                                <a:srgbClr val="013368"/>
                              </a:solidFill>
                              <a:effectLst/>
                              <a:latin typeface="Times New Roman" panose="02020603050405020304" pitchFamily="18" charset="0"/>
                              <a:cs typeface="Times New Roman" panose="02020603050405020304" pitchFamily="18" charset="0"/>
                            </a:rPr>
                            <a:t>dụ</a:t>
                          </a:r>
                          <a:r>
                            <a:rPr lang="en-US" sz="2800" dirty="0">
                              <a:solidFill>
                                <a:srgbClr val="013368"/>
                              </a:solidFill>
                              <a:effectLst/>
                              <a:latin typeface="Times New Roman" panose="02020603050405020304" pitchFamily="18" charset="0"/>
                              <a:cs typeface="Times New Roman" panose="02020603050405020304" pitchFamily="18" charset="0"/>
                            </a:rPr>
                            <a:t> 3</a:t>
                          </a:r>
                          <a:endParaRPr lang="en-US" sz="2800" dirty="0">
                            <a:solidFill>
                              <a:srgbClr val="013368"/>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tc>
                      <a:txBody>
                        <a:bodyPr/>
                        <a:lstStyle/>
                        <a:p>
                          <a:r>
                            <a:rPr lang="en-US" sz="2800" dirty="0">
                              <a:solidFill>
                                <a:srgbClr val="013368"/>
                              </a:solidFill>
                              <a:effectLst/>
                              <a:latin typeface="Times New Roman" panose="02020603050405020304" pitchFamily="18" charset="0"/>
                              <a:cs typeface="Times New Roman" panose="02020603050405020304" pitchFamily="18" charset="0"/>
                            </a:rPr>
                            <a:t>Đại </a:t>
                          </a:r>
                          <a:r>
                            <a:rPr lang="en-US" sz="2800" dirty="0" err="1">
                              <a:solidFill>
                                <a:srgbClr val="013368"/>
                              </a:solidFill>
                              <a:effectLst/>
                              <a:latin typeface="Times New Roman" panose="02020603050405020304" pitchFamily="18" charset="0"/>
                              <a:cs typeface="Times New Roman" panose="02020603050405020304" pitchFamily="18" charset="0"/>
                            </a:rPr>
                            <a:t>lượng</a:t>
                          </a:r>
                          <a:r>
                            <a:rPr lang="en-US" sz="2800" dirty="0">
                              <a:solidFill>
                                <a:srgbClr val="013368"/>
                              </a:solidFill>
                              <a:effectLst/>
                              <a:latin typeface="Times New Roman" panose="02020603050405020304" pitchFamily="18" charset="0"/>
                              <a:cs typeface="Times New Roman" panose="02020603050405020304" pitchFamily="18" charset="0"/>
                            </a:rPr>
                            <a:t> </a:t>
                          </a:r>
                          <a14:m>
                            <m:oMath xmlns:m="http://schemas.openxmlformats.org/officeDocument/2006/math">
                              <m:r>
                                <a:rPr lang="en-US" sz="2800" b="1" smtClean="0">
                                  <a:solidFill>
                                    <a:srgbClr val="013368"/>
                                  </a:solidFill>
                                  <a:effectLst/>
                                  <a:latin typeface="Cambria Math" panose="02040503050406030204" pitchFamily="18" charset="0"/>
                                </a:rPr>
                                <m:t>𝒚</m:t>
                              </m:r>
                            </m:oMath>
                          </a14:m>
                          <a:r>
                            <a:rPr lang="en-US" sz="2800" dirty="0">
                              <a:solidFill>
                                <a:srgbClr val="013368"/>
                              </a:solidFill>
                              <a:effectLst/>
                              <a:latin typeface="Times New Roman" panose="02020603050405020304" pitchFamily="18" charset="0"/>
                              <a:cs typeface="Times New Roman" panose="02020603050405020304" pitchFamily="18" charset="0"/>
                            </a:rPr>
                            <a:t> </a:t>
                          </a:r>
                          <a:r>
                            <a:rPr lang="en-US" sz="2800" b="1" kern="1200" dirty="0">
                              <a:solidFill>
                                <a:srgbClr val="013368"/>
                              </a:solidFill>
                              <a:effectLst/>
                              <a:latin typeface="Times New Roman" panose="02020603050405020304" pitchFamily="18" charset="0"/>
                              <a:cs typeface="Times New Roman" panose="02020603050405020304" pitchFamily="18" charset="0"/>
                            </a:rPr>
                            <a:t>là </a:t>
                          </a:r>
                          <a:r>
                            <a:rPr lang="en-US" sz="2800" b="1" kern="1200" dirty="0" err="1">
                              <a:solidFill>
                                <a:srgbClr val="013368"/>
                              </a:solidFill>
                              <a:effectLst/>
                              <a:latin typeface="Times New Roman" panose="02020603050405020304" pitchFamily="18" charset="0"/>
                              <a:cs typeface="Times New Roman" panose="02020603050405020304" pitchFamily="18" charset="0"/>
                            </a:rPr>
                            <a:t>hàm</a:t>
                          </a:r>
                          <a:r>
                            <a:rPr lang="en-US" sz="2800" b="1" kern="1200" dirty="0">
                              <a:solidFill>
                                <a:srgbClr val="013368"/>
                              </a:solidFill>
                              <a:effectLst/>
                              <a:latin typeface="Times New Roman" panose="02020603050405020304" pitchFamily="18" charset="0"/>
                              <a:cs typeface="Times New Roman" panose="02020603050405020304" pitchFamily="18" charset="0"/>
                            </a:rPr>
                            <a:t> </a:t>
                          </a:r>
                          <a:r>
                            <a:rPr lang="en-US" sz="2800" b="1" kern="1200" dirty="0" err="1">
                              <a:solidFill>
                                <a:srgbClr val="013368"/>
                              </a:solidFill>
                              <a:effectLst/>
                              <a:latin typeface="Times New Roman" panose="02020603050405020304" pitchFamily="18" charset="0"/>
                              <a:cs typeface="Times New Roman" panose="02020603050405020304" pitchFamily="18" charset="0"/>
                            </a:rPr>
                            <a:t>số</a:t>
                          </a:r>
                          <a:r>
                            <a:rPr lang="en-US" sz="2800" b="1" kern="1200" dirty="0">
                              <a:solidFill>
                                <a:srgbClr val="013368"/>
                              </a:solidFill>
                              <a:effectLst/>
                              <a:latin typeface="Times New Roman" panose="02020603050405020304" pitchFamily="18" charset="0"/>
                              <a:cs typeface="Times New Roman" panose="02020603050405020304" pitchFamily="18" charset="0"/>
                            </a:rPr>
                            <a:t> </a:t>
                          </a:r>
                          <a:r>
                            <a:rPr lang="en-US" sz="2800" b="1" kern="1200" dirty="0" err="1">
                              <a:solidFill>
                                <a:srgbClr val="013368"/>
                              </a:solidFill>
                              <a:effectLst/>
                              <a:latin typeface="Times New Roman" panose="02020603050405020304" pitchFamily="18" charset="0"/>
                              <a:cs typeface="Times New Roman" panose="02020603050405020304" pitchFamily="18" charset="0"/>
                            </a:rPr>
                            <a:t>của</a:t>
                          </a:r>
                          <a:r>
                            <a:rPr lang="en-US" sz="2800" b="1" kern="1200" dirty="0">
                              <a:solidFill>
                                <a:srgbClr val="013368"/>
                              </a:solidFill>
                              <a:effectLst/>
                              <a:latin typeface="Times New Roman" panose="02020603050405020304" pitchFamily="18" charset="0"/>
                              <a:cs typeface="Times New Roman" panose="02020603050405020304" pitchFamily="18" charset="0"/>
                            </a:rPr>
                            <a:t> </a:t>
                          </a:r>
                          <a:r>
                            <a:rPr lang="en-US" sz="2800" b="1" kern="1200" dirty="0" err="1">
                              <a:solidFill>
                                <a:srgbClr val="013368"/>
                              </a:solidFill>
                              <a:effectLst/>
                              <a:latin typeface="Times New Roman" panose="02020603050405020304" pitchFamily="18" charset="0"/>
                              <a:cs typeface="Times New Roman" panose="02020603050405020304" pitchFamily="18" charset="0"/>
                            </a:rPr>
                            <a:t>đại</a:t>
                          </a:r>
                          <a:r>
                            <a:rPr lang="en-US" sz="2800" b="1" kern="1200" dirty="0">
                              <a:solidFill>
                                <a:srgbClr val="013368"/>
                              </a:solidFill>
                              <a:effectLst/>
                              <a:latin typeface="Times New Roman" panose="02020603050405020304" pitchFamily="18" charset="0"/>
                              <a:cs typeface="Times New Roman" panose="02020603050405020304" pitchFamily="18" charset="0"/>
                            </a:rPr>
                            <a:t> </a:t>
                          </a:r>
                          <a:r>
                            <a:rPr lang="en-US" sz="2800" b="1" kern="1200" dirty="0" err="1">
                              <a:solidFill>
                                <a:srgbClr val="013368"/>
                              </a:solidFill>
                              <a:effectLst/>
                              <a:latin typeface="Times New Roman" panose="02020603050405020304" pitchFamily="18" charset="0"/>
                              <a:cs typeface="Times New Roman" panose="02020603050405020304" pitchFamily="18" charset="0"/>
                            </a:rPr>
                            <a:t>lượng</a:t>
                          </a:r>
                          <a:r>
                            <a:rPr lang="en-US" sz="2800" b="1" kern="1200" dirty="0">
                              <a:solidFill>
                                <a:srgbClr val="013368"/>
                              </a:solidFill>
                              <a:effectLst/>
                              <a:latin typeface="Times New Roman" panose="02020603050405020304" pitchFamily="18" charset="0"/>
                              <a:cs typeface="Times New Roman" panose="02020603050405020304" pitchFamily="18" charset="0"/>
                            </a:rPr>
                            <a:t> </a:t>
                          </a:r>
                          <a14:m>
                            <m:oMath xmlns:m="http://schemas.openxmlformats.org/officeDocument/2006/math">
                              <m:r>
                                <a:rPr lang="en-US" sz="2800" b="1" i="1" kern="1200">
                                  <a:solidFill>
                                    <a:srgbClr val="013368"/>
                                  </a:solidFill>
                                  <a:effectLst/>
                                  <a:latin typeface="Cambria Math" panose="02040503050406030204" pitchFamily="18" charset="0"/>
                                </a:rPr>
                                <m:t>𝒙</m:t>
                              </m:r>
                            </m:oMath>
                          </a14:m>
                          <a:r>
                            <a:rPr lang="en-US" sz="2800" b="1" kern="1200" dirty="0">
                              <a:solidFill>
                                <a:srgbClr val="013368"/>
                              </a:solidFill>
                              <a:effectLst/>
                              <a:latin typeface="Times New Roman" panose="02020603050405020304" pitchFamily="18" charset="0"/>
                              <a:cs typeface="Times New Roman" panose="02020603050405020304" pitchFamily="18" charset="0"/>
                            </a:rPr>
                            <a:t>. </a:t>
                          </a:r>
                          <a:r>
                            <a:rPr lang="en-US" sz="2800" dirty="0">
                              <a:solidFill>
                                <a:srgbClr val="013368"/>
                              </a:solidFill>
                              <a:effectLst/>
                              <a:latin typeface="Times New Roman" panose="02020603050405020304" pitchFamily="18" charset="0"/>
                              <a:cs typeface="Times New Roman" panose="02020603050405020304" pitchFamily="18" charset="0"/>
                            </a:rPr>
                            <a:t>Vì mỗi</a:t>
                          </a:r>
                          <a:r>
                            <a:rPr lang="en-US" sz="2800" baseline="0" dirty="0">
                              <a:solidFill>
                                <a:srgbClr val="013368"/>
                              </a:solidFill>
                              <a:effectLst/>
                              <a:latin typeface="Times New Roman" panose="02020603050405020304" pitchFamily="18" charset="0"/>
                              <a:cs typeface="Times New Roman" panose="02020603050405020304" pitchFamily="18" charset="0"/>
                            </a:rPr>
                            <a:t> </a:t>
                          </a:r>
                          <a:r>
                            <a:rPr lang="en-US" sz="2800" baseline="0" dirty="0" err="1">
                              <a:solidFill>
                                <a:srgbClr val="013368"/>
                              </a:solidFill>
                              <a:effectLst/>
                              <a:latin typeface="Times New Roman" panose="02020603050405020304" pitchFamily="18" charset="0"/>
                              <a:cs typeface="Times New Roman" panose="02020603050405020304" pitchFamily="18" charset="0"/>
                            </a:rPr>
                            <a:t>giá</a:t>
                          </a:r>
                          <a:r>
                            <a:rPr lang="en-US" sz="2800" baseline="0" dirty="0">
                              <a:solidFill>
                                <a:srgbClr val="013368"/>
                              </a:solidFill>
                              <a:effectLst/>
                              <a:latin typeface="Times New Roman" panose="02020603050405020304" pitchFamily="18" charset="0"/>
                              <a:cs typeface="Times New Roman" panose="02020603050405020304" pitchFamily="18" charset="0"/>
                            </a:rPr>
                            <a:t> </a:t>
                          </a:r>
                          <a:r>
                            <a:rPr lang="en-US" sz="2800" baseline="0" dirty="0" err="1">
                              <a:solidFill>
                                <a:srgbClr val="013368"/>
                              </a:solidFill>
                              <a:effectLst/>
                              <a:latin typeface="Times New Roman" panose="02020603050405020304" pitchFamily="18" charset="0"/>
                              <a:cs typeface="Times New Roman" panose="02020603050405020304" pitchFamily="18" charset="0"/>
                            </a:rPr>
                            <a:t>trị</a:t>
                          </a:r>
                          <a:r>
                            <a:rPr lang="en-US" sz="2800" baseline="0" dirty="0">
                              <a:solidFill>
                                <a:srgbClr val="013368"/>
                              </a:solidFill>
                              <a:effectLst/>
                              <a:latin typeface="Times New Roman" panose="02020603050405020304" pitchFamily="18" charset="0"/>
                              <a:cs typeface="Times New Roman" panose="02020603050405020304" pitchFamily="18" charset="0"/>
                            </a:rPr>
                            <a:t> </a:t>
                          </a:r>
                          <a:r>
                            <a:rPr lang="en-US" sz="2800" baseline="0" dirty="0" err="1">
                              <a:solidFill>
                                <a:srgbClr val="013368"/>
                              </a:solidFill>
                              <a:effectLst/>
                              <a:latin typeface="Times New Roman" panose="02020603050405020304" pitchFamily="18" charset="0"/>
                              <a:cs typeface="Times New Roman" panose="02020603050405020304" pitchFamily="18" charset="0"/>
                            </a:rPr>
                            <a:t>của</a:t>
                          </a:r>
                          <a14:m>
                            <m:oMath xmlns:m="http://schemas.openxmlformats.org/officeDocument/2006/math">
                              <m:r>
                                <a:rPr lang="en-US" sz="2800" b="1" i="0" baseline="0" smtClean="0">
                                  <a:solidFill>
                                    <a:srgbClr val="013368"/>
                                  </a:solidFill>
                                  <a:effectLst/>
                                  <a:latin typeface="Cambria Math" panose="02040503050406030204" pitchFamily="18" charset="0"/>
                                  <a:cs typeface="Times New Roman" panose="02020603050405020304" pitchFamily="18" charset="0"/>
                                </a:rPr>
                                <m:t> </m:t>
                              </m:r>
                              <m:r>
                                <a:rPr lang="en-US" sz="2800" b="1" i="1" baseline="0" smtClean="0">
                                  <a:solidFill>
                                    <a:srgbClr val="013368"/>
                                  </a:solidFill>
                                  <a:effectLst/>
                                  <a:latin typeface="Cambria Math" panose="02040503050406030204" pitchFamily="18" charset="0"/>
                                  <a:cs typeface="Times New Roman" panose="02020603050405020304" pitchFamily="18" charset="0"/>
                                </a:rPr>
                                <m:t>𝒙</m:t>
                              </m:r>
                            </m:oMath>
                          </a14:m>
                          <a:r>
                            <a:rPr lang="en-US" sz="2800" baseline="0" dirty="0">
                              <a:solidFill>
                                <a:srgbClr val="013368"/>
                              </a:solidFill>
                              <a:effectLst/>
                              <a:latin typeface="Times New Roman" panose="02020603050405020304" pitchFamily="18" charset="0"/>
                              <a:cs typeface="Times New Roman" panose="02020603050405020304" pitchFamily="18" charset="0"/>
                            </a:rPr>
                            <a:t> chỉ xác </a:t>
                          </a:r>
                          <a:r>
                            <a:rPr lang="en-US" sz="2800" baseline="0" dirty="0" err="1">
                              <a:solidFill>
                                <a:srgbClr val="013368"/>
                              </a:solidFill>
                              <a:effectLst/>
                              <a:latin typeface="Times New Roman" panose="02020603050405020304" pitchFamily="18" charset="0"/>
                              <a:cs typeface="Times New Roman" panose="02020603050405020304" pitchFamily="18" charset="0"/>
                            </a:rPr>
                            <a:t>định</a:t>
                          </a:r>
                          <a:r>
                            <a:rPr lang="en-US" sz="2800" baseline="0" dirty="0">
                              <a:solidFill>
                                <a:srgbClr val="013368"/>
                              </a:solidFill>
                              <a:effectLst/>
                              <a:latin typeface="Times New Roman" panose="02020603050405020304" pitchFamily="18" charset="0"/>
                              <a:cs typeface="Times New Roman" panose="02020603050405020304" pitchFamily="18" charset="0"/>
                            </a:rPr>
                            <a:t> </a:t>
                          </a:r>
                          <a:r>
                            <a:rPr lang="en-US" sz="2800" baseline="0" dirty="0" err="1">
                              <a:solidFill>
                                <a:srgbClr val="013368"/>
                              </a:solidFill>
                              <a:effectLst/>
                              <a:latin typeface="Times New Roman" panose="02020603050405020304" pitchFamily="18" charset="0"/>
                              <a:cs typeface="Times New Roman" panose="02020603050405020304" pitchFamily="18" charset="0"/>
                            </a:rPr>
                            <a:t>đúng</a:t>
                          </a:r>
                          <a:r>
                            <a:rPr lang="en-US" sz="2800" baseline="0" dirty="0">
                              <a:solidFill>
                                <a:srgbClr val="013368"/>
                              </a:solidFill>
                              <a:effectLst/>
                              <a:latin typeface="Times New Roman" panose="02020603050405020304" pitchFamily="18" charset="0"/>
                              <a:cs typeface="Times New Roman" panose="02020603050405020304" pitchFamily="18" charset="0"/>
                            </a:rPr>
                            <a:t> </a:t>
                          </a:r>
                          <a:r>
                            <a:rPr lang="en-US" sz="2800" baseline="0" dirty="0" err="1">
                              <a:solidFill>
                                <a:srgbClr val="013368"/>
                              </a:solidFill>
                              <a:effectLst/>
                              <a:latin typeface="Times New Roman" panose="02020603050405020304" pitchFamily="18" charset="0"/>
                              <a:cs typeface="Times New Roman" panose="02020603050405020304" pitchFamily="18" charset="0"/>
                            </a:rPr>
                            <a:t>một</a:t>
                          </a:r>
                          <a:r>
                            <a:rPr lang="en-US" sz="2800" baseline="0" dirty="0">
                              <a:solidFill>
                                <a:srgbClr val="013368"/>
                              </a:solidFill>
                              <a:effectLst/>
                              <a:latin typeface="Times New Roman" panose="02020603050405020304" pitchFamily="18" charset="0"/>
                              <a:cs typeface="Times New Roman" panose="02020603050405020304" pitchFamily="18" charset="0"/>
                            </a:rPr>
                            <a:t> </a:t>
                          </a:r>
                          <a:r>
                            <a:rPr lang="en-US" sz="2800" baseline="0" dirty="0" err="1">
                              <a:solidFill>
                                <a:srgbClr val="013368"/>
                              </a:solidFill>
                              <a:effectLst/>
                              <a:latin typeface="Times New Roman" panose="02020603050405020304" pitchFamily="18" charset="0"/>
                              <a:cs typeface="Times New Roman" panose="02020603050405020304" pitchFamily="18" charset="0"/>
                            </a:rPr>
                            <a:t>giá</a:t>
                          </a:r>
                          <a:r>
                            <a:rPr lang="en-US" sz="2800" baseline="0" dirty="0">
                              <a:solidFill>
                                <a:srgbClr val="013368"/>
                              </a:solidFill>
                              <a:effectLst/>
                              <a:latin typeface="Times New Roman" panose="02020603050405020304" pitchFamily="18" charset="0"/>
                              <a:cs typeface="Times New Roman" panose="02020603050405020304" pitchFamily="18" charset="0"/>
                            </a:rPr>
                            <a:t> </a:t>
                          </a:r>
                          <a:r>
                            <a:rPr lang="en-US" sz="2800" baseline="0" dirty="0" err="1">
                              <a:solidFill>
                                <a:srgbClr val="013368"/>
                              </a:solidFill>
                              <a:effectLst/>
                              <a:latin typeface="Times New Roman" panose="02020603050405020304" pitchFamily="18" charset="0"/>
                              <a:cs typeface="Times New Roman" panose="02020603050405020304" pitchFamily="18" charset="0"/>
                            </a:rPr>
                            <a:t>trị</a:t>
                          </a:r>
                          <a:r>
                            <a:rPr lang="en-US" sz="2800" baseline="0" dirty="0">
                              <a:solidFill>
                                <a:srgbClr val="013368"/>
                              </a:solidFill>
                              <a:effectLst/>
                              <a:latin typeface="Times New Roman" panose="02020603050405020304" pitchFamily="18" charset="0"/>
                              <a:cs typeface="Times New Roman" panose="02020603050405020304" pitchFamily="18" charset="0"/>
                            </a:rPr>
                            <a:t> </a:t>
                          </a:r>
                          <a:r>
                            <a:rPr lang="en-US" sz="2800" baseline="0" dirty="0" err="1">
                              <a:solidFill>
                                <a:srgbClr val="013368"/>
                              </a:solidFill>
                              <a:effectLst/>
                              <a:latin typeface="Times New Roman" panose="02020603050405020304" pitchFamily="18" charset="0"/>
                              <a:cs typeface="Times New Roman" panose="02020603050405020304" pitchFamily="18" charset="0"/>
                            </a:rPr>
                            <a:t>của</a:t>
                          </a:r>
                          <a:r>
                            <a:rPr lang="en-US" sz="2800" baseline="0" dirty="0">
                              <a:solidFill>
                                <a:srgbClr val="013368"/>
                              </a:solidFill>
                              <a:effectLst/>
                              <a:latin typeface="Times New Roman" panose="02020603050405020304" pitchFamily="18" charset="0"/>
                              <a:cs typeface="Times New Roman" panose="02020603050405020304" pitchFamily="18" charset="0"/>
                            </a:rPr>
                            <a:t> </a:t>
                          </a:r>
                          <a14:m>
                            <m:oMath xmlns:m="http://schemas.openxmlformats.org/officeDocument/2006/math">
                              <m:r>
                                <a:rPr lang="en-US" sz="2800" b="1" i="1" baseline="0" smtClean="0">
                                  <a:solidFill>
                                    <a:srgbClr val="013368"/>
                                  </a:solidFill>
                                  <a:effectLst/>
                                  <a:latin typeface="Cambria Math" panose="02040503050406030204" pitchFamily="18" charset="0"/>
                                  <a:cs typeface="Times New Roman" panose="02020603050405020304" pitchFamily="18" charset="0"/>
                                </a:rPr>
                                <m:t>𝒚</m:t>
                              </m:r>
                            </m:oMath>
                          </a14:m>
                          <a:r>
                            <a:rPr lang="en-US" sz="2800" b="1" kern="1200" dirty="0">
                              <a:solidFill>
                                <a:srgbClr val="013368"/>
                              </a:solidFill>
                              <a:effectLst/>
                              <a:latin typeface="Times New Roman" panose="02020603050405020304" pitchFamily="18" charset="0"/>
                              <a:cs typeface="Times New Roman" panose="02020603050405020304" pitchFamily="18" charset="0"/>
                            </a:rPr>
                            <a:t>.</a:t>
                          </a:r>
                        </a:p>
                      </a:txBody>
                      <a:tcPr marL="68580" marR="68580" marT="0" marB="0">
                        <a:solidFill>
                          <a:schemeClr val="accent6">
                            <a:lumMod val="20000"/>
                            <a:lumOff val="80000"/>
                          </a:schemeClr>
                        </a:solidFill>
                      </a:tcPr>
                    </a:tc>
                    <a:extLst>
                      <a:ext uri="{0D108BD9-81ED-4DB2-BD59-A6C34878D82A}">
                        <a16:rowId xmlns:a16="http://schemas.microsoft.com/office/drawing/2014/main" val="888670946"/>
                      </a:ext>
                    </a:extLst>
                  </a:tr>
                </a:tbl>
              </a:graphicData>
            </a:graphic>
          </p:graphicFrame>
        </mc:Choice>
        <mc:Fallback xmlns="">
          <p:graphicFrame>
            <p:nvGraphicFramePr>
              <p:cNvPr id="5" name="Table 4">
                <a:extLst>
                  <a:ext uri="{FF2B5EF4-FFF2-40B4-BE49-F238E27FC236}">
                    <a16:creationId xmlns:a16="http://schemas.microsoft.com/office/drawing/2014/main" id="{F5329667-1B16-E0F9-6F44-26E45AFFF68E}"/>
                  </a:ext>
                </a:extLst>
              </p:cNvPr>
              <p:cNvGraphicFramePr>
                <a:graphicFrameLocks noGrp="1"/>
              </p:cNvGraphicFramePr>
              <p:nvPr>
                <p:extLst>
                  <p:ext uri="{D42A27DB-BD31-4B8C-83A1-F6EECF244321}">
                    <p14:modId xmlns:p14="http://schemas.microsoft.com/office/powerpoint/2010/main" val="2525405338"/>
                  </p:ext>
                </p:extLst>
              </p:nvPr>
            </p:nvGraphicFramePr>
            <p:xfrm>
              <a:off x="457200" y="5334000"/>
              <a:ext cx="11452302" cy="1147699"/>
            </p:xfrm>
            <a:graphic>
              <a:graphicData uri="http://schemas.openxmlformats.org/drawingml/2006/table">
                <a:tbl>
                  <a:tblPr firstRow="1" firstCol="1" bandRow="1">
                    <a:tableStyleId>{F5AB1C69-6EDB-4FF4-983F-18BD219EF322}</a:tableStyleId>
                  </a:tblPr>
                  <a:tblGrid>
                    <a:gridCol w="1698702">
                      <a:extLst>
                        <a:ext uri="{9D8B030D-6E8A-4147-A177-3AD203B41FA5}">
                          <a16:colId xmlns:a16="http://schemas.microsoft.com/office/drawing/2014/main" val="3173091027"/>
                        </a:ext>
                      </a:extLst>
                    </a:gridCol>
                    <a:gridCol w="9753600">
                      <a:extLst>
                        <a:ext uri="{9D8B030D-6E8A-4147-A177-3AD203B41FA5}">
                          <a16:colId xmlns:a16="http://schemas.microsoft.com/office/drawing/2014/main" val="1592721747"/>
                        </a:ext>
                      </a:extLst>
                    </a:gridCol>
                  </a:tblGrid>
                  <a:tr h="1147699">
                    <a:tc>
                      <a:txBody>
                        <a:bodyPr/>
                        <a:lstStyle/>
                        <a:p>
                          <a:pPr algn="just">
                            <a:lnSpc>
                              <a:spcPct val="107000"/>
                            </a:lnSpc>
                            <a:spcBef>
                              <a:spcPts val="300"/>
                            </a:spcBef>
                            <a:spcAft>
                              <a:spcPts val="300"/>
                            </a:spcAft>
                          </a:pPr>
                          <a:r>
                            <a:rPr lang="en-US" sz="2800" dirty="0" err="1">
                              <a:solidFill>
                                <a:srgbClr val="013368"/>
                              </a:solidFill>
                              <a:effectLst/>
                              <a:latin typeface="Times New Roman" panose="02020603050405020304" pitchFamily="18" charset="0"/>
                              <a:cs typeface="Times New Roman" panose="02020603050405020304" pitchFamily="18" charset="0"/>
                            </a:rPr>
                            <a:t>Ví</a:t>
                          </a:r>
                          <a:r>
                            <a:rPr lang="en-US" sz="2800" dirty="0">
                              <a:solidFill>
                                <a:srgbClr val="013368"/>
                              </a:solidFill>
                              <a:effectLst/>
                              <a:latin typeface="Times New Roman" panose="02020603050405020304" pitchFamily="18" charset="0"/>
                              <a:cs typeface="Times New Roman" panose="02020603050405020304" pitchFamily="18" charset="0"/>
                            </a:rPr>
                            <a:t> </a:t>
                          </a:r>
                          <a:r>
                            <a:rPr lang="en-US" sz="2800" dirty="0" err="1">
                              <a:solidFill>
                                <a:srgbClr val="013368"/>
                              </a:solidFill>
                              <a:effectLst/>
                              <a:latin typeface="Times New Roman" panose="02020603050405020304" pitchFamily="18" charset="0"/>
                              <a:cs typeface="Times New Roman" panose="02020603050405020304" pitchFamily="18" charset="0"/>
                            </a:rPr>
                            <a:t>dụ</a:t>
                          </a:r>
                          <a:r>
                            <a:rPr lang="en-US" sz="2800" dirty="0">
                              <a:solidFill>
                                <a:srgbClr val="013368"/>
                              </a:solidFill>
                              <a:effectLst/>
                              <a:latin typeface="Times New Roman" panose="02020603050405020304" pitchFamily="18" charset="0"/>
                              <a:cs typeface="Times New Roman" panose="02020603050405020304" pitchFamily="18" charset="0"/>
                            </a:rPr>
                            <a:t> 3</a:t>
                          </a:r>
                          <a:endParaRPr lang="en-US" sz="2800" dirty="0">
                            <a:solidFill>
                              <a:srgbClr val="013368"/>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tc>
                      <a:txBody>
                        <a:bodyPr/>
                        <a:lstStyle/>
                        <a:p>
                          <a:endParaRPr lang="en-US"/>
                        </a:p>
                      </a:txBody>
                      <a:tcPr marL="68580" marR="68580" marT="0" marB="0">
                        <a:blipFill>
                          <a:blip r:embed="rId4"/>
                          <a:stretch>
                            <a:fillRect l="-17563" t="-9524" r="-250" b="-2116"/>
                          </a:stretch>
                        </a:blipFill>
                      </a:tcPr>
                    </a:tc>
                    <a:extLst>
                      <a:ext uri="{0D108BD9-81ED-4DB2-BD59-A6C34878D82A}">
                        <a16:rowId xmlns:a16="http://schemas.microsoft.com/office/drawing/2014/main" val="888670946"/>
                      </a:ext>
                    </a:extLst>
                  </a:tr>
                </a:tbl>
              </a:graphicData>
            </a:graphic>
          </p:graphicFrame>
        </mc:Fallback>
      </mc:AlternateContent>
      <p:sp>
        <p:nvSpPr>
          <p:cNvPr id="2" name="TextBox 1">
            <a:extLst>
              <a:ext uri="{FF2B5EF4-FFF2-40B4-BE49-F238E27FC236}">
                <a16:creationId xmlns:a16="http://schemas.microsoft.com/office/drawing/2014/main" id="{7E9876CA-790A-15E3-8F6C-D7680799BA35}"/>
              </a:ext>
            </a:extLst>
          </p:cNvPr>
          <p:cNvSpPr txBox="1"/>
          <p:nvPr/>
        </p:nvSpPr>
        <p:spPr>
          <a:xfrm>
            <a:off x="3124200" y="227317"/>
            <a:ext cx="6248400" cy="523220"/>
          </a:xfrm>
          <a:prstGeom prst="rect">
            <a:avLst/>
          </a:prstGeom>
          <a:noFill/>
        </p:spPr>
        <p:txBody>
          <a:bodyPr wrap="square" rtlCol="0">
            <a:spAutoFit/>
          </a:bodyPr>
          <a:lstStyle/>
          <a:p>
            <a:pPr algn="ctr"/>
            <a:r>
              <a:rPr lang="en-US" sz="2800" b="1" dirty="0">
                <a:solidFill>
                  <a:srgbClr val="002B5E"/>
                </a:solidFill>
                <a:latin typeface="Times New Roman" panose="02020603050405020304" pitchFamily="18" charset="0"/>
                <a:cs typeface="Times New Roman" panose="02020603050405020304" pitchFamily="18" charset="0"/>
              </a:rPr>
              <a:t>ĐÁP </a:t>
            </a:r>
            <a:r>
              <a:rPr lang="en-US" sz="2800" b="1">
                <a:solidFill>
                  <a:srgbClr val="002B5E"/>
                </a:solidFill>
                <a:latin typeface="Times New Roman" panose="02020603050405020304" pitchFamily="18" charset="0"/>
                <a:cs typeface="Times New Roman" panose="02020603050405020304" pitchFamily="18" charset="0"/>
              </a:rPr>
              <a:t>ÁN PHIẾU </a:t>
            </a:r>
            <a:r>
              <a:rPr lang="en-US" sz="2800" b="1" dirty="0">
                <a:solidFill>
                  <a:srgbClr val="002B5E"/>
                </a:solidFill>
                <a:latin typeface="Times New Roman" panose="02020603050405020304" pitchFamily="18" charset="0"/>
                <a:cs typeface="Times New Roman" panose="02020603050405020304" pitchFamily="18" charset="0"/>
              </a:rPr>
              <a:t>HỌC TẬP SỐ 2</a:t>
            </a:r>
          </a:p>
        </p:txBody>
      </p:sp>
    </p:spTree>
    <p:extLst>
      <p:ext uri="{BB962C8B-B14F-4D97-AF65-F5344CB8AC3E}">
        <p14:creationId xmlns:p14="http://schemas.microsoft.com/office/powerpoint/2010/main" val="37165432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8FD923F7-252D-5F3C-9E5A-17939A063056}"/>
                  </a:ext>
                </a:extLst>
              </p:cNvPr>
              <p:cNvSpPr txBox="1"/>
              <p:nvPr/>
            </p:nvSpPr>
            <p:spPr>
              <a:xfrm>
                <a:off x="342900" y="863212"/>
                <a:ext cx="11506200" cy="2554545"/>
              </a:xfrm>
              <a:prstGeom prst="rect">
                <a:avLst/>
              </a:prstGeom>
              <a:solidFill>
                <a:schemeClr val="accent4">
                  <a:lumMod val="20000"/>
                  <a:lumOff val="80000"/>
                </a:schemeClr>
              </a:solidFill>
            </p:spPr>
            <p:txBody>
              <a:bodyPr wrap="square">
                <a:spAutoFit/>
              </a:bodyPr>
              <a:lstStyle/>
              <a:p>
                <a:r>
                  <a:rPr lang="vi-VN" sz="3200" dirty="0">
                    <a:solidFill>
                      <a:schemeClr val="accent5">
                        <a:lumMod val="75000"/>
                      </a:schemeClr>
                    </a:solidFill>
                    <a:latin typeface="+mj-lt"/>
                  </a:rPr>
                  <a:t>Chú ý: </a:t>
                </a:r>
              </a:p>
              <a:p>
                <a:pPr indent="974725"/>
                <a:r>
                  <a:rPr lang="vi-VN" sz="3200" dirty="0">
                    <a:solidFill>
                      <a:schemeClr val="accent5">
                        <a:lumMod val="75000"/>
                      </a:schemeClr>
                    </a:solidFill>
                    <a:latin typeface="+mj-lt"/>
                  </a:rPr>
                  <a:t>- Khi </a:t>
                </a:r>
                <a14:m>
                  <m:oMath xmlns:m="http://schemas.openxmlformats.org/officeDocument/2006/math">
                    <m:r>
                      <a:rPr lang="en-US" sz="3200" b="0" i="1" smtClean="0">
                        <a:solidFill>
                          <a:schemeClr val="accent5">
                            <a:lumMod val="75000"/>
                          </a:schemeClr>
                        </a:solidFill>
                        <a:latin typeface="Cambria Math" panose="02040503050406030204" pitchFamily="18" charset="0"/>
                      </a:rPr>
                      <m:t>𝑥</m:t>
                    </m:r>
                  </m:oMath>
                </a14:m>
                <a:r>
                  <a:rPr lang="vi-VN" sz="3200" dirty="0">
                    <a:solidFill>
                      <a:schemeClr val="accent5">
                        <a:lumMod val="75000"/>
                      </a:schemeClr>
                    </a:solidFill>
                    <a:latin typeface="+mj-lt"/>
                  </a:rPr>
                  <a:t>  thay đổi mà</a:t>
                </a:r>
                <a:r>
                  <a:rPr lang="en-US" sz="3200" dirty="0">
                    <a:solidFill>
                      <a:schemeClr val="accent5">
                        <a:lumMod val="75000"/>
                      </a:schemeClr>
                    </a:solidFill>
                    <a:latin typeface="+mj-lt"/>
                  </a:rPr>
                  <a:t> </a:t>
                </a:r>
                <a14:m>
                  <m:oMath xmlns:m="http://schemas.openxmlformats.org/officeDocument/2006/math">
                    <m:r>
                      <a:rPr lang="en-US" sz="3200" b="0" i="1" smtClean="0">
                        <a:solidFill>
                          <a:schemeClr val="accent5">
                            <a:lumMod val="75000"/>
                          </a:schemeClr>
                        </a:solidFill>
                        <a:latin typeface="Cambria Math" panose="02040503050406030204" pitchFamily="18" charset="0"/>
                      </a:rPr>
                      <m:t>𝑦</m:t>
                    </m:r>
                  </m:oMath>
                </a14:m>
                <a:r>
                  <a:rPr lang="vi-VN" sz="3200" dirty="0">
                    <a:solidFill>
                      <a:schemeClr val="accent5">
                        <a:lumMod val="75000"/>
                      </a:schemeClr>
                    </a:solidFill>
                    <a:latin typeface="+mj-lt"/>
                  </a:rPr>
                  <a:t> luôn nhận một giá trị thì</a:t>
                </a:r>
                <a:r>
                  <a:rPr lang="en-US" sz="3200" dirty="0">
                    <a:solidFill>
                      <a:schemeClr val="accent5">
                        <a:lumMod val="75000"/>
                      </a:schemeClr>
                    </a:solidFill>
                    <a:latin typeface="+mj-lt"/>
                  </a:rPr>
                  <a:t> </a:t>
                </a:r>
                <a14:m>
                  <m:oMath xmlns:m="http://schemas.openxmlformats.org/officeDocument/2006/math">
                    <m:r>
                      <a:rPr lang="en-US" sz="3200" i="1">
                        <a:solidFill>
                          <a:schemeClr val="accent5">
                            <a:lumMod val="75000"/>
                          </a:schemeClr>
                        </a:solidFill>
                        <a:latin typeface="Cambria Math" panose="02040503050406030204" pitchFamily="18" charset="0"/>
                      </a:rPr>
                      <m:t>𝑦</m:t>
                    </m:r>
                  </m:oMath>
                </a14:m>
                <a:r>
                  <a:rPr lang="vi-VN" sz="3200" dirty="0">
                    <a:solidFill>
                      <a:schemeClr val="accent5">
                        <a:lumMod val="75000"/>
                      </a:schemeClr>
                    </a:solidFill>
                    <a:latin typeface="+mj-lt"/>
                  </a:rPr>
                  <a:t> được gọi là hàm hằng.</a:t>
                </a:r>
              </a:p>
              <a:p>
                <a:pPr indent="974725"/>
                <a:r>
                  <a:rPr lang="vi-VN" sz="3200" dirty="0">
                    <a:solidFill>
                      <a:schemeClr val="accent5">
                        <a:lumMod val="75000"/>
                      </a:schemeClr>
                    </a:solidFill>
                    <a:latin typeface="+mj-lt"/>
                  </a:rPr>
                  <a:t>- Hàm số có thể được cho bằng công thức</a:t>
                </a:r>
                <a:r>
                  <a:rPr lang="vi-VN" sz="3200">
                    <a:solidFill>
                      <a:schemeClr val="accent5">
                        <a:lumMod val="75000"/>
                      </a:schemeClr>
                    </a:solidFill>
                    <a:latin typeface="+mj-lt"/>
                  </a:rPr>
                  <a:t>, bằng </a:t>
                </a:r>
                <a:r>
                  <a:rPr lang="vi-VN" sz="3200" dirty="0">
                    <a:solidFill>
                      <a:schemeClr val="accent5">
                        <a:lumMod val="75000"/>
                      </a:schemeClr>
                    </a:solidFill>
                    <a:latin typeface="+mj-lt"/>
                  </a:rPr>
                  <a:t>bảng.</a:t>
                </a:r>
              </a:p>
              <a:p>
                <a:pPr indent="974725"/>
                <a:r>
                  <a:rPr lang="vi-VN" sz="3200" dirty="0">
                    <a:solidFill>
                      <a:schemeClr val="accent5">
                        <a:lumMod val="75000"/>
                      </a:schemeClr>
                    </a:solidFill>
                    <a:latin typeface="+mj-lt"/>
                  </a:rPr>
                  <a:t>- Khi </a:t>
                </a:r>
                <a14:m>
                  <m:oMath xmlns:m="http://schemas.openxmlformats.org/officeDocument/2006/math">
                    <m:r>
                      <a:rPr lang="en-US" sz="3200" i="1">
                        <a:solidFill>
                          <a:schemeClr val="accent5">
                            <a:lumMod val="75000"/>
                          </a:schemeClr>
                        </a:solidFill>
                        <a:latin typeface="Cambria Math" panose="02040503050406030204" pitchFamily="18" charset="0"/>
                      </a:rPr>
                      <m:t>𝑦</m:t>
                    </m:r>
                  </m:oMath>
                </a14:m>
                <a:r>
                  <a:rPr lang="vi-VN" sz="3200" dirty="0">
                    <a:solidFill>
                      <a:schemeClr val="accent5">
                        <a:lumMod val="75000"/>
                      </a:schemeClr>
                    </a:solidFill>
                    <a:latin typeface="+mj-lt"/>
                  </a:rPr>
                  <a:t>  là hàm số của </a:t>
                </a:r>
                <a14:m>
                  <m:oMath xmlns:m="http://schemas.openxmlformats.org/officeDocument/2006/math">
                    <m:r>
                      <a:rPr lang="en-US" sz="3200" i="1">
                        <a:solidFill>
                          <a:schemeClr val="accent5">
                            <a:lumMod val="75000"/>
                          </a:schemeClr>
                        </a:solidFill>
                        <a:latin typeface="Cambria Math" panose="02040503050406030204" pitchFamily="18" charset="0"/>
                      </a:rPr>
                      <m:t>𝑥</m:t>
                    </m:r>
                  </m:oMath>
                </a14:m>
                <a:r>
                  <a:rPr lang="vi-VN" sz="3200" dirty="0">
                    <a:solidFill>
                      <a:schemeClr val="accent5">
                        <a:lumMod val="75000"/>
                      </a:schemeClr>
                    </a:solidFill>
                    <a:latin typeface="+mj-lt"/>
                  </a:rPr>
                  <a:t> ta có thể viết </a:t>
                </a:r>
                <a14:m>
                  <m:oMath xmlns:m="http://schemas.openxmlformats.org/officeDocument/2006/math">
                    <m:r>
                      <a:rPr lang="en-US" sz="3200" b="0" i="1" smtClean="0">
                        <a:solidFill>
                          <a:schemeClr val="accent5">
                            <a:lumMod val="75000"/>
                          </a:schemeClr>
                        </a:solidFill>
                        <a:latin typeface="Cambria Math" panose="02040503050406030204" pitchFamily="18" charset="0"/>
                      </a:rPr>
                      <m:t>𝑦</m:t>
                    </m:r>
                    <m:r>
                      <a:rPr lang="en-US" sz="3200" b="0" i="1" smtClean="0">
                        <a:solidFill>
                          <a:schemeClr val="accent5">
                            <a:lumMod val="75000"/>
                          </a:schemeClr>
                        </a:solidFill>
                        <a:latin typeface="Cambria Math" panose="02040503050406030204" pitchFamily="18" charset="0"/>
                      </a:rPr>
                      <m:t>=</m:t>
                    </m:r>
                    <m:r>
                      <a:rPr lang="en-US" sz="3200" b="0" i="1" smtClean="0">
                        <a:solidFill>
                          <a:schemeClr val="accent5">
                            <a:lumMod val="75000"/>
                          </a:schemeClr>
                        </a:solidFill>
                        <a:latin typeface="Cambria Math" panose="02040503050406030204" pitchFamily="18" charset="0"/>
                      </a:rPr>
                      <m:t>𝑓</m:t>
                    </m:r>
                    <m:d>
                      <m:dPr>
                        <m:ctrlPr>
                          <a:rPr lang="en-US" sz="3200" b="0" i="1" smtClean="0">
                            <a:solidFill>
                              <a:schemeClr val="accent5">
                                <a:lumMod val="75000"/>
                              </a:schemeClr>
                            </a:solidFill>
                            <a:latin typeface="Cambria Math" panose="02040503050406030204" pitchFamily="18" charset="0"/>
                          </a:rPr>
                        </m:ctrlPr>
                      </m:dPr>
                      <m:e>
                        <m:r>
                          <a:rPr lang="en-US" sz="3200" b="0" i="1" smtClean="0">
                            <a:solidFill>
                              <a:schemeClr val="accent5">
                                <a:lumMod val="75000"/>
                              </a:schemeClr>
                            </a:solidFill>
                            <a:latin typeface="Cambria Math" panose="02040503050406030204" pitchFamily="18" charset="0"/>
                          </a:rPr>
                          <m:t>𝑥</m:t>
                        </m:r>
                      </m:e>
                    </m:d>
                    <m:r>
                      <a:rPr lang="en-US" sz="3200" b="0" i="1" smtClean="0">
                        <a:solidFill>
                          <a:schemeClr val="accent5">
                            <a:lumMod val="75000"/>
                          </a:schemeClr>
                        </a:solidFill>
                        <a:latin typeface="Cambria Math" panose="02040503050406030204" pitchFamily="18" charset="0"/>
                      </a:rPr>
                      <m:t>;</m:t>
                    </m:r>
                    <m:r>
                      <a:rPr lang="en-US" sz="3200" b="0" i="1" smtClean="0">
                        <a:solidFill>
                          <a:schemeClr val="accent5">
                            <a:lumMod val="75000"/>
                          </a:schemeClr>
                        </a:solidFill>
                        <a:latin typeface="Cambria Math" panose="02040503050406030204" pitchFamily="18" charset="0"/>
                      </a:rPr>
                      <m:t>𝑦</m:t>
                    </m:r>
                    <m:r>
                      <a:rPr lang="en-US" sz="3200" b="0" i="1" smtClean="0">
                        <a:solidFill>
                          <a:schemeClr val="accent5">
                            <a:lumMod val="75000"/>
                          </a:schemeClr>
                        </a:solidFill>
                        <a:latin typeface="Cambria Math" panose="02040503050406030204" pitchFamily="18" charset="0"/>
                      </a:rPr>
                      <m:t>=</m:t>
                    </m:r>
                    <m:r>
                      <a:rPr lang="en-US" sz="3200" b="0" i="1" smtClean="0">
                        <a:solidFill>
                          <a:schemeClr val="accent5">
                            <a:lumMod val="75000"/>
                          </a:schemeClr>
                        </a:solidFill>
                        <a:latin typeface="Cambria Math" panose="02040503050406030204" pitchFamily="18" charset="0"/>
                      </a:rPr>
                      <m:t>𝑔</m:t>
                    </m:r>
                    <m:d>
                      <m:dPr>
                        <m:ctrlPr>
                          <a:rPr lang="en-US" sz="3200" b="0" i="1" smtClean="0">
                            <a:solidFill>
                              <a:schemeClr val="accent5">
                                <a:lumMod val="75000"/>
                              </a:schemeClr>
                            </a:solidFill>
                            <a:latin typeface="Cambria Math" panose="02040503050406030204" pitchFamily="18" charset="0"/>
                          </a:rPr>
                        </m:ctrlPr>
                      </m:dPr>
                      <m:e>
                        <m:r>
                          <a:rPr lang="en-US" sz="3200" b="0" i="1" smtClean="0">
                            <a:solidFill>
                              <a:schemeClr val="accent5">
                                <a:lumMod val="75000"/>
                              </a:schemeClr>
                            </a:solidFill>
                            <a:latin typeface="Cambria Math" panose="02040503050406030204" pitchFamily="18" charset="0"/>
                          </a:rPr>
                          <m:t>𝑥</m:t>
                        </m:r>
                      </m:e>
                    </m:d>
                    <m:r>
                      <a:rPr lang="en-US" sz="3200" b="0" i="1" smtClean="0">
                        <a:solidFill>
                          <a:schemeClr val="accent5">
                            <a:lumMod val="75000"/>
                          </a:schemeClr>
                        </a:solidFill>
                        <a:latin typeface="Cambria Math" panose="02040503050406030204" pitchFamily="18" charset="0"/>
                      </a:rPr>
                      <m:t>,…</m:t>
                    </m:r>
                  </m:oMath>
                </a14:m>
                <a:r>
                  <a:rPr lang="vi-VN" sz="3200" dirty="0">
                    <a:solidFill>
                      <a:schemeClr val="accent5">
                        <a:lumMod val="75000"/>
                      </a:schemeClr>
                    </a:solidFill>
                    <a:latin typeface="+mj-lt"/>
                  </a:rPr>
                  <a:t> </a:t>
                </a:r>
              </a:p>
            </p:txBody>
          </p:sp>
        </mc:Choice>
        <mc:Fallback xmlns="">
          <p:sp>
            <p:nvSpPr>
              <p:cNvPr id="3" name="TextBox 2">
                <a:extLst>
                  <a:ext uri="{FF2B5EF4-FFF2-40B4-BE49-F238E27FC236}">
                    <a16:creationId xmlns:a16="http://schemas.microsoft.com/office/drawing/2014/main" id="{8FD923F7-252D-5F3C-9E5A-17939A063056}"/>
                  </a:ext>
                </a:extLst>
              </p:cNvPr>
              <p:cNvSpPr txBox="1">
                <a:spLocks noRot="1" noChangeAspect="1" noMove="1" noResize="1" noEditPoints="1" noAdjustHandles="1" noChangeArrowheads="1" noChangeShapeType="1" noTextEdit="1"/>
              </p:cNvSpPr>
              <p:nvPr/>
            </p:nvSpPr>
            <p:spPr>
              <a:xfrm>
                <a:off x="342900" y="863212"/>
                <a:ext cx="11506200" cy="2554545"/>
              </a:xfrm>
              <a:prstGeom prst="rect">
                <a:avLst/>
              </a:prstGeom>
              <a:blipFill>
                <a:blip r:embed="rId3"/>
                <a:stretch>
                  <a:fillRect l="-1324" t="-3341" b="-6683"/>
                </a:stretch>
              </a:blipFill>
            </p:spPr>
            <p:txBody>
              <a:bodyPr/>
              <a:lstStyle/>
              <a:p>
                <a:r>
                  <a:rPr lang="en-US">
                    <a:noFill/>
                  </a:rPr>
                  <a:t> </a:t>
                </a:r>
              </a:p>
            </p:txBody>
          </p:sp>
        </mc:Fallback>
      </mc:AlternateContent>
      <p:grpSp>
        <p:nvGrpSpPr>
          <p:cNvPr id="4" name="Group 3">
            <a:extLst>
              <a:ext uri="{FF2B5EF4-FFF2-40B4-BE49-F238E27FC236}">
                <a16:creationId xmlns:a16="http://schemas.microsoft.com/office/drawing/2014/main" id="{44E8EB6D-AACA-A9EB-9903-665E71BE560B}"/>
              </a:ext>
            </a:extLst>
          </p:cNvPr>
          <p:cNvGrpSpPr/>
          <p:nvPr/>
        </p:nvGrpSpPr>
        <p:grpSpPr>
          <a:xfrm>
            <a:off x="3886200" y="4191000"/>
            <a:ext cx="4419600" cy="2248430"/>
            <a:chOff x="3886200" y="4191000"/>
            <a:chExt cx="4419600" cy="2248430"/>
          </a:xfrm>
        </p:grpSpPr>
        <p:sp>
          <p:nvSpPr>
            <p:cNvPr id="5" name="Oval 4">
              <a:extLst>
                <a:ext uri="{FF2B5EF4-FFF2-40B4-BE49-F238E27FC236}">
                  <a16:creationId xmlns:a16="http://schemas.microsoft.com/office/drawing/2014/main" id="{E1B976F8-DB91-C0A3-6FD5-83B0A31F0ADA}"/>
                </a:ext>
              </a:extLst>
            </p:cNvPr>
            <p:cNvSpPr/>
            <p:nvPr/>
          </p:nvSpPr>
          <p:spPr>
            <a:xfrm>
              <a:off x="3886200" y="4191000"/>
              <a:ext cx="4419600" cy="2248430"/>
            </a:xfrm>
            <a:prstGeom prst="ellipse">
              <a:avLst/>
            </a:prstGeom>
          </p:spPr>
          <p:style>
            <a:lnRef idx="3">
              <a:schemeClr val="lt1"/>
            </a:lnRef>
            <a:fillRef idx="1">
              <a:schemeClr val="accent3"/>
            </a:fillRef>
            <a:effectRef idx="1">
              <a:schemeClr val="accent3"/>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2CC707E8-2DE4-209F-16D8-A8C3246BBEEB}"/>
                </a:ext>
              </a:extLst>
            </p:cNvPr>
            <p:cNvSpPr txBox="1"/>
            <p:nvPr/>
          </p:nvSpPr>
          <p:spPr>
            <a:xfrm>
              <a:off x="3962400" y="4648200"/>
              <a:ext cx="4267200" cy="1323439"/>
            </a:xfrm>
            <a:prstGeom prst="rect">
              <a:avLst/>
            </a:prstGeom>
            <a:noFill/>
          </p:spPr>
          <p:txBody>
            <a:bodyPr wrap="square" rtlCol="0">
              <a:spAutoFit/>
            </a:bodyPr>
            <a:lstStyle/>
            <a:p>
              <a:pPr algn="ctr"/>
              <a:r>
                <a:rPr lang="en-US" sz="4000" b="1" dirty="0" err="1">
                  <a:solidFill>
                    <a:schemeClr val="bg1"/>
                  </a:solidFill>
                  <a:latin typeface="Times New Roman" panose="02020603050405020304" pitchFamily="18" charset="0"/>
                  <a:cs typeface="Times New Roman" panose="02020603050405020304" pitchFamily="18" charset="0"/>
                </a:rPr>
                <a:t>Lấy</a:t>
              </a:r>
              <a:r>
                <a:rPr lang="en-US" sz="4000" b="1" dirty="0">
                  <a:solidFill>
                    <a:schemeClr val="bg1"/>
                  </a:solidFill>
                  <a:latin typeface="Times New Roman" panose="02020603050405020304" pitchFamily="18" charset="0"/>
                  <a:cs typeface="Times New Roman" panose="02020603050405020304" pitchFamily="18" charset="0"/>
                </a:rPr>
                <a:t> </a:t>
              </a:r>
              <a:r>
                <a:rPr lang="en-US" sz="4000" b="1" dirty="0" err="1">
                  <a:solidFill>
                    <a:schemeClr val="bg1"/>
                  </a:solidFill>
                  <a:latin typeface="Times New Roman" panose="02020603050405020304" pitchFamily="18" charset="0"/>
                  <a:cs typeface="Times New Roman" panose="02020603050405020304" pitchFamily="18" charset="0"/>
                </a:rPr>
                <a:t>ví</a:t>
              </a:r>
              <a:r>
                <a:rPr lang="en-US" sz="4000" b="1" dirty="0">
                  <a:solidFill>
                    <a:schemeClr val="bg1"/>
                  </a:solidFill>
                  <a:latin typeface="Times New Roman" panose="02020603050405020304" pitchFamily="18" charset="0"/>
                  <a:cs typeface="Times New Roman" panose="02020603050405020304" pitchFamily="18" charset="0"/>
                </a:rPr>
                <a:t> </a:t>
              </a:r>
              <a:r>
                <a:rPr lang="en-US" sz="4000" b="1" dirty="0" err="1">
                  <a:solidFill>
                    <a:schemeClr val="bg1"/>
                  </a:solidFill>
                  <a:latin typeface="Times New Roman" panose="02020603050405020304" pitchFamily="18" charset="0"/>
                  <a:cs typeface="Times New Roman" panose="02020603050405020304" pitchFamily="18" charset="0"/>
                </a:rPr>
                <a:t>dụ</a:t>
              </a:r>
              <a:r>
                <a:rPr lang="en-US" sz="4000" b="1" dirty="0">
                  <a:solidFill>
                    <a:schemeClr val="bg1"/>
                  </a:solidFill>
                  <a:latin typeface="Times New Roman" panose="02020603050405020304" pitchFamily="18" charset="0"/>
                  <a:cs typeface="Times New Roman" panose="02020603050405020304" pitchFamily="18" charset="0"/>
                </a:rPr>
                <a:t> </a:t>
              </a:r>
            </a:p>
            <a:p>
              <a:pPr algn="ctr"/>
              <a:r>
                <a:rPr lang="en-US" sz="4000" b="1" dirty="0" err="1">
                  <a:solidFill>
                    <a:schemeClr val="bg1"/>
                  </a:solidFill>
                  <a:latin typeface="Times New Roman" panose="02020603050405020304" pitchFamily="18" charset="0"/>
                  <a:cs typeface="Times New Roman" panose="02020603050405020304" pitchFamily="18" charset="0"/>
                </a:rPr>
                <a:t>về</a:t>
              </a:r>
              <a:r>
                <a:rPr lang="en-US" sz="4000" b="1" dirty="0">
                  <a:solidFill>
                    <a:schemeClr val="bg1"/>
                  </a:solidFill>
                  <a:latin typeface="Times New Roman" panose="02020603050405020304" pitchFamily="18" charset="0"/>
                  <a:cs typeface="Times New Roman" panose="02020603050405020304" pitchFamily="18" charset="0"/>
                </a:rPr>
                <a:t> </a:t>
              </a:r>
              <a:r>
                <a:rPr lang="en-US" sz="4000" b="1" err="1">
                  <a:solidFill>
                    <a:schemeClr val="bg1"/>
                  </a:solidFill>
                  <a:latin typeface="Times New Roman" panose="02020603050405020304" pitchFamily="18" charset="0"/>
                  <a:cs typeface="Times New Roman" panose="02020603050405020304" pitchFamily="18" charset="0"/>
                </a:rPr>
                <a:t>hàm</a:t>
              </a:r>
              <a:r>
                <a:rPr lang="en-US" sz="4000" b="1">
                  <a:solidFill>
                    <a:schemeClr val="bg1"/>
                  </a:solidFill>
                  <a:latin typeface="Times New Roman" panose="02020603050405020304" pitchFamily="18" charset="0"/>
                  <a:cs typeface="Times New Roman" panose="02020603050405020304" pitchFamily="18" charset="0"/>
                </a:rPr>
                <a:t> số? </a:t>
              </a:r>
              <a:endParaRPr lang="en-US" sz="4000" b="1" dirty="0">
                <a:solidFill>
                  <a:schemeClr val="bg1"/>
                </a:solidFill>
                <a:latin typeface="Times New Roman" panose="02020603050405020304" pitchFamily="18" charset="0"/>
                <a:cs typeface="Times New Roman" panose="02020603050405020304" pitchFamily="18" charset="0"/>
              </a:endParaRPr>
            </a:p>
          </p:txBody>
        </p:sp>
      </p:grpSp>
      <p:pic>
        <p:nvPicPr>
          <p:cNvPr id="2" name="Picture 7">
            <a:extLst>
              <a:ext uri="{FF2B5EF4-FFF2-40B4-BE49-F238E27FC236}">
                <a16:creationId xmlns:a16="http://schemas.microsoft.com/office/drawing/2014/main" id="{763ABF8D-4056-B324-043D-6C44130E904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 y="4599577"/>
            <a:ext cx="2895600" cy="22484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1447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6" presetClass="entr" presetSubtype="16"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circle(in)">
                                      <p:cBhvr>
                                        <p:cTn id="10"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descr="OPL20U25GSXzBJYl68kk8uQGfFKzs7yb1M4KJWUiLk6ZEvGF+qCIPSnY57AbBFCvTWID 13 2022 KNTT STT 25+K4lPs7H94VUqPe2XwIsfPRnrXQE//QTEXxb8/8N4CNc6FpgZahzpTjFhMzSA7T/nHJa11DE8Ng2TP3iAmRczFlmslSuUNOgUeb6yRvs0="/>
          <p:cNvSpPr txBox="1"/>
          <p:nvPr/>
        </p:nvSpPr>
        <p:spPr>
          <a:xfrm>
            <a:off x="228600" y="155295"/>
            <a:ext cx="3416388" cy="523220"/>
          </a:xfrm>
          <a:prstGeom prst="rect">
            <a:avLst/>
          </a:prstGeom>
          <a:noFill/>
        </p:spPr>
        <p:txBody>
          <a:bodyPr wrap="square" rtlCol="0">
            <a:spAutoFit/>
          </a:bodyPr>
          <a:lstStyle/>
          <a:p>
            <a:r>
              <a:rPr lang="en-US" sz="2800" b="1" dirty="0" err="1">
                <a:solidFill>
                  <a:srgbClr val="FF0000"/>
                </a:solidFill>
                <a:latin typeface="Times New Roman" panose="02020603050405020304" pitchFamily="18" charset="0"/>
                <a:cs typeface="Times New Roman" panose="02020603050405020304" pitchFamily="18" charset="0"/>
              </a:rPr>
              <a:t>Bài</a:t>
            </a:r>
            <a:r>
              <a:rPr lang="en-US" sz="2800" b="1" dirty="0">
                <a:solidFill>
                  <a:srgbClr val="FF0000"/>
                </a:solidFill>
                <a:latin typeface="Times New Roman" panose="02020603050405020304" pitchFamily="18" charset="0"/>
                <a:cs typeface="Times New Roman" panose="02020603050405020304" pitchFamily="18" charset="0"/>
              </a:rPr>
              <a:t> 1 </a:t>
            </a:r>
            <a:r>
              <a:rPr lang="en-US" sz="2800" b="1" dirty="0" err="1">
                <a:solidFill>
                  <a:srgbClr val="FF0000"/>
                </a:solidFill>
                <a:latin typeface="Times New Roman" panose="02020603050405020304" pitchFamily="18" charset="0"/>
                <a:cs typeface="Times New Roman" panose="02020603050405020304" pitchFamily="18" charset="0"/>
              </a:rPr>
              <a:t>trang</a:t>
            </a:r>
            <a:r>
              <a:rPr lang="en-US" sz="2800" b="1" dirty="0">
                <a:solidFill>
                  <a:srgbClr val="FF0000"/>
                </a:solidFill>
                <a:latin typeface="Times New Roman" panose="02020603050405020304" pitchFamily="18" charset="0"/>
                <a:cs typeface="Times New Roman" panose="02020603050405020304" pitchFamily="18" charset="0"/>
              </a:rPr>
              <a:t> </a:t>
            </a:r>
            <a:r>
              <a:rPr lang="en-US" sz="2800" b="1">
                <a:solidFill>
                  <a:srgbClr val="FF0000"/>
                </a:solidFill>
                <a:latin typeface="Times New Roman" panose="02020603050405020304" pitchFamily="18" charset="0"/>
                <a:cs typeface="Times New Roman" panose="02020603050405020304" pitchFamily="18" charset="0"/>
              </a:rPr>
              <a:t>58 SGK </a:t>
            </a:r>
            <a:endParaRPr lang="en-US" sz="2800" b="1" dirty="0">
              <a:solidFill>
                <a:srgbClr val="FF0000"/>
              </a:solidFill>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23" name="TextBox 22">
                <a:extLst>
                  <a:ext uri="{FF2B5EF4-FFF2-40B4-BE49-F238E27FC236}">
                    <a16:creationId xmlns:a16="http://schemas.microsoft.com/office/drawing/2014/main" id="{A17211F1-5437-85EE-8839-D7C0FC660BFD}"/>
                  </a:ext>
                </a:extLst>
              </p:cNvPr>
              <p:cNvSpPr txBox="1"/>
              <p:nvPr/>
            </p:nvSpPr>
            <p:spPr>
              <a:xfrm>
                <a:off x="442581" y="585192"/>
                <a:ext cx="11306836" cy="954107"/>
              </a:xfrm>
              <a:prstGeom prst="rect">
                <a:avLst/>
              </a:prstGeom>
              <a:noFill/>
            </p:spPr>
            <p:txBody>
              <a:bodyPr wrap="square">
                <a:spAutoFit/>
              </a:bodyPr>
              <a:lstStyle/>
              <a:p>
                <a:r>
                  <a:rPr lang="vi-VN" sz="2800">
                    <a:latin typeface="Times New Roman" panose="02020603050405020304" pitchFamily="18" charset="0"/>
                    <a:cs typeface="Times New Roman" panose="02020603050405020304" pitchFamily="18" charset="0"/>
                  </a:rPr>
                  <a:t>Đại lượng </a:t>
                </a:r>
                <a14:m>
                  <m:oMath xmlns:m="http://schemas.openxmlformats.org/officeDocument/2006/math">
                    <m:r>
                      <a:rPr lang="en-US" sz="2800" b="0" i="1" smtClean="0">
                        <a:latin typeface="Cambria Math" panose="02040503050406030204" pitchFamily="18" charset="0"/>
                        <a:cs typeface="Times New Roman" panose="02020603050405020304" pitchFamily="18" charset="0"/>
                      </a:rPr>
                      <m:t>𝑦</m:t>
                    </m:r>
                  </m:oMath>
                </a14:m>
                <a:r>
                  <a:rPr lang="en-US" sz="2800" dirty="0">
                    <a:latin typeface="Times New Roman" panose="02020603050405020304" pitchFamily="18" charset="0"/>
                    <a:cs typeface="Times New Roman" panose="02020603050405020304" pitchFamily="18" charset="0"/>
                  </a:rPr>
                  <a:t> </a:t>
                </a:r>
                <a:r>
                  <a:rPr lang="en-US" sz="2800">
                    <a:latin typeface="Times New Roman" panose="02020603050405020304" pitchFamily="18" charset="0"/>
                    <a:cs typeface="Times New Roman" panose="02020603050405020304" pitchFamily="18" charset="0"/>
                  </a:rPr>
                  <a:t>có phải </a:t>
                </a:r>
                <a:r>
                  <a:rPr lang="vi-VN" sz="2800">
                    <a:latin typeface="Times New Roman" panose="02020603050405020304" pitchFamily="18" charset="0"/>
                    <a:cs typeface="Times New Roman" panose="02020603050405020304" pitchFamily="18" charset="0"/>
                  </a:rPr>
                  <a:t>là </a:t>
                </a:r>
                <a:r>
                  <a:rPr lang="vi-VN" sz="2800" dirty="0">
                    <a:latin typeface="Times New Roman" panose="02020603050405020304" pitchFamily="18" charset="0"/>
                    <a:cs typeface="Times New Roman" panose="02020603050405020304" pitchFamily="18" charset="0"/>
                  </a:rPr>
                  <a:t>hàm số của </a:t>
                </a:r>
                <a:r>
                  <a:rPr lang="vi-VN" sz="2800">
                    <a:latin typeface="Times New Roman" panose="02020603050405020304" pitchFamily="18" charset="0"/>
                    <a:cs typeface="Times New Roman" panose="02020603050405020304" pitchFamily="18" charset="0"/>
                  </a:rPr>
                  <a:t>đại lượng</a:t>
                </a:r>
                <a:r>
                  <a:rPr lang="en-US" sz="2800">
                    <a:latin typeface="Times New Roman" panose="02020603050405020304" pitchFamily="18" charset="0"/>
                    <a:cs typeface="Times New Roman" panose="02020603050405020304" pitchFamily="18" charset="0"/>
                  </a:rPr>
                  <a:t> </a:t>
                </a:r>
                <a14:m>
                  <m:oMath xmlns:m="http://schemas.openxmlformats.org/officeDocument/2006/math">
                    <m:r>
                      <a:rPr lang="en-US" sz="2800" b="0" i="1" smtClean="0">
                        <a:latin typeface="Cambria Math" panose="02040503050406030204" pitchFamily="18" charset="0"/>
                        <a:cs typeface="Times New Roman" panose="02020603050405020304" pitchFamily="18" charset="0"/>
                      </a:rPr>
                      <m:t>𝑥</m:t>
                    </m:r>
                  </m:oMath>
                </a14:m>
                <a:r>
                  <a:rPr lang="en-US" sz="2800">
                    <a:latin typeface="Times New Roman" panose="02020603050405020304" pitchFamily="18" charset="0"/>
                    <a:cs typeface="Times New Roman" panose="02020603050405020304" pitchFamily="18" charset="0"/>
                  </a:rPr>
                  <a:t> hay không nếu bảng giá trị tương ứng của chúng được cho bởi mỗi trường hợp sau:</a:t>
                </a:r>
                <a:endParaRPr lang="en-US" sz="2800" dirty="0">
                  <a:latin typeface="Times New Roman" panose="02020603050405020304" pitchFamily="18" charset="0"/>
                  <a:cs typeface="Times New Roman" panose="02020603050405020304" pitchFamily="18" charset="0"/>
                </a:endParaRPr>
              </a:p>
            </p:txBody>
          </p:sp>
        </mc:Choice>
        <mc:Fallback xmlns="">
          <p:sp>
            <p:nvSpPr>
              <p:cNvPr id="23" name="TextBox 22">
                <a:extLst>
                  <a:ext uri="{FF2B5EF4-FFF2-40B4-BE49-F238E27FC236}">
                    <a16:creationId xmlns:a16="http://schemas.microsoft.com/office/drawing/2014/main" id="{A17211F1-5437-85EE-8839-D7C0FC660BFD}"/>
                  </a:ext>
                </a:extLst>
              </p:cNvPr>
              <p:cNvSpPr txBox="1">
                <a:spLocks noRot="1" noChangeAspect="1" noMove="1" noResize="1" noEditPoints="1" noAdjustHandles="1" noChangeArrowheads="1" noChangeShapeType="1" noTextEdit="1"/>
              </p:cNvSpPr>
              <p:nvPr/>
            </p:nvSpPr>
            <p:spPr>
              <a:xfrm>
                <a:off x="442581" y="585192"/>
                <a:ext cx="11306836" cy="954107"/>
              </a:xfrm>
              <a:prstGeom prst="rect">
                <a:avLst/>
              </a:prstGeom>
              <a:blipFill>
                <a:blip r:embed="rId2"/>
                <a:stretch>
                  <a:fillRect l="-1133" t="-7006" b="-16561"/>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A24FDF09-DB4F-1280-117C-3DC0939F4392}"/>
                  </a:ext>
                </a:extLst>
              </p:cNvPr>
              <p:cNvSpPr txBox="1"/>
              <p:nvPr/>
            </p:nvSpPr>
            <p:spPr>
              <a:xfrm>
                <a:off x="526084" y="4011644"/>
                <a:ext cx="11158303" cy="1384995"/>
              </a:xfrm>
              <a:prstGeom prst="rect">
                <a:avLst/>
              </a:prstGeom>
              <a:noFill/>
            </p:spPr>
            <p:txBody>
              <a:bodyPr wrap="square">
                <a:spAutoFit/>
              </a:bodyPr>
              <a:lstStyle/>
              <a:p>
                <a:r>
                  <a:rPr lang="en-US" sz="2800" b="1" u="sng">
                    <a:solidFill>
                      <a:schemeClr val="tx1"/>
                    </a:solidFill>
                    <a:latin typeface="Times New Roman" panose="02020603050405020304" pitchFamily="18" charset="0"/>
                    <a:cs typeface="Times New Roman" panose="02020603050405020304" pitchFamily="18" charset="0"/>
                  </a:rPr>
                  <a:t>Đáp án </a:t>
                </a:r>
              </a:p>
              <a:p>
                <a:r>
                  <a:rPr lang="en-US" sz="2800">
                    <a:solidFill>
                      <a:schemeClr val="tx1"/>
                    </a:solidFill>
                    <a:latin typeface="Times New Roman" panose="02020603050405020304" pitchFamily="18" charset="0"/>
                    <a:cs typeface="Times New Roman" panose="02020603050405020304" pitchFamily="18" charset="0"/>
                  </a:rPr>
                  <a:t>a) </a:t>
                </a:r>
                <a:r>
                  <a:rPr lang="vi-VN" sz="2800">
                    <a:solidFill>
                      <a:schemeClr val="tx1"/>
                    </a:solidFill>
                    <a:latin typeface="Times New Roman" panose="02020603050405020304" pitchFamily="18" charset="0"/>
                    <a:cs typeface="Times New Roman" panose="02020603050405020304" pitchFamily="18" charset="0"/>
                  </a:rPr>
                  <a:t>Đại </a:t>
                </a:r>
                <a:r>
                  <a:rPr lang="vi-VN" sz="2800" dirty="0">
                    <a:solidFill>
                      <a:schemeClr val="tx1"/>
                    </a:solidFill>
                    <a:latin typeface="Times New Roman" panose="02020603050405020304" pitchFamily="18" charset="0"/>
                    <a:cs typeface="Times New Roman" panose="02020603050405020304" pitchFamily="18" charset="0"/>
                  </a:rPr>
                  <a:t>lượng </a:t>
                </a:r>
                <a14:m>
                  <m:oMath xmlns:m="http://schemas.openxmlformats.org/officeDocument/2006/math">
                    <m:r>
                      <a:rPr lang="en-US" sz="2800" b="0" i="1" smtClean="0">
                        <a:solidFill>
                          <a:schemeClr val="tx1"/>
                        </a:solidFill>
                        <a:latin typeface="Cambria Math" panose="02040503050406030204" pitchFamily="18" charset="0"/>
                      </a:rPr>
                      <m:t>𝑦</m:t>
                    </m:r>
                  </m:oMath>
                </a14:m>
                <a:r>
                  <a:rPr lang="vi-VN" sz="2800" dirty="0">
                    <a:solidFill>
                      <a:schemeClr val="tx1"/>
                    </a:solidFill>
                    <a:latin typeface="Times New Roman" panose="02020603050405020304" pitchFamily="18" charset="0"/>
                    <a:cs typeface="Times New Roman" panose="02020603050405020304" pitchFamily="18" charset="0"/>
                  </a:rPr>
                  <a:t>  là hàm số của đại lượng</a:t>
                </a:r>
                <a:r>
                  <a:rPr lang="en-US" sz="2800" dirty="0">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r>
                      <a:rPr lang="en-US" sz="2800" b="0" i="1" smtClean="0">
                        <a:solidFill>
                          <a:schemeClr val="tx1"/>
                        </a:solidFill>
                        <a:latin typeface="Cambria Math" panose="02040503050406030204" pitchFamily="18" charset="0"/>
                      </a:rPr>
                      <m:t>𝑥</m:t>
                    </m:r>
                  </m:oMath>
                </a14:m>
                <a:r>
                  <a:rPr lang="vi-VN" sz="2800" dirty="0">
                    <a:solidFill>
                      <a:schemeClr val="tx1"/>
                    </a:solidFill>
                    <a:latin typeface="Times New Roman" panose="02020603050405020304" pitchFamily="18" charset="0"/>
                    <a:cs typeface="Times New Roman" panose="02020603050405020304" pitchFamily="18" charset="0"/>
                  </a:rPr>
                  <a:t> vì mỗi giá trị của </a:t>
                </a:r>
                <a14:m>
                  <m:oMath xmlns:m="http://schemas.openxmlformats.org/officeDocument/2006/math">
                    <m:r>
                      <a:rPr lang="en-US" sz="2800" b="0" i="1" smtClean="0">
                        <a:solidFill>
                          <a:schemeClr val="tx1"/>
                        </a:solidFill>
                        <a:latin typeface="Cambria Math" panose="02040503050406030204" pitchFamily="18" charset="0"/>
                      </a:rPr>
                      <m:t>𝑥</m:t>
                    </m:r>
                  </m:oMath>
                </a14:m>
                <a:r>
                  <a:rPr lang="vi-VN" sz="2800" dirty="0">
                    <a:solidFill>
                      <a:schemeClr val="tx1"/>
                    </a:solidFill>
                    <a:latin typeface="Times New Roman" panose="02020603050405020304" pitchFamily="18" charset="0"/>
                    <a:cs typeface="Times New Roman" panose="02020603050405020304" pitchFamily="18" charset="0"/>
                  </a:rPr>
                  <a:t> chỉ xác định đúng một giá trị của</a:t>
                </a:r>
                <a:r>
                  <a:rPr lang="en-US" sz="2800" dirty="0">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r>
                      <a:rPr lang="en-US" sz="2800" b="0" i="1" smtClean="0">
                        <a:solidFill>
                          <a:schemeClr val="tx1"/>
                        </a:solidFill>
                        <a:latin typeface="Cambria Math" panose="02040503050406030204" pitchFamily="18" charset="0"/>
                      </a:rPr>
                      <m:t>𝑦</m:t>
                    </m:r>
                  </m:oMath>
                </a14:m>
                <a:r>
                  <a:rPr lang="vi-VN" sz="2800" dirty="0">
                    <a:solidFill>
                      <a:schemeClr val="tx1"/>
                    </a:solidFill>
                    <a:latin typeface="Times New Roman" panose="02020603050405020304" pitchFamily="18" charset="0"/>
                    <a:cs typeface="Times New Roman" panose="02020603050405020304" pitchFamily="18" charset="0"/>
                  </a:rPr>
                  <a:t>.</a:t>
                </a:r>
                <a:endParaRPr lang="en-US" sz="2800"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2" name="TextBox 1">
                <a:extLst>
                  <a:ext uri="{FF2B5EF4-FFF2-40B4-BE49-F238E27FC236}">
                    <a16:creationId xmlns:a16="http://schemas.microsoft.com/office/drawing/2014/main" id="{A24FDF09-DB4F-1280-117C-3DC0939F4392}"/>
                  </a:ext>
                </a:extLst>
              </p:cNvPr>
              <p:cNvSpPr txBox="1">
                <a:spLocks noRot="1" noChangeAspect="1" noMove="1" noResize="1" noEditPoints="1" noAdjustHandles="1" noChangeArrowheads="1" noChangeShapeType="1" noTextEdit="1"/>
              </p:cNvSpPr>
              <p:nvPr/>
            </p:nvSpPr>
            <p:spPr>
              <a:xfrm>
                <a:off x="526084" y="4011644"/>
                <a:ext cx="11158303" cy="1384995"/>
              </a:xfrm>
              <a:prstGeom prst="rect">
                <a:avLst/>
              </a:prstGeom>
              <a:blipFill>
                <a:blip r:embed="rId3"/>
                <a:stretch>
                  <a:fillRect l="-1092" t="-4405" b="-11454"/>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43A7FD87-27DD-23EE-413F-0245D7E61D7D}"/>
                  </a:ext>
                </a:extLst>
              </p:cNvPr>
              <p:cNvSpPr txBox="1"/>
              <p:nvPr/>
            </p:nvSpPr>
            <p:spPr>
              <a:xfrm>
                <a:off x="521466" y="5523609"/>
                <a:ext cx="9308334" cy="954107"/>
              </a:xfrm>
              <a:prstGeom prst="rect">
                <a:avLst/>
              </a:prstGeom>
              <a:noFill/>
            </p:spPr>
            <p:txBody>
              <a:bodyPr wrap="square">
                <a:spAutoFit/>
              </a:bodyPr>
              <a:lstStyle/>
              <a:p>
                <a:r>
                  <a:rPr lang="en-US" sz="2800">
                    <a:solidFill>
                      <a:schemeClr val="tx1"/>
                    </a:solidFill>
                    <a:latin typeface="Times New Roman" panose="02020603050405020304" pitchFamily="18" charset="0"/>
                    <a:cs typeface="Times New Roman" panose="02020603050405020304" pitchFamily="18" charset="0"/>
                  </a:rPr>
                  <a:t>b) </a:t>
                </a:r>
                <a:r>
                  <a:rPr lang="vi-VN" sz="2800">
                    <a:solidFill>
                      <a:schemeClr val="tx1"/>
                    </a:solidFill>
                    <a:latin typeface="Times New Roman" panose="02020603050405020304" pitchFamily="18" charset="0"/>
                    <a:cs typeface="Times New Roman" panose="02020603050405020304" pitchFamily="18" charset="0"/>
                  </a:rPr>
                  <a:t>Đại </a:t>
                </a:r>
                <a:r>
                  <a:rPr lang="vi-VN" sz="2800" dirty="0">
                    <a:solidFill>
                      <a:schemeClr val="tx1"/>
                    </a:solidFill>
                    <a:latin typeface="Times New Roman" panose="02020603050405020304" pitchFamily="18" charset="0"/>
                    <a:cs typeface="Times New Roman" panose="02020603050405020304" pitchFamily="18" charset="0"/>
                  </a:rPr>
                  <a:t>lượng </a:t>
                </a:r>
                <a14:m>
                  <m:oMath xmlns:m="http://schemas.openxmlformats.org/officeDocument/2006/math">
                    <m:r>
                      <a:rPr lang="en-US" sz="2800" b="0" i="1" smtClean="0">
                        <a:solidFill>
                          <a:schemeClr val="tx1"/>
                        </a:solidFill>
                        <a:latin typeface="Cambria Math" panose="02040503050406030204" pitchFamily="18" charset="0"/>
                      </a:rPr>
                      <m:t>𝑦</m:t>
                    </m:r>
                  </m:oMath>
                </a14:m>
                <a:r>
                  <a:rPr lang="vi-VN" sz="2800" dirty="0">
                    <a:solidFill>
                      <a:schemeClr val="tx1"/>
                    </a:solidFill>
                    <a:latin typeface="Times New Roman" panose="02020603050405020304" pitchFamily="18" charset="0"/>
                    <a:cs typeface="Times New Roman" panose="02020603050405020304" pitchFamily="18" charset="0"/>
                  </a:rPr>
                  <a:t> </a:t>
                </a:r>
                <a:r>
                  <a:rPr lang="vi-VN" sz="2800">
                    <a:solidFill>
                      <a:schemeClr val="tx1"/>
                    </a:solidFill>
                    <a:latin typeface="Times New Roman" panose="02020603050405020304" pitchFamily="18" charset="0"/>
                    <a:cs typeface="Times New Roman" panose="02020603050405020304" pitchFamily="18" charset="0"/>
                  </a:rPr>
                  <a:t>không</a:t>
                </a:r>
                <a:r>
                  <a:rPr lang="en-US" sz="2800">
                    <a:solidFill>
                      <a:schemeClr val="tx1"/>
                    </a:solidFill>
                    <a:latin typeface="Times New Roman" panose="02020603050405020304" pitchFamily="18" charset="0"/>
                    <a:cs typeface="Times New Roman" panose="02020603050405020304" pitchFamily="18" charset="0"/>
                  </a:rPr>
                  <a:t> phải</a:t>
                </a:r>
                <a:r>
                  <a:rPr lang="vi-VN" sz="2800">
                    <a:solidFill>
                      <a:schemeClr val="tx1"/>
                    </a:solidFill>
                    <a:latin typeface="Times New Roman" panose="02020603050405020304" pitchFamily="18" charset="0"/>
                    <a:cs typeface="Times New Roman" panose="02020603050405020304" pitchFamily="18" charset="0"/>
                  </a:rPr>
                  <a:t> </a:t>
                </a:r>
                <a:r>
                  <a:rPr lang="vi-VN" sz="2800" dirty="0">
                    <a:solidFill>
                      <a:schemeClr val="tx1"/>
                    </a:solidFill>
                    <a:latin typeface="Times New Roman" panose="02020603050405020304" pitchFamily="18" charset="0"/>
                    <a:cs typeface="Times New Roman" panose="02020603050405020304" pitchFamily="18" charset="0"/>
                  </a:rPr>
                  <a:t>là hàm số của đại lượng</a:t>
                </a:r>
                <a:r>
                  <a:rPr lang="en-US" sz="2800" dirty="0">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r>
                      <a:rPr lang="en-US" sz="2800" i="1">
                        <a:solidFill>
                          <a:schemeClr val="tx1"/>
                        </a:solidFill>
                        <a:latin typeface="Cambria Math" panose="02040503050406030204" pitchFamily="18" charset="0"/>
                      </a:rPr>
                      <m:t>𝑥</m:t>
                    </m:r>
                  </m:oMath>
                </a14:m>
                <a:r>
                  <a:rPr lang="vi-VN" sz="2800" dirty="0">
                    <a:solidFill>
                      <a:schemeClr val="tx1"/>
                    </a:solidFill>
                    <a:latin typeface="Times New Roman" panose="02020603050405020304" pitchFamily="18" charset="0"/>
                    <a:cs typeface="Times New Roman" panose="02020603050405020304" pitchFamily="18" charset="0"/>
                  </a:rPr>
                  <a:t> vì giá trị </a:t>
                </a:r>
                <a14:m>
                  <m:oMath xmlns:m="http://schemas.openxmlformats.org/officeDocument/2006/math">
                    <m:r>
                      <a:rPr lang="en-US" sz="2800" i="1">
                        <a:solidFill>
                          <a:schemeClr val="tx1"/>
                        </a:solidFill>
                        <a:latin typeface="Cambria Math" panose="02040503050406030204" pitchFamily="18" charset="0"/>
                      </a:rPr>
                      <m:t>𝑥</m:t>
                    </m:r>
                    <m:r>
                      <a:rPr lang="en-US" sz="2800" b="0" i="1" smtClean="0">
                        <a:solidFill>
                          <a:schemeClr val="tx1"/>
                        </a:solidFill>
                        <a:latin typeface="Cambria Math" panose="02040503050406030204" pitchFamily="18" charset="0"/>
                      </a:rPr>
                      <m:t>=1</m:t>
                    </m:r>
                  </m:oMath>
                </a14:m>
                <a:r>
                  <a:rPr lang="vi-VN" sz="2800" dirty="0">
                    <a:solidFill>
                      <a:schemeClr val="tx1"/>
                    </a:solidFill>
                    <a:latin typeface="Times New Roman" panose="02020603050405020304" pitchFamily="18" charset="0"/>
                    <a:cs typeface="Times New Roman" panose="02020603050405020304" pitchFamily="18" charset="0"/>
                  </a:rPr>
                  <a:t> xác định đến hai giá trị </a:t>
                </a:r>
                <a14:m>
                  <m:oMath xmlns:m="http://schemas.openxmlformats.org/officeDocument/2006/math">
                    <m:r>
                      <a:rPr lang="en-US" sz="2800" i="1">
                        <a:solidFill>
                          <a:schemeClr val="tx1"/>
                        </a:solidFill>
                        <a:latin typeface="Cambria Math" panose="02040503050406030204" pitchFamily="18" charset="0"/>
                      </a:rPr>
                      <m:t>𝑦</m:t>
                    </m:r>
                    <m:r>
                      <a:rPr lang="en-US" sz="2800" b="0" i="1" smtClean="0">
                        <a:solidFill>
                          <a:schemeClr val="tx1"/>
                        </a:solidFill>
                        <a:latin typeface="Cambria Math" panose="02040503050406030204" pitchFamily="18" charset="0"/>
                      </a:rPr>
                      <m:t>=−2</m:t>
                    </m:r>
                  </m:oMath>
                </a14:m>
                <a:r>
                  <a:rPr lang="vi-VN" sz="2800" dirty="0">
                    <a:solidFill>
                      <a:schemeClr val="tx1"/>
                    </a:solidFill>
                    <a:latin typeface="Times New Roman" panose="02020603050405020304" pitchFamily="18" charset="0"/>
                    <a:cs typeface="Times New Roman" panose="02020603050405020304" pitchFamily="18" charset="0"/>
                  </a:rPr>
                  <a:t> và</a:t>
                </a:r>
                <a:r>
                  <a:rPr lang="en-US" sz="2800" dirty="0">
                    <a:solidFill>
                      <a:schemeClr val="tx1"/>
                    </a:solidFill>
                    <a:latin typeface="Times New Roman" panose="02020603050405020304" pitchFamily="18" charset="0"/>
                    <a:cs typeface="Times New Roman" panose="02020603050405020304" pitchFamily="18" charset="0"/>
                  </a:rPr>
                  <a:t> </a:t>
                </a:r>
                <a14:m>
                  <m:oMath xmlns:m="http://schemas.openxmlformats.org/officeDocument/2006/math">
                    <m:r>
                      <a:rPr lang="en-US" sz="2800" i="1">
                        <a:solidFill>
                          <a:schemeClr val="tx1"/>
                        </a:solidFill>
                        <a:latin typeface="Cambria Math" panose="02040503050406030204" pitchFamily="18" charset="0"/>
                      </a:rPr>
                      <m:t>𝑦</m:t>
                    </m:r>
                    <m:r>
                      <a:rPr lang="en-US" sz="2800" b="0" i="1" smtClean="0">
                        <a:solidFill>
                          <a:schemeClr val="tx1"/>
                        </a:solidFill>
                        <a:latin typeface="Cambria Math" panose="02040503050406030204" pitchFamily="18" charset="0"/>
                      </a:rPr>
                      <m:t>=−6</m:t>
                    </m:r>
                    <m:r>
                      <a:rPr lang="en-US" sz="2800" b="0" i="0" smtClean="0">
                        <a:solidFill>
                          <a:schemeClr val="tx1"/>
                        </a:solidFill>
                        <a:latin typeface="Cambria Math" panose="02040503050406030204" pitchFamily="18" charset="0"/>
                      </a:rPr>
                      <m:t>.</m:t>
                    </m:r>
                  </m:oMath>
                </a14:m>
                <a:endParaRPr lang="en-US" sz="2800"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3" name="TextBox 2">
                <a:extLst>
                  <a:ext uri="{FF2B5EF4-FFF2-40B4-BE49-F238E27FC236}">
                    <a16:creationId xmlns:a16="http://schemas.microsoft.com/office/drawing/2014/main" id="{43A7FD87-27DD-23EE-413F-0245D7E61D7D}"/>
                  </a:ext>
                </a:extLst>
              </p:cNvPr>
              <p:cNvSpPr txBox="1">
                <a:spLocks noRot="1" noChangeAspect="1" noMove="1" noResize="1" noEditPoints="1" noAdjustHandles="1" noChangeArrowheads="1" noChangeShapeType="1" noTextEdit="1"/>
              </p:cNvSpPr>
              <p:nvPr/>
            </p:nvSpPr>
            <p:spPr>
              <a:xfrm>
                <a:off x="521466" y="5523609"/>
                <a:ext cx="9308334" cy="954107"/>
              </a:xfrm>
              <a:prstGeom prst="rect">
                <a:avLst/>
              </a:prstGeom>
              <a:blipFill>
                <a:blip r:embed="rId4"/>
                <a:stretch>
                  <a:fillRect l="-1375" t="-6369" b="-16561"/>
                </a:stretch>
              </a:blipFill>
            </p:spPr>
            <p:txBody>
              <a:bodyPr/>
              <a:lstStyle/>
              <a:p>
                <a:r>
                  <a:rPr lang="en-US">
                    <a:noFill/>
                  </a:rPr>
                  <a:t> </a:t>
                </a:r>
              </a:p>
            </p:txBody>
          </p:sp>
        </mc:Fallback>
      </mc:AlternateContent>
      <p:pic>
        <p:nvPicPr>
          <p:cNvPr id="5" name="Picture 5">
            <a:extLst>
              <a:ext uri="{FF2B5EF4-FFF2-40B4-BE49-F238E27FC236}">
                <a16:creationId xmlns:a16="http://schemas.microsoft.com/office/drawing/2014/main" id="{81240704-F1C4-C706-FFA6-BF752F2D8B1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318344" y="5014954"/>
            <a:ext cx="1859801" cy="1843046"/>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Table 9">
            <a:extLst>
              <a:ext uri="{FF2B5EF4-FFF2-40B4-BE49-F238E27FC236}">
                <a16:creationId xmlns:a16="http://schemas.microsoft.com/office/drawing/2014/main" id="{3572FCB1-9471-24B3-C787-7FE89451E2D7}"/>
              </a:ext>
            </a:extLst>
          </p:cNvPr>
          <p:cNvGraphicFramePr>
            <a:graphicFrameLocks noGrp="1"/>
          </p:cNvGraphicFramePr>
          <p:nvPr>
            <p:extLst>
              <p:ext uri="{D42A27DB-BD31-4B8C-83A1-F6EECF244321}">
                <p14:modId xmlns:p14="http://schemas.microsoft.com/office/powerpoint/2010/main" val="3687900133"/>
              </p:ext>
            </p:extLst>
          </p:nvPr>
        </p:nvGraphicFramePr>
        <p:xfrm>
          <a:off x="2209800" y="1685064"/>
          <a:ext cx="8128001" cy="1036320"/>
        </p:xfrm>
        <a:graphic>
          <a:graphicData uri="http://schemas.openxmlformats.org/drawingml/2006/table">
            <a:tbl>
              <a:tblPr firstRow="1" bandRow="1">
                <a:tableStyleId>{5C22544A-7EE6-4342-B048-85BDC9FD1C3A}</a:tableStyleId>
              </a:tblPr>
              <a:tblGrid>
                <a:gridCol w="1161143">
                  <a:extLst>
                    <a:ext uri="{9D8B030D-6E8A-4147-A177-3AD203B41FA5}">
                      <a16:colId xmlns:a16="http://schemas.microsoft.com/office/drawing/2014/main" val="3325254928"/>
                    </a:ext>
                  </a:extLst>
                </a:gridCol>
                <a:gridCol w="1161143">
                  <a:extLst>
                    <a:ext uri="{9D8B030D-6E8A-4147-A177-3AD203B41FA5}">
                      <a16:colId xmlns:a16="http://schemas.microsoft.com/office/drawing/2014/main" val="135278045"/>
                    </a:ext>
                  </a:extLst>
                </a:gridCol>
                <a:gridCol w="1161143">
                  <a:extLst>
                    <a:ext uri="{9D8B030D-6E8A-4147-A177-3AD203B41FA5}">
                      <a16:colId xmlns:a16="http://schemas.microsoft.com/office/drawing/2014/main" val="4070868325"/>
                    </a:ext>
                  </a:extLst>
                </a:gridCol>
                <a:gridCol w="1161143">
                  <a:extLst>
                    <a:ext uri="{9D8B030D-6E8A-4147-A177-3AD203B41FA5}">
                      <a16:colId xmlns:a16="http://schemas.microsoft.com/office/drawing/2014/main" val="1621806248"/>
                    </a:ext>
                  </a:extLst>
                </a:gridCol>
                <a:gridCol w="1161143">
                  <a:extLst>
                    <a:ext uri="{9D8B030D-6E8A-4147-A177-3AD203B41FA5}">
                      <a16:colId xmlns:a16="http://schemas.microsoft.com/office/drawing/2014/main" val="1669945917"/>
                    </a:ext>
                  </a:extLst>
                </a:gridCol>
                <a:gridCol w="1161143">
                  <a:extLst>
                    <a:ext uri="{9D8B030D-6E8A-4147-A177-3AD203B41FA5}">
                      <a16:colId xmlns:a16="http://schemas.microsoft.com/office/drawing/2014/main" val="3338323604"/>
                    </a:ext>
                  </a:extLst>
                </a:gridCol>
                <a:gridCol w="1161143">
                  <a:extLst>
                    <a:ext uri="{9D8B030D-6E8A-4147-A177-3AD203B41FA5}">
                      <a16:colId xmlns:a16="http://schemas.microsoft.com/office/drawing/2014/main" val="3038953588"/>
                    </a:ext>
                  </a:extLst>
                </a:gridCol>
              </a:tblGrid>
              <a:tr h="370840">
                <a:tc>
                  <a:txBody>
                    <a:bodyPr/>
                    <a:lstStyle/>
                    <a:p>
                      <a:pPr algn="ctr"/>
                      <a:r>
                        <a:rPr lang="en-US" sz="2800" i="1">
                          <a:latin typeface="Times New Roman" panose="02020603050405020304" pitchFamily="18" charset="0"/>
                          <a:cs typeface="Times New Roman" panose="02020603050405020304" pitchFamily="18" charset="0"/>
                        </a:rPr>
                        <a:t>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a:latin typeface="Times New Roman" panose="02020603050405020304" pitchFamily="18" charset="0"/>
                          <a:cs typeface="Times New Roman" panose="02020603050405020304" pitchFamily="18" charset="0"/>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a:latin typeface="Times New Roman" panose="02020603050405020304" pitchFamily="18" charset="0"/>
                          <a:cs typeface="Times New Roman" panose="02020603050405020304" pitchFamily="18" charset="0"/>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a:latin typeface="Times New Roman" panose="02020603050405020304" pitchFamily="18" charset="0"/>
                          <a:cs typeface="Times New Roman" panose="02020603050405020304" pitchFamily="18"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a:latin typeface="Times New Roman" panose="02020603050405020304" pitchFamily="18" charset="0"/>
                          <a:cs typeface="Times New Roman" panose="02020603050405020304" pitchFamily="18" charset="0"/>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a:latin typeface="Times New Roman" panose="02020603050405020304" pitchFamily="18" charset="0"/>
                          <a:cs typeface="Times New Roman" panose="02020603050405020304" pitchFamily="18" charset="0"/>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a:latin typeface="Times New Roman" panose="02020603050405020304" pitchFamily="18" charset="0"/>
                          <a:cs typeface="Times New Roman" panose="02020603050405020304" pitchFamily="18"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24411693"/>
                  </a:ext>
                </a:extLst>
              </a:tr>
              <a:tr h="370840">
                <a:tc>
                  <a:txBody>
                    <a:bodyPr/>
                    <a:lstStyle/>
                    <a:p>
                      <a:pPr algn="ctr"/>
                      <a:r>
                        <a:rPr lang="en-US" sz="2800" i="1">
                          <a:latin typeface="Times New Roman" panose="02020603050405020304" pitchFamily="18" charset="0"/>
                          <a:cs typeface="Times New Roman" panose="02020603050405020304" pitchFamily="18" charset="0"/>
                        </a:rPr>
                        <a: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a:latin typeface="Times New Roman" panose="02020603050405020304" pitchFamily="18" charset="0"/>
                          <a:cs typeface="Times New Roman" panose="02020603050405020304" pitchFamily="18" charset="0"/>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a:latin typeface="Times New Roman" panose="02020603050405020304" pitchFamily="18" charset="0"/>
                          <a:cs typeface="Times New Roman" panose="02020603050405020304" pitchFamily="18" charset="0"/>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a:latin typeface="Times New Roman" panose="02020603050405020304" pitchFamily="18" charset="0"/>
                          <a:cs typeface="Times New Roman" panose="02020603050405020304" pitchFamily="18" charset="0"/>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a:latin typeface="Times New Roman" panose="02020603050405020304" pitchFamily="18" charset="0"/>
                          <a:cs typeface="Times New Roman" panose="02020603050405020304" pitchFamily="18" charset="0"/>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a:latin typeface="Times New Roman" panose="02020603050405020304" pitchFamily="18" charset="0"/>
                          <a:cs typeface="Times New Roman" panose="02020603050405020304" pitchFamily="18" charset="0"/>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a:latin typeface="Times New Roman" panose="02020603050405020304" pitchFamily="18" charset="0"/>
                          <a:cs typeface="Times New Roman" panose="02020603050405020304" pitchFamily="18" charset="0"/>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83775247"/>
                  </a:ext>
                </a:extLst>
              </a:tr>
            </a:tbl>
          </a:graphicData>
        </a:graphic>
      </p:graphicFrame>
      <p:graphicFrame>
        <p:nvGraphicFramePr>
          <p:cNvPr id="10" name="Table 9">
            <a:extLst>
              <a:ext uri="{FF2B5EF4-FFF2-40B4-BE49-F238E27FC236}">
                <a16:creationId xmlns:a16="http://schemas.microsoft.com/office/drawing/2014/main" id="{2693023C-AFFD-09D6-4F20-4107915ACBEF}"/>
              </a:ext>
            </a:extLst>
          </p:cNvPr>
          <p:cNvGraphicFramePr>
            <a:graphicFrameLocks noGrp="1"/>
          </p:cNvGraphicFramePr>
          <p:nvPr>
            <p:extLst>
              <p:ext uri="{D42A27DB-BD31-4B8C-83A1-F6EECF244321}">
                <p14:modId xmlns:p14="http://schemas.microsoft.com/office/powerpoint/2010/main" val="83648119"/>
              </p:ext>
            </p:extLst>
          </p:nvPr>
        </p:nvGraphicFramePr>
        <p:xfrm>
          <a:off x="2209800" y="2848354"/>
          <a:ext cx="8128001" cy="1036320"/>
        </p:xfrm>
        <a:graphic>
          <a:graphicData uri="http://schemas.openxmlformats.org/drawingml/2006/table">
            <a:tbl>
              <a:tblPr firstRow="1" bandRow="1">
                <a:tableStyleId>{5C22544A-7EE6-4342-B048-85BDC9FD1C3A}</a:tableStyleId>
              </a:tblPr>
              <a:tblGrid>
                <a:gridCol w="1161143">
                  <a:extLst>
                    <a:ext uri="{9D8B030D-6E8A-4147-A177-3AD203B41FA5}">
                      <a16:colId xmlns:a16="http://schemas.microsoft.com/office/drawing/2014/main" val="3325254928"/>
                    </a:ext>
                  </a:extLst>
                </a:gridCol>
                <a:gridCol w="1161143">
                  <a:extLst>
                    <a:ext uri="{9D8B030D-6E8A-4147-A177-3AD203B41FA5}">
                      <a16:colId xmlns:a16="http://schemas.microsoft.com/office/drawing/2014/main" val="135278045"/>
                    </a:ext>
                  </a:extLst>
                </a:gridCol>
                <a:gridCol w="1161143">
                  <a:extLst>
                    <a:ext uri="{9D8B030D-6E8A-4147-A177-3AD203B41FA5}">
                      <a16:colId xmlns:a16="http://schemas.microsoft.com/office/drawing/2014/main" val="4070868325"/>
                    </a:ext>
                  </a:extLst>
                </a:gridCol>
                <a:gridCol w="1161143">
                  <a:extLst>
                    <a:ext uri="{9D8B030D-6E8A-4147-A177-3AD203B41FA5}">
                      <a16:colId xmlns:a16="http://schemas.microsoft.com/office/drawing/2014/main" val="1621806248"/>
                    </a:ext>
                  </a:extLst>
                </a:gridCol>
                <a:gridCol w="1161143">
                  <a:extLst>
                    <a:ext uri="{9D8B030D-6E8A-4147-A177-3AD203B41FA5}">
                      <a16:colId xmlns:a16="http://schemas.microsoft.com/office/drawing/2014/main" val="1669945917"/>
                    </a:ext>
                  </a:extLst>
                </a:gridCol>
                <a:gridCol w="1161143">
                  <a:extLst>
                    <a:ext uri="{9D8B030D-6E8A-4147-A177-3AD203B41FA5}">
                      <a16:colId xmlns:a16="http://schemas.microsoft.com/office/drawing/2014/main" val="3338323604"/>
                    </a:ext>
                  </a:extLst>
                </a:gridCol>
                <a:gridCol w="1161143">
                  <a:extLst>
                    <a:ext uri="{9D8B030D-6E8A-4147-A177-3AD203B41FA5}">
                      <a16:colId xmlns:a16="http://schemas.microsoft.com/office/drawing/2014/main" val="3038953588"/>
                    </a:ext>
                  </a:extLst>
                </a:gridCol>
              </a:tblGrid>
              <a:tr h="370840">
                <a:tc>
                  <a:txBody>
                    <a:bodyPr/>
                    <a:lstStyle/>
                    <a:p>
                      <a:pPr algn="ctr"/>
                      <a:r>
                        <a:rPr lang="en-US" sz="2800" i="1">
                          <a:latin typeface="Times New Roman" panose="02020603050405020304" pitchFamily="18" charset="0"/>
                          <a:cs typeface="Times New Roman" panose="02020603050405020304" pitchFamily="18" charset="0"/>
                        </a:rPr>
                        <a:t>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a:latin typeface="Times New Roman" panose="02020603050405020304" pitchFamily="18" charset="0"/>
                          <a:cs typeface="Times New Roman" panose="02020603050405020304" pitchFamily="18" charset="0"/>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a:latin typeface="Times New Roman" panose="02020603050405020304" pitchFamily="18" charset="0"/>
                          <a:cs typeface="Times New Roman" panose="02020603050405020304" pitchFamily="18" charset="0"/>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a:latin typeface="Times New Roman" panose="02020603050405020304" pitchFamily="18" charset="0"/>
                          <a:cs typeface="Times New Roman" panose="02020603050405020304" pitchFamily="18"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a:latin typeface="Times New Roman" panose="02020603050405020304" pitchFamily="18" charset="0"/>
                          <a:cs typeface="Times New Roman" panose="02020603050405020304" pitchFamily="18" charset="0"/>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a:latin typeface="Times New Roman" panose="02020603050405020304" pitchFamily="18" charset="0"/>
                          <a:cs typeface="Times New Roman" panose="02020603050405020304" pitchFamily="18" charset="0"/>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a:latin typeface="Times New Roman" panose="02020603050405020304" pitchFamily="18" charset="0"/>
                          <a:cs typeface="Times New Roman" panose="02020603050405020304" pitchFamily="18" charset="0"/>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824411693"/>
                  </a:ext>
                </a:extLst>
              </a:tr>
              <a:tr h="370840">
                <a:tc>
                  <a:txBody>
                    <a:bodyPr/>
                    <a:lstStyle/>
                    <a:p>
                      <a:pPr algn="ctr"/>
                      <a:r>
                        <a:rPr lang="en-US" sz="2800" i="1">
                          <a:latin typeface="Times New Roman" panose="02020603050405020304" pitchFamily="18" charset="0"/>
                          <a:cs typeface="Times New Roman" panose="02020603050405020304" pitchFamily="18" charset="0"/>
                        </a:rPr>
                        <a: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a:latin typeface="Times New Roman" panose="02020603050405020304" pitchFamily="18" charset="0"/>
                          <a:cs typeface="Times New Roman" panose="02020603050405020304" pitchFamily="18" charset="0"/>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a:latin typeface="Times New Roman" panose="02020603050405020304" pitchFamily="18" charset="0"/>
                          <a:cs typeface="Times New Roman" panose="02020603050405020304" pitchFamily="18"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a:latin typeface="Times New Roman" panose="02020603050405020304" pitchFamily="18" charset="0"/>
                          <a:cs typeface="Times New Roman" panose="02020603050405020304" pitchFamily="18" charset="0"/>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a:latin typeface="Times New Roman" panose="02020603050405020304" pitchFamily="18" charset="0"/>
                          <a:cs typeface="Times New Roman" panose="02020603050405020304" pitchFamily="18" charset="0"/>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a:latin typeface="Times New Roman" panose="02020603050405020304" pitchFamily="18" charset="0"/>
                          <a:cs typeface="Times New Roman" panose="02020603050405020304" pitchFamily="18" charset="0"/>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800">
                          <a:latin typeface="Times New Roman" panose="02020603050405020304" pitchFamily="18" charset="0"/>
                          <a:cs typeface="Times New Roman" panose="02020603050405020304" pitchFamily="18" charset="0"/>
                        </a:rPr>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83775247"/>
                  </a:ext>
                </a:extLst>
              </a:tr>
            </a:tbl>
          </a:graphicData>
        </a:graphic>
      </p:graphicFrame>
      <p:sp>
        <p:nvSpPr>
          <p:cNvPr id="11" name="TextBox 10">
            <a:extLst>
              <a:ext uri="{FF2B5EF4-FFF2-40B4-BE49-F238E27FC236}">
                <a16:creationId xmlns:a16="http://schemas.microsoft.com/office/drawing/2014/main" id="{439E7B19-FC04-5CCC-7B36-2C933336D3B9}"/>
              </a:ext>
            </a:extLst>
          </p:cNvPr>
          <p:cNvSpPr txBox="1"/>
          <p:nvPr/>
        </p:nvSpPr>
        <p:spPr>
          <a:xfrm>
            <a:off x="1413728" y="1602784"/>
            <a:ext cx="609600" cy="523220"/>
          </a:xfrm>
          <a:prstGeom prst="rect">
            <a:avLst/>
          </a:prstGeom>
          <a:noFill/>
        </p:spPr>
        <p:txBody>
          <a:bodyPr wrap="square" rtlCol="0">
            <a:spAutoFit/>
          </a:bodyPr>
          <a:lstStyle/>
          <a:p>
            <a:r>
              <a:rPr lang="en-US" sz="2800">
                <a:latin typeface="Times New Roman" panose="02020603050405020304" pitchFamily="18" charset="0"/>
                <a:cs typeface="Times New Roman" panose="02020603050405020304" pitchFamily="18" charset="0"/>
              </a:rPr>
              <a:t>a) </a:t>
            </a:r>
          </a:p>
        </p:txBody>
      </p:sp>
      <p:sp>
        <p:nvSpPr>
          <p:cNvPr id="12" name="TextBox 11">
            <a:extLst>
              <a:ext uri="{FF2B5EF4-FFF2-40B4-BE49-F238E27FC236}">
                <a16:creationId xmlns:a16="http://schemas.microsoft.com/office/drawing/2014/main" id="{20326204-8CD5-29FD-AC6E-A8FAD23086A7}"/>
              </a:ext>
            </a:extLst>
          </p:cNvPr>
          <p:cNvSpPr txBox="1"/>
          <p:nvPr/>
        </p:nvSpPr>
        <p:spPr>
          <a:xfrm>
            <a:off x="1413728" y="2848354"/>
            <a:ext cx="609600" cy="523220"/>
          </a:xfrm>
          <a:prstGeom prst="rect">
            <a:avLst/>
          </a:prstGeom>
          <a:noFill/>
        </p:spPr>
        <p:txBody>
          <a:bodyPr wrap="square" rtlCol="0">
            <a:spAutoFit/>
          </a:bodyPr>
          <a:lstStyle/>
          <a:p>
            <a:r>
              <a:rPr lang="en-US" sz="2800">
                <a:latin typeface="Times New Roman" panose="02020603050405020304" pitchFamily="18" charset="0"/>
                <a:cs typeface="Times New Roman" panose="02020603050405020304" pitchFamily="18" charset="0"/>
              </a:rPr>
              <a:t>b) </a:t>
            </a:r>
          </a:p>
        </p:txBody>
      </p:sp>
    </p:spTree>
    <p:extLst>
      <p:ext uri="{BB962C8B-B14F-4D97-AF65-F5344CB8AC3E}">
        <p14:creationId xmlns:p14="http://schemas.microsoft.com/office/powerpoint/2010/main" val="2563330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ppt_x"/>
                                          </p:val>
                                        </p:tav>
                                        <p:tav tm="100000">
                                          <p:val>
                                            <p:strVal val="#ppt_x"/>
                                          </p:val>
                                        </p:tav>
                                      </p:tavLst>
                                    </p:anim>
                                    <p:anim calcmode="lin" valueType="num">
                                      <p:cBhvr additive="base">
                                        <p:cTn id="15"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descr="OPL20U25GSXzBJYl68kk8uQGfFKzs7yb1M4KJWUiLk6ZEvGF+qCIPSnY57AbBFCvTWID 13 2022 KNTT STT 25+K4lPs7H94VUqPe2XwIsfPRnrXQE//QTEXxb8/8N4CNc6FpgZahzpTjFhMzSA7T/nHJa11DE8Ng2TP3iAmRczFlmslSuUNOgUeb6yRvs0=">
            <a:extLst>
              <a:ext uri="{FF2B5EF4-FFF2-40B4-BE49-F238E27FC236}">
                <a16:creationId xmlns:a16="http://schemas.microsoft.com/office/drawing/2014/main" id="{5D56E2E4-7ED0-47ED-A585-C8596286DC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9"/>
            <a:ext cx="12192001" cy="6858000"/>
          </a:xfrm>
          <a:prstGeom prst="rect">
            <a:avLst/>
          </a:prstGeom>
        </p:spPr>
      </p:pic>
      <p:sp>
        <p:nvSpPr>
          <p:cNvPr id="11" name="矩形 10" descr="OPL20U25GSXzBJYl68kk8uQGfFKzs7yb1M4KJWUiLk6ZEvGF+qCIPSnY57AbBFCvTWID 13 2022 KNTT STT 25+K4lPs7H94VUqPe2XwIsfPRnrXQE//QTEXxb8/8N4CNc6FpgZahzpTjFhMzSA7T/nHJa11DE8Ng2TP3iAmRczFlmslSuUNOgUeb6yRvs0=">
            <a:extLst>
              <a:ext uri="{FF2B5EF4-FFF2-40B4-BE49-F238E27FC236}">
                <a16:creationId xmlns:a16="http://schemas.microsoft.com/office/drawing/2014/main" id="{734AB463-6C6E-49E2-8311-10F2B31877F0}"/>
              </a:ext>
            </a:extLst>
          </p:cNvPr>
          <p:cNvSpPr/>
          <p:nvPr/>
        </p:nvSpPr>
        <p:spPr>
          <a:xfrm>
            <a:off x="4844790" y="2128641"/>
            <a:ext cx="3445880" cy="831102"/>
          </a:xfrm>
          <a:prstGeom prst="rect">
            <a:avLst/>
          </a:prstGeom>
        </p:spPr>
        <p:txBody>
          <a:bodyPr wrap="none">
            <a:spAutoFit/>
          </a:bodyPr>
          <a:lstStyle/>
          <a:p>
            <a:r>
              <a:rPr kumimoji="1" lang="en-US" altLang="zh-CN" sz="4801" dirty="0">
                <a:solidFill>
                  <a:srgbClr val="EC8B74"/>
                </a:solidFill>
                <a:latin typeface="Times New Roman" panose="02020603050405020304" pitchFamily="18" charset="0"/>
                <a:ea typeface="华文中宋" panose="02010600040101010101" pitchFamily="2" charset="-122"/>
                <a:cs typeface="Times New Roman" panose="02020603050405020304" pitchFamily="18" charset="0"/>
              </a:rPr>
              <a:t>VẬN DỤNG</a:t>
            </a:r>
            <a:endParaRPr kumimoji="1" lang="zh-CN" altLang="en-US" sz="4801" dirty="0">
              <a:solidFill>
                <a:srgbClr val="EC8B74"/>
              </a:solidFill>
              <a:latin typeface="Times New Roman" panose="02020603050405020304" pitchFamily="18" charset="0"/>
              <a:ea typeface="华文中宋" panose="02010600040101010101" pitchFamily="2" charset="-122"/>
              <a:cs typeface="Times New Roman" panose="02020603050405020304" pitchFamily="18" charset="0"/>
            </a:endParaRPr>
          </a:p>
        </p:txBody>
      </p:sp>
      <p:sp>
        <p:nvSpPr>
          <p:cNvPr id="13" name="矩形 12" descr="OPL20U25GSXzBJYl68kk8uQGfFKzs7yb1M4KJWUiLk6ZEvGF+qCIPSnY57AbBFCvTWID 13 2022 KNTT STT 25+K4lPs7H94VUqPe2XwIsfPRnrXQE//QTEXxb8/8N4CNc6FpgZahzpTjFhMzSA7T/nHJa11DE8Ng2TP3iAmRczFlmslSuUNOgUeb6yRvs0=">
            <a:extLst>
              <a:ext uri="{FF2B5EF4-FFF2-40B4-BE49-F238E27FC236}">
                <a16:creationId xmlns:a16="http://schemas.microsoft.com/office/drawing/2014/main" id="{888ADBBE-6045-46D6-A35A-5223216B8751}"/>
              </a:ext>
            </a:extLst>
          </p:cNvPr>
          <p:cNvSpPr/>
          <p:nvPr/>
        </p:nvSpPr>
        <p:spPr>
          <a:xfrm rot="16200000">
            <a:off x="2783661" y="1413059"/>
            <a:ext cx="1480865" cy="2551017"/>
          </a:xfrm>
          <a:prstGeom prst="rect">
            <a:avLst/>
          </a:prstGeom>
          <a:solidFill>
            <a:srgbClr val="EC8B74"/>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en-US" altLang="zh-CN" sz="4401" dirty="0">
                <a:solidFill>
                  <a:schemeClr val="bg1"/>
                </a:solidFill>
                <a:latin typeface="华文中宋" panose="02010600040101010101" pitchFamily="2" charset="-122"/>
                <a:ea typeface="华文中宋" panose="02010600040101010101" pitchFamily="2" charset="-122"/>
              </a:rPr>
              <a:t>4</a:t>
            </a:r>
            <a:endParaRPr lang="zh-CN" altLang="en-US" sz="4401" dirty="0">
              <a:solidFill>
                <a:schemeClr val="bg1"/>
              </a:solidFill>
              <a:latin typeface="华文中宋" panose="02010600040101010101" pitchFamily="2" charset="-122"/>
              <a:ea typeface="华文中宋" panose="02010600040101010101" pitchFamily="2" charset="-122"/>
            </a:endParaRPr>
          </a:p>
        </p:txBody>
      </p:sp>
    </p:spTree>
    <p:extLst>
      <p:ext uri="{BB962C8B-B14F-4D97-AF65-F5344CB8AC3E}">
        <p14:creationId xmlns:p14="http://schemas.microsoft.com/office/powerpoint/2010/main" val="334597454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6B014-0FDA-AB25-EBB6-B4BE4F7033AC}"/>
              </a:ext>
            </a:extLst>
          </p:cNvPr>
          <p:cNvSpPr>
            <a:spLocks noGrp="1"/>
          </p:cNvSpPr>
          <p:nvPr>
            <p:ph type="title"/>
          </p:nvPr>
        </p:nvSpPr>
        <p:spPr/>
        <p:txBody>
          <a:bodyPr/>
          <a:lstStyle/>
          <a:p>
            <a:endParaRPr lang="en-US"/>
          </a:p>
        </p:txBody>
      </p:sp>
      <p:pic>
        <p:nvPicPr>
          <p:cNvPr id="3" name="Picture 2" descr="OPL20U25GSXzBJYl68kk8uQGfFKzs7yb1M4KJWUiLk6ZEvGF+qCIPSnY57AbBFCvTWID 13 2022 KNTT STT 25+K4lPs7H94VUqPe2XwIsfPRnrXQE//QTEXxb8/8N4CNc6FpgZahzpTjFhMzSA7T/nHJa11DE8Ng2TP3iAmRczFlmslSuUNOgUeb6yRvs0=">
            <a:extLst>
              <a:ext uri="{FF2B5EF4-FFF2-40B4-BE49-F238E27FC236}">
                <a16:creationId xmlns:a16="http://schemas.microsoft.com/office/drawing/2014/main" id="{E2DAE3EB-3B56-823D-9FD0-199D690198EA}"/>
              </a:ext>
            </a:extLst>
          </p:cNvPr>
          <p:cNvPicPr>
            <a:picLocks noChangeAspect="1"/>
          </p:cNvPicPr>
          <p:nvPr/>
        </p:nvPicPr>
        <p:blipFill rotWithShape="1">
          <a:blip r:embed="rId2">
            <a:extLst>
              <a:ext uri="{28A0092B-C50C-407E-A947-70E740481C1C}">
                <a14:useLocalDpi xmlns:a14="http://schemas.microsoft.com/office/drawing/2010/main" val="0"/>
              </a:ext>
            </a:extLst>
          </a:blip>
          <a:srcRect b="10548"/>
          <a:stretch/>
        </p:blipFill>
        <p:spPr>
          <a:xfrm>
            <a:off x="0" y="-1"/>
            <a:ext cx="12192000" cy="6858001"/>
          </a:xfrm>
          <a:prstGeom prst="rect">
            <a:avLst/>
          </a:prstGeom>
        </p:spPr>
      </p:pic>
      <p:sp>
        <p:nvSpPr>
          <p:cNvPr id="4" name="Rectangle 3" descr="OPL20U25GSXzBJYl68kk8uQGfFKzs7yb1M4KJWUiLk6ZEvGF+qCIPSnY57AbBFCvTWID 13 2022 KNTT STT 25+K4lPs7H94VUqPe2XwIsfPRnrXQE//QTEXxb8/8N4CNc6FpgZahzpTjFhMzSA7T/nHJa11DE8Ng2TP3iAmRczFlmslSuUNOgUeb6yRvs0=">
            <a:extLst>
              <a:ext uri="{FF2B5EF4-FFF2-40B4-BE49-F238E27FC236}">
                <a16:creationId xmlns:a16="http://schemas.microsoft.com/office/drawing/2014/main" id="{953316B9-D8BB-373A-3663-CA8F33D44601}"/>
              </a:ext>
            </a:extLst>
          </p:cNvPr>
          <p:cNvSpPr/>
          <p:nvPr/>
        </p:nvSpPr>
        <p:spPr>
          <a:xfrm>
            <a:off x="2667000" y="2684887"/>
            <a:ext cx="4089582" cy="707886"/>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w="9525">
                  <a:solidFill>
                    <a:prstClr val="white"/>
                  </a:solidFill>
                  <a:prstDash val="solid"/>
                </a:ln>
                <a:solidFill>
                  <a:schemeClr val="bg1"/>
                </a:solidFill>
                <a:effectLst>
                  <a:outerShdw blurRad="12700" dist="38100" dir="2700000" algn="tl" rotWithShape="0">
                    <a:srgbClr val="4472C4">
                      <a:lumMod val="60000"/>
                      <a:lumOff val="40000"/>
                    </a:srgbClr>
                  </a:outerShdw>
                </a:effectLst>
                <a:uLnTx/>
                <a:uFillTx/>
                <a:latin typeface="Times New Roman" panose="02020603050405020304" pitchFamily="18" charset="0"/>
                <a:ea typeface="+mn-ea"/>
                <a:cs typeface="Times New Roman" panose="02020603050405020304" pitchFamily="18" charset="0"/>
              </a:rPr>
              <a:t>AI NHANH HƠN</a:t>
            </a:r>
          </a:p>
        </p:txBody>
      </p:sp>
      <p:pic>
        <p:nvPicPr>
          <p:cNvPr id="5" name="Picture 4" descr="OPL20U25GSXzBJYl68kk8uQGfFKzs7yb1M4KJWUiLk6ZEvGF+qCIPSnY57AbBFCvTWID 13 2022 KNTT STT 25+K4lPs7H94VUqPe2XwIsfPRnrXQE//QTEXxb8/8N4CNc6FpgZahzpTjFhMzSA7T/nHJa11DE8Ng2TP3iAmRczFlmslSuUNOgUeb6yRvs0=">
            <a:extLst>
              <a:ext uri="{FF2B5EF4-FFF2-40B4-BE49-F238E27FC236}">
                <a16:creationId xmlns:a16="http://schemas.microsoft.com/office/drawing/2014/main" id="{98C4A6B7-3B08-8A01-AE35-E6A3FAD8EAF5}"/>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33718" b="90000" l="40700" r="80900">
                        <a14:foregroundMark x1="52300" y1="71538" x2="52300" y2="71538"/>
                        <a14:backgroundMark x1="43700" y1="71282" x2="43700" y2="71282"/>
                        <a14:backgroundMark x1="47900" y1="78590" x2="47900" y2="78590"/>
                        <a14:backgroundMark x1="56200" y1="70897" x2="56200" y2="70897"/>
                        <a14:backgroundMark x1="60100" y1="72564" x2="60100" y2="72564"/>
                        <a14:backgroundMark x1="65700" y1="71282" x2="65700" y2="71282"/>
                        <a14:backgroundMark x1="66200" y1="76410" x2="66200" y2="76410"/>
                        <a14:backgroundMark x1="61400" y1="73077" x2="61400" y2="73077"/>
                        <a14:backgroundMark x1="69800" y1="71923" x2="69800" y2="71923"/>
                        <a14:backgroundMark x1="69500" y1="72436" x2="69500" y2="72436"/>
                        <a14:backgroundMark x1="68600" y1="68974" x2="68600" y2="68974"/>
                        <a14:backgroundMark x1="69800" y1="72564" x2="69800" y2="72564"/>
                        <a14:backgroundMark x1="55900" y1="71667" x2="55900" y2="71667"/>
                        <a14:backgroundMark x1="77700" y1="67564" x2="77700" y2="67564"/>
                        <a14:backgroundMark x1="76800" y1="68462" x2="76800" y2="68462"/>
                      </a14:backgroundRemoval>
                    </a14:imgEffect>
                  </a14:imgLayer>
                </a14:imgProps>
              </a:ext>
              <a:ext uri="{28A0092B-C50C-407E-A947-70E740481C1C}">
                <a14:useLocalDpi xmlns:a14="http://schemas.microsoft.com/office/drawing/2010/main" val="0"/>
              </a:ext>
            </a:extLst>
          </a:blip>
          <a:srcRect l="41333" t="26370" r="21111" b="18963"/>
          <a:stretch/>
        </p:blipFill>
        <p:spPr>
          <a:xfrm>
            <a:off x="8686800" y="2819400"/>
            <a:ext cx="3014905" cy="3423077"/>
          </a:xfrm>
          <a:prstGeom prst="rect">
            <a:avLst/>
          </a:prstGeom>
        </p:spPr>
      </p:pic>
      <p:pic>
        <p:nvPicPr>
          <p:cNvPr id="6" name="Picture 4" descr="OPL20U25GSXzBJYl68kk8uQGfFKzs7yb1M4KJWUiLk6ZEvGF+qCIPSnY57AbBFCvTWID 13 2022 KNTT STT 25+K4lPs7H94VUqPe2XwIsfPRnrXQE//QTEXxb8/8N4CNc6FpgZahzpTjFhMzSA7T/nHJa11DE8Ng2TP3iAmRczFlmslSuUNOgUeb6yRvs0=">
            <a:hlinkClick r:id="rId5" action="ppaction://hlinksldjump"/>
            <a:extLst>
              <a:ext uri="{FF2B5EF4-FFF2-40B4-BE49-F238E27FC236}">
                <a16:creationId xmlns:a16="http://schemas.microsoft.com/office/drawing/2014/main" id="{32999405-52DE-0D37-CF8A-75E09DDF6FC6}"/>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330082" y="5949890"/>
            <a:ext cx="1561095" cy="8697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63856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descr="OPL20U25GSXzBJYl68kk8uQGfFKzs7yb1M4KJWUiLk6ZEvGF+qCIPSnY57AbBFCvTWID 13 2022 KNTT STT 25+K4lPs7H94VUqPe2XwIsfPRnrXQE//QTEXxb8/8N4CNc6FpgZahzpTjFhMzSA7T/nHJa11DE8Ng2TP3iAmRczFlmslSuUNOgUeb6yRvs0="/>
          <p:cNvSpPr>
            <a:spLocks noGrp="1"/>
          </p:cNvSpPr>
          <p:nvPr>
            <p:ph type="title"/>
          </p:nvPr>
        </p:nvSpPr>
        <p:spPr>
          <a:xfrm>
            <a:off x="2743200" y="381000"/>
            <a:ext cx="6862549" cy="758952"/>
          </a:xfrm>
        </p:spPr>
        <p:txBody>
          <a:bodyPr>
            <a:noAutofit/>
          </a:bodyPr>
          <a:lstStyle/>
          <a:p>
            <a:r>
              <a:rPr lang="en-US" sz="4000" b="1" dirty="0">
                <a:solidFill>
                  <a:srgbClr val="FF0000"/>
                </a:solidFill>
                <a:latin typeface="Times New Roman" panose="02020603050405020304" pitchFamily="18" charset="0"/>
                <a:cs typeface="Times New Roman" panose="02020603050405020304" pitchFamily="18" charset="0"/>
              </a:rPr>
              <a:t>NỘI DUNG VÀ LUẬT CHƠI</a:t>
            </a:r>
            <a:endParaRPr lang="vi-VN" sz="4000" b="1" dirty="0">
              <a:solidFill>
                <a:srgbClr val="FF0000"/>
              </a:solidFill>
              <a:latin typeface="Times New Roman" panose="02020603050405020304" pitchFamily="18" charset="0"/>
              <a:cs typeface="Times New Roman" panose="02020603050405020304" pitchFamily="18" charset="0"/>
            </a:endParaRPr>
          </a:p>
        </p:txBody>
      </p:sp>
      <p:sp>
        <p:nvSpPr>
          <p:cNvPr id="3" name="Chỗ dành sẵn cho Nội dung 2" descr="OPL20U25GSXzBJYl68kk8uQGfFKzs7yb1M4KJWUiLk6ZEvGF+qCIPSnY57AbBFCvTWID 13 2022 KNTT STT 25+K4lPs7H94VUqPe2XwIsfPRnrXQE//QTEXxb8/8N4CNc6FpgZahzpTjFhMzSA7T/nHJa11DE8Ng2TP3iAmRczFlmslSuUNOgUeb6yRvs0="/>
          <p:cNvSpPr>
            <a:spLocks noGrp="1"/>
          </p:cNvSpPr>
          <p:nvPr>
            <p:ph idx="1"/>
          </p:nvPr>
        </p:nvSpPr>
        <p:spPr>
          <a:xfrm>
            <a:off x="699849" y="1981200"/>
            <a:ext cx="10668000" cy="2380210"/>
          </a:xfrm>
        </p:spPr>
        <p:txBody>
          <a:bodyPr>
            <a:normAutofit fontScale="25000" lnSpcReduction="20000"/>
          </a:bodyPr>
          <a:lstStyle/>
          <a:p>
            <a:pPr marL="274320" lvl="1" indent="0" algn="just">
              <a:lnSpc>
                <a:spcPct val="100000"/>
              </a:lnSpc>
              <a:spcBef>
                <a:spcPts val="600"/>
              </a:spcBef>
              <a:spcAft>
                <a:spcPts val="600"/>
              </a:spcAft>
              <a:buNone/>
            </a:pPr>
            <a:r>
              <a:rPr lang="en-US" sz="14400" dirty="0">
                <a:solidFill>
                  <a:srgbClr val="002060"/>
                </a:solidFill>
                <a:latin typeface="Times New Roman" panose="02020603050405020304" pitchFamily="18" charset="0"/>
                <a:cs typeface="Times New Roman" panose="02020603050405020304" pitchFamily="18" charset="0"/>
              </a:rPr>
              <a:t>- </a:t>
            </a:r>
            <a:r>
              <a:rPr lang="en-US" sz="14400" dirty="0" err="1">
                <a:solidFill>
                  <a:srgbClr val="002060"/>
                </a:solidFill>
                <a:latin typeface="Times New Roman" panose="02020603050405020304" pitchFamily="18" charset="0"/>
                <a:cs typeface="Times New Roman" panose="02020603050405020304" pitchFamily="18" charset="0"/>
              </a:rPr>
              <a:t>Có</a:t>
            </a:r>
            <a:r>
              <a:rPr lang="en-US" sz="14400" dirty="0">
                <a:solidFill>
                  <a:srgbClr val="002060"/>
                </a:solidFill>
                <a:latin typeface="Times New Roman" panose="02020603050405020304" pitchFamily="18" charset="0"/>
                <a:cs typeface="Times New Roman" panose="02020603050405020304" pitchFamily="18" charset="0"/>
              </a:rPr>
              <a:t> 4 </a:t>
            </a:r>
            <a:r>
              <a:rPr lang="en-US" sz="14400" dirty="0" err="1">
                <a:solidFill>
                  <a:srgbClr val="002060"/>
                </a:solidFill>
                <a:latin typeface="Times New Roman" panose="02020603050405020304" pitchFamily="18" charset="0"/>
                <a:cs typeface="Times New Roman" panose="02020603050405020304" pitchFamily="18" charset="0"/>
              </a:rPr>
              <a:t>câu</a:t>
            </a:r>
            <a:r>
              <a:rPr lang="en-US" sz="14400" dirty="0">
                <a:solidFill>
                  <a:srgbClr val="002060"/>
                </a:solidFill>
                <a:latin typeface="Times New Roman" panose="02020603050405020304" pitchFamily="18" charset="0"/>
                <a:cs typeface="Times New Roman" panose="02020603050405020304" pitchFamily="18" charset="0"/>
              </a:rPr>
              <a:t> </a:t>
            </a:r>
            <a:r>
              <a:rPr lang="en-US" sz="14400" dirty="0" err="1">
                <a:solidFill>
                  <a:srgbClr val="002060"/>
                </a:solidFill>
                <a:latin typeface="Times New Roman" panose="02020603050405020304" pitchFamily="18" charset="0"/>
                <a:cs typeface="Times New Roman" panose="02020603050405020304" pitchFamily="18" charset="0"/>
              </a:rPr>
              <a:t>hỏi</a:t>
            </a:r>
            <a:r>
              <a:rPr lang="en-US" sz="14400" dirty="0">
                <a:solidFill>
                  <a:srgbClr val="002060"/>
                </a:solidFill>
                <a:latin typeface="Times New Roman" panose="02020603050405020304" pitchFamily="18" charset="0"/>
                <a:cs typeface="Times New Roman" panose="02020603050405020304" pitchFamily="18" charset="0"/>
              </a:rPr>
              <a:t>. </a:t>
            </a:r>
            <a:r>
              <a:rPr lang="en-US" sz="14400" dirty="0" err="1">
                <a:solidFill>
                  <a:srgbClr val="002060"/>
                </a:solidFill>
                <a:latin typeface="Times New Roman" panose="02020603050405020304" pitchFamily="18" charset="0"/>
                <a:cs typeface="Times New Roman" panose="02020603050405020304" pitchFamily="18" charset="0"/>
              </a:rPr>
              <a:t>Mỗi</a:t>
            </a:r>
            <a:r>
              <a:rPr lang="en-US" sz="14400" dirty="0">
                <a:solidFill>
                  <a:srgbClr val="002060"/>
                </a:solidFill>
                <a:latin typeface="Times New Roman" panose="02020603050405020304" pitchFamily="18" charset="0"/>
                <a:cs typeface="Times New Roman" panose="02020603050405020304" pitchFamily="18" charset="0"/>
              </a:rPr>
              <a:t> </a:t>
            </a:r>
            <a:r>
              <a:rPr lang="en-US" sz="14400" dirty="0" err="1">
                <a:solidFill>
                  <a:srgbClr val="002060"/>
                </a:solidFill>
                <a:latin typeface="Times New Roman" panose="02020603050405020304" pitchFamily="18" charset="0"/>
                <a:cs typeface="Times New Roman" panose="02020603050405020304" pitchFamily="18" charset="0"/>
              </a:rPr>
              <a:t>câu</a:t>
            </a:r>
            <a:r>
              <a:rPr lang="en-US" sz="14400" dirty="0">
                <a:solidFill>
                  <a:srgbClr val="002060"/>
                </a:solidFill>
                <a:latin typeface="Times New Roman" panose="02020603050405020304" pitchFamily="18" charset="0"/>
                <a:cs typeface="Times New Roman" panose="02020603050405020304" pitchFamily="18" charset="0"/>
              </a:rPr>
              <a:t> </a:t>
            </a:r>
            <a:r>
              <a:rPr lang="en-US" sz="14400" dirty="0" err="1">
                <a:solidFill>
                  <a:srgbClr val="002060"/>
                </a:solidFill>
                <a:latin typeface="Times New Roman" panose="02020603050405020304" pitchFamily="18" charset="0"/>
                <a:cs typeface="Times New Roman" panose="02020603050405020304" pitchFamily="18" charset="0"/>
              </a:rPr>
              <a:t>hỏi</a:t>
            </a:r>
            <a:r>
              <a:rPr lang="en-US" sz="14400" dirty="0">
                <a:solidFill>
                  <a:srgbClr val="002060"/>
                </a:solidFill>
                <a:latin typeface="Times New Roman" panose="02020603050405020304" pitchFamily="18" charset="0"/>
                <a:cs typeface="Times New Roman" panose="02020603050405020304" pitchFamily="18" charset="0"/>
              </a:rPr>
              <a:t> </a:t>
            </a:r>
            <a:r>
              <a:rPr lang="en-US" sz="14400" dirty="0" err="1">
                <a:solidFill>
                  <a:srgbClr val="002060"/>
                </a:solidFill>
                <a:latin typeface="Times New Roman" panose="02020603050405020304" pitchFamily="18" charset="0"/>
                <a:cs typeface="Times New Roman" panose="02020603050405020304" pitchFamily="18" charset="0"/>
              </a:rPr>
              <a:t>sẽ</a:t>
            </a:r>
            <a:r>
              <a:rPr lang="en-US" sz="14400" dirty="0">
                <a:solidFill>
                  <a:srgbClr val="002060"/>
                </a:solidFill>
                <a:latin typeface="Times New Roman" panose="02020603050405020304" pitchFamily="18" charset="0"/>
                <a:cs typeface="Times New Roman" panose="02020603050405020304" pitchFamily="18" charset="0"/>
              </a:rPr>
              <a:t> </a:t>
            </a:r>
            <a:r>
              <a:rPr lang="en-US" sz="14400" dirty="0" err="1">
                <a:solidFill>
                  <a:srgbClr val="002060"/>
                </a:solidFill>
                <a:latin typeface="Times New Roman" panose="02020603050405020304" pitchFamily="18" charset="0"/>
                <a:cs typeface="Times New Roman" panose="02020603050405020304" pitchFamily="18" charset="0"/>
              </a:rPr>
              <a:t>có</a:t>
            </a:r>
            <a:r>
              <a:rPr lang="en-US" sz="14400" dirty="0">
                <a:solidFill>
                  <a:srgbClr val="002060"/>
                </a:solidFill>
                <a:latin typeface="Times New Roman" panose="02020603050405020304" pitchFamily="18" charset="0"/>
                <a:cs typeface="Times New Roman" panose="02020603050405020304" pitchFamily="18" charset="0"/>
              </a:rPr>
              <a:t> </a:t>
            </a:r>
            <a:r>
              <a:rPr lang="en-US" sz="14400" dirty="0" err="1">
                <a:solidFill>
                  <a:srgbClr val="002060"/>
                </a:solidFill>
                <a:latin typeface="Times New Roman" panose="02020603050405020304" pitchFamily="18" charset="0"/>
                <a:cs typeface="Times New Roman" panose="02020603050405020304" pitchFamily="18" charset="0"/>
              </a:rPr>
              <a:t>thời</a:t>
            </a:r>
            <a:r>
              <a:rPr lang="en-US" sz="14400" dirty="0">
                <a:solidFill>
                  <a:srgbClr val="002060"/>
                </a:solidFill>
                <a:latin typeface="Times New Roman" panose="02020603050405020304" pitchFamily="18" charset="0"/>
                <a:cs typeface="Times New Roman" panose="02020603050405020304" pitchFamily="18" charset="0"/>
              </a:rPr>
              <a:t> </a:t>
            </a:r>
            <a:r>
              <a:rPr lang="en-US" sz="14400" dirty="0" err="1">
                <a:solidFill>
                  <a:srgbClr val="002060"/>
                </a:solidFill>
                <a:latin typeface="Times New Roman" panose="02020603050405020304" pitchFamily="18" charset="0"/>
                <a:cs typeface="Times New Roman" panose="02020603050405020304" pitchFamily="18" charset="0"/>
              </a:rPr>
              <a:t>gian</a:t>
            </a:r>
            <a:r>
              <a:rPr lang="en-US" sz="14400" dirty="0">
                <a:solidFill>
                  <a:srgbClr val="002060"/>
                </a:solidFill>
                <a:latin typeface="Times New Roman" panose="02020603050405020304" pitchFamily="18" charset="0"/>
                <a:cs typeface="Times New Roman" panose="02020603050405020304" pitchFamily="18" charset="0"/>
              </a:rPr>
              <a:t> 30 </a:t>
            </a:r>
            <a:r>
              <a:rPr lang="en-US" sz="14400" dirty="0" err="1">
                <a:solidFill>
                  <a:srgbClr val="002060"/>
                </a:solidFill>
                <a:latin typeface="Times New Roman" panose="02020603050405020304" pitchFamily="18" charset="0"/>
                <a:cs typeface="Times New Roman" panose="02020603050405020304" pitchFamily="18" charset="0"/>
              </a:rPr>
              <a:t>giây</a:t>
            </a:r>
            <a:r>
              <a:rPr lang="en-US" sz="14400" dirty="0">
                <a:solidFill>
                  <a:srgbClr val="002060"/>
                </a:solidFill>
                <a:latin typeface="Times New Roman" panose="02020603050405020304" pitchFamily="18" charset="0"/>
                <a:cs typeface="Times New Roman" panose="02020603050405020304" pitchFamily="18" charset="0"/>
              </a:rPr>
              <a:t> </a:t>
            </a:r>
            <a:r>
              <a:rPr lang="en-US" sz="14400" dirty="0" err="1">
                <a:solidFill>
                  <a:srgbClr val="002060"/>
                </a:solidFill>
                <a:latin typeface="Times New Roman" panose="02020603050405020304" pitchFamily="18" charset="0"/>
                <a:cs typeface="Times New Roman" panose="02020603050405020304" pitchFamily="18" charset="0"/>
              </a:rPr>
              <a:t>suy</a:t>
            </a:r>
            <a:r>
              <a:rPr lang="en-US" sz="14400" dirty="0">
                <a:solidFill>
                  <a:srgbClr val="002060"/>
                </a:solidFill>
                <a:latin typeface="Times New Roman" panose="02020603050405020304" pitchFamily="18" charset="0"/>
                <a:cs typeface="Times New Roman" panose="02020603050405020304" pitchFamily="18" charset="0"/>
              </a:rPr>
              <a:t> </a:t>
            </a:r>
            <a:r>
              <a:rPr lang="en-US" sz="14400" dirty="0" err="1">
                <a:solidFill>
                  <a:srgbClr val="002060"/>
                </a:solidFill>
                <a:latin typeface="Times New Roman" panose="02020603050405020304" pitchFamily="18" charset="0"/>
                <a:cs typeface="Times New Roman" panose="02020603050405020304" pitchFamily="18" charset="0"/>
              </a:rPr>
              <a:t>nghĩ</a:t>
            </a:r>
            <a:r>
              <a:rPr lang="en-US" sz="14400" dirty="0">
                <a:solidFill>
                  <a:srgbClr val="002060"/>
                </a:solidFill>
                <a:latin typeface="Times New Roman" panose="02020603050405020304" pitchFamily="18" charset="0"/>
                <a:cs typeface="Times New Roman" panose="02020603050405020304" pitchFamily="18" charset="0"/>
              </a:rPr>
              <a:t>.</a:t>
            </a:r>
          </a:p>
          <a:p>
            <a:pPr indent="0" algn="just">
              <a:lnSpc>
                <a:spcPct val="100000"/>
              </a:lnSpc>
              <a:spcBef>
                <a:spcPts val="600"/>
              </a:spcBef>
              <a:spcAft>
                <a:spcPts val="600"/>
              </a:spcAft>
              <a:buNone/>
            </a:pPr>
            <a:r>
              <a:rPr lang="nl-NL" sz="14400" dirty="0">
                <a:solidFill>
                  <a:srgbClr val="002060"/>
                </a:solidFill>
                <a:latin typeface="Times New Roman" panose="02020603050405020304" pitchFamily="18" charset="0"/>
                <a:ea typeface="Times New Roman" panose="02020603050405020304" pitchFamily="18" charset="0"/>
              </a:rPr>
              <a:t>- Sau khi hết thời gian suy nghĩ, HS xung phong trả lời. HS nào giơ tay nhanh nhất và có câu </a:t>
            </a:r>
            <a:r>
              <a:rPr lang="en-US" sz="14400" dirty="0" err="1">
                <a:solidFill>
                  <a:srgbClr val="002060"/>
                </a:solidFill>
                <a:latin typeface="Times New Roman" panose="02020603050405020304" pitchFamily="18" charset="0"/>
                <a:ea typeface="Times New Roman" panose="02020603050405020304" pitchFamily="18" charset="0"/>
              </a:rPr>
              <a:t>trả</a:t>
            </a:r>
            <a:r>
              <a:rPr lang="en-US" sz="14400" dirty="0">
                <a:solidFill>
                  <a:srgbClr val="002060"/>
                </a:solidFill>
                <a:latin typeface="Times New Roman" panose="02020603050405020304" pitchFamily="18" charset="0"/>
                <a:ea typeface="Times New Roman" panose="02020603050405020304" pitchFamily="18" charset="0"/>
              </a:rPr>
              <a:t> </a:t>
            </a:r>
            <a:r>
              <a:rPr lang="en-US" sz="14400" dirty="0" err="1">
                <a:solidFill>
                  <a:srgbClr val="002060"/>
                </a:solidFill>
                <a:latin typeface="Times New Roman" panose="02020603050405020304" pitchFamily="18" charset="0"/>
                <a:ea typeface="Times New Roman" panose="02020603050405020304" pitchFamily="18" charset="0"/>
              </a:rPr>
              <a:t>lời</a:t>
            </a:r>
            <a:r>
              <a:rPr lang="en-US" sz="14400" dirty="0">
                <a:solidFill>
                  <a:srgbClr val="002060"/>
                </a:solidFill>
                <a:latin typeface="Times New Roman" panose="02020603050405020304" pitchFamily="18" charset="0"/>
                <a:ea typeface="Times New Roman" panose="02020603050405020304" pitchFamily="18" charset="0"/>
              </a:rPr>
              <a:t> </a:t>
            </a:r>
            <a:r>
              <a:rPr lang="en-US" sz="14400" dirty="0" err="1">
                <a:solidFill>
                  <a:srgbClr val="002060"/>
                </a:solidFill>
                <a:latin typeface="Times New Roman" panose="02020603050405020304" pitchFamily="18" charset="0"/>
                <a:ea typeface="Times New Roman" panose="02020603050405020304" pitchFamily="18" charset="0"/>
              </a:rPr>
              <a:t>đúng</a:t>
            </a:r>
            <a:r>
              <a:rPr lang="en-US" sz="14400" dirty="0">
                <a:solidFill>
                  <a:srgbClr val="002060"/>
                </a:solidFill>
                <a:latin typeface="Times New Roman" panose="02020603050405020304" pitchFamily="18" charset="0"/>
                <a:ea typeface="Times New Roman" panose="02020603050405020304" pitchFamily="18" charset="0"/>
              </a:rPr>
              <a:t> </a:t>
            </a:r>
            <a:r>
              <a:rPr lang="en-US" sz="14400" dirty="0" err="1">
                <a:solidFill>
                  <a:srgbClr val="002060"/>
                </a:solidFill>
                <a:latin typeface="Times New Roman" panose="02020603050405020304" pitchFamily="18" charset="0"/>
                <a:ea typeface="Times New Roman" panose="02020603050405020304" pitchFamily="18" charset="0"/>
              </a:rPr>
              <a:t>sẽ</a:t>
            </a:r>
            <a:r>
              <a:rPr lang="en-US" sz="14400" dirty="0">
                <a:solidFill>
                  <a:srgbClr val="002060"/>
                </a:solidFill>
                <a:latin typeface="Times New Roman" panose="02020603050405020304" pitchFamily="18" charset="0"/>
                <a:ea typeface="Times New Roman" panose="02020603050405020304" pitchFamily="18" charset="0"/>
              </a:rPr>
              <a:t> </a:t>
            </a:r>
            <a:r>
              <a:rPr lang="en-US" sz="14400" dirty="0" err="1">
                <a:solidFill>
                  <a:srgbClr val="002060"/>
                </a:solidFill>
                <a:latin typeface="Times New Roman" panose="02020603050405020304" pitchFamily="18" charset="0"/>
                <a:ea typeface="Times New Roman" panose="02020603050405020304" pitchFamily="18" charset="0"/>
              </a:rPr>
              <a:t>được</a:t>
            </a:r>
            <a:r>
              <a:rPr lang="en-US" sz="14400" dirty="0">
                <a:solidFill>
                  <a:srgbClr val="002060"/>
                </a:solidFill>
                <a:latin typeface="Times New Roman" panose="02020603050405020304" pitchFamily="18" charset="0"/>
                <a:ea typeface="Times New Roman" panose="02020603050405020304" pitchFamily="18" charset="0"/>
              </a:rPr>
              <a:t> 10 </a:t>
            </a:r>
            <a:r>
              <a:rPr lang="en-US" sz="14400" dirty="0" err="1">
                <a:solidFill>
                  <a:srgbClr val="002060"/>
                </a:solidFill>
                <a:latin typeface="Times New Roman" panose="02020603050405020304" pitchFamily="18" charset="0"/>
                <a:ea typeface="Times New Roman" panose="02020603050405020304" pitchFamily="18" charset="0"/>
              </a:rPr>
              <a:t>điểm</a:t>
            </a:r>
            <a:r>
              <a:rPr lang="en-US" sz="14400" dirty="0">
                <a:solidFill>
                  <a:srgbClr val="002060"/>
                </a:solidFill>
                <a:latin typeface="Times New Roman" panose="02020603050405020304" pitchFamily="18" charset="0"/>
                <a:ea typeface="Times New Roman" panose="02020603050405020304" pitchFamily="18" charset="0"/>
              </a:rPr>
              <a:t>.</a:t>
            </a:r>
          </a:p>
          <a:p>
            <a:pPr marL="274320" lvl="1" indent="0" algn="just">
              <a:lnSpc>
                <a:spcPct val="150000"/>
              </a:lnSpc>
              <a:buNone/>
            </a:pPr>
            <a:endParaRPr lang="vi-VN" sz="3200" dirty="0">
              <a:solidFill>
                <a:srgbClr val="FF0000"/>
              </a:solidFill>
              <a:latin typeface="Times New Roman" panose="02020603050405020304" pitchFamily="18" charset="0"/>
              <a:cs typeface="Times New Roman" panose="02020603050405020304" pitchFamily="18" charset="0"/>
            </a:endParaRPr>
          </a:p>
        </p:txBody>
      </p:sp>
      <p:pic>
        <p:nvPicPr>
          <p:cNvPr id="4" name="Picture 3" descr="OPL20U25GSXzBJYl68kk8uQGfFKzs7yb1M4KJWUiLk6ZEvGF+qCIPSnY57AbBFCvTWID 13 2022 KNTT STT 25+K4lPs7H94VUqPe2XwIsfPRnrXQE//QTEXxb8/8N4CNc6FpgZahzpTjFhMzSA7T/nHJa11DE8Ng2TP3iAmRczFlmslSuUNOgUeb6yRvs0=">
            <a:extLst>
              <a:ext uri="{FF2B5EF4-FFF2-40B4-BE49-F238E27FC236}">
                <a16:creationId xmlns:a16="http://schemas.microsoft.com/office/drawing/2014/main" id="{7B995E1F-60FC-F931-6E27-0A913D774D22}"/>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33718" b="90000" l="40700" r="80900">
                        <a14:foregroundMark x1="52300" y1="71538" x2="52300" y2="71538"/>
                        <a14:backgroundMark x1="43700" y1="71282" x2="43700" y2="71282"/>
                        <a14:backgroundMark x1="47900" y1="78590" x2="47900" y2="78590"/>
                        <a14:backgroundMark x1="56200" y1="70897" x2="56200" y2="70897"/>
                        <a14:backgroundMark x1="60100" y1="72564" x2="60100" y2="72564"/>
                        <a14:backgroundMark x1="65700" y1="71282" x2="65700" y2="71282"/>
                        <a14:backgroundMark x1="66200" y1="76410" x2="66200" y2="76410"/>
                        <a14:backgroundMark x1="61400" y1="73077" x2="61400" y2="73077"/>
                        <a14:backgroundMark x1="69800" y1="71923" x2="69800" y2="71923"/>
                        <a14:backgroundMark x1="69500" y1="72436" x2="69500" y2="72436"/>
                        <a14:backgroundMark x1="68600" y1="68974" x2="68600" y2="68974"/>
                        <a14:backgroundMark x1="69800" y1="72564" x2="69800" y2="72564"/>
                        <a14:backgroundMark x1="55900" y1="71667" x2="55900" y2="71667"/>
                        <a14:backgroundMark x1="77700" y1="67564" x2="77700" y2="67564"/>
                        <a14:backgroundMark x1="76800" y1="68462" x2="76800" y2="68462"/>
                      </a14:backgroundRemoval>
                    </a14:imgEffect>
                  </a14:imgLayer>
                </a14:imgProps>
              </a:ext>
              <a:ext uri="{28A0092B-C50C-407E-A947-70E740481C1C}">
                <a14:useLocalDpi xmlns:a14="http://schemas.microsoft.com/office/drawing/2010/main" val="0"/>
              </a:ext>
            </a:extLst>
          </a:blip>
          <a:srcRect l="41333" t="26370" r="21111" b="18963"/>
          <a:stretch/>
        </p:blipFill>
        <p:spPr>
          <a:xfrm>
            <a:off x="10546197" y="5065220"/>
            <a:ext cx="1643305" cy="1865783"/>
          </a:xfrm>
          <a:prstGeom prst="rect">
            <a:avLst/>
          </a:prstGeom>
        </p:spPr>
      </p:pic>
    </p:spTree>
    <p:extLst>
      <p:ext uri="{BB962C8B-B14F-4D97-AF65-F5344CB8AC3E}">
        <p14:creationId xmlns:p14="http://schemas.microsoft.com/office/powerpoint/2010/main" val="29013670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C6207C5F-309A-1E60-0AB7-C2E64584C9AE}"/>
              </a:ext>
            </a:extLst>
          </p:cNvPr>
          <p:cNvPicPr>
            <a:picLocks noChangeAspect="1"/>
          </p:cNvPicPr>
          <p:nvPr/>
        </p:nvPicPr>
        <p:blipFill>
          <a:blip r:embed="rId5"/>
          <a:stretch>
            <a:fillRect/>
          </a:stretch>
        </p:blipFill>
        <p:spPr>
          <a:xfrm>
            <a:off x="-27857" y="29871"/>
            <a:ext cx="12192000" cy="6960629"/>
          </a:xfrm>
          <a:prstGeom prst="rect">
            <a:avLst/>
          </a:prstGeom>
        </p:spPr>
      </p:pic>
      <p:sp>
        <p:nvSpPr>
          <p:cNvPr id="38" name="Rectangle 37" descr="OPL20U25GSXzBJYl68kk8uQGfFKzs7yb1M4KJWUiLk6ZEvGF+qCIPSnY57AbBFCvTWID 13 2022 KNTT STT 25+K4lPs7H94VUqPe2XwIsfPRnrXQE//QTEXxb8/8N4CNc6FpgZahzpTjFhMzSA7T/nHJa11DE8Ng2TP3iAmRczFlmslSuUNOgUeb6yRvs0=">
            <a:extLst>
              <a:ext uri="{FF2B5EF4-FFF2-40B4-BE49-F238E27FC236}">
                <a16:creationId xmlns:a16="http://schemas.microsoft.com/office/drawing/2014/main" id="{8EA127C8-4B3C-8551-2CFD-7ECF40CB325A}"/>
              </a:ext>
            </a:extLst>
          </p:cNvPr>
          <p:cNvSpPr/>
          <p:nvPr/>
        </p:nvSpPr>
        <p:spPr>
          <a:xfrm>
            <a:off x="726806" y="570406"/>
            <a:ext cx="9584675" cy="1077218"/>
          </a:xfrm>
          <a:prstGeom prst="rect">
            <a:avLst/>
          </a:prstGeom>
        </p:spPr>
        <p:txBody>
          <a:bodyPr wrap="none">
            <a:spAutoFit/>
          </a:bodyPr>
          <a:lstStyle/>
          <a:p>
            <a:pPr>
              <a:spcAft>
                <a:spcPts val="0"/>
              </a:spcAft>
            </a:pPr>
            <a:r>
              <a:rPr lang="en-US" sz="3200" b="1" dirty="0" err="1">
                <a:solidFill>
                  <a:srgbClr val="0000CC"/>
                </a:solidFill>
                <a:latin typeface="Times New Roman" panose="02020603050405020304" pitchFamily="18" charset="0"/>
                <a:ea typeface="Times New Roman" panose="02020603050405020304" pitchFamily="18" charset="0"/>
              </a:rPr>
              <a:t>Câu</a:t>
            </a:r>
            <a:r>
              <a:rPr lang="en-US" sz="3200" b="1" dirty="0">
                <a:solidFill>
                  <a:srgbClr val="0000CC"/>
                </a:solidFill>
                <a:latin typeface="Times New Roman" panose="02020603050405020304" pitchFamily="18" charset="0"/>
                <a:ea typeface="Times New Roman" panose="02020603050405020304" pitchFamily="18" charset="0"/>
              </a:rPr>
              <a:t> 1:</a:t>
            </a:r>
            <a:r>
              <a:rPr lang="en-US" sz="3200" dirty="0">
                <a:solidFill>
                  <a:srgbClr val="0000CC"/>
                </a:solidFill>
                <a:latin typeface="Times New Roman" panose="02020603050405020304" pitchFamily="18" charset="0"/>
                <a:ea typeface="Times New Roman" panose="02020603050405020304" pitchFamily="18" charset="0"/>
              </a:rPr>
              <a:t> Cho </a:t>
            </a:r>
            <a:r>
              <a:rPr lang="en-US" sz="3200" dirty="0" err="1">
                <a:solidFill>
                  <a:srgbClr val="0000CC"/>
                </a:solidFill>
                <a:latin typeface="Times New Roman" panose="02020603050405020304" pitchFamily="18" charset="0"/>
                <a:ea typeface="Times New Roman" panose="02020603050405020304" pitchFamily="18" charset="0"/>
              </a:rPr>
              <a:t>bảng</a:t>
            </a:r>
            <a:r>
              <a:rPr lang="en-US" sz="3200" dirty="0">
                <a:solidFill>
                  <a:srgbClr val="0000CC"/>
                </a:solidFill>
                <a:latin typeface="Times New Roman" panose="02020603050405020304" pitchFamily="18" charset="0"/>
                <a:ea typeface="Times New Roman" panose="02020603050405020304" pitchFamily="18" charset="0"/>
              </a:rPr>
              <a:t> </a:t>
            </a:r>
            <a:r>
              <a:rPr lang="en-US" sz="3200" dirty="0" err="1">
                <a:solidFill>
                  <a:srgbClr val="0000CC"/>
                </a:solidFill>
                <a:latin typeface="Times New Roman" panose="02020603050405020304" pitchFamily="18" charset="0"/>
                <a:ea typeface="Times New Roman" panose="02020603050405020304" pitchFamily="18" charset="0"/>
              </a:rPr>
              <a:t>giá</a:t>
            </a:r>
            <a:r>
              <a:rPr lang="en-US" sz="3200" dirty="0">
                <a:solidFill>
                  <a:srgbClr val="0000CC"/>
                </a:solidFill>
                <a:latin typeface="Times New Roman" panose="02020603050405020304" pitchFamily="18" charset="0"/>
                <a:ea typeface="Times New Roman" panose="02020603050405020304" pitchFamily="18" charset="0"/>
              </a:rPr>
              <a:t> </a:t>
            </a:r>
            <a:r>
              <a:rPr lang="en-US" sz="3200" dirty="0" err="1">
                <a:solidFill>
                  <a:srgbClr val="0000CC"/>
                </a:solidFill>
                <a:latin typeface="Times New Roman" panose="02020603050405020304" pitchFamily="18" charset="0"/>
                <a:ea typeface="Times New Roman" panose="02020603050405020304" pitchFamily="18" charset="0"/>
              </a:rPr>
              <a:t>trị</a:t>
            </a:r>
            <a:r>
              <a:rPr lang="en-US" sz="3200" dirty="0">
                <a:solidFill>
                  <a:srgbClr val="0000CC"/>
                </a:solidFill>
                <a:latin typeface="Times New Roman" panose="02020603050405020304" pitchFamily="18" charset="0"/>
                <a:ea typeface="Times New Roman" panose="02020603050405020304" pitchFamily="18" charset="0"/>
              </a:rPr>
              <a:t> </a:t>
            </a:r>
            <a:r>
              <a:rPr lang="en-US" sz="3200" dirty="0" err="1">
                <a:solidFill>
                  <a:srgbClr val="0000CC"/>
                </a:solidFill>
                <a:latin typeface="Times New Roman" panose="02020603050405020304" pitchFamily="18" charset="0"/>
                <a:ea typeface="Times New Roman" panose="02020603050405020304" pitchFamily="18" charset="0"/>
              </a:rPr>
              <a:t>tương</a:t>
            </a:r>
            <a:r>
              <a:rPr lang="en-US" sz="3200" dirty="0">
                <a:solidFill>
                  <a:srgbClr val="0000CC"/>
                </a:solidFill>
                <a:latin typeface="Times New Roman" panose="02020603050405020304" pitchFamily="18" charset="0"/>
                <a:ea typeface="Times New Roman" panose="02020603050405020304" pitchFamily="18" charset="0"/>
              </a:rPr>
              <a:t> </a:t>
            </a:r>
            <a:r>
              <a:rPr lang="en-US" sz="3200" dirty="0" err="1">
                <a:solidFill>
                  <a:srgbClr val="0000CC"/>
                </a:solidFill>
                <a:latin typeface="Times New Roman" panose="02020603050405020304" pitchFamily="18" charset="0"/>
                <a:ea typeface="Times New Roman" panose="02020603050405020304" pitchFamily="18" charset="0"/>
              </a:rPr>
              <a:t>ứng</a:t>
            </a:r>
            <a:r>
              <a:rPr lang="en-US" sz="3200" dirty="0">
                <a:solidFill>
                  <a:srgbClr val="0000CC"/>
                </a:solidFill>
                <a:latin typeface="Times New Roman" panose="02020603050405020304" pitchFamily="18" charset="0"/>
                <a:ea typeface="Times New Roman" panose="02020603050405020304" pitchFamily="18" charset="0"/>
              </a:rPr>
              <a:t> </a:t>
            </a:r>
            <a:r>
              <a:rPr lang="en-US" sz="3200" dirty="0" err="1">
                <a:solidFill>
                  <a:srgbClr val="0000CC"/>
                </a:solidFill>
                <a:latin typeface="Times New Roman" panose="02020603050405020304" pitchFamily="18" charset="0"/>
                <a:ea typeface="Times New Roman" panose="02020603050405020304" pitchFamily="18" charset="0"/>
              </a:rPr>
              <a:t>của</a:t>
            </a:r>
            <a:r>
              <a:rPr lang="en-US" sz="3200" dirty="0">
                <a:solidFill>
                  <a:srgbClr val="0000CC"/>
                </a:solidFill>
                <a:latin typeface="Times New Roman" panose="02020603050405020304" pitchFamily="18" charset="0"/>
                <a:ea typeface="Times New Roman" panose="02020603050405020304" pitchFamily="18" charset="0"/>
              </a:rPr>
              <a:t> </a:t>
            </a:r>
            <a:r>
              <a:rPr lang="en-US" sz="3200" dirty="0" err="1">
                <a:solidFill>
                  <a:srgbClr val="0000CC"/>
                </a:solidFill>
                <a:latin typeface="Times New Roman" panose="02020603050405020304" pitchFamily="18" charset="0"/>
                <a:ea typeface="Times New Roman" panose="02020603050405020304" pitchFamily="18" charset="0"/>
              </a:rPr>
              <a:t>hai</a:t>
            </a:r>
            <a:r>
              <a:rPr lang="en-US" sz="3200" dirty="0">
                <a:solidFill>
                  <a:srgbClr val="0000CC"/>
                </a:solidFill>
                <a:latin typeface="Times New Roman" panose="02020603050405020304" pitchFamily="18" charset="0"/>
                <a:ea typeface="Times New Roman" panose="02020603050405020304" pitchFamily="18" charset="0"/>
              </a:rPr>
              <a:t> </a:t>
            </a:r>
            <a:r>
              <a:rPr lang="en-US" sz="3200" dirty="0" err="1">
                <a:solidFill>
                  <a:srgbClr val="0000CC"/>
                </a:solidFill>
                <a:latin typeface="Times New Roman" panose="02020603050405020304" pitchFamily="18" charset="0"/>
                <a:ea typeface="Times New Roman" panose="02020603050405020304" pitchFamily="18" charset="0"/>
              </a:rPr>
              <a:t>đại</a:t>
            </a:r>
            <a:r>
              <a:rPr lang="en-US" sz="3200" dirty="0">
                <a:solidFill>
                  <a:srgbClr val="0000CC"/>
                </a:solidFill>
                <a:latin typeface="Times New Roman" panose="02020603050405020304" pitchFamily="18" charset="0"/>
                <a:ea typeface="Times New Roman" panose="02020603050405020304" pitchFamily="18" charset="0"/>
              </a:rPr>
              <a:t> </a:t>
            </a:r>
            <a:r>
              <a:rPr lang="en-US" sz="3200" dirty="0" err="1">
                <a:solidFill>
                  <a:srgbClr val="0000CC"/>
                </a:solidFill>
                <a:latin typeface="Times New Roman" panose="02020603050405020304" pitchFamily="18" charset="0"/>
                <a:ea typeface="Times New Roman" panose="02020603050405020304" pitchFamily="18" charset="0"/>
              </a:rPr>
              <a:t>lượng</a:t>
            </a:r>
            <a:r>
              <a:rPr lang="en-US" sz="3200" dirty="0">
                <a:solidFill>
                  <a:srgbClr val="0000CC"/>
                </a:solidFill>
                <a:latin typeface="Times New Roman" panose="02020603050405020304" pitchFamily="18" charset="0"/>
                <a:ea typeface="Times New Roman" panose="02020603050405020304" pitchFamily="18" charset="0"/>
              </a:rPr>
              <a:t> </a:t>
            </a:r>
            <a:r>
              <a:rPr lang="en-US" sz="3200" i="1" dirty="0">
                <a:solidFill>
                  <a:srgbClr val="0000CC"/>
                </a:solidFill>
                <a:latin typeface="Times New Roman" panose="02020603050405020304" pitchFamily="18" charset="0"/>
                <a:ea typeface="Times New Roman" panose="02020603050405020304" pitchFamily="18" charset="0"/>
              </a:rPr>
              <a:t>x, y</a:t>
            </a:r>
          </a:p>
          <a:p>
            <a:pPr>
              <a:spcAft>
                <a:spcPts val="0"/>
              </a:spcAft>
            </a:pPr>
            <a:r>
              <a:rPr lang="en-US" sz="3200" dirty="0">
                <a:solidFill>
                  <a:srgbClr val="0000CC"/>
                </a:solidFill>
                <a:latin typeface="Times New Roman" panose="02020603050405020304" pitchFamily="18" charset="0"/>
                <a:ea typeface="Times New Roman" panose="02020603050405020304" pitchFamily="18" charset="0"/>
              </a:rPr>
              <a:t> </a:t>
            </a:r>
            <a:endParaRPr lang="en-US" sz="3200" dirty="0">
              <a:solidFill>
                <a:srgbClr val="0000CC"/>
              </a:solidFill>
              <a:effectLst/>
              <a:latin typeface="Times New Roman" panose="02020603050405020304" pitchFamily="18" charset="0"/>
              <a:ea typeface="Times New Roman" panose="02020603050405020304" pitchFamily="18" charset="0"/>
            </a:endParaRPr>
          </a:p>
        </p:txBody>
      </p:sp>
      <p:sp>
        <p:nvSpPr>
          <p:cNvPr id="39" name="TextBox 38" descr="OPL20U25GSXzBJYl68kk8uQGfFKzs7yb1M4KJWUiLk6ZEvGF+qCIPSnY57AbBFCvTWID 13 2022 KNTT STT 25+K4lPs7H94VUqPe2XwIsfPRnrXQE//QTEXxb8/8N4CNc6FpgZahzpTjFhMzSA7T/nHJa11DE8Ng2TP3iAmRczFlmslSuUNOgUeb6yRvs0=">
            <a:extLst>
              <a:ext uri="{FF2B5EF4-FFF2-40B4-BE49-F238E27FC236}">
                <a16:creationId xmlns:a16="http://schemas.microsoft.com/office/drawing/2014/main" id="{28B34960-DF2A-BC85-8563-B60034C9726E}"/>
              </a:ext>
            </a:extLst>
          </p:cNvPr>
          <p:cNvSpPr txBox="1"/>
          <p:nvPr/>
        </p:nvSpPr>
        <p:spPr>
          <a:xfrm>
            <a:off x="1119631" y="4832880"/>
            <a:ext cx="581892" cy="523220"/>
          </a:xfrm>
          <a:prstGeom prst="rect">
            <a:avLst/>
          </a:prstGeom>
          <a:noFill/>
        </p:spPr>
        <p:txBody>
          <a:bodyPr wrap="square" rtlCol="0">
            <a:spAutoFit/>
          </a:bodyPr>
          <a:lstStyle/>
          <a:p>
            <a:r>
              <a:rPr lang="en-US" sz="2800" b="1" dirty="0">
                <a:solidFill>
                  <a:srgbClr val="0000CC"/>
                </a:solidFill>
                <a:latin typeface="Times New Roman" panose="02020603050405020304" pitchFamily="18" charset="0"/>
                <a:cs typeface="Times New Roman" panose="02020603050405020304" pitchFamily="18" charset="0"/>
              </a:rPr>
              <a:t>B.</a:t>
            </a:r>
          </a:p>
        </p:txBody>
      </p:sp>
      <p:sp>
        <p:nvSpPr>
          <p:cNvPr id="41" name="TextBox 40" descr="OPL20U25GSXzBJYl68kk8uQGfFKzs7yb1M4KJWUiLk6ZEvGF+qCIPSnY57AbBFCvTWID 13 2022 KNTT STT 25+K4lPs7H94VUqPe2XwIsfPRnrXQE//QTEXxb8/8N4CNc6FpgZahzpTjFhMzSA7T/nHJa11DE8Ng2TP3iAmRczFlmslSuUNOgUeb6yRvs0=">
            <a:extLst>
              <a:ext uri="{FF2B5EF4-FFF2-40B4-BE49-F238E27FC236}">
                <a16:creationId xmlns:a16="http://schemas.microsoft.com/office/drawing/2014/main" id="{BF511E6D-05F2-E04A-1708-BB7FA2C3935F}"/>
              </a:ext>
            </a:extLst>
          </p:cNvPr>
          <p:cNvSpPr txBox="1"/>
          <p:nvPr/>
        </p:nvSpPr>
        <p:spPr>
          <a:xfrm>
            <a:off x="1143000" y="3688667"/>
            <a:ext cx="581892" cy="523220"/>
          </a:xfrm>
          <a:prstGeom prst="rect">
            <a:avLst/>
          </a:prstGeom>
          <a:noFill/>
        </p:spPr>
        <p:txBody>
          <a:bodyPr wrap="square" rtlCol="0">
            <a:spAutoFit/>
          </a:bodyPr>
          <a:lstStyle/>
          <a:p>
            <a:r>
              <a:rPr lang="en-US" sz="2800" b="1" dirty="0">
                <a:solidFill>
                  <a:srgbClr val="0000CC"/>
                </a:solidFill>
                <a:latin typeface="Times New Roman" panose="02020603050405020304" pitchFamily="18" charset="0"/>
                <a:cs typeface="Times New Roman" panose="02020603050405020304" pitchFamily="18" charset="0"/>
              </a:rPr>
              <a:t>A.</a:t>
            </a:r>
          </a:p>
        </p:txBody>
      </p:sp>
      <p:sp>
        <p:nvSpPr>
          <p:cNvPr id="42" name="Oval 41">
            <a:extLst>
              <a:ext uri="{FF2B5EF4-FFF2-40B4-BE49-F238E27FC236}">
                <a16:creationId xmlns:a16="http://schemas.microsoft.com/office/drawing/2014/main" id="{2A94CD7C-CA24-40C3-0154-FEE46AB61DFA}"/>
              </a:ext>
            </a:extLst>
          </p:cNvPr>
          <p:cNvSpPr/>
          <p:nvPr/>
        </p:nvSpPr>
        <p:spPr>
          <a:xfrm>
            <a:off x="1143000" y="3743980"/>
            <a:ext cx="457200" cy="52322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3" name="Table 28">
            <a:extLst>
              <a:ext uri="{FF2B5EF4-FFF2-40B4-BE49-F238E27FC236}">
                <a16:creationId xmlns:a16="http://schemas.microsoft.com/office/drawing/2014/main" id="{327702AB-FB02-B016-44F8-0984377B952A}"/>
              </a:ext>
            </a:extLst>
          </p:cNvPr>
          <p:cNvGraphicFramePr>
            <a:graphicFrameLocks noGrp="1"/>
          </p:cNvGraphicFramePr>
          <p:nvPr>
            <p:extLst>
              <p:ext uri="{D42A27DB-BD31-4B8C-83A1-F6EECF244321}">
                <p14:modId xmlns:p14="http://schemas.microsoft.com/office/powerpoint/2010/main" val="2032902074"/>
              </p:ext>
            </p:extLst>
          </p:nvPr>
        </p:nvGraphicFramePr>
        <p:xfrm>
          <a:off x="2154627" y="1249741"/>
          <a:ext cx="8128000" cy="1036320"/>
        </p:xfrm>
        <a:graphic>
          <a:graphicData uri="http://schemas.openxmlformats.org/drawingml/2006/table">
            <a:tbl>
              <a:tblPr firstRow="1" bandRow="1">
                <a:tableStyleId>{5C22544A-7EE6-4342-B048-85BDC9FD1C3A}</a:tableStyleId>
              </a:tblPr>
              <a:tblGrid>
                <a:gridCol w="1625600">
                  <a:extLst>
                    <a:ext uri="{9D8B030D-6E8A-4147-A177-3AD203B41FA5}">
                      <a16:colId xmlns:a16="http://schemas.microsoft.com/office/drawing/2014/main" val="1957875677"/>
                    </a:ext>
                  </a:extLst>
                </a:gridCol>
                <a:gridCol w="1625600">
                  <a:extLst>
                    <a:ext uri="{9D8B030D-6E8A-4147-A177-3AD203B41FA5}">
                      <a16:colId xmlns:a16="http://schemas.microsoft.com/office/drawing/2014/main" val="3020673234"/>
                    </a:ext>
                  </a:extLst>
                </a:gridCol>
                <a:gridCol w="1625600">
                  <a:extLst>
                    <a:ext uri="{9D8B030D-6E8A-4147-A177-3AD203B41FA5}">
                      <a16:colId xmlns:a16="http://schemas.microsoft.com/office/drawing/2014/main" val="3496998787"/>
                    </a:ext>
                  </a:extLst>
                </a:gridCol>
                <a:gridCol w="1625600">
                  <a:extLst>
                    <a:ext uri="{9D8B030D-6E8A-4147-A177-3AD203B41FA5}">
                      <a16:colId xmlns:a16="http://schemas.microsoft.com/office/drawing/2014/main" val="124116884"/>
                    </a:ext>
                  </a:extLst>
                </a:gridCol>
                <a:gridCol w="1625600">
                  <a:extLst>
                    <a:ext uri="{9D8B030D-6E8A-4147-A177-3AD203B41FA5}">
                      <a16:colId xmlns:a16="http://schemas.microsoft.com/office/drawing/2014/main" val="535755996"/>
                    </a:ext>
                  </a:extLst>
                </a:gridCol>
              </a:tblGrid>
              <a:tr h="370840">
                <a:tc>
                  <a:txBody>
                    <a:bodyPr/>
                    <a:lstStyle/>
                    <a:p>
                      <a:pPr algn="ctr"/>
                      <a:r>
                        <a:rPr lang="en-US" sz="2800" b="0" i="1" dirty="0">
                          <a:solidFill>
                            <a:schemeClr val="tx1"/>
                          </a:solidFill>
                          <a:latin typeface="Times New Roman" panose="02020603050405020304" pitchFamily="18" charset="0"/>
                          <a:cs typeface="Times New Roman" panose="02020603050405020304" pitchFamily="18" charset="0"/>
                        </a:rPr>
                        <a:t>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n-US" sz="2800" b="0" dirty="0">
                          <a:solidFill>
                            <a:schemeClr val="tx1"/>
                          </a:solidFill>
                          <a:latin typeface="Times New Roman" panose="02020603050405020304" pitchFamily="18" charset="0"/>
                          <a:cs typeface="Times New Roman" panose="02020603050405020304" pitchFamily="18" charset="0"/>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n-US" sz="2800" b="0" dirty="0">
                          <a:solidFill>
                            <a:schemeClr val="tx1"/>
                          </a:solidFill>
                          <a:latin typeface="Times New Roman" panose="02020603050405020304" pitchFamily="18" charset="0"/>
                          <a:cs typeface="Times New Roman" panose="02020603050405020304" pitchFamily="18" charset="0"/>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n-US" sz="2800" b="0" dirty="0">
                          <a:solidFill>
                            <a:schemeClr val="tx1"/>
                          </a:solidFill>
                          <a:latin typeface="Times New Roman" panose="02020603050405020304" pitchFamily="18" charset="0"/>
                          <a:cs typeface="Times New Roman" panose="02020603050405020304" pitchFamily="18"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n-US" sz="2800" b="0" dirty="0">
                          <a:solidFill>
                            <a:schemeClr val="tx1"/>
                          </a:solidFill>
                          <a:latin typeface="Times New Roman" panose="02020603050405020304" pitchFamily="18" charset="0"/>
                          <a:cs typeface="Times New Roman" panose="02020603050405020304" pitchFamily="18" charset="0"/>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03035851"/>
                  </a:ext>
                </a:extLst>
              </a:tr>
              <a:tr h="370840">
                <a:tc>
                  <a:txBody>
                    <a:bodyPr/>
                    <a:lstStyle/>
                    <a:p>
                      <a:pPr algn="ctr"/>
                      <a:r>
                        <a:rPr lang="en-US" sz="2800" b="0" i="1" dirty="0">
                          <a:latin typeface="Times New Roman" panose="02020603050405020304" pitchFamily="18" charset="0"/>
                          <a:cs typeface="Times New Roman" panose="02020603050405020304" pitchFamily="18" charset="0"/>
                        </a:rPr>
                        <a: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n-US" sz="2800" b="0" dirty="0">
                          <a:solidFill>
                            <a:schemeClr val="tx1"/>
                          </a:solidFill>
                          <a:latin typeface="Times New Roman" panose="02020603050405020304" pitchFamily="18" charset="0"/>
                          <a:cs typeface="Times New Roman" panose="02020603050405020304" pitchFamily="18" charset="0"/>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n-US" sz="2800" b="0" dirty="0">
                          <a:solidFill>
                            <a:schemeClr val="tx1"/>
                          </a:solidFill>
                          <a:latin typeface="Times New Roman" panose="02020603050405020304" pitchFamily="18" charset="0"/>
                          <a:cs typeface="Times New Roman" panose="02020603050405020304" pitchFamily="18" charset="0"/>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n-US" sz="2800" b="0" dirty="0">
                          <a:solidFill>
                            <a:schemeClr val="tx1"/>
                          </a:solidFill>
                          <a:latin typeface="Times New Roman" panose="02020603050405020304" pitchFamily="18" charset="0"/>
                          <a:cs typeface="Times New Roman" panose="02020603050405020304" pitchFamily="18" charset="0"/>
                        </a:rPr>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tc>
                  <a:txBody>
                    <a:bodyPr/>
                    <a:lstStyle/>
                    <a:p>
                      <a:pPr algn="ctr"/>
                      <a:r>
                        <a:rPr lang="en-US" sz="2800" b="0" dirty="0">
                          <a:solidFill>
                            <a:schemeClr val="tx1"/>
                          </a:solidFill>
                          <a:latin typeface="Times New Roman" panose="02020603050405020304" pitchFamily="18" charset="0"/>
                          <a:cs typeface="Times New Roman" panose="02020603050405020304" pitchFamily="18" charset="0"/>
                        </a:rPr>
                        <a:t>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109813889"/>
                  </a:ext>
                </a:extLst>
              </a:tr>
            </a:tbl>
          </a:graphicData>
        </a:graphic>
      </p:graphicFrame>
      <p:sp>
        <p:nvSpPr>
          <p:cNvPr id="47" name="TextBox 46">
            <a:extLst>
              <a:ext uri="{FF2B5EF4-FFF2-40B4-BE49-F238E27FC236}">
                <a16:creationId xmlns:a16="http://schemas.microsoft.com/office/drawing/2014/main" id="{C16F88E5-86A4-ECDE-17B1-2116683D0792}"/>
              </a:ext>
            </a:extLst>
          </p:cNvPr>
          <p:cNvSpPr txBox="1"/>
          <p:nvPr/>
        </p:nvSpPr>
        <p:spPr>
          <a:xfrm>
            <a:off x="1496292" y="2512948"/>
            <a:ext cx="10753566" cy="584775"/>
          </a:xfrm>
          <a:prstGeom prst="rect">
            <a:avLst/>
          </a:prstGeom>
          <a:noFill/>
        </p:spPr>
        <p:txBody>
          <a:bodyPr wrap="square">
            <a:spAutoFit/>
          </a:bodyPr>
          <a:lstStyle/>
          <a:p>
            <a:r>
              <a:rPr lang="vi-VN" sz="3200" dirty="0">
                <a:solidFill>
                  <a:srgbClr val="0000CC"/>
                </a:solidFill>
                <a:latin typeface="Times New Roman" panose="02020603050405020304" pitchFamily="18" charset="0"/>
              </a:rPr>
              <a:t>Đại </a:t>
            </a:r>
            <a:r>
              <a:rPr lang="vi-VN" sz="3200">
                <a:solidFill>
                  <a:srgbClr val="0000CC"/>
                </a:solidFill>
                <a:latin typeface="Times New Roman" panose="02020603050405020304" pitchFamily="18" charset="0"/>
              </a:rPr>
              <a:t>lượng </a:t>
            </a:r>
            <a:r>
              <a:rPr lang="en-US" sz="3200" i="1">
                <a:solidFill>
                  <a:srgbClr val="0000CC"/>
                </a:solidFill>
                <a:latin typeface="Times New Roman" panose="02020603050405020304" pitchFamily="18" charset="0"/>
              </a:rPr>
              <a:t>y</a:t>
            </a:r>
            <a:r>
              <a:rPr lang="en-US" sz="3200">
                <a:solidFill>
                  <a:srgbClr val="0000CC"/>
                </a:solidFill>
                <a:latin typeface="Times New Roman" panose="02020603050405020304" pitchFamily="18" charset="0"/>
              </a:rPr>
              <a:t> </a:t>
            </a:r>
            <a:r>
              <a:rPr lang="vi-VN" sz="3200">
                <a:solidFill>
                  <a:srgbClr val="0000CC"/>
                </a:solidFill>
                <a:latin typeface="Times New Roman" panose="02020603050405020304" pitchFamily="18" charset="0"/>
              </a:rPr>
              <a:t>có </a:t>
            </a:r>
            <a:r>
              <a:rPr lang="vi-VN" sz="3200" dirty="0">
                <a:solidFill>
                  <a:srgbClr val="0000CC"/>
                </a:solidFill>
                <a:latin typeface="Times New Roman" panose="02020603050405020304" pitchFamily="18" charset="0"/>
              </a:rPr>
              <a:t>phải là hàm số của đại lượng </a:t>
            </a:r>
            <a:r>
              <a:rPr lang="en-US" sz="3200" i="1">
                <a:solidFill>
                  <a:srgbClr val="0000CC"/>
                </a:solidFill>
                <a:latin typeface="Times New Roman" panose="02020603050405020304" pitchFamily="18" charset="0"/>
              </a:rPr>
              <a:t>x</a:t>
            </a:r>
            <a:r>
              <a:rPr lang="vi-VN" sz="3200">
                <a:solidFill>
                  <a:srgbClr val="0000CC"/>
                </a:solidFill>
                <a:latin typeface="Times New Roman" panose="02020603050405020304" pitchFamily="18" charset="0"/>
              </a:rPr>
              <a:t> không</a:t>
            </a:r>
            <a:r>
              <a:rPr lang="vi-VN" sz="3200" dirty="0">
                <a:solidFill>
                  <a:srgbClr val="0000CC"/>
                </a:solidFill>
                <a:latin typeface="Times New Roman" panose="02020603050405020304" pitchFamily="18" charset="0"/>
              </a:rPr>
              <a:t>? </a:t>
            </a:r>
            <a:endParaRPr lang="en-US" sz="3200" dirty="0">
              <a:solidFill>
                <a:srgbClr val="0000CC"/>
              </a:solidFill>
              <a:latin typeface="Times New Roman" panose="02020603050405020304" pitchFamily="18" charset="0"/>
            </a:endParaRPr>
          </a:p>
        </p:txBody>
      </p:sp>
      <p:sp>
        <p:nvSpPr>
          <p:cNvPr id="48" name="TextBox 47">
            <a:extLst>
              <a:ext uri="{FF2B5EF4-FFF2-40B4-BE49-F238E27FC236}">
                <a16:creationId xmlns:a16="http://schemas.microsoft.com/office/drawing/2014/main" id="{AF06A3B7-1CE8-7470-7D8C-CD496CFD9FB4}"/>
              </a:ext>
            </a:extLst>
          </p:cNvPr>
          <p:cNvSpPr txBox="1"/>
          <p:nvPr/>
        </p:nvSpPr>
        <p:spPr>
          <a:xfrm>
            <a:off x="1713797" y="4769833"/>
            <a:ext cx="10753566" cy="584775"/>
          </a:xfrm>
          <a:prstGeom prst="rect">
            <a:avLst/>
          </a:prstGeom>
          <a:noFill/>
        </p:spPr>
        <p:txBody>
          <a:bodyPr wrap="square">
            <a:spAutoFit/>
          </a:bodyPr>
          <a:lstStyle/>
          <a:p>
            <a:r>
              <a:rPr lang="vi-VN" sz="3200" dirty="0">
                <a:solidFill>
                  <a:srgbClr val="0000CC"/>
                </a:solidFill>
                <a:latin typeface="Times New Roman" panose="02020603050405020304" pitchFamily="18" charset="0"/>
              </a:rPr>
              <a:t>Đại lượng </a:t>
            </a:r>
            <a:r>
              <a:rPr lang="en-US" sz="3200" i="1">
                <a:solidFill>
                  <a:srgbClr val="0000CC"/>
                </a:solidFill>
                <a:latin typeface="Times New Roman" panose="02020603050405020304" pitchFamily="18" charset="0"/>
              </a:rPr>
              <a:t>y</a:t>
            </a:r>
            <a:r>
              <a:rPr lang="vi-VN" sz="3200">
                <a:solidFill>
                  <a:srgbClr val="0000CC"/>
                </a:solidFill>
                <a:latin typeface="Times New Roman" panose="02020603050405020304" pitchFamily="18" charset="0"/>
              </a:rPr>
              <a:t> </a:t>
            </a:r>
            <a:r>
              <a:rPr lang="en-US" sz="3200">
                <a:solidFill>
                  <a:srgbClr val="0000CC"/>
                </a:solidFill>
                <a:latin typeface="Times New Roman" panose="02020603050405020304" pitchFamily="18" charset="0"/>
              </a:rPr>
              <a:t>không phải</a:t>
            </a:r>
            <a:r>
              <a:rPr lang="vi-VN" sz="3200">
                <a:solidFill>
                  <a:srgbClr val="0000CC"/>
                </a:solidFill>
                <a:latin typeface="Times New Roman" panose="02020603050405020304" pitchFamily="18" charset="0"/>
              </a:rPr>
              <a:t> </a:t>
            </a:r>
            <a:r>
              <a:rPr lang="vi-VN" sz="3200" dirty="0">
                <a:solidFill>
                  <a:srgbClr val="0000CC"/>
                </a:solidFill>
                <a:latin typeface="Times New Roman" panose="02020603050405020304" pitchFamily="18" charset="0"/>
              </a:rPr>
              <a:t>là hàm số của đại </a:t>
            </a:r>
            <a:r>
              <a:rPr lang="vi-VN" sz="3200">
                <a:solidFill>
                  <a:srgbClr val="0000CC"/>
                </a:solidFill>
                <a:latin typeface="Times New Roman" panose="02020603050405020304" pitchFamily="18" charset="0"/>
              </a:rPr>
              <a:t>lượng </a:t>
            </a:r>
            <a:r>
              <a:rPr lang="en-US" sz="3200" i="1">
                <a:solidFill>
                  <a:srgbClr val="0000CC"/>
                </a:solidFill>
                <a:latin typeface="Times New Roman" panose="02020603050405020304" pitchFamily="18" charset="0"/>
              </a:rPr>
              <a:t>x.</a:t>
            </a:r>
            <a:endParaRPr lang="en-US" sz="3200" i="1" dirty="0">
              <a:solidFill>
                <a:srgbClr val="0000CC"/>
              </a:solidFill>
              <a:latin typeface="Times New Roman" panose="02020603050405020304" pitchFamily="18" charset="0"/>
            </a:endParaRPr>
          </a:p>
        </p:txBody>
      </p:sp>
      <p:sp>
        <p:nvSpPr>
          <p:cNvPr id="50" name="TextBox 49">
            <a:extLst>
              <a:ext uri="{FF2B5EF4-FFF2-40B4-BE49-F238E27FC236}">
                <a16:creationId xmlns:a16="http://schemas.microsoft.com/office/drawing/2014/main" id="{81625363-0990-EF40-6257-EBADAD209874}"/>
              </a:ext>
            </a:extLst>
          </p:cNvPr>
          <p:cNvSpPr txBox="1"/>
          <p:nvPr/>
        </p:nvSpPr>
        <p:spPr>
          <a:xfrm>
            <a:off x="1713797" y="3672914"/>
            <a:ext cx="10753566" cy="584775"/>
          </a:xfrm>
          <a:prstGeom prst="rect">
            <a:avLst/>
          </a:prstGeom>
          <a:noFill/>
        </p:spPr>
        <p:txBody>
          <a:bodyPr wrap="square">
            <a:spAutoFit/>
          </a:bodyPr>
          <a:lstStyle/>
          <a:p>
            <a:r>
              <a:rPr lang="vi-VN" sz="3200" dirty="0">
                <a:solidFill>
                  <a:srgbClr val="0000CC"/>
                </a:solidFill>
                <a:latin typeface="Times New Roman" panose="02020603050405020304" pitchFamily="18" charset="0"/>
              </a:rPr>
              <a:t>Đại lượng </a:t>
            </a:r>
            <a:r>
              <a:rPr lang="en-US" sz="3200" i="1">
                <a:solidFill>
                  <a:srgbClr val="0000CC"/>
                </a:solidFill>
                <a:latin typeface="Times New Roman" panose="02020603050405020304" pitchFamily="18" charset="0"/>
              </a:rPr>
              <a:t>y</a:t>
            </a:r>
            <a:r>
              <a:rPr lang="vi-VN" sz="3200">
                <a:solidFill>
                  <a:srgbClr val="0000CC"/>
                </a:solidFill>
                <a:latin typeface="Times New Roman" panose="02020603050405020304" pitchFamily="18" charset="0"/>
              </a:rPr>
              <a:t> là </a:t>
            </a:r>
            <a:r>
              <a:rPr lang="vi-VN" sz="3200" dirty="0">
                <a:solidFill>
                  <a:srgbClr val="0000CC"/>
                </a:solidFill>
                <a:latin typeface="Times New Roman" panose="02020603050405020304" pitchFamily="18" charset="0"/>
              </a:rPr>
              <a:t>hàm số của đại </a:t>
            </a:r>
            <a:r>
              <a:rPr lang="vi-VN" sz="3200">
                <a:solidFill>
                  <a:srgbClr val="0000CC"/>
                </a:solidFill>
                <a:latin typeface="Times New Roman" panose="02020603050405020304" pitchFamily="18" charset="0"/>
              </a:rPr>
              <a:t>lượng </a:t>
            </a:r>
            <a:r>
              <a:rPr lang="en-US" sz="3200" i="1">
                <a:solidFill>
                  <a:srgbClr val="0000CC"/>
                </a:solidFill>
                <a:latin typeface="Times New Roman" panose="02020603050405020304" pitchFamily="18" charset="0"/>
              </a:rPr>
              <a:t>x.</a:t>
            </a:r>
            <a:endParaRPr lang="en-US" sz="3200" i="1" dirty="0">
              <a:solidFill>
                <a:srgbClr val="0000CC"/>
              </a:solidFill>
              <a:latin typeface="Times New Roman" panose="02020603050405020304" pitchFamily="18" charset="0"/>
            </a:endParaRPr>
          </a:p>
        </p:txBody>
      </p:sp>
      <p:grpSp>
        <p:nvGrpSpPr>
          <p:cNvPr id="51" name="Group 50">
            <a:extLst>
              <a:ext uri="{FF2B5EF4-FFF2-40B4-BE49-F238E27FC236}">
                <a16:creationId xmlns:a16="http://schemas.microsoft.com/office/drawing/2014/main" id="{C2DA1EDF-E2D5-4906-4D0A-5519FBE67424}"/>
              </a:ext>
            </a:extLst>
          </p:cNvPr>
          <p:cNvGrpSpPr/>
          <p:nvPr/>
        </p:nvGrpSpPr>
        <p:grpSpPr>
          <a:xfrm>
            <a:off x="10698896" y="4403240"/>
            <a:ext cx="1375320" cy="2426029"/>
            <a:chOff x="9000996" y="1398253"/>
            <a:chExt cx="1375320" cy="2426029"/>
          </a:xfrm>
        </p:grpSpPr>
        <p:pic>
          <p:nvPicPr>
            <p:cNvPr id="52" name="Picture 21" descr="OPL20U25GSXzBJYl68kk8uQGfFKzs7yb1M4KJWUiLk6ZEvGF+qCIPSnY57AbBFCvTWID 13 2022 KNTT STT 25+K4lPs7H94VUqPe2XwIsfPRnrXQE//QTEXxb8/8N4CNc6FpgZahzpTjFhMzSA7T/nHJa11DE8Ng2TP3iAmRczFlmslSuUNOgUeb6yRvs0=">
              <a:extLst>
                <a:ext uri="{FF2B5EF4-FFF2-40B4-BE49-F238E27FC236}">
                  <a16:creationId xmlns:a16="http://schemas.microsoft.com/office/drawing/2014/main" id="{A6B1D592-2CFA-96F4-B4EF-03B87085BD8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21087082">
              <a:off x="9000996" y="2511573"/>
              <a:ext cx="1375320" cy="1312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5" descr="Variados284">
              <a:extLst>
                <a:ext uri="{FF2B5EF4-FFF2-40B4-BE49-F238E27FC236}">
                  <a16:creationId xmlns:a16="http://schemas.microsoft.com/office/drawing/2014/main" id="{790117EB-09E7-32E2-3D13-2170D8C4783C}"/>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9183119" y="1398253"/>
              <a:ext cx="761693" cy="1042630"/>
            </a:xfrm>
            <a:prstGeom prst="rect">
              <a:avLst/>
            </a:prstGeom>
            <a:noFill/>
            <a:extLst>
              <a:ext uri="{909E8E84-426E-40DD-AFC4-6F175D3DCCD1}">
                <a14:hiddenFill xmlns:a14="http://schemas.microsoft.com/office/drawing/2010/main">
                  <a:solidFill>
                    <a:srgbClr val="FFFFFF"/>
                  </a:solidFill>
                </a14:hiddenFill>
              </a:ext>
            </a:extLst>
          </p:spPr>
        </p:pic>
      </p:grpSp>
      <p:pic>
        <p:nvPicPr>
          <p:cNvPr id="2" name="COUNTDOWN TIMER ( v 679 ) 30 sec with sound music effects 4K" descr="OPL20U25GSXzBJYl68kk8uQGfFKzs7yb1M4KJWUiLk6ZEvGF+qCIPSnY57AbBFCvTWID 13 2022 KNTT STT 25+K4lPs7H94VUqPe2XwIsfPRnrXQE//QTEXxb8/8N4CNc6FpgZahzpTjFhMzSA7T/nHJa11DE8Ng2TP3iAmRczFlmslSuUNOgUeb6yRvs0=">
            <a:hlinkClick r:id="" action="ppaction://media"/>
            <a:extLst>
              <a:ext uri="{FF2B5EF4-FFF2-40B4-BE49-F238E27FC236}">
                <a16:creationId xmlns:a16="http://schemas.microsoft.com/office/drawing/2014/main" id="{F618AA80-4F83-763D-8039-92FF3038DFBA}"/>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9197532" y="3422679"/>
            <a:ext cx="2551951" cy="1117814"/>
          </a:xfrm>
          <a:prstGeom prst="rect">
            <a:avLst/>
          </a:prstGeom>
        </p:spPr>
      </p:pic>
    </p:spTree>
    <p:extLst>
      <p:ext uri="{BB962C8B-B14F-4D97-AF65-F5344CB8AC3E}">
        <p14:creationId xmlns:p14="http://schemas.microsoft.com/office/powerpoint/2010/main" val="19604825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barn(inVertical)">
                                      <p:cBhvr>
                                        <p:cTn id="7"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8" fill="hold" display="0">
                  <p:stCondLst>
                    <p:cond delay="indefinite"/>
                  </p:stCondLst>
                </p:cTn>
                <p:tgtEl>
                  <p:spTgt spid="2"/>
                </p:tgtEl>
              </p:cMediaNode>
            </p:video>
          </p:childTnLst>
        </p:cTn>
      </p:par>
    </p:tnLst>
    <p:bldLst>
      <p:bldP spid="4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C6207C5F-309A-1E60-0AB7-C2E64584C9AE}"/>
              </a:ext>
            </a:extLst>
          </p:cNvPr>
          <p:cNvPicPr>
            <a:picLocks noChangeAspect="1"/>
          </p:cNvPicPr>
          <p:nvPr/>
        </p:nvPicPr>
        <p:blipFill>
          <a:blip r:embed="rId6"/>
          <a:stretch>
            <a:fillRect/>
          </a:stretch>
        </p:blipFill>
        <p:spPr>
          <a:xfrm>
            <a:off x="-27857" y="-102629"/>
            <a:ext cx="12192000" cy="6960629"/>
          </a:xfrm>
          <a:prstGeom prst="rect">
            <a:avLst/>
          </a:prstGeom>
        </p:spPr>
      </p:pic>
      <p:grpSp>
        <p:nvGrpSpPr>
          <p:cNvPr id="51" name="Group 50">
            <a:extLst>
              <a:ext uri="{FF2B5EF4-FFF2-40B4-BE49-F238E27FC236}">
                <a16:creationId xmlns:a16="http://schemas.microsoft.com/office/drawing/2014/main" id="{C2DA1EDF-E2D5-4906-4D0A-5519FBE67424}"/>
              </a:ext>
            </a:extLst>
          </p:cNvPr>
          <p:cNvGrpSpPr/>
          <p:nvPr/>
        </p:nvGrpSpPr>
        <p:grpSpPr>
          <a:xfrm>
            <a:off x="10698896" y="4403240"/>
            <a:ext cx="1375320" cy="2426029"/>
            <a:chOff x="9000996" y="1398253"/>
            <a:chExt cx="1375320" cy="2426029"/>
          </a:xfrm>
        </p:grpSpPr>
        <p:pic>
          <p:nvPicPr>
            <p:cNvPr id="52" name="Picture 21" descr="OPL20U25GSXzBJYl68kk8uQGfFKzs7yb1M4KJWUiLk6ZEvGF+qCIPSnY57AbBFCvTWID 13 2022 KNTT STT 25+K4lPs7H94VUqPe2XwIsfPRnrXQE//QTEXxb8/8N4CNc6FpgZahzpTjFhMzSA7T/nHJa11DE8Ng2TP3iAmRczFlmslSuUNOgUeb6yRvs0=">
              <a:extLst>
                <a:ext uri="{FF2B5EF4-FFF2-40B4-BE49-F238E27FC236}">
                  <a16:creationId xmlns:a16="http://schemas.microsoft.com/office/drawing/2014/main" id="{A6B1D592-2CFA-96F4-B4EF-03B87085BD8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21087082">
              <a:off x="9000996" y="2511573"/>
              <a:ext cx="1375320" cy="1312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5" descr="Variados284">
              <a:extLst>
                <a:ext uri="{FF2B5EF4-FFF2-40B4-BE49-F238E27FC236}">
                  <a16:creationId xmlns:a16="http://schemas.microsoft.com/office/drawing/2014/main" id="{790117EB-09E7-32E2-3D13-2170D8C4783C}"/>
                </a:ext>
              </a:extLst>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9183119" y="1398253"/>
              <a:ext cx="761693" cy="1042630"/>
            </a:xfrm>
            <a:prstGeom prst="rect">
              <a:avLst/>
            </a:prstGeom>
            <a:noFill/>
            <a:extLst>
              <a:ext uri="{909E8E84-426E-40DD-AFC4-6F175D3DCCD1}">
                <a14:hiddenFill xmlns:a14="http://schemas.microsoft.com/office/drawing/2010/main">
                  <a:solidFill>
                    <a:srgbClr val="FFFFFF"/>
                  </a:solidFill>
                </a14:hiddenFill>
              </a:ext>
            </a:extLst>
          </p:spPr>
        </p:pic>
      </p:grpSp>
      <p:pic>
        <p:nvPicPr>
          <p:cNvPr id="2" name="COUNTDOWN TIMER ( v 679 ) 30 sec with sound music effects 4K" descr="OPL20U25GSXzBJYl68kk8uQGfFKzs7yb1M4KJWUiLk6ZEvGF+qCIPSnY57AbBFCvTWID 13 2022 KNTT STT 25+K4lPs7H94VUqPe2XwIsfPRnrXQE//QTEXxb8/8N4CNc6FpgZahzpTjFhMzSA7T/nHJa11DE8Ng2TP3iAmRczFlmslSuUNOgUeb6yRvs0=">
            <a:hlinkClick r:id="" action="ppaction://media"/>
            <a:extLst>
              <a:ext uri="{FF2B5EF4-FFF2-40B4-BE49-F238E27FC236}">
                <a16:creationId xmlns:a16="http://schemas.microsoft.com/office/drawing/2014/main" id="{F618AA80-4F83-763D-8039-92FF3038DFBA}"/>
              </a:ext>
            </a:extLst>
          </p:cNvPr>
          <p:cNvPicPr>
            <a:picLocks noChangeAspect="1"/>
          </p:cNvPicPr>
          <p:nvPr>
            <a:videoFile r:link="rId3"/>
            <p:extLst>
              <p:ext uri="{DAA4B4D4-6D71-4841-9C94-3DE7FCFB9230}">
                <p14:media xmlns:p14="http://schemas.microsoft.com/office/powerpoint/2010/main" r:embed="rId2"/>
              </p:ext>
            </p:extLst>
          </p:nvPr>
        </p:nvPicPr>
        <p:blipFill>
          <a:blip r:embed="rId9"/>
          <a:stretch>
            <a:fillRect/>
          </a:stretch>
        </p:blipFill>
        <p:spPr>
          <a:xfrm>
            <a:off x="9197532" y="3422679"/>
            <a:ext cx="2551951" cy="1117814"/>
          </a:xfrm>
          <a:prstGeom prst="rect">
            <a:avLst/>
          </a:prstGeom>
        </p:spPr>
      </p:pic>
      <p:sp>
        <p:nvSpPr>
          <p:cNvPr id="15" name="Rectangle 14" descr="OPL20U25GSXzBJYl68kk8uQGfFKzs7yb1M4KJWUiLk6ZEvGF+qCIPSnY57AbBFCvTWID 13 2022 KNTT STT 25+K4lPs7H94VUqPe2XwIsfPRnrXQE//QTEXxb8/8N4CNc6FpgZahzpTjFhMzSA7T/nHJa11DE8Ng2TP3iAmRczFlmslSuUNOgUeb6yRvs0="/>
          <p:cNvSpPr/>
          <p:nvPr/>
        </p:nvSpPr>
        <p:spPr>
          <a:xfrm>
            <a:off x="685800" y="282725"/>
            <a:ext cx="10668000" cy="2721514"/>
          </a:xfrm>
          <a:prstGeom prst="rect">
            <a:avLst/>
          </a:prstGeom>
        </p:spPr>
        <p:txBody>
          <a:bodyPr wrap="square">
            <a:spAutoFit/>
          </a:bodyPr>
          <a:lstStyle/>
          <a:p>
            <a:pPr algn="just">
              <a:lnSpc>
                <a:spcPct val="105000"/>
              </a:lnSpc>
              <a:spcAft>
                <a:spcPts val="600"/>
              </a:spcAft>
              <a:tabLst>
                <a:tab pos="629920" algn="l"/>
              </a:tabLst>
            </a:pPr>
            <a:r>
              <a:rPr lang="en-US" sz="3200" b="1" dirty="0" err="1">
                <a:solidFill>
                  <a:srgbClr val="0000CC"/>
                </a:solidFill>
                <a:latin typeface="Times New Roman" panose="02020603050405020304" pitchFamily="18" charset="0"/>
                <a:ea typeface="Times New Roman" panose="02020603050405020304" pitchFamily="18" charset="0"/>
              </a:rPr>
              <a:t>Câu</a:t>
            </a:r>
            <a:r>
              <a:rPr lang="en-US" sz="3200" b="1" dirty="0">
                <a:solidFill>
                  <a:srgbClr val="0000CC"/>
                </a:solidFill>
                <a:latin typeface="Times New Roman" panose="02020603050405020304" pitchFamily="18" charset="0"/>
                <a:ea typeface="Times New Roman" panose="02020603050405020304" pitchFamily="18" charset="0"/>
              </a:rPr>
              <a:t> 2</a:t>
            </a:r>
            <a:r>
              <a:rPr lang="vi-VN" sz="3200" b="1">
                <a:solidFill>
                  <a:srgbClr val="0000CC"/>
                </a:solidFill>
                <a:latin typeface="Times New Roman" panose="02020603050405020304" pitchFamily="18" charset="0"/>
                <a:ea typeface="Times New Roman" panose="02020603050405020304" pitchFamily="18" charset="0"/>
              </a:rPr>
              <a:t>:  </a:t>
            </a:r>
            <a:endParaRPr lang="en-US" sz="3200" b="1">
              <a:solidFill>
                <a:srgbClr val="0000CC"/>
              </a:solidFill>
              <a:latin typeface="Times New Roman" panose="02020603050405020304" pitchFamily="18" charset="0"/>
              <a:ea typeface="Times New Roman" panose="02020603050405020304" pitchFamily="18" charset="0"/>
            </a:endParaRPr>
          </a:p>
          <a:p>
            <a:pPr indent="747713" algn="just">
              <a:lnSpc>
                <a:spcPct val="105000"/>
              </a:lnSpc>
              <a:spcAft>
                <a:spcPts val="600"/>
              </a:spcAft>
              <a:tabLst>
                <a:tab pos="629920" algn="l"/>
              </a:tabLst>
            </a:pPr>
            <a:r>
              <a:rPr lang="vi-VN" sz="3200" b="1">
                <a:solidFill>
                  <a:srgbClr val="0000CC"/>
                </a:solidFill>
                <a:latin typeface="Times New Roman" panose="02020603050405020304" pitchFamily="18" charset="0"/>
                <a:ea typeface="Times New Roman" panose="02020603050405020304" pitchFamily="18" charset="0"/>
              </a:rPr>
              <a:t>Quãng đường</a:t>
            </a:r>
            <a:r>
              <a:rPr lang="en-US" sz="3200" b="1">
                <a:solidFill>
                  <a:srgbClr val="0000CC"/>
                </a:solidFill>
                <a:latin typeface="Times New Roman" panose="02020603050405020304" pitchFamily="18" charset="0"/>
                <a:ea typeface="Times New Roman" panose="02020603050405020304" pitchFamily="18" charset="0"/>
              </a:rPr>
              <a:t> </a:t>
            </a:r>
            <a:r>
              <a:rPr lang="en-US" sz="3200" b="1" i="1">
                <a:solidFill>
                  <a:srgbClr val="0000CC"/>
                </a:solidFill>
                <a:latin typeface="Times New Roman" panose="02020603050405020304" pitchFamily="18" charset="0"/>
                <a:ea typeface="Times New Roman" panose="02020603050405020304" pitchFamily="18" charset="0"/>
              </a:rPr>
              <a:t>S </a:t>
            </a:r>
            <a:r>
              <a:rPr lang="en-US" sz="3200" b="1">
                <a:solidFill>
                  <a:srgbClr val="0000CC"/>
                </a:solidFill>
                <a:latin typeface="Times New Roman" panose="02020603050405020304" pitchFamily="18" charset="0"/>
                <a:ea typeface="Times New Roman" panose="02020603050405020304" pitchFamily="18" charset="0"/>
              </a:rPr>
              <a:t>(km)</a:t>
            </a:r>
            <a:r>
              <a:rPr lang="vi-VN" sz="3200" b="1">
                <a:solidFill>
                  <a:srgbClr val="0000CC"/>
                </a:solidFill>
                <a:latin typeface="Times New Roman" panose="02020603050405020304" pitchFamily="18" charset="0"/>
                <a:ea typeface="Times New Roman" panose="02020603050405020304" pitchFamily="18" charset="0"/>
              </a:rPr>
              <a:t> đi </a:t>
            </a:r>
            <a:r>
              <a:rPr lang="vi-VN" sz="3200" b="1" dirty="0">
                <a:solidFill>
                  <a:srgbClr val="0000CC"/>
                </a:solidFill>
                <a:latin typeface="Times New Roman" panose="02020603050405020304" pitchFamily="18" charset="0"/>
                <a:ea typeface="Times New Roman" panose="02020603050405020304" pitchFamily="18" charset="0"/>
              </a:rPr>
              <a:t>được trong </a:t>
            </a:r>
            <a:r>
              <a:rPr lang="vi-VN" sz="3200" b="1">
                <a:solidFill>
                  <a:srgbClr val="0000CC"/>
                </a:solidFill>
                <a:latin typeface="Times New Roman" panose="02020603050405020304" pitchFamily="18" charset="0"/>
                <a:ea typeface="Times New Roman" panose="02020603050405020304" pitchFamily="18" charset="0"/>
              </a:rPr>
              <a:t>thời gian</a:t>
            </a:r>
            <a:r>
              <a:rPr lang="en-US" sz="3200" b="1">
                <a:solidFill>
                  <a:srgbClr val="0000CC"/>
                </a:solidFill>
                <a:latin typeface="Times New Roman" panose="02020603050405020304" pitchFamily="18" charset="0"/>
                <a:ea typeface="Times New Roman" panose="02020603050405020304" pitchFamily="18" charset="0"/>
              </a:rPr>
              <a:t> </a:t>
            </a:r>
            <a:r>
              <a:rPr lang="en-US" sz="3200" b="1" i="1">
                <a:solidFill>
                  <a:srgbClr val="0000CC"/>
                </a:solidFill>
                <a:latin typeface="Times New Roman" panose="02020603050405020304" pitchFamily="18" charset="0"/>
                <a:ea typeface="Times New Roman" panose="02020603050405020304" pitchFamily="18" charset="0"/>
              </a:rPr>
              <a:t>t </a:t>
            </a:r>
            <a:r>
              <a:rPr lang="vi-VN" sz="3200" b="1">
                <a:solidFill>
                  <a:srgbClr val="0000CC"/>
                </a:solidFill>
                <a:latin typeface="Times New Roman" panose="02020603050405020304" pitchFamily="18" charset="0"/>
                <a:ea typeface="Times New Roman" panose="02020603050405020304" pitchFamily="18" charset="0"/>
              </a:rPr>
              <a:t>(</a:t>
            </a:r>
            <a:r>
              <a:rPr lang="en-US" sz="3200" b="1">
                <a:solidFill>
                  <a:srgbClr val="0000CC"/>
                </a:solidFill>
                <a:latin typeface="Times New Roman" panose="02020603050405020304" pitchFamily="18" charset="0"/>
                <a:ea typeface="Times New Roman" panose="02020603050405020304" pitchFamily="18" charset="0"/>
              </a:rPr>
              <a:t>h</a:t>
            </a:r>
            <a:r>
              <a:rPr lang="vi-VN" sz="3200" b="1">
                <a:solidFill>
                  <a:srgbClr val="0000CC"/>
                </a:solidFill>
                <a:latin typeface="Times New Roman" panose="02020603050405020304" pitchFamily="18" charset="0"/>
                <a:ea typeface="Times New Roman" panose="02020603050405020304" pitchFamily="18" charset="0"/>
              </a:rPr>
              <a:t>) </a:t>
            </a:r>
            <a:r>
              <a:rPr lang="vi-VN" sz="3200" b="1" dirty="0">
                <a:solidFill>
                  <a:srgbClr val="0000CC"/>
                </a:solidFill>
                <a:latin typeface="Times New Roman" panose="02020603050405020304" pitchFamily="18" charset="0"/>
                <a:ea typeface="Times New Roman" panose="02020603050405020304" pitchFamily="18" charset="0"/>
              </a:rPr>
              <a:t>của một chiếc xe chạy với tốc độ không </a:t>
            </a:r>
            <a:r>
              <a:rPr lang="vi-VN" sz="3200" b="1">
                <a:solidFill>
                  <a:srgbClr val="0000CC"/>
                </a:solidFill>
                <a:latin typeface="Times New Roman" panose="02020603050405020304" pitchFamily="18" charset="0"/>
                <a:ea typeface="Times New Roman" panose="02020603050405020304" pitchFamily="18" charset="0"/>
              </a:rPr>
              <a:t>đổi bằng</a:t>
            </a:r>
            <a:r>
              <a:rPr lang="en-US" sz="3200" b="1">
                <a:solidFill>
                  <a:srgbClr val="0000CC"/>
                </a:solidFill>
                <a:latin typeface="Times New Roman" panose="02020603050405020304" pitchFamily="18" charset="0"/>
                <a:ea typeface="Times New Roman" panose="02020603050405020304" pitchFamily="18" charset="0"/>
              </a:rPr>
              <a:t> 40 (km/h)</a:t>
            </a:r>
            <a:r>
              <a:rPr lang="vi-VN" sz="3200" b="1">
                <a:solidFill>
                  <a:srgbClr val="0000CC"/>
                </a:solidFill>
                <a:latin typeface="Times New Roman" panose="02020603050405020304" pitchFamily="18" charset="0"/>
                <a:ea typeface="Times New Roman" panose="02020603050405020304" pitchFamily="18" charset="0"/>
              </a:rPr>
              <a:t>. </a:t>
            </a:r>
            <a:r>
              <a:rPr lang="vi-VN" sz="3200" b="1" dirty="0">
                <a:solidFill>
                  <a:srgbClr val="0000CC"/>
                </a:solidFill>
                <a:latin typeface="Times New Roman" panose="02020603050405020304" pitchFamily="18" charset="0"/>
                <a:ea typeface="Times New Roman" panose="02020603050405020304" pitchFamily="18" charset="0"/>
              </a:rPr>
              <a:t>Viết hàm số biểu thị quãng </a:t>
            </a:r>
            <a:r>
              <a:rPr lang="vi-VN" sz="3200" b="1">
                <a:solidFill>
                  <a:srgbClr val="0000CC"/>
                </a:solidFill>
                <a:latin typeface="Times New Roman" panose="02020603050405020304" pitchFamily="18" charset="0"/>
                <a:ea typeface="Times New Roman" panose="02020603050405020304" pitchFamily="18" charset="0"/>
              </a:rPr>
              <a:t>đường </a:t>
            </a:r>
            <a:r>
              <a:rPr lang="en-US" sz="3200" b="1" i="1">
                <a:solidFill>
                  <a:srgbClr val="0000CC"/>
                </a:solidFill>
                <a:latin typeface="Times New Roman" panose="02020603050405020304" pitchFamily="18" charset="0"/>
                <a:ea typeface="Times New Roman" panose="02020603050405020304" pitchFamily="18" charset="0"/>
              </a:rPr>
              <a:t>S(t)</a:t>
            </a:r>
            <a:r>
              <a:rPr lang="en-US" sz="3200" b="1">
                <a:solidFill>
                  <a:srgbClr val="0000CC"/>
                </a:solidFill>
                <a:latin typeface="Times New Roman" panose="02020603050405020304" pitchFamily="18" charset="0"/>
                <a:ea typeface="Times New Roman" panose="02020603050405020304" pitchFamily="18" charset="0"/>
              </a:rPr>
              <a:t> (km)</a:t>
            </a:r>
            <a:r>
              <a:rPr lang="vi-VN" sz="3200" b="1">
                <a:solidFill>
                  <a:srgbClr val="0000CC"/>
                </a:solidFill>
                <a:latin typeface="Times New Roman" panose="02020603050405020304" pitchFamily="18" charset="0"/>
                <a:ea typeface="Times New Roman" panose="02020603050405020304" pitchFamily="18" charset="0"/>
              </a:rPr>
              <a:t>  </a:t>
            </a:r>
            <a:r>
              <a:rPr lang="vi-VN" sz="3200" b="1" dirty="0">
                <a:solidFill>
                  <a:srgbClr val="0000CC"/>
                </a:solidFill>
                <a:latin typeface="Times New Roman" panose="02020603050405020304" pitchFamily="18" charset="0"/>
                <a:ea typeface="Times New Roman" panose="02020603050405020304" pitchFamily="18" charset="0"/>
              </a:rPr>
              <a:t>mà ô tô đi được trong thời </a:t>
            </a:r>
            <a:r>
              <a:rPr lang="vi-VN" sz="3200" b="1">
                <a:solidFill>
                  <a:srgbClr val="0000CC"/>
                </a:solidFill>
                <a:latin typeface="Times New Roman" panose="02020603050405020304" pitchFamily="18" charset="0"/>
                <a:ea typeface="Times New Roman" panose="02020603050405020304" pitchFamily="18" charset="0"/>
              </a:rPr>
              <a:t>gian  </a:t>
            </a:r>
            <a:r>
              <a:rPr lang="en-US" sz="3200" b="1" i="1">
                <a:solidFill>
                  <a:srgbClr val="0000CC"/>
                </a:solidFill>
                <a:latin typeface="Times New Roman" panose="02020603050405020304" pitchFamily="18" charset="0"/>
                <a:ea typeface="Times New Roman" panose="02020603050405020304" pitchFamily="18" charset="0"/>
              </a:rPr>
              <a:t>t </a:t>
            </a:r>
            <a:r>
              <a:rPr lang="en-US" sz="3200" b="1">
                <a:solidFill>
                  <a:srgbClr val="0000CC"/>
                </a:solidFill>
                <a:latin typeface="Times New Roman" panose="02020603050405020304" pitchFamily="18" charset="0"/>
                <a:ea typeface="Times New Roman" panose="02020603050405020304" pitchFamily="18" charset="0"/>
              </a:rPr>
              <a:t>(h)</a:t>
            </a:r>
            <a:r>
              <a:rPr lang="vi-VN" sz="3200" b="1">
                <a:solidFill>
                  <a:srgbClr val="0000CC"/>
                </a:solidFill>
                <a:latin typeface="Times New Roman" panose="02020603050405020304" pitchFamily="18" charset="0"/>
                <a:ea typeface="Times New Roman" panose="02020603050405020304" pitchFamily="18" charset="0"/>
              </a:rPr>
              <a:t>.</a:t>
            </a:r>
            <a:endParaRPr lang="en-US" sz="3200" b="1" dirty="0">
              <a:solidFill>
                <a:srgbClr val="0000CC"/>
              </a:solidFill>
              <a:effectLst/>
              <a:latin typeface="Times New Roman" panose="02020603050405020304" pitchFamily="18" charset="0"/>
              <a:ea typeface="Times New Roman" panose="02020603050405020304" pitchFamily="18" charset="0"/>
            </a:endParaRPr>
          </a:p>
        </p:txBody>
      </p:sp>
      <p:graphicFrame>
        <p:nvGraphicFramePr>
          <p:cNvPr id="16" name="Object 15" descr="OPL20U25GSXzBJYl68kk8uQGfFKzs7yb1M4KJWUiLk6ZEvGF+qCIPSnY57AbBFCvTWID 13 2022 KNTT STT 25+K4lPs7H94VUqPe2XwIsfPRnrXQE//QTEXxb8/8N4CNc6FpgZahzpTjFhMzSA7T/nHJa11DE8Ng2TP3iAmRczFlmslSuUNOgUeb6yRvs0="/>
          <p:cNvGraphicFramePr>
            <a:graphicFrameLocks noChangeAspect="1"/>
          </p:cNvGraphicFramePr>
          <p:nvPr>
            <p:extLst>
              <p:ext uri="{D42A27DB-BD31-4B8C-83A1-F6EECF244321}">
                <p14:modId xmlns:p14="http://schemas.microsoft.com/office/powerpoint/2010/main" val="1254360869"/>
              </p:ext>
            </p:extLst>
          </p:nvPr>
        </p:nvGraphicFramePr>
        <p:xfrm>
          <a:off x="1500394" y="3041764"/>
          <a:ext cx="1274763" cy="873125"/>
        </p:xfrm>
        <a:graphic>
          <a:graphicData uri="http://schemas.openxmlformats.org/presentationml/2006/ole">
            <mc:AlternateContent xmlns:mc="http://schemas.openxmlformats.org/markup-compatibility/2006">
              <mc:Choice xmlns:v="urn:schemas-microsoft-com:vml" Requires="v">
                <p:oleObj spid="_x0000_s4158" name="Equation" r:id="rId10" imgW="609480" imgH="419040" progId="Equation.DSMT4">
                  <p:embed/>
                </p:oleObj>
              </mc:Choice>
              <mc:Fallback>
                <p:oleObj name="Equation" r:id="rId10" imgW="609480" imgH="419040" progId="Equation.DSMT4">
                  <p:embed/>
                  <p:pic>
                    <p:nvPicPr>
                      <p:cNvPr id="16" name="Object 15" descr="OPL20U25GSXzBJYl68kk8uQGfFKzs7yb1M4KJWUiLk6ZEvGF+qCIPSnY57AbBFCvTWID 13 2022 KNTT STT 25+K4lPs7H94VUqPe2XwIsfPRnrXQE//QTEXxb8/8N4CNc6FpgZahzpTjFhMzSA7T/nHJa11DE8Ng2TP3iAmRczFlmslSuUNOgUeb6yRvs0="/>
                      <p:cNvPicPr/>
                      <p:nvPr/>
                    </p:nvPicPr>
                    <p:blipFill>
                      <a:blip r:embed="rId11"/>
                      <a:stretch>
                        <a:fillRect/>
                      </a:stretch>
                    </p:blipFill>
                    <p:spPr>
                      <a:xfrm>
                        <a:off x="1500394" y="3041764"/>
                        <a:ext cx="1274763" cy="873125"/>
                      </a:xfrm>
                      <a:prstGeom prst="rect">
                        <a:avLst/>
                      </a:prstGeom>
                    </p:spPr>
                  </p:pic>
                </p:oleObj>
              </mc:Fallback>
            </mc:AlternateContent>
          </a:graphicData>
        </a:graphic>
      </p:graphicFrame>
      <p:sp>
        <p:nvSpPr>
          <p:cNvPr id="17" name="TextBox 16" descr="OPL20U25GSXzBJYl68kk8uQGfFKzs7yb1M4KJWUiLk6ZEvGF+qCIPSnY57AbBFCvTWID 13 2022 KNTT STT 25+K4lPs7H94VUqPe2XwIsfPRnrXQE//QTEXxb8/8N4CNc6FpgZahzpTjFhMzSA7T/nHJa11DE8Ng2TP3iAmRczFlmslSuUNOgUeb6yRvs0="/>
          <p:cNvSpPr txBox="1"/>
          <p:nvPr/>
        </p:nvSpPr>
        <p:spPr>
          <a:xfrm>
            <a:off x="900029" y="3216716"/>
            <a:ext cx="581892" cy="523220"/>
          </a:xfrm>
          <a:prstGeom prst="rect">
            <a:avLst/>
          </a:prstGeom>
          <a:noFill/>
        </p:spPr>
        <p:txBody>
          <a:bodyPr wrap="square" rtlCol="0">
            <a:spAutoFit/>
          </a:bodyPr>
          <a:lstStyle/>
          <a:p>
            <a:r>
              <a:rPr lang="en-US" sz="2800" b="1">
                <a:solidFill>
                  <a:srgbClr val="0000CC"/>
                </a:solidFill>
                <a:latin typeface="Times New Roman" panose="02020603050405020304" pitchFamily="18" charset="0"/>
                <a:cs typeface="Times New Roman" panose="02020603050405020304" pitchFamily="18" charset="0"/>
              </a:rPr>
              <a:t>A.</a:t>
            </a:r>
          </a:p>
        </p:txBody>
      </p:sp>
      <p:sp>
        <p:nvSpPr>
          <p:cNvPr id="18" name="TextBox 17" descr="OPL20U25GSXzBJYl68kk8uQGfFKzs7yb1M4KJWUiLk6ZEvGF+qCIPSnY57AbBFCvTWID 13 2022 KNTT STT 25+K4lPs7H94VUqPe2XwIsfPRnrXQE//QTEXxb8/8N4CNc6FpgZahzpTjFhMzSA7T/nHJa11DE8Ng2TP3iAmRczFlmslSuUNOgUeb6yRvs0="/>
          <p:cNvSpPr txBox="1"/>
          <p:nvPr/>
        </p:nvSpPr>
        <p:spPr>
          <a:xfrm>
            <a:off x="4012462" y="3243481"/>
            <a:ext cx="581892" cy="523220"/>
          </a:xfrm>
          <a:prstGeom prst="rect">
            <a:avLst/>
          </a:prstGeom>
          <a:noFill/>
        </p:spPr>
        <p:txBody>
          <a:bodyPr wrap="square" rtlCol="0">
            <a:spAutoFit/>
          </a:bodyPr>
          <a:lstStyle/>
          <a:p>
            <a:r>
              <a:rPr lang="en-US" sz="2800" b="1">
                <a:solidFill>
                  <a:srgbClr val="0000CC"/>
                </a:solidFill>
                <a:latin typeface="Times New Roman" panose="02020603050405020304" pitchFamily="18" charset="0"/>
                <a:cs typeface="Times New Roman" panose="02020603050405020304" pitchFamily="18" charset="0"/>
              </a:rPr>
              <a:t>B.</a:t>
            </a:r>
          </a:p>
        </p:txBody>
      </p:sp>
      <p:sp>
        <p:nvSpPr>
          <p:cNvPr id="19" name="TextBox 18" descr="OPL20U25GSXzBJYl68kk8uQGfFKzs7yb1M4KJWUiLk6ZEvGF+qCIPSnY57AbBFCvTWID 13 2022 KNTT STT 25+K4lPs7H94VUqPe2XwIsfPRnrXQE//QTEXxb8/8N4CNc6FpgZahzpTjFhMzSA7T/nHJa11DE8Ng2TP3iAmRczFlmslSuUNOgUeb6yRvs0="/>
          <p:cNvSpPr txBox="1"/>
          <p:nvPr/>
        </p:nvSpPr>
        <p:spPr>
          <a:xfrm>
            <a:off x="900029" y="4067578"/>
            <a:ext cx="581892" cy="523220"/>
          </a:xfrm>
          <a:prstGeom prst="rect">
            <a:avLst/>
          </a:prstGeom>
          <a:noFill/>
        </p:spPr>
        <p:txBody>
          <a:bodyPr wrap="square" rtlCol="0">
            <a:spAutoFit/>
          </a:bodyPr>
          <a:lstStyle/>
          <a:p>
            <a:r>
              <a:rPr lang="en-US" sz="2800" b="1">
                <a:solidFill>
                  <a:srgbClr val="0000CC"/>
                </a:solidFill>
                <a:latin typeface="Times New Roman" panose="02020603050405020304" pitchFamily="18" charset="0"/>
                <a:cs typeface="Times New Roman" panose="02020603050405020304" pitchFamily="18" charset="0"/>
              </a:rPr>
              <a:t>C.</a:t>
            </a:r>
          </a:p>
        </p:txBody>
      </p:sp>
      <p:sp>
        <p:nvSpPr>
          <p:cNvPr id="20" name="TextBox 19" descr="OPL20U25GSXzBJYl68kk8uQGfFKzs7yb1M4KJWUiLk6ZEvGF+qCIPSnY57AbBFCvTWID 13 2022 KNTT STT 25+K4lPs7H94VUqPe2XwIsfPRnrXQE//QTEXxb8/8N4CNc6FpgZahzpTjFhMzSA7T/nHJa11DE8Ng2TP3iAmRczFlmslSuUNOgUeb6yRvs0="/>
          <p:cNvSpPr txBox="1"/>
          <p:nvPr/>
        </p:nvSpPr>
        <p:spPr>
          <a:xfrm>
            <a:off x="4018373" y="4090537"/>
            <a:ext cx="581892" cy="523220"/>
          </a:xfrm>
          <a:prstGeom prst="rect">
            <a:avLst/>
          </a:prstGeom>
          <a:noFill/>
        </p:spPr>
        <p:txBody>
          <a:bodyPr wrap="square" rtlCol="0">
            <a:spAutoFit/>
          </a:bodyPr>
          <a:lstStyle/>
          <a:p>
            <a:r>
              <a:rPr lang="en-US" sz="2800" b="1">
                <a:solidFill>
                  <a:srgbClr val="0000CC"/>
                </a:solidFill>
                <a:latin typeface="Times New Roman" panose="02020603050405020304" pitchFamily="18" charset="0"/>
                <a:cs typeface="Times New Roman" panose="02020603050405020304" pitchFamily="18" charset="0"/>
              </a:rPr>
              <a:t>D.</a:t>
            </a:r>
          </a:p>
        </p:txBody>
      </p:sp>
      <p:graphicFrame>
        <p:nvGraphicFramePr>
          <p:cNvPr id="21" name="Object 20" descr="OPL20U25GSXzBJYl68kk8uQGfFKzs7yb1M4KJWUiLk6ZEvGF+qCIPSnY57AbBFCvTWID 13 2022 KNTT STT 25+K4lPs7H94VUqPe2XwIsfPRnrXQE//QTEXxb8/8N4CNc6FpgZahzpTjFhMzSA7T/nHJa11DE8Ng2TP3iAmRczFlmslSuUNOgUeb6yRvs0="/>
          <p:cNvGraphicFramePr>
            <a:graphicFrameLocks noChangeAspect="1"/>
          </p:cNvGraphicFramePr>
          <p:nvPr>
            <p:extLst>
              <p:ext uri="{D42A27DB-BD31-4B8C-83A1-F6EECF244321}">
                <p14:modId xmlns:p14="http://schemas.microsoft.com/office/powerpoint/2010/main" val="1930892880"/>
              </p:ext>
            </p:extLst>
          </p:nvPr>
        </p:nvGraphicFramePr>
        <p:xfrm>
          <a:off x="4449925" y="3291143"/>
          <a:ext cx="1633781" cy="427895"/>
        </p:xfrm>
        <a:graphic>
          <a:graphicData uri="http://schemas.openxmlformats.org/presentationml/2006/ole">
            <mc:AlternateContent xmlns:mc="http://schemas.openxmlformats.org/markup-compatibility/2006">
              <mc:Choice xmlns:v="urn:schemas-microsoft-com:vml" Requires="v">
                <p:oleObj spid="_x0000_s4159" name="Equation" r:id="rId12" imgW="774360" imgH="203040" progId="Equation.DSMT4">
                  <p:embed/>
                </p:oleObj>
              </mc:Choice>
              <mc:Fallback>
                <p:oleObj name="Equation" r:id="rId12" imgW="774360" imgH="203040" progId="Equation.DSMT4">
                  <p:embed/>
                  <p:pic>
                    <p:nvPicPr>
                      <p:cNvPr id="21" name="Object 20" descr="OPL20U25GSXzBJYl68kk8uQGfFKzs7yb1M4KJWUiLk6ZEvGF+qCIPSnY57AbBFCvTWID 13 2022 KNTT STT 25+K4lPs7H94VUqPe2XwIsfPRnrXQE//QTEXxb8/8N4CNc6FpgZahzpTjFhMzSA7T/nHJa11DE8Ng2TP3iAmRczFlmslSuUNOgUeb6yRvs0="/>
                      <p:cNvPicPr/>
                      <p:nvPr/>
                    </p:nvPicPr>
                    <p:blipFill>
                      <a:blip r:embed="rId13"/>
                      <a:stretch>
                        <a:fillRect/>
                      </a:stretch>
                    </p:blipFill>
                    <p:spPr>
                      <a:xfrm>
                        <a:off x="4449925" y="3291143"/>
                        <a:ext cx="1633781" cy="427895"/>
                      </a:xfrm>
                      <a:prstGeom prst="rect">
                        <a:avLst/>
                      </a:prstGeom>
                    </p:spPr>
                  </p:pic>
                </p:oleObj>
              </mc:Fallback>
            </mc:AlternateContent>
          </a:graphicData>
        </a:graphic>
      </p:graphicFrame>
      <p:graphicFrame>
        <p:nvGraphicFramePr>
          <p:cNvPr id="22" name="Object 21" descr="OPL20U25GSXzBJYl68kk8uQGfFKzs7yb1M4KJWUiLk6ZEvGF+qCIPSnY57AbBFCvTWID 13 2022 KNTT STT 25+K4lPs7H94VUqPe2XwIsfPRnrXQE//QTEXxb8/8N4CNc6FpgZahzpTjFhMzSA7T/nHJa11DE8Ng2TP3iAmRczFlmslSuUNOgUeb6yRvs0="/>
          <p:cNvGraphicFramePr>
            <a:graphicFrameLocks noChangeAspect="1"/>
          </p:cNvGraphicFramePr>
          <p:nvPr>
            <p:extLst>
              <p:ext uri="{D42A27DB-BD31-4B8C-83A1-F6EECF244321}">
                <p14:modId xmlns:p14="http://schemas.microsoft.com/office/powerpoint/2010/main" val="209599455"/>
              </p:ext>
            </p:extLst>
          </p:nvPr>
        </p:nvGraphicFramePr>
        <p:xfrm>
          <a:off x="1506690" y="4154329"/>
          <a:ext cx="1385881" cy="418481"/>
        </p:xfrm>
        <a:graphic>
          <a:graphicData uri="http://schemas.openxmlformats.org/presentationml/2006/ole">
            <mc:AlternateContent xmlns:mc="http://schemas.openxmlformats.org/markup-compatibility/2006">
              <mc:Choice xmlns:v="urn:schemas-microsoft-com:vml" Requires="v">
                <p:oleObj spid="_x0000_s4160" name="Equation" r:id="rId14" imgW="672840" imgH="203040" progId="Equation.DSMT4">
                  <p:embed/>
                </p:oleObj>
              </mc:Choice>
              <mc:Fallback>
                <p:oleObj name="Equation" r:id="rId14" imgW="672840" imgH="203040" progId="Equation.DSMT4">
                  <p:embed/>
                  <p:pic>
                    <p:nvPicPr>
                      <p:cNvPr id="22" name="Object 21" descr="OPL20U25GSXzBJYl68kk8uQGfFKzs7yb1M4KJWUiLk6ZEvGF+qCIPSnY57AbBFCvTWID 13 2022 KNTT STT 25+K4lPs7H94VUqPe2XwIsfPRnrXQE//QTEXxb8/8N4CNc6FpgZahzpTjFhMzSA7T/nHJa11DE8Ng2TP3iAmRczFlmslSuUNOgUeb6yRvs0="/>
                      <p:cNvPicPr/>
                      <p:nvPr/>
                    </p:nvPicPr>
                    <p:blipFill>
                      <a:blip r:embed="rId15"/>
                      <a:stretch>
                        <a:fillRect/>
                      </a:stretch>
                    </p:blipFill>
                    <p:spPr>
                      <a:xfrm>
                        <a:off x="1506690" y="4154329"/>
                        <a:ext cx="1385881" cy="418481"/>
                      </a:xfrm>
                      <a:prstGeom prst="rect">
                        <a:avLst/>
                      </a:prstGeom>
                    </p:spPr>
                  </p:pic>
                </p:oleObj>
              </mc:Fallback>
            </mc:AlternateContent>
          </a:graphicData>
        </a:graphic>
      </p:graphicFrame>
      <p:graphicFrame>
        <p:nvGraphicFramePr>
          <p:cNvPr id="23" name="Object 22" descr="OPL20U25GSXzBJYl68kk8uQGfFKzs7yb1M4KJWUiLk6ZEvGF+qCIPSnY57AbBFCvTWID 13 2022 KNTT STT 25+K4lPs7H94VUqPe2XwIsfPRnrXQE//QTEXxb8/8N4CNc6FpgZahzpTjFhMzSA7T/nHJa11DE8Ng2TP3iAmRczFlmslSuUNOgUeb6yRvs0="/>
          <p:cNvGraphicFramePr>
            <a:graphicFrameLocks noChangeAspect="1"/>
          </p:cNvGraphicFramePr>
          <p:nvPr>
            <p:extLst>
              <p:ext uri="{D42A27DB-BD31-4B8C-83A1-F6EECF244321}">
                <p14:modId xmlns:p14="http://schemas.microsoft.com/office/powerpoint/2010/main" val="2382444764"/>
              </p:ext>
            </p:extLst>
          </p:nvPr>
        </p:nvGraphicFramePr>
        <p:xfrm>
          <a:off x="4569825" y="4103408"/>
          <a:ext cx="1841082" cy="482736"/>
        </p:xfrm>
        <a:graphic>
          <a:graphicData uri="http://schemas.openxmlformats.org/presentationml/2006/ole">
            <mc:AlternateContent xmlns:mc="http://schemas.openxmlformats.org/markup-compatibility/2006">
              <mc:Choice xmlns:v="urn:schemas-microsoft-com:vml" Requires="v">
                <p:oleObj spid="_x0000_s4161" name="Equation" r:id="rId16" imgW="774360" imgH="203040" progId="Equation.DSMT4">
                  <p:embed/>
                </p:oleObj>
              </mc:Choice>
              <mc:Fallback>
                <p:oleObj name="Equation" r:id="rId16" imgW="774360" imgH="203040" progId="Equation.DSMT4">
                  <p:embed/>
                  <p:pic>
                    <p:nvPicPr>
                      <p:cNvPr id="23" name="Object 22" descr="OPL20U25GSXzBJYl68kk8uQGfFKzs7yb1M4KJWUiLk6ZEvGF+qCIPSnY57AbBFCvTWID 13 2022 KNTT STT 25+K4lPs7H94VUqPe2XwIsfPRnrXQE//QTEXxb8/8N4CNc6FpgZahzpTjFhMzSA7T/nHJa11DE8Ng2TP3iAmRczFlmslSuUNOgUeb6yRvs0="/>
                      <p:cNvPicPr/>
                      <p:nvPr/>
                    </p:nvPicPr>
                    <p:blipFill>
                      <a:blip r:embed="rId17"/>
                      <a:stretch>
                        <a:fillRect/>
                      </a:stretch>
                    </p:blipFill>
                    <p:spPr>
                      <a:xfrm>
                        <a:off x="4569825" y="4103408"/>
                        <a:ext cx="1841082" cy="482736"/>
                      </a:xfrm>
                      <a:prstGeom prst="rect">
                        <a:avLst/>
                      </a:prstGeom>
                    </p:spPr>
                  </p:pic>
                </p:oleObj>
              </mc:Fallback>
            </mc:AlternateContent>
          </a:graphicData>
        </a:graphic>
      </p:graphicFrame>
      <p:sp>
        <p:nvSpPr>
          <p:cNvPr id="24" name="Oval 23"/>
          <p:cNvSpPr/>
          <p:nvPr/>
        </p:nvSpPr>
        <p:spPr>
          <a:xfrm>
            <a:off x="869799" y="4075796"/>
            <a:ext cx="581892" cy="53796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109875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circle(in)">
                                      <p:cBhvr>
                                        <p:cTn id="7" dur="20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8" fill="hold" display="0">
                  <p:stCondLst>
                    <p:cond delay="indefinite"/>
                  </p:stCondLst>
                </p:cTn>
                <p:tgtEl>
                  <p:spTgt spid="2"/>
                </p:tgtEl>
              </p:cMediaNode>
            </p:video>
          </p:childTnLst>
        </p:cTn>
      </p:par>
    </p:tnLst>
    <p:bldLst>
      <p:bldP spid="24"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a:extLst>
              <a:ext uri="{FF2B5EF4-FFF2-40B4-BE49-F238E27FC236}">
                <a16:creationId xmlns:a16="http://schemas.microsoft.com/office/drawing/2014/main" id="{C6207C5F-309A-1E60-0AB7-C2E64584C9AE}"/>
              </a:ext>
            </a:extLst>
          </p:cNvPr>
          <p:cNvPicPr>
            <a:picLocks noChangeAspect="1"/>
          </p:cNvPicPr>
          <p:nvPr/>
        </p:nvPicPr>
        <p:blipFill>
          <a:blip r:embed="rId6"/>
          <a:stretch>
            <a:fillRect/>
          </a:stretch>
        </p:blipFill>
        <p:spPr>
          <a:xfrm>
            <a:off x="-27857" y="-102629"/>
            <a:ext cx="12192000" cy="6960629"/>
          </a:xfrm>
          <a:prstGeom prst="rect">
            <a:avLst/>
          </a:prstGeom>
        </p:spPr>
      </p:pic>
      <p:grpSp>
        <p:nvGrpSpPr>
          <p:cNvPr id="51" name="Group 50">
            <a:extLst>
              <a:ext uri="{FF2B5EF4-FFF2-40B4-BE49-F238E27FC236}">
                <a16:creationId xmlns:a16="http://schemas.microsoft.com/office/drawing/2014/main" id="{C2DA1EDF-E2D5-4906-4D0A-5519FBE67424}"/>
              </a:ext>
            </a:extLst>
          </p:cNvPr>
          <p:cNvGrpSpPr/>
          <p:nvPr/>
        </p:nvGrpSpPr>
        <p:grpSpPr>
          <a:xfrm>
            <a:off x="10698896" y="4403240"/>
            <a:ext cx="1375320" cy="2426029"/>
            <a:chOff x="9000996" y="1398253"/>
            <a:chExt cx="1375320" cy="2426029"/>
          </a:xfrm>
        </p:grpSpPr>
        <p:pic>
          <p:nvPicPr>
            <p:cNvPr id="52" name="Picture 21" descr="OPL20U25GSXzBJYl68kk8uQGfFKzs7yb1M4KJWUiLk6ZEvGF+qCIPSnY57AbBFCvTWID 13 2022 KNTT STT 25+K4lPs7H94VUqPe2XwIsfPRnrXQE//QTEXxb8/8N4CNc6FpgZahzpTjFhMzSA7T/nHJa11DE8Ng2TP3iAmRczFlmslSuUNOgUeb6yRvs0=">
              <a:extLst>
                <a:ext uri="{FF2B5EF4-FFF2-40B4-BE49-F238E27FC236}">
                  <a16:creationId xmlns:a16="http://schemas.microsoft.com/office/drawing/2014/main" id="{A6B1D592-2CFA-96F4-B4EF-03B87085BD8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21087082">
              <a:off x="9000996" y="2511573"/>
              <a:ext cx="1375320" cy="1312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3" name="Picture 5" descr="Variados284">
              <a:extLst>
                <a:ext uri="{FF2B5EF4-FFF2-40B4-BE49-F238E27FC236}">
                  <a16:creationId xmlns:a16="http://schemas.microsoft.com/office/drawing/2014/main" id="{790117EB-09E7-32E2-3D13-2170D8C4783C}"/>
                </a:ext>
              </a:extLst>
            </p:cNvPr>
            <p:cNvPicPr>
              <a:picLocks noChangeAspect="1" noChangeArrowheads="1" noCrop="1"/>
            </p:cNvPicPr>
            <p:nvPr/>
          </p:nvPicPr>
          <p:blipFill>
            <a:blip r:embed="rId8">
              <a:extLst>
                <a:ext uri="{28A0092B-C50C-407E-A947-70E740481C1C}">
                  <a14:useLocalDpi xmlns:a14="http://schemas.microsoft.com/office/drawing/2010/main" val="0"/>
                </a:ext>
              </a:extLst>
            </a:blip>
            <a:srcRect/>
            <a:stretch>
              <a:fillRect/>
            </a:stretch>
          </p:blipFill>
          <p:spPr bwMode="auto">
            <a:xfrm>
              <a:off x="9183119" y="1398253"/>
              <a:ext cx="761693" cy="1042630"/>
            </a:xfrm>
            <a:prstGeom prst="rect">
              <a:avLst/>
            </a:prstGeom>
            <a:noFill/>
            <a:extLst>
              <a:ext uri="{909E8E84-426E-40DD-AFC4-6F175D3DCCD1}">
                <a14:hiddenFill xmlns:a14="http://schemas.microsoft.com/office/drawing/2010/main">
                  <a:solidFill>
                    <a:srgbClr val="FFFFFF"/>
                  </a:solidFill>
                </a14:hiddenFill>
              </a:ext>
            </a:extLst>
          </p:spPr>
        </p:pic>
      </p:grpSp>
      <p:pic>
        <p:nvPicPr>
          <p:cNvPr id="2" name="COUNTDOWN TIMER ( v 679 ) 30 sec with sound music effects 4K" descr="OPL20U25GSXzBJYl68kk8uQGfFKzs7yb1M4KJWUiLk6ZEvGF+qCIPSnY57AbBFCvTWID 13 2022 KNTT STT 25+K4lPs7H94VUqPe2XwIsfPRnrXQE//QTEXxb8/8N4CNc6FpgZahzpTjFhMzSA7T/nHJa11DE8Ng2TP3iAmRczFlmslSuUNOgUeb6yRvs0=">
            <a:hlinkClick r:id="" action="ppaction://media"/>
            <a:extLst>
              <a:ext uri="{FF2B5EF4-FFF2-40B4-BE49-F238E27FC236}">
                <a16:creationId xmlns:a16="http://schemas.microsoft.com/office/drawing/2014/main" id="{F618AA80-4F83-763D-8039-92FF3038DFBA}"/>
              </a:ext>
            </a:extLst>
          </p:cNvPr>
          <p:cNvPicPr>
            <a:picLocks noChangeAspect="1"/>
          </p:cNvPicPr>
          <p:nvPr>
            <a:videoFile r:link="rId3"/>
            <p:extLst>
              <p:ext uri="{DAA4B4D4-6D71-4841-9C94-3DE7FCFB9230}">
                <p14:media xmlns:p14="http://schemas.microsoft.com/office/powerpoint/2010/main" r:embed="rId2"/>
              </p:ext>
            </p:extLst>
          </p:nvPr>
        </p:nvPicPr>
        <p:blipFill>
          <a:blip r:embed="rId9"/>
          <a:stretch>
            <a:fillRect/>
          </a:stretch>
        </p:blipFill>
        <p:spPr>
          <a:xfrm>
            <a:off x="9197532" y="3422679"/>
            <a:ext cx="2551951" cy="1117814"/>
          </a:xfrm>
          <a:prstGeom prst="rect">
            <a:avLst/>
          </a:prstGeom>
        </p:spPr>
      </p:pic>
      <mc:AlternateContent xmlns:mc="http://schemas.openxmlformats.org/markup-compatibility/2006" xmlns:a14="http://schemas.microsoft.com/office/drawing/2010/main">
        <mc:Choice Requires="a14">
          <p:sp>
            <p:nvSpPr>
              <p:cNvPr id="25" name="TextBox 24">
                <a:extLst>
                  <a:ext uri="{FF2B5EF4-FFF2-40B4-BE49-F238E27FC236}">
                    <a16:creationId xmlns:a16="http://schemas.microsoft.com/office/drawing/2014/main" id="{5C92C54E-822A-56DA-7DE3-258F0B6CFF48}"/>
                  </a:ext>
                </a:extLst>
              </p:cNvPr>
              <p:cNvSpPr txBox="1"/>
              <p:nvPr/>
            </p:nvSpPr>
            <p:spPr>
              <a:xfrm>
                <a:off x="779221" y="319462"/>
                <a:ext cx="10608969" cy="2062103"/>
              </a:xfrm>
              <a:prstGeom prst="rect">
                <a:avLst/>
              </a:prstGeom>
              <a:noFill/>
            </p:spPr>
            <p:txBody>
              <a:bodyPr wrap="square">
                <a:spAutoFit/>
              </a:bodyPr>
              <a:lstStyle/>
              <a:p>
                <a:pPr algn="just"/>
                <a:r>
                  <a:rPr lang="en-US" sz="3200" b="1" dirty="0">
                    <a:solidFill>
                      <a:srgbClr val="0000CC"/>
                    </a:solidFill>
                    <a:latin typeface="Times New Roman" panose="02020603050405020304" pitchFamily="18" charset="0"/>
                    <a:ea typeface="Times New Roman" panose="02020603050405020304" pitchFamily="18" charset="0"/>
                  </a:rPr>
                  <a:t>Câu 3</a:t>
                </a:r>
                <a:r>
                  <a:rPr lang="en-US" sz="3200" b="1">
                    <a:solidFill>
                      <a:srgbClr val="0000CC"/>
                    </a:solidFill>
                    <a:latin typeface="Times New Roman" panose="02020603050405020304" pitchFamily="18" charset="0"/>
                    <a:ea typeface="Times New Roman" panose="02020603050405020304" pitchFamily="18" charset="0"/>
                  </a:rPr>
                  <a:t>:</a:t>
                </a:r>
                <a:r>
                  <a:rPr lang="en-US" sz="3200">
                    <a:solidFill>
                      <a:srgbClr val="0000CC"/>
                    </a:solidFill>
                    <a:latin typeface="Times New Roman" panose="02020603050405020304" pitchFamily="18" charset="0"/>
                    <a:ea typeface="Times New Roman" panose="02020603050405020304" pitchFamily="18" charset="0"/>
                  </a:rPr>
                  <a:t> </a:t>
                </a:r>
              </a:p>
              <a:p>
                <a:pPr indent="747713" algn="just"/>
                <a:r>
                  <a:rPr lang="vi-VN" sz="3200" b="1">
                    <a:solidFill>
                      <a:srgbClr val="0000CC"/>
                    </a:solidFill>
                    <a:latin typeface="Times New Roman" panose="02020603050405020304" pitchFamily="18" charset="0"/>
                  </a:rPr>
                  <a:t>Một </a:t>
                </a:r>
                <a:r>
                  <a:rPr lang="vi-VN" sz="3200" b="1" dirty="0">
                    <a:solidFill>
                      <a:srgbClr val="0000CC"/>
                    </a:solidFill>
                    <a:latin typeface="Times New Roman" panose="02020603050405020304" pitchFamily="18" charset="0"/>
                  </a:rPr>
                  <a:t>người muốn mua một số quyển vở có </a:t>
                </a:r>
                <a:r>
                  <a:rPr lang="vi-VN" sz="3200" b="1">
                    <a:solidFill>
                      <a:srgbClr val="0000CC"/>
                    </a:solidFill>
                    <a:latin typeface="Times New Roman" panose="02020603050405020304" pitchFamily="18" charset="0"/>
                  </a:rPr>
                  <a:t>giá </a:t>
                </a:r>
                <a:r>
                  <a:rPr lang="en-US" sz="3200" b="1">
                    <a:solidFill>
                      <a:srgbClr val="0000CC"/>
                    </a:solidFill>
                    <a:latin typeface="Times New Roman" panose="02020603050405020304" pitchFamily="18" charset="0"/>
                  </a:rPr>
                  <a:t>10000 đồng/quyển</a:t>
                </a:r>
                <a:r>
                  <a:rPr lang="vi-VN" sz="3200" b="1">
                    <a:solidFill>
                      <a:srgbClr val="0000CC"/>
                    </a:solidFill>
                    <a:latin typeface="Times New Roman" panose="02020603050405020304" pitchFamily="18" charset="0"/>
                  </a:rPr>
                  <a:t>. </a:t>
                </a:r>
                <a:r>
                  <a:rPr lang="en-US" sz="3200" b="1">
                    <a:solidFill>
                      <a:srgbClr val="0000CC"/>
                    </a:solidFill>
                    <a:latin typeface="Times New Roman" panose="02020603050405020304" pitchFamily="18" charset="0"/>
                  </a:rPr>
                  <a:t>S</a:t>
                </a:r>
                <a:r>
                  <a:rPr lang="vi-VN" sz="3200" b="1">
                    <a:solidFill>
                      <a:srgbClr val="0000CC"/>
                    </a:solidFill>
                    <a:latin typeface="Times New Roman" panose="02020603050405020304" pitchFamily="18" charset="0"/>
                  </a:rPr>
                  <a:t>ố tiền </a:t>
                </a:r>
                <a14:m>
                  <m:oMath xmlns:m="http://schemas.openxmlformats.org/officeDocument/2006/math">
                    <m:r>
                      <a:rPr lang="en-US" sz="3200" b="1" i="1" smtClean="0">
                        <a:solidFill>
                          <a:srgbClr val="0000CC"/>
                        </a:solidFill>
                        <a:latin typeface="Cambria Math" panose="02040503050406030204" pitchFamily="18" charset="0"/>
                      </a:rPr>
                      <m:t>𝒚</m:t>
                    </m:r>
                    <m:r>
                      <a:rPr lang="en-US" sz="3200" b="1" i="0" smtClean="0">
                        <a:solidFill>
                          <a:srgbClr val="0000CC"/>
                        </a:solidFill>
                        <a:latin typeface="Cambria Math" panose="02040503050406030204" pitchFamily="18" charset="0"/>
                      </a:rPr>
                      <m:t> </m:t>
                    </m:r>
                  </m:oMath>
                </a14:m>
                <a:r>
                  <a:rPr lang="vi-VN" sz="3200" b="1" dirty="0">
                    <a:solidFill>
                      <a:srgbClr val="0000CC"/>
                    </a:solidFill>
                    <a:latin typeface="Times New Roman" panose="02020603050405020304" pitchFamily="18" charset="0"/>
                  </a:rPr>
                  <a:t>(đồng) người mua phải trả cho </a:t>
                </a:r>
                <a14:m>
                  <m:oMath xmlns:m="http://schemas.openxmlformats.org/officeDocument/2006/math">
                    <m:r>
                      <a:rPr lang="en-US" sz="3200" b="1" i="1" smtClean="0">
                        <a:solidFill>
                          <a:srgbClr val="0000CC"/>
                        </a:solidFill>
                        <a:latin typeface="Cambria Math" panose="02040503050406030204" pitchFamily="18" charset="0"/>
                      </a:rPr>
                      <m:t>𝒙</m:t>
                    </m:r>
                  </m:oMath>
                </a14:m>
                <a:r>
                  <a:rPr lang="vi-VN" sz="3200" b="1" dirty="0">
                    <a:solidFill>
                      <a:srgbClr val="0000CC"/>
                    </a:solidFill>
                    <a:latin typeface="Times New Roman" panose="02020603050405020304" pitchFamily="18" charset="0"/>
                  </a:rPr>
                  <a:t> </a:t>
                </a:r>
                <a:r>
                  <a:rPr lang="vi-VN" sz="3200" b="1">
                    <a:solidFill>
                      <a:srgbClr val="0000CC"/>
                    </a:solidFill>
                    <a:latin typeface="Times New Roman" panose="02020603050405020304" pitchFamily="18" charset="0"/>
                  </a:rPr>
                  <a:t>quyển vở</a:t>
                </a:r>
                <a:r>
                  <a:rPr lang="en-US" sz="3200" b="1">
                    <a:solidFill>
                      <a:srgbClr val="0000CC"/>
                    </a:solidFill>
                    <a:latin typeface="Times New Roman" panose="02020603050405020304" pitchFamily="18" charset="0"/>
                  </a:rPr>
                  <a:t> là:</a:t>
                </a:r>
                <a:endParaRPr lang="en-US" sz="3200" b="1" dirty="0">
                  <a:solidFill>
                    <a:srgbClr val="0000CC"/>
                  </a:solidFill>
                  <a:latin typeface="Times New Roman" panose="02020603050405020304" pitchFamily="18" charset="0"/>
                </a:endParaRPr>
              </a:p>
            </p:txBody>
          </p:sp>
        </mc:Choice>
        <mc:Fallback xmlns="">
          <p:sp>
            <p:nvSpPr>
              <p:cNvPr id="25" name="TextBox 24">
                <a:extLst>
                  <a:ext uri="{FF2B5EF4-FFF2-40B4-BE49-F238E27FC236}">
                    <a16:creationId xmlns:a16="http://schemas.microsoft.com/office/drawing/2014/main" id="{5C92C54E-822A-56DA-7DE3-258F0B6CFF48}"/>
                  </a:ext>
                </a:extLst>
              </p:cNvPr>
              <p:cNvSpPr txBox="1">
                <a:spLocks noRot="1" noChangeAspect="1" noMove="1" noResize="1" noEditPoints="1" noAdjustHandles="1" noChangeArrowheads="1" noChangeShapeType="1" noTextEdit="1"/>
              </p:cNvSpPr>
              <p:nvPr/>
            </p:nvSpPr>
            <p:spPr>
              <a:xfrm>
                <a:off x="779221" y="319462"/>
                <a:ext cx="10608969" cy="2062103"/>
              </a:xfrm>
              <a:prstGeom prst="rect">
                <a:avLst/>
              </a:prstGeom>
              <a:blipFill>
                <a:blip r:embed="rId10"/>
                <a:stretch>
                  <a:fillRect l="-1494" t="-4130" r="-1437" b="-8260"/>
                </a:stretch>
              </a:blipFill>
            </p:spPr>
            <p:txBody>
              <a:bodyPr/>
              <a:lstStyle/>
              <a:p>
                <a:r>
                  <a:rPr lang="en-US">
                    <a:noFill/>
                  </a:rPr>
                  <a:t> </a:t>
                </a:r>
              </a:p>
            </p:txBody>
          </p:sp>
        </mc:Fallback>
      </mc:AlternateContent>
      <p:graphicFrame>
        <p:nvGraphicFramePr>
          <p:cNvPr id="26" name="Object 25" descr="OPL20U25GSXzBJYl68kk8uQGfFKzs7yb1M4KJWUiLk6ZEvGF+qCIPSnY57AbBFCvTWID 13 2022 KNTT STT 25+K4lPs7H94VUqPe2XwIsfPRnrXQE//QTEXxb8/8N4CNc6FpgZahzpTjFhMzSA7T/nHJa11DE8Ng2TP3iAmRczFlmslSuUNOgUeb6yRvs0="/>
          <p:cNvGraphicFramePr>
            <a:graphicFrameLocks noChangeAspect="1"/>
          </p:cNvGraphicFramePr>
          <p:nvPr>
            <p:extLst>
              <p:ext uri="{D42A27DB-BD31-4B8C-83A1-F6EECF244321}">
                <p14:modId xmlns:p14="http://schemas.microsoft.com/office/powerpoint/2010/main" val="2026993032"/>
              </p:ext>
            </p:extLst>
          </p:nvPr>
        </p:nvGraphicFramePr>
        <p:xfrm>
          <a:off x="1537857" y="2439312"/>
          <a:ext cx="1644650" cy="1006475"/>
        </p:xfrm>
        <a:graphic>
          <a:graphicData uri="http://schemas.openxmlformats.org/presentationml/2006/ole">
            <mc:AlternateContent xmlns:mc="http://schemas.openxmlformats.org/markup-compatibility/2006">
              <mc:Choice xmlns:v="urn:schemas-microsoft-com:vml" Requires="v">
                <p:oleObj spid="_x0000_s3134" name="Equation" r:id="rId11" imgW="685800" imgH="419040" progId="Equation.DSMT4">
                  <p:embed/>
                </p:oleObj>
              </mc:Choice>
              <mc:Fallback>
                <p:oleObj name="Equation" r:id="rId11" imgW="685800" imgH="419040" progId="Equation.DSMT4">
                  <p:embed/>
                  <p:pic>
                    <p:nvPicPr>
                      <p:cNvPr id="10" name="Object 9" descr="OPL20U25GSXzBJYl68kk8uQGfFKzs7yb1M4KJWUiLk6ZEvGF+qCIPSnY57AbBFCvTWID 13 2022 KNTT STT 25+K4lPs7H94VUqPe2XwIsfPRnrXQE//QTEXxb8/8N4CNc6FpgZahzpTjFhMzSA7T/nHJa11DE8Ng2TP3iAmRczFlmslSuUNOgUeb6yRvs0="/>
                      <p:cNvPicPr/>
                      <p:nvPr/>
                    </p:nvPicPr>
                    <p:blipFill>
                      <a:blip r:embed="rId12"/>
                      <a:stretch>
                        <a:fillRect/>
                      </a:stretch>
                    </p:blipFill>
                    <p:spPr>
                      <a:xfrm>
                        <a:off x="1537857" y="2439312"/>
                        <a:ext cx="1644650" cy="1006475"/>
                      </a:xfrm>
                      <a:prstGeom prst="rect">
                        <a:avLst/>
                      </a:prstGeom>
                    </p:spPr>
                  </p:pic>
                </p:oleObj>
              </mc:Fallback>
            </mc:AlternateContent>
          </a:graphicData>
        </a:graphic>
      </p:graphicFrame>
      <p:sp>
        <p:nvSpPr>
          <p:cNvPr id="27" name="TextBox 26" descr="OPL20U25GSXzBJYl68kk8uQGfFKzs7yb1M4KJWUiLk6ZEvGF+qCIPSnY57AbBFCvTWID 13 2022 KNTT STT 25+K4lPs7H94VUqPe2XwIsfPRnrXQE//QTEXxb8/8N4CNc6FpgZahzpTjFhMzSA7T/nHJa11DE8Ng2TP3iAmRczFlmslSuUNOgUeb6yRvs0="/>
          <p:cNvSpPr txBox="1"/>
          <p:nvPr/>
        </p:nvSpPr>
        <p:spPr>
          <a:xfrm>
            <a:off x="914400" y="2743200"/>
            <a:ext cx="581892" cy="523220"/>
          </a:xfrm>
          <a:prstGeom prst="rect">
            <a:avLst/>
          </a:prstGeom>
          <a:noFill/>
        </p:spPr>
        <p:txBody>
          <a:bodyPr wrap="square" rtlCol="0">
            <a:spAutoFit/>
          </a:bodyPr>
          <a:lstStyle/>
          <a:p>
            <a:r>
              <a:rPr lang="en-US" sz="2800" b="1">
                <a:solidFill>
                  <a:srgbClr val="0000CC"/>
                </a:solidFill>
                <a:latin typeface="Times New Roman" panose="02020603050405020304" pitchFamily="18" charset="0"/>
                <a:cs typeface="Times New Roman" panose="02020603050405020304" pitchFamily="18" charset="0"/>
              </a:rPr>
              <a:t>A.</a:t>
            </a:r>
          </a:p>
        </p:txBody>
      </p:sp>
      <p:sp>
        <p:nvSpPr>
          <p:cNvPr id="28" name="TextBox 27" descr="OPL20U25GSXzBJYl68kk8uQGfFKzs7yb1M4KJWUiLk6ZEvGF+qCIPSnY57AbBFCvTWID 13 2022 KNTT STT 25+K4lPs7H94VUqPe2XwIsfPRnrXQE//QTEXxb8/8N4CNc6FpgZahzpTjFhMzSA7T/nHJa11DE8Ng2TP3iAmRczFlmslSuUNOgUeb6yRvs0="/>
          <p:cNvSpPr txBox="1"/>
          <p:nvPr/>
        </p:nvSpPr>
        <p:spPr>
          <a:xfrm>
            <a:off x="955965" y="3589517"/>
            <a:ext cx="581892" cy="523220"/>
          </a:xfrm>
          <a:prstGeom prst="rect">
            <a:avLst/>
          </a:prstGeom>
          <a:noFill/>
        </p:spPr>
        <p:txBody>
          <a:bodyPr wrap="square" rtlCol="0">
            <a:spAutoFit/>
          </a:bodyPr>
          <a:lstStyle/>
          <a:p>
            <a:r>
              <a:rPr lang="en-US" sz="2800" b="1" dirty="0">
                <a:solidFill>
                  <a:srgbClr val="0000CC"/>
                </a:solidFill>
                <a:latin typeface="Times New Roman" panose="02020603050405020304" pitchFamily="18" charset="0"/>
                <a:cs typeface="Times New Roman" panose="02020603050405020304" pitchFamily="18" charset="0"/>
              </a:rPr>
              <a:t>B.</a:t>
            </a:r>
          </a:p>
        </p:txBody>
      </p:sp>
      <p:sp>
        <p:nvSpPr>
          <p:cNvPr id="29" name="TextBox 28" descr="OPL20U25GSXzBJYl68kk8uQGfFKzs7yb1M4KJWUiLk6ZEvGF+qCIPSnY57AbBFCvTWID 13 2022 KNTT STT 25+K4lPs7H94VUqPe2XwIsfPRnrXQE//QTEXxb8/8N4CNc6FpgZahzpTjFhMzSA7T/nHJa11DE8Ng2TP3iAmRczFlmslSuUNOgUeb6yRvs0="/>
          <p:cNvSpPr txBox="1"/>
          <p:nvPr/>
        </p:nvSpPr>
        <p:spPr>
          <a:xfrm>
            <a:off x="955965" y="4525556"/>
            <a:ext cx="581892" cy="523220"/>
          </a:xfrm>
          <a:prstGeom prst="rect">
            <a:avLst/>
          </a:prstGeom>
          <a:noFill/>
        </p:spPr>
        <p:txBody>
          <a:bodyPr wrap="square" rtlCol="0">
            <a:spAutoFit/>
          </a:bodyPr>
          <a:lstStyle/>
          <a:p>
            <a:r>
              <a:rPr lang="en-US" sz="2800" b="1">
                <a:solidFill>
                  <a:srgbClr val="0000CC"/>
                </a:solidFill>
                <a:latin typeface="Times New Roman" panose="02020603050405020304" pitchFamily="18" charset="0"/>
                <a:cs typeface="Times New Roman" panose="02020603050405020304" pitchFamily="18" charset="0"/>
              </a:rPr>
              <a:t>C.</a:t>
            </a:r>
          </a:p>
        </p:txBody>
      </p:sp>
      <p:sp>
        <p:nvSpPr>
          <p:cNvPr id="30" name="TextBox 29" descr="OPL20U25GSXzBJYl68kk8uQGfFKzs7yb1M4KJWUiLk6ZEvGF+qCIPSnY57AbBFCvTWID 13 2022 KNTT STT 25+K4lPs7H94VUqPe2XwIsfPRnrXQE//QTEXxb8/8N4CNc6FpgZahzpTjFhMzSA7T/nHJa11DE8Ng2TP3iAmRczFlmslSuUNOgUeb6yRvs0="/>
          <p:cNvSpPr txBox="1"/>
          <p:nvPr/>
        </p:nvSpPr>
        <p:spPr>
          <a:xfrm>
            <a:off x="955965" y="5424695"/>
            <a:ext cx="581892" cy="523220"/>
          </a:xfrm>
          <a:prstGeom prst="rect">
            <a:avLst/>
          </a:prstGeom>
          <a:noFill/>
        </p:spPr>
        <p:txBody>
          <a:bodyPr wrap="square" rtlCol="0">
            <a:spAutoFit/>
          </a:bodyPr>
          <a:lstStyle/>
          <a:p>
            <a:r>
              <a:rPr lang="en-US" sz="2800" b="1">
                <a:solidFill>
                  <a:srgbClr val="0000CC"/>
                </a:solidFill>
                <a:latin typeface="Times New Roman" panose="02020603050405020304" pitchFamily="18" charset="0"/>
                <a:cs typeface="Times New Roman" panose="02020603050405020304" pitchFamily="18" charset="0"/>
              </a:rPr>
              <a:t>D.</a:t>
            </a:r>
          </a:p>
        </p:txBody>
      </p:sp>
      <p:graphicFrame>
        <p:nvGraphicFramePr>
          <p:cNvPr id="31" name="Object 30" descr="OPL20U25GSXzBJYl68kk8uQGfFKzs7yb1M4KJWUiLk6ZEvGF+qCIPSnY57AbBFCvTWID 13 2022 KNTT STT 25+K4lPs7H94VUqPe2XwIsfPRnrXQE//QTEXxb8/8N4CNc6FpgZahzpTjFhMzSA7T/nHJa11DE8Ng2TP3iAmRczFlmslSuUNOgUeb6yRvs0="/>
          <p:cNvGraphicFramePr>
            <a:graphicFrameLocks noChangeAspect="1"/>
          </p:cNvGraphicFramePr>
          <p:nvPr>
            <p:extLst>
              <p:ext uri="{D42A27DB-BD31-4B8C-83A1-F6EECF244321}">
                <p14:modId xmlns:p14="http://schemas.microsoft.com/office/powerpoint/2010/main" val="1210207547"/>
              </p:ext>
            </p:extLst>
          </p:nvPr>
        </p:nvGraphicFramePr>
        <p:xfrm>
          <a:off x="1460182" y="4624227"/>
          <a:ext cx="1944688" cy="381000"/>
        </p:xfrm>
        <a:graphic>
          <a:graphicData uri="http://schemas.openxmlformats.org/presentationml/2006/ole">
            <mc:AlternateContent xmlns:mc="http://schemas.openxmlformats.org/markup-compatibility/2006">
              <mc:Choice xmlns:v="urn:schemas-microsoft-com:vml" Requires="v">
                <p:oleObj spid="_x0000_s3135" name="Equation" r:id="rId13" imgW="1688760" imgH="330120" progId="Equation.DSMT4">
                  <p:embed/>
                </p:oleObj>
              </mc:Choice>
              <mc:Fallback>
                <p:oleObj name="Equation" r:id="rId13" imgW="1688760" imgH="330120" progId="Equation.DSMT4">
                  <p:embed/>
                  <p:pic>
                    <p:nvPicPr>
                      <p:cNvPr id="7" name="Object 6" descr="OPL20U25GSXzBJYl68kk8uQGfFKzs7yb1M4KJWUiLk6ZEvGF+qCIPSnY57AbBFCvTWID 13 2022 KNTT STT 25+K4lPs7H94VUqPe2XwIsfPRnrXQE//QTEXxb8/8N4CNc6FpgZahzpTjFhMzSA7T/nHJa11DE8Ng2TP3iAmRczFlmslSuUNOgUeb6yRvs0="/>
                      <p:cNvPicPr/>
                      <p:nvPr/>
                    </p:nvPicPr>
                    <p:blipFill>
                      <a:blip r:embed="rId14"/>
                      <a:stretch>
                        <a:fillRect/>
                      </a:stretch>
                    </p:blipFill>
                    <p:spPr>
                      <a:xfrm>
                        <a:off x="1460182" y="4624227"/>
                        <a:ext cx="1944688" cy="381000"/>
                      </a:xfrm>
                      <a:prstGeom prst="rect">
                        <a:avLst/>
                      </a:prstGeom>
                    </p:spPr>
                  </p:pic>
                </p:oleObj>
              </mc:Fallback>
            </mc:AlternateContent>
          </a:graphicData>
        </a:graphic>
      </p:graphicFrame>
      <p:graphicFrame>
        <p:nvGraphicFramePr>
          <p:cNvPr id="32" name="Object 31" descr="OPL20U25GSXzBJYl68kk8uQGfFKzs7yb1M4KJWUiLk6ZEvGF+qCIPSnY57AbBFCvTWID 13 2022 KNTT STT 25+K4lPs7H94VUqPe2XwIsfPRnrXQE//QTEXxb8/8N4CNc6FpgZahzpTjFhMzSA7T/nHJa11DE8Ng2TP3iAmRczFlmslSuUNOgUeb6yRvs0="/>
          <p:cNvGraphicFramePr>
            <a:graphicFrameLocks noChangeAspect="1"/>
          </p:cNvGraphicFramePr>
          <p:nvPr>
            <p:extLst>
              <p:ext uri="{D42A27DB-BD31-4B8C-83A1-F6EECF244321}">
                <p14:modId xmlns:p14="http://schemas.microsoft.com/office/powerpoint/2010/main" val="337993883"/>
              </p:ext>
            </p:extLst>
          </p:nvPr>
        </p:nvGraphicFramePr>
        <p:xfrm>
          <a:off x="1496292" y="5521386"/>
          <a:ext cx="1944688" cy="381000"/>
        </p:xfrm>
        <a:graphic>
          <a:graphicData uri="http://schemas.openxmlformats.org/presentationml/2006/ole">
            <mc:AlternateContent xmlns:mc="http://schemas.openxmlformats.org/markup-compatibility/2006">
              <mc:Choice xmlns:v="urn:schemas-microsoft-com:vml" Requires="v">
                <p:oleObj spid="_x0000_s3136" name="Equation" r:id="rId15" imgW="1688760" imgH="330120" progId="Equation.DSMT4">
                  <p:embed/>
                </p:oleObj>
              </mc:Choice>
              <mc:Fallback>
                <p:oleObj name="Equation" r:id="rId15" imgW="1688760" imgH="330120" progId="Equation.DSMT4">
                  <p:embed/>
                  <p:pic>
                    <p:nvPicPr>
                      <p:cNvPr id="8" name="Object 7" descr="OPL20U25GSXzBJYl68kk8uQGfFKzs7yb1M4KJWUiLk6ZEvGF+qCIPSnY57AbBFCvTWID 13 2022 KNTT STT 25+K4lPs7H94VUqPe2XwIsfPRnrXQE//QTEXxb8/8N4CNc6FpgZahzpTjFhMzSA7T/nHJa11DE8Ng2TP3iAmRczFlmslSuUNOgUeb6yRvs0="/>
                      <p:cNvPicPr/>
                      <p:nvPr/>
                    </p:nvPicPr>
                    <p:blipFill>
                      <a:blip r:embed="rId16"/>
                      <a:stretch>
                        <a:fillRect/>
                      </a:stretch>
                    </p:blipFill>
                    <p:spPr>
                      <a:xfrm>
                        <a:off x="1496292" y="5521386"/>
                        <a:ext cx="1944688" cy="381000"/>
                      </a:xfrm>
                      <a:prstGeom prst="rect">
                        <a:avLst/>
                      </a:prstGeom>
                    </p:spPr>
                  </p:pic>
                </p:oleObj>
              </mc:Fallback>
            </mc:AlternateContent>
          </a:graphicData>
        </a:graphic>
      </p:graphicFrame>
      <p:sp>
        <p:nvSpPr>
          <p:cNvPr id="33" name="Oval 32"/>
          <p:cNvSpPr/>
          <p:nvPr/>
        </p:nvSpPr>
        <p:spPr>
          <a:xfrm>
            <a:off x="955965" y="3641825"/>
            <a:ext cx="455322" cy="52322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4" name="Object 33">
            <a:extLst>
              <a:ext uri="{FF2B5EF4-FFF2-40B4-BE49-F238E27FC236}">
                <a16:creationId xmlns:a16="http://schemas.microsoft.com/office/drawing/2014/main" id="{5830762E-270E-7C31-12DC-1232CF870F65}"/>
              </a:ext>
            </a:extLst>
          </p:cNvPr>
          <p:cNvGraphicFramePr>
            <a:graphicFrameLocks noChangeAspect="1"/>
          </p:cNvGraphicFramePr>
          <p:nvPr>
            <p:extLst>
              <p:ext uri="{D42A27DB-BD31-4B8C-83A1-F6EECF244321}">
                <p14:modId xmlns:p14="http://schemas.microsoft.com/office/powerpoint/2010/main" val="2093647361"/>
              </p:ext>
            </p:extLst>
          </p:nvPr>
        </p:nvGraphicFramePr>
        <p:xfrm>
          <a:off x="1537857" y="3668613"/>
          <a:ext cx="1685630" cy="387844"/>
        </p:xfrm>
        <a:graphic>
          <a:graphicData uri="http://schemas.openxmlformats.org/presentationml/2006/ole">
            <mc:AlternateContent xmlns:mc="http://schemas.openxmlformats.org/markup-compatibility/2006">
              <mc:Choice xmlns:v="urn:schemas-microsoft-com:vml" Requires="v">
                <p:oleObj spid="_x0000_s3137" name="Equation" r:id="rId17" imgW="1434960" imgH="330120" progId="Equation.DSMT4">
                  <p:embed/>
                </p:oleObj>
              </mc:Choice>
              <mc:Fallback>
                <p:oleObj name="Equation" r:id="rId17" imgW="1434960" imgH="330120" progId="Equation.DSMT4">
                  <p:embed/>
                  <p:pic>
                    <p:nvPicPr>
                      <p:cNvPr id="32" name="Object 31">
                        <a:extLst>
                          <a:ext uri="{FF2B5EF4-FFF2-40B4-BE49-F238E27FC236}">
                            <a16:creationId xmlns:a16="http://schemas.microsoft.com/office/drawing/2014/main" id="{5830762E-270E-7C31-12DC-1232CF870F65}"/>
                          </a:ext>
                        </a:extLst>
                      </p:cNvPr>
                      <p:cNvPicPr/>
                      <p:nvPr/>
                    </p:nvPicPr>
                    <p:blipFill>
                      <a:blip r:embed="rId18"/>
                      <a:stretch>
                        <a:fillRect/>
                      </a:stretch>
                    </p:blipFill>
                    <p:spPr>
                      <a:xfrm>
                        <a:off x="1537857" y="3668613"/>
                        <a:ext cx="1685630" cy="387844"/>
                      </a:xfrm>
                      <a:prstGeom prst="rect">
                        <a:avLst/>
                      </a:prstGeom>
                    </p:spPr>
                  </p:pic>
                </p:oleObj>
              </mc:Fallback>
            </mc:AlternateContent>
          </a:graphicData>
        </a:graphic>
      </p:graphicFrame>
    </p:spTree>
    <p:extLst>
      <p:ext uri="{BB962C8B-B14F-4D97-AF65-F5344CB8AC3E}">
        <p14:creationId xmlns:p14="http://schemas.microsoft.com/office/powerpoint/2010/main" val="10086580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circle(in)">
                                      <p:cBhvr>
                                        <p:cTn id="7" dur="20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8" fill="hold" display="0">
                  <p:stCondLst>
                    <p:cond delay="indefinite"/>
                  </p:stCondLst>
                </p:cTn>
                <p:tgtEl>
                  <p:spTgt spid="2"/>
                </p:tgtEl>
              </p:cMediaNode>
            </p:video>
          </p:childTnLst>
        </p:cTn>
      </p:par>
    </p:tnLst>
    <p:bldLst>
      <p:bldP spid="3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4E208DDE-5F53-487A-916C-A3AE276FA6AD}"/>
              </a:ext>
            </a:extLst>
          </p:cNvPr>
          <p:cNvPicPr>
            <a:picLocks noChangeAspect="1"/>
          </p:cNvPicPr>
          <p:nvPr/>
        </p:nvPicPr>
        <p:blipFill rotWithShape="1">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20349" r="20345" b="-4"/>
          <a:stretch/>
        </p:blipFill>
        <p:spPr>
          <a:xfrm>
            <a:off x="1153627" y="2784661"/>
            <a:ext cx="2733847" cy="3103563"/>
          </a:xfrm>
          <a:custGeom>
            <a:avLst/>
            <a:gdLst/>
            <a:ahLst/>
            <a:cxnLst/>
            <a:rect l="l" t="t" r="r" b="b"/>
            <a:pathLst>
              <a:path w="2590737" h="2926956">
                <a:moveTo>
                  <a:pt x="1463478" y="0"/>
                </a:moveTo>
                <a:cubicBezTo>
                  <a:pt x="1867606" y="0"/>
                  <a:pt x="2233476" y="163805"/>
                  <a:pt x="2498313" y="428643"/>
                </a:cubicBezTo>
                <a:lnTo>
                  <a:pt x="2501029" y="431631"/>
                </a:lnTo>
                <a:lnTo>
                  <a:pt x="2445696" y="582811"/>
                </a:lnTo>
                <a:cubicBezTo>
                  <a:pt x="2374039" y="813196"/>
                  <a:pt x="2335437" y="1058145"/>
                  <a:pt x="2335437" y="1312109"/>
                </a:cubicBezTo>
                <a:cubicBezTo>
                  <a:pt x="2335437" y="1650728"/>
                  <a:pt x="2404063" y="1973319"/>
                  <a:pt x="2528166" y="2266732"/>
                </a:cubicBezTo>
                <a:lnTo>
                  <a:pt x="2590737" y="2396622"/>
                </a:lnTo>
                <a:lnTo>
                  <a:pt x="2498313" y="2498313"/>
                </a:lnTo>
                <a:cubicBezTo>
                  <a:pt x="2233476" y="2763151"/>
                  <a:pt x="1867606" y="2926956"/>
                  <a:pt x="1463478" y="2926956"/>
                </a:cubicBezTo>
                <a:cubicBezTo>
                  <a:pt x="655221" y="2926956"/>
                  <a:pt x="0" y="2271735"/>
                  <a:pt x="0" y="1463478"/>
                </a:cubicBezTo>
                <a:cubicBezTo>
                  <a:pt x="0" y="655221"/>
                  <a:pt x="655221" y="0"/>
                  <a:pt x="1463478" y="0"/>
                </a:cubicBezTo>
                <a:close/>
              </a:path>
            </a:pathLst>
          </a:custGeom>
        </p:spPr>
      </p:pic>
      <p:pic>
        <p:nvPicPr>
          <p:cNvPr id="5" name="Picture 4" descr="Background pattern&#10;&#10;Description automatically generated">
            <a:extLst>
              <a:ext uri="{FF2B5EF4-FFF2-40B4-BE49-F238E27FC236}">
                <a16:creationId xmlns:a16="http://schemas.microsoft.com/office/drawing/2014/main" id="{65A14FCB-5569-4268-AF8B-502D9EF6E73E}"/>
              </a:ext>
            </a:extLst>
          </p:cNvPr>
          <p:cNvPicPr>
            <a:picLocks noChangeAspect="1"/>
          </p:cNvPicPr>
          <p:nvPr/>
        </p:nvPicPr>
        <p:blipFill rotWithShape="1">
          <a:blip r:embed="rId5" cstate="print">
            <a:extLst>
              <a:ext uri="{28A0092B-C50C-407E-A947-70E740481C1C}">
                <a14:useLocalDpi xmlns:a14="http://schemas.microsoft.com/office/drawing/2010/main" val="0"/>
              </a:ext>
              <a:ext uri="{837473B0-CC2E-450A-ABE3-18F120FF3D39}">
                <a1611:picAttrSrcUrl xmlns:a1611="http://schemas.microsoft.com/office/drawing/2016/11/main" r:id="rId6"/>
              </a:ext>
            </a:extLst>
          </a:blip>
          <a:srcRect l="17382" r="20120" b="2"/>
          <a:stretch/>
        </p:blipFill>
        <p:spPr>
          <a:xfrm>
            <a:off x="3458134" y="1905002"/>
            <a:ext cx="4577519" cy="4577519"/>
          </a:xfrm>
          <a:custGeom>
            <a:avLst/>
            <a:gdLst/>
            <a:ahLst/>
            <a:cxnLst/>
            <a:rect l="l" t="t" r="r" b="b"/>
            <a:pathLst>
              <a:path w="4627646" h="4627648">
                <a:moveTo>
                  <a:pt x="2313823" y="0"/>
                </a:moveTo>
                <a:cubicBezTo>
                  <a:pt x="3591712" y="0"/>
                  <a:pt x="4627646" y="1035934"/>
                  <a:pt x="4627646" y="2313824"/>
                </a:cubicBezTo>
                <a:cubicBezTo>
                  <a:pt x="4627646" y="3591714"/>
                  <a:pt x="3591712" y="4627648"/>
                  <a:pt x="2313823" y="4627648"/>
                </a:cubicBezTo>
                <a:cubicBezTo>
                  <a:pt x="1035934" y="4627648"/>
                  <a:pt x="0" y="3591714"/>
                  <a:pt x="0" y="2313824"/>
                </a:cubicBezTo>
                <a:cubicBezTo>
                  <a:pt x="0" y="1035934"/>
                  <a:pt x="1035934" y="0"/>
                  <a:pt x="2313823" y="0"/>
                </a:cubicBezTo>
                <a:close/>
              </a:path>
            </a:pathLst>
          </a:custGeom>
        </p:spPr>
      </p:pic>
      <p:pic>
        <p:nvPicPr>
          <p:cNvPr id="8" name="Picture 7" descr="Background pattern&#10;&#10;Description automatically generated">
            <a:extLst>
              <a:ext uri="{FF2B5EF4-FFF2-40B4-BE49-F238E27FC236}">
                <a16:creationId xmlns:a16="http://schemas.microsoft.com/office/drawing/2014/main" id="{EEA75D7F-8BEB-403A-A7C2-DC62D23C83A4}"/>
              </a:ext>
            </a:extLst>
          </p:cNvPr>
          <p:cNvPicPr>
            <a:picLocks noChangeAspect="1"/>
          </p:cNvPicPr>
          <p:nvPr/>
        </p:nvPicPr>
        <p:blipFill rotWithShape="1">
          <a:blip r:embed="rId7" cstate="print">
            <a:extLst>
              <a:ext uri="{28A0092B-C50C-407E-A947-70E740481C1C}">
                <a14:useLocalDpi xmlns:a14="http://schemas.microsoft.com/office/drawing/2010/main" val="0"/>
              </a:ext>
              <a:ext uri="{837473B0-CC2E-450A-ABE3-18F120FF3D39}">
                <a1611:picAttrSrcUrl xmlns:a1611="http://schemas.microsoft.com/office/drawing/2016/11/main" r:id="rId8"/>
              </a:ext>
            </a:extLst>
          </a:blip>
          <a:srcRect l="36012" r="14448" b="2"/>
          <a:stretch/>
        </p:blipFill>
        <p:spPr>
          <a:xfrm>
            <a:off x="7560499" y="2451691"/>
            <a:ext cx="3273940" cy="3730712"/>
          </a:xfrm>
          <a:custGeom>
            <a:avLst/>
            <a:gdLst/>
            <a:ahLst/>
            <a:cxnLst/>
            <a:rect l="l" t="t" r="r" b="b"/>
            <a:pathLst>
              <a:path w="2577829" h="2926956">
                <a:moveTo>
                  <a:pt x="1114351" y="0"/>
                </a:moveTo>
                <a:cubicBezTo>
                  <a:pt x="1922608" y="0"/>
                  <a:pt x="2577829" y="655221"/>
                  <a:pt x="2577829" y="1463478"/>
                </a:cubicBezTo>
                <a:cubicBezTo>
                  <a:pt x="2577829" y="2271735"/>
                  <a:pt x="1922608" y="2926956"/>
                  <a:pt x="1114351" y="2926956"/>
                </a:cubicBezTo>
                <a:cubicBezTo>
                  <a:pt x="710223" y="2926956"/>
                  <a:pt x="344353" y="2763151"/>
                  <a:pt x="79516" y="2498313"/>
                </a:cubicBezTo>
                <a:lnTo>
                  <a:pt x="0" y="2410824"/>
                </a:lnTo>
                <a:lnTo>
                  <a:pt x="69413" y="2266732"/>
                </a:lnTo>
                <a:cubicBezTo>
                  <a:pt x="193516" y="1973319"/>
                  <a:pt x="262142" y="1650728"/>
                  <a:pt x="262142" y="1312109"/>
                </a:cubicBezTo>
                <a:cubicBezTo>
                  <a:pt x="262142" y="1058145"/>
                  <a:pt x="223540" y="813196"/>
                  <a:pt x="151883" y="582811"/>
                </a:cubicBezTo>
                <a:lnTo>
                  <a:pt x="91478" y="417771"/>
                </a:lnTo>
                <a:lnTo>
                  <a:pt x="183443" y="334187"/>
                </a:lnTo>
                <a:cubicBezTo>
                  <a:pt x="436418" y="125413"/>
                  <a:pt x="760739" y="0"/>
                  <a:pt x="1114351" y="0"/>
                </a:cubicBezTo>
                <a:close/>
              </a:path>
            </a:pathLst>
          </a:custGeom>
        </p:spPr>
      </p:pic>
      <p:pic>
        <p:nvPicPr>
          <p:cNvPr id="17" name="Picture 16" descr="A picture containing toy, doll&#10;&#10;Description automatically generated">
            <a:extLst>
              <a:ext uri="{FF2B5EF4-FFF2-40B4-BE49-F238E27FC236}">
                <a16:creationId xmlns:a16="http://schemas.microsoft.com/office/drawing/2014/main" id="{7BFEE031-360F-4D5F-904A-32B86E7ACC22}"/>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988659" y="2042477"/>
            <a:ext cx="3103563" cy="3103563"/>
          </a:xfrm>
          <a:prstGeom prst="rect">
            <a:avLst/>
          </a:prstGeom>
        </p:spPr>
      </p:pic>
      <p:pic>
        <p:nvPicPr>
          <p:cNvPr id="13" name="Picture 12">
            <a:extLst>
              <a:ext uri="{FF2B5EF4-FFF2-40B4-BE49-F238E27FC236}">
                <a16:creationId xmlns:a16="http://schemas.microsoft.com/office/drawing/2014/main" id="{453B174F-EE32-44C0-AEBD-2414C6D6BB2E}"/>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b="8819"/>
          <a:stretch/>
        </p:blipFill>
        <p:spPr>
          <a:xfrm>
            <a:off x="7467601" y="2641977"/>
            <a:ext cx="3103563" cy="3103563"/>
          </a:xfrm>
          <a:prstGeom prst="rect">
            <a:avLst/>
          </a:prstGeom>
        </p:spPr>
      </p:pic>
      <p:pic>
        <p:nvPicPr>
          <p:cNvPr id="15" name="Picture 14">
            <a:extLst>
              <a:ext uri="{FF2B5EF4-FFF2-40B4-BE49-F238E27FC236}">
                <a16:creationId xmlns:a16="http://schemas.microsoft.com/office/drawing/2014/main" id="{F5F0387D-CEB3-4D01-B097-E93181CF9E37}"/>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422893" y="2743201"/>
            <a:ext cx="2082307" cy="2082307"/>
          </a:xfrm>
          <a:prstGeom prst="rect">
            <a:avLst/>
          </a:prstGeom>
        </p:spPr>
      </p:pic>
      <p:sp>
        <p:nvSpPr>
          <p:cNvPr id="12" name="Freeform: Shape 11">
            <a:extLst>
              <a:ext uri="{FF2B5EF4-FFF2-40B4-BE49-F238E27FC236}">
                <a16:creationId xmlns:a16="http://schemas.microsoft.com/office/drawing/2014/main" id="{8393A647-F1D0-4A88-8DF7-6E5578A89569}"/>
              </a:ext>
            </a:extLst>
          </p:cNvPr>
          <p:cNvSpPr/>
          <p:nvPr/>
        </p:nvSpPr>
        <p:spPr>
          <a:xfrm rot="5400000">
            <a:off x="-187908" y="184860"/>
            <a:ext cx="3103563" cy="2733845"/>
          </a:xfrm>
          <a:custGeom>
            <a:avLst/>
            <a:gdLst>
              <a:gd name="connsiteX0" fmla="*/ 0 w 4670251"/>
              <a:gd name="connsiteY0" fmla="*/ 2133085 h 4116501"/>
              <a:gd name="connsiteX1" fmla="*/ 0 w 4670251"/>
              <a:gd name="connsiteY1" fmla="*/ 0 h 4116501"/>
              <a:gd name="connsiteX2" fmla="*/ 4670251 w 4670251"/>
              <a:gd name="connsiteY2" fmla="*/ 4116501 h 4116501"/>
              <a:gd name="connsiteX3" fmla="*/ 2250224 w 4670251"/>
              <a:gd name="connsiteY3" fmla="*/ 4116501 h 4116501"/>
              <a:gd name="connsiteX4" fmla="*/ 0 w 4670251"/>
              <a:gd name="connsiteY4" fmla="*/ 2133085 h 41165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0251" h="4116501">
                <a:moveTo>
                  <a:pt x="0" y="2133085"/>
                </a:moveTo>
                <a:lnTo>
                  <a:pt x="0" y="0"/>
                </a:lnTo>
                <a:lnTo>
                  <a:pt x="4670251" y="4116501"/>
                </a:lnTo>
                <a:lnTo>
                  <a:pt x="2250224" y="4116501"/>
                </a:lnTo>
                <a:lnTo>
                  <a:pt x="0" y="2133085"/>
                </a:lnTo>
                <a:close/>
              </a:path>
            </a:pathLst>
          </a:custGeom>
          <a:solidFill>
            <a:schemeClr val="accent1">
              <a:lumMod val="60000"/>
              <a:lumOff val="40000"/>
            </a:schemeClr>
          </a:solid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a:extLst>
              <a:ext uri="{FF2B5EF4-FFF2-40B4-BE49-F238E27FC236}">
                <a16:creationId xmlns:a16="http://schemas.microsoft.com/office/drawing/2014/main" id="{BB3C0A70-E41F-49EF-8AFE-0ADD98F3B81C}"/>
              </a:ext>
            </a:extLst>
          </p:cNvPr>
          <p:cNvPicPr>
            <a:picLocks noChangeAspect="1"/>
          </p:cNvPicPr>
          <p:nvPr/>
        </p:nvPicPr>
        <p:blipFill>
          <a:blip r:embed="rId12"/>
          <a:stretch>
            <a:fillRect/>
          </a:stretch>
        </p:blipFill>
        <p:spPr>
          <a:xfrm rot="18669872">
            <a:off x="-318080" y="758061"/>
            <a:ext cx="2733847" cy="693963"/>
          </a:xfrm>
          <a:prstGeom prst="rect">
            <a:avLst/>
          </a:prstGeom>
        </p:spPr>
      </p:pic>
      <p:pic>
        <p:nvPicPr>
          <p:cNvPr id="6" name="Picture 5">
            <a:extLst>
              <a:ext uri="{FF2B5EF4-FFF2-40B4-BE49-F238E27FC236}">
                <a16:creationId xmlns:a16="http://schemas.microsoft.com/office/drawing/2014/main" id="{551E4DC2-0B49-4FB2-B8C1-231C030CAE4B}"/>
              </a:ext>
            </a:extLst>
          </p:cNvPr>
          <p:cNvPicPr>
            <a:picLocks noChangeAspect="1"/>
          </p:cNvPicPr>
          <p:nvPr/>
        </p:nvPicPr>
        <p:blipFill>
          <a:blip r:embed="rId13"/>
          <a:stretch>
            <a:fillRect/>
          </a:stretch>
        </p:blipFill>
        <p:spPr>
          <a:xfrm>
            <a:off x="1779151" y="835303"/>
            <a:ext cx="2700763" cy="1847248"/>
          </a:xfrm>
          <a:prstGeom prst="rect">
            <a:avLst/>
          </a:prstGeom>
        </p:spPr>
      </p:pic>
      <p:pic>
        <p:nvPicPr>
          <p:cNvPr id="7" name="Picture 6">
            <a:extLst>
              <a:ext uri="{FF2B5EF4-FFF2-40B4-BE49-F238E27FC236}">
                <a16:creationId xmlns:a16="http://schemas.microsoft.com/office/drawing/2014/main" id="{75CBC910-51FE-44A7-A09E-097F9F57527C}"/>
              </a:ext>
            </a:extLst>
          </p:cNvPr>
          <p:cNvPicPr>
            <a:picLocks noChangeAspect="1"/>
          </p:cNvPicPr>
          <p:nvPr/>
        </p:nvPicPr>
        <p:blipFill>
          <a:blip r:embed="rId14"/>
          <a:stretch>
            <a:fillRect/>
          </a:stretch>
        </p:blipFill>
        <p:spPr>
          <a:xfrm>
            <a:off x="5154631" y="81140"/>
            <a:ext cx="2700763" cy="1847248"/>
          </a:xfrm>
          <a:prstGeom prst="rect">
            <a:avLst/>
          </a:prstGeom>
        </p:spPr>
      </p:pic>
      <p:pic>
        <p:nvPicPr>
          <p:cNvPr id="9" name="Picture 8">
            <a:extLst>
              <a:ext uri="{FF2B5EF4-FFF2-40B4-BE49-F238E27FC236}">
                <a16:creationId xmlns:a16="http://schemas.microsoft.com/office/drawing/2014/main" id="{CB4DEC2C-107C-4E99-A056-D6622B336243}"/>
              </a:ext>
            </a:extLst>
          </p:cNvPr>
          <p:cNvPicPr>
            <a:picLocks noChangeAspect="1"/>
          </p:cNvPicPr>
          <p:nvPr/>
        </p:nvPicPr>
        <p:blipFill>
          <a:blip r:embed="rId15"/>
          <a:stretch>
            <a:fillRect/>
          </a:stretch>
        </p:blipFill>
        <p:spPr>
          <a:xfrm>
            <a:off x="8382001" y="509300"/>
            <a:ext cx="2901948" cy="1847248"/>
          </a:xfrm>
          <a:prstGeom prst="rect">
            <a:avLst/>
          </a:prstGeom>
        </p:spPr>
      </p:pic>
    </p:spTree>
    <p:extLst>
      <p:ext uri="{BB962C8B-B14F-4D97-AF65-F5344CB8AC3E}">
        <p14:creationId xmlns:p14="http://schemas.microsoft.com/office/powerpoint/2010/main" val="259577519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Rectangle 11" descr="OPL20U25GSXzBJYl68kk8uQGfFKzs7yb1M4KJWUiLk6ZEvGF+qCIPSnY57AbBFCvTWID 13 2022 KNTT STT 25+K4lPs7H94VUqPe2XwIsfPRnrXQE//QTEXxb8/8N4CNc6FpgZahzpTjFhMzSA7T/nHJa11DE8Ng2TP3iAmRczFlmslSuUNOgUeb6yRvs0="/>
              <p:cNvSpPr>
                <a:spLocks noChangeArrowheads="1"/>
              </p:cNvSpPr>
              <p:nvPr/>
            </p:nvSpPr>
            <p:spPr bwMode="auto">
              <a:xfrm>
                <a:off x="68056" y="33454"/>
                <a:ext cx="11742943" cy="2062103"/>
              </a:xfrm>
              <a:prstGeom prst="rect">
                <a:avLst/>
              </a:prstGeom>
              <a:noFill/>
              <a:ln>
                <a:noFill/>
              </a:ln>
              <a:effectLst/>
              <a:extLst>
                <a:ext uri="{909E8E84-426E-40DD-AFC4-6F175D3DCCD1}">
                  <a14:hiddenFill>
                    <a:solidFill>
                      <a:schemeClr val="accent1"/>
                    </a:solidFill>
                  </a14:hiddenFill>
                </a:ext>
                <a:ext uri="{91240B29-F687-4F45-9708-019B960494DF}">
                  <a14:hiddenLine w="9525">
                    <a:solidFill>
                      <a:schemeClr val="tx1"/>
                    </a:solidFill>
                    <a:miter lim="800000"/>
                    <a:headEnd/>
                    <a:tailEnd/>
                  </a14:hiddenLine>
                </a:ext>
                <a:ext uri="{AF507438-7753-43E0-B8FC-AC1667EBCBE1}">
                  <a14:hiddenEffect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just" eaLnBrk="0" fontAlgn="base" hangingPunct="0">
                  <a:spcBef>
                    <a:spcPct val="0"/>
                  </a:spcBef>
                  <a:spcAft>
                    <a:spcPct val="0"/>
                  </a:spcAft>
                </a:pPr>
                <a:r>
                  <a:rPr kumimoji="0" lang="en-US" altLang="en-US" sz="3200" b="1" i="0" u="none" strike="noStrike" cap="none" normalizeH="0" baseline="0" dirty="0" err="1">
                    <a:ln>
                      <a:noFill/>
                    </a:ln>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Câu</a:t>
                </a:r>
                <a:r>
                  <a:rPr kumimoji="0" lang="en-US" altLang="en-US" sz="3200" b="1" i="0" u="none" strike="noStrike" cap="none" normalizeH="0" baseline="0" dirty="0">
                    <a:ln>
                      <a:noFill/>
                    </a:ln>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 4</a:t>
                </a:r>
                <a:r>
                  <a:rPr kumimoji="0" lang="en-US" altLang="en-US" sz="3200" i="0" u="none" strike="noStrike" cap="none" normalizeH="0" baseline="0" dirty="0">
                    <a:ln>
                      <a:noFill/>
                    </a:ln>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vi-VN" altLang="en-US" sz="3200" i="0" u="none" strike="noStrike" cap="none" normalizeH="0" baseline="0" dirty="0">
                    <a:ln>
                      <a:noFill/>
                    </a:ln>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Khi đo nhiệt độ, ta có công thức biến đổi từ đơn vị độ</a:t>
                </a:r>
                <a:r>
                  <a:rPr kumimoji="0" lang="en-US" altLang="en-US" sz="3200" i="0" u="none" strike="noStrike" cap="none" normalizeH="0" baseline="0" dirty="0">
                    <a:ln>
                      <a:noFill/>
                    </a:ln>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 C</a:t>
                </a:r>
                <a14:m>
                  <m:oMath xmlns:m="http://schemas.openxmlformats.org/officeDocument/2006/math">
                    <m:r>
                      <a:rPr lang="en-US" sz="3200" b="1" i="1" baseline="0" smtClean="0">
                        <a:solidFill>
                          <a:srgbClr val="013368"/>
                        </a:solidFill>
                        <a:effectLst/>
                        <a:latin typeface="Cambria Math" panose="02040503050406030204" pitchFamily="18" charset="0"/>
                        <a:ea typeface="Cambria Math" panose="02040503050406030204" pitchFamily="18" charset="0"/>
                        <a:cs typeface="Times New Roman" panose="02020603050405020304" pitchFamily="18" charset="0"/>
                      </a:rPr>
                      <m:t> </m:t>
                    </m:r>
                  </m:oMath>
                </a14:m>
                <a:r>
                  <a:rPr kumimoji="0" lang="vi-VN" altLang="en-US" sz="3200" i="0" u="none" strike="noStrike" cap="none" normalizeH="0" baseline="0" dirty="0">
                    <a:ln>
                      <a:noFill/>
                    </a:ln>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(Celsius) sang đơn </a:t>
                </a:r>
                <a:r>
                  <a:rPr kumimoji="0" lang="vi-VN" altLang="en-US" sz="3200" i="0" u="none" strike="noStrike" cap="none" normalizeH="0" baseline="0">
                    <a:ln>
                      <a:noFill/>
                    </a:ln>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vị độ</a:t>
                </a:r>
                <a:r>
                  <a:rPr kumimoji="0" lang="en-US" altLang="en-US" sz="3200" i="0" u="none" strike="noStrike" cap="none" normalizeH="0">
                    <a:ln>
                      <a:noFill/>
                    </a:ln>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 F</a:t>
                </a:r>
                <a:r>
                  <a:rPr kumimoji="0" lang="vi-VN" altLang="en-US" sz="3200" i="0" u="none" strike="noStrike" cap="none" normalizeH="0" baseline="0">
                    <a:ln>
                      <a:noFill/>
                    </a:ln>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vi-VN" altLang="en-US" sz="3200" i="0" u="none" strike="noStrike" cap="none" normalizeH="0" baseline="0" dirty="0">
                    <a:ln>
                      <a:noFill/>
                    </a:ln>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(Fahrenheit) như </a:t>
                </a:r>
                <a:r>
                  <a:rPr kumimoji="0" lang="vi-VN" altLang="en-US" sz="3200" i="0" u="none" strike="noStrike" cap="none" normalizeH="0" baseline="0">
                    <a:ln>
                      <a:noFill/>
                    </a:ln>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sau:</a:t>
                </a:r>
                <a:r>
                  <a:rPr kumimoji="0" lang="en-US" altLang="en-US" sz="3200" i="0" u="none" strike="noStrike" cap="none" normalizeH="0" baseline="0">
                    <a:ln>
                      <a:noFill/>
                    </a:ln>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 F = 1,8C + 32.</a:t>
                </a:r>
                <a:r>
                  <a:rPr kumimoji="0" lang="vi-VN" altLang="en-US" sz="3200" i="0" u="none" strike="noStrike" cap="none" normalizeH="0" baseline="0">
                    <a:ln>
                      <a:noFill/>
                    </a:ln>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 Theo em</a:t>
                </a:r>
                <a:r>
                  <a:rPr kumimoji="0" lang="en-US" altLang="en-US" sz="3200" i="0" u="none" strike="noStrike" cap="none" normalizeH="0">
                    <a:ln>
                      <a:noFill/>
                    </a:ln>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 F</a:t>
                </a:r>
                <a:r>
                  <a:rPr kumimoji="0" lang="vi-VN" altLang="en-US" sz="3200" i="0" u="none" strike="noStrike" cap="none" normalizeH="0" baseline="0">
                    <a:ln>
                      <a:noFill/>
                    </a:ln>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vi-VN" altLang="en-US" sz="3200" i="0" u="none" strike="noStrike" cap="none" normalizeH="0" baseline="0" dirty="0">
                    <a:ln>
                      <a:noFill/>
                    </a:ln>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có phải là một hàm số theo </a:t>
                </a:r>
                <a:r>
                  <a:rPr kumimoji="0" lang="vi-VN" altLang="en-US" sz="3200" i="0" u="none" strike="noStrike" cap="none" normalizeH="0" baseline="0">
                    <a:ln>
                      <a:noFill/>
                    </a:ln>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biến số</a:t>
                </a:r>
                <a:r>
                  <a:rPr kumimoji="0" lang="en-US" altLang="en-US" sz="3200" i="0" u="none" strike="noStrike" cap="none" normalizeH="0">
                    <a:ln>
                      <a:noFill/>
                    </a:ln>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 C</a:t>
                </a:r>
                <a:r>
                  <a:rPr kumimoji="0" lang="vi-VN" altLang="en-US" sz="3200" i="0" u="none" strike="noStrike" cap="none" normalizeH="0" baseline="0">
                    <a:ln>
                      <a:noFill/>
                    </a:ln>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vi-VN" altLang="en-US" sz="3200" i="0" u="none" strike="noStrike" cap="none" normalizeH="0" baseline="0" dirty="0">
                    <a:ln>
                      <a:noFill/>
                    </a:ln>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hay không? Giải thích?</a:t>
                </a:r>
                <a:r>
                  <a:rPr kumimoji="0" lang="en-US" altLang="en-US" sz="3200" i="0" u="none" strike="noStrike" cap="none" normalizeH="0" baseline="0" dirty="0">
                    <a:ln>
                      <a:noFill/>
                    </a:ln>
                    <a:solidFill>
                      <a:srgbClr val="0000CC"/>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altLang="en-US" sz="3200" i="0" u="none" strike="noStrike" cap="none" normalizeH="0" baseline="0" dirty="0">
                  <a:ln>
                    <a:noFill/>
                  </a:ln>
                  <a:solidFill>
                    <a:srgbClr val="0000CC"/>
                  </a:solidFill>
                  <a:effectLst/>
                  <a:latin typeface="Times New Roman" panose="02020603050405020304" pitchFamily="18" charset="0"/>
                  <a:cs typeface="Times New Roman" panose="02020603050405020304" pitchFamily="18" charset="0"/>
                </a:endParaRPr>
              </a:p>
            </p:txBody>
          </p:sp>
        </mc:Choice>
        <mc:Fallback xmlns="">
          <p:sp>
            <p:nvSpPr>
              <p:cNvPr id="3" name="Rectangle 11" descr="OPL20U25GSXzBJYl68kk8uQGfFKzs7yb1M4KJWUiLk6ZEvGF+qCIPSnY57AbBFCvTWID 13 2022 KNTT STT 25+K4lPs7H94VUqPe2XwIsfPRnrXQE//QTEXxb8/8N4CNc6FpgZahzpTjFhMzSA7T/nHJa11DE8Ng2TP3iAmRczFlmslSuUNOgUeb6yRvs0="/>
              <p:cNvSpPr>
                <a:spLocks noRot="1" noChangeAspect="1" noMove="1" noResize="1" noEditPoints="1" noAdjustHandles="1" noChangeArrowheads="1" noChangeShapeType="1" noTextEdit="1"/>
              </p:cNvSpPr>
              <p:nvPr/>
            </p:nvSpPr>
            <p:spPr bwMode="auto">
              <a:xfrm>
                <a:off x="68056" y="33454"/>
                <a:ext cx="11742943" cy="2062103"/>
              </a:xfrm>
              <a:prstGeom prst="rect">
                <a:avLst/>
              </a:prstGeom>
              <a:blipFill>
                <a:blip r:embed="rId5"/>
                <a:stretch>
                  <a:fillRect l="-1298" t="-3540" r="-1350" b="-8850"/>
                </a:stretch>
              </a:blip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r>
                  <a:rPr lang="en-US">
                    <a:noFill/>
                  </a:rPr>
                  <a:t> </a:t>
                </a:r>
              </a:p>
            </p:txBody>
          </p:sp>
        </mc:Fallback>
      </mc:AlternateContent>
      <p:grpSp>
        <p:nvGrpSpPr>
          <p:cNvPr id="2" name="Group 1">
            <a:extLst>
              <a:ext uri="{FF2B5EF4-FFF2-40B4-BE49-F238E27FC236}">
                <a16:creationId xmlns:a16="http://schemas.microsoft.com/office/drawing/2014/main" id="{63B05AD4-922E-07CF-F9AD-B4A525C8BD26}"/>
              </a:ext>
            </a:extLst>
          </p:cNvPr>
          <p:cNvGrpSpPr/>
          <p:nvPr/>
        </p:nvGrpSpPr>
        <p:grpSpPr>
          <a:xfrm>
            <a:off x="10698896" y="4403240"/>
            <a:ext cx="1375320" cy="2426029"/>
            <a:chOff x="9000996" y="1398253"/>
            <a:chExt cx="1375320" cy="2426029"/>
          </a:xfrm>
        </p:grpSpPr>
        <p:pic>
          <p:nvPicPr>
            <p:cNvPr id="4" name="Picture 21" descr="OPL20U25GSXzBJYl68kk8uQGfFKzs7yb1M4KJWUiLk6ZEvGF+qCIPSnY57AbBFCvTWID 13 2022 KNTT STT 25+K4lPs7H94VUqPe2XwIsfPRnrXQE//QTEXxb8/8N4CNc6FpgZahzpTjFhMzSA7T/nHJa11DE8Ng2TP3iAmRczFlmslSuUNOgUeb6yRvs0=">
              <a:extLst>
                <a:ext uri="{FF2B5EF4-FFF2-40B4-BE49-F238E27FC236}">
                  <a16:creationId xmlns:a16="http://schemas.microsoft.com/office/drawing/2014/main" id="{ECA52861-747C-36BB-8B16-5BF096AB9223}"/>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21087082">
              <a:off x="9000996" y="2511573"/>
              <a:ext cx="1375320" cy="1312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Variados284">
              <a:extLst>
                <a:ext uri="{FF2B5EF4-FFF2-40B4-BE49-F238E27FC236}">
                  <a16:creationId xmlns:a16="http://schemas.microsoft.com/office/drawing/2014/main" id="{E8FF2D8A-66B5-966F-A0A0-5F102C5CE454}"/>
                </a:ext>
              </a:extLst>
            </p:cNvPr>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9183119" y="1398253"/>
              <a:ext cx="761693" cy="1042630"/>
            </a:xfrm>
            <a:prstGeom prst="rect">
              <a:avLst/>
            </a:prstGeom>
            <a:noFill/>
            <a:extLst>
              <a:ext uri="{909E8E84-426E-40DD-AFC4-6F175D3DCCD1}">
                <a14:hiddenFill xmlns:a14="http://schemas.microsoft.com/office/drawing/2010/main">
                  <a:solidFill>
                    <a:srgbClr val="FFFFFF"/>
                  </a:solidFill>
                </a14:hiddenFill>
              </a:ext>
            </a:extLst>
          </p:spPr>
        </p:pic>
      </p:grpSp>
      <mc:AlternateContent xmlns:mc="http://schemas.openxmlformats.org/markup-compatibility/2006" xmlns:a14="http://schemas.microsoft.com/office/drawing/2010/main">
        <mc:Choice Requires="a14">
          <p:sp>
            <p:nvSpPr>
              <p:cNvPr id="15" name="TextBox 14">
                <a:extLst>
                  <a:ext uri="{FF2B5EF4-FFF2-40B4-BE49-F238E27FC236}">
                    <a16:creationId xmlns:a16="http://schemas.microsoft.com/office/drawing/2014/main" id="{3B015E7E-0337-B56D-70E0-88278290B847}"/>
                  </a:ext>
                </a:extLst>
              </p:cNvPr>
              <p:cNvSpPr txBox="1"/>
              <p:nvPr/>
            </p:nvSpPr>
            <p:spPr>
              <a:xfrm>
                <a:off x="2971799" y="2936593"/>
                <a:ext cx="8839199" cy="1569660"/>
              </a:xfrm>
              <a:prstGeom prst="rect">
                <a:avLst/>
              </a:prstGeom>
              <a:noFill/>
            </p:spPr>
            <p:txBody>
              <a:bodyPr wrap="square" rtlCol="0">
                <a:spAutoFit/>
              </a:bodyPr>
              <a:lstStyle/>
              <a:p>
                <a:r>
                  <a:rPr lang="en-US" sz="3200" dirty="0">
                    <a:solidFill>
                      <a:srgbClr val="013368"/>
                    </a:solidFill>
                    <a:latin typeface="Times New Roman" panose="02020603050405020304" pitchFamily="18" charset="0"/>
                    <a:cs typeface="Times New Roman" panose="02020603050405020304" pitchFamily="18" charset="0"/>
                  </a:rPr>
                  <a:t>Đáp </a:t>
                </a:r>
                <a:r>
                  <a:rPr lang="en-US" sz="3200" dirty="0" err="1">
                    <a:solidFill>
                      <a:srgbClr val="013368"/>
                    </a:solidFill>
                    <a:latin typeface="Times New Roman" panose="02020603050405020304" pitchFamily="18" charset="0"/>
                    <a:cs typeface="Times New Roman" panose="02020603050405020304" pitchFamily="18" charset="0"/>
                  </a:rPr>
                  <a:t>án</a:t>
                </a:r>
                <a:r>
                  <a:rPr lang="en-US" sz="3200" dirty="0">
                    <a:solidFill>
                      <a:srgbClr val="013368"/>
                    </a:solidFill>
                    <a:latin typeface="Times New Roman" panose="02020603050405020304" pitchFamily="18" charset="0"/>
                    <a:cs typeface="Times New Roman" panose="02020603050405020304" pitchFamily="18" charset="0"/>
                  </a:rPr>
                  <a:t>:</a:t>
                </a:r>
              </a:p>
              <a:p>
                <a:r>
                  <a:rPr lang="vi-VN" sz="3200" dirty="0">
                    <a:solidFill>
                      <a:srgbClr val="013368"/>
                    </a:solidFill>
                    <a:latin typeface="Times New Roman" panose="02020603050405020304" pitchFamily="18" charset="0"/>
                    <a:cs typeface="Times New Roman" panose="02020603050405020304" pitchFamily="18" charset="0"/>
                  </a:rPr>
                  <a:t> </a:t>
                </a:r>
                <a14:m>
                  <m:oMath xmlns:m="http://schemas.openxmlformats.org/officeDocument/2006/math">
                    <m:r>
                      <a:rPr lang="en-US" sz="3200" b="0" i="1" smtClean="0">
                        <a:solidFill>
                          <a:srgbClr val="013368"/>
                        </a:solidFill>
                        <a:latin typeface="Cambria Math" panose="02040503050406030204" pitchFamily="18" charset="0"/>
                        <a:cs typeface="Times New Roman" panose="02020603050405020304" pitchFamily="18" charset="0"/>
                      </a:rPr>
                      <m:t>𝐹</m:t>
                    </m:r>
                    <m:r>
                      <a:rPr lang="en-US" sz="3200" b="0" i="1" smtClean="0">
                        <a:solidFill>
                          <a:srgbClr val="013368"/>
                        </a:solidFill>
                        <a:latin typeface="Cambria Math" panose="02040503050406030204" pitchFamily="18" charset="0"/>
                        <a:cs typeface="Times New Roman" panose="02020603050405020304" pitchFamily="18" charset="0"/>
                      </a:rPr>
                      <m:t> </m:t>
                    </m:r>
                  </m:oMath>
                </a14:m>
                <a:r>
                  <a:rPr lang="en-US" sz="3200" dirty="0">
                    <a:solidFill>
                      <a:srgbClr val="013368"/>
                    </a:solidFill>
                    <a:latin typeface="Times New Roman" panose="02020603050405020304" pitchFamily="18" charset="0"/>
                    <a:cs typeface="Times New Roman" panose="02020603050405020304" pitchFamily="18" charset="0"/>
                  </a:rPr>
                  <a:t>l</a:t>
                </a:r>
                <a:r>
                  <a:rPr lang="vi-VN" sz="3200" dirty="0">
                    <a:solidFill>
                      <a:srgbClr val="013368"/>
                    </a:solidFill>
                    <a:latin typeface="Times New Roman" panose="02020603050405020304" pitchFamily="18" charset="0"/>
                    <a:cs typeface="Times New Roman" panose="02020603050405020304" pitchFamily="18" charset="0"/>
                  </a:rPr>
                  <a:t>à một hàm số theo biến số</a:t>
                </a:r>
                <a:r>
                  <a:rPr lang="en-US" sz="3200" dirty="0">
                    <a:solidFill>
                      <a:srgbClr val="013368"/>
                    </a:solidFill>
                    <a:latin typeface="Times New Roman" panose="02020603050405020304" pitchFamily="18" charset="0"/>
                    <a:cs typeface="Times New Roman" panose="02020603050405020304" pitchFamily="18" charset="0"/>
                  </a:rPr>
                  <a:t> </a:t>
                </a:r>
                <a14:m>
                  <m:oMath xmlns:m="http://schemas.openxmlformats.org/officeDocument/2006/math">
                    <m:r>
                      <a:rPr lang="en-US" sz="3200" b="0" i="1" smtClean="0">
                        <a:solidFill>
                          <a:srgbClr val="013368"/>
                        </a:solidFill>
                        <a:latin typeface="Cambria Math" panose="02040503050406030204" pitchFamily="18" charset="0"/>
                        <a:cs typeface="Times New Roman" panose="02020603050405020304" pitchFamily="18" charset="0"/>
                      </a:rPr>
                      <m:t>𝐶</m:t>
                    </m:r>
                  </m:oMath>
                </a14:m>
                <a:r>
                  <a:rPr lang="vi-VN" sz="3200" dirty="0">
                    <a:solidFill>
                      <a:srgbClr val="013368"/>
                    </a:solidFill>
                    <a:latin typeface="Times New Roman" panose="02020603050405020304" pitchFamily="18" charset="0"/>
                    <a:cs typeface="Times New Roman" panose="02020603050405020304" pitchFamily="18" charset="0"/>
                  </a:rPr>
                  <a:t> vì mỗi nhiệt độ </a:t>
                </a:r>
                <a14:m>
                  <m:oMath xmlns:m="http://schemas.openxmlformats.org/officeDocument/2006/math">
                    <m:r>
                      <a:rPr lang="en-US" sz="3200" i="1">
                        <a:solidFill>
                          <a:srgbClr val="013368"/>
                        </a:solidFill>
                        <a:latin typeface="Cambria Math" panose="02040503050406030204" pitchFamily="18" charset="0"/>
                        <a:cs typeface="Times New Roman" panose="02020603050405020304" pitchFamily="18" charset="0"/>
                      </a:rPr>
                      <m:t>𝐹</m:t>
                    </m:r>
                  </m:oMath>
                </a14:m>
                <a:r>
                  <a:rPr lang="vi-VN" sz="3200" dirty="0">
                    <a:solidFill>
                      <a:srgbClr val="013368"/>
                    </a:solidFill>
                    <a:latin typeface="Times New Roman" panose="02020603050405020304" pitchFamily="18" charset="0"/>
                    <a:cs typeface="Times New Roman" panose="02020603050405020304" pitchFamily="18" charset="0"/>
                  </a:rPr>
                  <a:t> </a:t>
                </a:r>
                <a:r>
                  <a:rPr lang="vi-VN" sz="3200">
                    <a:solidFill>
                      <a:srgbClr val="013368"/>
                    </a:solidFill>
                    <a:latin typeface="Times New Roman" panose="02020603050405020304" pitchFamily="18" charset="0"/>
                    <a:cs typeface="Times New Roman" panose="02020603050405020304" pitchFamily="18" charset="0"/>
                  </a:rPr>
                  <a:t>ta </a:t>
                </a:r>
                <a:r>
                  <a:rPr lang="en-US" sz="3200">
                    <a:solidFill>
                      <a:srgbClr val="013368"/>
                    </a:solidFill>
                    <a:latin typeface="Times New Roman" panose="02020603050405020304" pitchFamily="18" charset="0"/>
                    <a:cs typeface="Times New Roman" panose="02020603050405020304" pitchFamily="18" charset="0"/>
                  </a:rPr>
                  <a:t>chỉ </a:t>
                </a:r>
                <a:r>
                  <a:rPr lang="vi-VN" sz="3200">
                    <a:solidFill>
                      <a:srgbClr val="013368"/>
                    </a:solidFill>
                    <a:latin typeface="Times New Roman" panose="02020603050405020304" pitchFamily="18" charset="0"/>
                    <a:cs typeface="Times New Roman" panose="02020603050405020304" pitchFamily="18" charset="0"/>
                  </a:rPr>
                  <a:t>có </a:t>
                </a:r>
                <a:r>
                  <a:rPr lang="vi-VN" sz="3200" dirty="0">
                    <a:solidFill>
                      <a:srgbClr val="013368"/>
                    </a:solidFill>
                    <a:latin typeface="Times New Roman" panose="02020603050405020304" pitchFamily="18" charset="0"/>
                    <a:cs typeface="Times New Roman" panose="02020603050405020304" pitchFamily="18" charset="0"/>
                  </a:rPr>
                  <a:t>một nhiệt độ </a:t>
                </a:r>
                <a14:m>
                  <m:oMath xmlns:m="http://schemas.openxmlformats.org/officeDocument/2006/math">
                    <m:r>
                      <a:rPr lang="en-US" sz="3200" i="1">
                        <a:solidFill>
                          <a:srgbClr val="013368"/>
                        </a:solidFill>
                        <a:latin typeface="Cambria Math" panose="02040503050406030204" pitchFamily="18" charset="0"/>
                        <a:cs typeface="Times New Roman" panose="02020603050405020304" pitchFamily="18" charset="0"/>
                      </a:rPr>
                      <m:t>𝐶</m:t>
                    </m:r>
                  </m:oMath>
                </a14:m>
                <a:r>
                  <a:rPr lang="vi-VN" sz="3200" dirty="0">
                    <a:solidFill>
                      <a:srgbClr val="013368"/>
                    </a:solidFill>
                    <a:latin typeface="Times New Roman" panose="02020603050405020304" pitchFamily="18" charset="0"/>
                    <a:cs typeface="Times New Roman" panose="02020603050405020304" pitchFamily="18" charset="0"/>
                  </a:rPr>
                  <a:t> tương ứng.</a:t>
                </a:r>
                <a:endParaRPr lang="en-US" sz="3200" dirty="0">
                  <a:solidFill>
                    <a:srgbClr val="013368"/>
                  </a:solidFill>
                  <a:latin typeface="Times New Roman" panose="02020603050405020304" pitchFamily="18" charset="0"/>
                  <a:cs typeface="Times New Roman" panose="02020603050405020304" pitchFamily="18" charset="0"/>
                </a:endParaRPr>
              </a:p>
            </p:txBody>
          </p:sp>
        </mc:Choice>
        <mc:Fallback xmlns="">
          <p:sp>
            <p:nvSpPr>
              <p:cNvPr id="15" name="TextBox 14">
                <a:extLst>
                  <a:ext uri="{FF2B5EF4-FFF2-40B4-BE49-F238E27FC236}">
                    <a16:creationId xmlns:a16="http://schemas.microsoft.com/office/drawing/2014/main" id="{3B015E7E-0337-B56D-70E0-88278290B847}"/>
                  </a:ext>
                </a:extLst>
              </p:cNvPr>
              <p:cNvSpPr txBox="1">
                <a:spLocks noRot="1" noChangeAspect="1" noMove="1" noResize="1" noEditPoints="1" noAdjustHandles="1" noChangeArrowheads="1" noChangeShapeType="1" noTextEdit="1"/>
              </p:cNvSpPr>
              <p:nvPr/>
            </p:nvSpPr>
            <p:spPr>
              <a:xfrm>
                <a:off x="2971799" y="2936593"/>
                <a:ext cx="8839199" cy="1569660"/>
              </a:xfrm>
              <a:prstGeom prst="rect">
                <a:avLst/>
              </a:prstGeom>
              <a:blipFill>
                <a:blip r:embed="rId8"/>
                <a:stretch>
                  <a:fillRect l="-1724" t="-5447" r="-1310" b="-11673"/>
                </a:stretch>
              </a:blipFill>
            </p:spPr>
            <p:txBody>
              <a:bodyPr/>
              <a:lstStyle/>
              <a:p>
                <a:r>
                  <a:rPr lang="en-US">
                    <a:noFill/>
                  </a:rPr>
                  <a:t> </a:t>
                </a:r>
              </a:p>
            </p:txBody>
          </p:sp>
        </mc:Fallback>
      </mc:AlternateContent>
      <p:pic>
        <p:nvPicPr>
          <p:cNvPr id="7" name="COUNTDOWN TIMER ( v 679 ) 30 sec with sound music effects 4K" descr="OPL20U25GSXzBJYl68kk8uQGfFKzs7yb1M4KJWUiLk6ZEvGF+qCIPSnY57AbBFCvTWID 13 2022 KNTT STT 25+K4lPs7H94VUqPe2XwIsfPRnrXQE//QTEXxb8/8N4CNc6FpgZahzpTjFhMzSA7T/nHJa11DE8Ng2TP3iAmRczFlmslSuUNOgUeb6yRvs0=">
            <a:hlinkClick r:id="" action="ppaction://media"/>
            <a:extLst>
              <a:ext uri="{FF2B5EF4-FFF2-40B4-BE49-F238E27FC236}">
                <a16:creationId xmlns:a16="http://schemas.microsoft.com/office/drawing/2014/main" id="{097A8148-F4DD-A9F3-BFB1-C72AF776D1F6}"/>
              </a:ext>
            </a:extLst>
          </p:cNvPr>
          <p:cNvPicPr>
            <a:picLocks noChangeAspect="1"/>
          </p:cNvPicPr>
          <p:nvPr>
            <a:videoFile r:link="rId2"/>
            <p:extLst>
              <p:ext uri="{DAA4B4D4-6D71-4841-9C94-3DE7FCFB9230}">
                <p14:media xmlns:p14="http://schemas.microsoft.com/office/powerpoint/2010/main" r:embed="rId1"/>
              </p:ext>
            </p:extLst>
          </p:nvPr>
        </p:nvPicPr>
        <p:blipFill>
          <a:blip r:embed="rId9"/>
          <a:stretch>
            <a:fillRect/>
          </a:stretch>
        </p:blipFill>
        <p:spPr>
          <a:xfrm>
            <a:off x="4800600" y="5169143"/>
            <a:ext cx="2590800" cy="1638685"/>
          </a:xfrm>
          <a:prstGeom prst="rect">
            <a:avLst/>
          </a:prstGeom>
        </p:spPr>
      </p:pic>
      <p:pic>
        <p:nvPicPr>
          <p:cNvPr id="8" name="Picture 7">
            <a:extLst>
              <a:ext uri="{FF2B5EF4-FFF2-40B4-BE49-F238E27FC236}">
                <a16:creationId xmlns:a16="http://schemas.microsoft.com/office/drawing/2014/main" id="{0CF65708-12D0-A265-CA75-74DEF8F1C713}"/>
              </a:ext>
            </a:extLst>
          </p:cNvPr>
          <p:cNvPicPr>
            <a:picLocks noChangeAspect="1"/>
          </p:cNvPicPr>
          <p:nvPr/>
        </p:nvPicPr>
        <p:blipFill>
          <a:blip r:embed="rId10"/>
          <a:stretch>
            <a:fillRect/>
          </a:stretch>
        </p:blipFill>
        <p:spPr>
          <a:xfrm>
            <a:off x="1022792" y="2422040"/>
            <a:ext cx="1331626" cy="3962400"/>
          </a:xfrm>
          <a:prstGeom prst="rect">
            <a:avLst/>
          </a:prstGeom>
        </p:spPr>
      </p:pic>
    </p:spTree>
    <p:extLst>
      <p:ext uri="{BB962C8B-B14F-4D97-AF65-F5344CB8AC3E}">
        <p14:creationId xmlns:p14="http://schemas.microsoft.com/office/powerpoint/2010/main" val="29168285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circle(in)">
                                      <p:cBhvr>
                                        <p:cTn id="7" dur="2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8" fill="hold" display="0">
                  <p:stCondLst>
                    <p:cond delay="indefinite"/>
                  </p:stCondLst>
                </p:cTn>
                <p:tgtEl>
                  <p:spTgt spid="7"/>
                </p:tgtEl>
              </p:cMediaNode>
            </p:video>
          </p:childTnLst>
        </p:cTn>
      </p:par>
    </p:tnLst>
    <p:bldLst>
      <p:bldP spid="1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descr="OPL20U25GSXzBJYl68kk8uQGfFKzs7yb1M4KJWUiLk6ZEvGF+qCIPSnY57AbBFCvTWID 13 2022 KNTT STT 25+K4lPs7H94VUqPe2XwIsfPRnrXQE//QTEXxb8/8N4CNc6FpgZahzpTjFhMzSA7T/nHJa11DE8Ng2TP3iAmRczFlmslSuUNOgUeb6yRvs0=">
            <a:extLst>
              <a:ext uri="{FF2B5EF4-FFF2-40B4-BE49-F238E27FC236}">
                <a16:creationId xmlns:a16="http://schemas.microsoft.com/office/drawing/2014/main" id="{5D56E2E4-7ED0-47ED-A585-C8596286DC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99"/>
            <a:ext cx="12192001" cy="6858000"/>
          </a:xfrm>
          <a:prstGeom prst="rect">
            <a:avLst/>
          </a:prstGeom>
        </p:spPr>
      </p:pic>
      <p:sp>
        <p:nvSpPr>
          <p:cNvPr id="13" name="矩形 12" descr="OPL20U25GSXzBJYl68kk8uQGfFKzs7yb1M4KJWUiLk6ZEvGF+qCIPSnY57AbBFCvTWID 13 2022 KNTT STT 25+K4lPs7H94VUqPe2XwIsfPRnrXQE//QTEXxb8/8N4CNc6FpgZahzpTjFhMzSA7T/nHJa11DE8Ng2TP3iAmRczFlmslSuUNOgUeb6yRvs0=">
            <a:extLst>
              <a:ext uri="{FF2B5EF4-FFF2-40B4-BE49-F238E27FC236}">
                <a16:creationId xmlns:a16="http://schemas.microsoft.com/office/drawing/2014/main" id="{888ADBBE-6045-46D6-A35A-5223216B8751}"/>
              </a:ext>
            </a:extLst>
          </p:cNvPr>
          <p:cNvSpPr/>
          <p:nvPr/>
        </p:nvSpPr>
        <p:spPr>
          <a:xfrm rot="16200000">
            <a:off x="4862087" y="368777"/>
            <a:ext cx="1748536" cy="6120248"/>
          </a:xfrm>
          <a:prstGeom prst="rect">
            <a:avLst/>
          </a:prstGeom>
          <a:solidFill>
            <a:srgbClr val="EC8B74"/>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en-US" altLang="zh-CN" sz="4401" dirty="0">
                <a:solidFill>
                  <a:schemeClr val="bg1"/>
                </a:solidFill>
                <a:latin typeface="Times New Roman" panose="02020603050405020304" pitchFamily="18" charset="0"/>
                <a:ea typeface="华文中宋" panose="02010600040101010101" pitchFamily="2" charset="-122"/>
                <a:cs typeface="Times New Roman" panose="02020603050405020304" pitchFamily="18" charset="0"/>
              </a:rPr>
              <a:t>NHIỆM VỤ VỀ NHÀ</a:t>
            </a:r>
            <a:endParaRPr lang="zh-CN" altLang="en-US" sz="4401" dirty="0">
              <a:solidFill>
                <a:schemeClr val="bg1"/>
              </a:solidFill>
              <a:latin typeface="Times New Roman" panose="02020603050405020304" pitchFamily="18" charset="0"/>
              <a:ea typeface="华文中宋" panose="02010600040101010101" pitchFamily="2" charset="-122"/>
              <a:cs typeface="Times New Roman" panose="02020603050405020304" pitchFamily="18" charset="0"/>
            </a:endParaRPr>
          </a:p>
        </p:txBody>
      </p:sp>
    </p:spTree>
    <p:extLst>
      <p:ext uri="{BB962C8B-B14F-4D97-AF65-F5344CB8AC3E}">
        <p14:creationId xmlns:p14="http://schemas.microsoft.com/office/powerpoint/2010/main" val="13380311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descr="OPL20U25GSXzBJYl68kk8uQGfFKzs7yb1M4KJWUiLk6ZEvGF+qCIPSnY57AbBFCvTWID 13 2022 KNTT STT 25+K4lPs7H94VUqPe2XwIsfPRnrXQE//QTEXxb8/8N4CNc6FpgZahzpTjFhMzSA7T/nHJa11DE8Ng2TP3iAmRczFlmslSuUNOgUeb6yRvs0=">
            <a:extLst>
              <a:ext uri="{FF2B5EF4-FFF2-40B4-BE49-F238E27FC236}">
                <a16:creationId xmlns:a16="http://schemas.microsoft.com/office/drawing/2014/main" id="{F0FC0F70-AC76-4EA2-86EB-0B407A4ACBB5}"/>
              </a:ext>
            </a:extLst>
          </p:cNvPr>
          <p:cNvGrpSpPr/>
          <p:nvPr/>
        </p:nvGrpSpPr>
        <p:grpSpPr>
          <a:xfrm>
            <a:off x="0" y="344417"/>
            <a:ext cx="12192001" cy="599707"/>
            <a:chOff x="0" y="776685"/>
            <a:chExt cx="12190413" cy="599628"/>
          </a:xfrm>
        </p:grpSpPr>
        <p:sp>
          <p:nvSpPr>
            <p:cNvPr id="11" name="矩形 10">
              <a:extLst>
                <a:ext uri="{FF2B5EF4-FFF2-40B4-BE49-F238E27FC236}">
                  <a16:creationId xmlns:a16="http://schemas.microsoft.com/office/drawing/2014/main" id="{84C0791A-6676-4043-BBF1-DD2993D19C98}"/>
                </a:ext>
              </a:extLst>
            </p:cNvPr>
            <p:cNvSpPr/>
            <p:nvPr/>
          </p:nvSpPr>
          <p:spPr>
            <a:xfrm flipV="1">
              <a:off x="0" y="1330594"/>
              <a:ext cx="12190413" cy="45719"/>
            </a:xfrm>
            <a:prstGeom prst="rect">
              <a:avLst/>
            </a:prstGeom>
            <a:solidFill>
              <a:srgbClr val="EC8B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TextBox 8">
              <a:extLst>
                <a:ext uri="{FF2B5EF4-FFF2-40B4-BE49-F238E27FC236}">
                  <a16:creationId xmlns:a16="http://schemas.microsoft.com/office/drawing/2014/main" id="{E9BB0E5B-E5F4-4490-B3C7-C915B81DF5B6}"/>
                </a:ext>
              </a:extLst>
            </p:cNvPr>
            <p:cNvSpPr txBox="1">
              <a:spLocks noChangeArrowheads="1"/>
            </p:cNvSpPr>
            <p:nvPr/>
          </p:nvSpPr>
          <p:spPr bwMode="auto">
            <a:xfrm>
              <a:off x="3564644" y="776685"/>
              <a:ext cx="4465875" cy="553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en-US" altLang="zh-CN" sz="3600" b="1" dirty="0">
                  <a:solidFill>
                    <a:srgbClr val="EC8B74"/>
                  </a:solidFill>
                  <a:latin typeface="Times New Roman" panose="02020603050405020304" pitchFamily="18" charset="0"/>
                  <a:ea typeface="华文中宋" panose="02010600040101010101" pitchFamily="2" charset="-122"/>
                  <a:cs typeface="Times New Roman" panose="02020603050405020304" pitchFamily="18" charset="0"/>
                  <a:sym typeface="Arial" panose="020B0604020202020204" pitchFamily="34" charset="0"/>
                </a:rPr>
                <a:t>NHIỆM VỤ VỀ NHÀ</a:t>
              </a:r>
              <a:endParaRPr lang="zh-CN" altLang="en-US" sz="3600" b="1" dirty="0">
                <a:solidFill>
                  <a:srgbClr val="EC8B74"/>
                </a:solidFill>
                <a:latin typeface="Times New Roman" panose="02020603050405020304" pitchFamily="18" charset="0"/>
                <a:ea typeface="华文中宋" panose="02010600040101010101" pitchFamily="2" charset="-122"/>
                <a:cs typeface="Times New Roman" panose="02020603050405020304" pitchFamily="18" charset="0"/>
                <a:sym typeface="Arial" panose="020B0604020202020204" pitchFamily="34" charset="0"/>
              </a:endParaRPr>
            </a:p>
          </p:txBody>
        </p:sp>
      </p:grpSp>
      <p:grpSp>
        <p:nvGrpSpPr>
          <p:cNvPr id="5" name="组合 4" descr="OPL20U25GSXzBJYl68kk8uQGfFKzs7yb1M4KJWUiLk6ZEvGF+qCIPSnY57AbBFCvTWID 13 2022 KNTT STT 25+K4lPs7H94VUqPe2XwIsfPRnrXQE//QTEXxb8/8N4CNc6FpgZahzpTjFhMzSA7T/nHJa11DE8Ng2TP3iAmRczFlmslSuUNOgUeb6yRvs0=">
            <a:extLst>
              <a:ext uri="{FF2B5EF4-FFF2-40B4-BE49-F238E27FC236}">
                <a16:creationId xmlns:a16="http://schemas.microsoft.com/office/drawing/2014/main" id="{80978CAF-30FC-4F62-BC63-9793CD6913C8}"/>
              </a:ext>
            </a:extLst>
          </p:cNvPr>
          <p:cNvGrpSpPr/>
          <p:nvPr/>
        </p:nvGrpSpPr>
        <p:grpSpPr>
          <a:xfrm>
            <a:off x="1770473" y="1952755"/>
            <a:ext cx="8797007" cy="4101426"/>
            <a:chOff x="838200" y="1581150"/>
            <a:chExt cx="7467600" cy="2895600"/>
          </a:xfrm>
        </p:grpSpPr>
        <p:sp>
          <p:nvSpPr>
            <p:cNvPr id="6" name="Rectangle 2">
              <a:extLst>
                <a:ext uri="{FF2B5EF4-FFF2-40B4-BE49-F238E27FC236}">
                  <a16:creationId xmlns:a16="http://schemas.microsoft.com/office/drawing/2014/main" id="{FD8E24B8-B07D-40C1-9EEC-D3130FBC8FB2}"/>
                </a:ext>
              </a:extLst>
            </p:cNvPr>
            <p:cNvSpPr/>
            <p:nvPr/>
          </p:nvSpPr>
          <p:spPr>
            <a:xfrm>
              <a:off x="838200" y="1581150"/>
              <a:ext cx="3733800" cy="1447800"/>
            </a:xfrm>
            <a:prstGeom prst="rect">
              <a:avLst/>
            </a:prstGeom>
            <a:solidFill>
              <a:srgbClr val="EC8B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7" name="Rectangle 3">
              <a:extLst>
                <a:ext uri="{FF2B5EF4-FFF2-40B4-BE49-F238E27FC236}">
                  <a16:creationId xmlns:a16="http://schemas.microsoft.com/office/drawing/2014/main" id="{ECAB7E76-141F-491C-9B1C-180AAB82DB68}"/>
                </a:ext>
              </a:extLst>
            </p:cNvPr>
            <p:cNvSpPr/>
            <p:nvPr/>
          </p:nvSpPr>
          <p:spPr>
            <a:xfrm>
              <a:off x="838200" y="3028950"/>
              <a:ext cx="3733800" cy="1447800"/>
            </a:xfrm>
            <a:prstGeom prst="rect">
              <a:avLst/>
            </a:prstGeom>
            <a:solidFill>
              <a:srgbClr val="EC8B74">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Rectangle 4">
              <a:extLst>
                <a:ext uri="{FF2B5EF4-FFF2-40B4-BE49-F238E27FC236}">
                  <a16:creationId xmlns:a16="http://schemas.microsoft.com/office/drawing/2014/main" id="{C910AFF6-9279-4119-BB22-16DEF640CACB}"/>
                </a:ext>
              </a:extLst>
            </p:cNvPr>
            <p:cNvSpPr/>
            <p:nvPr/>
          </p:nvSpPr>
          <p:spPr>
            <a:xfrm>
              <a:off x="4572000" y="1587847"/>
              <a:ext cx="3733800" cy="1447800"/>
            </a:xfrm>
            <a:prstGeom prst="rect">
              <a:avLst/>
            </a:prstGeom>
            <a:solidFill>
              <a:srgbClr val="EC8B74">
                <a:alpha val="7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10" name="Rectangle 5">
              <a:extLst>
                <a:ext uri="{FF2B5EF4-FFF2-40B4-BE49-F238E27FC236}">
                  <a16:creationId xmlns:a16="http://schemas.microsoft.com/office/drawing/2014/main" id="{25ED347A-EE16-4E61-B974-751C954EE7F9}"/>
                </a:ext>
              </a:extLst>
            </p:cNvPr>
            <p:cNvSpPr/>
            <p:nvPr/>
          </p:nvSpPr>
          <p:spPr>
            <a:xfrm>
              <a:off x="4572000" y="3028950"/>
              <a:ext cx="3733800" cy="1447800"/>
            </a:xfrm>
            <a:prstGeom prst="rect">
              <a:avLst/>
            </a:prstGeom>
            <a:solidFill>
              <a:srgbClr val="EC8B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grpSp>
          <p:nvGrpSpPr>
            <p:cNvPr id="18" name="Group 13">
              <a:extLst>
                <a:ext uri="{FF2B5EF4-FFF2-40B4-BE49-F238E27FC236}">
                  <a16:creationId xmlns:a16="http://schemas.microsoft.com/office/drawing/2014/main" id="{CCF6D8C7-D028-4D78-86B4-D841BC051D2C}"/>
                </a:ext>
              </a:extLst>
            </p:cNvPr>
            <p:cNvGrpSpPr/>
            <p:nvPr/>
          </p:nvGrpSpPr>
          <p:grpSpPr>
            <a:xfrm>
              <a:off x="7543800" y="1982293"/>
              <a:ext cx="533400" cy="645515"/>
              <a:chOff x="427038" y="3595610"/>
              <a:chExt cx="391838" cy="474198"/>
            </a:xfrm>
            <a:solidFill>
              <a:schemeClr val="bg1"/>
            </a:solidFill>
          </p:grpSpPr>
          <p:sp>
            <p:nvSpPr>
              <p:cNvPr id="27" name="Freeform 89">
                <a:extLst>
                  <a:ext uri="{FF2B5EF4-FFF2-40B4-BE49-F238E27FC236}">
                    <a16:creationId xmlns:a16="http://schemas.microsoft.com/office/drawing/2014/main" id="{07B793CF-4C7C-4112-AAA0-F1940C094EB3}"/>
                  </a:ext>
                </a:extLst>
              </p:cNvPr>
              <p:cNvSpPr>
                <a:spLocks/>
              </p:cNvSpPr>
              <p:nvPr/>
            </p:nvSpPr>
            <p:spPr bwMode="auto">
              <a:xfrm>
                <a:off x="486937" y="3655509"/>
                <a:ext cx="272041" cy="257066"/>
              </a:xfrm>
              <a:custGeom>
                <a:avLst/>
                <a:gdLst>
                  <a:gd name="T0" fmla="*/ 57 w 82"/>
                  <a:gd name="T1" fmla="*/ 67 h 78"/>
                  <a:gd name="T2" fmla="*/ 57 w 82"/>
                  <a:gd name="T3" fmla="*/ 78 h 78"/>
                  <a:gd name="T4" fmla="*/ 82 w 82"/>
                  <a:gd name="T5" fmla="*/ 40 h 78"/>
                  <a:gd name="T6" fmla="*/ 41 w 82"/>
                  <a:gd name="T7" fmla="*/ 0 h 78"/>
                  <a:gd name="T8" fmla="*/ 0 w 82"/>
                  <a:gd name="T9" fmla="*/ 40 h 78"/>
                  <a:gd name="T10" fmla="*/ 25 w 82"/>
                  <a:gd name="T11" fmla="*/ 78 h 78"/>
                  <a:gd name="T12" fmla="*/ 25 w 82"/>
                  <a:gd name="T13" fmla="*/ 67 h 78"/>
                  <a:gd name="T14" fmla="*/ 10 w 82"/>
                  <a:gd name="T15" fmla="*/ 40 h 78"/>
                  <a:gd name="T16" fmla="*/ 41 w 82"/>
                  <a:gd name="T17" fmla="*/ 10 h 78"/>
                  <a:gd name="T18" fmla="*/ 72 w 82"/>
                  <a:gd name="T19" fmla="*/ 40 h 78"/>
                  <a:gd name="T20" fmla="*/ 57 w 82"/>
                  <a:gd name="T21" fmla="*/ 67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2" h="78">
                    <a:moveTo>
                      <a:pt x="57" y="67"/>
                    </a:moveTo>
                    <a:cubicBezTo>
                      <a:pt x="57" y="78"/>
                      <a:pt x="57" y="78"/>
                      <a:pt x="57" y="78"/>
                    </a:cubicBezTo>
                    <a:cubicBezTo>
                      <a:pt x="71" y="72"/>
                      <a:pt x="82" y="57"/>
                      <a:pt x="82" y="40"/>
                    </a:cubicBezTo>
                    <a:cubicBezTo>
                      <a:pt x="82" y="18"/>
                      <a:pt x="63" y="0"/>
                      <a:pt x="41" y="0"/>
                    </a:cubicBezTo>
                    <a:cubicBezTo>
                      <a:pt x="19" y="0"/>
                      <a:pt x="0" y="18"/>
                      <a:pt x="0" y="40"/>
                    </a:cubicBezTo>
                    <a:cubicBezTo>
                      <a:pt x="0" y="57"/>
                      <a:pt x="10" y="72"/>
                      <a:pt x="25" y="78"/>
                    </a:cubicBezTo>
                    <a:cubicBezTo>
                      <a:pt x="25" y="67"/>
                      <a:pt x="25" y="67"/>
                      <a:pt x="25" y="67"/>
                    </a:cubicBezTo>
                    <a:cubicBezTo>
                      <a:pt x="16" y="61"/>
                      <a:pt x="10" y="52"/>
                      <a:pt x="10" y="40"/>
                    </a:cubicBezTo>
                    <a:cubicBezTo>
                      <a:pt x="10" y="23"/>
                      <a:pt x="24" y="10"/>
                      <a:pt x="41" y="10"/>
                    </a:cubicBezTo>
                    <a:cubicBezTo>
                      <a:pt x="58" y="10"/>
                      <a:pt x="72" y="23"/>
                      <a:pt x="72" y="40"/>
                    </a:cubicBezTo>
                    <a:cubicBezTo>
                      <a:pt x="72" y="52"/>
                      <a:pt x="66" y="62"/>
                      <a:pt x="57" y="6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52" tIns="45726" rIns="91452" bIns="45726" numCol="1" anchor="t" anchorCtr="0" compatLnSpc="1">
                <a:prstTxWarp prst="textNoShape">
                  <a:avLst/>
                </a:prstTxWarp>
              </a:bodyPr>
              <a:lstStyle/>
              <a:p>
                <a:endParaRPr lang="en-US">
                  <a:solidFill>
                    <a:schemeClr val="bg1"/>
                  </a:solidFill>
                </a:endParaRPr>
              </a:p>
            </p:txBody>
          </p:sp>
          <p:sp>
            <p:nvSpPr>
              <p:cNvPr id="28" name="Freeform 90">
                <a:extLst>
                  <a:ext uri="{FF2B5EF4-FFF2-40B4-BE49-F238E27FC236}">
                    <a16:creationId xmlns:a16="http://schemas.microsoft.com/office/drawing/2014/main" id="{CDFDEE2B-1458-4EB0-B26B-62803DD5A9CE}"/>
                  </a:ext>
                </a:extLst>
              </p:cNvPr>
              <p:cNvSpPr>
                <a:spLocks/>
              </p:cNvSpPr>
              <p:nvPr/>
            </p:nvSpPr>
            <p:spPr bwMode="auto">
              <a:xfrm>
                <a:off x="427038" y="3595610"/>
                <a:ext cx="391838" cy="381855"/>
              </a:xfrm>
              <a:custGeom>
                <a:avLst/>
                <a:gdLst>
                  <a:gd name="T0" fmla="*/ 59 w 118"/>
                  <a:gd name="T1" fmla="*/ 0 h 115"/>
                  <a:gd name="T2" fmla="*/ 0 w 118"/>
                  <a:gd name="T3" fmla="*/ 58 h 115"/>
                  <a:gd name="T4" fmla="*/ 43 w 118"/>
                  <a:gd name="T5" fmla="*/ 115 h 115"/>
                  <a:gd name="T6" fmla="*/ 43 w 118"/>
                  <a:gd name="T7" fmla="*/ 107 h 115"/>
                  <a:gd name="T8" fmla="*/ 8 w 118"/>
                  <a:gd name="T9" fmla="*/ 58 h 115"/>
                  <a:gd name="T10" fmla="*/ 59 w 118"/>
                  <a:gd name="T11" fmla="*/ 8 h 115"/>
                  <a:gd name="T12" fmla="*/ 110 w 118"/>
                  <a:gd name="T13" fmla="*/ 58 h 115"/>
                  <a:gd name="T14" fmla="*/ 75 w 118"/>
                  <a:gd name="T15" fmla="*/ 107 h 115"/>
                  <a:gd name="T16" fmla="*/ 75 w 118"/>
                  <a:gd name="T17" fmla="*/ 115 h 115"/>
                  <a:gd name="T18" fmla="*/ 118 w 118"/>
                  <a:gd name="T19" fmla="*/ 58 h 115"/>
                  <a:gd name="T20" fmla="*/ 59 w 118"/>
                  <a:gd name="T21" fmla="*/ 0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8" h="115">
                    <a:moveTo>
                      <a:pt x="59" y="0"/>
                    </a:moveTo>
                    <a:cubicBezTo>
                      <a:pt x="26" y="0"/>
                      <a:pt x="0" y="26"/>
                      <a:pt x="0" y="58"/>
                    </a:cubicBezTo>
                    <a:cubicBezTo>
                      <a:pt x="0" y="85"/>
                      <a:pt x="18" y="108"/>
                      <a:pt x="43" y="115"/>
                    </a:cubicBezTo>
                    <a:cubicBezTo>
                      <a:pt x="43" y="107"/>
                      <a:pt x="43" y="107"/>
                      <a:pt x="43" y="107"/>
                    </a:cubicBezTo>
                    <a:cubicBezTo>
                      <a:pt x="23" y="100"/>
                      <a:pt x="8" y="81"/>
                      <a:pt x="8" y="58"/>
                    </a:cubicBezTo>
                    <a:cubicBezTo>
                      <a:pt x="8" y="30"/>
                      <a:pt x="31" y="8"/>
                      <a:pt x="59" y="8"/>
                    </a:cubicBezTo>
                    <a:cubicBezTo>
                      <a:pt x="87" y="8"/>
                      <a:pt x="110" y="30"/>
                      <a:pt x="110" y="58"/>
                    </a:cubicBezTo>
                    <a:cubicBezTo>
                      <a:pt x="110" y="81"/>
                      <a:pt x="95" y="100"/>
                      <a:pt x="75" y="107"/>
                    </a:cubicBezTo>
                    <a:cubicBezTo>
                      <a:pt x="75" y="115"/>
                      <a:pt x="75" y="115"/>
                      <a:pt x="75" y="115"/>
                    </a:cubicBezTo>
                    <a:cubicBezTo>
                      <a:pt x="100" y="108"/>
                      <a:pt x="118" y="86"/>
                      <a:pt x="118" y="58"/>
                    </a:cubicBezTo>
                    <a:cubicBezTo>
                      <a:pt x="118" y="26"/>
                      <a:pt x="92" y="0"/>
                      <a:pt x="59" y="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52" tIns="45726" rIns="91452" bIns="45726" numCol="1" anchor="t" anchorCtr="0" compatLnSpc="1">
                <a:prstTxWarp prst="textNoShape">
                  <a:avLst/>
                </a:prstTxWarp>
              </a:bodyPr>
              <a:lstStyle/>
              <a:p>
                <a:endParaRPr lang="en-US">
                  <a:solidFill>
                    <a:schemeClr val="bg1"/>
                  </a:solidFill>
                </a:endParaRPr>
              </a:p>
            </p:txBody>
          </p:sp>
          <p:sp>
            <p:nvSpPr>
              <p:cNvPr id="29" name="Freeform 91">
                <a:extLst>
                  <a:ext uri="{FF2B5EF4-FFF2-40B4-BE49-F238E27FC236}">
                    <a16:creationId xmlns:a16="http://schemas.microsoft.com/office/drawing/2014/main" id="{57BF47AB-2A48-43C3-B9CF-880F90C238D5}"/>
                  </a:ext>
                </a:extLst>
              </p:cNvPr>
              <p:cNvSpPr>
                <a:spLocks/>
              </p:cNvSpPr>
              <p:nvPr/>
            </p:nvSpPr>
            <p:spPr bwMode="auto">
              <a:xfrm>
                <a:off x="566802" y="3750348"/>
                <a:ext cx="119797" cy="319460"/>
              </a:xfrm>
              <a:custGeom>
                <a:avLst/>
                <a:gdLst>
                  <a:gd name="T0" fmla="*/ 24 w 36"/>
                  <a:gd name="T1" fmla="*/ 82 h 96"/>
                  <a:gd name="T2" fmla="*/ 24 w 36"/>
                  <a:gd name="T3" fmla="*/ 21 h 96"/>
                  <a:gd name="T4" fmla="*/ 29 w 36"/>
                  <a:gd name="T5" fmla="*/ 12 h 96"/>
                  <a:gd name="T6" fmla="*/ 17 w 36"/>
                  <a:gd name="T7" fmla="*/ 0 h 96"/>
                  <a:gd name="T8" fmla="*/ 5 w 36"/>
                  <a:gd name="T9" fmla="*/ 12 h 96"/>
                  <a:gd name="T10" fmla="*/ 10 w 36"/>
                  <a:gd name="T11" fmla="*/ 21 h 96"/>
                  <a:gd name="T12" fmla="*/ 10 w 36"/>
                  <a:gd name="T13" fmla="*/ 21 h 96"/>
                  <a:gd name="T14" fmla="*/ 10 w 36"/>
                  <a:gd name="T15" fmla="*/ 82 h 96"/>
                  <a:gd name="T16" fmla="*/ 0 w 36"/>
                  <a:gd name="T17" fmla="*/ 96 h 96"/>
                  <a:gd name="T18" fmla="*/ 36 w 36"/>
                  <a:gd name="T19" fmla="*/ 96 h 96"/>
                  <a:gd name="T20" fmla="*/ 24 w 36"/>
                  <a:gd name="T21" fmla="*/ 82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6" h="96">
                    <a:moveTo>
                      <a:pt x="24" y="82"/>
                    </a:moveTo>
                    <a:cubicBezTo>
                      <a:pt x="24" y="79"/>
                      <a:pt x="24" y="22"/>
                      <a:pt x="24" y="21"/>
                    </a:cubicBezTo>
                    <a:cubicBezTo>
                      <a:pt x="27" y="19"/>
                      <a:pt x="29" y="16"/>
                      <a:pt x="29" y="12"/>
                    </a:cubicBezTo>
                    <a:cubicBezTo>
                      <a:pt x="29" y="5"/>
                      <a:pt x="24" y="0"/>
                      <a:pt x="17" y="0"/>
                    </a:cubicBezTo>
                    <a:cubicBezTo>
                      <a:pt x="10" y="0"/>
                      <a:pt x="5" y="5"/>
                      <a:pt x="5" y="12"/>
                    </a:cubicBezTo>
                    <a:cubicBezTo>
                      <a:pt x="5" y="16"/>
                      <a:pt x="7" y="19"/>
                      <a:pt x="10" y="21"/>
                    </a:cubicBezTo>
                    <a:cubicBezTo>
                      <a:pt x="10" y="21"/>
                      <a:pt x="10" y="21"/>
                      <a:pt x="10" y="21"/>
                    </a:cubicBezTo>
                    <a:cubicBezTo>
                      <a:pt x="10" y="21"/>
                      <a:pt x="10" y="78"/>
                      <a:pt x="10" y="82"/>
                    </a:cubicBezTo>
                    <a:cubicBezTo>
                      <a:pt x="10" y="92"/>
                      <a:pt x="0" y="96"/>
                      <a:pt x="0" y="96"/>
                    </a:cubicBezTo>
                    <a:cubicBezTo>
                      <a:pt x="36" y="96"/>
                      <a:pt x="36" y="96"/>
                      <a:pt x="36" y="96"/>
                    </a:cubicBezTo>
                    <a:cubicBezTo>
                      <a:pt x="36" y="96"/>
                      <a:pt x="24" y="92"/>
                      <a:pt x="24" y="8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52" tIns="45726" rIns="91452" bIns="45726" numCol="1" anchor="t" anchorCtr="0" compatLnSpc="1">
                <a:prstTxWarp prst="textNoShape">
                  <a:avLst/>
                </a:prstTxWarp>
              </a:bodyPr>
              <a:lstStyle/>
              <a:p>
                <a:endParaRPr lang="en-US">
                  <a:solidFill>
                    <a:schemeClr val="bg1"/>
                  </a:solidFill>
                </a:endParaRPr>
              </a:p>
            </p:txBody>
          </p:sp>
        </p:grpSp>
        <p:grpSp>
          <p:nvGrpSpPr>
            <p:cNvPr id="19" name="Group 17">
              <a:extLst>
                <a:ext uri="{FF2B5EF4-FFF2-40B4-BE49-F238E27FC236}">
                  <a16:creationId xmlns:a16="http://schemas.microsoft.com/office/drawing/2014/main" id="{17773A05-54CC-44D7-9DB9-3C66F51ADE99}"/>
                </a:ext>
              </a:extLst>
            </p:cNvPr>
            <p:cNvGrpSpPr/>
            <p:nvPr/>
          </p:nvGrpSpPr>
          <p:grpSpPr>
            <a:xfrm>
              <a:off x="7680777" y="3431929"/>
              <a:ext cx="589974" cy="638600"/>
              <a:chOff x="1979356" y="4255743"/>
              <a:chExt cx="454232" cy="491670"/>
            </a:xfrm>
            <a:solidFill>
              <a:schemeClr val="bg1"/>
            </a:solidFill>
          </p:grpSpPr>
          <p:sp>
            <p:nvSpPr>
              <p:cNvPr id="25" name="Freeform 101">
                <a:extLst>
                  <a:ext uri="{FF2B5EF4-FFF2-40B4-BE49-F238E27FC236}">
                    <a16:creationId xmlns:a16="http://schemas.microsoft.com/office/drawing/2014/main" id="{774189B4-05C6-4FB4-837B-60BEB2FF8030}"/>
                  </a:ext>
                </a:extLst>
              </p:cNvPr>
              <p:cNvSpPr>
                <a:spLocks noEditPoints="1"/>
              </p:cNvSpPr>
              <p:nvPr/>
            </p:nvSpPr>
            <p:spPr bwMode="auto">
              <a:xfrm>
                <a:off x="1979356" y="4255743"/>
                <a:ext cx="454232" cy="491670"/>
              </a:xfrm>
              <a:custGeom>
                <a:avLst/>
                <a:gdLst>
                  <a:gd name="T0" fmla="*/ 134 w 137"/>
                  <a:gd name="T1" fmla="*/ 71 h 148"/>
                  <a:gd name="T2" fmla="*/ 126 w 137"/>
                  <a:gd name="T3" fmla="*/ 38 h 148"/>
                  <a:gd name="T4" fmla="*/ 133 w 137"/>
                  <a:gd name="T5" fmla="*/ 36 h 148"/>
                  <a:gd name="T6" fmla="*/ 126 w 137"/>
                  <a:gd name="T7" fmla="*/ 12 h 148"/>
                  <a:gd name="T8" fmla="*/ 102 w 137"/>
                  <a:gd name="T9" fmla="*/ 5 h 148"/>
                  <a:gd name="T10" fmla="*/ 99 w 137"/>
                  <a:gd name="T11" fmla="*/ 12 h 148"/>
                  <a:gd name="T12" fmla="*/ 67 w 137"/>
                  <a:gd name="T13" fmla="*/ 4 h 148"/>
                  <a:gd name="T14" fmla="*/ 38 w 137"/>
                  <a:gd name="T15" fmla="*/ 11 h 148"/>
                  <a:gd name="T16" fmla="*/ 36 w 137"/>
                  <a:gd name="T17" fmla="*/ 5 h 148"/>
                  <a:gd name="T18" fmla="*/ 12 w 137"/>
                  <a:gd name="T19" fmla="*/ 12 h 148"/>
                  <a:gd name="T20" fmla="*/ 5 w 137"/>
                  <a:gd name="T21" fmla="*/ 36 h 148"/>
                  <a:gd name="T22" fmla="*/ 9 w 137"/>
                  <a:gd name="T23" fmla="*/ 38 h 148"/>
                  <a:gd name="T24" fmla="*/ 0 w 137"/>
                  <a:gd name="T25" fmla="*/ 71 h 148"/>
                  <a:gd name="T26" fmla="*/ 27 w 137"/>
                  <a:gd name="T27" fmla="*/ 125 h 148"/>
                  <a:gd name="T28" fmla="*/ 13 w 137"/>
                  <a:gd name="T29" fmla="*/ 140 h 148"/>
                  <a:gd name="T30" fmla="*/ 21 w 137"/>
                  <a:gd name="T31" fmla="*/ 148 h 148"/>
                  <a:gd name="T32" fmla="*/ 37 w 137"/>
                  <a:gd name="T33" fmla="*/ 132 h 148"/>
                  <a:gd name="T34" fmla="*/ 67 w 137"/>
                  <a:gd name="T35" fmla="*/ 139 h 148"/>
                  <a:gd name="T36" fmla="*/ 97 w 137"/>
                  <a:gd name="T37" fmla="*/ 132 h 148"/>
                  <a:gd name="T38" fmla="*/ 113 w 137"/>
                  <a:gd name="T39" fmla="*/ 148 h 148"/>
                  <a:gd name="T40" fmla="*/ 121 w 137"/>
                  <a:gd name="T41" fmla="*/ 140 h 148"/>
                  <a:gd name="T42" fmla="*/ 107 w 137"/>
                  <a:gd name="T43" fmla="*/ 125 h 148"/>
                  <a:gd name="T44" fmla="*/ 134 w 137"/>
                  <a:gd name="T45" fmla="*/ 71 h 148"/>
                  <a:gd name="T46" fmla="*/ 11 w 137"/>
                  <a:gd name="T47" fmla="*/ 74 h 148"/>
                  <a:gd name="T48" fmla="*/ 20 w 137"/>
                  <a:gd name="T49" fmla="*/ 74 h 148"/>
                  <a:gd name="T50" fmla="*/ 23 w 137"/>
                  <a:gd name="T51" fmla="*/ 71 h 148"/>
                  <a:gd name="T52" fmla="*/ 20 w 137"/>
                  <a:gd name="T53" fmla="*/ 69 h 148"/>
                  <a:gd name="T54" fmla="*/ 11 w 137"/>
                  <a:gd name="T55" fmla="*/ 69 h 148"/>
                  <a:gd name="T56" fmla="*/ 64 w 137"/>
                  <a:gd name="T57" fmla="*/ 15 h 148"/>
                  <a:gd name="T58" fmla="*/ 64 w 137"/>
                  <a:gd name="T59" fmla="*/ 15 h 148"/>
                  <a:gd name="T60" fmla="*/ 64 w 137"/>
                  <a:gd name="T61" fmla="*/ 26 h 148"/>
                  <a:gd name="T62" fmla="*/ 67 w 137"/>
                  <a:gd name="T63" fmla="*/ 29 h 148"/>
                  <a:gd name="T64" fmla="*/ 70 w 137"/>
                  <a:gd name="T65" fmla="*/ 26 h 148"/>
                  <a:gd name="T66" fmla="*/ 70 w 137"/>
                  <a:gd name="T67" fmla="*/ 15 h 148"/>
                  <a:gd name="T68" fmla="*/ 70 w 137"/>
                  <a:gd name="T69" fmla="*/ 15 h 148"/>
                  <a:gd name="T70" fmla="*/ 123 w 137"/>
                  <a:gd name="T71" fmla="*/ 69 h 148"/>
                  <a:gd name="T72" fmla="*/ 114 w 137"/>
                  <a:gd name="T73" fmla="*/ 69 h 148"/>
                  <a:gd name="T74" fmla="*/ 111 w 137"/>
                  <a:gd name="T75" fmla="*/ 71 h 148"/>
                  <a:gd name="T76" fmla="*/ 114 w 137"/>
                  <a:gd name="T77" fmla="*/ 74 h 148"/>
                  <a:gd name="T78" fmla="*/ 123 w 137"/>
                  <a:gd name="T79" fmla="*/ 74 h 148"/>
                  <a:gd name="T80" fmla="*/ 70 w 137"/>
                  <a:gd name="T81" fmla="*/ 128 h 148"/>
                  <a:gd name="T82" fmla="*/ 70 w 137"/>
                  <a:gd name="T83" fmla="*/ 118 h 148"/>
                  <a:gd name="T84" fmla="*/ 67 w 137"/>
                  <a:gd name="T85" fmla="*/ 115 h 148"/>
                  <a:gd name="T86" fmla="*/ 64 w 137"/>
                  <a:gd name="T87" fmla="*/ 118 h 148"/>
                  <a:gd name="T88" fmla="*/ 64 w 137"/>
                  <a:gd name="T89" fmla="*/ 128 h 148"/>
                  <a:gd name="T90" fmla="*/ 11 w 137"/>
                  <a:gd name="T91" fmla="*/ 74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37" h="148">
                    <a:moveTo>
                      <a:pt x="134" y="71"/>
                    </a:moveTo>
                    <a:cubicBezTo>
                      <a:pt x="134" y="59"/>
                      <a:pt x="131" y="48"/>
                      <a:pt x="126" y="38"/>
                    </a:cubicBezTo>
                    <a:cubicBezTo>
                      <a:pt x="128" y="38"/>
                      <a:pt x="131" y="38"/>
                      <a:pt x="133" y="36"/>
                    </a:cubicBezTo>
                    <a:cubicBezTo>
                      <a:pt x="137" y="31"/>
                      <a:pt x="134" y="20"/>
                      <a:pt x="126" y="12"/>
                    </a:cubicBezTo>
                    <a:cubicBezTo>
                      <a:pt x="117" y="3"/>
                      <a:pt x="107" y="0"/>
                      <a:pt x="102" y="5"/>
                    </a:cubicBezTo>
                    <a:cubicBezTo>
                      <a:pt x="100" y="7"/>
                      <a:pt x="99" y="9"/>
                      <a:pt x="99" y="12"/>
                    </a:cubicBezTo>
                    <a:cubicBezTo>
                      <a:pt x="90" y="7"/>
                      <a:pt x="79" y="4"/>
                      <a:pt x="67" y="4"/>
                    </a:cubicBezTo>
                    <a:cubicBezTo>
                      <a:pt x="57" y="4"/>
                      <a:pt x="47" y="6"/>
                      <a:pt x="38" y="11"/>
                    </a:cubicBezTo>
                    <a:cubicBezTo>
                      <a:pt x="38" y="8"/>
                      <a:pt x="37" y="7"/>
                      <a:pt x="36" y="5"/>
                    </a:cubicBezTo>
                    <a:cubicBezTo>
                      <a:pt x="31" y="0"/>
                      <a:pt x="20" y="3"/>
                      <a:pt x="12" y="12"/>
                    </a:cubicBezTo>
                    <a:cubicBezTo>
                      <a:pt x="3" y="20"/>
                      <a:pt x="0" y="31"/>
                      <a:pt x="5" y="36"/>
                    </a:cubicBezTo>
                    <a:cubicBezTo>
                      <a:pt x="6" y="37"/>
                      <a:pt x="7" y="37"/>
                      <a:pt x="9" y="38"/>
                    </a:cubicBezTo>
                    <a:cubicBezTo>
                      <a:pt x="3" y="48"/>
                      <a:pt x="0" y="59"/>
                      <a:pt x="0" y="71"/>
                    </a:cubicBezTo>
                    <a:cubicBezTo>
                      <a:pt x="0" y="94"/>
                      <a:pt x="10" y="113"/>
                      <a:pt x="27" y="125"/>
                    </a:cubicBezTo>
                    <a:cubicBezTo>
                      <a:pt x="13" y="140"/>
                      <a:pt x="13" y="140"/>
                      <a:pt x="13" y="140"/>
                    </a:cubicBezTo>
                    <a:cubicBezTo>
                      <a:pt x="21" y="148"/>
                      <a:pt x="21" y="148"/>
                      <a:pt x="21" y="148"/>
                    </a:cubicBezTo>
                    <a:cubicBezTo>
                      <a:pt x="37" y="132"/>
                      <a:pt x="37" y="132"/>
                      <a:pt x="37" y="132"/>
                    </a:cubicBezTo>
                    <a:cubicBezTo>
                      <a:pt x="46" y="136"/>
                      <a:pt x="56" y="139"/>
                      <a:pt x="67" y="139"/>
                    </a:cubicBezTo>
                    <a:cubicBezTo>
                      <a:pt x="78" y="139"/>
                      <a:pt x="88" y="136"/>
                      <a:pt x="97" y="132"/>
                    </a:cubicBezTo>
                    <a:cubicBezTo>
                      <a:pt x="113" y="148"/>
                      <a:pt x="113" y="148"/>
                      <a:pt x="113" y="148"/>
                    </a:cubicBezTo>
                    <a:cubicBezTo>
                      <a:pt x="121" y="140"/>
                      <a:pt x="121" y="140"/>
                      <a:pt x="121" y="140"/>
                    </a:cubicBezTo>
                    <a:cubicBezTo>
                      <a:pt x="107" y="125"/>
                      <a:pt x="107" y="125"/>
                      <a:pt x="107" y="125"/>
                    </a:cubicBezTo>
                    <a:cubicBezTo>
                      <a:pt x="124" y="113"/>
                      <a:pt x="134" y="94"/>
                      <a:pt x="134" y="71"/>
                    </a:cubicBezTo>
                    <a:close/>
                    <a:moveTo>
                      <a:pt x="11" y="74"/>
                    </a:moveTo>
                    <a:cubicBezTo>
                      <a:pt x="20" y="74"/>
                      <a:pt x="20" y="74"/>
                      <a:pt x="20" y="74"/>
                    </a:cubicBezTo>
                    <a:cubicBezTo>
                      <a:pt x="22" y="74"/>
                      <a:pt x="23" y="73"/>
                      <a:pt x="23" y="71"/>
                    </a:cubicBezTo>
                    <a:cubicBezTo>
                      <a:pt x="23" y="70"/>
                      <a:pt x="22" y="69"/>
                      <a:pt x="20" y="69"/>
                    </a:cubicBezTo>
                    <a:cubicBezTo>
                      <a:pt x="11" y="69"/>
                      <a:pt x="11" y="69"/>
                      <a:pt x="11" y="69"/>
                    </a:cubicBezTo>
                    <a:cubicBezTo>
                      <a:pt x="12" y="40"/>
                      <a:pt x="35" y="17"/>
                      <a:pt x="64" y="15"/>
                    </a:cubicBezTo>
                    <a:cubicBezTo>
                      <a:pt x="64" y="15"/>
                      <a:pt x="64" y="15"/>
                      <a:pt x="64" y="15"/>
                    </a:cubicBezTo>
                    <a:cubicBezTo>
                      <a:pt x="64" y="26"/>
                      <a:pt x="64" y="26"/>
                      <a:pt x="64" y="26"/>
                    </a:cubicBezTo>
                    <a:cubicBezTo>
                      <a:pt x="64" y="27"/>
                      <a:pt x="65" y="29"/>
                      <a:pt x="67" y="29"/>
                    </a:cubicBezTo>
                    <a:cubicBezTo>
                      <a:pt x="69" y="29"/>
                      <a:pt x="70" y="27"/>
                      <a:pt x="70" y="26"/>
                    </a:cubicBezTo>
                    <a:cubicBezTo>
                      <a:pt x="70" y="15"/>
                      <a:pt x="70" y="15"/>
                      <a:pt x="70" y="15"/>
                    </a:cubicBezTo>
                    <a:cubicBezTo>
                      <a:pt x="70" y="15"/>
                      <a:pt x="70" y="15"/>
                      <a:pt x="70" y="15"/>
                    </a:cubicBezTo>
                    <a:cubicBezTo>
                      <a:pt x="99" y="17"/>
                      <a:pt x="122" y="40"/>
                      <a:pt x="123" y="69"/>
                    </a:cubicBezTo>
                    <a:cubicBezTo>
                      <a:pt x="114" y="69"/>
                      <a:pt x="114" y="69"/>
                      <a:pt x="114" y="69"/>
                    </a:cubicBezTo>
                    <a:cubicBezTo>
                      <a:pt x="112" y="69"/>
                      <a:pt x="111" y="70"/>
                      <a:pt x="111" y="71"/>
                    </a:cubicBezTo>
                    <a:cubicBezTo>
                      <a:pt x="111" y="73"/>
                      <a:pt x="112" y="74"/>
                      <a:pt x="114" y="74"/>
                    </a:cubicBezTo>
                    <a:cubicBezTo>
                      <a:pt x="123" y="74"/>
                      <a:pt x="123" y="74"/>
                      <a:pt x="123" y="74"/>
                    </a:cubicBezTo>
                    <a:cubicBezTo>
                      <a:pt x="122" y="103"/>
                      <a:pt x="99" y="126"/>
                      <a:pt x="70" y="128"/>
                    </a:cubicBezTo>
                    <a:cubicBezTo>
                      <a:pt x="70" y="118"/>
                      <a:pt x="70" y="118"/>
                      <a:pt x="70" y="118"/>
                    </a:cubicBezTo>
                    <a:cubicBezTo>
                      <a:pt x="70" y="116"/>
                      <a:pt x="69" y="115"/>
                      <a:pt x="67" y="115"/>
                    </a:cubicBezTo>
                    <a:cubicBezTo>
                      <a:pt x="65" y="115"/>
                      <a:pt x="64" y="116"/>
                      <a:pt x="64" y="118"/>
                    </a:cubicBezTo>
                    <a:cubicBezTo>
                      <a:pt x="64" y="128"/>
                      <a:pt x="64" y="128"/>
                      <a:pt x="64" y="128"/>
                    </a:cubicBezTo>
                    <a:cubicBezTo>
                      <a:pt x="35" y="126"/>
                      <a:pt x="12" y="103"/>
                      <a:pt x="11" y="7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52" tIns="45726" rIns="91452" bIns="45726" numCol="1" anchor="t" anchorCtr="0" compatLnSpc="1">
                <a:prstTxWarp prst="textNoShape">
                  <a:avLst/>
                </a:prstTxWarp>
              </a:bodyPr>
              <a:lstStyle/>
              <a:p>
                <a:endParaRPr lang="en-US">
                  <a:solidFill>
                    <a:schemeClr val="bg1"/>
                  </a:solidFill>
                </a:endParaRPr>
              </a:p>
            </p:txBody>
          </p:sp>
          <p:sp>
            <p:nvSpPr>
              <p:cNvPr id="26" name="Freeform 102">
                <a:extLst>
                  <a:ext uri="{FF2B5EF4-FFF2-40B4-BE49-F238E27FC236}">
                    <a16:creationId xmlns:a16="http://schemas.microsoft.com/office/drawing/2014/main" id="{3A6E9711-6370-4CD8-AF6D-76CA7FE69F5B}"/>
                  </a:ext>
                </a:extLst>
              </p:cNvPr>
              <p:cNvSpPr>
                <a:spLocks/>
              </p:cNvSpPr>
              <p:nvPr/>
            </p:nvSpPr>
            <p:spPr bwMode="auto">
              <a:xfrm>
                <a:off x="2059279" y="4371797"/>
                <a:ext cx="142260" cy="129781"/>
              </a:xfrm>
              <a:custGeom>
                <a:avLst/>
                <a:gdLst>
                  <a:gd name="T0" fmla="*/ 3 w 43"/>
                  <a:gd name="T1" fmla="*/ 39 h 39"/>
                  <a:gd name="T2" fmla="*/ 3 w 43"/>
                  <a:gd name="T3" fmla="*/ 39 h 39"/>
                  <a:gd name="T4" fmla="*/ 40 w 43"/>
                  <a:gd name="T5" fmla="*/ 39 h 39"/>
                  <a:gd name="T6" fmla="*/ 43 w 43"/>
                  <a:gd name="T7" fmla="*/ 36 h 39"/>
                  <a:gd name="T8" fmla="*/ 40 w 43"/>
                  <a:gd name="T9" fmla="*/ 34 h 39"/>
                  <a:gd name="T10" fmla="*/ 6 w 43"/>
                  <a:gd name="T11" fmla="*/ 34 h 39"/>
                  <a:gd name="T12" fmla="*/ 6 w 43"/>
                  <a:gd name="T13" fmla="*/ 3 h 39"/>
                  <a:gd name="T14" fmla="*/ 3 w 43"/>
                  <a:gd name="T15" fmla="*/ 0 h 39"/>
                  <a:gd name="T16" fmla="*/ 0 w 43"/>
                  <a:gd name="T17" fmla="*/ 3 h 39"/>
                  <a:gd name="T18" fmla="*/ 0 w 43"/>
                  <a:gd name="T19" fmla="*/ 36 h 39"/>
                  <a:gd name="T20" fmla="*/ 3 w 43"/>
                  <a:gd name="T21"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3" h="39">
                    <a:moveTo>
                      <a:pt x="3" y="39"/>
                    </a:moveTo>
                    <a:cubicBezTo>
                      <a:pt x="3" y="39"/>
                      <a:pt x="3" y="39"/>
                      <a:pt x="3" y="39"/>
                    </a:cubicBezTo>
                    <a:cubicBezTo>
                      <a:pt x="40" y="39"/>
                      <a:pt x="40" y="39"/>
                      <a:pt x="40" y="39"/>
                    </a:cubicBezTo>
                    <a:cubicBezTo>
                      <a:pt x="41" y="39"/>
                      <a:pt x="43" y="38"/>
                      <a:pt x="43" y="36"/>
                    </a:cubicBezTo>
                    <a:cubicBezTo>
                      <a:pt x="43" y="35"/>
                      <a:pt x="41" y="34"/>
                      <a:pt x="40" y="34"/>
                    </a:cubicBezTo>
                    <a:cubicBezTo>
                      <a:pt x="6" y="34"/>
                      <a:pt x="6" y="34"/>
                      <a:pt x="6" y="34"/>
                    </a:cubicBezTo>
                    <a:cubicBezTo>
                      <a:pt x="6" y="3"/>
                      <a:pt x="6" y="3"/>
                      <a:pt x="6" y="3"/>
                    </a:cubicBezTo>
                    <a:cubicBezTo>
                      <a:pt x="6" y="1"/>
                      <a:pt x="5" y="0"/>
                      <a:pt x="3" y="0"/>
                    </a:cubicBezTo>
                    <a:cubicBezTo>
                      <a:pt x="1" y="0"/>
                      <a:pt x="0" y="1"/>
                      <a:pt x="0" y="3"/>
                    </a:cubicBezTo>
                    <a:cubicBezTo>
                      <a:pt x="0" y="36"/>
                      <a:pt x="0" y="36"/>
                      <a:pt x="0" y="36"/>
                    </a:cubicBezTo>
                    <a:cubicBezTo>
                      <a:pt x="0" y="38"/>
                      <a:pt x="1" y="39"/>
                      <a:pt x="3"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52" tIns="45726" rIns="91452" bIns="45726" numCol="1" anchor="t" anchorCtr="0" compatLnSpc="1">
                <a:prstTxWarp prst="textNoShape">
                  <a:avLst/>
                </a:prstTxWarp>
              </a:bodyPr>
              <a:lstStyle/>
              <a:p>
                <a:endParaRPr lang="en-US">
                  <a:solidFill>
                    <a:schemeClr val="bg1"/>
                  </a:solidFill>
                </a:endParaRPr>
              </a:p>
            </p:txBody>
          </p:sp>
        </p:grpSp>
        <p:grpSp>
          <p:nvGrpSpPr>
            <p:cNvPr id="21" name="Group 21">
              <a:extLst>
                <a:ext uri="{FF2B5EF4-FFF2-40B4-BE49-F238E27FC236}">
                  <a16:creationId xmlns:a16="http://schemas.microsoft.com/office/drawing/2014/main" id="{BBACBD21-665C-4DF0-A40E-7ADE43DB79E5}"/>
                </a:ext>
              </a:extLst>
            </p:cNvPr>
            <p:cNvGrpSpPr/>
            <p:nvPr/>
          </p:nvGrpSpPr>
          <p:grpSpPr>
            <a:xfrm>
              <a:off x="1066921" y="3405143"/>
              <a:ext cx="649814" cy="684016"/>
              <a:chOff x="1163293" y="4002420"/>
              <a:chExt cx="426779" cy="449242"/>
            </a:xfrm>
            <a:solidFill>
              <a:schemeClr val="bg1"/>
            </a:solidFill>
          </p:grpSpPr>
          <p:sp>
            <p:nvSpPr>
              <p:cNvPr id="22" name="Freeform 129">
                <a:extLst>
                  <a:ext uri="{FF2B5EF4-FFF2-40B4-BE49-F238E27FC236}">
                    <a16:creationId xmlns:a16="http://schemas.microsoft.com/office/drawing/2014/main" id="{9F8ED213-7A1F-4563-A063-8DFE70968C54}"/>
                  </a:ext>
                </a:extLst>
              </p:cNvPr>
              <p:cNvSpPr>
                <a:spLocks/>
              </p:cNvSpPr>
              <p:nvPr/>
            </p:nvSpPr>
            <p:spPr bwMode="auto">
              <a:xfrm>
                <a:off x="1163293" y="4192101"/>
                <a:ext cx="426779" cy="157235"/>
              </a:xfrm>
              <a:custGeom>
                <a:avLst/>
                <a:gdLst>
                  <a:gd name="T0" fmla="*/ 86 w 171"/>
                  <a:gd name="T1" fmla="*/ 36 h 63"/>
                  <a:gd name="T2" fmla="*/ 24 w 171"/>
                  <a:gd name="T3" fmla="*/ 0 h 63"/>
                  <a:gd name="T4" fmla="*/ 0 w 171"/>
                  <a:gd name="T5" fmla="*/ 15 h 63"/>
                  <a:gd name="T6" fmla="*/ 86 w 171"/>
                  <a:gd name="T7" fmla="*/ 63 h 63"/>
                  <a:gd name="T8" fmla="*/ 171 w 171"/>
                  <a:gd name="T9" fmla="*/ 15 h 63"/>
                  <a:gd name="T10" fmla="*/ 147 w 171"/>
                  <a:gd name="T11" fmla="*/ 0 h 63"/>
                  <a:gd name="T12" fmla="*/ 86 w 171"/>
                  <a:gd name="T13" fmla="*/ 36 h 63"/>
                </a:gdLst>
                <a:ahLst/>
                <a:cxnLst>
                  <a:cxn ang="0">
                    <a:pos x="T0" y="T1"/>
                  </a:cxn>
                  <a:cxn ang="0">
                    <a:pos x="T2" y="T3"/>
                  </a:cxn>
                  <a:cxn ang="0">
                    <a:pos x="T4" y="T5"/>
                  </a:cxn>
                  <a:cxn ang="0">
                    <a:pos x="T6" y="T7"/>
                  </a:cxn>
                  <a:cxn ang="0">
                    <a:pos x="T8" y="T9"/>
                  </a:cxn>
                  <a:cxn ang="0">
                    <a:pos x="T10" y="T11"/>
                  </a:cxn>
                  <a:cxn ang="0">
                    <a:pos x="T12" y="T13"/>
                  </a:cxn>
                </a:cxnLst>
                <a:rect l="0" t="0" r="r" b="b"/>
                <a:pathLst>
                  <a:path w="171" h="63">
                    <a:moveTo>
                      <a:pt x="86" y="36"/>
                    </a:moveTo>
                    <a:lnTo>
                      <a:pt x="24" y="0"/>
                    </a:lnTo>
                    <a:lnTo>
                      <a:pt x="0" y="15"/>
                    </a:lnTo>
                    <a:lnTo>
                      <a:pt x="86" y="63"/>
                    </a:lnTo>
                    <a:lnTo>
                      <a:pt x="171" y="15"/>
                    </a:lnTo>
                    <a:lnTo>
                      <a:pt x="147" y="0"/>
                    </a:lnTo>
                    <a:lnTo>
                      <a:pt x="86" y="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52" tIns="45726" rIns="91452" bIns="45726" numCol="1" anchor="t" anchorCtr="0" compatLnSpc="1">
                <a:prstTxWarp prst="textNoShape">
                  <a:avLst/>
                </a:prstTxWarp>
              </a:bodyPr>
              <a:lstStyle/>
              <a:p>
                <a:endParaRPr lang="en-US">
                  <a:solidFill>
                    <a:schemeClr val="bg1"/>
                  </a:solidFill>
                </a:endParaRPr>
              </a:p>
            </p:txBody>
          </p:sp>
          <p:sp>
            <p:nvSpPr>
              <p:cNvPr id="23" name="Freeform 130">
                <a:extLst>
                  <a:ext uri="{FF2B5EF4-FFF2-40B4-BE49-F238E27FC236}">
                    <a16:creationId xmlns:a16="http://schemas.microsoft.com/office/drawing/2014/main" id="{70CD5651-B142-4FBA-BC58-6220361269BD}"/>
                  </a:ext>
                </a:extLst>
              </p:cNvPr>
              <p:cNvSpPr>
                <a:spLocks/>
              </p:cNvSpPr>
              <p:nvPr/>
            </p:nvSpPr>
            <p:spPr bwMode="auto">
              <a:xfrm>
                <a:off x="1163293" y="4296924"/>
                <a:ext cx="426779" cy="154738"/>
              </a:xfrm>
              <a:custGeom>
                <a:avLst/>
                <a:gdLst>
                  <a:gd name="T0" fmla="*/ 86 w 171"/>
                  <a:gd name="T1" fmla="*/ 34 h 62"/>
                  <a:gd name="T2" fmla="*/ 24 w 171"/>
                  <a:gd name="T3" fmla="*/ 0 h 62"/>
                  <a:gd name="T4" fmla="*/ 0 w 171"/>
                  <a:gd name="T5" fmla="*/ 13 h 62"/>
                  <a:gd name="T6" fmla="*/ 86 w 171"/>
                  <a:gd name="T7" fmla="*/ 62 h 62"/>
                  <a:gd name="T8" fmla="*/ 171 w 171"/>
                  <a:gd name="T9" fmla="*/ 13 h 62"/>
                  <a:gd name="T10" fmla="*/ 147 w 171"/>
                  <a:gd name="T11" fmla="*/ 0 h 62"/>
                  <a:gd name="T12" fmla="*/ 86 w 171"/>
                  <a:gd name="T13" fmla="*/ 34 h 62"/>
                </a:gdLst>
                <a:ahLst/>
                <a:cxnLst>
                  <a:cxn ang="0">
                    <a:pos x="T0" y="T1"/>
                  </a:cxn>
                  <a:cxn ang="0">
                    <a:pos x="T2" y="T3"/>
                  </a:cxn>
                  <a:cxn ang="0">
                    <a:pos x="T4" y="T5"/>
                  </a:cxn>
                  <a:cxn ang="0">
                    <a:pos x="T6" y="T7"/>
                  </a:cxn>
                  <a:cxn ang="0">
                    <a:pos x="T8" y="T9"/>
                  </a:cxn>
                  <a:cxn ang="0">
                    <a:pos x="T10" y="T11"/>
                  </a:cxn>
                  <a:cxn ang="0">
                    <a:pos x="T12" y="T13"/>
                  </a:cxn>
                </a:cxnLst>
                <a:rect l="0" t="0" r="r" b="b"/>
                <a:pathLst>
                  <a:path w="171" h="62">
                    <a:moveTo>
                      <a:pt x="86" y="34"/>
                    </a:moveTo>
                    <a:lnTo>
                      <a:pt x="24" y="0"/>
                    </a:lnTo>
                    <a:lnTo>
                      <a:pt x="0" y="13"/>
                    </a:lnTo>
                    <a:lnTo>
                      <a:pt x="86" y="62"/>
                    </a:lnTo>
                    <a:lnTo>
                      <a:pt x="171" y="13"/>
                    </a:lnTo>
                    <a:lnTo>
                      <a:pt x="147" y="0"/>
                    </a:lnTo>
                    <a:lnTo>
                      <a:pt x="86" y="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52" tIns="45726" rIns="91452" bIns="45726" numCol="1" anchor="t" anchorCtr="0" compatLnSpc="1">
                <a:prstTxWarp prst="textNoShape">
                  <a:avLst/>
                </a:prstTxWarp>
              </a:bodyPr>
              <a:lstStyle/>
              <a:p>
                <a:endParaRPr lang="en-US">
                  <a:solidFill>
                    <a:schemeClr val="bg1"/>
                  </a:solidFill>
                </a:endParaRPr>
              </a:p>
            </p:txBody>
          </p:sp>
          <p:sp>
            <p:nvSpPr>
              <p:cNvPr id="24" name="Freeform 131">
                <a:extLst>
                  <a:ext uri="{FF2B5EF4-FFF2-40B4-BE49-F238E27FC236}">
                    <a16:creationId xmlns:a16="http://schemas.microsoft.com/office/drawing/2014/main" id="{5BAA36DA-1CD8-4A99-87F4-9493B0D40FF6}"/>
                  </a:ext>
                </a:extLst>
              </p:cNvPr>
              <p:cNvSpPr>
                <a:spLocks/>
              </p:cNvSpPr>
              <p:nvPr/>
            </p:nvSpPr>
            <p:spPr bwMode="auto">
              <a:xfrm>
                <a:off x="1163293" y="4002420"/>
                <a:ext cx="426779" cy="242092"/>
              </a:xfrm>
              <a:custGeom>
                <a:avLst/>
                <a:gdLst>
                  <a:gd name="T0" fmla="*/ 171 w 171"/>
                  <a:gd name="T1" fmla="*/ 48 h 97"/>
                  <a:gd name="T2" fmla="*/ 86 w 171"/>
                  <a:gd name="T3" fmla="*/ 0 h 97"/>
                  <a:gd name="T4" fmla="*/ 0 w 171"/>
                  <a:gd name="T5" fmla="*/ 48 h 97"/>
                  <a:gd name="T6" fmla="*/ 86 w 171"/>
                  <a:gd name="T7" fmla="*/ 97 h 97"/>
                  <a:gd name="T8" fmla="*/ 171 w 171"/>
                  <a:gd name="T9" fmla="*/ 48 h 97"/>
                </a:gdLst>
                <a:ahLst/>
                <a:cxnLst>
                  <a:cxn ang="0">
                    <a:pos x="T0" y="T1"/>
                  </a:cxn>
                  <a:cxn ang="0">
                    <a:pos x="T2" y="T3"/>
                  </a:cxn>
                  <a:cxn ang="0">
                    <a:pos x="T4" y="T5"/>
                  </a:cxn>
                  <a:cxn ang="0">
                    <a:pos x="T6" y="T7"/>
                  </a:cxn>
                  <a:cxn ang="0">
                    <a:pos x="T8" y="T9"/>
                  </a:cxn>
                </a:cxnLst>
                <a:rect l="0" t="0" r="r" b="b"/>
                <a:pathLst>
                  <a:path w="171" h="97">
                    <a:moveTo>
                      <a:pt x="171" y="48"/>
                    </a:moveTo>
                    <a:lnTo>
                      <a:pt x="86" y="0"/>
                    </a:lnTo>
                    <a:lnTo>
                      <a:pt x="0" y="48"/>
                    </a:lnTo>
                    <a:lnTo>
                      <a:pt x="86" y="97"/>
                    </a:lnTo>
                    <a:lnTo>
                      <a:pt x="171" y="4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52" tIns="45726" rIns="91452" bIns="45726" numCol="1" anchor="t" anchorCtr="0" compatLnSpc="1">
                <a:prstTxWarp prst="textNoShape">
                  <a:avLst/>
                </a:prstTxWarp>
              </a:bodyPr>
              <a:lstStyle/>
              <a:p>
                <a:endParaRPr lang="en-US" dirty="0">
                  <a:solidFill>
                    <a:schemeClr val="bg1"/>
                  </a:solidFill>
                </a:endParaRPr>
              </a:p>
            </p:txBody>
          </p:sp>
        </p:grpSp>
      </p:grpSp>
      <p:sp>
        <p:nvSpPr>
          <p:cNvPr id="30" name="TextBox 29" descr="OPL20U25GSXzBJYl68kk8uQGfFKzs7yb1M4KJWUiLk6ZEvGF+qCIPSnY57AbBFCvTWID 13 2022 KNTT STT 25+K4lPs7H94VUqPe2XwIsfPRnrXQE//QTEXxb8/8N4CNc6FpgZahzpTjFhMzSA7T/nHJa11DE8Ng2TP3iAmRczFlmslSuUNOgUeb6yRvs0=">
            <a:extLst>
              <a:ext uri="{FF2B5EF4-FFF2-40B4-BE49-F238E27FC236}">
                <a16:creationId xmlns:a16="http://schemas.microsoft.com/office/drawing/2014/main" id="{08B06392-843D-3BCC-6A55-6BF1C2859687}"/>
              </a:ext>
            </a:extLst>
          </p:cNvPr>
          <p:cNvSpPr txBox="1"/>
          <p:nvPr/>
        </p:nvSpPr>
        <p:spPr>
          <a:xfrm>
            <a:off x="1856014" y="2030446"/>
            <a:ext cx="4378586" cy="1815882"/>
          </a:xfrm>
          <a:prstGeom prst="rect">
            <a:avLst/>
          </a:prstGeom>
          <a:noFill/>
        </p:spPr>
        <p:txBody>
          <a:bodyPr wrap="square">
            <a:spAutoFit/>
          </a:bodyPr>
          <a:lstStyle/>
          <a:p>
            <a:pPr algn="ctr"/>
            <a:r>
              <a:rPr lang="en-US" sz="2800" dirty="0">
                <a:latin typeface="Times New Roman" panose="02020603050405020304" pitchFamily="18" charset="0"/>
                <a:ea typeface="Times New Roman" panose="02020603050405020304" pitchFamily="18" charset="0"/>
              </a:rPr>
              <a:t> </a:t>
            </a:r>
            <a:r>
              <a:rPr lang="vi-VN" sz="2800" dirty="0">
                <a:solidFill>
                  <a:schemeClr val="bg1"/>
                </a:solidFill>
                <a:latin typeface="Times New Roman" panose="02020603050405020304" pitchFamily="18" charset="0"/>
              </a:rPr>
              <a:t>Xem lại và ghi nhớ các kiến thức định nghĩa liên quan đến hàm số.</a:t>
            </a:r>
            <a:endParaRPr lang="en-US" sz="2800" dirty="0">
              <a:solidFill>
                <a:schemeClr val="bg1"/>
              </a:solidFill>
              <a:latin typeface="Times New Roman" panose="02020603050405020304" pitchFamily="18" charset="0"/>
            </a:endParaRPr>
          </a:p>
          <a:p>
            <a:pPr algn="ctr"/>
            <a:endParaRPr lang="vi-VN" sz="2800" dirty="0">
              <a:solidFill>
                <a:schemeClr val="bg1"/>
              </a:solidFill>
            </a:endParaRPr>
          </a:p>
        </p:txBody>
      </p:sp>
      <p:sp>
        <p:nvSpPr>
          <p:cNvPr id="31" name="TextBox 30" descr="OPL20U25GSXzBJYl68kk8uQGfFKzs7yb1M4KJWUiLk6ZEvGF+qCIPSnY57AbBFCvTWID 13 2022 KNTT STT 25+K4lPs7H94VUqPe2XwIsfPRnrXQE//QTEXxb8/8N4CNc6FpgZahzpTjFhMzSA7T/nHJa11DE8Ng2TP3iAmRczFlmslSuUNOgUeb6yRvs0=">
            <a:extLst>
              <a:ext uri="{FF2B5EF4-FFF2-40B4-BE49-F238E27FC236}">
                <a16:creationId xmlns:a16="http://schemas.microsoft.com/office/drawing/2014/main" id="{F8362F5D-2F2B-1870-654C-06704B5F76EB}"/>
              </a:ext>
            </a:extLst>
          </p:cNvPr>
          <p:cNvSpPr txBox="1"/>
          <p:nvPr/>
        </p:nvSpPr>
        <p:spPr>
          <a:xfrm>
            <a:off x="6258864" y="4359851"/>
            <a:ext cx="3523218" cy="1384995"/>
          </a:xfrm>
          <a:prstGeom prst="rect">
            <a:avLst/>
          </a:prstGeom>
          <a:noFill/>
        </p:spPr>
        <p:txBody>
          <a:bodyPr wrap="square">
            <a:spAutoFit/>
          </a:bodyPr>
          <a:lstStyle/>
          <a:p>
            <a:pPr algn="just"/>
            <a:r>
              <a:rPr lang="vi-VN" sz="2800" dirty="0">
                <a:solidFill>
                  <a:schemeClr val="bg1"/>
                </a:solidFill>
                <a:latin typeface="Times New Roman" panose="02020603050405020304" pitchFamily="18" charset="0"/>
              </a:rPr>
              <a:t>Chuẩn bị trước nội dung phần II. Giá trị của hàm số</a:t>
            </a:r>
          </a:p>
        </p:txBody>
      </p:sp>
      <p:sp>
        <p:nvSpPr>
          <p:cNvPr id="32" name="TextBox 31" descr="OPL20U25GSXzBJYl68kk8uQGfFKzs7yb1M4KJWUiLk6ZEvGF+qCIPSnY57AbBFCvTWID 13 2022 KNTT STT 25+K4lPs7H94VUqPe2XwIsfPRnrXQE//QTEXxb8/8N4CNc6FpgZahzpTjFhMzSA7T/nHJa11DE8Ng2TP3iAmRczFlmslSuUNOgUeb6yRvs0=">
            <a:extLst>
              <a:ext uri="{FF2B5EF4-FFF2-40B4-BE49-F238E27FC236}">
                <a16:creationId xmlns:a16="http://schemas.microsoft.com/office/drawing/2014/main" id="{A3097F25-4160-628E-EBAE-5455A3E12FAC}"/>
              </a:ext>
            </a:extLst>
          </p:cNvPr>
          <p:cNvSpPr txBox="1"/>
          <p:nvPr/>
        </p:nvSpPr>
        <p:spPr>
          <a:xfrm>
            <a:off x="2645759" y="4402610"/>
            <a:ext cx="3523218" cy="954107"/>
          </a:xfrm>
          <a:prstGeom prst="rect">
            <a:avLst/>
          </a:prstGeom>
          <a:noFill/>
        </p:spPr>
        <p:txBody>
          <a:bodyPr wrap="square">
            <a:spAutoFit/>
          </a:bodyPr>
          <a:lstStyle/>
          <a:p>
            <a:pPr algn="ctr"/>
            <a:r>
              <a:rPr lang="en-US" sz="2800" dirty="0">
                <a:latin typeface="Times New Roman" panose="02020603050405020304" pitchFamily="18" charset="0"/>
                <a:ea typeface="Times New Roman" panose="02020603050405020304" pitchFamily="18" charset="0"/>
              </a:rPr>
              <a:t> </a:t>
            </a:r>
            <a:r>
              <a:rPr lang="vi-VN" sz="2800" dirty="0">
                <a:solidFill>
                  <a:schemeClr val="bg1"/>
                </a:solidFill>
                <a:latin typeface="Times New Roman" panose="02020603050405020304" pitchFamily="18" charset="0"/>
              </a:rPr>
              <a:t>Làm bài tập 3; bài tập 4. SGK trang 58</a:t>
            </a:r>
            <a:r>
              <a:rPr lang="en-US" sz="2800" dirty="0">
                <a:solidFill>
                  <a:schemeClr val="bg1"/>
                </a:solidFill>
                <a:latin typeface="Times New Roman" panose="02020603050405020304" pitchFamily="18" charset="0"/>
              </a:rPr>
              <a:t>.</a:t>
            </a:r>
            <a:endParaRPr lang="vi-VN" sz="2800" dirty="0">
              <a:solidFill>
                <a:schemeClr val="bg1"/>
              </a:solidFill>
              <a:latin typeface="Times New Roman" panose="02020603050405020304" pitchFamily="18" charset="0"/>
            </a:endParaRPr>
          </a:p>
        </p:txBody>
      </p:sp>
      <p:sp>
        <p:nvSpPr>
          <p:cNvPr id="33" name="TextBox 32" descr="OPL20U25GSXzBJYl68kk8uQGfFKzs7yb1M4KJWUiLk6ZEvGF+qCIPSnY57AbBFCvTWID 13 2022 KNTT STT 25+K4lPs7H94VUqPe2XwIsfPRnrXQE//QTEXxb8/8N4CNc6FpgZahzpTjFhMzSA7T/nHJa11DE8Ng2TP3iAmRczFlmslSuUNOgUeb6yRvs0=">
            <a:extLst>
              <a:ext uri="{FF2B5EF4-FFF2-40B4-BE49-F238E27FC236}">
                <a16:creationId xmlns:a16="http://schemas.microsoft.com/office/drawing/2014/main" id="{7B3F8D4F-7553-D668-C51F-46F25DCE86F0}"/>
              </a:ext>
            </a:extLst>
          </p:cNvPr>
          <p:cNvSpPr txBox="1"/>
          <p:nvPr/>
        </p:nvSpPr>
        <p:spPr>
          <a:xfrm>
            <a:off x="6314425" y="1952755"/>
            <a:ext cx="3466255" cy="2246769"/>
          </a:xfrm>
          <a:prstGeom prst="rect">
            <a:avLst/>
          </a:prstGeom>
          <a:noFill/>
        </p:spPr>
        <p:txBody>
          <a:bodyPr wrap="square">
            <a:spAutoFit/>
          </a:bodyPr>
          <a:lstStyle/>
          <a:p>
            <a:pPr algn="just"/>
            <a:r>
              <a:rPr lang="en-US" sz="2800" dirty="0">
                <a:latin typeface="Times New Roman" panose="02020603050405020304" pitchFamily="18" charset="0"/>
                <a:ea typeface="Times New Roman" panose="02020603050405020304" pitchFamily="18" charset="0"/>
              </a:rPr>
              <a:t> </a:t>
            </a:r>
            <a:r>
              <a:rPr lang="vi-VN" sz="2800" dirty="0">
                <a:solidFill>
                  <a:schemeClr val="bg1"/>
                </a:solidFill>
                <a:latin typeface="Times New Roman" panose="02020603050405020304" pitchFamily="18" charset="0"/>
              </a:rPr>
              <a:t>Xác định được các yếu tố: Đại lượng, biến số, công thức xác định hàm số. </a:t>
            </a:r>
            <a:endParaRPr lang="en-US" sz="2800" dirty="0">
              <a:solidFill>
                <a:schemeClr val="bg1"/>
              </a:solidFill>
              <a:latin typeface="Times New Roman" panose="02020603050405020304" pitchFamily="18" charset="0"/>
            </a:endParaRPr>
          </a:p>
          <a:p>
            <a:pPr algn="just"/>
            <a:endParaRPr lang="vi-VN" sz="2800" dirty="0">
              <a:solidFill>
                <a:schemeClr val="bg1"/>
              </a:solidFill>
            </a:endParaRPr>
          </a:p>
        </p:txBody>
      </p:sp>
    </p:spTree>
    <p:extLst>
      <p:ext uri="{BB962C8B-B14F-4D97-AF65-F5344CB8AC3E}">
        <p14:creationId xmlns:p14="http://schemas.microsoft.com/office/powerpoint/2010/main" val="22236795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组合 7" descr="OPL20U25GSXzBJYl68kk8uQGfFKzs7yb1M4KJWUiLk6ZEvGF+qCIPSnY57AbBFCvTWID 13 2022 KNTT STT 25+K4lPs7H94VUqPe2XwIsfPRnrXQE//QTEXxb8/8N4CNc6FpgZahzpTjFhMzSA7T/nHJa11DE8Ng2TP3iAmRczFlmslSuUNOgUeb6yRvs0=">
            <a:extLst>
              <a:ext uri="{FF2B5EF4-FFF2-40B4-BE49-F238E27FC236}">
                <a16:creationId xmlns:a16="http://schemas.microsoft.com/office/drawing/2014/main" id="{F0FC0F70-AC76-4EA2-86EB-0B407A4ACBB5}"/>
              </a:ext>
            </a:extLst>
          </p:cNvPr>
          <p:cNvGrpSpPr/>
          <p:nvPr/>
        </p:nvGrpSpPr>
        <p:grpSpPr>
          <a:xfrm>
            <a:off x="0" y="278064"/>
            <a:ext cx="12192001" cy="666060"/>
            <a:chOff x="0" y="710341"/>
            <a:chExt cx="12190413" cy="665972"/>
          </a:xfrm>
        </p:grpSpPr>
        <p:sp>
          <p:nvSpPr>
            <p:cNvPr id="11" name="矩形 10">
              <a:extLst>
                <a:ext uri="{FF2B5EF4-FFF2-40B4-BE49-F238E27FC236}">
                  <a16:creationId xmlns:a16="http://schemas.microsoft.com/office/drawing/2014/main" id="{84C0791A-6676-4043-BBF1-DD2993D19C98}"/>
                </a:ext>
              </a:extLst>
            </p:cNvPr>
            <p:cNvSpPr/>
            <p:nvPr/>
          </p:nvSpPr>
          <p:spPr>
            <a:xfrm flipV="1">
              <a:off x="0" y="1330594"/>
              <a:ext cx="12190413" cy="45719"/>
            </a:xfrm>
            <a:prstGeom prst="rect">
              <a:avLst/>
            </a:prstGeom>
            <a:solidFill>
              <a:srgbClr val="EC8B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TextBox 8">
              <a:extLst>
                <a:ext uri="{FF2B5EF4-FFF2-40B4-BE49-F238E27FC236}">
                  <a16:creationId xmlns:a16="http://schemas.microsoft.com/office/drawing/2014/main" id="{E9BB0E5B-E5F4-4490-B3C7-C915B81DF5B6}"/>
                </a:ext>
              </a:extLst>
            </p:cNvPr>
            <p:cNvSpPr txBox="1">
              <a:spLocks noChangeArrowheads="1"/>
            </p:cNvSpPr>
            <p:nvPr/>
          </p:nvSpPr>
          <p:spPr bwMode="auto">
            <a:xfrm>
              <a:off x="3910488" y="710341"/>
              <a:ext cx="4920100" cy="5539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nchor="ctr">
              <a:spAutoFit/>
            </a:bodyPr>
            <a:lstStyle/>
            <a:p>
              <a:pPr algn="ctr" eaLnBrk="1" hangingPunct="1"/>
              <a:r>
                <a:rPr lang="en-US" altLang="zh-CN" sz="3600">
                  <a:solidFill>
                    <a:srgbClr val="EC8B74"/>
                  </a:solidFill>
                  <a:latin typeface="Times New Roman" panose="02020603050405020304" pitchFamily="18" charset="0"/>
                  <a:ea typeface="华文中宋" panose="02010600040101010101" pitchFamily="2" charset="-122"/>
                  <a:cs typeface="Times New Roman" panose="02020603050405020304" pitchFamily="18" charset="0"/>
                  <a:sym typeface="Arial" panose="020B0604020202020204" pitchFamily="34" charset="0"/>
                </a:rPr>
                <a:t>CÁC HOẠT ĐỘNG</a:t>
              </a:r>
              <a:endParaRPr lang="zh-CN" altLang="en-US" sz="3600" dirty="0">
                <a:solidFill>
                  <a:srgbClr val="EC8B74"/>
                </a:solidFill>
                <a:latin typeface="Times New Roman" panose="02020603050405020304" pitchFamily="18" charset="0"/>
                <a:ea typeface="华文中宋" panose="02010600040101010101" pitchFamily="2" charset="-122"/>
                <a:cs typeface="Times New Roman" panose="02020603050405020304" pitchFamily="18" charset="0"/>
                <a:sym typeface="Arial" panose="020B0604020202020204" pitchFamily="34" charset="0"/>
              </a:endParaRPr>
            </a:p>
          </p:txBody>
        </p:sp>
      </p:grpSp>
      <p:sp>
        <p:nvSpPr>
          <p:cNvPr id="52" name="Freeform 29" descr="OPL20U25GSXzBJYl68kk8uQGfFKzs7yb1M4KJWUiLk6ZEvGF+qCIPSnY57AbBFCvTWID 13 2022 KNTT STT 25+K4lPs7H94VUqPe2XwIsfPRnrXQE//QTEXxb8/8N4CNc6FpgZahzpTjFhMzSA7T/nHJa11DE8Ng2TP3iAmRczFlmslSuUNOgUeb6yRvs0=">
            <a:extLst>
              <a:ext uri="{FF2B5EF4-FFF2-40B4-BE49-F238E27FC236}">
                <a16:creationId xmlns:a16="http://schemas.microsoft.com/office/drawing/2014/main" id="{A58D9779-02A2-4A2E-9441-8B5C3A3031F1}"/>
              </a:ext>
            </a:extLst>
          </p:cNvPr>
          <p:cNvSpPr>
            <a:spLocks/>
          </p:cNvSpPr>
          <p:nvPr/>
        </p:nvSpPr>
        <p:spPr bwMode="auto">
          <a:xfrm>
            <a:off x="4390658" y="4033528"/>
            <a:ext cx="1759146" cy="1759155"/>
          </a:xfrm>
          <a:custGeom>
            <a:avLst/>
            <a:gdLst>
              <a:gd name="T0" fmla="*/ 168 w 1187"/>
              <a:gd name="T1" fmla="*/ 0 h 1187"/>
              <a:gd name="T2" fmla="*/ 0 w 1187"/>
              <a:gd name="T3" fmla="*/ 0 h 1187"/>
              <a:gd name="T4" fmla="*/ 1187 w 1187"/>
              <a:gd name="T5" fmla="*/ 1187 h 1187"/>
              <a:gd name="T6" fmla="*/ 1187 w 1187"/>
              <a:gd name="T7" fmla="*/ 1019 h 1187"/>
              <a:gd name="T8" fmla="*/ 168 w 1187"/>
              <a:gd name="T9" fmla="*/ 0 h 1187"/>
            </a:gdLst>
            <a:ahLst/>
            <a:cxnLst>
              <a:cxn ang="0">
                <a:pos x="T0" y="T1"/>
              </a:cxn>
              <a:cxn ang="0">
                <a:pos x="T2" y="T3"/>
              </a:cxn>
              <a:cxn ang="0">
                <a:pos x="T4" y="T5"/>
              </a:cxn>
              <a:cxn ang="0">
                <a:pos x="T6" y="T7"/>
              </a:cxn>
              <a:cxn ang="0">
                <a:pos x="T8" y="T9"/>
              </a:cxn>
            </a:cxnLst>
            <a:rect l="0" t="0" r="r" b="b"/>
            <a:pathLst>
              <a:path w="1187" h="1187">
                <a:moveTo>
                  <a:pt x="168" y="0"/>
                </a:moveTo>
                <a:cubicBezTo>
                  <a:pt x="0" y="0"/>
                  <a:pt x="0" y="0"/>
                  <a:pt x="0" y="0"/>
                </a:cubicBezTo>
                <a:cubicBezTo>
                  <a:pt x="0" y="656"/>
                  <a:pt x="531" y="1187"/>
                  <a:pt x="1187" y="1187"/>
                </a:cubicBezTo>
                <a:cubicBezTo>
                  <a:pt x="1187" y="1019"/>
                  <a:pt x="1187" y="1019"/>
                  <a:pt x="1187" y="1019"/>
                </a:cubicBezTo>
                <a:cubicBezTo>
                  <a:pt x="624" y="1019"/>
                  <a:pt x="168" y="563"/>
                  <a:pt x="168" y="0"/>
                </a:cubicBezTo>
                <a:close/>
              </a:path>
            </a:pathLst>
          </a:custGeom>
          <a:solidFill>
            <a:srgbClr val="EC8B74"/>
          </a:solidFill>
          <a:ln>
            <a:noFill/>
          </a:ln>
          <a:effectLst/>
        </p:spPr>
        <p:txBody>
          <a:bodyPr vert="horz" wrap="square" lIns="91452" tIns="45726" rIns="91452" bIns="45726" numCol="1" anchor="t" anchorCtr="0" compatLnSpc="1">
            <a:prstTxWarp prst="textNoShape">
              <a:avLst/>
            </a:prstTxWarp>
          </a:bodyPr>
          <a:lstStyle/>
          <a:p>
            <a:endParaRPr lang="zh-CN" altLang="en-US" sz="1401"/>
          </a:p>
        </p:txBody>
      </p:sp>
      <p:sp>
        <p:nvSpPr>
          <p:cNvPr id="53" name="Freeform 40" descr="OPL20U25GSXzBJYl68kk8uQGfFKzs7yb1M4KJWUiLk6ZEvGF+qCIPSnY57AbBFCvTWID 13 2022 KNTT STT 25+K4lPs7H94VUqPe2XwIsfPRnrXQE//QTEXxb8/8N4CNc6FpgZahzpTjFhMzSA7T/nHJa11DE8Ng2TP3iAmRczFlmslSuUNOgUeb6yRvs0=">
            <a:extLst>
              <a:ext uri="{FF2B5EF4-FFF2-40B4-BE49-F238E27FC236}">
                <a16:creationId xmlns:a16="http://schemas.microsoft.com/office/drawing/2014/main" id="{BD6AE899-AA1D-4DC1-8686-5DDB5C729F77}"/>
              </a:ext>
            </a:extLst>
          </p:cNvPr>
          <p:cNvSpPr>
            <a:spLocks/>
          </p:cNvSpPr>
          <p:nvPr/>
        </p:nvSpPr>
        <p:spPr bwMode="auto">
          <a:xfrm>
            <a:off x="4390658" y="2276245"/>
            <a:ext cx="1759146" cy="1759155"/>
          </a:xfrm>
          <a:custGeom>
            <a:avLst/>
            <a:gdLst>
              <a:gd name="T0" fmla="*/ 1187 w 1187"/>
              <a:gd name="T1" fmla="*/ 168 h 1187"/>
              <a:gd name="T2" fmla="*/ 1187 w 1187"/>
              <a:gd name="T3" fmla="*/ 0 h 1187"/>
              <a:gd name="T4" fmla="*/ 0 w 1187"/>
              <a:gd name="T5" fmla="*/ 1187 h 1187"/>
              <a:gd name="T6" fmla="*/ 168 w 1187"/>
              <a:gd name="T7" fmla="*/ 1187 h 1187"/>
              <a:gd name="T8" fmla="*/ 1187 w 1187"/>
              <a:gd name="T9" fmla="*/ 168 h 1187"/>
            </a:gdLst>
            <a:ahLst/>
            <a:cxnLst>
              <a:cxn ang="0">
                <a:pos x="T0" y="T1"/>
              </a:cxn>
              <a:cxn ang="0">
                <a:pos x="T2" y="T3"/>
              </a:cxn>
              <a:cxn ang="0">
                <a:pos x="T4" y="T5"/>
              </a:cxn>
              <a:cxn ang="0">
                <a:pos x="T6" y="T7"/>
              </a:cxn>
              <a:cxn ang="0">
                <a:pos x="T8" y="T9"/>
              </a:cxn>
            </a:cxnLst>
            <a:rect l="0" t="0" r="r" b="b"/>
            <a:pathLst>
              <a:path w="1187" h="1187">
                <a:moveTo>
                  <a:pt x="1187" y="168"/>
                </a:moveTo>
                <a:cubicBezTo>
                  <a:pt x="1187" y="0"/>
                  <a:pt x="1187" y="0"/>
                  <a:pt x="1187" y="0"/>
                </a:cubicBezTo>
                <a:cubicBezTo>
                  <a:pt x="531" y="0"/>
                  <a:pt x="0" y="531"/>
                  <a:pt x="0" y="1187"/>
                </a:cubicBezTo>
                <a:cubicBezTo>
                  <a:pt x="168" y="1187"/>
                  <a:pt x="168" y="1187"/>
                  <a:pt x="168" y="1187"/>
                </a:cubicBezTo>
                <a:cubicBezTo>
                  <a:pt x="168" y="624"/>
                  <a:pt x="624" y="168"/>
                  <a:pt x="1187" y="168"/>
                </a:cubicBezTo>
                <a:close/>
              </a:path>
            </a:pathLst>
          </a:custGeom>
          <a:solidFill>
            <a:srgbClr val="EC8B74"/>
          </a:solidFill>
          <a:ln>
            <a:noFill/>
          </a:ln>
          <a:effectLst/>
        </p:spPr>
        <p:txBody>
          <a:bodyPr vert="horz" wrap="square" lIns="91452" tIns="45726" rIns="91452" bIns="45726" numCol="1" anchor="t" anchorCtr="0" compatLnSpc="1">
            <a:prstTxWarp prst="textNoShape">
              <a:avLst/>
            </a:prstTxWarp>
          </a:bodyPr>
          <a:lstStyle/>
          <a:p>
            <a:endParaRPr lang="zh-CN" altLang="en-US" sz="1401"/>
          </a:p>
        </p:txBody>
      </p:sp>
      <p:sp>
        <p:nvSpPr>
          <p:cNvPr id="54" name="Freeform 43" descr="OPL20U25GSXzBJYl68kk8uQGfFKzs7yb1M4KJWUiLk6ZEvGF+qCIPSnY57AbBFCvTWID 13 2022 KNTT STT 25+K4lPs7H94VUqPe2XwIsfPRnrXQE//QTEXxb8/8N4CNc6FpgZahzpTjFhMzSA7T/nHJa11DE8Ng2TP3iAmRczFlmslSuUNOgUeb6yRvs0=">
            <a:extLst>
              <a:ext uri="{FF2B5EF4-FFF2-40B4-BE49-F238E27FC236}">
                <a16:creationId xmlns:a16="http://schemas.microsoft.com/office/drawing/2014/main" id="{14E45970-DD2B-4287-8B6E-5B200CC6647E}"/>
              </a:ext>
            </a:extLst>
          </p:cNvPr>
          <p:cNvSpPr>
            <a:spLocks/>
          </p:cNvSpPr>
          <p:nvPr/>
        </p:nvSpPr>
        <p:spPr bwMode="auto">
          <a:xfrm>
            <a:off x="6145776" y="4033528"/>
            <a:ext cx="1759146" cy="1759155"/>
          </a:xfrm>
          <a:custGeom>
            <a:avLst/>
            <a:gdLst>
              <a:gd name="T0" fmla="*/ 1187 w 1187"/>
              <a:gd name="T1" fmla="*/ 0 h 1187"/>
              <a:gd name="T2" fmla="*/ 1019 w 1187"/>
              <a:gd name="T3" fmla="*/ 0 h 1187"/>
              <a:gd name="T4" fmla="*/ 0 w 1187"/>
              <a:gd name="T5" fmla="*/ 1019 h 1187"/>
              <a:gd name="T6" fmla="*/ 0 w 1187"/>
              <a:gd name="T7" fmla="*/ 1187 h 1187"/>
              <a:gd name="T8" fmla="*/ 1187 w 1187"/>
              <a:gd name="T9" fmla="*/ 0 h 1187"/>
            </a:gdLst>
            <a:ahLst/>
            <a:cxnLst>
              <a:cxn ang="0">
                <a:pos x="T0" y="T1"/>
              </a:cxn>
              <a:cxn ang="0">
                <a:pos x="T2" y="T3"/>
              </a:cxn>
              <a:cxn ang="0">
                <a:pos x="T4" y="T5"/>
              </a:cxn>
              <a:cxn ang="0">
                <a:pos x="T6" y="T7"/>
              </a:cxn>
              <a:cxn ang="0">
                <a:pos x="T8" y="T9"/>
              </a:cxn>
            </a:cxnLst>
            <a:rect l="0" t="0" r="r" b="b"/>
            <a:pathLst>
              <a:path w="1187" h="1187">
                <a:moveTo>
                  <a:pt x="1187" y="0"/>
                </a:moveTo>
                <a:cubicBezTo>
                  <a:pt x="1019" y="0"/>
                  <a:pt x="1019" y="0"/>
                  <a:pt x="1019" y="0"/>
                </a:cubicBezTo>
                <a:cubicBezTo>
                  <a:pt x="1019" y="563"/>
                  <a:pt x="563" y="1019"/>
                  <a:pt x="0" y="1019"/>
                </a:cubicBezTo>
                <a:cubicBezTo>
                  <a:pt x="0" y="1187"/>
                  <a:pt x="0" y="1187"/>
                  <a:pt x="0" y="1187"/>
                </a:cubicBezTo>
                <a:cubicBezTo>
                  <a:pt x="656" y="1187"/>
                  <a:pt x="1187" y="656"/>
                  <a:pt x="1187" y="0"/>
                </a:cubicBezTo>
                <a:close/>
              </a:path>
            </a:pathLst>
          </a:custGeom>
          <a:solidFill>
            <a:srgbClr val="EC8B74"/>
          </a:solidFill>
          <a:ln>
            <a:noFill/>
          </a:ln>
          <a:effectLst/>
        </p:spPr>
        <p:txBody>
          <a:bodyPr vert="horz" wrap="square" lIns="91452" tIns="45726" rIns="91452" bIns="45726" numCol="1" anchor="t" anchorCtr="0" compatLnSpc="1">
            <a:prstTxWarp prst="textNoShape">
              <a:avLst/>
            </a:prstTxWarp>
          </a:bodyPr>
          <a:lstStyle/>
          <a:p>
            <a:endParaRPr lang="zh-CN" altLang="en-US" sz="1401"/>
          </a:p>
        </p:txBody>
      </p:sp>
      <p:sp>
        <p:nvSpPr>
          <p:cNvPr id="55" name="Freeform 50" descr="OPL20U25GSXzBJYl68kk8uQGfFKzs7yb1M4KJWUiLk6ZEvGF+qCIPSnY57AbBFCvTWID 13 2022 KNTT STT 25+K4lPs7H94VUqPe2XwIsfPRnrXQE//QTEXxb8/8N4CNc6FpgZahzpTjFhMzSA7T/nHJa11DE8Ng2TP3iAmRczFlmslSuUNOgUeb6yRvs0=">
            <a:extLst>
              <a:ext uri="{FF2B5EF4-FFF2-40B4-BE49-F238E27FC236}">
                <a16:creationId xmlns:a16="http://schemas.microsoft.com/office/drawing/2014/main" id="{443877B6-C622-431E-A636-9724D24C215E}"/>
              </a:ext>
            </a:extLst>
          </p:cNvPr>
          <p:cNvSpPr>
            <a:spLocks/>
          </p:cNvSpPr>
          <p:nvPr/>
        </p:nvSpPr>
        <p:spPr bwMode="auto">
          <a:xfrm>
            <a:off x="6202465" y="2227372"/>
            <a:ext cx="1759146" cy="1759155"/>
          </a:xfrm>
          <a:custGeom>
            <a:avLst/>
            <a:gdLst>
              <a:gd name="T0" fmla="*/ 1019 w 1187"/>
              <a:gd name="T1" fmla="*/ 1187 h 1187"/>
              <a:gd name="T2" fmla="*/ 1187 w 1187"/>
              <a:gd name="T3" fmla="*/ 1187 h 1187"/>
              <a:gd name="T4" fmla="*/ 0 w 1187"/>
              <a:gd name="T5" fmla="*/ 0 h 1187"/>
              <a:gd name="T6" fmla="*/ 0 w 1187"/>
              <a:gd name="T7" fmla="*/ 168 h 1187"/>
              <a:gd name="T8" fmla="*/ 1019 w 1187"/>
              <a:gd name="T9" fmla="*/ 1187 h 1187"/>
            </a:gdLst>
            <a:ahLst/>
            <a:cxnLst>
              <a:cxn ang="0">
                <a:pos x="T0" y="T1"/>
              </a:cxn>
              <a:cxn ang="0">
                <a:pos x="T2" y="T3"/>
              </a:cxn>
              <a:cxn ang="0">
                <a:pos x="T4" y="T5"/>
              </a:cxn>
              <a:cxn ang="0">
                <a:pos x="T6" y="T7"/>
              </a:cxn>
              <a:cxn ang="0">
                <a:pos x="T8" y="T9"/>
              </a:cxn>
            </a:cxnLst>
            <a:rect l="0" t="0" r="r" b="b"/>
            <a:pathLst>
              <a:path w="1187" h="1187">
                <a:moveTo>
                  <a:pt x="1019" y="1187"/>
                </a:moveTo>
                <a:cubicBezTo>
                  <a:pt x="1187" y="1187"/>
                  <a:pt x="1187" y="1187"/>
                  <a:pt x="1187" y="1187"/>
                </a:cubicBezTo>
                <a:cubicBezTo>
                  <a:pt x="1187" y="531"/>
                  <a:pt x="656" y="0"/>
                  <a:pt x="0" y="0"/>
                </a:cubicBezTo>
                <a:cubicBezTo>
                  <a:pt x="0" y="168"/>
                  <a:pt x="0" y="168"/>
                  <a:pt x="0" y="168"/>
                </a:cubicBezTo>
                <a:cubicBezTo>
                  <a:pt x="563" y="168"/>
                  <a:pt x="1019" y="624"/>
                  <a:pt x="1019" y="1187"/>
                </a:cubicBezTo>
                <a:close/>
              </a:path>
            </a:pathLst>
          </a:custGeom>
          <a:solidFill>
            <a:srgbClr val="EC8B74"/>
          </a:solidFill>
          <a:ln w="15875" cap="flat">
            <a:noFill/>
            <a:prstDash val="solid"/>
            <a:miter lim="800000"/>
            <a:headEnd/>
            <a:tailEnd/>
          </a:ln>
          <a:effectLst/>
        </p:spPr>
        <p:txBody>
          <a:bodyPr vert="horz" wrap="square" lIns="91452" tIns="45726" rIns="91452" bIns="45726" numCol="1" anchor="t" anchorCtr="0" compatLnSpc="1">
            <a:prstTxWarp prst="textNoShape">
              <a:avLst/>
            </a:prstTxWarp>
          </a:bodyPr>
          <a:lstStyle/>
          <a:p>
            <a:endParaRPr lang="zh-CN" altLang="en-US" sz="1401"/>
          </a:p>
        </p:txBody>
      </p:sp>
      <p:grpSp>
        <p:nvGrpSpPr>
          <p:cNvPr id="56" name="组合 55" descr="OPL20U25GSXzBJYl68kk8uQGfFKzs7yb1M4KJWUiLk6ZEvGF+qCIPSnY57AbBFCvTWID 13 2022 KNTT STT 25+K4lPs7H94VUqPe2XwIsfPRnrXQE//QTEXxb8/8N4CNc6FpgZahzpTjFhMzSA7T/nHJa11DE8Ng2TP3iAmRczFlmslSuUNOgUeb6yRvs0=">
            <a:extLst>
              <a:ext uri="{FF2B5EF4-FFF2-40B4-BE49-F238E27FC236}">
                <a16:creationId xmlns:a16="http://schemas.microsoft.com/office/drawing/2014/main" id="{ADBB44B9-64FF-4998-80D1-865C494D6AA3}"/>
              </a:ext>
            </a:extLst>
          </p:cNvPr>
          <p:cNvGrpSpPr/>
          <p:nvPr/>
        </p:nvGrpSpPr>
        <p:grpSpPr>
          <a:xfrm>
            <a:off x="5737190" y="1962789"/>
            <a:ext cx="821201" cy="821201"/>
            <a:chOff x="5413751" y="1710838"/>
            <a:chExt cx="821094" cy="821094"/>
          </a:xfrm>
          <a:solidFill>
            <a:srgbClr val="EC8B74"/>
          </a:solidFill>
        </p:grpSpPr>
        <p:sp>
          <p:nvSpPr>
            <p:cNvPr id="57" name="椭圆 56">
              <a:extLst>
                <a:ext uri="{FF2B5EF4-FFF2-40B4-BE49-F238E27FC236}">
                  <a16:creationId xmlns:a16="http://schemas.microsoft.com/office/drawing/2014/main" id="{AD05D9E2-58F5-4C7F-A09E-F67C176D4BA5}"/>
                </a:ext>
              </a:extLst>
            </p:cNvPr>
            <p:cNvSpPr/>
            <p:nvPr/>
          </p:nvSpPr>
          <p:spPr>
            <a:xfrm>
              <a:off x="5413751" y="1710838"/>
              <a:ext cx="821094" cy="821094"/>
            </a:xfrm>
            <a:prstGeom prst="ellipse">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1"/>
            </a:p>
          </p:txBody>
        </p:sp>
        <p:sp>
          <p:nvSpPr>
            <p:cNvPr id="58" name="文本框 57">
              <a:extLst>
                <a:ext uri="{FF2B5EF4-FFF2-40B4-BE49-F238E27FC236}">
                  <a16:creationId xmlns:a16="http://schemas.microsoft.com/office/drawing/2014/main" id="{BE430D9B-FCC1-4312-B993-500C698E00CF}"/>
                </a:ext>
              </a:extLst>
            </p:cNvPr>
            <p:cNvSpPr txBox="1"/>
            <p:nvPr/>
          </p:nvSpPr>
          <p:spPr>
            <a:xfrm>
              <a:off x="5475485" y="1767442"/>
              <a:ext cx="665567" cy="584775"/>
            </a:xfrm>
            <a:prstGeom prst="rect">
              <a:avLst/>
            </a:prstGeom>
            <a:noFill/>
          </p:spPr>
          <p:txBody>
            <a:bodyPr wrap="square" rtlCol="0">
              <a:spAutoFit/>
            </a:bodyPr>
            <a:lstStyle/>
            <a:p>
              <a:r>
                <a:rPr lang="en-US" altLang="zh-CN" sz="3200" dirty="0">
                  <a:solidFill>
                    <a:schemeClr val="bg1"/>
                  </a:solidFill>
                  <a:latin typeface="微软雅黑" pitchFamily="34" charset="-122"/>
                  <a:ea typeface="微软雅黑" pitchFamily="34" charset="-122"/>
                </a:rPr>
                <a:t>01</a:t>
              </a:r>
              <a:endParaRPr lang="zh-CN" altLang="en-US" sz="3200" dirty="0">
                <a:solidFill>
                  <a:schemeClr val="bg1"/>
                </a:solidFill>
                <a:latin typeface="微软雅黑" pitchFamily="34" charset="-122"/>
                <a:ea typeface="微软雅黑" pitchFamily="34" charset="-122"/>
              </a:endParaRPr>
            </a:p>
          </p:txBody>
        </p:sp>
      </p:grpSp>
      <p:grpSp>
        <p:nvGrpSpPr>
          <p:cNvPr id="59" name="组合 58" descr="OPL20U25GSXzBJYl68kk8uQGfFKzs7yb1M4KJWUiLk6ZEvGF+qCIPSnY57AbBFCvTWID 13 2022 KNTT STT 25+K4lPs7H94VUqPe2XwIsfPRnrXQE//QTEXxb8/8N4CNc6FpgZahzpTjFhMzSA7T/nHJa11DE8Ng2TP3iAmRczFlmslSuUNOgUeb6yRvs0=">
            <a:extLst>
              <a:ext uri="{FF2B5EF4-FFF2-40B4-BE49-F238E27FC236}">
                <a16:creationId xmlns:a16="http://schemas.microsoft.com/office/drawing/2014/main" id="{61F8EE6B-DA33-4ABA-9212-E92C272FEC6C}"/>
              </a:ext>
            </a:extLst>
          </p:cNvPr>
          <p:cNvGrpSpPr/>
          <p:nvPr/>
        </p:nvGrpSpPr>
        <p:grpSpPr>
          <a:xfrm>
            <a:off x="7460922" y="3661330"/>
            <a:ext cx="821201" cy="821201"/>
            <a:chOff x="7137259" y="3409157"/>
            <a:chExt cx="821094" cy="821094"/>
          </a:xfrm>
          <a:solidFill>
            <a:srgbClr val="EC8B74"/>
          </a:solidFill>
        </p:grpSpPr>
        <p:sp>
          <p:nvSpPr>
            <p:cNvPr id="60" name="椭圆 59">
              <a:extLst>
                <a:ext uri="{FF2B5EF4-FFF2-40B4-BE49-F238E27FC236}">
                  <a16:creationId xmlns:a16="http://schemas.microsoft.com/office/drawing/2014/main" id="{D89B66E9-55D9-42C0-AE66-BFC8D961ADF7}"/>
                </a:ext>
              </a:extLst>
            </p:cNvPr>
            <p:cNvSpPr/>
            <p:nvPr/>
          </p:nvSpPr>
          <p:spPr>
            <a:xfrm>
              <a:off x="7137259" y="3409157"/>
              <a:ext cx="821094" cy="821094"/>
            </a:xfrm>
            <a:prstGeom prst="ellipse">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1"/>
            </a:p>
          </p:txBody>
        </p:sp>
        <p:sp>
          <p:nvSpPr>
            <p:cNvPr id="61" name="文本框 57">
              <a:extLst>
                <a:ext uri="{FF2B5EF4-FFF2-40B4-BE49-F238E27FC236}">
                  <a16:creationId xmlns:a16="http://schemas.microsoft.com/office/drawing/2014/main" id="{7E9CCF3F-AE76-415B-8AE6-9FE21D123A08}"/>
                </a:ext>
              </a:extLst>
            </p:cNvPr>
            <p:cNvSpPr txBox="1"/>
            <p:nvPr/>
          </p:nvSpPr>
          <p:spPr>
            <a:xfrm>
              <a:off x="7179943" y="3484811"/>
              <a:ext cx="665567" cy="584775"/>
            </a:xfrm>
            <a:prstGeom prst="rect">
              <a:avLst/>
            </a:prstGeom>
            <a:noFill/>
            <a:ln>
              <a:noFill/>
            </a:ln>
          </p:spPr>
          <p:txBody>
            <a:bodyPr wrap="none" rtlCol="0">
              <a:spAutoFit/>
            </a:bodyPr>
            <a:lstStyle/>
            <a:p>
              <a:r>
                <a:rPr lang="en-US" altLang="zh-CN" sz="3200" dirty="0">
                  <a:solidFill>
                    <a:schemeClr val="bg1"/>
                  </a:solidFill>
                  <a:latin typeface="微软雅黑" pitchFamily="34" charset="-122"/>
                  <a:ea typeface="微软雅黑" pitchFamily="34" charset="-122"/>
                </a:rPr>
                <a:t>02</a:t>
              </a:r>
              <a:endParaRPr lang="zh-CN" altLang="en-US" sz="3200" dirty="0">
                <a:solidFill>
                  <a:schemeClr val="bg1"/>
                </a:solidFill>
                <a:latin typeface="微软雅黑" pitchFamily="34" charset="-122"/>
                <a:ea typeface="微软雅黑" pitchFamily="34" charset="-122"/>
              </a:endParaRPr>
            </a:p>
          </p:txBody>
        </p:sp>
      </p:grpSp>
      <p:grpSp>
        <p:nvGrpSpPr>
          <p:cNvPr id="62" name="组合 61" descr="OPL20U25GSXzBJYl68kk8uQGfFKzs7yb1M4KJWUiLk6ZEvGF+qCIPSnY57AbBFCvTWID 13 2022 KNTT STT 25+K4lPs7H94VUqPe2XwIsfPRnrXQE//QTEXxb8/8N4CNc6FpgZahzpTjFhMzSA7T/nHJa11DE8Ng2TP3iAmRczFlmslSuUNOgUeb6yRvs0=">
            <a:extLst>
              <a:ext uri="{FF2B5EF4-FFF2-40B4-BE49-F238E27FC236}">
                <a16:creationId xmlns:a16="http://schemas.microsoft.com/office/drawing/2014/main" id="{15D5C623-E277-421A-8479-D6AC549D4077}"/>
              </a:ext>
            </a:extLst>
          </p:cNvPr>
          <p:cNvGrpSpPr/>
          <p:nvPr/>
        </p:nvGrpSpPr>
        <p:grpSpPr>
          <a:xfrm>
            <a:off x="4036416" y="3661330"/>
            <a:ext cx="821201" cy="821201"/>
            <a:chOff x="3713199" y="3409157"/>
            <a:chExt cx="821094" cy="821094"/>
          </a:xfrm>
          <a:solidFill>
            <a:srgbClr val="EC8B74"/>
          </a:solidFill>
        </p:grpSpPr>
        <p:sp>
          <p:nvSpPr>
            <p:cNvPr id="63" name="椭圆 62">
              <a:extLst>
                <a:ext uri="{FF2B5EF4-FFF2-40B4-BE49-F238E27FC236}">
                  <a16:creationId xmlns:a16="http://schemas.microsoft.com/office/drawing/2014/main" id="{874A9A59-A606-4315-B9ED-D91DC5BA749B}"/>
                </a:ext>
              </a:extLst>
            </p:cNvPr>
            <p:cNvSpPr/>
            <p:nvPr/>
          </p:nvSpPr>
          <p:spPr>
            <a:xfrm>
              <a:off x="3713199" y="3409157"/>
              <a:ext cx="821094" cy="821094"/>
            </a:xfrm>
            <a:prstGeom prst="ellipse">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1"/>
            </a:p>
          </p:txBody>
        </p:sp>
        <p:sp>
          <p:nvSpPr>
            <p:cNvPr id="64" name="文本框 59">
              <a:extLst>
                <a:ext uri="{FF2B5EF4-FFF2-40B4-BE49-F238E27FC236}">
                  <a16:creationId xmlns:a16="http://schemas.microsoft.com/office/drawing/2014/main" id="{155F8449-1742-4482-AF4E-34B8BD2EBB90}"/>
                </a:ext>
              </a:extLst>
            </p:cNvPr>
            <p:cNvSpPr txBox="1"/>
            <p:nvPr/>
          </p:nvSpPr>
          <p:spPr>
            <a:xfrm>
              <a:off x="3755883" y="3484811"/>
              <a:ext cx="665567" cy="584775"/>
            </a:xfrm>
            <a:prstGeom prst="rect">
              <a:avLst/>
            </a:prstGeom>
            <a:noFill/>
          </p:spPr>
          <p:txBody>
            <a:bodyPr wrap="none" rtlCol="0">
              <a:spAutoFit/>
            </a:bodyPr>
            <a:lstStyle/>
            <a:p>
              <a:r>
                <a:rPr lang="en-US" altLang="zh-CN" sz="3200" dirty="0">
                  <a:solidFill>
                    <a:schemeClr val="bg1"/>
                  </a:solidFill>
                  <a:latin typeface="微软雅黑" pitchFamily="34" charset="-122"/>
                  <a:ea typeface="微软雅黑" pitchFamily="34" charset="-122"/>
                </a:rPr>
                <a:t>04</a:t>
              </a:r>
              <a:endParaRPr lang="zh-CN" altLang="en-US" sz="3200" dirty="0">
                <a:solidFill>
                  <a:schemeClr val="bg1"/>
                </a:solidFill>
                <a:latin typeface="微软雅黑" pitchFamily="34" charset="-122"/>
                <a:ea typeface="微软雅黑" pitchFamily="34" charset="-122"/>
              </a:endParaRPr>
            </a:p>
          </p:txBody>
        </p:sp>
      </p:grpSp>
      <p:grpSp>
        <p:nvGrpSpPr>
          <p:cNvPr id="65" name="组合 64" descr="OPL20U25GSXzBJYl68kk8uQGfFKzs7yb1M4KJWUiLk6ZEvGF+qCIPSnY57AbBFCvTWID 13 2022 KNTT STT 25+K4lPs7H94VUqPe2XwIsfPRnrXQE//QTEXxb8/8N4CNc6FpgZahzpTjFhMzSA7T/nHJa11DE8Ng2TP3iAmRczFlmslSuUNOgUeb6yRvs0=">
            <a:extLst>
              <a:ext uri="{FF2B5EF4-FFF2-40B4-BE49-F238E27FC236}">
                <a16:creationId xmlns:a16="http://schemas.microsoft.com/office/drawing/2014/main" id="{1014B6AB-865A-4646-9FF0-E37283823B7E}"/>
              </a:ext>
            </a:extLst>
          </p:cNvPr>
          <p:cNvGrpSpPr/>
          <p:nvPr/>
        </p:nvGrpSpPr>
        <p:grpSpPr>
          <a:xfrm>
            <a:off x="5737190" y="5222755"/>
            <a:ext cx="821201" cy="821201"/>
            <a:chOff x="5413751" y="4970379"/>
            <a:chExt cx="821094" cy="821094"/>
          </a:xfrm>
          <a:solidFill>
            <a:srgbClr val="EC8B74"/>
          </a:solidFill>
        </p:grpSpPr>
        <p:sp>
          <p:nvSpPr>
            <p:cNvPr id="66" name="椭圆 65">
              <a:extLst>
                <a:ext uri="{FF2B5EF4-FFF2-40B4-BE49-F238E27FC236}">
                  <a16:creationId xmlns:a16="http://schemas.microsoft.com/office/drawing/2014/main" id="{070F1F0D-94C0-4B79-BDCB-7B3010FDC288}"/>
                </a:ext>
              </a:extLst>
            </p:cNvPr>
            <p:cNvSpPr/>
            <p:nvPr/>
          </p:nvSpPr>
          <p:spPr>
            <a:xfrm>
              <a:off x="5413751" y="4970379"/>
              <a:ext cx="821094" cy="821094"/>
            </a:xfrm>
            <a:prstGeom prst="ellipse">
              <a:avLst/>
            </a:prstGeom>
            <a:grp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401"/>
            </a:p>
          </p:txBody>
        </p:sp>
        <p:sp>
          <p:nvSpPr>
            <p:cNvPr id="67" name="文本框 58">
              <a:extLst>
                <a:ext uri="{FF2B5EF4-FFF2-40B4-BE49-F238E27FC236}">
                  <a16:creationId xmlns:a16="http://schemas.microsoft.com/office/drawing/2014/main" id="{4C5777B9-2695-443A-8D5E-F41C2E99E6CA}"/>
                </a:ext>
              </a:extLst>
            </p:cNvPr>
            <p:cNvSpPr txBox="1"/>
            <p:nvPr/>
          </p:nvSpPr>
          <p:spPr>
            <a:xfrm>
              <a:off x="5456435" y="5065083"/>
              <a:ext cx="665567" cy="584775"/>
            </a:xfrm>
            <a:prstGeom prst="rect">
              <a:avLst/>
            </a:prstGeom>
            <a:noFill/>
          </p:spPr>
          <p:txBody>
            <a:bodyPr wrap="none" rtlCol="0">
              <a:spAutoFit/>
            </a:bodyPr>
            <a:lstStyle/>
            <a:p>
              <a:r>
                <a:rPr lang="en-US" altLang="zh-CN" sz="3200" dirty="0">
                  <a:solidFill>
                    <a:schemeClr val="bg1"/>
                  </a:solidFill>
                  <a:latin typeface="微软雅黑" pitchFamily="34" charset="-122"/>
                  <a:ea typeface="微软雅黑" pitchFamily="34" charset="-122"/>
                </a:rPr>
                <a:t>03</a:t>
              </a:r>
              <a:endParaRPr lang="zh-CN" altLang="en-US" sz="3200" dirty="0">
                <a:solidFill>
                  <a:schemeClr val="bg1"/>
                </a:solidFill>
                <a:latin typeface="微软雅黑" pitchFamily="34" charset="-122"/>
                <a:ea typeface="微软雅黑" pitchFamily="34" charset="-122"/>
              </a:endParaRPr>
            </a:p>
          </p:txBody>
        </p:sp>
      </p:grpSp>
      <p:sp>
        <p:nvSpPr>
          <p:cNvPr id="2" name="TextBox 1" descr="OPL20U25GSXzBJYl68kk8uQGfFKzs7yb1M4KJWUiLk6ZEvGF+qCIPSnY57AbBFCvTWID 13 2022 KNTT STT 25+K4lPs7H94VUqPe2XwIsfPRnrXQE//QTEXxb8/8N4CNc6FpgZahzpTjFhMzSA7T/nHJa11DE8Ng2TP3iAmRczFlmslSuUNOgUeb6yRvs0=">
            <a:extLst>
              <a:ext uri="{FF2B5EF4-FFF2-40B4-BE49-F238E27FC236}">
                <a16:creationId xmlns:a16="http://schemas.microsoft.com/office/drawing/2014/main" id="{7B00DB12-677C-033F-167F-D33E644E3A38}"/>
              </a:ext>
            </a:extLst>
          </p:cNvPr>
          <p:cNvSpPr txBox="1"/>
          <p:nvPr/>
        </p:nvSpPr>
        <p:spPr>
          <a:xfrm>
            <a:off x="5076030" y="6079129"/>
            <a:ext cx="2777110" cy="584623"/>
          </a:xfrm>
          <a:prstGeom prst="rect">
            <a:avLst/>
          </a:prstGeom>
          <a:noFill/>
        </p:spPr>
        <p:txBody>
          <a:bodyPr wrap="square" rtlCol="0">
            <a:spAutoFit/>
          </a:bodyPr>
          <a:lstStyle/>
          <a:p>
            <a:r>
              <a:rPr lang="en-US" sz="3199" b="1" dirty="0">
                <a:solidFill>
                  <a:srgbClr val="EC8B74"/>
                </a:solidFill>
                <a:latin typeface="Times New Roman" panose="02020603050405020304" pitchFamily="18" charset="0"/>
                <a:cs typeface="Times New Roman" panose="02020603050405020304" pitchFamily="18" charset="0"/>
              </a:rPr>
              <a:t>LUYỆN TẬP</a:t>
            </a:r>
            <a:endParaRPr lang="vi-VN" sz="3199" b="1" dirty="0">
              <a:solidFill>
                <a:srgbClr val="EC8B74"/>
              </a:solidFill>
              <a:latin typeface="Times New Roman" panose="02020603050405020304" pitchFamily="18" charset="0"/>
              <a:cs typeface="Times New Roman" panose="02020603050405020304" pitchFamily="18" charset="0"/>
            </a:endParaRPr>
          </a:p>
        </p:txBody>
      </p:sp>
      <p:sp>
        <p:nvSpPr>
          <p:cNvPr id="68" name="TextBox 67">
            <a:extLst>
              <a:ext uri="{FF2B5EF4-FFF2-40B4-BE49-F238E27FC236}">
                <a16:creationId xmlns:a16="http://schemas.microsoft.com/office/drawing/2014/main" id="{53B654EE-7DE3-5A31-1389-287A1F6995F3}"/>
              </a:ext>
            </a:extLst>
          </p:cNvPr>
          <p:cNvSpPr txBox="1"/>
          <p:nvPr/>
        </p:nvSpPr>
        <p:spPr>
          <a:xfrm>
            <a:off x="4726502" y="1371005"/>
            <a:ext cx="2777110" cy="584623"/>
          </a:xfrm>
          <a:prstGeom prst="rect">
            <a:avLst/>
          </a:prstGeom>
          <a:noFill/>
        </p:spPr>
        <p:txBody>
          <a:bodyPr wrap="square" rtlCol="0">
            <a:spAutoFit/>
          </a:bodyPr>
          <a:lstStyle/>
          <a:p>
            <a:r>
              <a:rPr lang="en-US" sz="3199" b="1" dirty="0">
                <a:solidFill>
                  <a:srgbClr val="EC8B74"/>
                </a:solidFill>
                <a:latin typeface="Times New Roman" panose="02020603050405020304" pitchFamily="18" charset="0"/>
                <a:cs typeface="Times New Roman" panose="02020603050405020304" pitchFamily="18" charset="0"/>
              </a:rPr>
              <a:t>KHỞI ĐỘNG</a:t>
            </a:r>
            <a:endParaRPr lang="vi-VN" sz="3199" b="1" dirty="0">
              <a:solidFill>
                <a:srgbClr val="EC8B74"/>
              </a:solidFill>
              <a:latin typeface="Times New Roman" panose="02020603050405020304" pitchFamily="18" charset="0"/>
              <a:cs typeface="Times New Roman" panose="02020603050405020304" pitchFamily="18" charset="0"/>
            </a:endParaRPr>
          </a:p>
        </p:txBody>
      </p:sp>
      <p:sp>
        <p:nvSpPr>
          <p:cNvPr id="69" name="TextBox 68">
            <a:extLst>
              <a:ext uri="{FF2B5EF4-FFF2-40B4-BE49-F238E27FC236}">
                <a16:creationId xmlns:a16="http://schemas.microsoft.com/office/drawing/2014/main" id="{4DBA1690-D6BA-C34C-2C2E-5039FC790C0F}"/>
              </a:ext>
            </a:extLst>
          </p:cNvPr>
          <p:cNvSpPr txBox="1"/>
          <p:nvPr/>
        </p:nvSpPr>
        <p:spPr>
          <a:xfrm>
            <a:off x="8365146" y="3661329"/>
            <a:ext cx="3220458" cy="1076938"/>
          </a:xfrm>
          <a:prstGeom prst="rect">
            <a:avLst/>
          </a:prstGeom>
          <a:noFill/>
        </p:spPr>
        <p:txBody>
          <a:bodyPr wrap="square" rtlCol="0">
            <a:spAutoFit/>
          </a:bodyPr>
          <a:lstStyle/>
          <a:p>
            <a:r>
              <a:rPr lang="en-US" sz="3199" b="1" dirty="0">
                <a:solidFill>
                  <a:srgbClr val="EC8B74"/>
                </a:solidFill>
                <a:latin typeface="Times New Roman" panose="02020603050405020304" pitchFamily="18" charset="0"/>
                <a:cs typeface="Times New Roman" panose="02020603050405020304" pitchFamily="18" charset="0"/>
              </a:rPr>
              <a:t>HÌNH THÀNH KIẾN THỨC</a:t>
            </a:r>
            <a:endParaRPr lang="vi-VN" sz="3199" b="1" dirty="0">
              <a:solidFill>
                <a:srgbClr val="EC8B74"/>
              </a:solidFill>
              <a:latin typeface="Times New Roman" panose="02020603050405020304" pitchFamily="18" charset="0"/>
              <a:cs typeface="Times New Roman" panose="02020603050405020304" pitchFamily="18" charset="0"/>
            </a:endParaRPr>
          </a:p>
        </p:txBody>
      </p:sp>
      <p:sp>
        <p:nvSpPr>
          <p:cNvPr id="70" name="TextBox 69">
            <a:extLst>
              <a:ext uri="{FF2B5EF4-FFF2-40B4-BE49-F238E27FC236}">
                <a16:creationId xmlns:a16="http://schemas.microsoft.com/office/drawing/2014/main" id="{C3FB6DF4-299D-C083-A0D6-A49ADD4154A3}"/>
              </a:ext>
            </a:extLst>
          </p:cNvPr>
          <p:cNvSpPr txBox="1"/>
          <p:nvPr/>
        </p:nvSpPr>
        <p:spPr>
          <a:xfrm>
            <a:off x="1194329" y="3736994"/>
            <a:ext cx="2777110" cy="584623"/>
          </a:xfrm>
          <a:prstGeom prst="rect">
            <a:avLst/>
          </a:prstGeom>
          <a:noFill/>
        </p:spPr>
        <p:txBody>
          <a:bodyPr wrap="square" rtlCol="0">
            <a:spAutoFit/>
          </a:bodyPr>
          <a:lstStyle/>
          <a:p>
            <a:r>
              <a:rPr lang="en-US" sz="3199" b="1" dirty="0">
                <a:solidFill>
                  <a:srgbClr val="EC8B74"/>
                </a:solidFill>
                <a:latin typeface="Times New Roman" panose="02020603050405020304" pitchFamily="18" charset="0"/>
                <a:cs typeface="Times New Roman" panose="02020603050405020304" pitchFamily="18" charset="0"/>
              </a:rPr>
              <a:t>VẬN DỤNG</a:t>
            </a:r>
            <a:endParaRPr lang="vi-VN" sz="3199" b="1" dirty="0">
              <a:solidFill>
                <a:srgbClr val="EC8B74"/>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8297570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descr="OPL20U25GSXzBJYl68kk8uQGfFKzs7yb1M4KJWUiLk6ZEvGF+qCIPSnY57AbBFCvTWID 13 2022 KNTT STT 25+K4lPs7H94VUqPe2XwIsfPRnrXQE//QTEXxb8/8N4CNc6FpgZahzpTjFhMzSA7T/nHJa11DE8Ng2TP3iAmRczFlmslSuUNOgUeb6yRvs0=">
            <a:extLst>
              <a:ext uri="{FF2B5EF4-FFF2-40B4-BE49-F238E27FC236}">
                <a16:creationId xmlns:a16="http://schemas.microsoft.com/office/drawing/2014/main" id="{5D56E2E4-7ED0-47ED-A585-C8596286DC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9"/>
            <a:ext cx="12192001" cy="6858000"/>
          </a:xfrm>
          <a:prstGeom prst="rect">
            <a:avLst/>
          </a:prstGeom>
        </p:spPr>
      </p:pic>
      <p:sp>
        <p:nvSpPr>
          <p:cNvPr id="11" name="矩形 10" descr="OPL20U25GSXzBJYl68kk8uQGfFKzs7yb1M4KJWUiLk6ZEvGF+qCIPSnY57AbBFCvTWID 13 2022 KNTT STT 25+K4lPs7H94VUqPe2XwIsfPRnrXQE//QTEXxb8/8N4CNc6FpgZahzpTjFhMzSA7T/nHJa11DE8Ng2TP3iAmRczFlmslSuUNOgUeb6yRvs0=">
            <a:extLst>
              <a:ext uri="{FF2B5EF4-FFF2-40B4-BE49-F238E27FC236}">
                <a16:creationId xmlns:a16="http://schemas.microsoft.com/office/drawing/2014/main" id="{734AB463-6C6E-49E2-8311-10F2B31877F0}"/>
              </a:ext>
            </a:extLst>
          </p:cNvPr>
          <p:cNvSpPr/>
          <p:nvPr/>
        </p:nvSpPr>
        <p:spPr>
          <a:xfrm>
            <a:off x="4844790" y="2128641"/>
            <a:ext cx="3860950" cy="831102"/>
          </a:xfrm>
          <a:prstGeom prst="rect">
            <a:avLst/>
          </a:prstGeom>
        </p:spPr>
        <p:txBody>
          <a:bodyPr wrap="none">
            <a:spAutoFit/>
          </a:bodyPr>
          <a:lstStyle/>
          <a:p>
            <a:r>
              <a:rPr kumimoji="1" lang="en-US" altLang="zh-CN" sz="4801" b="1" dirty="0">
                <a:solidFill>
                  <a:srgbClr val="EC8B74"/>
                </a:solidFill>
                <a:latin typeface="Times New Roman" panose="02020603050405020304" pitchFamily="18" charset="0"/>
                <a:ea typeface="华文中宋" panose="02010600040101010101" pitchFamily="2" charset="-122"/>
                <a:cs typeface="Times New Roman" panose="02020603050405020304" pitchFamily="18" charset="0"/>
              </a:rPr>
              <a:t>KHỞI ĐỘNG</a:t>
            </a:r>
            <a:endParaRPr kumimoji="1" lang="zh-CN" altLang="en-US" sz="4801" b="1" dirty="0">
              <a:solidFill>
                <a:srgbClr val="EC8B74"/>
              </a:solidFill>
              <a:latin typeface="Times New Roman" panose="02020603050405020304" pitchFamily="18" charset="0"/>
              <a:ea typeface="华文中宋" panose="02010600040101010101" pitchFamily="2" charset="-122"/>
              <a:cs typeface="Times New Roman" panose="02020603050405020304" pitchFamily="18" charset="0"/>
            </a:endParaRPr>
          </a:p>
        </p:txBody>
      </p:sp>
      <p:sp>
        <p:nvSpPr>
          <p:cNvPr id="13" name="矩形 12" descr="OPL20U25GSXzBJYl68kk8uQGfFKzs7yb1M4KJWUiLk6ZEvGF+qCIPSnY57AbBFCvTWID 13 2022 KNTT STT 25+K4lPs7H94VUqPe2XwIsfPRnrXQE//QTEXxb8/8N4CNc6FpgZahzpTjFhMzSA7T/nHJa11DE8Ng2TP3iAmRczFlmslSuUNOgUeb6yRvs0=">
            <a:extLst>
              <a:ext uri="{FF2B5EF4-FFF2-40B4-BE49-F238E27FC236}">
                <a16:creationId xmlns:a16="http://schemas.microsoft.com/office/drawing/2014/main" id="{888ADBBE-6045-46D6-A35A-5223216B8751}"/>
              </a:ext>
            </a:extLst>
          </p:cNvPr>
          <p:cNvSpPr/>
          <p:nvPr/>
        </p:nvSpPr>
        <p:spPr>
          <a:xfrm rot="16200000">
            <a:off x="2783661" y="1413059"/>
            <a:ext cx="1480865" cy="2551017"/>
          </a:xfrm>
          <a:prstGeom prst="rect">
            <a:avLst/>
          </a:prstGeom>
          <a:solidFill>
            <a:srgbClr val="EC8B74"/>
          </a:solidFill>
          <a:ln>
            <a:noFill/>
          </a:ln>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r>
              <a:rPr lang="en-US" altLang="zh-CN" sz="4401" dirty="0">
                <a:solidFill>
                  <a:schemeClr val="bg1"/>
                </a:solidFill>
                <a:latin typeface="华文中宋" panose="02010600040101010101" pitchFamily="2" charset="-122"/>
                <a:ea typeface="华文中宋" panose="02010600040101010101" pitchFamily="2" charset="-122"/>
              </a:rPr>
              <a:t>1</a:t>
            </a:r>
            <a:endParaRPr lang="zh-CN" altLang="en-US" sz="4401" dirty="0">
              <a:solidFill>
                <a:schemeClr val="bg1"/>
              </a:solidFill>
              <a:latin typeface="华文中宋" panose="02010600040101010101" pitchFamily="2" charset="-122"/>
              <a:ea typeface="华文中宋" panose="02010600040101010101" pitchFamily="2" charset="-122"/>
            </a:endParaRPr>
          </a:p>
        </p:txBody>
      </p:sp>
    </p:spTree>
    <p:extLst>
      <p:ext uri="{BB962C8B-B14F-4D97-AF65-F5344CB8AC3E}">
        <p14:creationId xmlns:p14="http://schemas.microsoft.com/office/powerpoint/2010/main" val="80480406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descr="OPL20U25GSXzBJYl68kk8uQGfFKzs7yb1M4KJWUiLk6ZEvGF+qCIPSnY57AbBFCvTWID 13 2022 KNTT STT 25+K4lPs7H94VUqPe2XwIsfPRnrXQE//QTEXxb8/8N4CNc6FpgZahzpTjFhMzSA7T/nHJa11DE8Ng2TP3iAmRczFlmslSuUNOgUeb6yRvs0=">
            <a:extLst>
              <a:ext uri="{FF2B5EF4-FFF2-40B4-BE49-F238E27FC236}">
                <a16:creationId xmlns:a16="http://schemas.microsoft.com/office/drawing/2014/main" id="{1AAEBB11-826E-DCBB-8B67-056B12437383}"/>
              </a:ext>
            </a:extLst>
          </p:cNvPr>
          <p:cNvSpPr txBox="1"/>
          <p:nvPr/>
        </p:nvSpPr>
        <p:spPr>
          <a:xfrm>
            <a:off x="1219200" y="228600"/>
            <a:ext cx="10058400" cy="627901"/>
          </a:xfrm>
          <a:prstGeom prst="rect">
            <a:avLst/>
          </a:prstGeom>
        </p:spPr>
        <p:txBody>
          <a:bodyPr vert="horz" lIns="91440" tIns="45720" rIns="91440" bIns="45720" rtlCol="0" anchor="b">
            <a:normAutofit fontScale="85000" lnSpcReduction="20000"/>
          </a:bodyPr>
          <a:lstStyle/>
          <a:p>
            <a:pPr algn="ctr"/>
            <a:r>
              <a:rPr lang="en-US" sz="4800" b="1">
                <a:solidFill>
                  <a:srgbClr val="C00000"/>
                </a:solidFill>
                <a:latin typeface="Times New Roman" panose="02020603050405020304" pitchFamily="18" charset="0"/>
                <a:ea typeface="华文中宋" panose="02010600040101010101" pitchFamily="2" charset="-122"/>
                <a:cs typeface="Times New Roman" panose="02020603050405020304" pitchFamily="18" charset="0"/>
              </a:rPr>
              <a:t>BÀI </a:t>
            </a:r>
            <a:r>
              <a:rPr lang="en-US" sz="4800" b="1" dirty="0">
                <a:solidFill>
                  <a:srgbClr val="C00000"/>
                </a:solidFill>
                <a:latin typeface="Times New Roman" panose="02020603050405020304" pitchFamily="18" charset="0"/>
                <a:ea typeface="华文中宋" panose="02010600040101010101" pitchFamily="2" charset="-122"/>
                <a:cs typeface="Times New Roman" panose="02020603050405020304" pitchFamily="18" charset="0"/>
              </a:rPr>
              <a:t>1: HÀM SỐ</a:t>
            </a:r>
          </a:p>
        </p:txBody>
      </p:sp>
      <mc:AlternateContent xmlns:mc="http://schemas.openxmlformats.org/markup-compatibility/2006" xmlns:a14="http://schemas.microsoft.com/office/drawing/2010/main">
        <mc:Choice Requires="a14">
          <p:sp>
            <p:nvSpPr>
              <p:cNvPr id="4" name="TextBox 3">
                <a:extLst>
                  <a:ext uri="{FF2B5EF4-FFF2-40B4-BE49-F238E27FC236}">
                    <a16:creationId xmlns:a16="http://schemas.microsoft.com/office/drawing/2014/main" id="{6D6689F4-9D55-FAEE-3AD8-DF7DFB0612F2}"/>
                  </a:ext>
                </a:extLst>
              </p:cNvPr>
              <p:cNvSpPr txBox="1"/>
              <p:nvPr/>
            </p:nvSpPr>
            <p:spPr>
              <a:xfrm>
                <a:off x="152400" y="856501"/>
                <a:ext cx="11887200" cy="2308324"/>
              </a:xfrm>
              <a:prstGeom prst="rect">
                <a:avLst/>
              </a:prstGeom>
              <a:noFill/>
            </p:spPr>
            <p:txBody>
              <a:bodyPr wrap="square">
                <a:spAutoFit/>
              </a:bodyPr>
              <a:lstStyle>
                <a:defPPr>
                  <a:defRPr lang="en-US"/>
                </a:defPPr>
                <a:lvl1pPr>
                  <a:defRPr sz="3600">
                    <a:solidFill>
                      <a:srgbClr val="35588A"/>
                    </a:solidFill>
                    <a:latin typeface="+mj-lt"/>
                  </a:defRPr>
                </a:lvl1pPr>
              </a:lstStyle>
              <a:p>
                <a:pPr indent="1079500" algn="just"/>
                <a:r>
                  <a:rPr lang="vi-VN" dirty="0"/>
                  <a:t>Thanh long là một loại cây chịu hạn, không kén đất, rất phù hợp </a:t>
                </a:r>
                <a:r>
                  <a:rPr lang="vi-VN"/>
                  <a:t>với thổ </a:t>
                </a:r>
                <a:r>
                  <a:rPr lang="vi-VN" dirty="0"/>
                  <a:t>nhưỡng của Bình Thuận. Giá bán </a:t>
                </a:r>
                <a14:m>
                  <m:oMath xmlns:m="http://schemas.openxmlformats.org/officeDocument/2006/math">
                    <m:r>
                      <a:rPr lang="en-US">
                        <a:latin typeface="Cambria Math" panose="02040503050406030204" pitchFamily="18" charset="0"/>
                      </a:rPr>
                      <m:t>1 </m:t>
                    </m:r>
                  </m:oMath>
                </a14:m>
                <a:r>
                  <a:rPr lang="en-US" dirty="0">
                    <a:latin typeface="Times New Roman" panose="02020603050405020304" pitchFamily="18" charset="0"/>
                    <a:cs typeface="Times New Roman" panose="02020603050405020304" pitchFamily="18" charset="0"/>
                  </a:rPr>
                  <a:t>kg</a:t>
                </a:r>
                <a:r>
                  <a:rPr lang="en-US" dirty="0"/>
                  <a:t> </a:t>
                </a:r>
                <a:r>
                  <a:rPr lang="vi-VN" dirty="0"/>
                  <a:t>thanh </a:t>
                </a:r>
                <a:r>
                  <a:rPr lang="vi-VN"/>
                  <a:t>long loại </a:t>
                </a:r>
                <a:r>
                  <a:rPr lang="en-US">
                    <a:latin typeface="Times New Roman" panose="02020603050405020304" pitchFamily="18" charset="0"/>
                    <a:cs typeface="Times New Roman" panose="02020603050405020304" pitchFamily="18" charset="0"/>
                  </a:rPr>
                  <a:t>I </a:t>
                </a:r>
                <a:r>
                  <a:rPr lang="vi-VN"/>
                  <a:t>là </a:t>
                </a:r>
                <a14:m>
                  <m:oMath xmlns:m="http://schemas.openxmlformats.org/officeDocument/2006/math">
                    <m:r>
                      <a:rPr lang="en-US">
                        <a:latin typeface="Cambria Math" panose="02040503050406030204" pitchFamily="18" charset="0"/>
                      </a:rPr>
                      <m:t>32000</m:t>
                    </m:r>
                  </m:oMath>
                </a14:m>
                <a:r>
                  <a:rPr lang="vi-VN" dirty="0"/>
                  <a:t> đồng. Với mỗi lượng thanh </a:t>
                </a:r>
                <a:r>
                  <a:rPr lang="vi-VN"/>
                  <a:t>long loại</a:t>
                </a:r>
                <a:r>
                  <a:rPr lang="en-US"/>
                  <a:t> </a:t>
                </a:r>
                <a:r>
                  <a:rPr lang="en-US">
                    <a:latin typeface="Times New Roman" panose="02020603050405020304" pitchFamily="18" charset="0"/>
                    <a:cs typeface="Times New Roman" panose="02020603050405020304" pitchFamily="18" charset="0"/>
                  </a:rPr>
                  <a:t>I</a:t>
                </a:r>
                <a:r>
                  <a:rPr lang="vi-VN">
                    <a:latin typeface="Times New Roman" panose="02020603050405020304" pitchFamily="18" charset="0"/>
                    <a:cs typeface="Times New Roman" panose="02020603050405020304" pitchFamily="18" charset="0"/>
                  </a:rPr>
                  <a:t> </a:t>
                </a:r>
                <a:r>
                  <a:rPr lang="en-US">
                    <a:latin typeface="Times New Roman" panose="02020603050405020304" pitchFamily="18" charset="0"/>
                    <a:cs typeface="Times New Roman" panose="02020603050405020304" pitchFamily="18" charset="0"/>
                  </a:rPr>
                  <a:t>được </a:t>
                </a:r>
                <a:r>
                  <a:rPr lang="vi-VN"/>
                  <a:t>bán </a:t>
                </a:r>
                <a:r>
                  <a:rPr lang="vi-VN" dirty="0"/>
                  <a:t>ra, người bán sẽ thu được một số tiền tương ứng.</a:t>
                </a:r>
                <a:endParaRPr lang="en-US" dirty="0"/>
              </a:p>
            </p:txBody>
          </p:sp>
        </mc:Choice>
        <mc:Fallback xmlns="">
          <p:sp>
            <p:nvSpPr>
              <p:cNvPr id="4" name="TextBox 3">
                <a:extLst>
                  <a:ext uri="{FF2B5EF4-FFF2-40B4-BE49-F238E27FC236}">
                    <a16:creationId xmlns:a16="http://schemas.microsoft.com/office/drawing/2014/main" id="{6D6689F4-9D55-FAEE-3AD8-DF7DFB0612F2}"/>
                  </a:ext>
                </a:extLst>
              </p:cNvPr>
              <p:cNvSpPr txBox="1">
                <a:spLocks noRot="1" noChangeAspect="1" noMove="1" noResize="1" noEditPoints="1" noAdjustHandles="1" noChangeArrowheads="1" noChangeShapeType="1" noTextEdit="1"/>
              </p:cNvSpPr>
              <p:nvPr/>
            </p:nvSpPr>
            <p:spPr>
              <a:xfrm>
                <a:off x="152400" y="856501"/>
                <a:ext cx="11887200" cy="2308324"/>
              </a:xfrm>
              <a:prstGeom prst="rect">
                <a:avLst/>
              </a:prstGeom>
              <a:blipFill>
                <a:blip r:embed="rId3"/>
                <a:stretch>
                  <a:fillRect l="-1538" t="-4497" r="-1538" b="-8730"/>
                </a:stretch>
              </a:blipFill>
            </p:spPr>
            <p:txBody>
              <a:bodyPr/>
              <a:lstStyle/>
              <a:p>
                <a:r>
                  <a:rPr lang="en-US">
                    <a:noFill/>
                  </a:rPr>
                  <a:t> </a:t>
                </a:r>
              </a:p>
            </p:txBody>
          </p:sp>
        </mc:Fallback>
      </mc:AlternateContent>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7323" t="29181" r="8586" b="25926"/>
          <a:stretch/>
        </p:blipFill>
        <p:spPr>
          <a:xfrm>
            <a:off x="1066800" y="3164825"/>
            <a:ext cx="9906000" cy="3569730"/>
          </a:xfrm>
          <a:prstGeom prst="rect">
            <a:avLst/>
          </a:prstGeom>
        </p:spPr>
      </p:pic>
    </p:spTree>
    <p:extLst>
      <p:ext uri="{BB962C8B-B14F-4D97-AF65-F5344CB8AC3E}">
        <p14:creationId xmlns:p14="http://schemas.microsoft.com/office/powerpoint/2010/main" val="420707409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circle(in)">
                                      <p:cBhvr>
                                        <p:cTn id="12"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673F66DD-893C-964B-4CAE-F65B960B8F3A}"/>
              </a:ext>
            </a:extLst>
          </p:cNvPr>
          <p:cNvSpPr txBox="1"/>
          <p:nvPr/>
        </p:nvSpPr>
        <p:spPr>
          <a:xfrm>
            <a:off x="1295400" y="457200"/>
            <a:ext cx="9601200" cy="5940088"/>
          </a:xfrm>
          <a:prstGeom prst="rect">
            <a:avLst/>
          </a:prstGeom>
          <a:noFill/>
        </p:spPr>
        <p:txBody>
          <a:bodyPr wrap="square" rtlCol="0">
            <a:spAutoFit/>
          </a:bodyPr>
          <a:lstStyle/>
          <a:p>
            <a:pPr algn="ctr" defTabSz="292608">
              <a:lnSpc>
                <a:spcPct val="150000"/>
              </a:lnSpc>
              <a:spcBef>
                <a:spcPts val="1200"/>
              </a:spcBef>
              <a:spcAft>
                <a:spcPts val="1200"/>
              </a:spcAft>
            </a:pPr>
            <a:r>
              <a:rPr lang="en-US" sz="4000" kern="1200" dirty="0">
                <a:solidFill>
                  <a:srgbClr val="FF0000"/>
                </a:solidFill>
                <a:latin typeface="Times New Roman" panose="02020603050405020304" pitchFamily="18" charset="0"/>
                <a:ea typeface="+mn-ea"/>
                <a:cs typeface="Times New Roman" panose="02020603050405020304" pitchFamily="18" charset="0"/>
              </a:rPr>
              <a:t>CHƯƠNG III. HÀM SỐ VÀ ĐỒ THỊ</a:t>
            </a:r>
          </a:p>
          <a:p>
            <a:pPr defTabSz="292608">
              <a:lnSpc>
                <a:spcPct val="150000"/>
              </a:lnSpc>
              <a:spcBef>
                <a:spcPts val="1200"/>
              </a:spcBef>
              <a:spcAft>
                <a:spcPts val="1200"/>
              </a:spcAft>
            </a:pPr>
            <a:r>
              <a:rPr lang="en-US" sz="4000" kern="1200" dirty="0" err="1">
                <a:solidFill>
                  <a:srgbClr val="002B5E"/>
                </a:solidFill>
                <a:latin typeface="Times New Roman" panose="02020603050405020304" pitchFamily="18" charset="0"/>
                <a:ea typeface="+mn-ea"/>
                <a:cs typeface="Times New Roman" panose="02020603050405020304" pitchFamily="18" charset="0"/>
              </a:rPr>
              <a:t>Bài</a:t>
            </a:r>
            <a:r>
              <a:rPr lang="en-US" sz="4000" kern="1200" dirty="0">
                <a:solidFill>
                  <a:srgbClr val="002B5E"/>
                </a:solidFill>
                <a:latin typeface="Times New Roman" panose="02020603050405020304" pitchFamily="18" charset="0"/>
                <a:ea typeface="+mn-ea"/>
                <a:cs typeface="Times New Roman" panose="02020603050405020304" pitchFamily="18" charset="0"/>
              </a:rPr>
              <a:t> 1: </a:t>
            </a:r>
            <a:r>
              <a:rPr lang="en-US" sz="4000" kern="1200" dirty="0" err="1">
                <a:solidFill>
                  <a:srgbClr val="002B5E"/>
                </a:solidFill>
                <a:latin typeface="Times New Roman" panose="02020603050405020304" pitchFamily="18" charset="0"/>
                <a:ea typeface="+mn-ea"/>
                <a:cs typeface="Times New Roman" panose="02020603050405020304" pitchFamily="18" charset="0"/>
              </a:rPr>
              <a:t>Hàm</a:t>
            </a:r>
            <a:r>
              <a:rPr lang="en-US" sz="4000" kern="1200" dirty="0">
                <a:solidFill>
                  <a:srgbClr val="002B5E"/>
                </a:solidFill>
                <a:latin typeface="Times New Roman" panose="02020603050405020304" pitchFamily="18" charset="0"/>
                <a:ea typeface="+mn-ea"/>
                <a:cs typeface="Times New Roman" panose="02020603050405020304" pitchFamily="18" charset="0"/>
              </a:rPr>
              <a:t> </a:t>
            </a:r>
            <a:r>
              <a:rPr lang="en-US" sz="4000" kern="1200" dirty="0" err="1">
                <a:solidFill>
                  <a:srgbClr val="002B5E"/>
                </a:solidFill>
                <a:latin typeface="Times New Roman" panose="02020603050405020304" pitchFamily="18" charset="0"/>
                <a:ea typeface="+mn-ea"/>
                <a:cs typeface="Times New Roman" panose="02020603050405020304" pitchFamily="18" charset="0"/>
              </a:rPr>
              <a:t>số</a:t>
            </a:r>
            <a:endParaRPr lang="en-US" sz="4000" kern="1200" dirty="0">
              <a:solidFill>
                <a:srgbClr val="002B5E"/>
              </a:solidFill>
              <a:latin typeface="Times New Roman" panose="02020603050405020304" pitchFamily="18" charset="0"/>
              <a:ea typeface="+mn-ea"/>
              <a:cs typeface="Times New Roman" panose="02020603050405020304" pitchFamily="18" charset="0"/>
            </a:endParaRPr>
          </a:p>
          <a:p>
            <a:pPr defTabSz="292608">
              <a:lnSpc>
                <a:spcPct val="150000"/>
              </a:lnSpc>
              <a:spcBef>
                <a:spcPts val="1200"/>
              </a:spcBef>
              <a:spcAft>
                <a:spcPts val="1200"/>
              </a:spcAft>
            </a:pPr>
            <a:r>
              <a:rPr lang="en-US" sz="4000" kern="1200" dirty="0" err="1">
                <a:solidFill>
                  <a:srgbClr val="002B5E"/>
                </a:solidFill>
                <a:latin typeface="Times New Roman" panose="02020603050405020304" pitchFamily="18" charset="0"/>
                <a:ea typeface="+mn-ea"/>
                <a:cs typeface="Times New Roman" panose="02020603050405020304" pitchFamily="18" charset="0"/>
              </a:rPr>
              <a:t>Bài</a:t>
            </a:r>
            <a:r>
              <a:rPr lang="en-US" sz="4000" kern="1200" dirty="0">
                <a:solidFill>
                  <a:srgbClr val="002B5E"/>
                </a:solidFill>
                <a:latin typeface="Times New Roman" panose="02020603050405020304" pitchFamily="18" charset="0"/>
                <a:ea typeface="+mn-ea"/>
                <a:cs typeface="Times New Roman" panose="02020603050405020304" pitchFamily="18" charset="0"/>
              </a:rPr>
              <a:t> 2: </a:t>
            </a:r>
            <a:r>
              <a:rPr lang="en-US" sz="4000" kern="1200" dirty="0" err="1">
                <a:solidFill>
                  <a:srgbClr val="002B5E"/>
                </a:solidFill>
                <a:latin typeface="Times New Roman" panose="02020603050405020304" pitchFamily="18" charset="0"/>
                <a:ea typeface="+mn-ea"/>
                <a:cs typeface="Times New Roman" panose="02020603050405020304" pitchFamily="18" charset="0"/>
              </a:rPr>
              <a:t>Mặt</a:t>
            </a:r>
            <a:r>
              <a:rPr lang="en-US" sz="4000" kern="1200" dirty="0">
                <a:solidFill>
                  <a:srgbClr val="002B5E"/>
                </a:solidFill>
                <a:latin typeface="Times New Roman" panose="02020603050405020304" pitchFamily="18" charset="0"/>
                <a:ea typeface="+mn-ea"/>
                <a:cs typeface="Times New Roman" panose="02020603050405020304" pitchFamily="18" charset="0"/>
              </a:rPr>
              <a:t> </a:t>
            </a:r>
            <a:r>
              <a:rPr lang="en-US" sz="4000" kern="1200" dirty="0" err="1">
                <a:solidFill>
                  <a:srgbClr val="002B5E"/>
                </a:solidFill>
                <a:latin typeface="Times New Roman" panose="02020603050405020304" pitchFamily="18" charset="0"/>
                <a:ea typeface="+mn-ea"/>
                <a:cs typeface="Times New Roman" panose="02020603050405020304" pitchFamily="18" charset="0"/>
              </a:rPr>
              <a:t>phẳng</a:t>
            </a:r>
            <a:r>
              <a:rPr lang="en-US" sz="4000" kern="1200" dirty="0">
                <a:solidFill>
                  <a:srgbClr val="002B5E"/>
                </a:solidFill>
                <a:latin typeface="Times New Roman" panose="02020603050405020304" pitchFamily="18" charset="0"/>
                <a:ea typeface="+mn-ea"/>
                <a:cs typeface="Times New Roman" panose="02020603050405020304" pitchFamily="18" charset="0"/>
              </a:rPr>
              <a:t> </a:t>
            </a:r>
            <a:r>
              <a:rPr lang="en-US" sz="4000" kern="1200" dirty="0" err="1">
                <a:solidFill>
                  <a:srgbClr val="002B5E"/>
                </a:solidFill>
                <a:latin typeface="Times New Roman" panose="02020603050405020304" pitchFamily="18" charset="0"/>
                <a:ea typeface="+mn-ea"/>
                <a:cs typeface="Times New Roman" panose="02020603050405020304" pitchFamily="18" charset="0"/>
              </a:rPr>
              <a:t>toạ</a:t>
            </a:r>
            <a:r>
              <a:rPr lang="en-US" sz="4000" kern="1200" dirty="0">
                <a:solidFill>
                  <a:srgbClr val="002B5E"/>
                </a:solidFill>
                <a:latin typeface="Times New Roman" panose="02020603050405020304" pitchFamily="18" charset="0"/>
                <a:ea typeface="+mn-ea"/>
                <a:cs typeface="Times New Roman" panose="02020603050405020304" pitchFamily="18" charset="0"/>
              </a:rPr>
              <a:t> </a:t>
            </a:r>
            <a:r>
              <a:rPr lang="en-US" sz="4000" kern="1200" dirty="0" err="1">
                <a:solidFill>
                  <a:srgbClr val="002B5E"/>
                </a:solidFill>
                <a:latin typeface="Times New Roman" panose="02020603050405020304" pitchFamily="18" charset="0"/>
                <a:ea typeface="+mn-ea"/>
                <a:cs typeface="Times New Roman" panose="02020603050405020304" pitchFamily="18" charset="0"/>
              </a:rPr>
              <a:t>độ</a:t>
            </a:r>
            <a:r>
              <a:rPr lang="en-US" sz="4000" kern="1200" dirty="0">
                <a:solidFill>
                  <a:srgbClr val="002B5E"/>
                </a:solidFill>
                <a:latin typeface="Times New Roman" panose="02020603050405020304" pitchFamily="18" charset="0"/>
                <a:ea typeface="+mn-ea"/>
                <a:cs typeface="Times New Roman" panose="02020603050405020304" pitchFamily="18" charset="0"/>
              </a:rPr>
              <a:t>. </a:t>
            </a:r>
            <a:r>
              <a:rPr lang="en-US" sz="4000" kern="1200" dirty="0" err="1">
                <a:solidFill>
                  <a:srgbClr val="002B5E"/>
                </a:solidFill>
                <a:latin typeface="Times New Roman" panose="02020603050405020304" pitchFamily="18" charset="0"/>
                <a:ea typeface="+mn-ea"/>
                <a:cs typeface="Times New Roman" panose="02020603050405020304" pitchFamily="18" charset="0"/>
              </a:rPr>
              <a:t>Đồ</a:t>
            </a:r>
            <a:r>
              <a:rPr lang="en-US" sz="4000" kern="1200" dirty="0">
                <a:solidFill>
                  <a:srgbClr val="002B5E"/>
                </a:solidFill>
                <a:latin typeface="Times New Roman" panose="02020603050405020304" pitchFamily="18" charset="0"/>
                <a:ea typeface="+mn-ea"/>
                <a:cs typeface="Times New Roman" panose="02020603050405020304" pitchFamily="18" charset="0"/>
              </a:rPr>
              <a:t> </a:t>
            </a:r>
            <a:r>
              <a:rPr lang="en-US" sz="4000" kern="1200" dirty="0" err="1">
                <a:solidFill>
                  <a:srgbClr val="002B5E"/>
                </a:solidFill>
                <a:latin typeface="Times New Roman" panose="02020603050405020304" pitchFamily="18" charset="0"/>
                <a:ea typeface="+mn-ea"/>
                <a:cs typeface="Times New Roman" panose="02020603050405020304" pitchFamily="18" charset="0"/>
              </a:rPr>
              <a:t>thị</a:t>
            </a:r>
            <a:r>
              <a:rPr lang="en-US" sz="4000" kern="1200" dirty="0">
                <a:solidFill>
                  <a:srgbClr val="002B5E"/>
                </a:solidFill>
                <a:latin typeface="Times New Roman" panose="02020603050405020304" pitchFamily="18" charset="0"/>
                <a:ea typeface="+mn-ea"/>
                <a:cs typeface="Times New Roman" panose="02020603050405020304" pitchFamily="18" charset="0"/>
              </a:rPr>
              <a:t> </a:t>
            </a:r>
            <a:r>
              <a:rPr lang="en-US" sz="4000" kern="1200" dirty="0" err="1">
                <a:solidFill>
                  <a:srgbClr val="002B5E"/>
                </a:solidFill>
                <a:latin typeface="Times New Roman" panose="02020603050405020304" pitchFamily="18" charset="0"/>
                <a:ea typeface="+mn-ea"/>
                <a:cs typeface="Times New Roman" panose="02020603050405020304" pitchFamily="18" charset="0"/>
              </a:rPr>
              <a:t>của</a:t>
            </a:r>
            <a:r>
              <a:rPr lang="en-US" sz="4000" kern="1200" dirty="0">
                <a:solidFill>
                  <a:srgbClr val="002B5E"/>
                </a:solidFill>
                <a:latin typeface="Times New Roman" panose="02020603050405020304" pitchFamily="18" charset="0"/>
                <a:ea typeface="+mn-ea"/>
                <a:cs typeface="Times New Roman" panose="02020603050405020304" pitchFamily="18" charset="0"/>
              </a:rPr>
              <a:t> </a:t>
            </a:r>
            <a:r>
              <a:rPr lang="en-US" sz="4000" kern="1200" dirty="0" err="1">
                <a:solidFill>
                  <a:srgbClr val="002B5E"/>
                </a:solidFill>
                <a:latin typeface="Times New Roman" panose="02020603050405020304" pitchFamily="18" charset="0"/>
                <a:ea typeface="+mn-ea"/>
                <a:cs typeface="Times New Roman" panose="02020603050405020304" pitchFamily="18" charset="0"/>
              </a:rPr>
              <a:t>hàm</a:t>
            </a:r>
            <a:r>
              <a:rPr lang="en-US" sz="4000" kern="1200" dirty="0">
                <a:solidFill>
                  <a:srgbClr val="002B5E"/>
                </a:solidFill>
                <a:latin typeface="Times New Roman" panose="02020603050405020304" pitchFamily="18" charset="0"/>
                <a:ea typeface="+mn-ea"/>
                <a:cs typeface="Times New Roman" panose="02020603050405020304" pitchFamily="18" charset="0"/>
              </a:rPr>
              <a:t> </a:t>
            </a:r>
            <a:r>
              <a:rPr lang="en-US" sz="4000" kern="1200" dirty="0" err="1">
                <a:solidFill>
                  <a:srgbClr val="002B5E"/>
                </a:solidFill>
                <a:latin typeface="Times New Roman" panose="02020603050405020304" pitchFamily="18" charset="0"/>
                <a:ea typeface="+mn-ea"/>
                <a:cs typeface="Times New Roman" panose="02020603050405020304" pitchFamily="18" charset="0"/>
              </a:rPr>
              <a:t>số</a:t>
            </a:r>
            <a:endParaRPr lang="en-US" sz="4000" kern="1200" dirty="0">
              <a:solidFill>
                <a:srgbClr val="002B5E"/>
              </a:solidFill>
              <a:latin typeface="Times New Roman" panose="02020603050405020304" pitchFamily="18" charset="0"/>
              <a:ea typeface="+mn-ea"/>
              <a:cs typeface="Times New Roman" panose="02020603050405020304" pitchFamily="18" charset="0"/>
            </a:endParaRPr>
          </a:p>
          <a:p>
            <a:pPr defTabSz="292608">
              <a:lnSpc>
                <a:spcPct val="150000"/>
              </a:lnSpc>
              <a:spcBef>
                <a:spcPts val="1200"/>
              </a:spcBef>
              <a:spcAft>
                <a:spcPts val="1200"/>
              </a:spcAft>
            </a:pPr>
            <a:r>
              <a:rPr lang="en-US" sz="4000" kern="1200" dirty="0" err="1">
                <a:solidFill>
                  <a:srgbClr val="002B5E"/>
                </a:solidFill>
                <a:latin typeface="Times New Roman" panose="02020603050405020304" pitchFamily="18" charset="0"/>
                <a:ea typeface="+mn-ea"/>
                <a:cs typeface="Times New Roman" panose="02020603050405020304" pitchFamily="18" charset="0"/>
              </a:rPr>
              <a:t>Bài</a:t>
            </a:r>
            <a:r>
              <a:rPr lang="en-US" sz="4000" kern="1200" dirty="0">
                <a:solidFill>
                  <a:srgbClr val="002B5E"/>
                </a:solidFill>
                <a:latin typeface="Times New Roman" panose="02020603050405020304" pitchFamily="18" charset="0"/>
                <a:ea typeface="+mn-ea"/>
                <a:cs typeface="Times New Roman" panose="02020603050405020304" pitchFamily="18" charset="0"/>
              </a:rPr>
              <a:t> 3 </a:t>
            </a:r>
            <a:r>
              <a:rPr lang="en-US" sz="4000" kern="1200" dirty="0" err="1">
                <a:solidFill>
                  <a:srgbClr val="002B5E"/>
                </a:solidFill>
                <a:latin typeface="Times New Roman" panose="02020603050405020304" pitchFamily="18" charset="0"/>
                <a:ea typeface="+mn-ea"/>
                <a:cs typeface="Times New Roman" panose="02020603050405020304" pitchFamily="18" charset="0"/>
              </a:rPr>
              <a:t>Hàm</a:t>
            </a:r>
            <a:r>
              <a:rPr lang="en-US" sz="4000" kern="1200" dirty="0">
                <a:solidFill>
                  <a:srgbClr val="002B5E"/>
                </a:solidFill>
                <a:latin typeface="Times New Roman" panose="02020603050405020304" pitchFamily="18" charset="0"/>
                <a:ea typeface="+mn-ea"/>
                <a:cs typeface="Times New Roman" panose="02020603050405020304" pitchFamily="18" charset="0"/>
              </a:rPr>
              <a:t> </a:t>
            </a:r>
            <a:r>
              <a:rPr lang="en-US" sz="4000" kern="1200" dirty="0" err="1">
                <a:solidFill>
                  <a:srgbClr val="002B5E"/>
                </a:solidFill>
                <a:latin typeface="Times New Roman" panose="02020603050405020304" pitchFamily="18" charset="0"/>
                <a:ea typeface="+mn-ea"/>
                <a:cs typeface="Times New Roman" panose="02020603050405020304" pitchFamily="18" charset="0"/>
              </a:rPr>
              <a:t>số</a:t>
            </a:r>
            <a:r>
              <a:rPr lang="en-US" sz="4000" kern="1200" dirty="0">
                <a:solidFill>
                  <a:srgbClr val="002B5E"/>
                </a:solidFill>
                <a:latin typeface="Times New Roman" panose="02020603050405020304" pitchFamily="18" charset="0"/>
                <a:ea typeface="+mn-ea"/>
                <a:cs typeface="Times New Roman" panose="02020603050405020304" pitchFamily="18" charset="0"/>
              </a:rPr>
              <a:t> </a:t>
            </a:r>
            <a:r>
              <a:rPr lang="en-US" sz="4000" kern="1200" dirty="0" err="1">
                <a:solidFill>
                  <a:srgbClr val="002B5E"/>
                </a:solidFill>
                <a:latin typeface="Times New Roman" panose="02020603050405020304" pitchFamily="18" charset="0"/>
                <a:ea typeface="+mn-ea"/>
                <a:cs typeface="Times New Roman" panose="02020603050405020304" pitchFamily="18" charset="0"/>
              </a:rPr>
              <a:t>bậc</a:t>
            </a:r>
            <a:r>
              <a:rPr lang="en-US" sz="4000" kern="1200" dirty="0">
                <a:solidFill>
                  <a:srgbClr val="002B5E"/>
                </a:solidFill>
                <a:latin typeface="Times New Roman" panose="02020603050405020304" pitchFamily="18" charset="0"/>
                <a:ea typeface="+mn-ea"/>
                <a:cs typeface="Times New Roman" panose="02020603050405020304" pitchFamily="18" charset="0"/>
              </a:rPr>
              <a:t> </a:t>
            </a:r>
            <a:r>
              <a:rPr lang="en-US" sz="4000" kern="1200" dirty="0" err="1">
                <a:solidFill>
                  <a:srgbClr val="002B5E"/>
                </a:solidFill>
                <a:latin typeface="Times New Roman" panose="02020603050405020304" pitchFamily="18" charset="0"/>
                <a:ea typeface="+mn-ea"/>
                <a:cs typeface="Times New Roman" panose="02020603050405020304" pitchFamily="18" charset="0"/>
              </a:rPr>
              <a:t>nhất</a:t>
            </a:r>
            <a:r>
              <a:rPr lang="en-US" sz="4000" kern="1200" dirty="0">
                <a:solidFill>
                  <a:srgbClr val="002B5E"/>
                </a:solidFill>
                <a:latin typeface="Times New Roman" panose="02020603050405020304" pitchFamily="18" charset="0"/>
                <a:ea typeface="+mn-ea"/>
                <a:cs typeface="Times New Roman" panose="02020603050405020304" pitchFamily="18" charset="0"/>
              </a:rPr>
              <a:t> </a:t>
            </a:r>
          </a:p>
          <a:p>
            <a:pPr defTabSz="292608">
              <a:lnSpc>
                <a:spcPct val="150000"/>
              </a:lnSpc>
              <a:spcBef>
                <a:spcPts val="1200"/>
              </a:spcBef>
              <a:spcAft>
                <a:spcPts val="1200"/>
              </a:spcAft>
            </a:pPr>
            <a:r>
              <a:rPr lang="en-US" sz="4000" kern="1200" dirty="0" err="1">
                <a:solidFill>
                  <a:srgbClr val="002B5E"/>
                </a:solidFill>
                <a:latin typeface="Times New Roman" panose="02020603050405020304" pitchFamily="18" charset="0"/>
                <a:ea typeface="+mn-ea"/>
                <a:cs typeface="Times New Roman" panose="02020603050405020304" pitchFamily="18" charset="0"/>
              </a:rPr>
              <a:t>Bài</a:t>
            </a:r>
            <a:r>
              <a:rPr lang="en-US" sz="4000" kern="1200" dirty="0">
                <a:solidFill>
                  <a:srgbClr val="002B5E"/>
                </a:solidFill>
                <a:latin typeface="Times New Roman" panose="02020603050405020304" pitchFamily="18" charset="0"/>
                <a:ea typeface="+mn-ea"/>
                <a:cs typeface="Times New Roman" panose="02020603050405020304" pitchFamily="18" charset="0"/>
              </a:rPr>
              <a:t> 4: </a:t>
            </a:r>
            <a:r>
              <a:rPr lang="en-US" sz="4000" kern="1200" dirty="0" err="1">
                <a:solidFill>
                  <a:srgbClr val="002B5E"/>
                </a:solidFill>
                <a:latin typeface="Times New Roman" panose="02020603050405020304" pitchFamily="18" charset="0"/>
                <a:ea typeface="+mn-ea"/>
                <a:cs typeface="Times New Roman" panose="02020603050405020304" pitchFamily="18" charset="0"/>
              </a:rPr>
              <a:t>Đồ</a:t>
            </a:r>
            <a:r>
              <a:rPr lang="en-US" sz="4000" kern="1200" dirty="0">
                <a:solidFill>
                  <a:srgbClr val="002B5E"/>
                </a:solidFill>
                <a:latin typeface="Times New Roman" panose="02020603050405020304" pitchFamily="18" charset="0"/>
                <a:ea typeface="+mn-ea"/>
                <a:cs typeface="Times New Roman" panose="02020603050405020304" pitchFamily="18" charset="0"/>
              </a:rPr>
              <a:t> </a:t>
            </a:r>
            <a:r>
              <a:rPr lang="en-US" sz="4000" kern="1200" dirty="0" err="1">
                <a:solidFill>
                  <a:srgbClr val="002B5E"/>
                </a:solidFill>
                <a:latin typeface="Times New Roman" panose="02020603050405020304" pitchFamily="18" charset="0"/>
                <a:ea typeface="+mn-ea"/>
                <a:cs typeface="Times New Roman" panose="02020603050405020304" pitchFamily="18" charset="0"/>
              </a:rPr>
              <a:t>thị</a:t>
            </a:r>
            <a:r>
              <a:rPr lang="en-US" sz="4000" kern="1200" dirty="0">
                <a:solidFill>
                  <a:srgbClr val="002B5E"/>
                </a:solidFill>
                <a:latin typeface="Times New Roman" panose="02020603050405020304" pitchFamily="18" charset="0"/>
                <a:ea typeface="+mn-ea"/>
                <a:cs typeface="Times New Roman" panose="02020603050405020304" pitchFamily="18" charset="0"/>
              </a:rPr>
              <a:t> </a:t>
            </a:r>
            <a:r>
              <a:rPr lang="en-US" sz="4000" kern="1200" dirty="0" err="1">
                <a:solidFill>
                  <a:srgbClr val="002B5E"/>
                </a:solidFill>
                <a:latin typeface="Times New Roman" panose="02020603050405020304" pitchFamily="18" charset="0"/>
                <a:ea typeface="+mn-ea"/>
                <a:cs typeface="Times New Roman" panose="02020603050405020304" pitchFamily="18" charset="0"/>
              </a:rPr>
              <a:t>của</a:t>
            </a:r>
            <a:r>
              <a:rPr lang="en-US" sz="4000" kern="1200" dirty="0">
                <a:solidFill>
                  <a:srgbClr val="002B5E"/>
                </a:solidFill>
                <a:latin typeface="Times New Roman" panose="02020603050405020304" pitchFamily="18" charset="0"/>
                <a:ea typeface="+mn-ea"/>
                <a:cs typeface="Times New Roman" panose="02020603050405020304" pitchFamily="18" charset="0"/>
              </a:rPr>
              <a:t> </a:t>
            </a:r>
            <a:r>
              <a:rPr lang="en-US" sz="4000" kern="1200" dirty="0" err="1">
                <a:solidFill>
                  <a:srgbClr val="002B5E"/>
                </a:solidFill>
                <a:latin typeface="Times New Roman" panose="02020603050405020304" pitchFamily="18" charset="0"/>
                <a:ea typeface="+mn-ea"/>
                <a:cs typeface="Times New Roman" panose="02020603050405020304" pitchFamily="18" charset="0"/>
              </a:rPr>
              <a:t>hàm</a:t>
            </a:r>
            <a:r>
              <a:rPr lang="en-US" sz="4000" kern="1200" dirty="0">
                <a:solidFill>
                  <a:srgbClr val="002B5E"/>
                </a:solidFill>
                <a:latin typeface="Times New Roman" panose="02020603050405020304" pitchFamily="18" charset="0"/>
                <a:ea typeface="+mn-ea"/>
                <a:cs typeface="Times New Roman" panose="02020603050405020304" pitchFamily="18" charset="0"/>
              </a:rPr>
              <a:t> </a:t>
            </a:r>
            <a:r>
              <a:rPr lang="en-US" sz="4000" kern="1200" dirty="0" err="1">
                <a:solidFill>
                  <a:srgbClr val="002B5E"/>
                </a:solidFill>
                <a:latin typeface="Times New Roman" panose="02020603050405020304" pitchFamily="18" charset="0"/>
                <a:ea typeface="+mn-ea"/>
                <a:cs typeface="Times New Roman" panose="02020603050405020304" pitchFamily="18" charset="0"/>
              </a:rPr>
              <a:t>số</a:t>
            </a:r>
            <a:r>
              <a:rPr lang="en-US" sz="4000" kern="1200" dirty="0">
                <a:solidFill>
                  <a:srgbClr val="002B5E"/>
                </a:solidFill>
                <a:latin typeface="Times New Roman" panose="02020603050405020304" pitchFamily="18" charset="0"/>
                <a:ea typeface="+mn-ea"/>
                <a:cs typeface="Times New Roman" panose="02020603050405020304" pitchFamily="18" charset="0"/>
              </a:rPr>
              <a:t> </a:t>
            </a:r>
            <a:r>
              <a:rPr lang="en-US" sz="4000" kern="1200" dirty="0" err="1">
                <a:solidFill>
                  <a:srgbClr val="002B5E"/>
                </a:solidFill>
                <a:latin typeface="Times New Roman" panose="02020603050405020304" pitchFamily="18" charset="0"/>
                <a:ea typeface="+mn-ea"/>
                <a:cs typeface="Times New Roman" panose="02020603050405020304" pitchFamily="18" charset="0"/>
              </a:rPr>
              <a:t>bậc</a:t>
            </a:r>
            <a:r>
              <a:rPr lang="en-US" sz="4000" kern="1200" dirty="0">
                <a:solidFill>
                  <a:srgbClr val="002B5E"/>
                </a:solidFill>
                <a:latin typeface="Times New Roman" panose="02020603050405020304" pitchFamily="18" charset="0"/>
                <a:ea typeface="+mn-ea"/>
                <a:cs typeface="Times New Roman" panose="02020603050405020304" pitchFamily="18" charset="0"/>
              </a:rPr>
              <a:t> </a:t>
            </a:r>
            <a:r>
              <a:rPr lang="en-US" sz="4000" kern="1200" dirty="0" err="1">
                <a:solidFill>
                  <a:srgbClr val="002B5E"/>
                </a:solidFill>
                <a:latin typeface="Times New Roman" panose="02020603050405020304" pitchFamily="18" charset="0"/>
                <a:cs typeface="Times New Roman" panose="02020603050405020304" pitchFamily="18" charset="0"/>
              </a:rPr>
              <a:t>nhất</a:t>
            </a:r>
            <a:endParaRPr lang="en-US" sz="6000" dirty="0">
              <a:solidFill>
                <a:srgbClr val="002B5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0089364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B8A90E4-1808-70BD-19DA-0EDBE3496EF3}"/>
              </a:ext>
            </a:extLst>
          </p:cNvPr>
          <p:cNvPicPr>
            <a:picLocks noChangeAspect="1"/>
          </p:cNvPicPr>
          <p:nvPr/>
        </p:nvPicPr>
        <p:blipFill>
          <a:blip r:embed="rId3"/>
          <a:stretch>
            <a:fillRect/>
          </a:stretch>
        </p:blipFill>
        <p:spPr>
          <a:xfrm>
            <a:off x="1859" y="-3717"/>
            <a:ext cx="12192000" cy="6926179"/>
          </a:xfrm>
          <a:prstGeom prst="rect">
            <a:avLst/>
          </a:prstGeom>
        </p:spPr>
      </p:pic>
      <p:sp>
        <p:nvSpPr>
          <p:cNvPr id="5" name="TextBox 4" descr="OPL20U25GSXzBJYl68kk8uQGfFKzs7yb1M4KJWUiLk6ZEvGF+qCIPSnY57AbBFCvTWID 13 2022 KNTT STT 25+K4lPs7H94VUqPe2XwIsfPRnrXQE//QTEXxb8/8N4CNc6FpgZahzpTjFhMzSA7T/nHJa11DE8Ng2TP3iAmRczFlmslSuUNOgUeb6yRvs0=">
            <a:extLst>
              <a:ext uri="{FF2B5EF4-FFF2-40B4-BE49-F238E27FC236}">
                <a16:creationId xmlns:a16="http://schemas.microsoft.com/office/drawing/2014/main" id="{52071428-9424-49DC-B4A9-E7EC7E646B9D}"/>
              </a:ext>
            </a:extLst>
          </p:cNvPr>
          <p:cNvSpPr txBox="1"/>
          <p:nvPr/>
        </p:nvSpPr>
        <p:spPr>
          <a:xfrm>
            <a:off x="1307515" y="2039495"/>
            <a:ext cx="9266126" cy="769441"/>
          </a:xfrm>
          <a:prstGeom prst="rect">
            <a:avLst/>
          </a:prstGeom>
          <a:noFill/>
        </p:spPr>
        <p:txBody>
          <a:bodyPr wrap="none" rtlCol="0">
            <a:spAutoFit/>
          </a:bodyPr>
          <a:lstStyle/>
          <a:p>
            <a:pPr algn="ctr"/>
            <a:r>
              <a:rPr lang="en-US" sz="4400" b="1" dirty="0">
                <a:solidFill>
                  <a:srgbClr val="C00000"/>
                </a:solidFill>
                <a:latin typeface="Times New Roman" panose="02020603050405020304" pitchFamily="18" charset="0"/>
                <a:ea typeface="华文中宋" panose="02010600040101010101" pitchFamily="2" charset="-122"/>
                <a:cs typeface="Times New Roman" panose="02020603050405020304" pitchFamily="18" charset="0"/>
              </a:rPr>
              <a:t>CHƯƠNG III: HÀM SỐ VÀ </a:t>
            </a:r>
            <a:r>
              <a:rPr lang="en-US" sz="4400" b="1">
                <a:solidFill>
                  <a:srgbClr val="C00000"/>
                </a:solidFill>
                <a:latin typeface="Times New Roman" panose="02020603050405020304" pitchFamily="18" charset="0"/>
                <a:ea typeface="华文中宋" panose="02010600040101010101" pitchFamily="2" charset="-122"/>
                <a:cs typeface="Times New Roman" panose="02020603050405020304" pitchFamily="18" charset="0"/>
              </a:rPr>
              <a:t>ĐỒ THỊ</a:t>
            </a:r>
            <a:endParaRPr lang="en-US" sz="4400" b="1" dirty="0">
              <a:solidFill>
                <a:srgbClr val="C00000"/>
              </a:solidFill>
              <a:latin typeface="Times New Roman" panose="02020603050405020304" pitchFamily="18" charset="0"/>
              <a:ea typeface="华文中宋" panose="02010600040101010101" pitchFamily="2" charset="-122"/>
              <a:cs typeface="Times New Roman" panose="02020603050405020304" pitchFamily="18" charset="0"/>
            </a:endParaRPr>
          </a:p>
        </p:txBody>
      </p:sp>
      <p:sp>
        <p:nvSpPr>
          <p:cNvPr id="6" name="TextBox 5">
            <a:extLst>
              <a:ext uri="{FF2B5EF4-FFF2-40B4-BE49-F238E27FC236}">
                <a16:creationId xmlns:a16="http://schemas.microsoft.com/office/drawing/2014/main" id="{C74F71F9-BD73-5126-7165-7B0B56CE72ED}"/>
              </a:ext>
            </a:extLst>
          </p:cNvPr>
          <p:cNvSpPr txBox="1"/>
          <p:nvPr/>
        </p:nvSpPr>
        <p:spPr>
          <a:xfrm>
            <a:off x="2971800" y="2873962"/>
            <a:ext cx="6019800" cy="707886"/>
          </a:xfrm>
          <a:prstGeom prst="rect">
            <a:avLst/>
          </a:prstGeom>
          <a:noFill/>
        </p:spPr>
        <p:txBody>
          <a:bodyPr wrap="square">
            <a:spAutoFit/>
          </a:bodyPr>
          <a:lstStyle/>
          <a:p>
            <a:pPr algn="ctr"/>
            <a:r>
              <a:rPr lang="en-US" sz="4000" b="1">
                <a:solidFill>
                  <a:srgbClr val="C00000"/>
                </a:solidFill>
                <a:latin typeface="Times New Roman" panose="02020603050405020304" pitchFamily="18" charset="0"/>
                <a:ea typeface="华文中宋" panose="02010600040101010101" pitchFamily="2" charset="-122"/>
                <a:cs typeface="Times New Roman" panose="02020603050405020304" pitchFamily="18" charset="0"/>
              </a:rPr>
              <a:t>BÀI 1: HÀM SỐ (Tiết 1)</a:t>
            </a:r>
            <a:endParaRPr lang="en-US" sz="4000" b="1" dirty="0">
              <a:solidFill>
                <a:srgbClr val="C00000"/>
              </a:solidFill>
              <a:latin typeface="Times New Roman" panose="02020603050405020304" pitchFamily="18" charset="0"/>
              <a:ea typeface="华文中宋" panose="02010600040101010101" pitchFamily="2" charset="-122"/>
              <a:cs typeface="Times New Roman" panose="02020603050405020304" pitchFamily="18" charset="0"/>
            </a:endParaRPr>
          </a:p>
        </p:txBody>
      </p:sp>
    </p:spTree>
    <p:extLst>
      <p:ext uri="{BB962C8B-B14F-4D97-AF65-F5344CB8AC3E}">
        <p14:creationId xmlns:p14="http://schemas.microsoft.com/office/powerpoint/2010/main" val="14624249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2B916-23E7-D2FC-55C7-227E47EBBEA3}"/>
              </a:ext>
            </a:extLst>
          </p:cNvPr>
          <p:cNvSpPr>
            <a:spLocks noGrp="1"/>
          </p:cNvSpPr>
          <p:nvPr>
            <p:ph type="title"/>
          </p:nvPr>
        </p:nvSpPr>
        <p:spPr/>
        <p:txBody>
          <a:bodyPr/>
          <a:lstStyle/>
          <a:p>
            <a:r>
              <a:rPr lang="en-US" b="1" dirty="0">
                <a:solidFill>
                  <a:srgbClr val="EC8B74"/>
                </a:solidFill>
                <a:latin typeface="Times New Roman" panose="02020603050405020304" pitchFamily="18" charset="0"/>
                <a:cs typeface="Times New Roman" panose="02020603050405020304" pitchFamily="18" charset="0"/>
              </a:rPr>
              <a:t>MỤC TIÊU</a:t>
            </a:r>
          </a:p>
        </p:txBody>
      </p:sp>
      <p:sp>
        <p:nvSpPr>
          <p:cNvPr id="6" name="TextBox 5">
            <a:extLst>
              <a:ext uri="{FF2B5EF4-FFF2-40B4-BE49-F238E27FC236}">
                <a16:creationId xmlns:a16="http://schemas.microsoft.com/office/drawing/2014/main" id="{D0622112-85D1-8AE4-9888-7DECF5DA8A02}"/>
              </a:ext>
            </a:extLst>
          </p:cNvPr>
          <p:cNvSpPr txBox="1"/>
          <p:nvPr/>
        </p:nvSpPr>
        <p:spPr>
          <a:xfrm>
            <a:off x="991850" y="1690688"/>
            <a:ext cx="11049000" cy="1200329"/>
          </a:xfrm>
          <a:prstGeom prst="rect">
            <a:avLst/>
          </a:prstGeom>
          <a:noFill/>
        </p:spPr>
        <p:txBody>
          <a:bodyPr wrap="square">
            <a:spAutoFit/>
          </a:bodyPr>
          <a:lstStyle/>
          <a:p>
            <a:r>
              <a:rPr lang="vi-VN" sz="3600" dirty="0">
                <a:solidFill>
                  <a:srgbClr val="35588A"/>
                </a:solidFill>
                <a:latin typeface="+mj-lt"/>
              </a:rPr>
              <a:t>- Nhận biết được những mô hình thực tế dẫn đến khái niệm hàm số.</a:t>
            </a:r>
            <a:endParaRPr lang="en-US" sz="3600" dirty="0">
              <a:solidFill>
                <a:srgbClr val="35588A"/>
              </a:solidFill>
              <a:latin typeface="+mj-lt"/>
            </a:endParaRPr>
          </a:p>
        </p:txBody>
      </p:sp>
      <p:sp>
        <p:nvSpPr>
          <p:cNvPr id="8" name="TextBox 7">
            <a:extLst>
              <a:ext uri="{FF2B5EF4-FFF2-40B4-BE49-F238E27FC236}">
                <a16:creationId xmlns:a16="http://schemas.microsoft.com/office/drawing/2014/main" id="{C886A39B-1AD4-178E-0118-F2CD06A6983B}"/>
              </a:ext>
            </a:extLst>
          </p:cNvPr>
          <p:cNvSpPr txBox="1"/>
          <p:nvPr/>
        </p:nvSpPr>
        <p:spPr>
          <a:xfrm>
            <a:off x="991850" y="2973783"/>
            <a:ext cx="10971550" cy="1200329"/>
          </a:xfrm>
          <a:prstGeom prst="rect">
            <a:avLst/>
          </a:prstGeom>
          <a:noFill/>
        </p:spPr>
        <p:txBody>
          <a:bodyPr wrap="square">
            <a:spAutoFit/>
          </a:bodyPr>
          <a:lstStyle/>
          <a:p>
            <a:r>
              <a:rPr lang="vi-VN" sz="3600" dirty="0">
                <a:solidFill>
                  <a:srgbClr val="35588A"/>
                </a:solidFill>
                <a:latin typeface="+mj-lt"/>
              </a:rPr>
              <a:t>- Tính được giá trị của hàm số khi hàm số được xác định bởi công thức và biết các giá trị của biến số.</a:t>
            </a:r>
            <a:endParaRPr lang="en-US" sz="3600" dirty="0">
              <a:solidFill>
                <a:srgbClr val="35588A"/>
              </a:solidFill>
              <a:latin typeface="+mj-lt"/>
            </a:endParaRPr>
          </a:p>
        </p:txBody>
      </p:sp>
      <p:sp>
        <p:nvSpPr>
          <p:cNvPr id="10" name="TextBox 9">
            <a:extLst>
              <a:ext uri="{FF2B5EF4-FFF2-40B4-BE49-F238E27FC236}">
                <a16:creationId xmlns:a16="http://schemas.microsoft.com/office/drawing/2014/main" id="{E66BF76A-9753-1F03-1426-066B06F0A46F}"/>
              </a:ext>
            </a:extLst>
          </p:cNvPr>
          <p:cNvSpPr txBox="1"/>
          <p:nvPr/>
        </p:nvSpPr>
        <p:spPr>
          <a:xfrm>
            <a:off x="991850" y="4422896"/>
            <a:ext cx="11049000" cy="646331"/>
          </a:xfrm>
          <a:prstGeom prst="rect">
            <a:avLst/>
          </a:prstGeom>
          <a:noFill/>
        </p:spPr>
        <p:txBody>
          <a:bodyPr wrap="square">
            <a:spAutoFit/>
          </a:bodyPr>
          <a:lstStyle/>
          <a:p>
            <a:r>
              <a:rPr lang="vi-VN" sz="3600" dirty="0">
                <a:solidFill>
                  <a:srgbClr val="35588A"/>
                </a:solidFill>
                <a:latin typeface="+mj-lt"/>
              </a:rPr>
              <a:t>- Giải quyết được một số vấn đề thực tiễn gắn với hàm số.</a:t>
            </a:r>
            <a:endParaRPr lang="en-US" sz="3600" dirty="0">
              <a:solidFill>
                <a:srgbClr val="35588A"/>
              </a:solidFill>
              <a:latin typeface="+mj-lt"/>
            </a:endParaRPr>
          </a:p>
        </p:txBody>
      </p:sp>
    </p:spTree>
    <p:extLst>
      <p:ext uri="{BB962C8B-B14F-4D97-AF65-F5344CB8AC3E}">
        <p14:creationId xmlns:p14="http://schemas.microsoft.com/office/powerpoint/2010/main" val="47132845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UI/customUI.xml>
</file>

<file path=docProps/app.xml><?xml version="1.0" encoding="utf-8"?>
<Properties xmlns="http://schemas.openxmlformats.org/officeDocument/2006/extended-properties" xmlns:vt="http://schemas.openxmlformats.org/officeDocument/2006/docPropsVTypes">
  <Template>Office Theme</Template>
  <TotalTime>2826</TotalTime>
  <Words>2133</Words>
  <Application>Microsoft Office PowerPoint</Application>
  <PresentationFormat>Widescreen</PresentationFormat>
  <Paragraphs>297</Paragraphs>
  <Slides>32</Slides>
  <Notes>21</Notes>
  <HiddenSlides>0</HiddenSlides>
  <MMClips>6</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32</vt:i4>
      </vt:variant>
    </vt:vector>
  </HeadingPairs>
  <TitlesOfParts>
    <vt:vector size="44" baseType="lpstr">
      <vt:lpstr>等线</vt:lpstr>
      <vt:lpstr>微软雅黑</vt:lpstr>
      <vt:lpstr>宋体</vt:lpstr>
      <vt:lpstr>华文中宋</vt:lpstr>
      <vt:lpstr>Arial</vt:lpstr>
      <vt:lpstr>Calibri</vt:lpstr>
      <vt:lpstr>Calibri Light</vt:lpstr>
      <vt:lpstr>Cambria Math</vt:lpstr>
      <vt:lpstr>Segoe UI</vt:lpstr>
      <vt:lpstr>Times New Roman</vt:lpstr>
      <vt:lpstr>Office Theme</vt:lpstr>
      <vt:lpstr>Equation</vt:lpstr>
      <vt:lpstr>PowerPoint Presentation</vt:lpstr>
      <vt:lpstr>THIẾT BỊ DẠY HỌC VÀ HỌC LIỆU </vt:lpstr>
      <vt:lpstr>PowerPoint Presentation</vt:lpstr>
      <vt:lpstr>PowerPoint Presentation</vt:lpstr>
      <vt:lpstr>PowerPoint Presentation</vt:lpstr>
      <vt:lpstr>PowerPoint Presentation</vt:lpstr>
      <vt:lpstr>PowerPoint Presentation</vt:lpstr>
      <vt:lpstr>PowerPoint Presentation</vt:lpstr>
      <vt:lpstr>MỤC TIÊU</vt:lpstr>
      <vt:lpstr>PowerPoint Presentation</vt:lpstr>
      <vt:lpstr>PowerPoint Presentation</vt:lpstr>
      <vt:lpstr>PowerPoint Presentation</vt:lpstr>
      <vt:lpstr>PHIẾU HỌC TẬP SỐ 1</vt:lpstr>
      <vt:lpstr>ĐÁP ÁN PHIẾU HỌC TẬP SỐ 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NỘI DUNG VÀ LUẬT CHƠI</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Tien</dc:creator>
  <cp:lastModifiedBy>phiatruoclabautroi.nangsom@gmail.com</cp:lastModifiedBy>
  <cp:revision>457</cp:revision>
  <dcterms:created xsi:type="dcterms:W3CDTF">2006-08-16T00:00:00Z</dcterms:created>
  <dcterms:modified xsi:type="dcterms:W3CDTF">2023-08-07T10:29:54Z</dcterms:modified>
</cp:coreProperties>
</file>