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96d971ac27a3423e" Type="http://schemas.microsoft.com/office/2006/relationships/ui/extensibility" Target="customUI/customUI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56" r:id="rId2"/>
  </p:sldMasterIdLst>
  <p:notesMasterIdLst>
    <p:notesMasterId r:id="rId29"/>
  </p:notesMasterIdLst>
  <p:sldIdLst>
    <p:sldId id="758" r:id="rId3"/>
    <p:sldId id="393" r:id="rId4"/>
    <p:sldId id="759" r:id="rId5"/>
    <p:sldId id="496" r:id="rId6"/>
    <p:sldId id="471" r:id="rId7"/>
    <p:sldId id="282" r:id="rId8"/>
    <p:sldId id="747" r:id="rId9"/>
    <p:sldId id="757" r:id="rId10"/>
    <p:sldId id="748" r:id="rId11"/>
    <p:sldId id="756" r:id="rId12"/>
    <p:sldId id="760" r:id="rId13"/>
    <p:sldId id="761" r:id="rId14"/>
    <p:sldId id="510" r:id="rId15"/>
    <p:sldId id="379" r:id="rId16"/>
    <p:sldId id="749" r:id="rId17"/>
    <p:sldId id="398" r:id="rId18"/>
    <p:sldId id="512" r:id="rId19"/>
    <p:sldId id="514" r:id="rId20"/>
    <p:sldId id="750" r:id="rId21"/>
    <p:sldId id="751" r:id="rId22"/>
    <p:sldId id="762" r:id="rId23"/>
    <p:sldId id="763" r:id="rId24"/>
    <p:sldId id="745" r:id="rId25"/>
    <p:sldId id="743" r:id="rId26"/>
    <p:sldId id="493" r:id="rId27"/>
    <p:sldId id="507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DMIN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8B74"/>
    <a:srgbClr val="002B5E"/>
    <a:srgbClr val="338DCD"/>
    <a:srgbClr val="0070C0"/>
    <a:srgbClr val="013368"/>
    <a:srgbClr val="FFFFFF"/>
    <a:srgbClr val="D99694"/>
    <a:srgbClr val="003469"/>
    <a:srgbClr val="012D5B"/>
    <a:srgbClr val="0035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>
      <p:cViewPr varScale="1">
        <p:scale>
          <a:sx n="80" d="100"/>
          <a:sy n="80" d="100"/>
        </p:scale>
        <p:origin x="378" y="114"/>
      </p:cViewPr>
      <p:guideLst>
        <p:guide orient="horz" pos="2208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7-25T23:05:45.019" idx="1">
    <p:pos x="1366" y="346"/>
    <p:text>slide 3
- Slide 3:  Ký hiệu hoạt động (trong file gợi ý hoặc khác)
điều chỉnh lại font chữ về time new roman</p:tex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06FD01-B1E7-41C8-9A5A-5E275FA43FBA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6FE09B25-6CCA-492A-BACB-0FFCE266E549}">
      <dgm:prSet custT="1"/>
      <dgm:spPr/>
      <dgm:t>
        <a:bodyPr/>
        <a:lstStyle/>
        <a:p>
          <a:r>
            <a:rPr lang="en-US" sz="2800" b="1" dirty="0">
              <a:solidFill>
                <a:srgbClr val="275D8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1. </a:t>
          </a:r>
          <a:r>
            <a:rPr lang="en-US" sz="2800" b="1" dirty="0" err="1">
              <a:solidFill>
                <a:srgbClr val="275D8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Giáo</a:t>
          </a:r>
          <a:r>
            <a:rPr lang="en-US" sz="2800" b="1" dirty="0">
              <a:solidFill>
                <a:srgbClr val="275D8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rgbClr val="275D8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viên</a:t>
          </a:r>
          <a:r>
            <a:rPr lang="en-US" sz="2800" b="1" dirty="0">
              <a:solidFill>
                <a:srgbClr val="275D8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en-US" sz="2800" dirty="0">
              <a:solidFill>
                <a:srgbClr val="275D8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SGK, </a:t>
          </a:r>
          <a:r>
            <a:rPr lang="en-US" sz="2800" dirty="0" err="1">
              <a:solidFill>
                <a:srgbClr val="275D8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kế</a:t>
          </a:r>
          <a:r>
            <a:rPr lang="en-US" sz="2800" dirty="0">
              <a:solidFill>
                <a:srgbClr val="275D8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solidFill>
                <a:srgbClr val="275D8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hoạch</a:t>
          </a:r>
          <a:r>
            <a:rPr lang="en-US" sz="2800" dirty="0">
              <a:solidFill>
                <a:srgbClr val="275D8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solidFill>
                <a:srgbClr val="275D8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bài</a:t>
          </a:r>
          <a:r>
            <a:rPr lang="en-US" sz="2800" dirty="0">
              <a:solidFill>
                <a:srgbClr val="275D8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solidFill>
                <a:srgbClr val="275D8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dạy</a:t>
          </a:r>
          <a:r>
            <a:rPr lang="en-US" sz="2800" dirty="0">
              <a:solidFill>
                <a:srgbClr val="275D8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800" dirty="0" err="1">
              <a:solidFill>
                <a:srgbClr val="275D8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thước</a:t>
          </a:r>
          <a:r>
            <a:rPr lang="en-US" sz="2800" dirty="0">
              <a:solidFill>
                <a:srgbClr val="275D8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solidFill>
                <a:srgbClr val="275D8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thẳng</a:t>
          </a:r>
          <a:r>
            <a:rPr lang="en-US" sz="2800" dirty="0">
              <a:solidFill>
                <a:srgbClr val="275D8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800" dirty="0" err="1">
              <a:solidFill>
                <a:srgbClr val="275D8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bảng</a:t>
          </a:r>
          <a:r>
            <a:rPr lang="en-US" sz="2800" dirty="0">
              <a:solidFill>
                <a:srgbClr val="275D8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solidFill>
                <a:srgbClr val="275D8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phụ</a:t>
          </a:r>
          <a:r>
            <a:rPr lang="en-US" sz="2800" dirty="0">
              <a:solidFill>
                <a:srgbClr val="275D8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solidFill>
                <a:srgbClr val="275D8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hoặc</a:t>
          </a:r>
          <a:r>
            <a:rPr lang="en-US" sz="2800" dirty="0">
              <a:solidFill>
                <a:srgbClr val="275D8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solidFill>
                <a:srgbClr val="275D8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máy</a:t>
          </a:r>
          <a:r>
            <a:rPr lang="en-US" sz="2800" dirty="0">
              <a:solidFill>
                <a:srgbClr val="275D8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solidFill>
                <a:srgbClr val="275D8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chiếu</a:t>
          </a:r>
          <a:r>
            <a:rPr lang="en-US" sz="2800" dirty="0">
              <a:solidFill>
                <a:srgbClr val="275D8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23844046-5165-4F06-A600-BA73DDE6E109}" type="parTrans" cxnId="{D7DCE3E7-83CC-44CA-A84D-E05A473C42AC}">
      <dgm:prSet/>
      <dgm:spPr/>
      <dgm:t>
        <a:bodyPr/>
        <a:lstStyle/>
        <a:p>
          <a:endParaRPr lang="en-US"/>
        </a:p>
      </dgm:t>
    </dgm:pt>
    <dgm:pt modelId="{4C897782-D73A-4572-A4B4-D1537BDF9B65}" type="sibTrans" cxnId="{D7DCE3E7-83CC-44CA-A84D-E05A473C42AC}">
      <dgm:prSet/>
      <dgm:spPr/>
      <dgm:t>
        <a:bodyPr/>
        <a:lstStyle/>
        <a:p>
          <a:endParaRPr lang="en-US"/>
        </a:p>
      </dgm:t>
    </dgm:pt>
    <dgm:pt modelId="{2F7898AE-56D3-4ED2-A500-0CF6280408F2}">
      <dgm:prSet custT="1"/>
      <dgm:spPr/>
      <dgm:t>
        <a:bodyPr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rgbClr val="275D89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2. </a:t>
          </a:r>
          <a:r>
            <a:rPr lang="en-US" sz="2800" b="1" kern="1200" dirty="0" err="1">
              <a:solidFill>
                <a:srgbClr val="275D89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Học</a:t>
          </a:r>
          <a:r>
            <a:rPr lang="en-US" sz="2800" b="1" kern="1200" dirty="0">
              <a:solidFill>
                <a:srgbClr val="275D89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rgbClr val="275D89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sinh</a:t>
          </a:r>
          <a:r>
            <a:rPr lang="en-US" sz="2800" b="1" kern="1200" dirty="0">
              <a:solidFill>
                <a:srgbClr val="275D89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: </a:t>
          </a:r>
          <a:r>
            <a:rPr lang="en-US" sz="2800" b="0" kern="1200" dirty="0">
              <a:solidFill>
                <a:srgbClr val="275D89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SGK, </a:t>
          </a:r>
          <a:r>
            <a:rPr lang="en-US" sz="2800" b="0" kern="1200" dirty="0" err="1">
              <a:solidFill>
                <a:srgbClr val="275D89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thước</a:t>
          </a:r>
          <a:r>
            <a:rPr lang="en-US" sz="2800" b="0" kern="1200" dirty="0">
              <a:solidFill>
                <a:srgbClr val="275D89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2800" b="0" kern="1200" dirty="0" err="1">
              <a:solidFill>
                <a:srgbClr val="275D89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thẳng</a:t>
          </a:r>
          <a:r>
            <a:rPr lang="en-US" sz="2800" b="0" kern="1200" dirty="0">
              <a:solidFill>
                <a:srgbClr val="275D89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, MTCT, </a:t>
          </a:r>
          <a:r>
            <a:rPr lang="en-US" sz="2800" b="0" kern="1200" dirty="0" err="1">
              <a:solidFill>
                <a:srgbClr val="275D89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bảng</a:t>
          </a:r>
          <a:r>
            <a:rPr lang="en-US" sz="2800" b="0" kern="1200" dirty="0">
              <a:solidFill>
                <a:srgbClr val="275D89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2800" b="0" kern="1200" dirty="0" err="1">
              <a:solidFill>
                <a:srgbClr val="275D89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nhóm</a:t>
          </a:r>
          <a:r>
            <a:rPr lang="en-US" sz="2800" b="0" kern="1200" dirty="0">
              <a:solidFill>
                <a:srgbClr val="275D89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.</a:t>
          </a:r>
        </a:p>
      </dgm:t>
    </dgm:pt>
    <dgm:pt modelId="{6C138875-3263-4402-AA0C-049518BB56B0}" type="parTrans" cxnId="{5A3230EB-F4A4-4704-A60A-9541B50FECED}">
      <dgm:prSet/>
      <dgm:spPr/>
      <dgm:t>
        <a:bodyPr/>
        <a:lstStyle/>
        <a:p>
          <a:endParaRPr lang="en-US"/>
        </a:p>
      </dgm:t>
    </dgm:pt>
    <dgm:pt modelId="{2FA18377-4B07-400B-8C54-1D14AF7729A3}" type="sibTrans" cxnId="{5A3230EB-F4A4-4704-A60A-9541B50FECED}">
      <dgm:prSet/>
      <dgm:spPr/>
      <dgm:t>
        <a:bodyPr/>
        <a:lstStyle/>
        <a:p>
          <a:endParaRPr lang="en-US"/>
        </a:p>
      </dgm:t>
    </dgm:pt>
    <dgm:pt modelId="{CEFC49D2-4AED-47CB-A6C3-D8E19BDE29CC}" type="pres">
      <dgm:prSet presAssocID="{1206FD01-B1E7-41C8-9A5A-5E275FA43FB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8150C9C-D725-4FEC-A30D-26A4BDD87D3A}" type="pres">
      <dgm:prSet presAssocID="{6FE09B25-6CCA-492A-BACB-0FFCE266E549}" presName="hierRoot1" presStyleCnt="0"/>
      <dgm:spPr/>
    </dgm:pt>
    <dgm:pt modelId="{69FACEE6-A253-4525-A978-EDAE0E90F497}" type="pres">
      <dgm:prSet presAssocID="{6FE09B25-6CCA-492A-BACB-0FFCE266E549}" presName="composite" presStyleCnt="0"/>
      <dgm:spPr/>
    </dgm:pt>
    <dgm:pt modelId="{7B539201-A981-4461-929F-AD27A748B038}" type="pres">
      <dgm:prSet presAssocID="{6FE09B25-6CCA-492A-BACB-0FFCE266E549}" presName="background" presStyleLbl="node0" presStyleIdx="0" presStyleCnt="2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rgbClr val="FFAD88"/>
        </a:solidFill>
        <a:ln>
          <a:noFill/>
        </a:ln>
      </dgm:spPr>
    </dgm:pt>
    <dgm:pt modelId="{7A5B3CCA-CAF4-48C6-9CCC-88E4FCEA0BA3}" type="pres">
      <dgm:prSet presAssocID="{6FE09B25-6CCA-492A-BACB-0FFCE266E549}" presName="text" presStyleLbl="fgAcc0" presStyleIdx="0" presStyleCnt="2">
        <dgm:presLayoutVars>
          <dgm:chPref val="3"/>
        </dgm:presLayoutVars>
      </dgm:prSet>
      <dgm:spPr/>
    </dgm:pt>
    <dgm:pt modelId="{9AFCC891-64A6-41DB-B5F5-8948EEEDA85A}" type="pres">
      <dgm:prSet presAssocID="{6FE09B25-6CCA-492A-BACB-0FFCE266E549}" presName="hierChild2" presStyleCnt="0"/>
      <dgm:spPr/>
    </dgm:pt>
    <dgm:pt modelId="{68DCE115-6195-48DB-9DD5-60F6586D5342}" type="pres">
      <dgm:prSet presAssocID="{2F7898AE-56D3-4ED2-A500-0CF6280408F2}" presName="hierRoot1" presStyleCnt="0"/>
      <dgm:spPr/>
    </dgm:pt>
    <dgm:pt modelId="{9794EE98-0247-49A9-8829-0D0BBFD0616E}" type="pres">
      <dgm:prSet presAssocID="{2F7898AE-56D3-4ED2-A500-0CF6280408F2}" presName="composite" presStyleCnt="0"/>
      <dgm:spPr/>
    </dgm:pt>
    <dgm:pt modelId="{832A3926-1896-47FC-A94A-A4A9F27B82EF}" type="pres">
      <dgm:prSet presAssocID="{2F7898AE-56D3-4ED2-A500-0CF6280408F2}" presName="background" presStyleLbl="node0" presStyleIdx="1" presStyleCnt="2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rgbClr val="FFAD88"/>
        </a:solidFill>
        <a:ln>
          <a:noFill/>
        </a:ln>
      </dgm:spPr>
    </dgm:pt>
    <dgm:pt modelId="{1FD10F18-0142-4BE5-A86C-BDFA9471833E}" type="pres">
      <dgm:prSet presAssocID="{2F7898AE-56D3-4ED2-A500-0CF6280408F2}" presName="text" presStyleLbl="fgAcc0" presStyleIdx="1" presStyleCnt="2">
        <dgm:presLayoutVars>
          <dgm:chPref val="3"/>
        </dgm:presLayoutVars>
      </dgm:prSet>
      <dgm:spPr/>
    </dgm:pt>
    <dgm:pt modelId="{9CF6F51C-44FA-44DE-85C7-882287550C9E}" type="pres">
      <dgm:prSet presAssocID="{2F7898AE-56D3-4ED2-A500-0CF6280408F2}" presName="hierChild2" presStyleCnt="0"/>
      <dgm:spPr/>
    </dgm:pt>
  </dgm:ptLst>
  <dgm:cxnLst>
    <dgm:cxn modelId="{FC99561F-232A-4F3E-A7F3-D01865605031}" type="presOf" srcId="{6FE09B25-6CCA-492A-BACB-0FFCE266E549}" destId="{7A5B3CCA-CAF4-48C6-9CCC-88E4FCEA0BA3}" srcOrd="0" destOrd="0" presId="urn:microsoft.com/office/officeart/2005/8/layout/hierarchy1"/>
    <dgm:cxn modelId="{D92A684B-EC48-411A-996C-9638B171142C}" type="presOf" srcId="{1206FD01-B1E7-41C8-9A5A-5E275FA43FBA}" destId="{CEFC49D2-4AED-47CB-A6C3-D8E19BDE29CC}" srcOrd="0" destOrd="0" presId="urn:microsoft.com/office/officeart/2005/8/layout/hierarchy1"/>
    <dgm:cxn modelId="{165B7454-9FDF-4DC8-B09E-630E81C9501D}" type="presOf" srcId="{2F7898AE-56D3-4ED2-A500-0CF6280408F2}" destId="{1FD10F18-0142-4BE5-A86C-BDFA9471833E}" srcOrd="0" destOrd="0" presId="urn:microsoft.com/office/officeart/2005/8/layout/hierarchy1"/>
    <dgm:cxn modelId="{D7DCE3E7-83CC-44CA-A84D-E05A473C42AC}" srcId="{1206FD01-B1E7-41C8-9A5A-5E275FA43FBA}" destId="{6FE09B25-6CCA-492A-BACB-0FFCE266E549}" srcOrd="0" destOrd="0" parTransId="{23844046-5165-4F06-A600-BA73DDE6E109}" sibTransId="{4C897782-D73A-4572-A4B4-D1537BDF9B65}"/>
    <dgm:cxn modelId="{5A3230EB-F4A4-4704-A60A-9541B50FECED}" srcId="{1206FD01-B1E7-41C8-9A5A-5E275FA43FBA}" destId="{2F7898AE-56D3-4ED2-A500-0CF6280408F2}" srcOrd="1" destOrd="0" parTransId="{6C138875-3263-4402-AA0C-049518BB56B0}" sibTransId="{2FA18377-4B07-400B-8C54-1D14AF7729A3}"/>
    <dgm:cxn modelId="{50FF1EC3-3937-463A-BE85-0331CAEA87C7}" type="presParOf" srcId="{CEFC49D2-4AED-47CB-A6C3-D8E19BDE29CC}" destId="{18150C9C-D725-4FEC-A30D-26A4BDD87D3A}" srcOrd="0" destOrd="0" presId="urn:microsoft.com/office/officeart/2005/8/layout/hierarchy1"/>
    <dgm:cxn modelId="{C5B69A9C-0CCF-4BE1-B9BB-14A6FBBE0E7C}" type="presParOf" srcId="{18150C9C-D725-4FEC-A30D-26A4BDD87D3A}" destId="{69FACEE6-A253-4525-A978-EDAE0E90F497}" srcOrd="0" destOrd="0" presId="urn:microsoft.com/office/officeart/2005/8/layout/hierarchy1"/>
    <dgm:cxn modelId="{A1050B5E-32BD-4807-BA4A-853969A2934B}" type="presParOf" srcId="{69FACEE6-A253-4525-A978-EDAE0E90F497}" destId="{7B539201-A981-4461-929F-AD27A748B038}" srcOrd="0" destOrd="0" presId="urn:microsoft.com/office/officeart/2005/8/layout/hierarchy1"/>
    <dgm:cxn modelId="{26353AF9-AA56-44B3-A2C0-904D727E0563}" type="presParOf" srcId="{69FACEE6-A253-4525-A978-EDAE0E90F497}" destId="{7A5B3CCA-CAF4-48C6-9CCC-88E4FCEA0BA3}" srcOrd="1" destOrd="0" presId="urn:microsoft.com/office/officeart/2005/8/layout/hierarchy1"/>
    <dgm:cxn modelId="{9A00BB3D-B7F3-4923-A3E9-E663FA116AE1}" type="presParOf" srcId="{18150C9C-D725-4FEC-A30D-26A4BDD87D3A}" destId="{9AFCC891-64A6-41DB-B5F5-8948EEEDA85A}" srcOrd="1" destOrd="0" presId="urn:microsoft.com/office/officeart/2005/8/layout/hierarchy1"/>
    <dgm:cxn modelId="{C420EB8B-A9F1-4D90-83E2-24982D4039B5}" type="presParOf" srcId="{CEFC49D2-4AED-47CB-A6C3-D8E19BDE29CC}" destId="{68DCE115-6195-48DB-9DD5-60F6586D5342}" srcOrd="1" destOrd="0" presId="urn:microsoft.com/office/officeart/2005/8/layout/hierarchy1"/>
    <dgm:cxn modelId="{E6DC1125-9E4B-4CF3-B1DE-86E7129D85C7}" type="presParOf" srcId="{68DCE115-6195-48DB-9DD5-60F6586D5342}" destId="{9794EE98-0247-49A9-8829-0D0BBFD0616E}" srcOrd="0" destOrd="0" presId="urn:microsoft.com/office/officeart/2005/8/layout/hierarchy1"/>
    <dgm:cxn modelId="{4DB9A86C-4417-4C85-9AAF-6C74972331B8}" type="presParOf" srcId="{9794EE98-0247-49A9-8829-0D0BBFD0616E}" destId="{832A3926-1896-47FC-A94A-A4A9F27B82EF}" srcOrd="0" destOrd="0" presId="urn:microsoft.com/office/officeart/2005/8/layout/hierarchy1"/>
    <dgm:cxn modelId="{5EBB5CC4-C484-41C3-A5BC-12AE2687EC41}" type="presParOf" srcId="{9794EE98-0247-49A9-8829-0D0BBFD0616E}" destId="{1FD10F18-0142-4BE5-A86C-BDFA9471833E}" srcOrd="1" destOrd="0" presId="urn:microsoft.com/office/officeart/2005/8/layout/hierarchy1"/>
    <dgm:cxn modelId="{E9685301-153E-46AC-BE39-BC70C3B3EAF7}" type="presParOf" srcId="{68DCE115-6195-48DB-9DD5-60F6586D5342}" destId="{9CF6F51C-44FA-44DE-85C7-882287550C9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539201-A981-4461-929F-AD27A748B038}">
      <dsp:nvSpPr>
        <dsp:cNvPr id="0" name=""/>
        <dsp:cNvSpPr/>
      </dsp:nvSpPr>
      <dsp:spPr>
        <a:xfrm>
          <a:off x="322871" y="1240"/>
          <a:ext cx="3217567" cy="2043155"/>
        </a:xfrm>
        <a:prstGeom prst="roundRect">
          <a:avLst>
            <a:gd name="adj" fmla="val 10000"/>
          </a:avLst>
        </a:prstGeom>
        <a:solidFill>
          <a:srgbClr val="FFAD88"/>
        </a:solidFill>
        <a:ln w="6350" cap="flat" cmpd="sng" algn="ctr">
          <a:noFill/>
          <a:prstDash val="solid"/>
          <a:miter lim="800000"/>
        </a:ln>
        <a:effectLst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</dsp:sp>
    <dsp:sp modelId="{7A5B3CCA-CAF4-48C6-9CCC-88E4FCEA0BA3}">
      <dsp:nvSpPr>
        <dsp:cNvPr id="0" name=""/>
        <dsp:cNvSpPr/>
      </dsp:nvSpPr>
      <dsp:spPr>
        <a:xfrm>
          <a:off x="680378" y="340872"/>
          <a:ext cx="3217567" cy="20431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rgbClr val="275D8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1. </a:t>
          </a:r>
          <a:r>
            <a:rPr lang="en-US" sz="2800" b="1" kern="1200" dirty="0" err="1">
              <a:solidFill>
                <a:srgbClr val="275D8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Giáo</a:t>
          </a:r>
          <a:r>
            <a:rPr lang="en-US" sz="2800" b="1" kern="1200" dirty="0">
              <a:solidFill>
                <a:srgbClr val="275D8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rgbClr val="275D8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viên</a:t>
          </a:r>
          <a:r>
            <a:rPr lang="en-US" sz="2800" b="1" kern="1200" dirty="0">
              <a:solidFill>
                <a:srgbClr val="275D8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en-US" sz="2800" kern="1200" dirty="0">
              <a:solidFill>
                <a:srgbClr val="275D8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SGK, </a:t>
          </a:r>
          <a:r>
            <a:rPr lang="en-US" sz="2800" kern="1200" dirty="0" err="1">
              <a:solidFill>
                <a:srgbClr val="275D8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kế</a:t>
          </a:r>
          <a:r>
            <a:rPr lang="en-US" sz="2800" kern="1200" dirty="0">
              <a:solidFill>
                <a:srgbClr val="275D8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solidFill>
                <a:srgbClr val="275D8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hoạch</a:t>
          </a:r>
          <a:r>
            <a:rPr lang="en-US" sz="2800" kern="1200" dirty="0">
              <a:solidFill>
                <a:srgbClr val="275D8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solidFill>
                <a:srgbClr val="275D8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bài</a:t>
          </a:r>
          <a:r>
            <a:rPr lang="en-US" sz="2800" kern="1200" dirty="0">
              <a:solidFill>
                <a:srgbClr val="275D8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solidFill>
                <a:srgbClr val="275D8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dạy</a:t>
          </a:r>
          <a:r>
            <a:rPr lang="en-US" sz="2800" kern="1200" dirty="0">
              <a:solidFill>
                <a:srgbClr val="275D8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800" kern="1200" dirty="0" err="1">
              <a:solidFill>
                <a:srgbClr val="275D8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thước</a:t>
          </a:r>
          <a:r>
            <a:rPr lang="en-US" sz="2800" kern="1200" dirty="0">
              <a:solidFill>
                <a:srgbClr val="275D8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solidFill>
                <a:srgbClr val="275D8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thẳng</a:t>
          </a:r>
          <a:r>
            <a:rPr lang="en-US" sz="2800" kern="1200" dirty="0">
              <a:solidFill>
                <a:srgbClr val="275D8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800" kern="1200" dirty="0" err="1">
              <a:solidFill>
                <a:srgbClr val="275D8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bảng</a:t>
          </a:r>
          <a:r>
            <a:rPr lang="en-US" sz="2800" kern="1200" dirty="0">
              <a:solidFill>
                <a:srgbClr val="275D8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solidFill>
                <a:srgbClr val="275D8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phụ</a:t>
          </a:r>
          <a:r>
            <a:rPr lang="en-US" sz="2800" kern="1200" dirty="0">
              <a:solidFill>
                <a:srgbClr val="275D8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solidFill>
                <a:srgbClr val="275D8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hoặc</a:t>
          </a:r>
          <a:r>
            <a:rPr lang="en-US" sz="2800" kern="1200" dirty="0">
              <a:solidFill>
                <a:srgbClr val="275D8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solidFill>
                <a:srgbClr val="275D8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máy</a:t>
          </a:r>
          <a:r>
            <a:rPr lang="en-US" sz="2800" kern="1200" dirty="0">
              <a:solidFill>
                <a:srgbClr val="275D8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solidFill>
                <a:srgbClr val="275D8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chiếu</a:t>
          </a:r>
          <a:r>
            <a:rPr lang="en-US" sz="2800" kern="1200" dirty="0">
              <a:solidFill>
                <a:srgbClr val="275D8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740220" y="400714"/>
        <a:ext cx="3097883" cy="1923471"/>
      </dsp:txXfrm>
    </dsp:sp>
    <dsp:sp modelId="{832A3926-1896-47FC-A94A-A4A9F27B82EF}">
      <dsp:nvSpPr>
        <dsp:cNvPr id="0" name=""/>
        <dsp:cNvSpPr/>
      </dsp:nvSpPr>
      <dsp:spPr>
        <a:xfrm>
          <a:off x="4255453" y="1240"/>
          <a:ext cx="3217567" cy="2043155"/>
        </a:xfrm>
        <a:prstGeom prst="roundRect">
          <a:avLst>
            <a:gd name="adj" fmla="val 10000"/>
          </a:avLst>
        </a:prstGeom>
        <a:solidFill>
          <a:srgbClr val="FFAD88"/>
        </a:solidFill>
        <a:ln w="6350" cap="flat" cmpd="sng" algn="ctr">
          <a:noFill/>
          <a:prstDash val="solid"/>
          <a:miter lim="800000"/>
        </a:ln>
        <a:effectLst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</dsp:sp>
    <dsp:sp modelId="{1FD10F18-0142-4BE5-A86C-BDFA9471833E}">
      <dsp:nvSpPr>
        <dsp:cNvPr id="0" name=""/>
        <dsp:cNvSpPr/>
      </dsp:nvSpPr>
      <dsp:spPr>
        <a:xfrm>
          <a:off x="4612961" y="340872"/>
          <a:ext cx="3217567" cy="20431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rgbClr val="275D89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2. </a:t>
          </a:r>
          <a:r>
            <a:rPr lang="en-US" sz="2800" b="1" kern="1200" dirty="0" err="1">
              <a:solidFill>
                <a:srgbClr val="275D89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Học</a:t>
          </a:r>
          <a:r>
            <a:rPr lang="en-US" sz="2800" b="1" kern="1200" dirty="0">
              <a:solidFill>
                <a:srgbClr val="275D89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rgbClr val="275D89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sinh</a:t>
          </a:r>
          <a:r>
            <a:rPr lang="en-US" sz="2800" b="1" kern="1200" dirty="0">
              <a:solidFill>
                <a:srgbClr val="275D89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: </a:t>
          </a:r>
          <a:r>
            <a:rPr lang="en-US" sz="2800" b="0" kern="1200" dirty="0">
              <a:solidFill>
                <a:srgbClr val="275D89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SGK, </a:t>
          </a:r>
          <a:r>
            <a:rPr lang="en-US" sz="2800" b="0" kern="1200" dirty="0" err="1">
              <a:solidFill>
                <a:srgbClr val="275D89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thước</a:t>
          </a:r>
          <a:r>
            <a:rPr lang="en-US" sz="2800" b="0" kern="1200" dirty="0">
              <a:solidFill>
                <a:srgbClr val="275D89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2800" b="0" kern="1200" dirty="0" err="1">
              <a:solidFill>
                <a:srgbClr val="275D89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thẳng</a:t>
          </a:r>
          <a:r>
            <a:rPr lang="en-US" sz="2800" b="0" kern="1200" dirty="0">
              <a:solidFill>
                <a:srgbClr val="275D89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, MTCT, </a:t>
          </a:r>
          <a:r>
            <a:rPr lang="en-US" sz="2800" b="0" kern="1200" dirty="0" err="1">
              <a:solidFill>
                <a:srgbClr val="275D89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bảng</a:t>
          </a:r>
          <a:r>
            <a:rPr lang="en-US" sz="2800" b="0" kern="1200" dirty="0">
              <a:solidFill>
                <a:srgbClr val="275D89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2800" b="0" kern="1200" dirty="0" err="1">
              <a:solidFill>
                <a:srgbClr val="275D89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nhóm</a:t>
          </a:r>
          <a:r>
            <a:rPr lang="en-US" sz="2800" b="0" kern="1200" dirty="0">
              <a:solidFill>
                <a:srgbClr val="275D89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.</a:t>
          </a:r>
        </a:p>
      </dsp:txBody>
      <dsp:txXfrm>
        <a:off x="4672803" y="400714"/>
        <a:ext cx="3097883" cy="19234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FC029F-C9FE-4E4D-A29A-12B3968F70C2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E2D862-C2CF-4112-A498-8E310701B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670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B979B6-8E7C-4E90-8C9D-F537DFD7086F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5386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E2D862-C2CF-4112-A498-8E310701B93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9434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E2D862-C2CF-4112-A498-8E310701B93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7192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50027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97320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Nháy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đồng</a:t>
            </a:r>
            <a:r>
              <a:rPr lang="en-US" baseline="0" dirty="0"/>
              <a:t> </a:t>
            </a:r>
            <a:r>
              <a:rPr lang="en-US" baseline="0" dirty="0" err="1"/>
              <a:t>hồ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chạy</a:t>
            </a:r>
            <a:r>
              <a:rPr lang="en-US" baseline="0" dirty="0"/>
              <a:t> </a:t>
            </a:r>
            <a:r>
              <a:rPr lang="en-US" baseline="0" dirty="0" err="1"/>
              <a:t>thời</a:t>
            </a:r>
            <a:r>
              <a:rPr lang="en-US" baseline="0" dirty="0"/>
              <a:t> </a:t>
            </a:r>
            <a:r>
              <a:rPr lang="en-US" baseline="0" dirty="0" err="1"/>
              <a:t>gian</a:t>
            </a:r>
            <a:r>
              <a:rPr lang="en-US" baseline="0" dirty="0"/>
              <a:t> </a:t>
            </a:r>
            <a:r>
              <a:rPr lang="en-US" baseline="0" dirty="0" err="1"/>
              <a:t>đếm</a:t>
            </a:r>
            <a:r>
              <a:rPr lang="en-US" baseline="0" dirty="0"/>
              <a:t> </a:t>
            </a:r>
            <a:r>
              <a:rPr lang="en-US" baseline="0" dirty="0" err="1"/>
              <a:t>ngược</a:t>
            </a:r>
            <a:r>
              <a:rPr lang="en-US" baseline="0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E2D862-C2CF-4112-A498-8E310701B93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7290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68629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Nhấn</a:t>
            </a:r>
            <a:r>
              <a:rPr lang="en-US" baseline="0"/>
              <a:t> vào đồng hồ để đồng hồ bắt đầu đếm ngược thời gian</a:t>
            </a:r>
            <a:endParaRPr lang="en-US"/>
          </a:p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41766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67226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Nháy</a:t>
            </a:r>
            <a:r>
              <a:rPr lang="en-US" baseline="0"/>
              <a:t> vào đồng hồ để chạy thời gian đếm ngược.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E2D862-C2CF-4112-A498-8E310701B93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4852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82243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710119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79963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50309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Nháy</a:t>
            </a:r>
            <a:r>
              <a:rPr lang="en-US" baseline="0"/>
              <a:t> vào đồng hồ để chạy thời gian đếm ngược.</a:t>
            </a:r>
          </a:p>
          <a:p>
            <a:r>
              <a:rPr lang="en-US" baseline="0"/>
              <a:t>Di chuột để xuất hiện đáp án của câu hỏi</a:t>
            </a: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E977DE-6245-4E1E-8866-858D1A7234D5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8685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Nháy</a:t>
            </a:r>
            <a:r>
              <a:rPr lang="en-US" baseline="0"/>
              <a:t> vào đồng hồ để chạy thời gian đếm ngược.</a:t>
            </a:r>
          </a:p>
          <a:p>
            <a:r>
              <a:rPr lang="en-US" baseline="0"/>
              <a:t>Di chuột để xuất hiện đáp án của câu hỏi</a:t>
            </a:r>
            <a:endParaRPr lang="vi-VN"/>
          </a:p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E977DE-6245-4E1E-8866-858D1A7234D5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36989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Nháy</a:t>
            </a:r>
            <a:r>
              <a:rPr lang="en-US" baseline="0"/>
              <a:t> vào đồng hồ để chạy thời gian đếm ngược.</a:t>
            </a:r>
          </a:p>
          <a:p>
            <a:r>
              <a:rPr lang="en-US" baseline="0"/>
              <a:t>Di chuột để xuất hiện đáp án của câu hỏi</a:t>
            </a:r>
            <a:endParaRPr lang="vi-VN"/>
          </a:p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E977DE-6245-4E1E-8866-858D1A7234D5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16736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Nháy</a:t>
            </a:r>
            <a:r>
              <a:rPr lang="en-US" baseline="0"/>
              <a:t> vào đồng hồ để chạy thời gian đếm ngược.</a:t>
            </a:r>
          </a:p>
          <a:p>
            <a:r>
              <a:rPr lang="en-US" baseline="0"/>
              <a:t>Di chuột để xuất hiện đáp án của câu hỏi</a:t>
            </a:r>
            <a:endParaRPr lang="vi-VN"/>
          </a:p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E977DE-6245-4E1E-8866-858D1A7234D5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18435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30086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20975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692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716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3119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5935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02D2A-0602-4E12-AFB9-1F0767812E00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A912-B032-48BD-9B56-EC652EFD034D}" type="slidenum">
              <a:rPr lang="en-US" smtClean="0"/>
              <a:t>‹#›</a:t>
            </a:fld>
            <a:endParaRPr lang="en-US"/>
          </a:p>
        </p:txBody>
      </p:sp>
      <p:pic>
        <p:nvPicPr>
          <p:cNvPr id="1026" name="Picture 2" descr="D:\Ảnh\Hình BT Tin\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2192000" cy="6909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56878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02D2A-0602-4E12-AFB9-1F0767812E00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A912-B032-48BD-9B56-EC652EFD034D}" type="slidenum">
              <a:rPr lang="en-US" smtClean="0"/>
              <a:t>‹#›</a:t>
            </a:fld>
            <a:endParaRPr lang="en-US"/>
          </a:p>
        </p:txBody>
      </p:sp>
      <p:pic>
        <p:nvPicPr>
          <p:cNvPr id="2059" name="Picture 11" descr="D:\Ảnh\bg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816" y="-23446"/>
            <a:ext cx="12371755" cy="7033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89446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02D2A-0602-4E12-AFB9-1F0767812E00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A912-B032-48BD-9B56-EC652EFD03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338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02D2A-0602-4E12-AFB9-1F0767812E00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A912-B032-48BD-9B56-EC652EFD03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457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02D2A-0602-4E12-AFB9-1F0767812E00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A912-B032-48BD-9B56-EC652EFD03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9135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02D2A-0602-4E12-AFB9-1F0767812E00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A912-B032-48BD-9B56-EC652EFD03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02D2A-0602-4E12-AFB9-1F0767812E00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A912-B032-48BD-9B56-EC652EFD03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945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8871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02D2A-0602-4E12-AFB9-1F0767812E00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A912-B032-48BD-9B56-EC652EFD03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9256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02D2A-0602-4E12-AFB9-1F0767812E00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A912-B032-48BD-9B56-EC652EFD03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3506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02D2A-0602-4E12-AFB9-1F0767812E00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A912-B032-48BD-9B56-EC652EFD03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73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02D2A-0602-4E12-AFB9-1F0767812E00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A912-B032-48BD-9B56-EC652EFD03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6235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7984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775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210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395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002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781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873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45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238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02D2A-0602-4E12-AFB9-1F0767812E00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2FA912-B032-48BD-9B56-EC652EFD03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551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9.png"/><Relationship Id="rId5" Type="http://schemas.openxmlformats.org/officeDocument/2006/relationships/image" Target="../media/image180.png"/><Relationship Id="rId4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0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4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26.png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0.png"/><Relationship Id="rId3" Type="http://schemas.openxmlformats.org/officeDocument/2006/relationships/image" Target="../media/image23.png"/><Relationship Id="rId7" Type="http://schemas.openxmlformats.org/officeDocument/2006/relationships/image" Target="../media/image25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0.png"/><Relationship Id="rId5" Type="http://schemas.openxmlformats.org/officeDocument/2006/relationships/image" Target="../media/image230.png"/><Relationship Id="rId4" Type="http://schemas.openxmlformats.org/officeDocument/2006/relationships/image" Target="../media/image220.png"/><Relationship Id="rId9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0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31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33.png"/><Relationship Id="rId4" Type="http://schemas.openxmlformats.org/officeDocument/2006/relationships/notesSlide" Target="../notesSlides/notesSlide14.xml"/><Relationship Id="rId9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350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10" Type="http://schemas.openxmlformats.org/officeDocument/2006/relationships/image" Target="../media/image26.png"/><Relationship Id="rId4" Type="http://schemas.openxmlformats.org/officeDocument/2006/relationships/notesSlide" Target="../notesSlides/notesSlide16.xml"/><Relationship Id="rId9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3" Type="http://schemas.openxmlformats.org/officeDocument/2006/relationships/image" Target="../media/image40.png"/><Relationship Id="rId7" Type="http://schemas.openxmlformats.org/officeDocument/2006/relationships/image" Target="../media/image38.png"/><Relationship Id="rId12" Type="http://schemas.openxmlformats.org/officeDocument/2006/relationships/image" Target="../media/image49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3.png"/><Relationship Id="rId12" Type="http://schemas.openxmlformats.org/officeDocument/2006/relationships/image" Target="../media/image33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44.png"/><Relationship Id="rId11" Type="http://schemas.openxmlformats.org/officeDocument/2006/relationships/image" Target="../media/image22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notesSlide" Target="../notesSlides/notesSlide18.xml"/><Relationship Id="rId9" Type="http://schemas.openxmlformats.org/officeDocument/2006/relationships/image" Target="../media/image5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wisc-online.com/assetrepository/viewasset?id=1508" TargetMode="External"/><Relationship Id="rId13" Type="http://schemas.openxmlformats.org/officeDocument/2006/relationships/image" Target="../media/image12.png"/><Relationship Id="rId3" Type="http://schemas.openxmlformats.org/officeDocument/2006/relationships/image" Target="../media/image5.jpeg"/><Relationship Id="rId7" Type="http://schemas.openxmlformats.org/officeDocument/2006/relationships/image" Target="../media/image7.jpe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6" Type="http://schemas.openxmlformats.org/officeDocument/2006/relationships/comments" Target="../comments/comment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allwhitebackground.com/colorful-background-images.html" TargetMode="External"/><Relationship Id="rId11" Type="http://schemas.openxmlformats.org/officeDocument/2006/relationships/image" Target="../media/image10.png"/><Relationship Id="rId5" Type="http://schemas.openxmlformats.org/officeDocument/2006/relationships/image" Target="../media/image6.jpe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hyperlink" Target="https://www.publicdomainpictures.net/en/view-image.php?image=317882&amp;picture=abstract-background" TargetMode="External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80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10.pn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30.png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hỗ dành sẵn cho Nội dung 4" descr="Ảnh có chứa diều, bầu trời, bay, ngoài trời&#10;&#10;Mô tả được tạo tự động">
            <a:extLst>
              <a:ext uri="{FF2B5EF4-FFF2-40B4-BE49-F238E27FC236}">
                <a16:creationId xmlns:a16="http://schemas.microsoft.com/office/drawing/2014/main" id="{71528377-7ACF-46B8-9189-905EFCEFA8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4"/>
          <a:stretch/>
        </p:blipFill>
        <p:spPr>
          <a:xfrm>
            <a:off x="1" y="10"/>
            <a:ext cx="12177136" cy="6857991"/>
          </a:xfrm>
          <a:prstGeom prst="rect">
            <a:avLst/>
          </a:prstGeom>
        </p:spPr>
      </p:pic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D5A797EB-37FC-432B-A43C-3061B2852843}"/>
              </a:ext>
            </a:extLst>
          </p:cNvPr>
          <p:cNvSpPr txBox="1"/>
          <p:nvPr/>
        </p:nvSpPr>
        <p:spPr>
          <a:xfrm>
            <a:off x="549241" y="3048000"/>
            <a:ext cx="1164275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>
              <a:spcAft>
                <a:spcPts val="600"/>
              </a:spcAft>
            </a:pP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ZALO GVSB</a:t>
            </a:r>
            <a:r>
              <a:rPr lang="en-US" sz="4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NGUYỄN THUỶ TIÊN </a:t>
            </a:r>
            <a:endParaRPr lang="en-US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tabLst>
                <a:tab pos="6301105" algn="r"/>
              </a:tabLst>
            </a:pP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ZALO GVPB </a:t>
            </a:r>
            <a:r>
              <a:rPr lang="en-US" sz="4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1:</a:t>
            </a:r>
            <a:r>
              <a:rPr lang="en-US" sz="1800" b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 LỰU</a:t>
            </a:r>
          </a:p>
          <a:p>
            <a:pPr defTabSz="914377">
              <a:spcAft>
                <a:spcPts val="600"/>
              </a:spcAft>
            </a:pPr>
            <a:r>
              <a:rPr lang="en-US" sz="4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ZALO GVPB 2: HUYỀN THƯƠNG </a:t>
            </a:r>
            <a:endParaRPr lang="en-US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BC2202BE-FB57-4E81-83EF-0EA40E864761}"/>
              </a:ext>
            </a:extLst>
          </p:cNvPr>
          <p:cNvSpPr txBox="1"/>
          <p:nvPr/>
        </p:nvSpPr>
        <p:spPr>
          <a:xfrm>
            <a:off x="-8768" y="1470104"/>
            <a:ext cx="121859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>
              <a:spcAft>
                <a:spcPts val="600"/>
              </a:spcAft>
            </a:pP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 TOÁN LỚP 8 (CÁNH DIỀU )</a:t>
            </a: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D2B28935-FE08-4EA8-AA06-C7169869F84A}"/>
              </a:ext>
            </a:extLst>
          </p:cNvPr>
          <p:cNvSpPr txBox="1"/>
          <p:nvPr/>
        </p:nvSpPr>
        <p:spPr>
          <a:xfrm>
            <a:off x="79435" y="6099530"/>
            <a:ext cx="121798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>
              <a:spcAft>
                <a:spcPts val="600"/>
              </a:spcAft>
            </a:pP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 HỌC: 2023 - 2024</a:t>
            </a:r>
          </a:p>
        </p:txBody>
      </p:sp>
      <p:sp>
        <p:nvSpPr>
          <p:cNvPr id="13" name="Hộp Văn bản 7">
            <a:extLst>
              <a:ext uri="{FF2B5EF4-FFF2-40B4-BE49-F238E27FC236}">
                <a16:creationId xmlns:a16="http://schemas.microsoft.com/office/drawing/2014/main" id="{ABD37E8A-D45A-4AF4-AA02-27891D5290CA}"/>
              </a:ext>
            </a:extLst>
          </p:cNvPr>
          <p:cNvSpPr txBox="1"/>
          <p:nvPr/>
        </p:nvSpPr>
        <p:spPr>
          <a:xfrm>
            <a:off x="2133600" y="762259"/>
            <a:ext cx="913942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spcAft>
                <a:spcPts val="450"/>
              </a:spcAft>
            </a:pP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TRUNG HỌC CƠ SỞ ………………</a:t>
            </a:r>
          </a:p>
        </p:txBody>
      </p:sp>
      <p:sp>
        <p:nvSpPr>
          <p:cNvPr id="14" name="Hộp Văn bản 11">
            <a:extLst>
              <a:ext uri="{FF2B5EF4-FFF2-40B4-BE49-F238E27FC236}">
                <a16:creationId xmlns:a16="http://schemas.microsoft.com/office/drawing/2014/main" id="{039C44B3-5CCE-402B-9E16-576A3ABE7C3E}"/>
              </a:ext>
            </a:extLst>
          </p:cNvPr>
          <p:cNvSpPr txBox="1"/>
          <p:nvPr/>
        </p:nvSpPr>
        <p:spPr>
          <a:xfrm>
            <a:off x="1799763" y="318253"/>
            <a:ext cx="914171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 GIÁO DỤC VÀ ĐÀO TẠO ………….</a:t>
            </a:r>
          </a:p>
        </p:txBody>
      </p:sp>
    </p:spTree>
    <p:extLst>
      <p:ext uri="{BB962C8B-B14F-4D97-AF65-F5344CB8AC3E}">
        <p14:creationId xmlns:p14="http://schemas.microsoft.com/office/powerpoint/2010/main" val="18137393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69"/>
          <p:cNvSpPr/>
          <p:nvPr/>
        </p:nvSpPr>
        <p:spPr>
          <a:xfrm>
            <a:off x="2619741" y="3706002"/>
            <a:ext cx="51816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ounded Rectangle 20"/>
              <p:cNvSpPr/>
              <p:nvPr/>
            </p:nvSpPr>
            <p:spPr>
              <a:xfrm>
                <a:off x="-34598" y="30182"/>
                <a:ext cx="12302798" cy="484661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defTabSz="914400">
                  <a:lnSpc>
                    <a:spcPct val="150000"/>
                  </a:lnSpc>
                </a:pPr>
                <a:endPara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 defTabSz="914400">
                  <a:lnSpc>
                    <a:spcPct val="150000"/>
                  </a:lnSpc>
                </a:pPr>
                <a:endPara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 defTabSz="914400">
                  <a:lnSpc>
                    <a:spcPct val="150000"/>
                  </a:lnSpc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Câu 4:</a:t>
                </a:r>
              </a:p>
              <a:p>
                <a:pPr lvl="0" indent="401638" defTabSz="914400">
                  <a:lnSpc>
                    <a:spcPct val="150000"/>
                  </a:lnSpc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Nhiệt độ </a:t>
                </a:r>
                <a:r>
                  <a:rPr kumimoji="0" lang="en-US" sz="2800" b="1" i="1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của một máy ấp trứng gà luôn được cài đặt nhiệt độ là </a:t>
                </a:r>
                <a14:m>
                  <m:oMath xmlns:m="http://schemas.openxmlformats.org/officeDocument/2006/math">
                    <m:r>
                      <a:rPr kumimoji="0" lang="en-US" sz="2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𝟑𝟕</m:t>
                    </m:r>
                    <m:r>
                      <a:rPr kumimoji="0" lang="en-US" sz="2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kumimoji="0" lang="en-US" sz="2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𝟓</m:t>
                    </m:r>
                    <m:r>
                      <a:rPr kumimoji="0" lang="en-US" sz="2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℃</m:t>
                    </m:r>
                  </m:oMath>
                </a14:m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không</a:t>
                </a:r>
                <a:r>
                  <a:rPr kumimoji="0" lang="en-US" sz="2800" b="1" i="0" u="none" strike="noStrike" kern="1200" cap="none" spc="0" normalizeH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thay đổi theo thời gian </a:t>
                </a:r>
                <a:r>
                  <a:rPr kumimoji="0" lang="en-US" sz="2800" b="1" i="1" u="none" strike="noStrike" kern="1200" cap="none" spc="0" normalizeH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kumimoji="0" lang="en-US" sz="2800" b="1" i="0" u="none" strike="noStrike" kern="1200" cap="none" spc="0" normalizeH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  <a:p>
                <a:pPr lvl="0" defTabSz="914400">
                  <a:lnSpc>
                    <a:spcPct val="150000"/>
                  </a:lnSpc>
                </a:pPr>
                <a:r>
                  <a:rPr kumimoji="0" lang="en-US" sz="2800" b="1" i="0" u="none" strike="noStrike" kern="1200" cap="none" spc="0" normalizeH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Em hãy viết công thức xác định hàm số </a:t>
                </a:r>
                <a:r>
                  <a:rPr kumimoji="0" lang="en-US" sz="2800" b="1" i="1" u="none" strike="noStrike" kern="1200" cap="none" spc="0" normalizeH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N(t)</a:t>
                </a:r>
                <a:r>
                  <a:rPr kumimoji="0" lang="en-US" sz="2800" b="1" i="0" u="none" strike="noStrike" kern="1200" cap="none" spc="0" normalizeH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của nhiệt độ theo thời gian.</a:t>
                </a:r>
                <a:endParaRPr kumimoji="0" lang="en-US" sz="2800" b="1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Rounded 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4598" y="30182"/>
                <a:ext cx="12302798" cy="4846618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5BE12CC7-EF10-0462-1DAA-D7A4D96583A6}"/>
                  </a:ext>
                </a:extLst>
              </p:cNvPr>
              <p:cNvSpPr/>
              <p:nvPr/>
            </p:nvSpPr>
            <p:spPr>
              <a:xfrm>
                <a:off x="188883" y="5280576"/>
                <a:ext cx="11814234" cy="1547242"/>
              </a:xfrm>
              <a:prstGeom prst="roundRect">
                <a:avLst/>
              </a:prstGeom>
              <a:solidFill>
                <a:srgbClr val="D9969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b="1" dirty="0">
                    <a:solidFill>
                      <a:srgbClr val="01336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Đáp </a:t>
                </a:r>
                <a:r>
                  <a:rPr lang="en-US" sz="2800" b="1" dirty="0" err="1">
                    <a:solidFill>
                      <a:srgbClr val="01336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án</a:t>
                </a:r>
                <a:r>
                  <a:rPr lang="en-US" sz="2800" b="1" dirty="0">
                    <a:solidFill>
                      <a:srgbClr val="01336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en-US" sz="2800" b="1" i="1" dirty="0">
                  <a:solidFill>
                    <a:srgbClr val="013368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algn="ctr"/>
                <a:r>
                  <a:rPr lang="en-US" sz="2800">
                    <a:solidFill>
                      <a:srgbClr val="01336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Vì nhiệt độ của máy ấp trứng không đổi và luôn bằng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13368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37,5</m:t>
                    </m:r>
                    <m:r>
                      <a:rPr lang="en-US" sz="2800" b="0" i="1">
                        <a:solidFill>
                          <a:srgbClr val="013368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℃</m:t>
                    </m:r>
                  </m:oMath>
                </a14:m>
                <a:r>
                  <a:rPr lang="en-US" sz="2800">
                    <a:solidFill>
                      <a:srgbClr val="01336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với mọi giá trị của biến số </a:t>
                </a:r>
                <a:r>
                  <a:rPr lang="en-US" sz="2800" i="1">
                    <a:solidFill>
                      <a:srgbClr val="01336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en-US" sz="2800">
                    <a:solidFill>
                      <a:srgbClr val="01336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nên ta có hàm hằng.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solidFill>
                            <a:srgbClr val="013368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𝑵</m:t>
                      </m:r>
                      <m:d>
                        <m:dPr>
                          <m:ctrlPr>
                            <a:rPr lang="en-US" sz="2800" b="1" i="1">
                              <a:solidFill>
                                <a:srgbClr val="013368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b="1" i="1">
                              <a:solidFill>
                                <a:srgbClr val="013368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2800" b="1" i="1">
                          <a:solidFill>
                            <a:srgbClr val="013368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800" b="1" i="1">
                          <a:solidFill>
                            <a:srgbClr val="013368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𝟑𝟕</m:t>
                      </m:r>
                      <m:r>
                        <a:rPr lang="en-US" sz="2800" b="1" i="1">
                          <a:solidFill>
                            <a:srgbClr val="013368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800" b="1" i="1" smtClean="0">
                          <a:solidFill>
                            <a:srgbClr val="013368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𝟓</m:t>
                      </m:r>
                    </m:oMath>
                  </m:oMathPara>
                </a14:m>
                <a:endParaRPr lang="en-US" sz="2800" dirty="0">
                  <a:solidFill>
                    <a:srgbClr val="01336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endParaRPr lang="en-US" sz="3600" dirty="0">
                  <a:solidFill>
                    <a:srgbClr val="013368"/>
                  </a:solidFill>
                </a:endParaRPr>
              </a:p>
            </p:txBody>
          </p:sp>
        </mc:Choice>
        <mc:Fallback xmlns=""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5BE12CC7-EF10-0462-1DAA-D7A4D96583A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883" y="5280576"/>
                <a:ext cx="11814234" cy="1547242"/>
              </a:xfrm>
              <a:prstGeom prst="roundRect">
                <a:avLst/>
              </a:prstGeom>
              <a:blipFill>
                <a:blip r:embed="rId6"/>
                <a:stretch>
                  <a:fillRect l="-413" t="-29921" r="-77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COUNTDOWN TIMER ( v 679 ) 30 sec with sound music effects 4K">
            <a:hlinkClick r:id="" action="ppaction://media"/>
            <a:extLst>
              <a:ext uri="{FF2B5EF4-FFF2-40B4-BE49-F238E27FC236}">
                <a16:creationId xmlns:a16="http://schemas.microsoft.com/office/drawing/2014/main" id="{5D302091-67FD-7F8E-CF83-193F899AEAD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103384" y="98311"/>
            <a:ext cx="1939450" cy="96848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90BB233-8C0A-AB33-4A47-1E494C7D9CFD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802" t="7324" r="4802" b="5401"/>
          <a:stretch/>
        </p:blipFill>
        <p:spPr>
          <a:xfrm>
            <a:off x="4021301" y="30182"/>
            <a:ext cx="4191000" cy="22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32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3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B8A90E4-1808-70BD-19DA-0EDBE3496E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9" y="-3717"/>
            <a:ext cx="12192000" cy="6926179"/>
          </a:xfrm>
          <a:prstGeom prst="rect">
            <a:avLst/>
          </a:prstGeom>
        </p:spPr>
      </p:pic>
      <p:sp>
        <p:nvSpPr>
          <p:cNvPr id="5" name="TextBox 4" descr="OPL20U25GSXzBJYl68kk8uQGfFKzs7yb1M4KJWUiLk6ZEvGF+qCIPSnY57AbBFCvTWID 13 2022 KNTT STT 25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52071428-9424-49DC-B4A9-E7EC7E646B9D}"/>
              </a:ext>
            </a:extLst>
          </p:cNvPr>
          <p:cNvSpPr txBox="1"/>
          <p:nvPr/>
        </p:nvSpPr>
        <p:spPr>
          <a:xfrm>
            <a:off x="1307515" y="2039495"/>
            <a:ext cx="926612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CHƯƠNG III: HÀM SỐ VÀ </a:t>
            </a:r>
            <a:r>
              <a:rPr lang="en-US" sz="4400" b="1">
                <a:solidFill>
                  <a:srgbClr val="C0000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ĐỒ THỊ</a:t>
            </a:r>
            <a:endParaRPr lang="en-US" sz="4400" b="1" dirty="0">
              <a:solidFill>
                <a:srgbClr val="C00000"/>
              </a:solidFill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4F71F9-BD73-5126-7165-7B0B56CE72ED}"/>
              </a:ext>
            </a:extLst>
          </p:cNvPr>
          <p:cNvSpPr txBox="1"/>
          <p:nvPr/>
        </p:nvSpPr>
        <p:spPr>
          <a:xfrm>
            <a:off x="2797312" y="2874597"/>
            <a:ext cx="653916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solidFill>
                  <a:srgbClr val="C0000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BÀI 1: HÀM SỐ (Tiết 2)</a:t>
            </a:r>
            <a:endParaRPr lang="en-US" sz="4000" b="1" dirty="0">
              <a:solidFill>
                <a:srgbClr val="C00000"/>
              </a:solidFill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37597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52B916-23E7-D2FC-55C7-227E47EBB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EC8B7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 TIÊU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622112-85D1-8AE4-9888-7DECF5DA8A02}"/>
              </a:ext>
            </a:extLst>
          </p:cNvPr>
          <p:cNvSpPr txBox="1"/>
          <p:nvPr/>
        </p:nvSpPr>
        <p:spPr>
          <a:xfrm>
            <a:off x="991850" y="1690688"/>
            <a:ext cx="11049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dirty="0">
                <a:solidFill>
                  <a:srgbClr val="35588A"/>
                </a:solidFill>
                <a:latin typeface="+mj-lt"/>
              </a:rPr>
              <a:t>- Nhận biết được những mô hình thực tế dẫn đến khái niệm hàm số.</a:t>
            </a:r>
            <a:endParaRPr lang="en-US" sz="3600" dirty="0">
              <a:solidFill>
                <a:srgbClr val="35588A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886A39B-1AD4-178E-0118-F2CD06A6983B}"/>
              </a:ext>
            </a:extLst>
          </p:cNvPr>
          <p:cNvSpPr txBox="1"/>
          <p:nvPr/>
        </p:nvSpPr>
        <p:spPr>
          <a:xfrm>
            <a:off x="991850" y="2973783"/>
            <a:ext cx="104394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3600" dirty="0">
                <a:solidFill>
                  <a:srgbClr val="35588A"/>
                </a:solidFill>
                <a:latin typeface="+mj-lt"/>
              </a:rPr>
              <a:t>- Tính được giá trị của hàm số khi hàm số được xác định bởi công thức và biết các giá trị của biến số.</a:t>
            </a:r>
            <a:endParaRPr lang="en-US" sz="3600" dirty="0">
              <a:solidFill>
                <a:srgbClr val="35588A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6BF76A-9753-1F03-1426-066B06F0A46F}"/>
              </a:ext>
            </a:extLst>
          </p:cNvPr>
          <p:cNvSpPr txBox="1"/>
          <p:nvPr/>
        </p:nvSpPr>
        <p:spPr>
          <a:xfrm>
            <a:off x="991850" y="4422896"/>
            <a:ext cx="11049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dirty="0">
                <a:solidFill>
                  <a:srgbClr val="35588A"/>
                </a:solidFill>
                <a:latin typeface="+mj-lt"/>
              </a:rPr>
              <a:t>- Giải quyết được một số vấn đề thực tiễn gắn với hàm số.</a:t>
            </a:r>
            <a:endParaRPr lang="en-US" sz="3600" dirty="0">
              <a:solidFill>
                <a:srgbClr val="35588A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353062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OPL20U25GSXzBJYl68kk8uQGfFKzs7yb1M4KJWUiLk6ZEvGF+qCIPSnY57AbBFCvTWID 13 2022 KNTT STT 25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5D56E2E4-7ED0-47ED-A585-C8596286DC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"/>
            <a:ext cx="12192001" cy="6858000"/>
          </a:xfrm>
          <a:prstGeom prst="rect">
            <a:avLst/>
          </a:prstGeom>
        </p:spPr>
      </p:pic>
      <p:sp>
        <p:nvSpPr>
          <p:cNvPr id="11" name="矩形 10" descr="OPL20U25GSXzBJYl68kk8uQGfFKzs7yb1M4KJWUiLk6ZEvGF+qCIPSnY57AbBFCvTWID 13 2022 KNTT STT 25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734AB463-6C6E-49E2-8311-10F2B31877F0}"/>
              </a:ext>
            </a:extLst>
          </p:cNvPr>
          <p:cNvSpPr/>
          <p:nvPr/>
        </p:nvSpPr>
        <p:spPr>
          <a:xfrm>
            <a:off x="4285343" y="2184610"/>
            <a:ext cx="7917222" cy="8311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4801" b="1" dirty="0">
                <a:solidFill>
                  <a:srgbClr val="EC8B74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HÌNH THÀNH KIẾN THỨC</a:t>
            </a:r>
            <a:endParaRPr kumimoji="1" lang="zh-CN" altLang="en-US" sz="4801" b="1" dirty="0">
              <a:solidFill>
                <a:srgbClr val="EC8B74"/>
              </a:solidFill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3" name="矩形 12" descr="OPL20U25GSXzBJYl68kk8uQGfFKzs7yb1M4KJWUiLk6ZEvGF+qCIPSnY57AbBFCvTWID 13 2022 KNTT STT 25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888ADBBE-6045-46D6-A35A-5223216B8751}"/>
              </a:ext>
            </a:extLst>
          </p:cNvPr>
          <p:cNvSpPr/>
          <p:nvPr/>
        </p:nvSpPr>
        <p:spPr>
          <a:xfrm rot="16200000">
            <a:off x="2319458" y="1494805"/>
            <a:ext cx="1480865" cy="2387523"/>
          </a:xfrm>
          <a:prstGeom prst="rect">
            <a:avLst/>
          </a:prstGeom>
          <a:solidFill>
            <a:srgbClr val="EC8B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en-US" altLang="zh-CN" sz="4401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2</a:t>
            </a:r>
            <a:endParaRPr lang="zh-CN" altLang="en-US" sz="4401" dirty="0">
              <a:solidFill>
                <a:schemeClr val="bg1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37405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 descr="OPL20U25GSXzBJYl68kk8uQGfFKzs7yb1M4KJWUiLk6ZEvGF+qCIPSnY57AbBFCvTWID 13 2022 KNTT STT 25+K4lPs7H94VUqPe2XwIsfPRnrXQE//QTEXxb8/8N4CNc6FpgZahzpTjFhMzSA7T/nHJa11DE8Ng2TP3iAmRczFlmslSuUNOgUeb6yRvs0="/>
          <p:cNvSpPr/>
          <p:nvPr/>
        </p:nvSpPr>
        <p:spPr>
          <a:xfrm>
            <a:off x="19987" y="1140984"/>
            <a:ext cx="49908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fr-FR" sz="3200" b="1" dirty="0">
                <a:solidFill>
                  <a:srgbClr val="FF687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GIÁ TRỊ CỦA HÀM SỐ</a:t>
            </a:r>
            <a:endParaRPr lang="en-US" sz="3200" b="1" dirty="0">
              <a:solidFill>
                <a:srgbClr val="FF687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8600" y="-35189"/>
            <a:ext cx="11734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C0000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BÀI 1: HÀM SỐ (</a:t>
            </a:r>
            <a:r>
              <a:rPr lang="en-US" sz="4800" b="1" dirty="0" err="1">
                <a:solidFill>
                  <a:srgbClr val="C0000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Tiết</a:t>
            </a:r>
            <a:r>
              <a:rPr lang="en-US" sz="4800" b="1" dirty="0">
                <a:solidFill>
                  <a:srgbClr val="C0000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 2)</a:t>
            </a:r>
          </a:p>
        </p:txBody>
      </p:sp>
      <p:pic>
        <p:nvPicPr>
          <p:cNvPr id="2" name="Picture 7">
            <a:extLst>
              <a:ext uri="{FF2B5EF4-FFF2-40B4-BE49-F238E27FC236}">
                <a16:creationId xmlns:a16="http://schemas.microsoft.com/office/drawing/2014/main" id="{9B34E41F-AB96-FC9C-54E5-AA848A5C38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5005844"/>
            <a:ext cx="2067131" cy="160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7A8933F-435B-2314-1694-4057E93FCC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" y="1971981"/>
            <a:ext cx="1447800" cy="85070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36903AD-2F7E-A85E-A6C6-B46D4BA717A3}"/>
                  </a:ext>
                </a:extLst>
              </p:cNvPr>
              <p:cNvSpPr txBox="1"/>
              <p:nvPr/>
            </p:nvSpPr>
            <p:spPr>
              <a:xfrm>
                <a:off x="2133600" y="2122504"/>
                <a:ext cx="100584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Một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xe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ô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tô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chạy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với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tốc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độ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60 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km/h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trong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thời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gian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sz="2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h).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36903AD-2F7E-A85E-A6C6-B46D4BA717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3600" y="2122504"/>
                <a:ext cx="10058400" cy="523220"/>
              </a:xfrm>
              <a:prstGeom prst="rect">
                <a:avLst/>
              </a:prstGeom>
              <a:blipFill>
                <a:blip r:embed="rId7"/>
                <a:stretch>
                  <a:fillRect l="-1212"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C005747-B4DB-2540-6DDE-72CCA0737FA2}"/>
                  </a:ext>
                </a:extLst>
              </p:cNvPr>
              <p:cNvSpPr txBox="1"/>
              <p:nvPr/>
            </p:nvSpPr>
            <p:spPr>
              <a:xfrm>
                <a:off x="2119858" y="2921455"/>
                <a:ext cx="9614941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sz="2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Viết</a:t>
                </a:r>
                <a:r>
                  <a:rPr lang="en-US" sz="280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hàm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biểu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thị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quãng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(km)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mà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ô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tô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đi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được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trong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thời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gian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sz="2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h).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C005747-B4DB-2540-6DDE-72CCA0737F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9858" y="2921455"/>
                <a:ext cx="9614941" cy="954107"/>
              </a:xfrm>
              <a:prstGeom prst="rect">
                <a:avLst/>
              </a:prstGeom>
              <a:blipFill>
                <a:blip r:embed="rId8"/>
                <a:stretch>
                  <a:fillRect l="-1332" t="-6369" b="-165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8A453B3-8718-D9E1-1BA0-BA6AB4884CD7}"/>
                  </a:ext>
                </a:extLst>
              </p:cNvPr>
              <p:cNvSpPr txBox="1"/>
              <p:nvPr/>
            </p:nvSpPr>
            <p:spPr>
              <a:xfrm>
                <a:off x="2119858" y="4151293"/>
                <a:ext cx="9818558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Tính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quãng</a:t>
                </a:r>
                <a:r>
                  <a:rPr lang="en-US" sz="2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đường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(km)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mà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ô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tô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đi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được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trong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thời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gian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2800" b="0" i="0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=2 </m:t>
                    </m:r>
                    <m:r>
                      <m:rPr>
                        <m:nor/>
                      </m:rPr>
                      <a: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m:rPr>
                        <m:nor/>
                      </m:rPr>
                      <a: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h</m:t>
                    </m:r>
                    <m:r>
                      <m:rPr>
                        <m:nor/>
                      </m:rPr>
                      <a: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);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:r>
                  <a:rPr lang="en-US" sz="2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h).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8A453B3-8718-D9E1-1BA0-BA6AB4884C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9858" y="4151293"/>
                <a:ext cx="9818558" cy="954107"/>
              </a:xfrm>
              <a:prstGeom prst="rect">
                <a:avLst/>
              </a:prstGeom>
              <a:blipFill>
                <a:blip r:embed="rId9"/>
                <a:stretch>
                  <a:fillRect l="-1304" t="-7006" b="-165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2 phut">
            <a:hlinkClick r:id="" action="ppaction://media"/>
            <a:extLst>
              <a:ext uri="{FF2B5EF4-FFF2-40B4-BE49-F238E27FC236}">
                <a16:creationId xmlns:a16="http://schemas.microsoft.com/office/drawing/2014/main" id="{2E350F62-96BC-4DD4-89EB-6C2E3662249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067800" y="5823737"/>
            <a:ext cx="1617092" cy="909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227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 descr="OPL20U25GSXzBJYl68kk8uQGfFKzs7yb1M4KJWUiLk6ZEvGF+qCIPSnY57AbBFCvTWID 13 2022 KNTT STT 25+K4lPs7H94VUqPe2XwIsfPRnrXQE//QTEXxb8/8N4CNc6FpgZahzpTjFhMzSA7T/nHJa11DE8Ng2TP3iAmRczFlmslSuUNOgUeb6yRvs0="/>
          <p:cNvSpPr/>
          <p:nvPr/>
        </p:nvSpPr>
        <p:spPr>
          <a:xfrm>
            <a:off x="19987" y="795808"/>
            <a:ext cx="49908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fr-FR" sz="3200" b="1" dirty="0">
                <a:solidFill>
                  <a:srgbClr val="FF687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GIÁ TRỊ CỦA HÀM SỐ</a:t>
            </a:r>
            <a:endParaRPr lang="en-US" sz="3200" b="1" dirty="0">
              <a:solidFill>
                <a:srgbClr val="FF687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8600" y="-35189"/>
            <a:ext cx="11734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C0000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BÀI 1: HÀM SỐ (</a:t>
            </a:r>
            <a:r>
              <a:rPr lang="en-US" sz="4800" b="1" dirty="0" err="1">
                <a:solidFill>
                  <a:srgbClr val="C0000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Tiết</a:t>
            </a:r>
            <a:r>
              <a:rPr lang="en-US" sz="4800" b="1" dirty="0">
                <a:solidFill>
                  <a:srgbClr val="C0000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 2)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7A8933F-435B-2314-1694-4057E93FCC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626805"/>
            <a:ext cx="1447800" cy="85070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36903AD-2F7E-A85E-A6C6-B46D4BA717A3}"/>
                  </a:ext>
                </a:extLst>
              </p:cNvPr>
              <p:cNvSpPr txBox="1"/>
              <p:nvPr/>
            </p:nvSpPr>
            <p:spPr>
              <a:xfrm>
                <a:off x="2133600" y="1777328"/>
                <a:ext cx="100584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Một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xe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ô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tô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chạy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với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tốc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độ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60 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km/h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trong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thời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gian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sz="2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h).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36903AD-2F7E-A85E-A6C6-B46D4BA717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3600" y="1777328"/>
                <a:ext cx="10058400" cy="523220"/>
              </a:xfrm>
              <a:prstGeom prst="rect">
                <a:avLst/>
              </a:prstGeom>
              <a:blipFill>
                <a:blip r:embed="rId4"/>
                <a:stretch>
                  <a:fillRect l="-1212" t="-12941" b="-32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C005747-B4DB-2540-6DDE-72CCA0737FA2}"/>
                  </a:ext>
                </a:extLst>
              </p:cNvPr>
              <p:cNvSpPr txBox="1"/>
              <p:nvPr/>
            </p:nvSpPr>
            <p:spPr>
              <a:xfrm>
                <a:off x="2119858" y="2576279"/>
                <a:ext cx="9614941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Viết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hàm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biểu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thị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quãng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(km)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mà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ô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tô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đi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được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trong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thời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gian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sz="2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h).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C005747-B4DB-2540-6DDE-72CCA0737F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9858" y="2576279"/>
                <a:ext cx="9614941" cy="954107"/>
              </a:xfrm>
              <a:prstGeom prst="rect">
                <a:avLst/>
              </a:prstGeom>
              <a:blipFill>
                <a:blip r:embed="rId5"/>
                <a:stretch>
                  <a:fillRect l="-1332" t="-7051" b="-173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8A453B3-8718-D9E1-1BA0-BA6AB4884CD7}"/>
                  </a:ext>
                </a:extLst>
              </p:cNvPr>
              <p:cNvSpPr txBox="1"/>
              <p:nvPr/>
            </p:nvSpPr>
            <p:spPr>
              <a:xfrm>
                <a:off x="2018049" y="4140082"/>
                <a:ext cx="9818558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Tính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quãng</a:t>
                </a:r>
                <a:r>
                  <a:rPr lang="en-US" sz="280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80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(km)</a:t>
                </a:r>
                <a:r>
                  <a:rPr lang="en-US" sz="280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mà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ô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tô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đi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được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trong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thời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gian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2800" b="0" i="0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m:rPr>
                        <m:nor/>
                      </m:rPr>
                      <a:rPr 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m:rPr>
                        <m:nor/>
                      </m:rPr>
                      <a: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h</m:t>
                    </m:r>
                    <m:r>
                      <m:rPr>
                        <m:nor/>
                      </m:rPr>
                      <a: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)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:r>
                  <a:rPr lang="en-US" sz="2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h).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8A453B3-8718-D9E1-1BA0-BA6AB4884C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8049" y="4140082"/>
                <a:ext cx="9818558" cy="954107"/>
              </a:xfrm>
              <a:prstGeom prst="rect">
                <a:avLst/>
              </a:prstGeom>
              <a:blipFill>
                <a:blip r:embed="rId6"/>
                <a:stretch>
                  <a:fillRect l="-1241" t="-6369" b="-165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5392C46-3FE5-6B1C-CAE3-28CAF552115F}"/>
                  </a:ext>
                </a:extLst>
              </p:cNvPr>
              <p:cNvSpPr txBox="1"/>
              <p:nvPr/>
            </p:nvSpPr>
            <p:spPr>
              <a:xfrm>
                <a:off x="4648200" y="3566541"/>
                <a:ext cx="2971800" cy="584775"/>
              </a:xfrm>
              <a:prstGeom prst="rect">
                <a:avLst/>
              </a:prstGeom>
              <a:solidFill>
                <a:srgbClr val="EC8B74"/>
              </a:solidFill>
              <a:ln>
                <a:noFill/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𝑆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=60.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𝑡</m:t>
                      </m:r>
                    </m:oMath>
                  </m:oMathPara>
                </a14:m>
                <a:endParaRPr lang="en-US" sz="32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5392C46-3FE5-6B1C-CAE3-28CAF55211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8200" y="3566541"/>
                <a:ext cx="2971800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195F7C9-3740-1977-66A9-242A5EEA19DE}"/>
                  </a:ext>
                </a:extLst>
              </p:cNvPr>
              <p:cNvSpPr txBox="1"/>
              <p:nvPr/>
            </p:nvSpPr>
            <p:spPr>
              <a:xfrm>
                <a:off x="2438400" y="5094189"/>
                <a:ext cx="8382000" cy="1384995"/>
              </a:xfrm>
              <a:prstGeom prst="rect">
                <a:avLst/>
              </a:prstGeom>
              <a:solidFill>
                <a:srgbClr val="EC8B74"/>
              </a:solidFill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vi-VN" sz="280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Quãng </a:t>
                </a:r>
                <a:r>
                  <a:rPr lang="vi-VN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đường mà ô tô đi được trong thời gian</a:t>
                </a:r>
                <a:endParaRPr lang="en-US" sz="28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vi-VN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=2 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; 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=3 (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vi-VN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lần lượt là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120 (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km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vi-VN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180 (</m:t>
                    </m:r>
                    <m:r>
                      <m:rPr>
                        <m:sty m:val="p"/>
                      </m:rPr>
                      <a:rPr lang="en-US" sz="2800" b="0" i="0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km</m:t>
                    </m:r>
                    <m:r>
                      <a:rPr lang="en-US" sz="2800" b="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vi-VN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195F7C9-3740-1977-66A9-242A5EEA19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8400" y="5094189"/>
                <a:ext cx="8382000" cy="1384995"/>
              </a:xfrm>
              <a:prstGeom prst="rect">
                <a:avLst/>
              </a:prstGeom>
              <a:blipFill>
                <a:blip r:embed="rId8"/>
                <a:stretch>
                  <a:fillRect l="-1455" b="-61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7">
            <a:extLst>
              <a:ext uri="{FF2B5EF4-FFF2-40B4-BE49-F238E27FC236}">
                <a16:creationId xmlns:a16="http://schemas.microsoft.com/office/drawing/2014/main" id="{07088998-BC0C-41AC-A8D9-63274584B2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3469" y="361458"/>
            <a:ext cx="2067131" cy="160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0886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CB6B173-EE60-EFC2-3CCF-289878354890}"/>
                  </a:ext>
                </a:extLst>
              </p:cNvPr>
              <p:cNvSpPr txBox="1"/>
              <p:nvPr/>
            </p:nvSpPr>
            <p:spPr>
              <a:xfrm>
                <a:off x="685800" y="2438400"/>
                <a:ext cx="10972800" cy="2585323"/>
              </a:xfrm>
              <a:prstGeom prst="rect">
                <a:avLst/>
              </a:prstGeom>
              <a:solidFill>
                <a:srgbClr val="EC8B74"/>
              </a:solidFill>
              <a:ln>
                <a:noFill/>
              </a:ln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indent="688975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vi-VN" sz="3600" dirty="0">
                    <a:latin typeface="+mj-lt"/>
                  </a:rPr>
                  <a:t>Cho hàm số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vi-VN" sz="3600" dirty="0">
                    <a:latin typeface="+mj-lt"/>
                  </a:rPr>
                  <a:t> được xác định tại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vi-VN" sz="3600" dirty="0">
                    <a:latin typeface="+mj-lt"/>
                  </a:rPr>
                  <a:t>. Giá trị tương ứng của hàm số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36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6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6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vi-VN" sz="3600" dirty="0">
                    <a:latin typeface="+mj-lt"/>
                  </a:rPr>
                  <a:t> khi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6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vi-VN" sz="3600" dirty="0">
                    <a:latin typeface="+mj-lt"/>
                  </a:rPr>
                  <a:t>  được gọi là giá trị của hàm số</a:t>
                </a:r>
                <a:r>
                  <a:rPr lang="en-US" sz="3600" dirty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36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36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6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6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vi-VN" sz="3600" dirty="0">
                    <a:latin typeface="+mj-lt"/>
                  </a:rPr>
                  <a:t>  tại</a:t>
                </a:r>
                <a:r>
                  <a:rPr lang="en-US" sz="3600" dirty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6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vi-VN" sz="3600" dirty="0">
                    <a:latin typeface="+mj-lt"/>
                  </a:rPr>
                  <a:t>, kí hiệu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36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6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vi-VN" sz="3600" dirty="0">
                    <a:latin typeface="+mj-lt"/>
                  </a:rPr>
                  <a:t> .</a:t>
                </a:r>
                <a:endParaRPr lang="en-US" sz="3600" dirty="0">
                  <a:latin typeface="+mj-lt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CB6B173-EE60-EFC2-3CCF-2898783548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2438400"/>
                <a:ext cx="10972800" cy="2585323"/>
              </a:xfrm>
              <a:prstGeom prst="rect">
                <a:avLst/>
              </a:prstGeom>
              <a:blipFill>
                <a:blip r:embed="rId2"/>
                <a:stretch>
                  <a:fillRect l="-1722" r="-1667" b="-400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3ECBADEB-E9A1-A9D0-1FF7-DC7DE48246C1}"/>
              </a:ext>
            </a:extLst>
          </p:cNvPr>
          <p:cNvSpPr txBox="1"/>
          <p:nvPr/>
        </p:nvSpPr>
        <p:spPr>
          <a:xfrm>
            <a:off x="457200" y="186385"/>
            <a:ext cx="11734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C0000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BÀI 1: HÀM SỐ (</a:t>
            </a:r>
            <a:r>
              <a:rPr lang="en-US" sz="4800" b="1" err="1">
                <a:solidFill>
                  <a:srgbClr val="C0000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Tiết</a:t>
            </a:r>
            <a:r>
              <a:rPr lang="en-US" sz="4800" b="1">
                <a:solidFill>
                  <a:srgbClr val="C0000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 2)</a:t>
            </a:r>
            <a:endParaRPr lang="en-US" sz="4800" b="1" dirty="0">
              <a:solidFill>
                <a:srgbClr val="C00000"/>
              </a:solidFill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" name="Rectangle 1" descr="OPL20U25GSXzBJYl68kk8uQGfFKzs7yb1M4KJWUiLk6ZEvGF+qCIPSnY57AbBFCvTWID 13 2022 KNTT STT 25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453A0B85-B83F-6797-31E0-72EAD1CABE70}"/>
              </a:ext>
            </a:extLst>
          </p:cNvPr>
          <p:cNvSpPr/>
          <p:nvPr/>
        </p:nvSpPr>
        <p:spPr>
          <a:xfrm>
            <a:off x="77449" y="1627536"/>
            <a:ext cx="49908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fr-FR" sz="3200" b="1" dirty="0">
                <a:solidFill>
                  <a:srgbClr val="FF687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GIÁ TRỊ CỦA HÀM SỐ</a:t>
            </a:r>
            <a:endParaRPr lang="en-US" sz="3200" b="1" dirty="0">
              <a:solidFill>
                <a:srgbClr val="FF687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9202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OPL20U25GSXzBJYl68kk8uQGfFKzs7yb1M4KJWUiLk6ZEvGF+qCIPSnY57AbBFCvTWID 13 2022 KNTT STT 25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5D56E2E4-7ED0-47ED-A585-C8596286DC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"/>
            <a:ext cx="12192001" cy="6858000"/>
          </a:xfrm>
          <a:prstGeom prst="rect">
            <a:avLst/>
          </a:prstGeom>
        </p:spPr>
      </p:pic>
      <p:sp>
        <p:nvSpPr>
          <p:cNvPr id="11" name="矩形 10" descr="OPL20U25GSXzBJYl68kk8uQGfFKzs7yb1M4KJWUiLk6ZEvGF+qCIPSnY57AbBFCvTWID 13 2022 KNTT STT 25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734AB463-6C6E-49E2-8311-10F2B31877F0}"/>
              </a:ext>
            </a:extLst>
          </p:cNvPr>
          <p:cNvSpPr/>
          <p:nvPr/>
        </p:nvSpPr>
        <p:spPr>
          <a:xfrm>
            <a:off x="4844790" y="2128641"/>
            <a:ext cx="3575754" cy="8311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4801" dirty="0">
                <a:solidFill>
                  <a:srgbClr val="EC8B74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LUYỆN TẬP</a:t>
            </a:r>
            <a:endParaRPr kumimoji="1" lang="zh-CN" altLang="en-US" sz="4801" dirty="0">
              <a:solidFill>
                <a:srgbClr val="EC8B74"/>
              </a:solidFill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3" name="矩形 12" descr="OPL20U25GSXzBJYl68kk8uQGfFKzs7yb1M4KJWUiLk6ZEvGF+qCIPSnY57AbBFCvTWID 13 2022 KNTT STT 25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888ADBBE-6045-46D6-A35A-5223216B8751}"/>
              </a:ext>
            </a:extLst>
          </p:cNvPr>
          <p:cNvSpPr/>
          <p:nvPr/>
        </p:nvSpPr>
        <p:spPr>
          <a:xfrm rot="16200000">
            <a:off x="2783661" y="1413059"/>
            <a:ext cx="1480865" cy="2551017"/>
          </a:xfrm>
          <a:prstGeom prst="rect">
            <a:avLst/>
          </a:prstGeom>
          <a:solidFill>
            <a:srgbClr val="EC8B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en-US" altLang="zh-CN" sz="4401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3</a:t>
            </a:r>
            <a:endParaRPr lang="zh-CN" altLang="en-US" sz="4401" dirty="0">
              <a:solidFill>
                <a:schemeClr val="bg1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41503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 descr="OPL20U25GSXzBJYl68kk8uQGfFKzs7yb1M4KJWUiLk6ZEvGF+qCIPSnY57AbBFCvTWID 13 2022 KNTT STT 25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84C0791A-6676-4043-BBF1-DD2993D19C98}"/>
              </a:ext>
            </a:extLst>
          </p:cNvPr>
          <p:cNvSpPr/>
          <p:nvPr/>
        </p:nvSpPr>
        <p:spPr>
          <a:xfrm flipV="1">
            <a:off x="0" y="898398"/>
            <a:ext cx="12192001" cy="45725"/>
          </a:xfrm>
          <a:prstGeom prst="rect">
            <a:avLst/>
          </a:prstGeom>
          <a:solidFill>
            <a:srgbClr val="EC8B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TextBox 42" descr="OPL20U25GSXzBJYl68kk8uQGfFKzs7yb1M4KJWUiLk6ZEvGF+qCIPSnY57AbBFCvTWID 13 2022 KNTT STT 25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02F09524-06C7-32BE-45E5-7403E86295B8}"/>
              </a:ext>
            </a:extLst>
          </p:cNvPr>
          <p:cNvSpPr txBox="1"/>
          <p:nvPr/>
        </p:nvSpPr>
        <p:spPr>
          <a:xfrm>
            <a:off x="1447800" y="1217025"/>
            <a:ext cx="9982200" cy="1446550"/>
          </a:xfrm>
          <a:prstGeom prst="rect">
            <a:avLst/>
          </a:prstGeom>
          <a:solidFill>
            <a:srgbClr val="752B0E"/>
          </a:solidFill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Cùng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tớ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sz="4400" b="1" err="1">
                <a:solidFill>
                  <a:schemeClr val="bg1"/>
                </a:solidFill>
                <a:latin typeface="Times New Roman" panose="02020603050405020304" pitchFamily="18" charset="0"/>
              </a:rPr>
              <a:t>nghiên</a:t>
            </a:r>
            <a:r>
              <a:rPr lang="en-US" sz="4400" b="1">
                <a:solidFill>
                  <a:schemeClr val="bg1"/>
                </a:solidFill>
                <a:latin typeface="Times New Roman" panose="02020603050405020304" pitchFamily="18" charset="0"/>
              </a:rPr>
              <a:t> cứu và làm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các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ví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dụ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sz="4400" b="1">
                <a:solidFill>
                  <a:schemeClr val="bg1"/>
                </a:solidFill>
                <a:latin typeface="Times New Roman" panose="02020603050405020304" pitchFamily="18" charset="0"/>
              </a:rPr>
              <a:t>4, 5 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SGK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trang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57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nhé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!!! </a:t>
            </a:r>
            <a:endParaRPr lang="vi-VN" sz="44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028" name="Picture 4" descr="OPL20U25GSXzBJYl68kk8uQGfFKzs7yb1M4KJWUiLk6ZEvGF+qCIPSnY57AbBFCvTWID 13 2022 KNTT STT 25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7FE9F6C2-013D-1E6F-9187-A46D38FBCC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48917" y1="76250" x2="48917" y2="76250"/>
                        <a14:foregroundMark x1="50417" y1="75833" x2="50417" y2="75833"/>
                        <a14:foregroundMark x1="50417" y1="75833" x2="50417" y2="75833"/>
                        <a14:foregroundMark x1="51083" y1="75167" x2="51083" y2="75167"/>
                        <a14:foregroundMark x1="55750" y1="75167" x2="55750" y2="75167"/>
                        <a14:foregroundMark x1="55750" y1="75167" x2="54000" y2="71500"/>
                        <a14:foregroundMark x1="54000" y1="71500" x2="54000" y2="71500"/>
                        <a14:foregroundMark x1="54000" y1="71500" x2="54000" y2="71500"/>
                        <a14:foregroundMark x1="44250" y1="70500" x2="44250" y2="70500"/>
                        <a14:foregroundMark x1="44250" y1="70500" x2="44250" y2="70500"/>
                        <a14:foregroundMark x1="42833" y1="77667" x2="42833" y2="77667"/>
                        <a14:foregroundMark x1="42833" y1="78000" x2="42833" y2="78000"/>
                        <a14:foregroundMark x1="42833" y1="78000" x2="42833" y2="78000"/>
                        <a14:foregroundMark x1="40667" y1="79417" x2="39250" y2="83750"/>
                        <a14:foregroundMark x1="39250" y1="83750" x2="39583" y2="82333"/>
                        <a14:foregroundMark x1="43583" y1="76250" x2="45750" y2="78750"/>
                        <a14:foregroundMark x1="47500" y1="82333" x2="48583" y2="82333"/>
                        <a14:foregroundMark x1="49667" y1="82333" x2="49667" y2="82333"/>
                        <a14:foregroundMark x1="49667" y1="82333" x2="49667" y2="82333"/>
                        <a14:foregroundMark x1="50750" y1="78750" x2="50750" y2="78750"/>
                        <a14:foregroundMark x1="50750" y1="78750" x2="50750" y2="78750"/>
                        <a14:foregroundMark x1="51083" y1="78333" x2="52583" y2="78333"/>
                        <a14:foregroundMark x1="52583" y1="78333" x2="52583" y2="78333"/>
                        <a14:foregroundMark x1="52583" y1="78333" x2="53583" y2="78333"/>
                        <a14:foregroundMark x1="53583" y1="78333" x2="53583" y2="78333"/>
                        <a14:foregroundMark x1="54000" y1="78333" x2="55083" y2="77250"/>
                        <a14:foregroundMark x1="55083" y1="77250" x2="55083" y2="77250"/>
                        <a14:foregroundMark x1="49667" y1="74750" x2="49667" y2="74750"/>
                        <a14:foregroundMark x1="49667" y1="74750" x2="49667" y2="74750"/>
                        <a14:foregroundMark x1="51500" y1="76583" x2="51500" y2="76583"/>
                        <a14:foregroundMark x1="51500" y1="76583" x2="51500" y2="76583"/>
                        <a14:foregroundMark x1="53250" y1="76917" x2="53250" y2="76917"/>
                        <a14:foregroundMark x1="41083" y1="72250" x2="41083" y2="72250"/>
                        <a14:foregroundMark x1="41083" y1="72250" x2="41083" y2="72250"/>
                        <a14:foregroundMark x1="41083" y1="72250" x2="41083" y2="72250"/>
                        <a14:foregroundMark x1="61167" y1="38833" x2="61167" y2="38833"/>
                        <a14:foregroundMark x1="62250" y1="39917" x2="62250" y2="39917"/>
                        <a14:foregroundMark x1="63333" y1="40250" x2="63333" y2="40250"/>
                        <a14:foregroundMark x1="63333" y1="40250" x2="63333" y2="40250"/>
                        <a14:foregroundMark x1="63333" y1="40250" x2="64417" y2="43167"/>
                        <a14:foregroundMark x1="64417" y1="43167" x2="64417" y2="43167"/>
                        <a14:foregroundMark x1="62250" y1="43500" x2="62250" y2="43500"/>
                        <a14:foregroundMark x1="43917" y1="41000" x2="43917" y2="41000"/>
                        <a14:foregroundMark x1="41750" y1="40250" x2="41750" y2="40250"/>
                        <a14:foregroundMark x1="41083" y1="40250" x2="38917" y2="42083"/>
                        <a14:foregroundMark x1="40333" y1="42083" x2="40333" y2="42083"/>
                        <a14:foregroundMark x1="43917" y1="39583" x2="43917" y2="39583"/>
                        <a14:foregroundMark x1="42083" y1="39583" x2="42083" y2="39583"/>
                        <a14:foregroundMark x1="42083" y1="39583" x2="42083" y2="39583"/>
                        <a14:foregroundMark x1="42083" y1="39583" x2="42083" y2="39583"/>
                        <a14:foregroundMark x1="41417" y1="42417" x2="41417" y2="42417"/>
                        <a14:foregroundMark x1="41417" y1="42417" x2="41417" y2="42417"/>
                        <a14:foregroundMark x1="41417" y1="42750" x2="41417" y2="42750"/>
                        <a14:foregroundMark x1="41750" y1="43167" x2="42083" y2="44250"/>
                        <a14:foregroundMark x1="42083" y1="44250" x2="42083" y2="44250"/>
                        <a14:foregroundMark x1="50750" y1="76917" x2="50750" y2="76917"/>
                        <a14:foregroundMark x1="50750" y1="76917" x2="50750" y2="76917"/>
                        <a14:foregroundMark x1="50750" y1="76917" x2="50750" y2="76917"/>
                        <a14:foregroundMark x1="50750" y1="76917" x2="52583" y2="76917"/>
                        <a14:foregroundMark x1="56500" y1="75833" x2="56500" y2="75833"/>
                        <a14:foregroundMark x1="56500" y1="75833" x2="56500" y2="75833"/>
                        <a14:foregroundMark x1="56500" y1="75833" x2="56500" y2="74417"/>
                        <a14:foregroundMark x1="56167" y1="73667" x2="56167" y2="73667"/>
                        <a14:foregroundMark x1="56167" y1="73667" x2="56167" y2="73667"/>
                        <a14:foregroundMark x1="56167" y1="77667" x2="56500" y2="83750"/>
                        <a14:foregroundMark x1="45000" y1="72583" x2="45000" y2="72583"/>
                        <a14:foregroundMark x1="45000" y1="72583" x2="45000" y2="72583"/>
                        <a14:foregroundMark x1="45000" y1="72583" x2="45000" y2="72583"/>
                        <a14:foregroundMark x1="42083" y1="70833" x2="42083" y2="70833"/>
                        <a14:foregroundMark x1="41083" y1="71167" x2="41083" y2="71167"/>
                        <a14:foregroundMark x1="41083" y1="71500" x2="41083" y2="71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12" t="13659" r="11863"/>
          <a:stretch/>
        </p:blipFill>
        <p:spPr bwMode="auto">
          <a:xfrm>
            <a:off x="3962400" y="3544799"/>
            <a:ext cx="4267199" cy="3313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98315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BE61486-D239-13A1-A40A-27AFB7829F4E}"/>
              </a:ext>
            </a:extLst>
          </p:cNvPr>
          <p:cNvSpPr txBox="1"/>
          <p:nvPr/>
        </p:nvSpPr>
        <p:spPr>
          <a:xfrm>
            <a:off x="228600" y="173712"/>
            <a:ext cx="1371600" cy="523220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002B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 dụ 4</a:t>
            </a:r>
            <a:endParaRPr lang="en-US" sz="2800" dirty="0">
              <a:solidFill>
                <a:srgbClr val="002B5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12CE22C-D575-DF54-8C1E-B1AC26D6BC23}"/>
                  </a:ext>
                </a:extLst>
              </p:cNvPr>
              <p:cNvSpPr txBox="1"/>
              <p:nvPr/>
            </p:nvSpPr>
            <p:spPr>
              <a:xfrm>
                <a:off x="1792574" y="921097"/>
                <a:ext cx="7467600" cy="1307537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Hàm </a:t>
                </a:r>
                <a:r>
                  <a:rPr lang="en-US" sz="2800" dirty="0" err="1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2800" dirty="0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2B5E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2B5E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2B5E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2B5E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rgbClr val="002B5E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b="0" i="1" smtClean="0">
                        <a:solidFill>
                          <a:srgbClr val="002B5E"/>
                        </a:solidFill>
                        <a:latin typeface="Cambria Math" panose="02040503050406030204" pitchFamily="18" charset="0"/>
                      </a:rPr>
                      <m:t>+5</m:t>
                    </m:r>
                  </m:oMath>
                </a14:m>
                <a:r>
                  <a:rPr lang="en-US" sz="2800" dirty="0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b="0" dirty="0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 </a:t>
                </a:r>
                <a:r>
                  <a:rPr lang="en-US" sz="2800" b="0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2B5E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800" b="0" i="1" smtClean="0">
                        <a:solidFill>
                          <a:srgbClr val="002B5E"/>
                        </a:solidFill>
                        <a:latin typeface="Cambria Math" panose="02040503050406030204" pitchFamily="18" charset="0"/>
                      </a:rPr>
                      <m:t>(−2)=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2B5E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2B5E"/>
                            </a:solidFill>
                            <a:latin typeface="Cambria Math" panose="02040503050406030204" pitchFamily="18" charset="0"/>
                          </a:rPr>
                          <m:t>−2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2B5E"/>
                        </a:solidFill>
                        <a:latin typeface="Cambria Math" panose="02040503050406030204" pitchFamily="18" charset="0"/>
                      </a:rPr>
                      <m:t>+5=3; </m:t>
                    </m:r>
                    <m:r>
                      <a:rPr lang="en-US" sz="2800" b="0" i="1" smtClean="0">
                        <a:solidFill>
                          <a:srgbClr val="002B5E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800" b="0" i="1" smtClean="0">
                        <a:solidFill>
                          <a:srgbClr val="002B5E"/>
                        </a:solidFill>
                        <a:latin typeface="Cambria Math" panose="02040503050406030204" pitchFamily="18" charset="0"/>
                      </a:rPr>
                      <m:t>(0)=0+5=5</m:t>
                    </m:r>
                  </m:oMath>
                </a14:m>
                <a:endParaRPr lang="en-US" sz="2800" dirty="0">
                  <a:solidFill>
                    <a:srgbClr val="002B5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12CE22C-D575-DF54-8C1E-B1AC26D6BC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2574" y="921097"/>
                <a:ext cx="7467600" cy="1307537"/>
              </a:xfrm>
              <a:prstGeom prst="rect">
                <a:avLst/>
              </a:prstGeom>
              <a:blipFill>
                <a:blip r:embed="rId5"/>
                <a:stretch>
                  <a:fillRect l="-1633" b="-120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EA83EB34-F1FC-2461-D02B-9C647A78C8AA}"/>
              </a:ext>
            </a:extLst>
          </p:cNvPr>
          <p:cNvSpPr txBox="1"/>
          <p:nvPr/>
        </p:nvSpPr>
        <p:spPr>
          <a:xfrm>
            <a:off x="344774" y="921097"/>
            <a:ext cx="1255426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002B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2800" dirty="0">
              <a:solidFill>
                <a:srgbClr val="002B5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AE5617-29F6-B5F9-BA91-32DD9322D043}"/>
              </a:ext>
            </a:extLst>
          </p:cNvPr>
          <p:cNvSpPr txBox="1"/>
          <p:nvPr/>
        </p:nvSpPr>
        <p:spPr>
          <a:xfrm>
            <a:off x="209006" y="2331081"/>
            <a:ext cx="1371600" cy="523220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800">
                <a:solidFill>
                  <a:srgbClr val="002B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 dụ 5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F9387D-9BB0-EB35-DED7-C260B0DBE62F}"/>
              </a:ext>
            </a:extLst>
          </p:cNvPr>
          <p:cNvSpPr txBox="1"/>
          <p:nvPr/>
        </p:nvSpPr>
        <p:spPr>
          <a:xfrm>
            <a:off x="114300" y="4819647"/>
            <a:ext cx="1143000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2B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2800" dirty="0">
              <a:solidFill>
                <a:srgbClr val="002B5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C320DEE-5871-317D-B1E6-9B3F3951696F}"/>
                  </a:ext>
                </a:extLst>
              </p:cNvPr>
              <p:cNvSpPr txBox="1"/>
              <p:nvPr/>
            </p:nvSpPr>
            <p:spPr>
              <a:xfrm>
                <a:off x="1371600" y="4804660"/>
                <a:ext cx="10421911" cy="203132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Xét </a:t>
                </a:r>
                <a:r>
                  <a:rPr lang="en-US" sz="2800" dirty="0" err="1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hàm</a:t>
                </a:r>
                <a:r>
                  <a:rPr lang="en-US" sz="2800" dirty="0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2800" dirty="0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solidFill>
                          <a:srgbClr val="002B5E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sz="2800">
                        <a:solidFill>
                          <a:srgbClr val="002B5E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i="1">
                            <a:solidFill>
                              <a:srgbClr val="002B5E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>
                            <a:solidFill>
                              <a:srgbClr val="002B5E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a:rPr lang="en-US" sz="2800">
                            <a:solidFill>
                              <a:srgbClr val="002B5E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>
                            <a:solidFill>
                              <a:srgbClr val="002B5E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0" smtClean="0">
                        <a:solidFill>
                          <a:srgbClr val="002B5E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en-US" sz="2800" dirty="0">
                  <a:solidFill>
                    <a:srgbClr val="002B5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2800" dirty="0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Quãng</a:t>
                </a:r>
                <a:r>
                  <a:rPr lang="en-US" sz="2800" dirty="0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800" dirty="0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:r>
                  <a:rPr lang="en-US" sz="2800" dirty="0" err="1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gần</a:t>
                </a:r>
                <a:r>
                  <a:rPr lang="en-US" sz="2800" dirty="0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đúng</a:t>
                </a:r>
                <a:r>
                  <a:rPr lang="en-US" sz="2800" dirty="0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  <a:r>
                  <a:rPr lang="en-US" sz="2800" dirty="0" err="1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mà</a:t>
                </a:r>
                <a:r>
                  <a:rPr lang="en-US" sz="2800" dirty="0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vật</a:t>
                </a:r>
                <a:r>
                  <a:rPr lang="en-US" sz="2800" dirty="0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đó</a:t>
                </a:r>
                <a:r>
                  <a:rPr lang="en-US" sz="2800" dirty="0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chuyển</a:t>
                </a:r>
                <a:r>
                  <a:rPr lang="en-US" sz="2800" dirty="0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err="1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động</a:t>
                </a:r>
                <a:r>
                  <a:rPr lang="en-US" sz="2800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được </a:t>
                </a:r>
                <a:r>
                  <a:rPr lang="en-US" sz="2800" dirty="0" err="1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sau</a:t>
                </a:r>
                <a:r>
                  <a:rPr lang="en-US" sz="2800" dirty="0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2 </a:t>
                </a:r>
                <a:r>
                  <a:rPr lang="en-US" sz="2800" dirty="0" err="1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giây</a:t>
                </a:r>
                <a:r>
                  <a:rPr lang="en-US" sz="2800" dirty="0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800" dirty="0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800">
                        <a:solidFill>
                          <a:srgbClr val="002B5E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2800" i="1">
                            <a:solidFill>
                              <a:srgbClr val="002B5E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>
                            <a:solidFill>
                              <a:srgbClr val="002B5E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d>
                    <m:r>
                      <a:rPr lang="en-US" sz="2800">
                        <a:solidFill>
                          <a:srgbClr val="002B5E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=5.</m:t>
                    </m:r>
                    <m:sSup>
                      <m:sSupPr>
                        <m:ctrlPr>
                          <a:rPr lang="en-US" sz="2800" i="1">
                            <a:solidFill>
                              <a:srgbClr val="002B5E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>
                            <a:solidFill>
                              <a:srgbClr val="002B5E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800">
                            <a:solidFill>
                              <a:srgbClr val="002B5E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solidFill>
                          <a:srgbClr val="002B5E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=20</m:t>
                    </m:r>
                    <m:r>
                      <m:rPr>
                        <m:nor/>
                      </m:rPr>
                      <a:rPr lang="en-US" sz="2800" b="0" i="0" smtClean="0">
                        <a:solidFill>
                          <a:srgbClr val="002B5E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800" dirty="0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sz="2800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m).</a:t>
                </a:r>
                <a:endParaRPr lang="en-US" sz="2800" dirty="0">
                  <a:solidFill>
                    <a:srgbClr val="002B5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C320DEE-5871-317D-B1E6-9B3F395169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4804660"/>
                <a:ext cx="10421911" cy="2031325"/>
              </a:xfrm>
              <a:prstGeom prst="rect">
                <a:avLst/>
              </a:prstGeom>
              <a:blipFill>
                <a:blip r:embed="rId6"/>
                <a:stretch>
                  <a:fillRect l="-1170" b="-39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BE61486-D239-13A1-A40A-27AFB7829F4E}"/>
                  </a:ext>
                </a:extLst>
              </p:cNvPr>
              <p:cNvSpPr txBox="1"/>
              <p:nvPr/>
            </p:nvSpPr>
            <p:spPr>
              <a:xfrm>
                <a:off x="1772980" y="153591"/>
                <a:ext cx="6799289" cy="523220"/>
              </a:xfrm>
              <a:prstGeom prst="rect">
                <a:avLst/>
              </a:prstGeom>
              <a:solidFill>
                <a:schemeClr val="accent3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2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Cho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hàm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+5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Tính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BE61486-D239-13A1-A40A-27AFB7829F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2980" y="153591"/>
                <a:ext cx="6799289" cy="523220"/>
              </a:xfrm>
              <a:prstGeom prst="rect">
                <a:avLst/>
              </a:prstGeom>
              <a:blipFill>
                <a:blip r:embed="rId7"/>
                <a:stretch>
                  <a:fillRect l="-1883"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6AE5617-29F6-B5F9-BA91-32DD9322D043}"/>
                  </a:ext>
                </a:extLst>
              </p:cNvPr>
              <p:cNvSpPr txBox="1"/>
              <p:nvPr/>
            </p:nvSpPr>
            <p:spPr>
              <a:xfrm>
                <a:off x="685800" y="2903767"/>
                <a:ext cx="11107711" cy="1815882"/>
              </a:xfrm>
              <a:prstGeom prst="rect">
                <a:avLst/>
              </a:prstGeom>
              <a:solidFill>
                <a:schemeClr val="accent3"/>
              </a:solidFill>
            </p:spPr>
            <p:txBody>
              <a:bodyPr wrap="square" rtlCol="0">
                <a:spAutoFit/>
              </a:bodyPr>
              <a:lstStyle/>
              <a:p>
                <a:pPr indent="457200" algn="just"/>
                <a:r>
                  <a:rPr lang="en-US" sz="2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Nhà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bác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học</a:t>
                </a:r>
                <a:r>
                  <a:rPr lang="en-US" sz="2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Galileo Galilei 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(1564 – 1642)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người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đầu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tiên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phát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hiện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ra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quan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hệ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giữa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quãng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chuyển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động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(m)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thời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gian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giây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một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vật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rơi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tự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do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được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biểu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diễn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gần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đúng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bởi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hàm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Tính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quãng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gần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đúng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mà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vật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đó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chuyển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động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được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sau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 giây.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6AE5617-29F6-B5F9-BA91-32DD9322D0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2903767"/>
                <a:ext cx="11107711" cy="1815882"/>
              </a:xfrm>
              <a:prstGeom prst="rect">
                <a:avLst/>
              </a:prstGeom>
              <a:blipFill>
                <a:blip r:embed="rId8"/>
                <a:stretch>
                  <a:fillRect l="-1153" t="-3356" r="-1098" b="-83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>
            <a:extLst>
              <a:ext uri="{FF2B5EF4-FFF2-40B4-BE49-F238E27FC236}">
                <a16:creationId xmlns:a16="http://schemas.microsoft.com/office/drawing/2014/main" id="{453B174F-EE32-44C0-AEBD-2414C6D6BB2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492" b="8819"/>
          <a:stretch/>
        </p:blipFill>
        <p:spPr>
          <a:xfrm>
            <a:off x="10134600" y="0"/>
            <a:ext cx="1981200" cy="2372471"/>
          </a:xfrm>
          <a:prstGeom prst="rect">
            <a:avLst/>
          </a:prstGeom>
        </p:spPr>
      </p:pic>
      <p:pic>
        <p:nvPicPr>
          <p:cNvPr id="2" name="3 phut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222305" y="52879"/>
            <a:ext cx="1600200" cy="900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6313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28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5" grpId="0" animBg="1"/>
      <p:bldP spid="6" grpId="0" animBg="1"/>
      <p:bldP spid="9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1ABEC-6207-CC40-75F2-DEBBA3836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b="1" dirty="0">
                <a:solidFill>
                  <a:srgbClr val="FF687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THIẾT BỊ DẠY HỌC VÀ HỌC LIỆU </a:t>
            </a:r>
          </a:p>
        </p:txBody>
      </p:sp>
      <p:graphicFrame>
        <p:nvGraphicFramePr>
          <p:cNvPr id="8" name="TextBox 5">
            <a:extLst>
              <a:ext uri="{FF2B5EF4-FFF2-40B4-BE49-F238E27FC236}">
                <a16:creationId xmlns:a16="http://schemas.microsoft.com/office/drawing/2014/main" id="{3089DED0-7DEA-EDB1-D8BF-21811EA58C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31175752"/>
              </p:ext>
            </p:extLst>
          </p:nvPr>
        </p:nvGraphicFramePr>
        <p:xfrm>
          <a:off x="3429000" y="2362200"/>
          <a:ext cx="8153400" cy="23852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52FB2FE4-5962-4605-92A6-AB06CEC3075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19"/>
          <a:stretch/>
        </p:blipFill>
        <p:spPr>
          <a:xfrm>
            <a:off x="126750" y="1905000"/>
            <a:ext cx="2769044" cy="3883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332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 descr="OPL20U25GSXzBJYl68kk8uQGfFKzs7yb1M4KJWUiLk6ZEvGF+qCIPSnY57AbBFCvTWID 13 2022 KNTT STT 25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84C0791A-6676-4043-BBF1-DD2993D19C98}"/>
              </a:ext>
            </a:extLst>
          </p:cNvPr>
          <p:cNvSpPr/>
          <p:nvPr/>
        </p:nvSpPr>
        <p:spPr>
          <a:xfrm flipV="1">
            <a:off x="0" y="898398"/>
            <a:ext cx="12192001" cy="45725"/>
          </a:xfrm>
          <a:prstGeom prst="rect">
            <a:avLst/>
          </a:prstGeom>
          <a:solidFill>
            <a:srgbClr val="EC8B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TextBox 42" descr="OPL20U25GSXzBJYl68kk8uQGfFKzs7yb1M4KJWUiLk6ZEvGF+qCIPSnY57AbBFCvTWID 13 2022 KNTT STT 25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02F09524-06C7-32BE-45E5-7403E86295B8}"/>
              </a:ext>
            </a:extLst>
          </p:cNvPr>
          <p:cNvSpPr txBox="1"/>
          <p:nvPr/>
        </p:nvSpPr>
        <p:spPr>
          <a:xfrm>
            <a:off x="1447800" y="1217025"/>
            <a:ext cx="9677400" cy="1446550"/>
          </a:xfrm>
          <a:prstGeom prst="rect">
            <a:avLst/>
          </a:prstGeom>
          <a:solidFill>
            <a:srgbClr val="752B0E"/>
          </a:solidFill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Các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bạn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sz="4400" b="1" err="1">
                <a:solidFill>
                  <a:schemeClr val="bg1"/>
                </a:solidFill>
                <a:latin typeface="Times New Roman" panose="02020603050405020304" pitchFamily="18" charset="0"/>
              </a:rPr>
              <a:t>thật</a:t>
            </a:r>
            <a:r>
              <a:rPr lang="en-US" sz="4400" b="1">
                <a:solidFill>
                  <a:schemeClr val="bg1"/>
                </a:solidFill>
                <a:latin typeface="Times New Roman" panose="02020603050405020304" pitchFamily="18" charset="0"/>
              </a:rPr>
              <a:t> tuyệt,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nào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cùng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sz="4400" b="1" err="1">
                <a:solidFill>
                  <a:schemeClr val="bg1"/>
                </a:solidFill>
                <a:latin typeface="Times New Roman" panose="02020603050405020304" pitchFamily="18" charset="0"/>
              </a:rPr>
              <a:t>nhau</a:t>
            </a:r>
            <a:r>
              <a:rPr lang="en-US" sz="4400" b="1">
                <a:solidFill>
                  <a:schemeClr val="bg1"/>
                </a:solidFill>
                <a:latin typeface="Times New Roman" panose="02020603050405020304" pitchFamily="18" charset="0"/>
              </a:rPr>
              <a:t> làm Luyện tập vận dụng 2 và bài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tập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2 </a:t>
            </a:r>
            <a:r>
              <a:rPr lang="en-US" sz="4400" b="1" err="1">
                <a:solidFill>
                  <a:schemeClr val="bg1"/>
                </a:solidFill>
                <a:latin typeface="Times New Roman" panose="02020603050405020304" pitchFamily="18" charset="0"/>
              </a:rPr>
              <a:t>nhé</a:t>
            </a:r>
            <a:r>
              <a:rPr lang="en-US" sz="4400" b="1">
                <a:solidFill>
                  <a:schemeClr val="bg1"/>
                </a:solidFill>
                <a:latin typeface="Times New Roman" panose="02020603050405020304" pitchFamily="18" charset="0"/>
              </a:rPr>
              <a:t>!</a:t>
            </a:r>
            <a:endParaRPr lang="vi-VN" sz="44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028" name="Picture 4" descr="OPL20U25GSXzBJYl68kk8uQGfFKzs7yb1M4KJWUiLk6ZEvGF+qCIPSnY57AbBFCvTWID 13 2022 KNTT STT 25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7FE9F6C2-013D-1E6F-9187-A46D38FBCC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48917" y1="76250" x2="48917" y2="76250"/>
                        <a14:foregroundMark x1="50417" y1="75833" x2="50417" y2="75833"/>
                        <a14:foregroundMark x1="50417" y1="75833" x2="50417" y2="75833"/>
                        <a14:foregroundMark x1="51083" y1="75167" x2="51083" y2="75167"/>
                        <a14:foregroundMark x1="55750" y1="75167" x2="55750" y2="75167"/>
                        <a14:foregroundMark x1="55750" y1="75167" x2="54000" y2="71500"/>
                        <a14:foregroundMark x1="54000" y1="71500" x2="54000" y2="71500"/>
                        <a14:foregroundMark x1="54000" y1="71500" x2="54000" y2="71500"/>
                        <a14:foregroundMark x1="44250" y1="70500" x2="44250" y2="70500"/>
                        <a14:foregroundMark x1="44250" y1="70500" x2="44250" y2="70500"/>
                        <a14:foregroundMark x1="42833" y1="77667" x2="42833" y2="77667"/>
                        <a14:foregroundMark x1="42833" y1="78000" x2="42833" y2="78000"/>
                        <a14:foregroundMark x1="42833" y1="78000" x2="42833" y2="78000"/>
                        <a14:foregroundMark x1="40667" y1="79417" x2="39250" y2="83750"/>
                        <a14:foregroundMark x1="39250" y1="83750" x2="39583" y2="82333"/>
                        <a14:foregroundMark x1="43583" y1="76250" x2="45750" y2="78750"/>
                        <a14:foregroundMark x1="47500" y1="82333" x2="48583" y2="82333"/>
                        <a14:foregroundMark x1="49667" y1="82333" x2="49667" y2="82333"/>
                        <a14:foregroundMark x1="49667" y1="82333" x2="49667" y2="82333"/>
                        <a14:foregroundMark x1="50750" y1="78750" x2="50750" y2="78750"/>
                        <a14:foregroundMark x1="50750" y1="78750" x2="50750" y2="78750"/>
                        <a14:foregroundMark x1="51083" y1="78333" x2="52583" y2="78333"/>
                        <a14:foregroundMark x1="52583" y1="78333" x2="52583" y2="78333"/>
                        <a14:foregroundMark x1="52583" y1="78333" x2="53583" y2="78333"/>
                        <a14:foregroundMark x1="53583" y1="78333" x2="53583" y2="78333"/>
                        <a14:foregroundMark x1="54000" y1="78333" x2="55083" y2="77250"/>
                        <a14:foregroundMark x1="55083" y1="77250" x2="55083" y2="77250"/>
                        <a14:foregroundMark x1="49667" y1="74750" x2="49667" y2="74750"/>
                        <a14:foregroundMark x1="49667" y1="74750" x2="49667" y2="74750"/>
                        <a14:foregroundMark x1="51500" y1="76583" x2="51500" y2="76583"/>
                        <a14:foregroundMark x1="51500" y1="76583" x2="51500" y2="76583"/>
                        <a14:foregroundMark x1="53250" y1="76917" x2="53250" y2="76917"/>
                        <a14:foregroundMark x1="41083" y1="72250" x2="41083" y2="72250"/>
                        <a14:foregroundMark x1="41083" y1="72250" x2="41083" y2="72250"/>
                        <a14:foregroundMark x1="41083" y1="72250" x2="41083" y2="72250"/>
                        <a14:foregroundMark x1="61167" y1="38833" x2="61167" y2="38833"/>
                        <a14:foregroundMark x1="62250" y1="39917" x2="62250" y2="39917"/>
                        <a14:foregroundMark x1="63333" y1="40250" x2="63333" y2="40250"/>
                        <a14:foregroundMark x1="63333" y1="40250" x2="63333" y2="40250"/>
                        <a14:foregroundMark x1="63333" y1="40250" x2="64417" y2="43167"/>
                        <a14:foregroundMark x1="64417" y1="43167" x2="64417" y2="43167"/>
                        <a14:foregroundMark x1="62250" y1="43500" x2="62250" y2="43500"/>
                        <a14:foregroundMark x1="43917" y1="41000" x2="43917" y2="41000"/>
                        <a14:foregroundMark x1="41750" y1="40250" x2="41750" y2="40250"/>
                        <a14:foregroundMark x1="41083" y1="40250" x2="38917" y2="42083"/>
                        <a14:foregroundMark x1="40333" y1="42083" x2="40333" y2="42083"/>
                        <a14:foregroundMark x1="43917" y1="39583" x2="43917" y2="39583"/>
                        <a14:foregroundMark x1="42083" y1="39583" x2="42083" y2="39583"/>
                        <a14:foregroundMark x1="42083" y1="39583" x2="42083" y2="39583"/>
                        <a14:foregroundMark x1="42083" y1="39583" x2="42083" y2="39583"/>
                        <a14:foregroundMark x1="41417" y1="42417" x2="41417" y2="42417"/>
                        <a14:foregroundMark x1="41417" y1="42417" x2="41417" y2="42417"/>
                        <a14:foregroundMark x1="41417" y1="42750" x2="41417" y2="42750"/>
                        <a14:foregroundMark x1="41750" y1="43167" x2="42083" y2="44250"/>
                        <a14:foregroundMark x1="42083" y1="44250" x2="42083" y2="44250"/>
                        <a14:foregroundMark x1="50750" y1="76917" x2="50750" y2="76917"/>
                        <a14:foregroundMark x1="50750" y1="76917" x2="50750" y2="76917"/>
                        <a14:foregroundMark x1="50750" y1="76917" x2="50750" y2="76917"/>
                        <a14:foregroundMark x1="50750" y1="76917" x2="52583" y2="76917"/>
                        <a14:foregroundMark x1="56500" y1="75833" x2="56500" y2="75833"/>
                        <a14:foregroundMark x1="56500" y1="75833" x2="56500" y2="75833"/>
                        <a14:foregroundMark x1="56500" y1="75833" x2="56500" y2="74417"/>
                        <a14:foregroundMark x1="56167" y1="73667" x2="56167" y2="73667"/>
                        <a14:foregroundMark x1="56167" y1="73667" x2="56167" y2="73667"/>
                        <a14:foregroundMark x1="56167" y1="77667" x2="56500" y2="83750"/>
                        <a14:foregroundMark x1="45000" y1="72583" x2="45000" y2="72583"/>
                        <a14:foregroundMark x1="45000" y1="72583" x2="45000" y2="72583"/>
                        <a14:foregroundMark x1="45000" y1="72583" x2="45000" y2="72583"/>
                        <a14:foregroundMark x1="42083" y1="70833" x2="42083" y2="70833"/>
                        <a14:foregroundMark x1="41083" y1="71167" x2="41083" y2="71167"/>
                        <a14:foregroundMark x1="41083" y1="71500" x2="41083" y2="71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12" t="13659" r="11863"/>
          <a:stretch/>
        </p:blipFill>
        <p:spPr bwMode="auto">
          <a:xfrm>
            <a:off x="3962400" y="3544799"/>
            <a:ext cx="4267199" cy="3313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6969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 descr="OPL20U25GSXzBJYl68kk8uQGfFKzs7yb1M4KJWUiLk6ZEvGF+qCIPSnY57AbBFCvTWID 13 2022 KNTT STT 25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84C0791A-6676-4043-BBF1-DD2993D19C98}"/>
              </a:ext>
            </a:extLst>
          </p:cNvPr>
          <p:cNvSpPr/>
          <p:nvPr/>
        </p:nvSpPr>
        <p:spPr>
          <a:xfrm flipV="1">
            <a:off x="0" y="898398"/>
            <a:ext cx="12192001" cy="45725"/>
          </a:xfrm>
          <a:prstGeom prst="rect">
            <a:avLst/>
          </a:prstGeom>
          <a:solidFill>
            <a:srgbClr val="EC8B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91" t="7956" r="34848"/>
          <a:stretch/>
        </p:blipFill>
        <p:spPr>
          <a:xfrm>
            <a:off x="0" y="961540"/>
            <a:ext cx="5086277" cy="2819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36526FA-5356-8C6F-478B-C12E83FC2F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93692" y="176281"/>
            <a:ext cx="1356346" cy="13455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4925291" y="5101448"/>
                <a:ext cx="4680512" cy="11988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solidFill>
                            <a:srgbClr val="002B5E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3200" i="1" smtClean="0">
                              <a:solidFill>
                                <a:srgbClr val="002B5E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3200" i="1" smtClean="0">
                                  <a:solidFill>
                                    <a:srgbClr val="002B5E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200" b="0" i="1" smtClean="0">
                                  <a:solidFill>
                                    <a:srgbClr val="002B5E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3200" b="0" i="1" smtClean="0">
                                  <a:solidFill>
                                    <a:srgbClr val="002B5E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US" sz="3200" b="0" i="1" smtClean="0">
                          <a:solidFill>
                            <a:srgbClr val="002B5E"/>
                          </a:solidFill>
                          <a:latin typeface="Cambria Math" panose="02040503050406030204" pitchFamily="18" charset="0"/>
                        </a:rPr>
                        <m:t>=−5.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rgbClr val="002B5E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3200" b="0" i="1" smtClean="0">
                                  <a:solidFill>
                                    <a:srgbClr val="002B5E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200" b="0" i="1" smtClean="0">
                                  <a:solidFill>
                                    <a:srgbClr val="002B5E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3200" b="0" i="1" smtClean="0">
                                  <a:solidFill>
                                    <a:srgbClr val="002B5E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US" sz="3200" b="0" i="1" smtClean="0">
                          <a:solidFill>
                            <a:srgbClr val="002B5E"/>
                          </a:solidFill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US" sz="3200" i="1">
                          <a:solidFill>
                            <a:srgbClr val="002B5E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solidFill>
                                <a:srgbClr val="002B5E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solidFill>
                                <a:srgbClr val="002B5E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i="1">
                              <a:solidFill>
                                <a:srgbClr val="002B5E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80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5291" y="5101448"/>
                <a:ext cx="4680512" cy="119885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8CF9387D-9BB0-EB35-DED7-C260B0DBE62F}"/>
              </a:ext>
            </a:extLst>
          </p:cNvPr>
          <p:cNvSpPr txBox="1"/>
          <p:nvPr/>
        </p:nvSpPr>
        <p:spPr>
          <a:xfrm>
            <a:off x="7010400" y="3048000"/>
            <a:ext cx="91440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2B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2800" dirty="0">
              <a:solidFill>
                <a:srgbClr val="002B5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962400" y="3798357"/>
                <a:ext cx="496058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/>
                <a:r>
                  <a:rPr lang="en-US" sz="3200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 có: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rgbClr val="002B5E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3200" i="1">
                            <a:solidFill>
                              <a:srgbClr val="002B5E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solidFill>
                              <a:srgbClr val="002B5E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sz="3200" i="1">
                        <a:solidFill>
                          <a:srgbClr val="002B5E"/>
                        </a:solidFill>
                        <a:latin typeface="Cambria Math" panose="02040503050406030204" pitchFamily="18" charset="0"/>
                      </a:rPr>
                      <m:t>=−5.0+3=3</m:t>
                    </m:r>
                  </m:oMath>
                </a14:m>
                <a:endParaRPr lang="en-US" sz="3200">
                  <a:solidFill>
                    <a:srgbClr val="002B5E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400" y="3798357"/>
                <a:ext cx="4960589" cy="584775"/>
              </a:xfrm>
              <a:prstGeom prst="rect">
                <a:avLst/>
              </a:prstGeom>
              <a:blipFill>
                <a:blip r:embed="rId8"/>
                <a:stretch>
                  <a:fillRect l="-3071" t="-15625" b="-3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4953000" y="4516673"/>
                <a:ext cx="5304465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solidFill>
                            <a:srgbClr val="002B5E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3200" i="1">
                              <a:solidFill>
                                <a:srgbClr val="002B5E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solidFill>
                                <a:srgbClr val="002B5E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US" sz="3200" i="1">
                          <a:solidFill>
                            <a:srgbClr val="002B5E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3200" i="1">
                              <a:solidFill>
                                <a:srgbClr val="002B5E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solidFill>
                                <a:srgbClr val="002B5E"/>
                              </a:solidFill>
                              <a:latin typeface="Cambria Math" panose="02040503050406030204" pitchFamily="18" charset="0"/>
                            </a:rPr>
                            <m:t>−5</m:t>
                          </m:r>
                        </m:e>
                      </m:d>
                      <m:r>
                        <a:rPr lang="en-US" sz="3200" i="1">
                          <a:solidFill>
                            <a:srgbClr val="002B5E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d>
                        <m:dPr>
                          <m:ctrlPr>
                            <a:rPr lang="en-US" sz="3200" i="1">
                              <a:solidFill>
                                <a:srgbClr val="002B5E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solidFill>
                                <a:srgbClr val="002B5E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US" sz="3200" i="1">
                          <a:solidFill>
                            <a:srgbClr val="002B5E"/>
                          </a:solidFill>
                          <a:latin typeface="Cambria Math" panose="02040503050406030204" pitchFamily="18" charset="0"/>
                        </a:rPr>
                        <m:t>+3=8</m:t>
                      </m:r>
                    </m:oMath>
                  </m:oMathPara>
                </a14:m>
                <a:endParaRPr lang="en-US" sz="3200">
                  <a:solidFill>
                    <a:srgbClr val="002B5E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000" y="4516673"/>
                <a:ext cx="5304465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10257465" y="3753231"/>
            <a:ext cx="1828800" cy="6096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điểm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257465" y="4490497"/>
            <a:ext cx="1828800" cy="6096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điểm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239815" y="5399342"/>
            <a:ext cx="1828800" cy="6096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điểm</a:t>
            </a:r>
          </a:p>
        </p:txBody>
      </p:sp>
      <p:pic>
        <p:nvPicPr>
          <p:cNvPr id="10" name="2 phut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384896" y="1521834"/>
            <a:ext cx="1573938" cy="885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724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4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45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  <p:bldLst>
      <p:bldP spid="3" grpId="0"/>
      <p:bldP spid="8" grpId="0" animBg="1"/>
      <p:bldP spid="5" grpId="0"/>
      <p:bldP spid="7" grpId="0"/>
      <p:bldP spid="9" grpId="0" animBg="1"/>
      <p:bldP spid="12" grpId="0" animBg="1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162DEB0-6053-0E37-25EE-10C98982DD68}"/>
                  </a:ext>
                </a:extLst>
              </p:cNvPr>
              <p:cNvSpPr txBox="1"/>
              <p:nvPr/>
            </p:nvSpPr>
            <p:spPr>
              <a:xfrm>
                <a:off x="68236" y="831621"/>
                <a:ext cx="10401612" cy="11315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tabLst>
                    <a:tab pos="7375525" algn="l"/>
                  </a:tabLst>
                </a:pPr>
                <a:r>
                  <a:rPr lang="en-US" sz="2800" dirty="0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Cho </a:t>
                </a:r>
                <a:r>
                  <a:rPr lang="en-US" sz="2800" dirty="0" err="1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hàm</a:t>
                </a:r>
                <a:r>
                  <a:rPr lang="en-US" sz="2800" dirty="0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2800" dirty="0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2B5E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b="0" i="1" smtClean="0">
                        <a:solidFill>
                          <a:srgbClr val="002B5E"/>
                        </a:solidFill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sz="2800" b="0" i="1" smtClean="0">
                        <a:solidFill>
                          <a:srgbClr val="002B5E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b="0" i="1" smtClean="0">
                        <a:solidFill>
                          <a:srgbClr val="002B5E"/>
                        </a:solidFill>
                        <a:latin typeface="Cambria Math" panose="02040503050406030204" pitchFamily="18" charset="0"/>
                      </a:rPr>
                      <m:t>+10</m:t>
                    </m:r>
                  </m:oMath>
                </a14:m>
                <a:r>
                  <a:rPr lang="en-US" sz="2800" dirty="0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n-US" sz="2800" dirty="0" err="1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Tìm</a:t>
                </a:r>
                <a:r>
                  <a:rPr lang="en-US" sz="2800" dirty="0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giá</a:t>
                </a:r>
                <a:r>
                  <a:rPr lang="en-US" sz="2800" dirty="0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err="1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trị</a:t>
                </a:r>
                <a:r>
                  <a:rPr lang="en-US" sz="2800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tương </a:t>
                </a:r>
                <a:r>
                  <a:rPr lang="en-US" sz="2800" err="1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ứng</a:t>
                </a:r>
                <a:r>
                  <a:rPr lang="en-US" sz="2800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của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2B5E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sz="2800" b="0" i="1" smtClean="0">
                        <a:solidFill>
                          <a:srgbClr val="002B5E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800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với </a:t>
                </a:r>
                <a:r>
                  <a:rPr lang="en-US" sz="2800" dirty="0" err="1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mỗi</a:t>
                </a:r>
                <a:r>
                  <a:rPr lang="en-US" sz="2800" dirty="0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giá</a:t>
                </a:r>
                <a:r>
                  <a:rPr lang="en-US" sz="2800" dirty="0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trị</a:t>
                </a:r>
                <a:r>
                  <a:rPr lang="en-US" sz="2800" dirty="0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sau</a:t>
                </a:r>
                <a:r>
                  <a:rPr lang="en-US" sz="2800" dirty="0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err="1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800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2B5E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sz="2800" b="0" i="1" dirty="0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r>
                  <a:rPr lang="en-US" sz="2800" i="1" dirty="0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2B5E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b="0" i="1" smtClean="0">
                        <a:solidFill>
                          <a:srgbClr val="002B5E"/>
                        </a:solidFill>
                        <a:latin typeface="Cambria Math" panose="02040503050406030204" pitchFamily="18" charset="0"/>
                      </a:rPr>
                      <m:t>=−5;</m:t>
                    </m:r>
                    <m:r>
                      <a:rPr lang="en-US" sz="2800" b="0" i="1" smtClean="0">
                        <a:solidFill>
                          <a:srgbClr val="002B5E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b="0" i="1" smtClean="0">
                        <a:solidFill>
                          <a:srgbClr val="002B5E"/>
                        </a:solidFill>
                        <a:latin typeface="Cambria Math" panose="02040503050406030204" pitchFamily="18" charset="0"/>
                      </a:rPr>
                      <m:t>=0;</m:t>
                    </m:r>
                    <m:r>
                      <a:rPr lang="en-US" sz="2800" b="0" i="1" smtClean="0">
                        <a:solidFill>
                          <a:srgbClr val="002B5E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b="0" i="1" smtClean="0">
                        <a:solidFill>
                          <a:srgbClr val="002B5E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solidFill>
                              <a:srgbClr val="002B5E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rgbClr val="002B5E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rgbClr val="002B5E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162DEB0-6053-0E37-25EE-10C98982DD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36" y="831621"/>
                <a:ext cx="10401612" cy="1131592"/>
              </a:xfrm>
              <a:prstGeom prst="rect">
                <a:avLst/>
              </a:prstGeom>
              <a:blipFill>
                <a:blip r:embed="rId2"/>
                <a:stretch>
                  <a:fillRect l="-1172" t="-5376" b="-59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89D71FE1-2A97-4457-425A-B47150F0273F}"/>
              </a:ext>
            </a:extLst>
          </p:cNvPr>
          <p:cNvSpPr txBox="1"/>
          <p:nvPr/>
        </p:nvSpPr>
        <p:spPr>
          <a:xfrm>
            <a:off x="5600700" y="2317767"/>
            <a:ext cx="990600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002B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2800" b="1" dirty="0">
              <a:solidFill>
                <a:srgbClr val="002B5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4CC7D76-2ACF-AAF4-48F5-E8AA38233182}"/>
                  </a:ext>
                </a:extLst>
              </p:cNvPr>
              <p:cNvSpPr txBox="1"/>
              <p:nvPr/>
            </p:nvSpPr>
            <p:spPr>
              <a:xfrm>
                <a:off x="228600" y="3157337"/>
                <a:ext cx="619031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Xét hàm số: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2B5E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b="0" i="1" smtClean="0">
                        <a:solidFill>
                          <a:srgbClr val="002B5E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rgbClr val="002B5E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2B5E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2B5E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2B5E"/>
                        </a:solidFill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sz="2800" b="0" i="1" smtClean="0">
                        <a:solidFill>
                          <a:srgbClr val="002B5E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b="0" i="1" smtClean="0">
                        <a:solidFill>
                          <a:srgbClr val="002B5E"/>
                        </a:solidFill>
                        <a:latin typeface="Cambria Math" panose="02040503050406030204" pitchFamily="18" charset="0"/>
                      </a:rPr>
                      <m:t>+10</m:t>
                    </m:r>
                  </m:oMath>
                </a14:m>
                <a:r>
                  <a:rPr lang="en-US" sz="2800" dirty="0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4CC7D76-2ACF-AAF4-48F5-E8AA382331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3157337"/>
                <a:ext cx="6190314" cy="523220"/>
              </a:xfrm>
              <a:prstGeom prst="rect">
                <a:avLst/>
              </a:prstGeom>
              <a:blipFill>
                <a:blip r:embed="rId3"/>
                <a:stretch>
                  <a:fillRect l="-2069" t="-12791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FC58EAF-BF1C-863D-A3B5-5758CA62CE76}"/>
                  </a:ext>
                </a:extLst>
              </p:cNvPr>
              <p:cNvSpPr txBox="1"/>
              <p:nvPr/>
            </p:nvSpPr>
            <p:spPr>
              <a:xfrm>
                <a:off x="224246" y="3757633"/>
                <a:ext cx="74676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 có: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2B5E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b="0" i="1" smtClean="0">
                        <a:solidFill>
                          <a:srgbClr val="002B5E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rgbClr val="002B5E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2B5E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2B5E"/>
                            </a:solidFill>
                            <a:latin typeface="Cambria Math" panose="02040503050406030204" pitchFamily="18" charset="0"/>
                          </a:rPr>
                          <m:t>−5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2B5E"/>
                        </a:solidFill>
                        <a:latin typeface="Cambria Math" panose="02040503050406030204" pitchFamily="18" charset="0"/>
                      </a:rPr>
                      <m:t>=2.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2B5E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2B5E"/>
                            </a:solidFill>
                            <a:latin typeface="Cambria Math" panose="02040503050406030204" pitchFamily="18" charset="0"/>
                          </a:rPr>
                          <m:t>−5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2B5E"/>
                        </a:solidFill>
                        <a:latin typeface="Cambria Math" panose="02040503050406030204" pitchFamily="18" charset="0"/>
                      </a:rPr>
                      <m:t>+10=0</m:t>
                    </m:r>
                  </m:oMath>
                </a14:m>
                <a:r>
                  <a:rPr lang="en-US" sz="2800" dirty="0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FC58EAF-BF1C-863D-A3B5-5758CA62CE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246" y="3757633"/>
                <a:ext cx="7467600" cy="523220"/>
              </a:xfrm>
              <a:prstGeom prst="rect">
                <a:avLst/>
              </a:prstGeom>
              <a:blipFill>
                <a:blip r:embed="rId4"/>
                <a:stretch>
                  <a:fillRect l="-1714"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45C4A0D-119C-A763-2B4E-E20AFA4EE821}"/>
                  </a:ext>
                </a:extLst>
              </p:cNvPr>
              <p:cNvSpPr txBox="1"/>
              <p:nvPr/>
            </p:nvSpPr>
            <p:spPr>
              <a:xfrm>
                <a:off x="1062446" y="4390256"/>
                <a:ext cx="434304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2B5E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800" b="0" i="1" smtClean="0">
                          <a:solidFill>
                            <a:srgbClr val="002B5E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rgbClr val="002B5E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rgbClr val="002B5E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002B5E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2B5E"/>
                          </a:solidFill>
                          <a:latin typeface="Cambria Math" panose="02040503050406030204" pitchFamily="18" charset="0"/>
                        </a:rPr>
                        <m:t>=2.0+10=10</m:t>
                      </m:r>
                    </m:oMath>
                  </m:oMathPara>
                </a14:m>
                <a:endParaRPr lang="en-US" sz="2800" dirty="0">
                  <a:solidFill>
                    <a:srgbClr val="002B5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45C4A0D-119C-A763-2B4E-E20AFA4EE8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2446" y="4390256"/>
                <a:ext cx="4343044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63CB88E-522F-A2B0-3382-1A06CE6048C1}"/>
                  </a:ext>
                </a:extLst>
              </p:cNvPr>
              <p:cNvSpPr txBox="1"/>
              <p:nvPr/>
            </p:nvSpPr>
            <p:spPr>
              <a:xfrm>
                <a:off x="885357" y="5002097"/>
                <a:ext cx="4876800" cy="10604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2B5E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800" b="0" i="1" smtClean="0">
                          <a:solidFill>
                            <a:srgbClr val="002B5E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rgbClr val="002B5E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rgbClr val="002B5E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800" b="0" i="1" smtClean="0">
                                  <a:solidFill>
                                    <a:srgbClr val="002B5E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0" i="1" smtClean="0">
                                  <a:solidFill>
                                    <a:srgbClr val="002B5E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800" b="0" i="1" smtClean="0">
                                  <a:solidFill>
                                    <a:srgbClr val="002B5E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US" sz="2800" b="0" i="1" smtClean="0">
                          <a:solidFill>
                            <a:srgbClr val="002B5E"/>
                          </a:solidFill>
                          <a:latin typeface="Cambria Math" panose="02040503050406030204" pitchFamily="18" charset="0"/>
                        </a:rPr>
                        <m:t>=2.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rgbClr val="002B5E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2B5E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2B5E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800" b="0" i="1" smtClean="0">
                          <a:solidFill>
                            <a:srgbClr val="002B5E"/>
                          </a:solidFill>
                          <a:latin typeface="Cambria Math" panose="02040503050406030204" pitchFamily="18" charset="0"/>
                        </a:rPr>
                        <m:t>+10=11</m:t>
                      </m:r>
                    </m:oMath>
                  </m:oMathPara>
                </a14:m>
                <a:endParaRPr lang="en-US" sz="2800" dirty="0">
                  <a:solidFill>
                    <a:srgbClr val="002B5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63CB88E-522F-A2B0-3382-1A06CE6048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357" y="5002097"/>
                <a:ext cx="4876800" cy="106048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>
            <a:extLst>
              <a:ext uri="{FF2B5EF4-FFF2-40B4-BE49-F238E27FC236}">
                <a16:creationId xmlns:a16="http://schemas.microsoft.com/office/drawing/2014/main" id="{C4D72B08-50D9-1C3F-15E3-FFD8C0E835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61628" y="-228600"/>
            <a:ext cx="1822862" cy="179847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975DF48-0613-C994-2AB8-D8AF49CD89E9}"/>
              </a:ext>
            </a:extLst>
          </p:cNvPr>
          <p:cNvSpPr txBox="1"/>
          <p:nvPr/>
        </p:nvSpPr>
        <p:spPr>
          <a:xfrm>
            <a:off x="152400" y="158139"/>
            <a:ext cx="2651760" cy="523220"/>
          </a:xfrm>
          <a:prstGeom prst="rect">
            <a:avLst/>
          </a:prstGeom>
          <a:solidFill>
            <a:srgbClr val="EC8B7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err="1">
                <a:solidFill>
                  <a:srgbClr val="002B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>
                <a:solidFill>
                  <a:srgbClr val="002B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SGK - 58</a:t>
            </a:r>
            <a:endParaRPr lang="en-US" sz="2800" b="1" dirty="0">
              <a:solidFill>
                <a:srgbClr val="002B5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F0ED484-BF79-E262-18A3-ED7DC8A11BE2}"/>
                  </a:ext>
                </a:extLst>
              </p:cNvPr>
              <p:cNvSpPr txBox="1"/>
              <p:nvPr/>
            </p:nvSpPr>
            <p:spPr>
              <a:xfrm>
                <a:off x="68236" y="1750511"/>
                <a:ext cx="9982200" cy="7371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Cho </a:t>
                </a:r>
                <a:r>
                  <a:rPr lang="en-US" sz="2800" dirty="0" err="1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hàm</a:t>
                </a:r>
                <a:r>
                  <a:rPr lang="en-US" sz="2800" dirty="0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số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solidFill>
                              <a:srgbClr val="002B5E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002B5E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y</m:t>
                        </m:r>
                        <m:r>
                          <a:rPr lang="en-US" sz="2800" b="0" i="0" smtClean="0">
                            <a:solidFill>
                              <a:srgbClr val="002B5E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=−2</m:t>
                        </m:r>
                        <m:r>
                          <a:rPr lang="en-US" sz="2800">
                            <a:solidFill>
                              <a:srgbClr val="002B5E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>
                            <a:solidFill>
                              <a:srgbClr val="002B5E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800">
                        <a:solidFill>
                          <a:srgbClr val="002B5E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+1</m:t>
                    </m:r>
                  </m:oMath>
                </a14:m>
                <a:r>
                  <a:rPr lang="en-US" sz="2800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Tính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2B5E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2B5E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2B5E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−1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2B5E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;</m:t>
                    </m:r>
                    <m:r>
                      <a:rPr lang="en-US" sz="2800" b="0" i="1" smtClean="0">
                        <a:solidFill>
                          <a:srgbClr val="002B5E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2B5E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2B5E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2B5E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;</m:t>
                    </m:r>
                    <m:r>
                      <a:rPr lang="en-US" sz="2800" b="0" i="1" smtClean="0">
                        <a:solidFill>
                          <a:srgbClr val="002B5E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2B5E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2B5E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2B5E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;</m:t>
                    </m:r>
                    <m:r>
                      <a:rPr lang="en-US" sz="2800" b="0" i="1" smtClean="0">
                        <a:solidFill>
                          <a:srgbClr val="002B5E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2B5E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b="0" i="1" smtClean="0">
                                <a:solidFill>
                                  <a:srgbClr val="002B5E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solidFill>
                                  <a:srgbClr val="002B5E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800" b="0" i="1" smtClean="0">
                                <a:solidFill>
                                  <a:srgbClr val="002B5E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3200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F0ED484-BF79-E262-18A3-ED7DC8A11B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36" y="1750511"/>
                <a:ext cx="9982200" cy="737189"/>
              </a:xfrm>
              <a:prstGeom prst="rect">
                <a:avLst/>
              </a:prstGeom>
              <a:blipFill>
                <a:blip r:embed="rId8"/>
                <a:stretch>
                  <a:fillRect l="-1221" t="-4132" b="-123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/>
          <p:cNvCxnSpPr/>
          <p:nvPr/>
        </p:nvCxnSpPr>
        <p:spPr>
          <a:xfrm>
            <a:off x="6096000" y="2882103"/>
            <a:ext cx="0" cy="3899697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768783A-F0F4-E0EE-4331-11E0B46E1C23}"/>
                  </a:ext>
                </a:extLst>
              </p:cNvPr>
              <p:cNvSpPr txBox="1"/>
              <p:nvPr/>
            </p:nvSpPr>
            <p:spPr>
              <a:xfrm>
                <a:off x="6225532" y="3035711"/>
                <a:ext cx="6172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Xét hàm số: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2B5E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b="0" i="1" smtClean="0">
                        <a:solidFill>
                          <a:srgbClr val="002B5E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rgbClr val="002B5E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2B5E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2B5E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2B5E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002B5E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2B5E"/>
                            </a:solidFill>
                            <a:latin typeface="Cambria Math" panose="02040503050406030204" pitchFamily="18" charset="0"/>
                          </a:rPr>
                          <m:t>−2</m:t>
                        </m:r>
                        <m:r>
                          <a:rPr lang="en-US" sz="2800" b="0" i="1" smtClean="0">
                            <a:solidFill>
                              <a:srgbClr val="002B5E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2B5E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solidFill>
                          <a:srgbClr val="002B5E"/>
                        </a:solidFill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endParaRPr lang="en-US" sz="2800" i="1" dirty="0">
                  <a:solidFill>
                    <a:srgbClr val="002B5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768783A-F0F4-E0EE-4331-11E0B46E1C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5532" y="3035711"/>
                <a:ext cx="6172200" cy="523220"/>
              </a:xfrm>
              <a:prstGeom prst="rect">
                <a:avLst/>
              </a:prstGeom>
              <a:blipFill>
                <a:blip r:embed="rId9"/>
                <a:stretch>
                  <a:fillRect l="-1974" t="-12791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C0DE27C-492C-4334-A683-7FB2D30DEA4A}"/>
                  </a:ext>
                </a:extLst>
              </p:cNvPr>
              <p:cNvSpPr txBox="1"/>
              <p:nvPr/>
            </p:nvSpPr>
            <p:spPr>
              <a:xfrm>
                <a:off x="6530332" y="3760322"/>
                <a:ext cx="59436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0">
                    <a:solidFill>
                      <a:srgbClr val="002B5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 có: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2B5E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2B5E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2B5E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2B5E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solidFill>
                          <a:srgbClr val="002B5E"/>
                        </a:solidFill>
                        <a:latin typeface="Cambria Math" panose="02040503050406030204" pitchFamily="18" charset="0"/>
                      </a:rPr>
                      <m:t>−2.</m:t>
                    </m:r>
                    <m:sSup>
                      <m:sSupPr>
                        <m:ctrlPr>
                          <a:rPr lang="en-US" sz="2800" i="1">
                            <a:solidFill>
                              <a:srgbClr val="002B5E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800" i="1">
                                <a:solidFill>
                                  <a:srgbClr val="002B5E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solidFill>
                                  <a:srgbClr val="002B5E"/>
                                </a:solidFill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e>
                      <m:sup>
                        <m:r>
                          <a:rPr lang="en-US" sz="2800" i="1">
                            <a:solidFill>
                              <a:srgbClr val="002B5E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solidFill>
                          <a:srgbClr val="002B5E"/>
                        </a:solidFill>
                        <a:latin typeface="Cambria Math" panose="02040503050406030204" pitchFamily="18" charset="0"/>
                      </a:rPr>
                      <m:t>+1</m:t>
                    </m:r>
                    <m:r>
                      <a:rPr lang="en-US" sz="2800" i="1">
                        <a:solidFill>
                          <a:srgbClr val="002B5E"/>
                        </a:solidFill>
                        <a:latin typeface="Cambria Math" panose="02040503050406030204" pitchFamily="18" charset="0"/>
                      </a:rPr>
                      <m:t>=−1</m:t>
                    </m:r>
                  </m:oMath>
                </a14:m>
                <a:endParaRPr lang="en-US" sz="2800" dirty="0">
                  <a:solidFill>
                    <a:srgbClr val="002B5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C0DE27C-492C-4334-A683-7FB2D30DEA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0332" y="3760322"/>
                <a:ext cx="5943600" cy="523220"/>
              </a:xfrm>
              <a:prstGeom prst="rect">
                <a:avLst/>
              </a:prstGeom>
              <a:blipFill>
                <a:blip r:embed="rId10"/>
                <a:stretch>
                  <a:fillRect l="-2051" t="-12791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D407D25-1787-9642-435A-79E4F2971EC3}"/>
                  </a:ext>
                </a:extLst>
              </p:cNvPr>
              <p:cNvSpPr txBox="1"/>
              <p:nvPr/>
            </p:nvSpPr>
            <p:spPr>
              <a:xfrm>
                <a:off x="7292332" y="4292778"/>
                <a:ext cx="417266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2B5E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rgbClr val="002B5E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002B5E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2B5E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>
                          <a:solidFill>
                            <a:srgbClr val="002B5E"/>
                          </a:solidFill>
                          <a:latin typeface="Cambria Math" panose="02040503050406030204" pitchFamily="18" charset="0"/>
                        </a:rPr>
                        <m:t>−2.</m:t>
                      </m:r>
                      <m:sSup>
                        <m:sSupPr>
                          <m:ctrlPr>
                            <a:rPr lang="en-US" sz="2800" i="1">
                              <a:solidFill>
                                <a:srgbClr val="002B5E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800" i="1">
                                  <a:solidFill>
                                    <a:srgbClr val="002B5E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solidFill>
                                    <a:srgbClr val="002B5E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d>
                        </m:e>
                        <m:sup>
                          <m:r>
                            <a:rPr lang="en-US" sz="2800" i="1">
                              <a:solidFill>
                                <a:srgbClr val="002B5E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800" b="0" i="1" smtClean="0">
                          <a:solidFill>
                            <a:srgbClr val="002B5E"/>
                          </a:solidFill>
                          <a:latin typeface="Cambria Math" panose="02040503050406030204" pitchFamily="18" charset="0"/>
                        </a:rPr>
                        <m:t>+1</m:t>
                      </m:r>
                      <m:r>
                        <a:rPr lang="en-US" sz="2800" i="1">
                          <a:solidFill>
                            <a:srgbClr val="002B5E"/>
                          </a:solidFill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sz="2800" dirty="0">
                  <a:solidFill>
                    <a:srgbClr val="002B5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D407D25-1787-9642-435A-79E4F2971E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2332" y="4292778"/>
                <a:ext cx="4172665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36A56F1-87EE-2288-CA32-DD5BAFA4970C}"/>
                  </a:ext>
                </a:extLst>
              </p:cNvPr>
              <p:cNvSpPr txBox="1"/>
              <p:nvPr/>
            </p:nvSpPr>
            <p:spPr>
              <a:xfrm>
                <a:off x="7082136" y="4948103"/>
                <a:ext cx="483999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2B5E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rgbClr val="002B5E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002B5E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2B5E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>
                          <a:solidFill>
                            <a:srgbClr val="002B5E"/>
                          </a:solidFill>
                          <a:latin typeface="Cambria Math" panose="02040503050406030204" pitchFamily="18" charset="0"/>
                        </a:rPr>
                        <m:t>−2.</m:t>
                      </m:r>
                      <m:sSup>
                        <m:sSupPr>
                          <m:ctrlPr>
                            <a:rPr lang="en-US" sz="2800" i="1">
                              <a:solidFill>
                                <a:srgbClr val="002B5E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800" i="1">
                                  <a:solidFill>
                                    <a:srgbClr val="002B5E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solidFill>
                                    <a:srgbClr val="002B5E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</m:e>
                        <m:sup>
                          <m:r>
                            <a:rPr lang="en-US" sz="2800" i="1">
                              <a:solidFill>
                                <a:srgbClr val="002B5E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800" b="0" i="1" smtClean="0">
                          <a:solidFill>
                            <a:srgbClr val="002B5E"/>
                          </a:solidFill>
                          <a:latin typeface="Cambria Math" panose="02040503050406030204" pitchFamily="18" charset="0"/>
                        </a:rPr>
                        <m:t>+1</m:t>
                      </m:r>
                      <m:r>
                        <a:rPr lang="en-US" sz="2800" i="1">
                          <a:solidFill>
                            <a:srgbClr val="002B5E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rgbClr val="002B5E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800" i="1">
                          <a:solidFill>
                            <a:srgbClr val="002B5E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2800" dirty="0">
                  <a:solidFill>
                    <a:srgbClr val="002B5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36A56F1-87EE-2288-CA32-DD5BAFA497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2136" y="4948103"/>
                <a:ext cx="4839992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47A5697-0F57-8D6A-108D-7A7DDD7DCC15}"/>
                  </a:ext>
                </a:extLst>
              </p:cNvPr>
              <p:cNvSpPr txBox="1"/>
              <p:nvPr/>
            </p:nvSpPr>
            <p:spPr>
              <a:xfrm>
                <a:off x="6854943" y="5489795"/>
                <a:ext cx="5294378" cy="11455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2B5E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rgbClr val="002B5E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800" b="0" i="1" smtClean="0">
                                  <a:solidFill>
                                    <a:srgbClr val="002B5E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0" i="1" smtClean="0">
                                  <a:solidFill>
                                    <a:srgbClr val="002B5E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800" b="0" i="1" smtClean="0">
                                  <a:solidFill>
                                    <a:srgbClr val="002B5E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</m:d>
                      <m:r>
                        <a:rPr lang="en-US" sz="2800" b="0" i="1" smtClean="0">
                          <a:solidFill>
                            <a:srgbClr val="002B5E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>
                          <a:solidFill>
                            <a:srgbClr val="002B5E"/>
                          </a:solidFill>
                          <a:latin typeface="Cambria Math" panose="02040503050406030204" pitchFamily="18" charset="0"/>
                        </a:rPr>
                        <m:t>−2.</m:t>
                      </m:r>
                      <m:sSup>
                        <m:sSupPr>
                          <m:ctrlPr>
                            <a:rPr lang="en-US" sz="2800" i="1">
                              <a:solidFill>
                                <a:srgbClr val="002B5E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800" i="1">
                                  <a:solidFill>
                                    <a:srgbClr val="002B5E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800" i="1" smtClean="0">
                                      <a:solidFill>
                                        <a:srgbClr val="002B5E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0" i="1" smtClean="0">
                                      <a:solidFill>
                                        <a:srgbClr val="002B5E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800" b="0" i="1" smtClean="0">
                                      <a:solidFill>
                                        <a:srgbClr val="002B5E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800" i="1">
                              <a:solidFill>
                                <a:srgbClr val="002B5E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800" b="0" i="1" smtClean="0">
                          <a:solidFill>
                            <a:srgbClr val="002B5E"/>
                          </a:solidFill>
                          <a:latin typeface="Cambria Math" panose="02040503050406030204" pitchFamily="18" charset="0"/>
                        </a:rPr>
                        <m:t>+1</m:t>
                      </m:r>
                      <m:r>
                        <a:rPr lang="en-US" sz="2800" i="1">
                          <a:solidFill>
                            <a:srgbClr val="002B5E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i="1" smtClean="0">
                              <a:solidFill>
                                <a:srgbClr val="002B5E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2B5E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2B5E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002B5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47A5697-0F57-8D6A-108D-7A7DDD7DCC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4943" y="5489795"/>
                <a:ext cx="5294378" cy="114557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1352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9" grpId="0"/>
      <p:bldP spid="10" grpId="0"/>
      <p:bldP spid="11" grpId="0"/>
      <p:bldP spid="13" grpId="0"/>
      <p:bldP spid="14" grpId="0"/>
      <p:bldP spid="15" grpId="0"/>
      <p:bldP spid="16" grpId="0"/>
      <p:bldP spid="1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OPL20U25GSXzBJYl68kk8uQGfFKzs7yb1M4KJWUiLk6ZEvGF+qCIPSnY57AbBFCvTWID 13 2022 KNTT STT 25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5D56E2E4-7ED0-47ED-A585-C8596286DC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"/>
            <a:ext cx="12192001" cy="6858000"/>
          </a:xfrm>
          <a:prstGeom prst="rect">
            <a:avLst/>
          </a:prstGeom>
        </p:spPr>
      </p:pic>
      <p:sp>
        <p:nvSpPr>
          <p:cNvPr id="11" name="矩形 10" descr="OPL20U25GSXzBJYl68kk8uQGfFKzs7yb1M4KJWUiLk6ZEvGF+qCIPSnY57AbBFCvTWID 13 2022 KNTT STT 25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734AB463-6C6E-49E2-8311-10F2B31877F0}"/>
              </a:ext>
            </a:extLst>
          </p:cNvPr>
          <p:cNvSpPr/>
          <p:nvPr/>
        </p:nvSpPr>
        <p:spPr>
          <a:xfrm>
            <a:off x="4844790" y="2128641"/>
            <a:ext cx="3445880" cy="8311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4801" dirty="0">
                <a:solidFill>
                  <a:srgbClr val="EC8B74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VẬN DỤNG</a:t>
            </a:r>
            <a:endParaRPr kumimoji="1" lang="zh-CN" altLang="en-US" sz="4801" dirty="0">
              <a:solidFill>
                <a:srgbClr val="EC8B74"/>
              </a:solidFill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3" name="矩形 12" descr="OPL20U25GSXzBJYl68kk8uQGfFKzs7yb1M4KJWUiLk6ZEvGF+qCIPSnY57AbBFCvTWID 13 2022 KNTT STT 25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888ADBBE-6045-46D6-A35A-5223216B8751}"/>
              </a:ext>
            </a:extLst>
          </p:cNvPr>
          <p:cNvSpPr/>
          <p:nvPr/>
        </p:nvSpPr>
        <p:spPr>
          <a:xfrm rot="16200000">
            <a:off x="2783661" y="1413059"/>
            <a:ext cx="1480865" cy="2551017"/>
          </a:xfrm>
          <a:prstGeom prst="rect">
            <a:avLst/>
          </a:prstGeom>
          <a:solidFill>
            <a:srgbClr val="EC8B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en-US" altLang="zh-CN" sz="4401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4</a:t>
            </a:r>
            <a:endParaRPr lang="zh-CN" altLang="en-US" sz="4401" dirty="0">
              <a:solidFill>
                <a:schemeClr val="bg1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45974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11" descr="OPL20U25GSXzBJYl68kk8uQGfFKzs7yb1M4KJWUiLk6ZEvGF+qCIPSnY57AbBFCvTWID 13 2022 KNTT STT 25+K4lPs7H94VUqPe2XwIsfPRnrXQE//QTEXxb8/8N4CNc6FpgZahzpTjFhMzSA7T/nHJa11DE8Ng2TP3iAmRczFlmslSuUNOgUeb6yRvs0="/>
              <p:cNvSpPr>
                <a:spLocks noChangeArrowheads="1"/>
              </p:cNvSpPr>
              <p:nvPr/>
            </p:nvSpPr>
            <p:spPr bwMode="auto">
              <a:xfrm>
                <a:off x="0" y="132047"/>
                <a:ext cx="11811000" cy="9541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indent="630238" algn="just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altLang="en-US" sz="2800" b="1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Bài</a:t>
                </a:r>
                <a:r>
                  <a:rPr kumimoji="0" lang="en-US" altLang="en-US" sz="2800" b="1" i="0" u="none" strike="noStrike" cap="none" normalizeH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tập:</a:t>
                </a:r>
                <a:r>
                  <a:rPr kumimoji="0" lang="en-US" altLang="en-US" sz="2800" i="0" u="none" strike="noStrike" cap="none" normalizeH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vi-VN" altLang="en-US" sz="280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Khi </a:t>
                </a:r>
                <a:r>
                  <a:rPr kumimoji="0" lang="vi-VN" altLang="en-US" sz="280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đo nhiệt độ, ta có công thức biến đổi từ đơn vị </a:t>
                </a:r>
                <a:r>
                  <a:rPr kumimoji="0" lang="vi-VN" altLang="en-US" sz="280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độ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kumimoji="0" lang="en-US" altLang="en-US" sz="280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vi-VN" altLang="en-US" sz="280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kumimoji="0" lang="vi-VN" altLang="en-US" sz="280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Celsius) sang đơn vị </a:t>
                </a:r>
                <a:r>
                  <a:rPr kumimoji="0" lang="vi-VN" altLang="en-US" sz="280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độ </a:t>
                </a:r>
                <a14:m>
                  <m:oMath xmlns:m="http://schemas.openxmlformats.org/officeDocument/2006/math">
                    <m:r>
                      <a:rPr lang="en-US" altLang="en-US" sz="28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𝐹</m:t>
                    </m:r>
                  </m:oMath>
                </a14:m>
                <a:r>
                  <a:rPr kumimoji="0" lang="en-US" altLang="en-US" sz="280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vi-VN" altLang="en-US" sz="280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kumimoji="0" lang="vi-VN" altLang="en-US" sz="280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Fahrenheit) như sau:</a:t>
                </a:r>
                <a:r>
                  <a:rPr kumimoji="0" lang="en-US" altLang="en-US" sz="280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altLang="en-US" sz="28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𝐹</m:t>
                    </m:r>
                    <m:r>
                      <a:rPr kumimoji="0" lang="en-US" altLang="en-US" sz="28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=1,8</m:t>
                    </m:r>
                    <m:r>
                      <a:rPr kumimoji="0" lang="en-US" altLang="en-US" sz="28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𝐶</m:t>
                    </m:r>
                    <m:r>
                      <a:rPr kumimoji="0" lang="en-US" altLang="en-US" sz="28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+32</m:t>
                    </m:r>
                  </m:oMath>
                </a14:m>
                <a:r>
                  <a:rPr kumimoji="0" lang="en-US" altLang="en-US" sz="280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" name="Rectangle 11" descr="OPL20U25GSXzBJYl68kk8uQGfFKzs7yb1M4KJWUiLk6ZEvGF+qCIPSnY57AbBFCvTWID 13 2022 KNTT STT 25+K4lPs7H94VUqPe2XwIsfPRnrXQE//QTEXxb8/8N4CNc6FpgZahzpTjFhMzSA7T/nHJa11DE8Ng2TP3iAmRczFlmslSuUNOgUeb6yRvs0=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132047"/>
                <a:ext cx="11811000" cy="954107"/>
              </a:xfrm>
              <a:prstGeom prst="rect">
                <a:avLst/>
              </a:prstGeom>
              <a:blipFill>
                <a:blip r:embed="rId5"/>
                <a:stretch>
                  <a:fillRect l="-1032" t="-6410" r="-980" b="-1730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 descr="A thermometer showing the temperature&#10;&#10;Description automatically generated with low confidence">
            <a:extLst>
              <a:ext uri="{FF2B5EF4-FFF2-40B4-BE49-F238E27FC236}">
                <a16:creationId xmlns:a16="http://schemas.microsoft.com/office/drawing/2014/main" id="{12EE56BD-4FA2-F57A-670E-E56559E4754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2517" y="838200"/>
            <a:ext cx="1689483" cy="403374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B015E7E-0337-B56D-70E0-88278290B847}"/>
                  </a:ext>
                </a:extLst>
              </p:cNvPr>
              <p:cNvSpPr txBox="1"/>
              <p:nvPr/>
            </p:nvSpPr>
            <p:spPr>
              <a:xfrm>
                <a:off x="1676400" y="1888383"/>
                <a:ext cx="7238999" cy="1692771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8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Thay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=30 </m:t>
                    </m:r>
                  </m:oMath>
                </a14:m>
                <a:r>
                  <a:rPr lang="en-US" sz="28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vào </a:t>
                </a:r>
                <a:r>
                  <a:rPr 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công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thức</a:t>
                </a:r>
                <a:r>
                  <a:rPr kumimoji="0" lang="en-US" altLang="en-US" sz="2800" b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altLang="en-US" sz="28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𝐹</m:t>
                    </m:r>
                    <m:r>
                      <a:rPr kumimoji="0" lang="en-US" altLang="en-US" sz="28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=1,8</m:t>
                    </m:r>
                    <m:r>
                      <a:rPr kumimoji="0" lang="en-US" altLang="en-US" sz="28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𝐶</m:t>
                    </m:r>
                    <m:r>
                      <a:rPr kumimoji="0" lang="en-US" altLang="en-US" sz="28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+32</m:t>
                    </m:r>
                  </m:oMath>
                </a14:m>
                <a:endParaRPr kumimoji="0" lang="en-US" altLang="en-US" sz="2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 </a:t>
                </a:r>
                <a:r>
                  <a:rPr 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=1,8 . 30+32 </m:t>
                    </m:r>
                    <m:r>
                      <m:rPr>
                        <m:nor/>
                      </m:rPr>
                      <a:rPr lang="en-US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2800" b="0" i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 86</m:t>
                    </m:r>
                  </m:oMath>
                </a14:m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800" b="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Vậy khi nhiệt </a:t>
                </a:r>
                <a:r>
                  <a:rPr lang="en-US" sz="2800" b="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kế</a:t>
                </a:r>
                <a:r>
                  <a:rPr lang="en-US" sz="2800" b="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chỉ</a:t>
                </a:r>
                <a:r>
                  <a:rPr lang="en-US" sz="2800" b="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30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℃ </m:t>
                    </m:r>
                  </m:oMath>
                </a14:m>
                <a:r>
                  <a:rPr lang="en-US" sz="2800" b="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thì </a:t>
                </a:r>
                <a:r>
                  <a:rPr lang="en-US" sz="2800" b="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nhiệt</a:t>
                </a:r>
                <a:r>
                  <a:rPr lang="en-US" sz="2800" b="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độ</a:t>
                </a:r>
                <a:r>
                  <a:rPr lang="en-US" sz="2800" b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là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86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℉</m:t>
                    </m:r>
                  </m:oMath>
                </a14:m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B015E7E-0337-B56D-70E0-88278290B8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6400" y="1888383"/>
                <a:ext cx="7238999" cy="1692771"/>
              </a:xfrm>
              <a:prstGeom prst="rect">
                <a:avLst/>
              </a:prstGeom>
              <a:blipFill>
                <a:blip r:embed="rId7"/>
                <a:stretch>
                  <a:fillRect l="-1685" t="-3971" b="-93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3E62899-6B6A-8991-9B9A-9657F70AA6ED}"/>
                  </a:ext>
                </a:extLst>
              </p:cNvPr>
              <p:cNvSpPr txBox="1"/>
              <p:nvPr/>
            </p:nvSpPr>
            <p:spPr>
              <a:xfrm>
                <a:off x="0" y="1157522"/>
                <a:ext cx="968592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Khi </a:t>
                </a:r>
                <a:r>
                  <a:rPr 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nhiệt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kế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chỉ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30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℃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hãy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cho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biết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nhiệt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độ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bao </a:t>
                </a:r>
                <a:r>
                  <a:rPr 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nhiêu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độ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?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3E62899-6B6A-8991-9B9A-9657F70AA6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157522"/>
                <a:ext cx="9685924" cy="523220"/>
              </a:xfrm>
              <a:prstGeom prst="rect">
                <a:avLst/>
              </a:prstGeom>
              <a:blipFill>
                <a:blip r:embed="rId8"/>
                <a:stretch>
                  <a:fillRect l="-1259" t="-12791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222D68C-64CE-B7DD-48DB-0A6DF527CF3D}"/>
                  </a:ext>
                </a:extLst>
              </p:cNvPr>
              <p:cNvSpPr txBox="1"/>
              <p:nvPr/>
            </p:nvSpPr>
            <p:spPr>
              <a:xfrm>
                <a:off x="0" y="3857926"/>
                <a:ext cx="1022796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Khi </a:t>
                </a:r>
                <a:r>
                  <a:rPr 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nhiệt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kế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chỉ</a:t>
                </a:r>
                <a:r>
                  <a:rPr lang="en-US" sz="28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6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8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℉ </m:t>
                    </m:r>
                  </m:oMath>
                </a14:m>
                <a:r>
                  <a:rPr lang="en-US" sz="28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độ </a:t>
                </a:r>
                <a:r>
                  <a:rPr 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hãy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cho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biết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nhiệt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độ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bao </a:t>
                </a:r>
                <a:r>
                  <a:rPr 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nhiêu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độ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?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222D68C-64CE-B7DD-48DB-0A6DF527CF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857926"/>
                <a:ext cx="10227969" cy="523220"/>
              </a:xfrm>
              <a:prstGeom prst="rect">
                <a:avLst/>
              </a:prstGeom>
              <a:blipFill>
                <a:blip r:embed="rId9"/>
                <a:stretch>
                  <a:fillRect l="-1192" t="-12791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C89D16A-FF95-68E8-4920-8B51638085AF}"/>
                  </a:ext>
                </a:extLst>
              </p:cNvPr>
              <p:cNvSpPr txBox="1"/>
              <p:nvPr/>
            </p:nvSpPr>
            <p:spPr>
              <a:xfrm>
                <a:off x="1752600" y="4625590"/>
                <a:ext cx="7055230" cy="1692771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Thay </a:t>
                </a:r>
                <a14:m>
                  <m:oMath xmlns:m="http://schemas.openxmlformats.org/officeDocument/2006/math">
                    <m:r>
                      <a:rPr lang="en-US" altLang="en-US" sz="28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𝐹</m:t>
                    </m:r>
                    <m:r>
                      <a:rPr lang="en-US" altLang="en-US" sz="2800" b="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=68</m:t>
                    </m:r>
                  </m:oMath>
                </a14:m>
                <a:r>
                  <a:rPr lang="en-US" sz="28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vào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công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thức</a:t>
                </a:r>
                <a:r>
                  <a:rPr kumimoji="0" lang="en-US" altLang="en-US" sz="2800" b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F</a:t>
                </a:r>
                <a14:m>
                  <m:oMath xmlns:m="http://schemas.openxmlformats.org/officeDocument/2006/math">
                    <m:r>
                      <a:rPr kumimoji="0" lang="en-US" altLang="en-US" sz="28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=1,8</m:t>
                    </m:r>
                    <m:r>
                      <a:rPr kumimoji="0" lang="en-US" altLang="en-US" sz="28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𝐶</m:t>
                    </m:r>
                    <m:r>
                      <a:rPr kumimoji="0" lang="en-US" altLang="en-US" sz="28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+32</m:t>
                    </m:r>
                  </m:oMath>
                </a14:m>
                <a:endParaRPr kumimoji="0" lang="en-US" altLang="en-US" sz="2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 </a:t>
                </a:r>
                <a:r>
                  <a:rPr 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68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=1,8 . 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+32</m:t>
                    </m:r>
                    <m:r>
                      <m:rPr>
                        <m:nor/>
                      </m:rPr>
                      <a:rPr lang="en-US" sz="2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=20</m:t>
                    </m:r>
                  </m:oMath>
                </a14:m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800" b="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Vậy khi nhiệt </a:t>
                </a:r>
                <a:r>
                  <a:rPr lang="en-US" sz="2800" b="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kế</a:t>
                </a:r>
                <a:r>
                  <a:rPr lang="en-US" sz="2800" b="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chỉ</a:t>
                </a:r>
                <a:r>
                  <a:rPr lang="en-US" sz="2800" b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6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8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℉ </m:t>
                    </m:r>
                  </m:oMath>
                </a14:m>
                <a:r>
                  <a:rPr lang="en-US" sz="2800" b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thì </a:t>
                </a:r>
                <a:r>
                  <a:rPr lang="en-US" sz="2800" b="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nhiệt</a:t>
                </a:r>
                <a:r>
                  <a:rPr lang="en-US" sz="2800" b="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độ</a:t>
                </a:r>
                <a:r>
                  <a:rPr lang="en-US" sz="2800" b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là </a:t>
                </a:r>
                <a14:m>
                  <m:oMath xmlns:m="http://schemas.openxmlformats.org/officeDocument/2006/math">
                    <m:r>
                      <a:rPr lang="en-US" sz="280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℃</m:t>
                    </m:r>
                  </m:oMath>
                </a14:m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C89D16A-FF95-68E8-4920-8B51638085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600" y="4625590"/>
                <a:ext cx="7055230" cy="1692771"/>
              </a:xfrm>
              <a:prstGeom prst="rect">
                <a:avLst/>
              </a:prstGeom>
              <a:blipFill>
                <a:blip r:embed="rId10"/>
                <a:stretch>
                  <a:fillRect l="-1815" t="-3971" b="-93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7">
            <a:extLst>
              <a:ext uri="{FF2B5EF4-FFF2-40B4-BE49-F238E27FC236}">
                <a16:creationId xmlns:a16="http://schemas.microsoft.com/office/drawing/2014/main" id="{9B34E41F-AB96-FC9C-54E5-AA848A5C38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58" r="18421"/>
          <a:stretch/>
        </p:blipFill>
        <p:spPr bwMode="auto">
          <a:xfrm>
            <a:off x="10623580" y="5105400"/>
            <a:ext cx="1447355" cy="1642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3 phut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448800" y="5933590"/>
            <a:ext cx="1447800" cy="814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828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15" grpId="0" animBg="1"/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OPL20U25GSXzBJYl68kk8uQGfFKzs7yb1M4KJWUiLk6ZEvGF+qCIPSnY57AbBFCvTWID 13 2022 KNTT STT 25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5D56E2E4-7ED0-47ED-A585-C8596286DC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99"/>
            <a:ext cx="12192001" cy="6858000"/>
          </a:xfrm>
          <a:prstGeom prst="rect">
            <a:avLst/>
          </a:prstGeom>
        </p:spPr>
      </p:pic>
      <p:sp>
        <p:nvSpPr>
          <p:cNvPr id="13" name="矩形 12" descr="OPL20U25GSXzBJYl68kk8uQGfFKzs7yb1M4KJWUiLk6ZEvGF+qCIPSnY57AbBFCvTWID 13 2022 KNTT STT 25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888ADBBE-6045-46D6-A35A-5223216B8751}"/>
              </a:ext>
            </a:extLst>
          </p:cNvPr>
          <p:cNvSpPr/>
          <p:nvPr/>
        </p:nvSpPr>
        <p:spPr>
          <a:xfrm rot="16200000">
            <a:off x="4862087" y="368777"/>
            <a:ext cx="1748536" cy="6120248"/>
          </a:xfrm>
          <a:prstGeom prst="rect">
            <a:avLst/>
          </a:prstGeom>
          <a:solidFill>
            <a:srgbClr val="EC8B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en-US" altLang="zh-CN" sz="4401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NHIỆM VỤ VỀ NHÀ</a:t>
            </a:r>
            <a:endParaRPr lang="zh-CN" altLang="en-US" sz="4401" dirty="0">
              <a:solidFill>
                <a:schemeClr val="bg1"/>
              </a:solidFill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8031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 descr="OPL20U25GSXzBJYl68kk8uQGfFKzs7yb1M4KJWUiLk6ZEvGF+qCIPSnY57AbBFCvTWID 13 2022 KNTT STT 25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F0FC0F70-AC76-4EA2-86EB-0B407A4ACBB5}"/>
              </a:ext>
            </a:extLst>
          </p:cNvPr>
          <p:cNvGrpSpPr/>
          <p:nvPr/>
        </p:nvGrpSpPr>
        <p:grpSpPr>
          <a:xfrm>
            <a:off x="0" y="344417"/>
            <a:ext cx="12192001" cy="599707"/>
            <a:chOff x="0" y="776685"/>
            <a:chExt cx="12190413" cy="599628"/>
          </a:xfrm>
        </p:grpSpPr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84C0791A-6676-4043-BBF1-DD2993D19C98}"/>
                </a:ext>
              </a:extLst>
            </p:cNvPr>
            <p:cNvSpPr/>
            <p:nvPr/>
          </p:nvSpPr>
          <p:spPr>
            <a:xfrm flipV="1">
              <a:off x="0" y="1330594"/>
              <a:ext cx="12190413" cy="45719"/>
            </a:xfrm>
            <a:prstGeom prst="rect">
              <a:avLst/>
            </a:prstGeom>
            <a:solidFill>
              <a:srgbClr val="EC8B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TextBox 8">
              <a:extLst>
                <a:ext uri="{FF2B5EF4-FFF2-40B4-BE49-F238E27FC236}">
                  <a16:creationId xmlns:a16="http://schemas.microsoft.com/office/drawing/2014/main" id="{E9BB0E5B-E5F4-4490-B3C7-C915B81DF5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64644" y="776685"/>
              <a:ext cx="4465875" cy="5539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algn="ctr" eaLnBrk="1" hangingPunct="1"/>
              <a:r>
                <a:rPr lang="en-US" altLang="zh-CN" sz="3600" b="1" dirty="0">
                  <a:solidFill>
                    <a:srgbClr val="EC8B74"/>
                  </a:solidFill>
                  <a:latin typeface="Times New Roman" panose="02020603050405020304" pitchFamily="18" charset="0"/>
                  <a:ea typeface="华文中宋" panose="0201060004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NHIỆM VỤ VỀ NHÀ</a:t>
              </a:r>
              <a:endParaRPr lang="zh-CN" altLang="en-US" sz="3600" b="1" dirty="0">
                <a:solidFill>
                  <a:srgbClr val="EC8B74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  <a:sym typeface="Arial" panose="020B0604020202020204" pitchFamily="34" charset="0"/>
              </a:endParaRPr>
            </a:p>
          </p:txBody>
        </p:sp>
      </p:grpSp>
      <p:grpSp>
        <p:nvGrpSpPr>
          <p:cNvPr id="5" name="组合 4" descr="OPL20U25GSXzBJYl68kk8uQGfFKzs7yb1M4KJWUiLk6ZEvGF+qCIPSnY57AbBFCvTWID 13 2022 KNTT STT 25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80978CAF-30FC-4F62-BC63-9793CD6913C8}"/>
              </a:ext>
            </a:extLst>
          </p:cNvPr>
          <p:cNvGrpSpPr/>
          <p:nvPr/>
        </p:nvGrpSpPr>
        <p:grpSpPr>
          <a:xfrm>
            <a:off x="1850298" y="1901603"/>
            <a:ext cx="8797007" cy="4101426"/>
            <a:chOff x="838200" y="1581150"/>
            <a:chExt cx="7467600" cy="2895600"/>
          </a:xfrm>
        </p:grpSpPr>
        <p:sp>
          <p:nvSpPr>
            <p:cNvPr id="6" name="Rectangle 2">
              <a:extLst>
                <a:ext uri="{FF2B5EF4-FFF2-40B4-BE49-F238E27FC236}">
                  <a16:creationId xmlns:a16="http://schemas.microsoft.com/office/drawing/2014/main" id="{FD8E24B8-B07D-40C1-9EEC-D3130FBC8FB2}"/>
                </a:ext>
              </a:extLst>
            </p:cNvPr>
            <p:cNvSpPr/>
            <p:nvPr/>
          </p:nvSpPr>
          <p:spPr>
            <a:xfrm>
              <a:off x="838200" y="1581150"/>
              <a:ext cx="3733800" cy="1447800"/>
            </a:xfrm>
            <a:prstGeom prst="rect">
              <a:avLst/>
            </a:prstGeom>
            <a:solidFill>
              <a:srgbClr val="EC8B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" name="Rectangle 3">
              <a:extLst>
                <a:ext uri="{FF2B5EF4-FFF2-40B4-BE49-F238E27FC236}">
                  <a16:creationId xmlns:a16="http://schemas.microsoft.com/office/drawing/2014/main" id="{ECAB7E76-141F-491C-9B1C-180AAB82DB68}"/>
                </a:ext>
              </a:extLst>
            </p:cNvPr>
            <p:cNvSpPr/>
            <p:nvPr/>
          </p:nvSpPr>
          <p:spPr>
            <a:xfrm>
              <a:off x="838200" y="3028950"/>
              <a:ext cx="3733800" cy="1447800"/>
            </a:xfrm>
            <a:prstGeom prst="rect">
              <a:avLst/>
            </a:prstGeom>
            <a:solidFill>
              <a:srgbClr val="EC8B74">
                <a:alpha val="7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" name="Rectangle 4">
              <a:extLst>
                <a:ext uri="{FF2B5EF4-FFF2-40B4-BE49-F238E27FC236}">
                  <a16:creationId xmlns:a16="http://schemas.microsoft.com/office/drawing/2014/main" id="{C910AFF6-9279-4119-BB22-16DEF640CACB}"/>
                </a:ext>
              </a:extLst>
            </p:cNvPr>
            <p:cNvSpPr/>
            <p:nvPr/>
          </p:nvSpPr>
          <p:spPr>
            <a:xfrm>
              <a:off x="4572000" y="1587847"/>
              <a:ext cx="3733800" cy="1447800"/>
            </a:xfrm>
            <a:prstGeom prst="rect">
              <a:avLst/>
            </a:prstGeom>
            <a:solidFill>
              <a:srgbClr val="EC8B74">
                <a:alpha val="7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0" name="Rectangle 5">
              <a:extLst>
                <a:ext uri="{FF2B5EF4-FFF2-40B4-BE49-F238E27FC236}">
                  <a16:creationId xmlns:a16="http://schemas.microsoft.com/office/drawing/2014/main" id="{25ED347A-EE16-4E61-B974-751C954EE7F9}"/>
                </a:ext>
              </a:extLst>
            </p:cNvPr>
            <p:cNvSpPr/>
            <p:nvPr/>
          </p:nvSpPr>
          <p:spPr>
            <a:xfrm>
              <a:off x="4572000" y="3028950"/>
              <a:ext cx="3733800" cy="1447800"/>
            </a:xfrm>
            <a:prstGeom prst="rect">
              <a:avLst/>
            </a:prstGeom>
            <a:solidFill>
              <a:srgbClr val="EC8B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grpSp>
          <p:nvGrpSpPr>
            <p:cNvPr id="18" name="Group 13">
              <a:extLst>
                <a:ext uri="{FF2B5EF4-FFF2-40B4-BE49-F238E27FC236}">
                  <a16:creationId xmlns:a16="http://schemas.microsoft.com/office/drawing/2014/main" id="{CCF6D8C7-D028-4D78-86B4-D841BC051D2C}"/>
                </a:ext>
              </a:extLst>
            </p:cNvPr>
            <p:cNvGrpSpPr/>
            <p:nvPr/>
          </p:nvGrpSpPr>
          <p:grpSpPr>
            <a:xfrm>
              <a:off x="7543800" y="1982293"/>
              <a:ext cx="533400" cy="645515"/>
              <a:chOff x="427038" y="3595610"/>
              <a:chExt cx="391838" cy="474198"/>
            </a:xfrm>
            <a:solidFill>
              <a:schemeClr val="bg1"/>
            </a:solidFill>
          </p:grpSpPr>
          <p:sp>
            <p:nvSpPr>
              <p:cNvPr id="27" name="Freeform 89">
                <a:extLst>
                  <a:ext uri="{FF2B5EF4-FFF2-40B4-BE49-F238E27FC236}">
                    <a16:creationId xmlns:a16="http://schemas.microsoft.com/office/drawing/2014/main" id="{07B793CF-4C7C-4112-AAA0-F1940C094E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6937" y="3655509"/>
                <a:ext cx="272041" cy="257066"/>
              </a:xfrm>
              <a:custGeom>
                <a:avLst/>
                <a:gdLst>
                  <a:gd name="T0" fmla="*/ 57 w 82"/>
                  <a:gd name="T1" fmla="*/ 67 h 78"/>
                  <a:gd name="T2" fmla="*/ 57 w 82"/>
                  <a:gd name="T3" fmla="*/ 78 h 78"/>
                  <a:gd name="T4" fmla="*/ 82 w 82"/>
                  <a:gd name="T5" fmla="*/ 40 h 78"/>
                  <a:gd name="T6" fmla="*/ 41 w 82"/>
                  <a:gd name="T7" fmla="*/ 0 h 78"/>
                  <a:gd name="T8" fmla="*/ 0 w 82"/>
                  <a:gd name="T9" fmla="*/ 40 h 78"/>
                  <a:gd name="T10" fmla="*/ 25 w 82"/>
                  <a:gd name="T11" fmla="*/ 78 h 78"/>
                  <a:gd name="T12" fmla="*/ 25 w 82"/>
                  <a:gd name="T13" fmla="*/ 67 h 78"/>
                  <a:gd name="T14" fmla="*/ 10 w 82"/>
                  <a:gd name="T15" fmla="*/ 40 h 78"/>
                  <a:gd name="T16" fmla="*/ 41 w 82"/>
                  <a:gd name="T17" fmla="*/ 10 h 78"/>
                  <a:gd name="T18" fmla="*/ 72 w 82"/>
                  <a:gd name="T19" fmla="*/ 40 h 78"/>
                  <a:gd name="T20" fmla="*/ 57 w 82"/>
                  <a:gd name="T21" fmla="*/ 67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2" h="78">
                    <a:moveTo>
                      <a:pt x="57" y="67"/>
                    </a:moveTo>
                    <a:cubicBezTo>
                      <a:pt x="57" y="78"/>
                      <a:pt x="57" y="78"/>
                      <a:pt x="57" y="78"/>
                    </a:cubicBezTo>
                    <a:cubicBezTo>
                      <a:pt x="71" y="72"/>
                      <a:pt x="82" y="57"/>
                      <a:pt x="82" y="40"/>
                    </a:cubicBezTo>
                    <a:cubicBezTo>
                      <a:pt x="82" y="18"/>
                      <a:pt x="63" y="0"/>
                      <a:pt x="41" y="0"/>
                    </a:cubicBezTo>
                    <a:cubicBezTo>
                      <a:pt x="19" y="0"/>
                      <a:pt x="0" y="18"/>
                      <a:pt x="0" y="40"/>
                    </a:cubicBezTo>
                    <a:cubicBezTo>
                      <a:pt x="0" y="57"/>
                      <a:pt x="10" y="72"/>
                      <a:pt x="25" y="78"/>
                    </a:cubicBezTo>
                    <a:cubicBezTo>
                      <a:pt x="25" y="67"/>
                      <a:pt x="25" y="67"/>
                      <a:pt x="25" y="67"/>
                    </a:cubicBezTo>
                    <a:cubicBezTo>
                      <a:pt x="16" y="61"/>
                      <a:pt x="10" y="52"/>
                      <a:pt x="10" y="40"/>
                    </a:cubicBezTo>
                    <a:cubicBezTo>
                      <a:pt x="10" y="23"/>
                      <a:pt x="24" y="10"/>
                      <a:pt x="41" y="10"/>
                    </a:cubicBezTo>
                    <a:cubicBezTo>
                      <a:pt x="58" y="10"/>
                      <a:pt x="72" y="23"/>
                      <a:pt x="72" y="40"/>
                    </a:cubicBezTo>
                    <a:cubicBezTo>
                      <a:pt x="72" y="52"/>
                      <a:pt x="66" y="62"/>
                      <a:pt x="57" y="6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52" tIns="45726" rIns="91452" bIns="4572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" name="Freeform 90">
                <a:extLst>
                  <a:ext uri="{FF2B5EF4-FFF2-40B4-BE49-F238E27FC236}">
                    <a16:creationId xmlns:a16="http://schemas.microsoft.com/office/drawing/2014/main" id="{CDFDEE2B-1458-4EB0-B26B-62803DD5A9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038" y="3595610"/>
                <a:ext cx="391838" cy="381855"/>
              </a:xfrm>
              <a:custGeom>
                <a:avLst/>
                <a:gdLst>
                  <a:gd name="T0" fmla="*/ 59 w 118"/>
                  <a:gd name="T1" fmla="*/ 0 h 115"/>
                  <a:gd name="T2" fmla="*/ 0 w 118"/>
                  <a:gd name="T3" fmla="*/ 58 h 115"/>
                  <a:gd name="T4" fmla="*/ 43 w 118"/>
                  <a:gd name="T5" fmla="*/ 115 h 115"/>
                  <a:gd name="T6" fmla="*/ 43 w 118"/>
                  <a:gd name="T7" fmla="*/ 107 h 115"/>
                  <a:gd name="T8" fmla="*/ 8 w 118"/>
                  <a:gd name="T9" fmla="*/ 58 h 115"/>
                  <a:gd name="T10" fmla="*/ 59 w 118"/>
                  <a:gd name="T11" fmla="*/ 8 h 115"/>
                  <a:gd name="T12" fmla="*/ 110 w 118"/>
                  <a:gd name="T13" fmla="*/ 58 h 115"/>
                  <a:gd name="T14" fmla="*/ 75 w 118"/>
                  <a:gd name="T15" fmla="*/ 107 h 115"/>
                  <a:gd name="T16" fmla="*/ 75 w 118"/>
                  <a:gd name="T17" fmla="*/ 115 h 115"/>
                  <a:gd name="T18" fmla="*/ 118 w 118"/>
                  <a:gd name="T19" fmla="*/ 58 h 115"/>
                  <a:gd name="T20" fmla="*/ 59 w 118"/>
                  <a:gd name="T21" fmla="*/ 0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18" h="115">
                    <a:moveTo>
                      <a:pt x="59" y="0"/>
                    </a:moveTo>
                    <a:cubicBezTo>
                      <a:pt x="26" y="0"/>
                      <a:pt x="0" y="26"/>
                      <a:pt x="0" y="58"/>
                    </a:cubicBezTo>
                    <a:cubicBezTo>
                      <a:pt x="0" y="85"/>
                      <a:pt x="18" y="108"/>
                      <a:pt x="43" y="115"/>
                    </a:cubicBezTo>
                    <a:cubicBezTo>
                      <a:pt x="43" y="107"/>
                      <a:pt x="43" y="107"/>
                      <a:pt x="43" y="107"/>
                    </a:cubicBezTo>
                    <a:cubicBezTo>
                      <a:pt x="23" y="100"/>
                      <a:pt x="8" y="81"/>
                      <a:pt x="8" y="58"/>
                    </a:cubicBezTo>
                    <a:cubicBezTo>
                      <a:pt x="8" y="30"/>
                      <a:pt x="31" y="8"/>
                      <a:pt x="59" y="8"/>
                    </a:cubicBezTo>
                    <a:cubicBezTo>
                      <a:pt x="87" y="8"/>
                      <a:pt x="110" y="30"/>
                      <a:pt x="110" y="58"/>
                    </a:cubicBezTo>
                    <a:cubicBezTo>
                      <a:pt x="110" y="81"/>
                      <a:pt x="95" y="100"/>
                      <a:pt x="75" y="107"/>
                    </a:cubicBezTo>
                    <a:cubicBezTo>
                      <a:pt x="75" y="115"/>
                      <a:pt x="75" y="115"/>
                      <a:pt x="75" y="115"/>
                    </a:cubicBezTo>
                    <a:cubicBezTo>
                      <a:pt x="100" y="108"/>
                      <a:pt x="118" y="86"/>
                      <a:pt x="118" y="58"/>
                    </a:cubicBezTo>
                    <a:cubicBezTo>
                      <a:pt x="118" y="26"/>
                      <a:pt x="92" y="0"/>
                      <a:pt x="59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52" tIns="45726" rIns="91452" bIns="4572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" name="Freeform 91">
                <a:extLst>
                  <a:ext uri="{FF2B5EF4-FFF2-40B4-BE49-F238E27FC236}">
                    <a16:creationId xmlns:a16="http://schemas.microsoft.com/office/drawing/2014/main" id="{57BF47AB-2A48-43C3-B9CF-880F90C238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6802" y="3750348"/>
                <a:ext cx="119797" cy="319460"/>
              </a:xfrm>
              <a:custGeom>
                <a:avLst/>
                <a:gdLst>
                  <a:gd name="T0" fmla="*/ 24 w 36"/>
                  <a:gd name="T1" fmla="*/ 82 h 96"/>
                  <a:gd name="T2" fmla="*/ 24 w 36"/>
                  <a:gd name="T3" fmla="*/ 21 h 96"/>
                  <a:gd name="T4" fmla="*/ 29 w 36"/>
                  <a:gd name="T5" fmla="*/ 12 h 96"/>
                  <a:gd name="T6" fmla="*/ 17 w 36"/>
                  <a:gd name="T7" fmla="*/ 0 h 96"/>
                  <a:gd name="T8" fmla="*/ 5 w 36"/>
                  <a:gd name="T9" fmla="*/ 12 h 96"/>
                  <a:gd name="T10" fmla="*/ 10 w 36"/>
                  <a:gd name="T11" fmla="*/ 21 h 96"/>
                  <a:gd name="T12" fmla="*/ 10 w 36"/>
                  <a:gd name="T13" fmla="*/ 21 h 96"/>
                  <a:gd name="T14" fmla="*/ 10 w 36"/>
                  <a:gd name="T15" fmla="*/ 82 h 96"/>
                  <a:gd name="T16" fmla="*/ 0 w 36"/>
                  <a:gd name="T17" fmla="*/ 96 h 96"/>
                  <a:gd name="T18" fmla="*/ 36 w 36"/>
                  <a:gd name="T19" fmla="*/ 96 h 96"/>
                  <a:gd name="T20" fmla="*/ 24 w 36"/>
                  <a:gd name="T21" fmla="*/ 82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6" h="96">
                    <a:moveTo>
                      <a:pt x="24" y="82"/>
                    </a:moveTo>
                    <a:cubicBezTo>
                      <a:pt x="24" y="79"/>
                      <a:pt x="24" y="22"/>
                      <a:pt x="24" y="21"/>
                    </a:cubicBezTo>
                    <a:cubicBezTo>
                      <a:pt x="27" y="19"/>
                      <a:pt x="29" y="16"/>
                      <a:pt x="29" y="12"/>
                    </a:cubicBezTo>
                    <a:cubicBezTo>
                      <a:pt x="29" y="5"/>
                      <a:pt x="24" y="0"/>
                      <a:pt x="17" y="0"/>
                    </a:cubicBezTo>
                    <a:cubicBezTo>
                      <a:pt x="10" y="0"/>
                      <a:pt x="5" y="5"/>
                      <a:pt x="5" y="12"/>
                    </a:cubicBezTo>
                    <a:cubicBezTo>
                      <a:pt x="5" y="16"/>
                      <a:pt x="7" y="19"/>
                      <a:pt x="10" y="21"/>
                    </a:cubicBezTo>
                    <a:cubicBezTo>
                      <a:pt x="10" y="21"/>
                      <a:pt x="10" y="21"/>
                      <a:pt x="10" y="21"/>
                    </a:cubicBezTo>
                    <a:cubicBezTo>
                      <a:pt x="10" y="21"/>
                      <a:pt x="10" y="78"/>
                      <a:pt x="10" y="82"/>
                    </a:cubicBezTo>
                    <a:cubicBezTo>
                      <a:pt x="10" y="92"/>
                      <a:pt x="0" y="96"/>
                      <a:pt x="0" y="96"/>
                    </a:cubicBezTo>
                    <a:cubicBezTo>
                      <a:pt x="36" y="96"/>
                      <a:pt x="36" y="96"/>
                      <a:pt x="36" y="96"/>
                    </a:cubicBezTo>
                    <a:cubicBezTo>
                      <a:pt x="36" y="96"/>
                      <a:pt x="24" y="92"/>
                      <a:pt x="24" y="8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52" tIns="45726" rIns="91452" bIns="4572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9" name="Group 17">
              <a:extLst>
                <a:ext uri="{FF2B5EF4-FFF2-40B4-BE49-F238E27FC236}">
                  <a16:creationId xmlns:a16="http://schemas.microsoft.com/office/drawing/2014/main" id="{17773A05-54CC-44D7-9DB9-3C66F51ADE99}"/>
                </a:ext>
              </a:extLst>
            </p:cNvPr>
            <p:cNvGrpSpPr/>
            <p:nvPr/>
          </p:nvGrpSpPr>
          <p:grpSpPr>
            <a:xfrm>
              <a:off x="7509046" y="3433550"/>
              <a:ext cx="589974" cy="638600"/>
              <a:chOff x="1847137" y="4256991"/>
              <a:chExt cx="454232" cy="491670"/>
            </a:xfrm>
            <a:solidFill>
              <a:schemeClr val="bg1"/>
            </a:solidFill>
          </p:grpSpPr>
          <p:sp>
            <p:nvSpPr>
              <p:cNvPr id="25" name="Freeform 101">
                <a:extLst>
                  <a:ext uri="{FF2B5EF4-FFF2-40B4-BE49-F238E27FC236}">
                    <a16:creationId xmlns:a16="http://schemas.microsoft.com/office/drawing/2014/main" id="{774189B4-05C6-4FB4-837B-60BEB2FF803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47137" y="4256991"/>
                <a:ext cx="454232" cy="491670"/>
              </a:xfrm>
              <a:custGeom>
                <a:avLst/>
                <a:gdLst>
                  <a:gd name="T0" fmla="*/ 134 w 137"/>
                  <a:gd name="T1" fmla="*/ 71 h 148"/>
                  <a:gd name="T2" fmla="*/ 126 w 137"/>
                  <a:gd name="T3" fmla="*/ 38 h 148"/>
                  <a:gd name="T4" fmla="*/ 133 w 137"/>
                  <a:gd name="T5" fmla="*/ 36 h 148"/>
                  <a:gd name="T6" fmla="*/ 126 w 137"/>
                  <a:gd name="T7" fmla="*/ 12 h 148"/>
                  <a:gd name="T8" fmla="*/ 102 w 137"/>
                  <a:gd name="T9" fmla="*/ 5 h 148"/>
                  <a:gd name="T10" fmla="*/ 99 w 137"/>
                  <a:gd name="T11" fmla="*/ 12 h 148"/>
                  <a:gd name="T12" fmla="*/ 67 w 137"/>
                  <a:gd name="T13" fmla="*/ 4 h 148"/>
                  <a:gd name="T14" fmla="*/ 38 w 137"/>
                  <a:gd name="T15" fmla="*/ 11 h 148"/>
                  <a:gd name="T16" fmla="*/ 36 w 137"/>
                  <a:gd name="T17" fmla="*/ 5 h 148"/>
                  <a:gd name="T18" fmla="*/ 12 w 137"/>
                  <a:gd name="T19" fmla="*/ 12 h 148"/>
                  <a:gd name="T20" fmla="*/ 5 w 137"/>
                  <a:gd name="T21" fmla="*/ 36 h 148"/>
                  <a:gd name="T22" fmla="*/ 9 w 137"/>
                  <a:gd name="T23" fmla="*/ 38 h 148"/>
                  <a:gd name="T24" fmla="*/ 0 w 137"/>
                  <a:gd name="T25" fmla="*/ 71 h 148"/>
                  <a:gd name="T26" fmla="*/ 27 w 137"/>
                  <a:gd name="T27" fmla="*/ 125 h 148"/>
                  <a:gd name="T28" fmla="*/ 13 w 137"/>
                  <a:gd name="T29" fmla="*/ 140 h 148"/>
                  <a:gd name="T30" fmla="*/ 21 w 137"/>
                  <a:gd name="T31" fmla="*/ 148 h 148"/>
                  <a:gd name="T32" fmla="*/ 37 w 137"/>
                  <a:gd name="T33" fmla="*/ 132 h 148"/>
                  <a:gd name="T34" fmla="*/ 67 w 137"/>
                  <a:gd name="T35" fmla="*/ 139 h 148"/>
                  <a:gd name="T36" fmla="*/ 97 w 137"/>
                  <a:gd name="T37" fmla="*/ 132 h 148"/>
                  <a:gd name="T38" fmla="*/ 113 w 137"/>
                  <a:gd name="T39" fmla="*/ 148 h 148"/>
                  <a:gd name="T40" fmla="*/ 121 w 137"/>
                  <a:gd name="T41" fmla="*/ 140 h 148"/>
                  <a:gd name="T42" fmla="*/ 107 w 137"/>
                  <a:gd name="T43" fmla="*/ 125 h 148"/>
                  <a:gd name="T44" fmla="*/ 134 w 137"/>
                  <a:gd name="T45" fmla="*/ 71 h 148"/>
                  <a:gd name="T46" fmla="*/ 11 w 137"/>
                  <a:gd name="T47" fmla="*/ 74 h 148"/>
                  <a:gd name="T48" fmla="*/ 20 w 137"/>
                  <a:gd name="T49" fmla="*/ 74 h 148"/>
                  <a:gd name="T50" fmla="*/ 23 w 137"/>
                  <a:gd name="T51" fmla="*/ 71 h 148"/>
                  <a:gd name="T52" fmla="*/ 20 w 137"/>
                  <a:gd name="T53" fmla="*/ 69 h 148"/>
                  <a:gd name="T54" fmla="*/ 11 w 137"/>
                  <a:gd name="T55" fmla="*/ 69 h 148"/>
                  <a:gd name="T56" fmla="*/ 64 w 137"/>
                  <a:gd name="T57" fmla="*/ 15 h 148"/>
                  <a:gd name="T58" fmla="*/ 64 w 137"/>
                  <a:gd name="T59" fmla="*/ 15 h 148"/>
                  <a:gd name="T60" fmla="*/ 64 w 137"/>
                  <a:gd name="T61" fmla="*/ 26 h 148"/>
                  <a:gd name="T62" fmla="*/ 67 w 137"/>
                  <a:gd name="T63" fmla="*/ 29 h 148"/>
                  <a:gd name="T64" fmla="*/ 70 w 137"/>
                  <a:gd name="T65" fmla="*/ 26 h 148"/>
                  <a:gd name="T66" fmla="*/ 70 w 137"/>
                  <a:gd name="T67" fmla="*/ 15 h 148"/>
                  <a:gd name="T68" fmla="*/ 70 w 137"/>
                  <a:gd name="T69" fmla="*/ 15 h 148"/>
                  <a:gd name="T70" fmla="*/ 123 w 137"/>
                  <a:gd name="T71" fmla="*/ 69 h 148"/>
                  <a:gd name="T72" fmla="*/ 114 w 137"/>
                  <a:gd name="T73" fmla="*/ 69 h 148"/>
                  <a:gd name="T74" fmla="*/ 111 w 137"/>
                  <a:gd name="T75" fmla="*/ 71 h 148"/>
                  <a:gd name="T76" fmla="*/ 114 w 137"/>
                  <a:gd name="T77" fmla="*/ 74 h 148"/>
                  <a:gd name="T78" fmla="*/ 123 w 137"/>
                  <a:gd name="T79" fmla="*/ 74 h 148"/>
                  <a:gd name="T80" fmla="*/ 70 w 137"/>
                  <a:gd name="T81" fmla="*/ 128 h 148"/>
                  <a:gd name="T82" fmla="*/ 70 w 137"/>
                  <a:gd name="T83" fmla="*/ 118 h 148"/>
                  <a:gd name="T84" fmla="*/ 67 w 137"/>
                  <a:gd name="T85" fmla="*/ 115 h 148"/>
                  <a:gd name="T86" fmla="*/ 64 w 137"/>
                  <a:gd name="T87" fmla="*/ 118 h 148"/>
                  <a:gd name="T88" fmla="*/ 64 w 137"/>
                  <a:gd name="T89" fmla="*/ 128 h 148"/>
                  <a:gd name="T90" fmla="*/ 11 w 137"/>
                  <a:gd name="T91" fmla="*/ 74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37" h="148">
                    <a:moveTo>
                      <a:pt x="134" y="71"/>
                    </a:moveTo>
                    <a:cubicBezTo>
                      <a:pt x="134" y="59"/>
                      <a:pt x="131" y="48"/>
                      <a:pt x="126" y="38"/>
                    </a:cubicBezTo>
                    <a:cubicBezTo>
                      <a:pt x="128" y="38"/>
                      <a:pt x="131" y="38"/>
                      <a:pt x="133" y="36"/>
                    </a:cubicBezTo>
                    <a:cubicBezTo>
                      <a:pt x="137" y="31"/>
                      <a:pt x="134" y="20"/>
                      <a:pt x="126" y="12"/>
                    </a:cubicBezTo>
                    <a:cubicBezTo>
                      <a:pt x="117" y="3"/>
                      <a:pt x="107" y="0"/>
                      <a:pt x="102" y="5"/>
                    </a:cubicBezTo>
                    <a:cubicBezTo>
                      <a:pt x="100" y="7"/>
                      <a:pt x="99" y="9"/>
                      <a:pt x="99" y="12"/>
                    </a:cubicBezTo>
                    <a:cubicBezTo>
                      <a:pt x="90" y="7"/>
                      <a:pt x="79" y="4"/>
                      <a:pt x="67" y="4"/>
                    </a:cubicBezTo>
                    <a:cubicBezTo>
                      <a:pt x="57" y="4"/>
                      <a:pt x="47" y="6"/>
                      <a:pt x="38" y="11"/>
                    </a:cubicBezTo>
                    <a:cubicBezTo>
                      <a:pt x="38" y="8"/>
                      <a:pt x="37" y="7"/>
                      <a:pt x="36" y="5"/>
                    </a:cubicBezTo>
                    <a:cubicBezTo>
                      <a:pt x="31" y="0"/>
                      <a:pt x="20" y="3"/>
                      <a:pt x="12" y="12"/>
                    </a:cubicBezTo>
                    <a:cubicBezTo>
                      <a:pt x="3" y="20"/>
                      <a:pt x="0" y="31"/>
                      <a:pt x="5" y="36"/>
                    </a:cubicBezTo>
                    <a:cubicBezTo>
                      <a:pt x="6" y="37"/>
                      <a:pt x="7" y="37"/>
                      <a:pt x="9" y="38"/>
                    </a:cubicBezTo>
                    <a:cubicBezTo>
                      <a:pt x="3" y="48"/>
                      <a:pt x="0" y="59"/>
                      <a:pt x="0" y="71"/>
                    </a:cubicBezTo>
                    <a:cubicBezTo>
                      <a:pt x="0" y="94"/>
                      <a:pt x="10" y="113"/>
                      <a:pt x="27" y="125"/>
                    </a:cubicBezTo>
                    <a:cubicBezTo>
                      <a:pt x="13" y="140"/>
                      <a:pt x="13" y="140"/>
                      <a:pt x="13" y="140"/>
                    </a:cubicBezTo>
                    <a:cubicBezTo>
                      <a:pt x="21" y="148"/>
                      <a:pt x="21" y="148"/>
                      <a:pt x="21" y="148"/>
                    </a:cubicBezTo>
                    <a:cubicBezTo>
                      <a:pt x="37" y="132"/>
                      <a:pt x="37" y="132"/>
                      <a:pt x="37" y="132"/>
                    </a:cubicBezTo>
                    <a:cubicBezTo>
                      <a:pt x="46" y="136"/>
                      <a:pt x="56" y="139"/>
                      <a:pt x="67" y="139"/>
                    </a:cubicBezTo>
                    <a:cubicBezTo>
                      <a:pt x="78" y="139"/>
                      <a:pt x="88" y="136"/>
                      <a:pt x="97" y="132"/>
                    </a:cubicBezTo>
                    <a:cubicBezTo>
                      <a:pt x="113" y="148"/>
                      <a:pt x="113" y="148"/>
                      <a:pt x="113" y="148"/>
                    </a:cubicBezTo>
                    <a:cubicBezTo>
                      <a:pt x="121" y="140"/>
                      <a:pt x="121" y="140"/>
                      <a:pt x="121" y="140"/>
                    </a:cubicBezTo>
                    <a:cubicBezTo>
                      <a:pt x="107" y="125"/>
                      <a:pt x="107" y="125"/>
                      <a:pt x="107" y="125"/>
                    </a:cubicBezTo>
                    <a:cubicBezTo>
                      <a:pt x="124" y="113"/>
                      <a:pt x="134" y="94"/>
                      <a:pt x="134" y="71"/>
                    </a:cubicBezTo>
                    <a:close/>
                    <a:moveTo>
                      <a:pt x="11" y="74"/>
                    </a:moveTo>
                    <a:cubicBezTo>
                      <a:pt x="20" y="74"/>
                      <a:pt x="20" y="74"/>
                      <a:pt x="20" y="74"/>
                    </a:cubicBezTo>
                    <a:cubicBezTo>
                      <a:pt x="22" y="74"/>
                      <a:pt x="23" y="73"/>
                      <a:pt x="23" y="71"/>
                    </a:cubicBezTo>
                    <a:cubicBezTo>
                      <a:pt x="23" y="70"/>
                      <a:pt x="22" y="69"/>
                      <a:pt x="20" y="69"/>
                    </a:cubicBezTo>
                    <a:cubicBezTo>
                      <a:pt x="11" y="69"/>
                      <a:pt x="11" y="69"/>
                      <a:pt x="11" y="69"/>
                    </a:cubicBezTo>
                    <a:cubicBezTo>
                      <a:pt x="12" y="40"/>
                      <a:pt x="35" y="17"/>
                      <a:pt x="64" y="15"/>
                    </a:cubicBezTo>
                    <a:cubicBezTo>
                      <a:pt x="64" y="15"/>
                      <a:pt x="64" y="15"/>
                      <a:pt x="64" y="15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4" y="27"/>
                      <a:pt x="65" y="29"/>
                      <a:pt x="67" y="29"/>
                    </a:cubicBezTo>
                    <a:cubicBezTo>
                      <a:pt x="69" y="29"/>
                      <a:pt x="70" y="27"/>
                      <a:pt x="70" y="26"/>
                    </a:cubicBezTo>
                    <a:cubicBezTo>
                      <a:pt x="70" y="15"/>
                      <a:pt x="70" y="15"/>
                      <a:pt x="70" y="15"/>
                    </a:cubicBezTo>
                    <a:cubicBezTo>
                      <a:pt x="70" y="15"/>
                      <a:pt x="70" y="15"/>
                      <a:pt x="70" y="15"/>
                    </a:cubicBezTo>
                    <a:cubicBezTo>
                      <a:pt x="99" y="17"/>
                      <a:pt x="122" y="40"/>
                      <a:pt x="123" y="69"/>
                    </a:cubicBezTo>
                    <a:cubicBezTo>
                      <a:pt x="114" y="69"/>
                      <a:pt x="114" y="69"/>
                      <a:pt x="114" y="69"/>
                    </a:cubicBezTo>
                    <a:cubicBezTo>
                      <a:pt x="112" y="69"/>
                      <a:pt x="111" y="70"/>
                      <a:pt x="111" y="71"/>
                    </a:cubicBezTo>
                    <a:cubicBezTo>
                      <a:pt x="111" y="73"/>
                      <a:pt x="112" y="74"/>
                      <a:pt x="114" y="74"/>
                    </a:cubicBezTo>
                    <a:cubicBezTo>
                      <a:pt x="123" y="74"/>
                      <a:pt x="123" y="74"/>
                      <a:pt x="123" y="74"/>
                    </a:cubicBezTo>
                    <a:cubicBezTo>
                      <a:pt x="122" y="103"/>
                      <a:pt x="99" y="126"/>
                      <a:pt x="70" y="128"/>
                    </a:cubicBezTo>
                    <a:cubicBezTo>
                      <a:pt x="70" y="118"/>
                      <a:pt x="70" y="118"/>
                      <a:pt x="70" y="118"/>
                    </a:cubicBezTo>
                    <a:cubicBezTo>
                      <a:pt x="70" y="116"/>
                      <a:pt x="69" y="115"/>
                      <a:pt x="67" y="115"/>
                    </a:cubicBezTo>
                    <a:cubicBezTo>
                      <a:pt x="65" y="115"/>
                      <a:pt x="64" y="116"/>
                      <a:pt x="64" y="118"/>
                    </a:cubicBezTo>
                    <a:cubicBezTo>
                      <a:pt x="64" y="128"/>
                      <a:pt x="64" y="128"/>
                      <a:pt x="64" y="128"/>
                    </a:cubicBezTo>
                    <a:cubicBezTo>
                      <a:pt x="35" y="126"/>
                      <a:pt x="12" y="103"/>
                      <a:pt x="11" y="7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52" tIns="45726" rIns="91452" bIns="4572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" name="Freeform 102">
                <a:extLst>
                  <a:ext uri="{FF2B5EF4-FFF2-40B4-BE49-F238E27FC236}">
                    <a16:creationId xmlns:a16="http://schemas.microsoft.com/office/drawing/2014/main" id="{3A6E9711-6370-4CD8-AF6D-76CA7FE69F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9279" y="4371797"/>
                <a:ext cx="142260" cy="129781"/>
              </a:xfrm>
              <a:custGeom>
                <a:avLst/>
                <a:gdLst>
                  <a:gd name="T0" fmla="*/ 3 w 43"/>
                  <a:gd name="T1" fmla="*/ 39 h 39"/>
                  <a:gd name="T2" fmla="*/ 3 w 43"/>
                  <a:gd name="T3" fmla="*/ 39 h 39"/>
                  <a:gd name="T4" fmla="*/ 40 w 43"/>
                  <a:gd name="T5" fmla="*/ 39 h 39"/>
                  <a:gd name="T6" fmla="*/ 43 w 43"/>
                  <a:gd name="T7" fmla="*/ 36 h 39"/>
                  <a:gd name="T8" fmla="*/ 40 w 43"/>
                  <a:gd name="T9" fmla="*/ 34 h 39"/>
                  <a:gd name="T10" fmla="*/ 6 w 43"/>
                  <a:gd name="T11" fmla="*/ 34 h 39"/>
                  <a:gd name="T12" fmla="*/ 6 w 43"/>
                  <a:gd name="T13" fmla="*/ 3 h 39"/>
                  <a:gd name="T14" fmla="*/ 3 w 43"/>
                  <a:gd name="T15" fmla="*/ 0 h 39"/>
                  <a:gd name="T16" fmla="*/ 0 w 43"/>
                  <a:gd name="T17" fmla="*/ 3 h 39"/>
                  <a:gd name="T18" fmla="*/ 0 w 43"/>
                  <a:gd name="T19" fmla="*/ 36 h 39"/>
                  <a:gd name="T20" fmla="*/ 3 w 43"/>
                  <a:gd name="T21" fmla="*/ 39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3" h="39">
                    <a:moveTo>
                      <a:pt x="3" y="39"/>
                    </a:moveTo>
                    <a:cubicBezTo>
                      <a:pt x="3" y="39"/>
                      <a:pt x="3" y="39"/>
                      <a:pt x="3" y="39"/>
                    </a:cubicBezTo>
                    <a:cubicBezTo>
                      <a:pt x="40" y="39"/>
                      <a:pt x="40" y="39"/>
                      <a:pt x="40" y="39"/>
                    </a:cubicBezTo>
                    <a:cubicBezTo>
                      <a:pt x="41" y="39"/>
                      <a:pt x="43" y="38"/>
                      <a:pt x="43" y="36"/>
                    </a:cubicBezTo>
                    <a:cubicBezTo>
                      <a:pt x="43" y="35"/>
                      <a:pt x="41" y="34"/>
                      <a:pt x="40" y="34"/>
                    </a:cubicBezTo>
                    <a:cubicBezTo>
                      <a:pt x="6" y="34"/>
                      <a:pt x="6" y="34"/>
                      <a:pt x="6" y="34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1"/>
                      <a:pt x="5" y="0"/>
                      <a:pt x="3" y="0"/>
                    </a:cubicBezTo>
                    <a:cubicBezTo>
                      <a:pt x="1" y="0"/>
                      <a:pt x="0" y="1"/>
                      <a:pt x="0" y="3"/>
                    </a:cubicBezTo>
                    <a:cubicBezTo>
                      <a:pt x="0" y="36"/>
                      <a:pt x="0" y="36"/>
                      <a:pt x="0" y="36"/>
                    </a:cubicBezTo>
                    <a:cubicBezTo>
                      <a:pt x="0" y="38"/>
                      <a:pt x="1" y="39"/>
                      <a:pt x="3" y="3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52" tIns="45726" rIns="91452" bIns="4572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1" name="Group 21">
              <a:extLst>
                <a:ext uri="{FF2B5EF4-FFF2-40B4-BE49-F238E27FC236}">
                  <a16:creationId xmlns:a16="http://schemas.microsoft.com/office/drawing/2014/main" id="{BBACBD21-665C-4DF0-A40E-7ADE43DB79E5}"/>
                </a:ext>
              </a:extLst>
            </p:cNvPr>
            <p:cNvGrpSpPr/>
            <p:nvPr/>
          </p:nvGrpSpPr>
          <p:grpSpPr>
            <a:xfrm>
              <a:off x="1066921" y="3405143"/>
              <a:ext cx="649814" cy="684016"/>
              <a:chOff x="1163293" y="4002420"/>
              <a:chExt cx="426779" cy="449242"/>
            </a:xfrm>
            <a:solidFill>
              <a:schemeClr val="bg1"/>
            </a:solidFill>
          </p:grpSpPr>
          <p:sp>
            <p:nvSpPr>
              <p:cNvPr id="22" name="Freeform 129">
                <a:extLst>
                  <a:ext uri="{FF2B5EF4-FFF2-40B4-BE49-F238E27FC236}">
                    <a16:creationId xmlns:a16="http://schemas.microsoft.com/office/drawing/2014/main" id="{9F8ED213-7A1F-4563-A063-8DFE70968C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3293" y="4192101"/>
                <a:ext cx="426779" cy="157235"/>
              </a:xfrm>
              <a:custGeom>
                <a:avLst/>
                <a:gdLst>
                  <a:gd name="T0" fmla="*/ 86 w 171"/>
                  <a:gd name="T1" fmla="*/ 36 h 63"/>
                  <a:gd name="T2" fmla="*/ 24 w 171"/>
                  <a:gd name="T3" fmla="*/ 0 h 63"/>
                  <a:gd name="T4" fmla="*/ 0 w 171"/>
                  <a:gd name="T5" fmla="*/ 15 h 63"/>
                  <a:gd name="T6" fmla="*/ 86 w 171"/>
                  <a:gd name="T7" fmla="*/ 63 h 63"/>
                  <a:gd name="T8" fmla="*/ 171 w 171"/>
                  <a:gd name="T9" fmla="*/ 15 h 63"/>
                  <a:gd name="T10" fmla="*/ 147 w 171"/>
                  <a:gd name="T11" fmla="*/ 0 h 63"/>
                  <a:gd name="T12" fmla="*/ 86 w 171"/>
                  <a:gd name="T13" fmla="*/ 36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1" h="63">
                    <a:moveTo>
                      <a:pt x="86" y="36"/>
                    </a:moveTo>
                    <a:lnTo>
                      <a:pt x="24" y="0"/>
                    </a:lnTo>
                    <a:lnTo>
                      <a:pt x="0" y="15"/>
                    </a:lnTo>
                    <a:lnTo>
                      <a:pt x="86" y="63"/>
                    </a:lnTo>
                    <a:lnTo>
                      <a:pt x="171" y="15"/>
                    </a:lnTo>
                    <a:lnTo>
                      <a:pt x="147" y="0"/>
                    </a:lnTo>
                    <a:lnTo>
                      <a:pt x="86" y="3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52" tIns="45726" rIns="91452" bIns="4572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" name="Freeform 130">
                <a:extLst>
                  <a:ext uri="{FF2B5EF4-FFF2-40B4-BE49-F238E27FC236}">
                    <a16:creationId xmlns:a16="http://schemas.microsoft.com/office/drawing/2014/main" id="{70CD5651-B142-4FBA-BC58-6220361269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3293" y="4296924"/>
                <a:ext cx="426779" cy="154738"/>
              </a:xfrm>
              <a:custGeom>
                <a:avLst/>
                <a:gdLst>
                  <a:gd name="T0" fmla="*/ 86 w 171"/>
                  <a:gd name="T1" fmla="*/ 34 h 62"/>
                  <a:gd name="T2" fmla="*/ 24 w 171"/>
                  <a:gd name="T3" fmla="*/ 0 h 62"/>
                  <a:gd name="T4" fmla="*/ 0 w 171"/>
                  <a:gd name="T5" fmla="*/ 13 h 62"/>
                  <a:gd name="T6" fmla="*/ 86 w 171"/>
                  <a:gd name="T7" fmla="*/ 62 h 62"/>
                  <a:gd name="T8" fmla="*/ 171 w 171"/>
                  <a:gd name="T9" fmla="*/ 13 h 62"/>
                  <a:gd name="T10" fmla="*/ 147 w 171"/>
                  <a:gd name="T11" fmla="*/ 0 h 62"/>
                  <a:gd name="T12" fmla="*/ 86 w 171"/>
                  <a:gd name="T13" fmla="*/ 34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1" h="62">
                    <a:moveTo>
                      <a:pt x="86" y="34"/>
                    </a:moveTo>
                    <a:lnTo>
                      <a:pt x="24" y="0"/>
                    </a:lnTo>
                    <a:lnTo>
                      <a:pt x="0" y="13"/>
                    </a:lnTo>
                    <a:lnTo>
                      <a:pt x="86" y="62"/>
                    </a:lnTo>
                    <a:lnTo>
                      <a:pt x="171" y="13"/>
                    </a:lnTo>
                    <a:lnTo>
                      <a:pt x="147" y="0"/>
                    </a:lnTo>
                    <a:lnTo>
                      <a:pt x="86" y="3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52" tIns="45726" rIns="91452" bIns="4572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" name="Freeform 131">
                <a:extLst>
                  <a:ext uri="{FF2B5EF4-FFF2-40B4-BE49-F238E27FC236}">
                    <a16:creationId xmlns:a16="http://schemas.microsoft.com/office/drawing/2014/main" id="{5BAA36DA-1CD8-4A99-87F4-9493B0D40F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3293" y="4002420"/>
                <a:ext cx="426779" cy="242092"/>
              </a:xfrm>
              <a:custGeom>
                <a:avLst/>
                <a:gdLst>
                  <a:gd name="T0" fmla="*/ 171 w 171"/>
                  <a:gd name="T1" fmla="*/ 48 h 97"/>
                  <a:gd name="T2" fmla="*/ 86 w 171"/>
                  <a:gd name="T3" fmla="*/ 0 h 97"/>
                  <a:gd name="T4" fmla="*/ 0 w 171"/>
                  <a:gd name="T5" fmla="*/ 48 h 97"/>
                  <a:gd name="T6" fmla="*/ 86 w 171"/>
                  <a:gd name="T7" fmla="*/ 97 h 97"/>
                  <a:gd name="T8" fmla="*/ 171 w 171"/>
                  <a:gd name="T9" fmla="*/ 48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1" h="97">
                    <a:moveTo>
                      <a:pt x="171" y="48"/>
                    </a:moveTo>
                    <a:lnTo>
                      <a:pt x="86" y="0"/>
                    </a:lnTo>
                    <a:lnTo>
                      <a:pt x="0" y="48"/>
                    </a:lnTo>
                    <a:lnTo>
                      <a:pt x="86" y="97"/>
                    </a:lnTo>
                    <a:lnTo>
                      <a:pt x="171" y="4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52" tIns="45726" rIns="91452" bIns="4572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30" name="TextBox 29" descr="OPL20U25GSXzBJYl68kk8uQGfFKzs7yb1M4KJWUiLk6ZEvGF+qCIPSnY57AbBFCvTWID 13 2022 KNTT STT 25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08B06392-843D-3BCC-6A55-6BF1C2859687}"/>
              </a:ext>
            </a:extLst>
          </p:cNvPr>
          <p:cNvSpPr txBox="1"/>
          <p:nvPr/>
        </p:nvSpPr>
        <p:spPr>
          <a:xfrm>
            <a:off x="1880278" y="2476168"/>
            <a:ext cx="4378586" cy="1323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799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</a:rPr>
              <a:t>Học thuộc khái niệm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chemeClr val="bg1"/>
                </a:solidFill>
                <a:latin typeface="Times New Roman" panose="02020603050405020304" pitchFamily="18" charset="0"/>
              </a:rPr>
              <a:t>hàm số.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algn="ctr"/>
            <a:endParaRPr lang="vi-VN" sz="2399" dirty="0">
              <a:solidFill>
                <a:schemeClr val="bg1"/>
              </a:solidFill>
            </a:endParaRPr>
          </a:p>
        </p:txBody>
      </p:sp>
      <p:sp>
        <p:nvSpPr>
          <p:cNvPr id="31" name="TextBox 30" descr="OPL20U25GSXzBJYl68kk8uQGfFKzs7yb1M4KJWUiLk6ZEvGF+qCIPSnY57AbBFCvTWID 13 2022 KNTT STT 25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F8362F5D-2F2B-1870-654C-06704B5F76EB}"/>
              </a:ext>
            </a:extLst>
          </p:cNvPr>
          <p:cNvSpPr txBox="1"/>
          <p:nvPr/>
        </p:nvSpPr>
        <p:spPr>
          <a:xfrm>
            <a:off x="6407543" y="4248831"/>
            <a:ext cx="3216315" cy="17541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solidFill>
                  <a:schemeClr val="bg1"/>
                </a:solidFill>
                <a:latin typeface="Times New Roman" panose="02020603050405020304" pitchFamily="18" charset="0"/>
              </a:rPr>
              <a:t>Chuẩn 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</a:rPr>
              <a:t>bị </a:t>
            </a: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</a:rPr>
              <a:t>trước nội dung các bài tập để tiết </a:t>
            </a:r>
            <a:r>
              <a:rPr lang="en-US" sz="2800" err="1">
                <a:solidFill>
                  <a:schemeClr val="bg1"/>
                </a:solidFill>
                <a:latin typeface="Times New Roman" panose="02020603050405020304" pitchFamily="18" charset="0"/>
              </a:rPr>
              <a:t>sau</a:t>
            </a: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fr-FR" sz="2800">
                <a:solidFill>
                  <a:schemeClr val="bg1"/>
                </a:solidFill>
                <a:latin typeface="Times New Roman" panose="02020603050405020304" pitchFamily="18" charset="0"/>
              </a:rPr>
              <a:t>“Luyện tập”.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algn="just"/>
            <a:endParaRPr lang="vi-VN" sz="2399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2" name="TextBox 31" descr="OPL20U25GSXzBJYl68kk8uQGfFKzs7yb1M4KJWUiLk6ZEvGF+qCIPSnY57AbBFCvTWID 13 2022 KNTT STT 25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A3097F25-4160-628E-EBAE-5455A3E12FAC}"/>
              </a:ext>
            </a:extLst>
          </p:cNvPr>
          <p:cNvSpPr txBox="1"/>
          <p:nvPr/>
        </p:nvSpPr>
        <p:spPr>
          <a:xfrm>
            <a:off x="3106253" y="4402610"/>
            <a:ext cx="238344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799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chemeClr val="bg1"/>
                </a:solidFill>
                <a:latin typeface="Times New Roman" panose="02020603050405020304" pitchFamily="18" charset="0"/>
              </a:rPr>
              <a:t>Làm bài tập 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</a:rPr>
              <a:t>5</a:t>
            </a:r>
            <a:r>
              <a:rPr lang="vi-VN" sz="2800" dirty="0">
                <a:solidFill>
                  <a:schemeClr val="bg1"/>
                </a:solidFill>
                <a:latin typeface="Times New Roman" panose="02020603050405020304" pitchFamily="18" charset="0"/>
              </a:rPr>
              <a:t> SGK trang 58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</a:rPr>
              <a:t>.</a:t>
            </a:r>
            <a:endParaRPr lang="vi-VN" sz="2399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3" name="TextBox 32" descr="OPL20U25GSXzBJYl68kk8uQGfFKzs7yb1M4KJWUiLk6ZEvGF+qCIPSnY57AbBFCvTWID 13 2022 KNTT STT 25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7B3F8D4F-7553-D668-C51F-46F25DCE86F0}"/>
              </a:ext>
            </a:extLst>
          </p:cNvPr>
          <p:cNvSpPr txBox="1"/>
          <p:nvPr/>
        </p:nvSpPr>
        <p:spPr>
          <a:xfrm>
            <a:off x="6307557" y="2076122"/>
            <a:ext cx="3466255" cy="2554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799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Nắm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vững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tính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giá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trị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hàm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khi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hàm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xác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định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bởi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công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thức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en-US" sz="2399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algn="just"/>
            <a:endParaRPr lang="vi-VN" sz="2399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67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4E208DDE-5F53-487A-916C-A3AE276FA6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20349" r="20345" b="-4"/>
          <a:stretch/>
        </p:blipFill>
        <p:spPr>
          <a:xfrm>
            <a:off x="1153627" y="2784661"/>
            <a:ext cx="2733847" cy="3103563"/>
          </a:xfrm>
          <a:custGeom>
            <a:avLst/>
            <a:gdLst/>
            <a:ahLst/>
            <a:cxnLst/>
            <a:rect l="l" t="t" r="r" b="b"/>
            <a:pathLst>
              <a:path w="2590737" h="2926956">
                <a:moveTo>
                  <a:pt x="1463478" y="0"/>
                </a:moveTo>
                <a:cubicBezTo>
                  <a:pt x="1867606" y="0"/>
                  <a:pt x="2233476" y="163805"/>
                  <a:pt x="2498313" y="428643"/>
                </a:cubicBezTo>
                <a:lnTo>
                  <a:pt x="2501029" y="431631"/>
                </a:lnTo>
                <a:lnTo>
                  <a:pt x="2445696" y="582811"/>
                </a:lnTo>
                <a:cubicBezTo>
                  <a:pt x="2374039" y="813196"/>
                  <a:pt x="2335437" y="1058145"/>
                  <a:pt x="2335437" y="1312109"/>
                </a:cubicBezTo>
                <a:cubicBezTo>
                  <a:pt x="2335437" y="1650728"/>
                  <a:pt x="2404063" y="1973319"/>
                  <a:pt x="2528166" y="2266732"/>
                </a:cubicBezTo>
                <a:lnTo>
                  <a:pt x="2590737" y="2396622"/>
                </a:lnTo>
                <a:lnTo>
                  <a:pt x="2498313" y="2498313"/>
                </a:lnTo>
                <a:cubicBezTo>
                  <a:pt x="2233476" y="2763151"/>
                  <a:pt x="1867606" y="2926956"/>
                  <a:pt x="1463478" y="2926956"/>
                </a:cubicBezTo>
                <a:cubicBezTo>
                  <a:pt x="655221" y="2926956"/>
                  <a:pt x="0" y="2271735"/>
                  <a:pt x="0" y="1463478"/>
                </a:cubicBezTo>
                <a:cubicBezTo>
                  <a:pt x="0" y="655221"/>
                  <a:pt x="655221" y="0"/>
                  <a:pt x="1463478" y="0"/>
                </a:cubicBezTo>
                <a:close/>
              </a:path>
            </a:pathLst>
          </a:custGeom>
        </p:spPr>
      </p:pic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65A14FCB-5569-4268-AF8B-502D9EF6E73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l="17382" r="20120" b="2"/>
          <a:stretch/>
        </p:blipFill>
        <p:spPr>
          <a:xfrm>
            <a:off x="3458134" y="1905002"/>
            <a:ext cx="4577519" cy="4577519"/>
          </a:xfrm>
          <a:custGeom>
            <a:avLst/>
            <a:gdLst/>
            <a:ahLst/>
            <a:cxnLst/>
            <a:rect l="l" t="t" r="r" b="b"/>
            <a:pathLst>
              <a:path w="4627646" h="4627648">
                <a:moveTo>
                  <a:pt x="2313823" y="0"/>
                </a:moveTo>
                <a:cubicBezTo>
                  <a:pt x="3591712" y="0"/>
                  <a:pt x="4627646" y="1035934"/>
                  <a:pt x="4627646" y="2313824"/>
                </a:cubicBezTo>
                <a:cubicBezTo>
                  <a:pt x="4627646" y="3591714"/>
                  <a:pt x="3591712" y="4627648"/>
                  <a:pt x="2313823" y="4627648"/>
                </a:cubicBezTo>
                <a:cubicBezTo>
                  <a:pt x="1035934" y="4627648"/>
                  <a:pt x="0" y="3591714"/>
                  <a:pt x="0" y="2313824"/>
                </a:cubicBezTo>
                <a:cubicBezTo>
                  <a:pt x="0" y="1035934"/>
                  <a:pt x="1035934" y="0"/>
                  <a:pt x="2313823" y="0"/>
                </a:cubicBezTo>
                <a:close/>
              </a:path>
            </a:pathLst>
          </a:custGeom>
        </p:spPr>
      </p:pic>
      <p:pic>
        <p:nvPicPr>
          <p:cNvPr id="8" name="Picture 7" descr="Background pattern&#10;&#10;Description automatically generated">
            <a:extLst>
              <a:ext uri="{FF2B5EF4-FFF2-40B4-BE49-F238E27FC236}">
                <a16:creationId xmlns:a16="http://schemas.microsoft.com/office/drawing/2014/main" id="{EEA75D7F-8BEB-403A-A7C2-DC62D23C83A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rcRect l="36012" r="14448" b="2"/>
          <a:stretch/>
        </p:blipFill>
        <p:spPr>
          <a:xfrm>
            <a:off x="7560499" y="2451691"/>
            <a:ext cx="3273940" cy="3730712"/>
          </a:xfrm>
          <a:custGeom>
            <a:avLst/>
            <a:gdLst/>
            <a:ahLst/>
            <a:cxnLst/>
            <a:rect l="l" t="t" r="r" b="b"/>
            <a:pathLst>
              <a:path w="2577829" h="2926956">
                <a:moveTo>
                  <a:pt x="1114351" y="0"/>
                </a:moveTo>
                <a:cubicBezTo>
                  <a:pt x="1922608" y="0"/>
                  <a:pt x="2577829" y="655221"/>
                  <a:pt x="2577829" y="1463478"/>
                </a:cubicBezTo>
                <a:cubicBezTo>
                  <a:pt x="2577829" y="2271735"/>
                  <a:pt x="1922608" y="2926956"/>
                  <a:pt x="1114351" y="2926956"/>
                </a:cubicBezTo>
                <a:cubicBezTo>
                  <a:pt x="710223" y="2926956"/>
                  <a:pt x="344353" y="2763151"/>
                  <a:pt x="79516" y="2498313"/>
                </a:cubicBezTo>
                <a:lnTo>
                  <a:pt x="0" y="2410824"/>
                </a:lnTo>
                <a:lnTo>
                  <a:pt x="69413" y="2266732"/>
                </a:lnTo>
                <a:cubicBezTo>
                  <a:pt x="193516" y="1973319"/>
                  <a:pt x="262142" y="1650728"/>
                  <a:pt x="262142" y="1312109"/>
                </a:cubicBezTo>
                <a:cubicBezTo>
                  <a:pt x="262142" y="1058145"/>
                  <a:pt x="223540" y="813196"/>
                  <a:pt x="151883" y="582811"/>
                </a:cubicBezTo>
                <a:lnTo>
                  <a:pt x="91478" y="417771"/>
                </a:lnTo>
                <a:lnTo>
                  <a:pt x="183443" y="334187"/>
                </a:lnTo>
                <a:cubicBezTo>
                  <a:pt x="436418" y="125413"/>
                  <a:pt x="760739" y="0"/>
                  <a:pt x="1114351" y="0"/>
                </a:cubicBezTo>
                <a:close/>
              </a:path>
            </a:pathLst>
          </a:custGeom>
        </p:spPr>
      </p:pic>
      <p:pic>
        <p:nvPicPr>
          <p:cNvPr id="17" name="Picture 16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7BFEE031-360F-4D5F-904A-32B86E7ACC2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659" y="2042477"/>
            <a:ext cx="3103563" cy="310356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53B174F-EE32-44C0-AEBD-2414C6D6BB2E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19"/>
          <a:stretch/>
        </p:blipFill>
        <p:spPr>
          <a:xfrm>
            <a:off x="7467601" y="2641977"/>
            <a:ext cx="3103563" cy="310356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5F0387D-CEB3-4D01-B097-E93181CF9E3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893" y="2743201"/>
            <a:ext cx="2082307" cy="2082307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93A647-F1D0-4A88-8DF7-6E5578A89569}"/>
              </a:ext>
            </a:extLst>
          </p:cNvPr>
          <p:cNvSpPr/>
          <p:nvPr/>
        </p:nvSpPr>
        <p:spPr>
          <a:xfrm rot="5400000">
            <a:off x="-187908" y="184860"/>
            <a:ext cx="3103563" cy="2733845"/>
          </a:xfrm>
          <a:custGeom>
            <a:avLst/>
            <a:gdLst>
              <a:gd name="connsiteX0" fmla="*/ 0 w 4670251"/>
              <a:gd name="connsiteY0" fmla="*/ 2133085 h 4116501"/>
              <a:gd name="connsiteX1" fmla="*/ 0 w 4670251"/>
              <a:gd name="connsiteY1" fmla="*/ 0 h 4116501"/>
              <a:gd name="connsiteX2" fmla="*/ 4670251 w 4670251"/>
              <a:gd name="connsiteY2" fmla="*/ 4116501 h 4116501"/>
              <a:gd name="connsiteX3" fmla="*/ 2250224 w 4670251"/>
              <a:gd name="connsiteY3" fmla="*/ 4116501 h 4116501"/>
              <a:gd name="connsiteX4" fmla="*/ 0 w 4670251"/>
              <a:gd name="connsiteY4" fmla="*/ 2133085 h 4116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70251" h="4116501">
                <a:moveTo>
                  <a:pt x="0" y="2133085"/>
                </a:moveTo>
                <a:lnTo>
                  <a:pt x="0" y="0"/>
                </a:lnTo>
                <a:lnTo>
                  <a:pt x="4670251" y="4116501"/>
                </a:lnTo>
                <a:lnTo>
                  <a:pt x="2250224" y="4116501"/>
                </a:lnTo>
                <a:lnTo>
                  <a:pt x="0" y="2133085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3C0A70-E41F-49EF-8AFE-0ADD98F3B81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8669872">
            <a:off x="-318080" y="758061"/>
            <a:ext cx="2733847" cy="6939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51E4DC2-0B49-4FB2-B8C1-231C030CAE4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779151" y="835303"/>
            <a:ext cx="2700763" cy="18472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CBC910-51FE-44A7-A09E-097F9F57527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154631" y="81140"/>
            <a:ext cx="2700763" cy="184724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B4DEC2C-107C-4E99-A056-D6622B33624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82001" y="509300"/>
            <a:ext cx="2901948" cy="1847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923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 descr="OPL20U25GSXzBJYl68kk8uQGfFKzs7yb1M4KJWUiLk6ZEvGF+qCIPSnY57AbBFCvTWID 13 2022 KNTT STT 25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F0FC0F70-AC76-4EA2-86EB-0B407A4ACBB5}"/>
              </a:ext>
            </a:extLst>
          </p:cNvPr>
          <p:cNvGrpSpPr/>
          <p:nvPr/>
        </p:nvGrpSpPr>
        <p:grpSpPr>
          <a:xfrm>
            <a:off x="0" y="278064"/>
            <a:ext cx="12192001" cy="666060"/>
            <a:chOff x="0" y="710341"/>
            <a:chExt cx="12190413" cy="665972"/>
          </a:xfrm>
        </p:grpSpPr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84C0791A-6676-4043-BBF1-DD2993D19C98}"/>
                </a:ext>
              </a:extLst>
            </p:cNvPr>
            <p:cNvSpPr/>
            <p:nvPr/>
          </p:nvSpPr>
          <p:spPr>
            <a:xfrm flipV="1">
              <a:off x="0" y="1330594"/>
              <a:ext cx="12190413" cy="45719"/>
            </a:xfrm>
            <a:prstGeom prst="rect">
              <a:avLst/>
            </a:prstGeom>
            <a:solidFill>
              <a:srgbClr val="EC8B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TextBox 8">
              <a:extLst>
                <a:ext uri="{FF2B5EF4-FFF2-40B4-BE49-F238E27FC236}">
                  <a16:creationId xmlns:a16="http://schemas.microsoft.com/office/drawing/2014/main" id="{E9BB0E5B-E5F4-4490-B3C7-C915B81DF5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10488" y="710341"/>
              <a:ext cx="4920100" cy="5539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algn="ctr" eaLnBrk="1" hangingPunct="1"/>
              <a:r>
                <a:rPr lang="en-US" altLang="zh-CN" sz="3600">
                  <a:solidFill>
                    <a:srgbClr val="EC8B74"/>
                  </a:solidFill>
                  <a:latin typeface="Times New Roman" panose="02020603050405020304" pitchFamily="18" charset="0"/>
                  <a:ea typeface="华文中宋" panose="0201060004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CÁC HOẠT ĐỘNG</a:t>
              </a:r>
              <a:endParaRPr lang="zh-CN" altLang="en-US" sz="3600" dirty="0">
                <a:solidFill>
                  <a:srgbClr val="EC8B74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  <a:sym typeface="Arial" panose="020B0604020202020204" pitchFamily="34" charset="0"/>
              </a:endParaRPr>
            </a:p>
          </p:txBody>
        </p:sp>
      </p:grpSp>
      <p:sp>
        <p:nvSpPr>
          <p:cNvPr id="52" name="Freeform 29" descr="OPL20U25GSXzBJYl68kk8uQGfFKzs7yb1M4KJWUiLk6ZEvGF+qCIPSnY57AbBFCvTWID 13 2022 KNTT STT 25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A58D9779-02A2-4A2E-9441-8B5C3A3031F1}"/>
              </a:ext>
            </a:extLst>
          </p:cNvPr>
          <p:cNvSpPr>
            <a:spLocks/>
          </p:cNvSpPr>
          <p:nvPr/>
        </p:nvSpPr>
        <p:spPr bwMode="auto">
          <a:xfrm>
            <a:off x="4390658" y="4033528"/>
            <a:ext cx="1759146" cy="1759155"/>
          </a:xfrm>
          <a:custGeom>
            <a:avLst/>
            <a:gdLst>
              <a:gd name="T0" fmla="*/ 168 w 1187"/>
              <a:gd name="T1" fmla="*/ 0 h 1187"/>
              <a:gd name="T2" fmla="*/ 0 w 1187"/>
              <a:gd name="T3" fmla="*/ 0 h 1187"/>
              <a:gd name="T4" fmla="*/ 1187 w 1187"/>
              <a:gd name="T5" fmla="*/ 1187 h 1187"/>
              <a:gd name="T6" fmla="*/ 1187 w 1187"/>
              <a:gd name="T7" fmla="*/ 1019 h 1187"/>
              <a:gd name="T8" fmla="*/ 168 w 1187"/>
              <a:gd name="T9" fmla="*/ 0 h 1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87" h="1187">
                <a:moveTo>
                  <a:pt x="168" y="0"/>
                </a:moveTo>
                <a:cubicBezTo>
                  <a:pt x="0" y="0"/>
                  <a:pt x="0" y="0"/>
                  <a:pt x="0" y="0"/>
                </a:cubicBezTo>
                <a:cubicBezTo>
                  <a:pt x="0" y="656"/>
                  <a:pt x="531" y="1187"/>
                  <a:pt x="1187" y="1187"/>
                </a:cubicBezTo>
                <a:cubicBezTo>
                  <a:pt x="1187" y="1019"/>
                  <a:pt x="1187" y="1019"/>
                  <a:pt x="1187" y="1019"/>
                </a:cubicBezTo>
                <a:cubicBezTo>
                  <a:pt x="624" y="1019"/>
                  <a:pt x="168" y="563"/>
                  <a:pt x="168" y="0"/>
                </a:cubicBezTo>
                <a:close/>
              </a:path>
            </a:pathLst>
          </a:custGeom>
          <a:solidFill>
            <a:srgbClr val="EC8B74"/>
          </a:solidFill>
          <a:ln>
            <a:noFill/>
          </a:ln>
          <a:effectLst/>
        </p:spPr>
        <p:txBody>
          <a:bodyPr vert="horz" wrap="square" lIns="91452" tIns="45726" rIns="91452" bIns="45726" numCol="1" anchor="t" anchorCtr="0" compatLnSpc="1">
            <a:prstTxWarp prst="textNoShape">
              <a:avLst/>
            </a:prstTxWarp>
          </a:bodyPr>
          <a:lstStyle/>
          <a:p>
            <a:endParaRPr lang="zh-CN" altLang="en-US" sz="1401"/>
          </a:p>
        </p:txBody>
      </p:sp>
      <p:sp>
        <p:nvSpPr>
          <p:cNvPr id="53" name="Freeform 40" descr="OPL20U25GSXzBJYl68kk8uQGfFKzs7yb1M4KJWUiLk6ZEvGF+qCIPSnY57AbBFCvTWID 13 2022 KNTT STT 25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BD6AE899-AA1D-4DC1-8686-5DDB5C729F77}"/>
              </a:ext>
            </a:extLst>
          </p:cNvPr>
          <p:cNvSpPr>
            <a:spLocks/>
          </p:cNvSpPr>
          <p:nvPr/>
        </p:nvSpPr>
        <p:spPr bwMode="auto">
          <a:xfrm>
            <a:off x="4390658" y="2276245"/>
            <a:ext cx="1759146" cy="1759155"/>
          </a:xfrm>
          <a:custGeom>
            <a:avLst/>
            <a:gdLst>
              <a:gd name="T0" fmla="*/ 1187 w 1187"/>
              <a:gd name="T1" fmla="*/ 168 h 1187"/>
              <a:gd name="T2" fmla="*/ 1187 w 1187"/>
              <a:gd name="T3" fmla="*/ 0 h 1187"/>
              <a:gd name="T4" fmla="*/ 0 w 1187"/>
              <a:gd name="T5" fmla="*/ 1187 h 1187"/>
              <a:gd name="T6" fmla="*/ 168 w 1187"/>
              <a:gd name="T7" fmla="*/ 1187 h 1187"/>
              <a:gd name="T8" fmla="*/ 1187 w 1187"/>
              <a:gd name="T9" fmla="*/ 168 h 1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87" h="1187">
                <a:moveTo>
                  <a:pt x="1187" y="168"/>
                </a:moveTo>
                <a:cubicBezTo>
                  <a:pt x="1187" y="0"/>
                  <a:pt x="1187" y="0"/>
                  <a:pt x="1187" y="0"/>
                </a:cubicBezTo>
                <a:cubicBezTo>
                  <a:pt x="531" y="0"/>
                  <a:pt x="0" y="531"/>
                  <a:pt x="0" y="1187"/>
                </a:cubicBezTo>
                <a:cubicBezTo>
                  <a:pt x="168" y="1187"/>
                  <a:pt x="168" y="1187"/>
                  <a:pt x="168" y="1187"/>
                </a:cubicBezTo>
                <a:cubicBezTo>
                  <a:pt x="168" y="624"/>
                  <a:pt x="624" y="168"/>
                  <a:pt x="1187" y="168"/>
                </a:cubicBezTo>
                <a:close/>
              </a:path>
            </a:pathLst>
          </a:custGeom>
          <a:solidFill>
            <a:srgbClr val="EC8B74"/>
          </a:solidFill>
          <a:ln>
            <a:noFill/>
          </a:ln>
          <a:effectLst/>
        </p:spPr>
        <p:txBody>
          <a:bodyPr vert="horz" wrap="square" lIns="91452" tIns="45726" rIns="91452" bIns="45726" numCol="1" anchor="t" anchorCtr="0" compatLnSpc="1">
            <a:prstTxWarp prst="textNoShape">
              <a:avLst/>
            </a:prstTxWarp>
          </a:bodyPr>
          <a:lstStyle/>
          <a:p>
            <a:endParaRPr lang="zh-CN" altLang="en-US" sz="1401"/>
          </a:p>
        </p:txBody>
      </p:sp>
      <p:sp>
        <p:nvSpPr>
          <p:cNvPr id="54" name="Freeform 43" descr="OPL20U25GSXzBJYl68kk8uQGfFKzs7yb1M4KJWUiLk6ZEvGF+qCIPSnY57AbBFCvTWID 13 2022 KNTT STT 25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14E45970-DD2B-4287-8B6E-5B200CC6647E}"/>
              </a:ext>
            </a:extLst>
          </p:cNvPr>
          <p:cNvSpPr>
            <a:spLocks/>
          </p:cNvSpPr>
          <p:nvPr/>
        </p:nvSpPr>
        <p:spPr bwMode="auto">
          <a:xfrm>
            <a:off x="6145776" y="4033528"/>
            <a:ext cx="1759146" cy="1759155"/>
          </a:xfrm>
          <a:custGeom>
            <a:avLst/>
            <a:gdLst>
              <a:gd name="T0" fmla="*/ 1187 w 1187"/>
              <a:gd name="T1" fmla="*/ 0 h 1187"/>
              <a:gd name="T2" fmla="*/ 1019 w 1187"/>
              <a:gd name="T3" fmla="*/ 0 h 1187"/>
              <a:gd name="T4" fmla="*/ 0 w 1187"/>
              <a:gd name="T5" fmla="*/ 1019 h 1187"/>
              <a:gd name="T6" fmla="*/ 0 w 1187"/>
              <a:gd name="T7" fmla="*/ 1187 h 1187"/>
              <a:gd name="T8" fmla="*/ 1187 w 1187"/>
              <a:gd name="T9" fmla="*/ 0 h 1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87" h="1187">
                <a:moveTo>
                  <a:pt x="1187" y="0"/>
                </a:moveTo>
                <a:cubicBezTo>
                  <a:pt x="1019" y="0"/>
                  <a:pt x="1019" y="0"/>
                  <a:pt x="1019" y="0"/>
                </a:cubicBezTo>
                <a:cubicBezTo>
                  <a:pt x="1019" y="563"/>
                  <a:pt x="563" y="1019"/>
                  <a:pt x="0" y="1019"/>
                </a:cubicBezTo>
                <a:cubicBezTo>
                  <a:pt x="0" y="1187"/>
                  <a:pt x="0" y="1187"/>
                  <a:pt x="0" y="1187"/>
                </a:cubicBezTo>
                <a:cubicBezTo>
                  <a:pt x="656" y="1187"/>
                  <a:pt x="1187" y="656"/>
                  <a:pt x="1187" y="0"/>
                </a:cubicBezTo>
                <a:close/>
              </a:path>
            </a:pathLst>
          </a:custGeom>
          <a:solidFill>
            <a:srgbClr val="EC8B74"/>
          </a:solidFill>
          <a:ln>
            <a:noFill/>
          </a:ln>
          <a:effectLst/>
        </p:spPr>
        <p:txBody>
          <a:bodyPr vert="horz" wrap="square" lIns="91452" tIns="45726" rIns="91452" bIns="45726" numCol="1" anchor="t" anchorCtr="0" compatLnSpc="1">
            <a:prstTxWarp prst="textNoShape">
              <a:avLst/>
            </a:prstTxWarp>
          </a:bodyPr>
          <a:lstStyle/>
          <a:p>
            <a:endParaRPr lang="zh-CN" altLang="en-US" sz="1401"/>
          </a:p>
        </p:txBody>
      </p:sp>
      <p:sp>
        <p:nvSpPr>
          <p:cNvPr id="55" name="Freeform 50" descr="OPL20U25GSXzBJYl68kk8uQGfFKzs7yb1M4KJWUiLk6ZEvGF+qCIPSnY57AbBFCvTWID 13 2022 KNTT STT 25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443877B6-C622-431E-A636-9724D24C215E}"/>
              </a:ext>
            </a:extLst>
          </p:cNvPr>
          <p:cNvSpPr>
            <a:spLocks/>
          </p:cNvSpPr>
          <p:nvPr/>
        </p:nvSpPr>
        <p:spPr bwMode="auto">
          <a:xfrm>
            <a:off x="6202465" y="2227372"/>
            <a:ext cx="1759146" cy="1759155"/>
          </a:xfrm>
          <a:custGeom>
            <a:avLst/>
            <a:gdLst>
              <a:gd name="T0" fmla="*/ 1019 w 1187"/>
              <a:gd name="T1" fmla="*/ 1187 h 1187"/>
              <a:gd name="T2" fmla="*/ 1187 w 1187"/>
              <a:gd name="T3" fmla="*/ 1187 h 1187"/>
              <a:gd name="T4" fmla="*/ 0 w 1187"/>
              <a:gd name="T5" fmla="*/ 0 h 1187"/>
              <a:gd name="T6" fmla="*/ 0 w 1187"/>
              <a:gd name="T7" fmla="*/ 168 h 1187"/>
              <a:gd name="T8" fmla="*/ 1019 w 1187"/>
              <a:gd name="T9" fmla="*/ 1187 h 1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87" h="1187">
                <a:moveTo>
                  <a:pt x="1019" y="1187"/>
                </a:moveTo>
                <a:cubicBezTo>
                  <a:pt x="1187" y="1187"/>
                  <a:pt x="1187" y="1187"/>
                  <a:pt x="1187" y="1187"/>
                </a:cubicBezTo>
                <a:cubicBezTo>
                  <a:pt x="1187" y="531"/>
                  <a:pt x="656" y="0"/>
                  <a:pt x="0" y="0"/>
                </a:cubicBezTo>
                <a:cubicBezTo>
                  <a:pt x="0" y="168"/>
                  <a:pt x="0" y="168"/>
                  <a:pt x="0" y="168"/>
                </a:cubicBezTo>
                <a:cubicBezTo>
                  <a:pt x="563" y="168"/>
                  <a:pt x="1019" y="624"/>
                  <a:pt x="1019" y="1187"/>
                </a:cubicBezTo>
                <a:close/>
              </a:path>
            </a:pathLst>
          </a:custGeom>
          <a:solidFill>
            <a:srgbClr val="EC8B74"/>
          </a:solidFill>
          <a:ln w="15875" cap="flat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91452" tIns="45726" rIns="91452" bIns="45726" numCol="1" anchor="t" anchorCtr="0" compatLnSpc="1">
            <a:prstTxWarp prst="textNoShape">
              <a:avLst/>
            </a:prstTxWarp>
          </a:bodyPr>
          <a:lstStyle/>
          <a:p>
            <a:endParaRPr lang="zh-CN" altLang="en-US" sz="1401"/>
          </a:p>
        </p:txBody>
      </p:sp>
      <p:grpSp>
        <p:nvGrpSpPr>
          <p:cNvPr id="56" name="组合 55" descr="OPL20U25GSXzBJYl68kk8uQGfFKzs7yb1M4KJWUiLk6ZEvGF+qCIPSnY57AbBFCvTWID 13 2022 KNTT STT 25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ADBB44B9-64FF-4998-80D1-865C494D6AA3}"/>
              </a:ext>
            </a:extLst>
          </p:cNvPr>
          <p:cNvGrpSpPr/>
          <p:nvPr/>
        </p:nvGrpSpPr>
        <p:grpSpPr>
          <a:xfrm>
            <a:off x="5737190" y="1962789"/>
            <a:ext cx="821201" cy="821201"/>
            <a:chOff x="5413751" y="1710838"/>
            <a:chExt cx="821094" cy="821094"/>
          </a:xfrm>
          <a:solidFill>
            <a:srgbClr val="EC8B74"/>
          </a:solidFill>
        </p:grpSpPr>
        <p:sp>
          <p:nvSpPr>
            <p:cNvPr id="57" name="椭圆 56">
              <a:extLst>
                <a:ext uri="{FF2B5EF4-FFF2-40B4-BE49-F238E27FC236}">
                  <a16:creationId xmlns:a16="http://schemas.microsoft.com/office/drawing/2014/main" id="{AD05D9E2-58F5-4C7F-A09E-F67C176D4BA5}"/>
                </a:ext>
              </a:extLst>
            </p:cNvPr>
            <p:cNvSpPr/>
            <p:nvPr/>
          </p:nvSpPr>
          <p:spPr>
            <a:xfrm>
              <a:off x="5413751" y="1710838"/>
              <a:ext cx="821094" cy="821094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1"/>
            </a:p>
          </p:txBody>
        </p:sp>
        <p:sp>
          <p:nvSpPr>
            <p:cNvPr id="58" name="文本框 57">
              <a:extLst>
                <a:ext uri="{FF2B5EF4-FFF2-40B4-BE49-F238E27FC236}">
                  <a16:creationId xmlns:a16="http://schemas.microsoft.com/office/drawing/2014/main" id="{BE430D9B-FCC1-4312-B993-500C698E00CF}"/>
                </a:ext>
              </a:extLst>
            </p:cNvPr>
            <p:cNvSpPr txBox="1"/>
            <p:nvPr/>
          </p:nvSpPr>
          <p:spPr>
            <a:xfrm>
              <a:off x="5475485" y="1767442"/>
              <a:ext cx="66556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01</a:t>
              </a:r>
              <a:endParaRPr lang="zh-CN" altLang="en-US" sz="32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59" name="组合 58" descr="OPL20U25GSXzBJYl68kk8uQGfFKzs7yb1M4KJWUiLk6ZEvGF+qCIPSnY57AbBFCvTWID 13 2022 KNTT STT 25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61F8EE6B-DA33-4ABA-9212-E92C272FEC6C}"/>
              </a:ext>
            </a:extLst>
          </p:cNvPr>
          <p:cNvGrpSpPr/>
          <p:nvPr/>
        </p:nvGrpSpPr>
        <p:grpSpPr>
          <a:xfrm>
            <a:off x="7460922" y="3661330"/>
            <a:ext cx="821201" cy="821201"/>
            <a:chOff x="7137259" y="3409157"/>
            <a:chExt cx="821094" cy="821094"/>
          </a:xfrm>
          <a:solidFill>
            <a:srgbClr val="EC8B74"/>
          </a:solidFill>
        </p:grpSpPr>
        <p:sp>
          <p:nvSpPr>
            <p:cNvPr id="60" name="椭圆 59">
              <a:extLst>
                <a:ext uri="{FF2B5EF4-FFF2-40B4-BE49-F238E27FC236}">
                  <a16:creationId xmlns:a16="http://schemas.microsoft.com/office/drawing/2014/main" id="{D89B66E9-55D9-42C0-AE66-BFC8D961ADF7}"/>
                </a:ext>
              </a:extLst>
            </p:cNvPr>
            <p:cNvSpPr/>
            <p:nvPr/>
          </p:nvSpPr>
          <p:spPr>
            <a:xfrm>
              <a:off x="7137259" y="3409157"/>
              <a:ext cx="821094" cy="821094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1"/>
            </a:p>
          </p:txBody>
        </p:sp>
        <p:sp>
          <p:nvSpPr>
            <p:cNvPr id="61" name="文本框 57">
              <a:extLst>
                <a:ext uri="{FF2B5EF4-FFF2-40B4-BE49-F238E27FC236}">
                  <a16:creationId xmlns:a16="http://schemas.microsoft.com/office/drawing/2014/main" id="{7E9CCF3F-AE76-415B-8AE6-9FE21D123A08}"/>
                </a:ext>
              </a:extLst>
            </p:cNvPr>
            <p:cNvSpPr txBox="1"/>
            <p:nvPr/>
          </p:nvSpPr>
          <p:spPr>
            <a:xfrm>
              <a:off x="7179943" y="3484811"/>
              <a:ext cx="665567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zh-CN" sz="32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02</a:t>
              </a:r>
              <a:endParaRPr lang="zh-CN" altLang="en-US" sz="32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62" name="组合 61" descr="OPL20U25GSXzBJYl68kk8uQGfFKzs7yb1M4KJWUiLk6ZEvGF+qCIPSnY57AbBFCvTWID 13 2022 KNTT STT 25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15D5C623-E277-421A-8479-D6AC549D4077}"/>
              </a:ext>
            </a:extLst>
          </p:cNvPr>
          <p:cNvGrpSpPr/>
          <p:nvPr/>
        </p:nvGrpSpPr>
        <p:grpSpPr>
          <a:xfrm>
            <a:off x="4036416" y="3661330"/>
            <a:ext cx="821201" cy="821201"/>
            <a:chOff x="3713199" y="3409157"/>
            <a:chExt cx="821094" cy="821094"/>
          </a:xfrm>
          <a:solidFill>
            <a:srgbClr val="EC8B74"/>
          </a:solidFill>
        </p:grpSpPr>
        <p:sp>
          <p:nvSpPr>
            <p:cNvPr id="63" name="椭圆 62">
              <a:extLst>
                <a:ext uri="{FF2B5EF4-FFF2-40B4-BE49-F238E27FC236}">
                  <a16:creationId xmlns:a16="http://schemas.microsoft.com/office/drawing/2014/main" id="{874A9A59-A606-4315-B9ED-D91DC5BA749B}"/>
                </a:ext>
              </a:extLst>
            </p:cNvPr>
            <p:cNvSpPr/>
            <p:nvPr/>
          </p:nvSpPr>
          <p:spPr>
            <a:xfrm>
              <a:off x="3713199" y="3409157"/>
              <a:ext cx="821094" cy="821094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1"/>
            </a:p>
          </p:txBody>
        </p:sp>
        <p:sp>
          <p:nvSpPr>
            <p:cNvPr id="64" name="文本框 59">
              <a:extLst>
                <a:ext uri="{FF2B5EF4-FFF2-40B4-BE49-F238E27FC236}">
                  <a16:creationId xmlns:a16="http://schemas.microsoft.com/office/drawing/2014/main" id="{155F8449-1742-4482-AF4E-34B8BD2EBB90}"/>
                </a:ext>
              </a:extLst>
            </p:cNvPr>
            <p:cNvSpPr txBox="1"/>
            <p:nvPr/>
          </p:nvSpPr>
          <p:spPr>
            <a:xfrm>
              <a:off x="3755883" y="3484811"/>
              <a:ext cx="66556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04</a:t>
              </a:r>
              <a:endParaRPr lang="zh-CN" altLang="en-US" sz="32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65" name="组合 64" descr="OPL20U25GSXzBJYl68kk8uQGfFKzs7yb1M4KJWUiLk6ZEvGF+qCIPSnY57AbBFCvTWID 13 2022 KNTT STT 25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1014B6AB-865A-4646-9FF0-E37283823B7E}"/>
              </a:ext>
            </a:extLst>
          </p:cNvPr>
          <p:cNvGrpSpPr/>
          <p:nvPr/>
        </p:nvGrpSpPr>
        <p:grpSpPr>
          <a:xfrm>
            <a:off x="5737190" y="5222755"/>
            <a:ext cx="821201" cy="821201"/>
            <a:chOff x="5413751" y="4970379"/>
            <a:chExt cx="821094" cy="821094"/>
          </a:xfrm>
          <a:solidFill>
            <a:srgbClr val="EC8B74"/>
          </a:solidFill>
        </p:grpSpPr>
        <p:sp>
          <p:nvSpPr>
            <p:cNvPr id="66" name="椭圆 65">
              <a:extLst>
                <a:ext uri="{FF2B5EF4-FFF2-40B4-BE49-F238E27FC236}">
                  <a16:creationId xmlns:a16="http://schemas.microsoft.com/office/drawing/2014/main" id="{070F1F0D-94C0-4B79-BDCB-7B3010FDC288}"/>
                </a:ext>
              </a:extLst>
            </p:cNvPr>
            <p:cNvSpPr/>
            <p:nvPr/>
          </p:nvSpPr>
          <p:spPr>
            <a:xfrm>
              <a:off x="5413751" y="4970379"/>
              <a:ext cx="821094" cy="821094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1"/>
            </a:p>
          </p:txBody>
        </p:sp>
        <p:sp>
          <p:nvSpPr>
            <p:cNvPr id="67" name="文本框 58">
              <a:extLst>
                <a:ext uri="{FF2B5EF4-FFF2-40B4-BE49-F238E27FC236}">
                  <a16:creationId xmlns:a16="http://schemas.microsoft.com/office/drawing/2014/main" id="{4C5777B9-2695-443A-8D5E-F41C2E99E6CA}"/>
                </a:ext>
              </a:extLst>
            </p:cNvPr>
            <p:cNvSpPr txBox="1"/>
            <p:nvPr/>
          </p:nvSpPr>
          <p:spPr>
            <a:xfrm>
              <a:off x="5456435" y="5065083"/>
              <a:ext cx="66556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03</a:t>
              </a:r>
              <a:endParaRPr lang="zh-CN" altLang="en-US" sz="32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2" name="TextBox 1" descr="OPL20U25GSXzBJYl68kk8uQGfFKzs7yb1M4KJWUiLk6ZEvGF+qCIPSnY57AbBFCvTWID 13 2022 KNTT STT 25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7B00DB12-677C-033F-167F-D33E644E3A38}"/>
              </a:ext>
            </a:extLst>
          </p:cNvPr>
          <p:cNvSpPr txBox="1"/>
          <p:nvPr/>
        </p:nvSpPr>
        <p:spPr>
          <a:xfrm>
            <a:off x="5076030" y="6079129"/>
            <a:ext cx="2777110" cy="584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99" b="1" dirty="0">
                <a:solidFill>
                  <a:srgbClr val="EC8B7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vi-VN" sz="3199" b="1" dirty="0">
              <a:solidFill>
                <a:srgbClr val="EC8B7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3B654EE-7DE3-5A31-1389-287A1F6995F3}"/>
              </a:ext>
            </a:extLst>
          </p:cNvPr>
          <p:cNvSpPr txBox="1"/>
          <p:nvPr/>
        </p:nvSpPr>
        <p:spPr>
          <a:xfrm>
            <a:off x="4726502" y="1371005"/>
            <a:ext cx="2777110" cy="584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99" b="1" dirty="0">
                <a:solidFill>
                  <a:srgbClr val="EC8B7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  <a:endParaRPr lang="vi-VN" sz="3199" b="1" dirty="0">
              <a:solidFill>
                <a:srgbClr val="EC8B7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4DBA1690-D6BA-C34C-2C2E-5039FC790C0F}"/>
              </a:ext>
            </a:extLst>
          </p:cNvPr>
          <p:cNvSpPr txBox="1"/>
          <p:nvPr/>
        </p:nvSpPr>
        <p:spPr>
          <a:xfrm>
            <a:off x="8365146" y="3661329"/>
            <a:ext cx="3220458" cy="10769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99" b="1" dirty="0">
                <a:solidFill>
                  <a:srgbClr val="EC8B7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lang="vi-VN" sz="3199" b="1" dirty="0">
              <a:solidFill>
                <a:srgbClr val="EC8B7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C3FB6DF4-299D-C083-A0D6-A49ADD4154A3}"/>
              </a:ext>
            </a:extLst>
          </p:cNvPr>
          <p:cNvSpPr txBox="1"/>
          <p:nvPr/>
        </p:nvSpPr>
        <p:spPr>
          <a:xfrm>
            <a:off x="1194329" y="3736994"/>
            <a:ext cx="2777110" cy="584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99" b="1" dirty="0">
                <a:solidFill>
                  <a:srgbClr val="EC8B7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  <a:endParaRPr lang="vi-VN" sz="3199" b="1" dirty="0">
              <a:solidFill>
                <a:srgbClr val="EC8B7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975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OPL20U25GSXzBJYl68kk8uQGfFKzs7yb1M4KJWUiLk6ZEvGF+qCIPSnY57AbBFCvTWID 13 2022 KNTT STT 25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5D56E2E4-7ED0-47ED-A585-C8596286DC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"/>
            <a:ext cx="12192001" cy="6858000"/>
          </a:xfrm>
          <a:prstGeom prst="rect">
            <a:avLst/>
          </a:prstGeom>
        </p:spPr>
      </p:pic>
      <p:sp>
        <p:nvSpPr>
          <p:cNvPr id="11" name="矩形 10" descr="OPL20U25GSXzBJYl68kk8uQGfFKzs7yb1M4KJWUiLk6ZEvGF+qCIPSnY57AbBFCvTWID 13 2022 KNTT STT 25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734AB463-6C6E-49E2-8311-10F2B31877F0}"/>
              </a:ext>
            </a:extLst>
          </p:cNvPr>
          <p:cNvSpPr/>
          <p:nvPr/>
        </p:nvSpPr>
        <p:spPr>
          <a:xfrm>
            <a:off x="4844790" y="2128641"/>
            <a:ext cx="3860950" cy="8311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4801" b="1" dirty="0">
                <a:solidFill>
                  <a:srgbClr val="EC8B74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KHỞI ĐỘNG</a:t>
            </a:r>
            <a:endParaRPr kumimoji="1" lang="zh-CN" altLang="en-US" sz="4801" b="1" dirty="0">
              <a:solidFill>
                <a:srgbClr val="EC8B74"/>
              </a:solidFill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3" name="矩形 12" descr="OPL20U25GSXzBJYl68kk8uQGfFKzs7yb1M4KJWUiLk6ZEvGF+qCIPSnY57AbBFCvTWID 13 2022 KNTT STT 25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888ADBBE-6045-46D6-A35A-5223216B8751}"/>
              </a:ext>
            </a:extLst>
          </p:cNvPr>
          <p:cNvSpPr/>
          <p:nvPr/>
        </p:nvSpPr>
        <p:spPr>
          <a:xfrm rot="16200000">
            <a:off x="2783661" y="1413059"/>
            <a:ext cx="1480865" cy="2551017"/>
          </a:xfrm>
          <a:prstGeom prst="rect">
            <a:avLst/>
          </a:prstGeom>
          <a:solidFill>
            <a:srgbClr val="EC8B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en-US" altLang="zh-CN" sz="4401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1</a:t>
            </a:r>
            <a:endParaRPr lang="zh-CN" altLang="en-US" sz="4401" dirty="0">
              <a:solidFill>
                <a:schemeClr val="bg1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04804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 descr="OPL20U25GSXzBJYl68kk8uQGfFKzs7yb1M4KJWUiLk6ZEvGF+qCIPSnY57AbBFCvTWID 13 2022 KNTT STT 25+K4lPs7H94VUqPe2XwIsfPRnrXQE//QTEXxb8/8N4CNc6FpgZahzpTjFhMzSA7T/nHJa11DE8Ng2TP3iAmRczFlmslSuUNOgUeb6yRvs0="/>
          <p:cNvSpPr/>
          <p:nvPr/>
        </p:nvSpPr>
        <p:spPr>
          <a:xfrm>
            <a:off x="425525" y="1524000"/>
            <a:ext cx="11239500" cy="4144724"/>
          </a:xfrm>
          <a:prstGeom prst="rect">
            <a:avLst/>
          </a:prstGeom>
          <a:solidFill>
            <a:srgbClr val="D99694"/>
          </a:solidFill>
        </p:spPr>
        <p:txBody>
          <a:bodyPr wrap="square">
            <a:spAutoFit/>
          </a:bodyPr>
          <a:lstStyle/>
          <a:p>
            <a:pPr indent="630238" algn="just">
              <a:spcBef>
                <a:spcPts val="720"/>
              </a:spcBef>
              <a:spcAft>
                <a:spcPts val="720"/>
              </a:spcAft>
            </a:pPr>
            <a:r>
              <a:rPr lang="nl-NL" sz="400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HS tham gia trả lời 4 câu hỏi.</a:t>
            </a:r>
          </a:p>
          <a:p>
            <a:pPr indent="630238" algn="just">
              <a:spcBef>
                <a:spcPts val="720"/>
              </a:spcBef>
              <a:spcAft>
                <a:spcPts val="720"/>
              </a:spcAft>
            </a:pPr>
            <a:r>
              <a:rPr lang="nl-NL" sz="400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Mỗi </a:t>
            </a:r>
            <a:r>
              <a:rPr lang="nl-NL" sz="4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câu hỏi </a:t>
            </a:r>
            <a:r>
              <a:rPr lang="nl-NL" sz="400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có 30 </a:t>
            </a:r>
            <a:r>
              <a:rPr lang="nl-NL" sz="4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giây </a:t>
            </a:r>
            <a:r>
              <a:rPr lang="nl-NL" sz="400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suy nghĩ.</a:t>
            </a:r>
          </a:p>
          <a:p>
            <a:pPr indent="630238" algn="just">
              <a:spcBef>
                <a:spcPts val="720"/>
              </a:spcBef>
              <a:spcAft>
                <a:spcPts val="720"/>
              </a:spcAft>
            </a:pPr>
            <a:r>
              <a:rPr lang="nl-NL" sz="400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Sau khi hết </a:t>
            </a:r>
            <a:r>
              <a:rPr lang="nl-NL" sz="4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thời </a:t>
            </a:r>
            <a:r>
              <a:rPr lang="nl-NL" sz="400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gian suy nghĩ, HS xung phong trả lời. HS nào giơ tay nhanh nhất và có câu </a:t>
            </a:r>
            <a:r>
              <a:rPr lang="en-US" sz="400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trả </a:t>
            </a:r>
            <a:r>
              <a:rPr lang="en-US" sz="40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đúng</a:t>
            </a:r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sẽ</a:t>
            </a:r>
            <a:r>
              <a:rPr lang="en-US" sz="400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được 10 điểm. Nếu sai, chuyển sang HS khác trả lời. </a:t>
            </a:r>
            <a:endParaRPr lang="en-US" sz="4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矩形 10" descr="OPL20U25GSXzBJYl68kk8uQGfFKzs7yb1M4KJWUiLk6ZEvGF+qCIPSnY57AbBFCvTWID 13 2022 KNTT STT 25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B4A6C0F8-F7DD-320C-9721-90719788D986}"/>
              </a:ext>
            </a:extLst>
          </p:cNvPr>
          <p:cNvSpPr/>
          <p:nvPr/>
        </p:nvSpPr>
        <p:spPr>
          <a:xfrm>
            <a:off x="4114800" y="76200"/>
            <a:ext cx="3860950" cy="8311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4801" b="1" dirty="0">
                <a:solidFill>
                  <a:srgbClr val="EC8B74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KHỞI ĐỘNG</a:t>
            </a:r>
            <a:endParaRPr kumimoji="1" lang="zh-CN" altLang="en-US" sz="4801" b="1" dirty="0">
              <a:solidFill>
                <a:srgbClr val="EC8B74"/>
              </a:solidFill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01076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69"/>
          <p:cNvSpPr/>
          <p:nvPr/>
        </p:nvSpPr>
        <p:spPr>
          <a:xfrm>
            <a:off x="2619741" y="3706002"/>
            <a:ext cx="51816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ounded Rectangle 20"/>
              <p:cNvSpPr/>
              <p:nvPr/>
            </p:nvSpPr>
            <p:spPr>
              <a:xfrm>
                <a:off x="152400" y="30480"/>
                <a:ext cx="12192000" cy="3599036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defTabSz="914400"/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Câu 1. </a:t>
                </a:r>
                <a:r>
                  <a:rPr lang="vi-VN" sz="3200" b="1" dirty="0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Cho bảng giá trị tương ứng của hai đại lượng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prstClr val="white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𝒙</m:t>
                    </m:r>
                    <m:r>
                      <a:rPr lang="en-US" sz="3200" b="1" i="1" smtClean="0">
                        <a:solidFill>
                          <a:prstClr val="white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 </m:t>
                    </m:r>
                    <m:r>
                      <a:rPr lang="en-US" sz="3200" b="1" i="1" smtClean="0">
                        <a:solidFill>
                          <a:prstClr val="white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</m:oMath>
                </a14:m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defTabSz="914400"/>
                <a:endParaRPr lang="en-US" sz="3200" b="1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defTabSz="914400"/>
                <a:endParaRPr lang="en-US" sz="3200" b="1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defTabSz="914400"/>
                <a:endParaRPr lang="en-US" sz="3200" b="1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defTabSz="914400"/>
                <a:r>
                  <a:rPr lang="vi-VN" sz="3200" b="1" dirty="0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Đại lượng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prstClr val="white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</m:oMath>
                </a14:m>
                <a:r>
                  <a:rPr lang="vi-VN" sz="3200" b="1" dirty="0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có phải là hàm số của đại lượng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prstClr val="white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𝒙</m:t>
                    </m:r>
                  </m:oMath>
                </a14:m>
                <a:r>
                  <a:rPr lang="vi-VN" sz="3200" b="1" dirty="0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không? Vì sao?</a:t>
                </a:r>
                <a:endParaRPr kumimoji="0" lang="en-US" sz="3200" b="1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Rounded 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30480"/>
                <a:ext cx="12192000" cy="3599036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1" name="Table 31">
            <a:extLst>
              <a:ext uri="{FF2B5EF4-FFF2-40B4-BE49-F238E27FC236}">
                <a16:creationId xmlns:a16="http://schemas.microsoft.com/office/drawing/2014/main" id="{37F4D141-6DF8-DAE2-CE32-4F1E586E85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1436508"/>
              </p:ext>
            </p:extLst>
          </p:nvPr>
        </p:nvGraphicFramePr>
        <p:xfrm>
          <a:off x="1371600" y="1311838"/>
          <a:ext cx="8128000" cy="10363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306993364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597541397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69065857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840801408"/>
                    </a:ext>
                  </a:extLst>
                </a:gridCol>
              </a:tblGrid>
              <a:tr h="122356">
                <a:tc>
                  <a:txBody>
                    <a:bodyPr/>
                    <a:lstStyle/>
                    <a:p>
                      <a:pPr algn="ctr"/>
                      <a:r>
                        <a:rPr lang="en-US" sz="2800" b="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5172018"/>
                  </a:ext>
                </a:extLst>
              </a:tr>
              <a:tr h="423765">
                <a:tc>
                  <a:txBody>
                    <a:bodyPr/>
                    <a:lstStyle/>
                    <a:p>
                      <a:pPr algn="ctr"/>
                      <a:r>
                        <a:rPr lang="en-US" sz="28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0456053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5BE12CC7-EF10-0462-1DAA-D7A4D96583A6}"/>
                  </a:ext>
                </a:extLst>
              </p:cNvPr>
              <p:cNvSpPr/>
              <p:nvPr/>
            </p:nvSpPr>
            <p:spPr>
              <a:xfrm>
                <a:off x="76200" y="4343400"/>
                <a:ext cx="12192000" cy="2576186"/>
              </a:xfrm>
              <a:prstGeom prst="roundRect">
                <a:avLst/>
              </a:prstGeom>
              <a:solidFill>
                <a:srgbClr val="D9969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b="1" dirty="0" err="1">
                    <a:solidFill>
                      <a:srgbClr val="01336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Đáp</a:t>
                </a:r>
                <a:r>
                  <a:rPr lang="en-US" sz="3600" b="1" dirty="0">
                    <a:solidFill>
                      <a:srgbClr val="01336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1336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án</a:t>
                </a:r>
                <a:r>
                  <a:rPr lang="en-US" sz="3600" b="1" dirty="0">
                    <a:solidFill>
                      <a:srgbClr val="01336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r>
                  <a:rPr lang="vi-VN" sz="3600" dirty="0">
                    <a:solidFill>
                      <a:srgbClr val="013368"/>
                    </a:solidFill>
                    <a:latin typeface="+mj-lt"/>
                    <a:cs typeface="Times New Roman" panose="02020603050405020304" pitchFamily="18" charset="0"/>
                  </a:rPr>
                  <a:t>Đại lượng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rgbClr val="013368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lang="vi-VN" sz="3600" dirty="0">
                    <a:solidFill>
                      <a:srgbClr val="013368"/>
                    </a:solidFill>
                    <a:latin typeface="+mj-lt"/>
                    <a:cs typeface="Times New Roman" panose="02020603050405020304" pitchFamily="18" charset="0"/>
                  </a:rPr>
                  <a:t> là hàm số của đại lượng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rgbClr val="013368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vi-VN" sz="3600" dirty="0">
                    <a:solidFill>
                      <a:srgbClr val="013368"/>
                    </a:solidFill>
                    <a:latin typeface="+mj-lt"/>
                  </a:rPr>
                  <a:t> . Vì mỗi giá trị của </a:t>
                </a:r>
                <a14:m>
                  <m:oMath xmlns:m="http://schemas.openxmlformats.org/officeDocument/2006/math">
                    <m:r>
                      <a:rPr lang="en-US" sz="3600" b="0" i="1">
                        <a:solidFill>
                          <a:srgbClr val="013368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vi-VN" sz="3600" dirty="0">
                    <a:solidFill>
                      <a:srgbClr val="013368"/>
                    </a:solidFill>
                    <a:latin typeface="+mj-lt"/>
                  </a:rPr>
                  <a:t> chỉ xác định đúng một giá trị của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rgbClr val="013368"/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vi-VN" sz="3600" dirty="0">
                    <a:solidFill>
                      <a:srgbClr val="013368"/>
                    </a:solidFill>
                    <a:latin typeface="+mj-lt"/>
                  </a:rPr>
                  <a:t> .</a:t>
                </a:r>
                <a:endParaRPr lang="en-US" sz="3600" dirty="0">
                  <a:solidFill>
                    <a:srgbClr val="013368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5BE12CC7-EF10-0462-1DAA-D7A4D96583A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" y="4343400"/>
                <a:ext cx="12192000" cy="2576186"/>
              </a:xfrm>
              <a:prstGeom prst="roundRect">
                <a:avLst/>
              </a:prstGeom>
              <a:blipFill>
                <a:blip r:embed="rId6"/>
                <a:stretch>
                  <a:fillRect r="-6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COUNTDOWN TIMER ( v 679 ) 30 sec with sound music effects 4K">
            <a:hlinkClick r:id="" action="ppaction://media"/>
            <a:extLst>
              <a:ext uri="{FF2B5EF4-FFF2-40B4-BE49-F238E27FC236}">
                <a16:creationId xmlns:a16="http://schemas.microsoft.com/office/drawing/2014/main" id="{8417553B-B5F2-0C55-F58F-6898494FF49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591800" y="30479"/>
            <a:ext cx="1752599" cy="1034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123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3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69"/>
          <p:cNvSpPr/>
          <p:nvPr/>
        </p:nvSpPr>
        <p:spPr>
          <a:xfrm>
            <a:off x="2619741" y="3706002"/>
            <a:ext cx="51816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ounded Rectangle 20"/>
              <p:cNvSpPr/>
              <p:nvPr/>
            </p:nvSpPr>
            <p:spPr>
              <a:xfrm>
                <a:off x="152400" y="30480"/>
                <a:ext cx="12420600" cy="3855720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defTabSz="914400"/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Câu 2.</a:t>
                </a:r>
              </a:p>
              <a:p>
                <a:pPr lvl="0" defTabSz="914400">
                  <a:lnSpc>
                    <a:spcPct val="150000"/>
                  </a:lnSpc>
                </a:pPr>
                <a:r>
                  <a:rPr lang="en-US" sz="3200" b="1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Cho thời gian </a:t>
                </a:r>
                <a:r>
                  <a:rPr lang="en-US" sz="3200" b="1" i="1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en-US" sz="3200" b="1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(h) để một vật chuyển động đều đi hết</a:t>
                </a:r>
              </a:p>
              <a:p>
                <a:pPr lvl="0" defTabSz="914400">
                  <a:lnSpc>
                    <a:spcPct val="150000"/>
                  </a:lnSpc>
                </a:pPr>
                <a:r>
                  <a:rPr lang="en-US" sz="3200" b="1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quãng đường</a:t>
                </a: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180 km tỉ lệ nghịch với vận tốc </a:t>
                </a:r>
                <a:r>
                  <a:rPr kumimoji="0" lang="en-US" sz="3200" b="1" i="1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</a:t>
                </a: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(km/h) của nó theo công thức </a:t>
                </a:r>
                <a14:m>
                  <m:oMath xmlns:m="http://schemas.openxmlformats.org/officeDocument/2006/math">
                    <m:r>
                      <a:rPr kumimoji="0" lang="en-US" sz="3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𝒕</m:t>
                    </m:r>
                    <m:r>
                      <a:rPr kumimoji="0" lang="en-US" sz="3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𝟏𝟖𝟎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𝒗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defTabSz="914400"/>
                <a:r>
                  <a:rPr lang="en-US" sz="3200" b="1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Hỏi: </a:t>
                </a:r>
                <a:r>
                  <a:rPr lang="vi-VN" sz="3200" b="1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Đại </a:t>
                </a:r>
                <a:r>
                  <a:rPr lang="vi-VN" sz="3200" b="1" dirty="0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lượng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prstClr val="white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𝒕</m:t>
                    </m:r>
                  </m:oMath>
                </a14:m>
                <a:r>
                  <a:rPr lang="vi-VN" sz="3200" b="1" dirty="0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có phải là hàm số của đại lượng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prstClr val="white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𝒗</m:t>
                    </m:r>
                  </m:oMath>
                </a14:m>
                <a:r>
                  <a:rPr lang="vi-VN" sz="3200" b="1" dirty="0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không? Vì sao?</a:t>
                </a:r>
                <a:endParaRPr kumimoji="0" lang="en-US" sz="3200" b="1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Rounded 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30480"/>
                <a:ext cx="12420600" cy="3855720"/>
              </a:xfrm>
              <a:prstGeom prst="roundRect">
                <a:avLst/>
              </a:prstGeom>
              <a:blipFill>
                <a:blip r:embed="rId5"/>
                <a:stretch>
                  <a:fillRect b="-158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5BE12CC7-EF10-0462-1DAA-D7A4D96583A6}"/>
                  </a:ext>
                </a:extLst>
              </p:cNvPr>
              <p:cNvSpPr/>
              <p:nvPr/>
            </p:nvSpPr>
            <p:spPr>
              <a:xfrm>
                <a:off x="76200" y="4343400"/>
                <a:ext cx="12192000" cy="2576186"/>
              </a:xfrm>
              <a:prstGeom prst="roundRect">
                <a:avLst/>
              </a:prstGeom>
              <a:solidFill>
                <a:srgbClr val="D9969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b="1" dirty="0">
                    <a:solidFill>
                      <a:srgbClr val="01336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Đáp </a:t>
                </a:r>
                <a:r>
                  <a:rPr lang="en-US" sz="3600" b="1" dirty="0" err="1">
                    <a:solidFill>
                      <a:srgbClr val="01336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án</a:t>
                </a:r>
                <a:r>
                  <a:rPr lang="en-US" sz="3600" b="1" dirty="0">
                    <a:solidFill>
                      <a:srgbClr val="01336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r>
                  <a:rPr lang="vi-VN" sz="3600" dirty="0">
                    <a:solidFill>
                      <a:srgbClr val="013368"/>
                    </a:solidFill>
                    <a:latin typeface="+mj-lt"/>
                    <a:cs typeface="Times New Roman" panose="02020603050405020304" pitchFamily="18" charset="0"/>
                  </a:rPr>
                  <a:t>Đại lượng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rgbClr val="013368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vi-VN" sz="3600" dirty="0">
                    <a:solidFill>
                      <a:srgbClr val="013368"/>
                    </a:solidFill>
                    <a:latin typeface="+mj-lt"/>
                    <a:cs typeface="Times New Roman" panose="02020603050405020304" pitchFamily="18" charset="0"/>
                  </a:rPr>
                  <a:t> là hàm số của đại lượng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rgbClr val="013368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vi-VN" sz="3600" dirty="0">
                    <a:solidFill>
                      <a:srgbClr val="013368"/>
                    </a:solidFill>
                    <a:latin typeface="+mj-lt"/>
                  </a:rPr>
                  <a:t>. Vì mỗi giá trị của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rgbClr val="013368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vi-VN" sz="3600" dirty="0">
                    <a:solidFill>
                      <a:srgbClr val="013368"/>
                    </a:solidFill>
                    <a:latin typeface="+mj-lt"/>
                  </a:rPr>
                  <a:t> chỉ xác định đúng một giá trị của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rgbClr val="013368"/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vi-VN" sz="3600" dirty="0">
                    <a:solidFill>
                      <a:srgbClr val="013368"/>
                    </a:solidFill>
                    <a:latin typeface="+mj-lt"/>
                  </a:rPr>
                  <a:t>.</a:t>
                </a:r>
                <a:endParaRPr lang="en-US" sz="3600" dirty="0">
                  <a:solidFill>
                    <a:srgbClr val="013368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5BE12CC7-EF10-0462-1DAA-D7A4D96583A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" y="4343400"/>
                <a:ext cx="12192000" cy="2576186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COUNTDOWN TIMER ( v 679 ) 30 sec with sound music effects 4K">
            <a:hlinkClick r:id="" action="ppaction://media"/>
            <a:extLst>
              <a:ext uri="{FF2B5EF4-FFF2-40B4-BE49-F238E27FC236}">
                <a16:creationId xmlns:a16="http://schemas.microsoft.com/office/drawing/2014/main" id="{8417553B-B5F2-0C55-F58F-6898494FF49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436173" y="13752"/>
            <a:ext cx="2136827" cy="1357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354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3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69"/>
          <p:cNvSpPr/>
          <p:nvPr/>
        </p:nvSpPr>
        <p:spPr>
          <a:xfrm>
            <a:off x="2619741" y="3706002"/>
            <a:ext cx="51816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ounded Rectangle 20"/>
              <p:cNvSpPr/>
              <p:nvPr/>
            </p:nvSpPr>
            <p:spPr>
              <a:xfrm>
                <a:off x="-34598" y="30182"/>
                <a:ext cx="12226598" cy="3599036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defTabSz="914400"/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Câu 3:</a:t>
                </a:r>
              </a:p>
              <a:p>
                <a:pPr lvl="0" defTabSz="914400">
                  <a:lnSpc>
                    <a:spcPct val="150000"/>
                  </a:lnSpc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vi-VN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Quãng đường </a:t>
                </a:r>
                <a14:m>
                  <m:oMath xmlns:m="http://schemas.openxmlformats.org/officeDocument/2006/math">
                    <m:r>
                      <a:rPr kumimoji="0" lang="en-US" sz="3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𝑺</m:t>
                    </m:r>
                    <m:r>
                      <a:rPr kumimoji="0" lang="en-US" sz="3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(km)</a:t>
                </a:r>
                <a:r>
                  <a:rPr lang="en-US" sz="3200" b="1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vi-VN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đi </a:t>
                </a:r>
                <a:r>
                  <a:rPr kumimoji="0" lang="vi-VN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được trong thời gian </a:t>
                </a:r>
                <a14:m>
                  <m:oMath xmlns:m="http://schemas.openxmlformats.org/officeDocument/2006/math">
                    <m:r>
                      <a:rPr kumimoji="0" lang="en-US" sz="3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𝒕</m:t>
                    </m:r>
                  </m:oMath>
                </a14:m>
                <a:r>
                  <a:rPr kumimoji="0" lang="vi-VN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(giờ) của một chiếc xe chạy </a:t>
                </a:r>
                <a:r>
                  <a:rPr kumimoji="0" lang="vi-VN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với </a:t>
                </a: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vận</a:t>
                </a:r>
                <a:r>
                  <a:rPr kumimoji="0" lang="en-US" sz="3200" b="1" i="0" u="none" strike="noStrike" kern="1200" cap="none" spc="0" normalizeH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tốc </a:t>
                </a:r>
                <a:r>
                  <a:rPr kumimoji="0" lang="vi-VN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không </a:t>
                </a:r>
                <a:r>
                  <a:rPr kumimoji="0" lang="vi-VN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đổi bằng </a:t>
                </a:r>
                <a14:m>
                  <m:oMath xmlns:m="http://schemas.openxmlformats.org/officeDocument/2006/math">
                    <m:r>
                      <a:rPr kumimoji="0" lang="en-US" sz="3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𝟓𝟎</m:t>
                    </m:r>
                    <m:r>
                      <a:rPr kumimoji="0" lang="en-US" sz="3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km</a:t>
                </a: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/h</a:t>
                </a:r>
                <a:r>
                  <a:rPr lang="en-US" sz="3200" b="1" dirty="0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vi-VN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kumimoji="0" lang="vi-VN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Viết hàm số biểu thị quãng đường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prstClr val="white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𝑺</m:t>
                    </m:r>
                    <m:r>
                      <a:rPr lang="en-US" sz="3200" b="1" i="1" smtClean="0">
                        <a:solidFill>
                          <a:prstClr val="white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3200" b="1" i="1" smtClean="0">
                        <a:solidFill>
                          <a:prstClr val="white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𝒕</m:t>
                    </m:r>
                    <m:r>
                      <a:rPr lang="en-US" sz="3200" b="1" i="1" smtClean="0">
                        <a:solidFill>
                          <a:prstClr val="white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kumimoji="0" lang="vi-VN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(km) </a:t>
                </a:r>
                <a:r>
                  <a:rPr kumimoji="0" lang="vi-VN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mà ô tô đi được trong thời gian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1" i="1">
                        <a:solidFill>
                          <a:prstClr val="white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𝒕</m:t>
                    </m:r>
                    <m:r>
                      <a:rPr lang="en-US" sz="3200" b="1" i="1" smtClean="0">
                        <a:solidFill>
                          <a:prstClr val="white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h)</a:t>
                </a:r>
                <a:r>
                  <a:rPr kumimoji="0" lang="vi-VN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kumimoji="0" lang="en-US" sz="3200" b="1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Rounded 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4598" y="30182"/>
                <a:ext cx="12226598" cy="3599036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5BE12CC7-EF10-0462-1DAA-D7A4D96583A6}"/>
                  </a:ext>
                </a:extLst>
              </p:cNvPr>
              <p:cNvSpPr/>
              <p:nvPr/>
            </p:nvSpPr>
            <p:spPr>
              <a:xfrm>
                <a:off x="-1" y="4114800"/>
                <a:ext cx="12192001" cy="2819400"/>
              </a:xfrm>
              <a:prstGeom prst="roundRect">
                <a:avLst/>
              </a:prstGeom>
              <a:solidFill>
                <a:srgbClr val="D9969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b="1" dirty="0">
                    <a:solidFill>
                      <a:srgbClr val="01336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Đáp </a:t>
                </a:r>
                <a:r>
                  <a:rPr lang="en-US" sz="3600" b="1" dirty="0" err="1">
                    <a:solidFill>
                      <a:srgbClr val="01336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án</a:t>
                </a:r>
                <a:r>
                  <a:rPr lang="en-US" sz="3600" b="1" dirty="0">
                    <a:solidFill>
                      <a:srgbClr val="01336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en-US" sz="3600" b="1" i="1" dirty="0">
                  <a:solidFill>
                    <a:srgbClr val="013368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013368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𝑺</m:t>
                      </m:r>
                      <m:d>
                        <m:dPr>
                          <m:ctrlPr>
                            <a:rPr lang="en-US" sz="3600" b="1" i="1" smtClean="0">
                              <a:solidFill>
                                <a:srgbClr val="013368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solidFill>
                                <a:srgbClr val="013368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3600" b="1" i="1" smtClean="0">
                          <a:solidFill>
                            <a:srgbClr val="013368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rgbClr val="013368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𝟓𝟎</m:t>
                      </m:r>
                      <m:r>
                        <a:rPr lang="en-US" sz="3600" b="1" i="1" smtClean="0">
                          <a:solidFill>
                            <a:srgbClr val="013368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a:rPr lang="en-US" sz="3600" b="1" i="1" smtClean="0">
                          <a:solidFill>
                            <a:srgbClr val="013368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𝒕</m:t>
                      </m:r>
                    </m:oMath>
                  </m:oMathPara>
                </a14:m>
                <a:endParaRPr lang="en-US" sz="3600" dirty="0">
                  <a:solidFill>
                    <a:srgbClr val="013368"/>
                  </a:solidFill>
                </a:endParaRPr>
              </a:p>
            </p:txBody>
          </p:sp>
        </mc:Choice>
        <mc:Fallback xmlns=""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5BE12CC7-EF10-0462-1DAA-D7A4D96583A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4114800"/>
                <a:ext cx="12192001" cy="2819400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COUNTDOWN TIMER ( v 679 ) 30 sec with sound music effects 4K">
            <a:hlinkClick r:id="" action="ppaction://media"/>
            <a:extLst>
              <a:ext uri="{FF2B5EF4-FFF2-40B4-BE49-F238E27FC236}">
                <a16:creationId xmlns:a16="http://schemas.microsoft.com/office/drawing/2014/main" id="{5D302091-67FD-7F8E-CF83-193F899AEAD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103384" y="98311"/>
            <a:ext cx="1939450" cy="104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301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3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UI/customUI.xml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3161</TotalTime>
  <Words>1632</Words>
  <Application>Microsoft Office PowerPoint</Application>
  <PresentationFormat>Widescreen</PresentationFormat>
  <Paragraphs>165</Paragraphs>
  <Slides>26</Slides>
  <Notes>20</Notes>
  <HiddenSlides>0</HiddenSlides>
  <MMClips>8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7" baseType="lpstr">
      <vt:lpstr>等线</vt:lpstr>
      <vt:lpstr>微软雅黑</vt:lpstr>
      <vt:lpstr>宋体</vt:lpstr>
      <vt:lpstr>华文中宋</vt:lpstr>
      <vt:lpstr>Arial</vt:lpstr>
      <vt:lpstr>Calibri</vt:lpstr>
      <vt:lpstr>Calibri Light</vt:lpstr>
      <vt:lpstr>Cambria Math</vt:lpstr>
      <vt:lpstr>Times New Roman</vt:lpstr>
      <vt:lpstr>Office Theme</vt:lpstr>
      <vt:lpstr>1_Office Theme</vt:lpstr>
      <vt:lpstr>PowerPoint Presentation</vt:lpstr>
      <vt:lpstr>THIẾT BỊ DẠY HỌC VÀ HỌC LIỆU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MỤC TIÊU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Tien</dc:creator>
  <cp:lastModifiedBy>phiatruoclabautroi.nangsom@gmail.com</cp:lastModifiedBy>
  <cp:revision>454</cp:revision>
  <dcterms:created xsi:type="dcterms:W3CDTF">2006-08-16T00:00:00Z</dcterms:created>
  <dcterms:modified xsi:type="dcterms:W3CDTF">2023-08-07T11:16:02Z</dcterms:modified>
</cp:coreProperties>
</file>