
<file path=[Content_Types].xml><?xml version="1.0" encoding="utf-8"?>
<Types xmlns="http://schemas.openxmlformats.org/package/2006/content-types">
  <Default Extension="png" ContentType="image/png"/>
  <Default Extension="3gp" ContentType="video/3gpp"/>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5" r:id="rId3"/>
    <p:sldId id="296" r:id="rId4"/>
    <p:sldId id="298" r:id="rId5"/>
    <p:sldId id="270" r:id="rId6"/>
    <p:sldId id="320" r:id="rId7"/>
    <p:sldId id="272" r:id="rId8"/>
    <p:sldId id="321" r:id="rId9"/>
    <p:sldId id="322" r:id="rId10"/>
    <p:sldId id="299" r:id="rId11"/>
    <p:sldId id="274" r:id="rId12"/>
    <p:sldId id="323" r:id="rId13"/>
    <p:sldId id="301" r:id="rId14"/>
    <p:sldId id="302" r:id="rId15"/>
    <p:sldId id="286" r:id="rId16"/>
    <p:sldId id="304" r:id="rId17"/>
    <p:sldId id="305" r:id="rId18"/>
    <p:sldId id="317" r:id="rId19"/>
    <p:sldId id="318" r:id="rId20"/>
    <p:sldId id="306" r:id="rId21"/>
    <p:sldId id="307" r:id="rId22"/>
    <p:sldId id="325" r:id="rId23"/>
    <p:sldId id="308" r:id="rId24"/>
    <p:sldId id="309" r:id="rId25"/>
    <p:sldId id="290" r:id="rId26"/>
    <p:sldId id="311" r:id="rId27"/>
    <p:sldId id="324" r:id="rId28"/>
    <p:sldId id="312" r:id="rId29"/>
    <p:sldId id="313" r:id="rId30"/>
    <p:sldId id="314" r:id="rId31"/>
    <p:sldId id="293" r:id="rId32"/>
    <p:sldId id="315" r:id="rId33"/>
    <p:sldId id="31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6" userDrawn="1">
          <p15:clr>
            <a:srgbClr val="A4A3A4"/>
          </p15:clr>
        </p15:guide>
        <p15:guide id="2" pos="7256" userDrawn="1">
          <p15:clr>
            <a:srgbClr val="A4A3A4"/>
          </p15:clr>
        </p15:guide>
        <p15:guide id="3" orient="horz" pos="648" userDrawn="1">
          <p15:clr>
            <a:srgbClr val="A4A3A4"/>
          </p15:clr>
        </p15:guide>
        <p15:guide id="4" orient="horz" pos="712" userDrawn="1">
          <p15:clr>
            <a:srgbClr val="A4A3A4"/>
          </p15:clr>
        </p15:guide>
        <p15:guide id="5" orient="horz" pos="3936" userDrawn="1">
          <p15:clr>
            <a:srgbClr val="A4A3A4"/>
          </p15:clr>
        </p15:guide>
        <p15:guide id="6"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showGuides="1">
      <p:cViewPr varScale="1">
        <p:scale>
          <a:sx n="69" d="100"/>
          <a:sy n="69" d="100"/>
        </p:scale>
        <p:origin x="484" y="40"/>
      </p:cViewPr>
      <p:guideLst>
        <p:guide pos="416"/>
        <p:guide pos="7256"/>
        <p:guide orient="horz" pos="648"/>
        <p:guide orient="horz" pos="712"/>
        <p:guide orient="horz" pos="3936"/>
        <p:guide orient="horz" pos="386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1BF61-AEF0-40EB-BEB5-006B6051428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56971E7B-477C-4506-834A-9B850DCD71E5}">
      <dgm:prSet phldrT="[Text]" custT="1"/>
      <dgm:spPr/>
      <dgm:t>
        <a:bodyPr/>
        <a:lstStyle/>
        <a:p>
          <a:r>
            <a:rPr lang="vi-VN" sz="2400" b="1" dirty="0" smtClean="0">
              <a:latin typeface="Times New Roman" panose="02020603050405020304" pitchFamily="18" charset="0"/>
              <a:cs typeface="Times New Roman" panose="02020603050405020304" pitchFamily="18" charset="0"/>
            </a:rPr>
            <a:t>Cách mạng công nghiệp lần thứ nhất đến nay: hơn 20cm.</a:t>
          </a:r>
          <a:endParaRPr lang="en-US" sz="2400" b="1" dirty="0">
            <a:latin typeface="Times New Roman" panose="02020603050405020304" pitchFamily="18" charset="0"/>
            <a:cs typeface="Times New Roman" panose="02020603050405020304" pitchFamily="18" charset="0"/>
          </a:endParaRPr>
        </a:p>
      </dgm:t>
    </dgm:pt>
    <dgm:pt modelId="{70DCAE51-3951-4CDB-9A7F-BE9B993244B0}" type="parTrans" cxnId="{EE537363-FDC6-4478-B7CD-BA3FD5607F79}">
      <dgm:prSet/>
      <dgm:spPr/>
      <dgm:t>
        <a:bodyPr/>
        <a:lstStyle/>
        <a:p>
          <a:endParaRPr lang="en-US" sz="2400">
            <a:latin typeface="Times New Roman" panose="02020603050405020304" pitchFamily="18" charset="0"/>
            <a:cs typeface="Times New Roman" panose="02020603050405020304" pitchFamily="18" charset="0"/>
          </a:endParaRPr>
        </a:p>
      </dgm:t>
    </dgm:pt>
    <dgm:pt modelId="{3BA83172-021B-4773-8C6B-0BE109761053}" type="sibTrans" cxnId="{EE537363-FDC6-4478-B7CD-BA3FD5607F79}">
      <dgm:prSet/>
      <dgm:spPr/>
      <dgm:t>
        <a:bodyPr/>
        <a:lstStyle/>
        <a:p>
          <a:endParaRPr lang="en-US" sz="2400">
            <a:latin typeface="Times New Roman" panose="02020603050405020304" pitchFamily="18" charset="0"/>
            <a:cs typeface="Times New Roman" panose="02020603050405020304" pitchFamily="18" charset="0"/>
          </a:endParaRPr>
        </a:p>
      </dgm:t>
    </dgm:pt>
    <dgm:pt modelId="{8CF2EC6E-79E6-44FB-8ABB-23C709C501FB}">
      <dgm:prSet phldrT="[Text]" custT="1"/>
      <dgm:spPr/>
      <dgm:t>
        <a:bodyPr/>
        <a:lstStyle/>
        <a:p>
          <a:r>
            <a:rPr lang="vi-VN" sz="2400" dirty="0" smtClean="0">
              <a:solidFill>
                <a:srgbClr val="FFFF00"/>
              </a:solidFill>
              <a:latin typeface="Times New Roman" panose="02020603050405020304" pitchFamily="18" charset="0"/>
              <a:cs typeface="Times New Roman" panose="02020603050405020304" pitchFamily="18" charset="0"/>
            </a:rPr>
            <a:t>DÂNG</a:t>
          </a:r>
          <a:endParaRPr lang="en-US" sz="2400" dirty="0">
            <a:solidFill>
              <a:srgbClr val="FFFF00"/>
            </a:solidFill>
            <a:latin typeface="Times New Roman" panose="02020603050405020304" pitchFamily="18" charset="0"/>
            <a:cs typeface="Times New Roman" panose="02020603050405020304" pitchFamily="18" charset="0"/>
          </a:endParaRPr>
        </a:p>
      </dgm:t>
    </dgm:pt>
    <dgm:pt modelId="{4BE4384F-5CE8-43C7-918B-4B774DCAB54B}" type="parTrans" cxnId="{26430D85-0A7C-4855-A9FE-D84A67BF58CC}">
      <dgm:prSet/>
      <dgm:spPr/>
      <dgm:t>
        <a:bodyPr/>
        <a:lstStyle/>
        <a:p>
          <a:endParaRPr lang="en-US" sz="2400">
            <a:latin typeface="Times New Roman" panose="02020603050405020304" pitchFamily="18" charset="0"/>
            <a:cs typeface="Times New Roman" panose="02020603050405020304" pitchFamily="18" charset="0"/>
          </a:endParaRPr>
        </a:p>
      </dgm:t>
    </dgm:pt>
    <dgm:pt modelId="{CAB27223-079A-4AED-B362-E6FA7DCBD480}" type="sibTrans" cxnId="{26430D85-0A7C-4855-A9FE-D84A67BF58CC}">
      <dgm:prSet/>
      <dgm:spPr/>
      <dgm:t>
        <a:bodyPr/>
        <a:lstStyle/>
        <a:p>
          <a:endParaRPr lang="en-US" sz="2400">
            <a:latin typeface="Times New Roman" panose="02020603050405020304" pitchFamily="18" charset="0"/>
            <a:cs typeface="Times New Roman" panose="02020603050405020304" pitchFamily="18" charset="0"/>
          </a:endParaRPr>
        </a:p>
      </dgm:t>
    </dgm:pt>
    <dgm:pt modelId="{80653FB2-8285-4491-A947-6D07AB2894AD}">
      <dgm:prSet phldrT="[Text]" custT="1"/>
      <dgm:spPr/>
      <dgm:t>
        <a:bodyPr/>
        <a:lstStyle/>
        <a:p>
          <a:endParaRPr lang="en-US" sz="2400" dirty="0">
            <a:latin typeface="Times New Roman" panose="02020603050405020304" pitchFamily="18" charset="0"/>
            <a:cs typeface="Times New Roman" panose="02020603050405020304" pitchFamily="18" charset="0"/>
          </a:endParaRPr>
        </a:p>
      </dgm:t>
    </dgm:pt>
    <dgm:pt modelId="{D80FA038-066C-4E6F-8A7F-492C6BBE6099}" type="parTrans" cxnId="{085F15B0-D08C-4DE5-ACF2-B9857F0FEAA1}">
      <dgm:prSet/>
      <dgm:spPr/>
      <dgm:t>
        <a:bodyPr/>
        <a:lstStyle/>
        <a:p>
          <a:endParaRPr lang="en-US" sz="2400">
            <a:latin typeface="Times New Roman" panose="02020603050405020304" pitchFamily="18" charset="0"/>
            <a:cs typeface="Times New Roman" panose="02020603050405020304" pitchFamily="18" charset="0"/>
          </a:endParaRPr>
        </a:p>
      </dgm:t>
    </dgm:pt>
    <dgm:pt modelId="{D152D5FD-C033-484A-BC0F-F80F155D6CE3}" type="sibTrans" cxnId="{085F15B0-D08C-4DE5-ACF2-B9857F0FEAA1}">
      <dgm:prSet/>
      <dgm:spPr/>
      <dgm:t>
        <a:bodyPr/>
        <a:lstStyle/>
        <a:p>
          <a:endParaRPr lang="en-US" sz="2400">
            <a:latin typeface="Times New Roman" panose="02020603050405020304" pitchFamily="18" charset="0"/>
            <a:cs typeface="Times New Roman" panose="02020603050405020304" pitchFamily="18" charset="0"/>
          </a:endParaRPr>
        </a:p>
      </dgm:t>
    </dgm:pt>
    <dgm:pt modelId="{451C36F0-EA1F-4142-902C-F7CB976FFA1A}">
      <dgm:prSet phldrT="[Text]" custT="1"/>
      <dgm:spPr/>
      <dgm:t>
        <a:bodyPr/>
        <a:lstStyle/>
        <a:p>
          <a:r>
            <a:rPr lang="vi-VN" sz="2400" dirty="0" smtClean="0">
              <a:solidFill>
                <a:srgbClr val="FFFF00"/>
              </a:solidFill>
              <a:latin typeface="Times New Roman" panose="02020603050405020304" pitchFamily="18" charset="0"/>
              <a:cs typeface="Times New Roman" panose="02020603050405020304" pitchFamily="18" charset="0"/>
            </a:rPr>
            <a:t>LÊN</a:t>
          </a:r>
          <a:endParaRPr lang="en-US" sz="2400" dirty="0">
            <a:solidFill>
              <a:srgbClr val="FFFF00"/>
            </a:solidFill>
            <a:latin typeface="Times New Roman" panose="02020603050405020304" pitchFamily="18" charset="0"/>
            <a:cs typeface="Times New Roman" panose="02020603050405020304" pitchFamily="18" charset="0"/>
          </a:endParaRPr>
        </a:p>
      </dgm:t>
    </dgm:pt>
    <dgm:pt modelId="{53F1E138-7B8E-45FB-AE9D-07FA98DE3E18}" type="parTrans" cxnId="{4DBE5AF1-C638-4719-8926-9E423221FB04}">
      <dgm:prSet/>
      <dgm:spPr/>
      <dgm:t>
        <a:bodyPr/>
        <a:lstStyle/>
        <a:p>
          <a:endParaRPr lang="en-US" sz="2400">
            <a:latin typeface="Times New Roman" panose="02020603050405020304" pitchFamily="18" charset="0"/>
            <a:cs typeface="Times New Roman" panose="02020603050405020304" pitchFamily="18" charset="0"/>
          </a:endParaRPr>
        </a:p>
      </dgm:t>
    </dgm:pt>
    <dgm:pt modelId="{DA0841C4-8C3F-45B4-BDAB-1932EEC6829E}" type="sibTrans" cxnId="{4DBE5AF1-C638-4719-8926-9E423221FB04}">
      <dgm:prSet/>
      <dgm:spPr/>
      <dgm:t>
        <a:bodyPr/>
        <a:lstStyle/>
        <a:p>
          <a:endParaRPr lang="en-US" sz="2400">
            <a:latin typeface="Times New Roman" panose="02020603050405020304" pitchFamily="18" charset="0"/>
            <a:cs typeface="Times New Roman" panose="02020603050405020304" pitchFamily="18" charset="0"/>
          </a:endParaRPr>
        </a:p>
      </dgm:t>
    </dgm:pt>
    <dgm:pt modelId="{5DAB0F9D-3340-4B0D-916A-7D391624D291}">
      <dgm:prSet phldrT="[Text]" custT="1"/>
      <dgm:spPr/>
      <dgm:t>
        <a:bodyPr/>
        <a:lstStyle/>
        <a:p>
          <a:endParaRPr lang="en-US" sz="2400" dirty="0">
            <a:latin typeface="Times New Roman" panose="02020603050405020304" pitchFamily="18" charset="0"/>
            <a:cs typeface="Times New Roman" panose="02020603050405020304" pitchFamily="18" charset="0"/>
          </a:endParaRPr>
        </a:p>
      </dgm:t>
    </dgm:pt>
    <dgm:pt modelId="{41944C5E-F35A-4F00-ADC4-B659C6101F8A}" type="parTrans" cxnId="{CF4B2D0B-42D0-4454-82D5-BC6965E4F5FB}">
      <dgm:prSet/>
      <dgm:spPr/>
      <dgm:t>
        <a:bodyPr/>
        <a:lstStyle/>
        <a:p>
          <a:endParaRPr lang="en-US" sz="2400">
            <a:latin typeface="Times New Roman" panose="02020603050405020304" pitchFamily="18" charset="0"/>
            <a:cs typeface="Times New Roman" panose="02020603050405020304" pitchFamily="18" charset="0"/>
          </a:endParaRPr>
        </a:p>
      </dgm:t>
    </dgm:pt>
    <dgm:pt modelId="{DB426C3B-4F0A-4384-A70B-BA885130E503}" type="sibTrans" cxnId="{CF4B2D0B-42D0-4454-82D5-BC6965E4F5FB}">
      <dgm:prSet/>
      <dgm:spPr/>
      <dgm:t>
        <a:bodyPr/>
        <a:lstStyle/>
        <a:p>
          <a:endParaRPr lang="en-US" sz="2400">
            <a:latin typeface="Times New Roman" panose="02020603050405020304" pitchFamily="18" charset="0"/>
            <a:cs typeface="Times New Roman" panose="02020603050405020304" pitchFamily="18" charset="0"/>
          </a:endParaRPr>
        </a:p>
      </dgm:t>
    </dgm:pt>
    <dgm:pt modelId="{2042947A-D2C2-469A-A350-E9ED9F383DA1}">
      <dgm:prSet phldrT="[Text]" custT="1"/>
      <dgm:spPr/>
      <dgm:t>
        <a:bodyPr/>
        <a:lstStyle/>
        <a:p>
          <a:r>
            <a:rPr lang="vi-VN" sz="2400" dirty="0" smtClean="0">
              <a:solidFill>
                <a:srgbClr val="FFFF00"/>
              </a:solidFill>
              <a:latin typeface="Times New Roman" panose="02020603050405020304" pitchFamily="18" charset="0"/>
              <a:cs typeface="Times New Roman" panose="02020603050405020304" pitchFamily="18" charset="0"/>
            </a:rPr>
            <a:t>BIỂN</a:t>
          </a:r>
          <a:endParaRPr lang="en-US" sz="2400" dirty="0">
            <a:solidFill>
              <a:srgbClr val="FFFF00"/>
            </a:solidFill>
            <a:latin typeface="Times New Roman" panose="02020603050405020304" pitchFamily="18" charset="0"/>
            <a:cs typeface="Times New Roman" panose="02020603050405020304" pitchFamily="18" charset="0"/>
          </a:endParaRPr>
        </a:p>
      </dgm:t>
    </dgm:pt>
    <dgm:pt modelId="{6E0BA910-7AC8-4490-A742-10A603BCC4F6}" type="parTrans" cxnId="{CF136F70-E3E8-4E94-B1A7-862402A4879B}">
      <dgm:prSet/>
      <dgm:spPr/>
      <dgm:t>
        <a:bodyPr/>
        <a:lstStyle/>
        <a:p>
          <a:endParaRPr lang="en-US" sz="2400">
            <a:latin typeface="Times New Roman" panose="02020603050405020304" pitchFamily="18" charset="0"/>
            <a:cs typeface="Times New Roman" panose="02020603050405020304" pitchFamily="18" charset="0"/>
          </a:endParaRPr>
        </a:p>
      </dgm:t>
    </dgm:pt>
    <dgm:pt modelId="{6BD20FDF-5684-4937-A163-20033F17A21B}" type="sibTrans" cxnId="{CF136F70-E3E8-4E94-B1A7-862402A4879B}">
      <dgm:prSet/>
      <dgm:spPr/>
      <dgm:t>
        <a:bodyPr/>
        <a:lstStyle/>
        <a:p>
          <a:endParaRPr lang="en-US" sz="2400">
            <a:latin typeface="Times New Roman" panose="02020603050405020304" pitchFamily="18" charset="0"/>
            <a:cs typeface="Times New Roman" panose="02020603050405020304" pitchFamily="18" charset="0"/>
          </a:endParaRPr>
        </a:p>
      </dgm:t>
    </dgm:pt>
    <dgm:pt modelId="{AB5B7B48-69E5-438C-939F-D4DC6DCE5450}">
      <dgm:prSet phldrT="[Text]" custT="1"/>
      <dgm:spPr/>
      <dgm:t>
        <a:bodyPr/>
        <a:lstStyle/>
        <a:p>
          <a:r>
            <a:rPr lang="vi-VN" sz="2400" dirty="0" smtClean="0">
              <a:solidFill>
                <a:srgbClr val="FFFF00"/>
              </a:solidFill>
              <a:latin typeface="Times New Roman" panose="02020603050405020304" pitchFamily="18" charset="0"/>
              <a:cs typeface="Times New Roman" panose="02020603050405020304" pitchFamily="18" charset="0"/>
            </a:rPr>
            <a:t>BAO NHIÊU</a:t>
          </a:r>
          <a:endParaRPr lang="en-US" sz="2400" dirty="0">
            <a:solidFill>
              <a:srgbClr val="FFFF00"/>
            </a:solidFill>
            <a:latin typeface="Times New Roman" panose="02020603050405020304" pitchFamily="18" charset="0"/>
            <a:cs typeface="Times New Roman" panose="02020603050405020304" pitchFamily="18" charset="0"/>
          </a:endParaRPr>
        </a:p>
      </dgm:t>
    </dgm:pt>
    <dgm:pt modelId="{A53DCAD7-5D25-4692-AF62-D34877303A96}" type="parTrans" cxnId="{EEBB7705-C95F-4BD4-88BE-BB104D9C6FAD}">
      <dgm:prSet/>
      <dgm:spPr/>
      <dgm:t>
        <a:bodyPr/>
        <a:lstStyle/>
        <a:p>
          <a:endParaRPr lang="en-US" sz="2400">
            <a:latin typeface="Times New Roman" panose="02020603050405020304" pitchFamily="18" charset="0"/>
            <a:cs typeface="Times New Roman" panose="02020603050405020304" pitchFamily="18" charset="0"/>
          </a:endParaRPr>
        </a:p>
      </dgm:t>
    </dgm:pt>
    <dgm:pt modelId="{CB45961B-FAED-4695-A8CA-8C81C89EC66D}" type="sibTrans" cxnId="{EEBB7705-C95F-4BD4-88BE-BB104D9C6FAD}">
      <dgm:prSet/>
      <dgm:spPr/>
      <dgm:t>
        <a:bodyPr/>
        <a:lstStyle/>
        <a:p>
          <a:endParaRPr lang="en-US" sz="2400">
            <a:latin typeface="Times New Roman" panose="02020603050405020304" pitchFamily="18" charset="0"/>
            <a:cs typeface="Times New Roman" panose="02020603050405020304" pitchFamily="18" charset="0"/>
          </a:endParaRPr>
        </a:p>
      </dgm:t>
    </dgm:pt>
    <dgm:pt modelId="{1B48C2E9-BF58-4026-85B9-27EF1A08C166}">
      <dgm:prSet custT="1"/>
      <dgm:spPr/>
      <dgm:t>
        <a:bodyPr/>
        <a:lstStyle/>
        <a:p>
          <a:r>
            <a:rPr lang="vi-VN" sz="2400" b="1" dirty="0" smtClean="0">
              <a:latin typeface="Times New Roman" panose="02020603050405020304" pitchFamily="18" charset="0"/>
              <a:cs typeface="Times New Roman" panose="02020603050405020304" pitchFamily="18" charset="0"/>
            </a:rPr>
            <a:t>Những năm gần đây, nước biển dâng trung bình 3mm/năm. </a:t>
          </a:r>
          <a:endParaRPr lang="en-US" sz="2400" b="1" dirty="0">
            <a:latin typeface="Times New Roman" panose="02020603050405020304" pitchFamily="18" charset="0"/>
            <a:cs typeface="Times New Roman" panose="02020603050405020304" pitchFamily="18" charset="0"/>
          </a:endParaRPr>
        </a:p>
      </dgm:t>
    </dgm:pt>
    <dgm:pt modelId="{DC978739-CB93-4F35-AE5F-1E0BDE8D49C1}" type="parTrans" cxnId="{16A75662-C5E2-4387-96EE-60E6C965B10E}">
      <dgm:prSet/>
      <dgm:spPr/>
      <dgm:t>
        <a:bodyPr/>
        <a:lstStyle/>
        <a:p>
          <a:endParaRPr lang="en-US" sz="2400">
            <a:latin typeface="Times New Roman" panose="02020603050405020304" pitchFamily="18" charset="0"/>
            <a:cs typeface="Times New Roman" panose="02020603050405020304" pitchFamily="18" charset="0"/>
          </a:endParaRPr>
        </a:p>
      </dgm:t>
    </dgm:pt>
    <dgm:pt modelId="{F218D5D9-5229-4E50-9052-1750BC4B6165}" type="sibTrans" cxnId="{16A75662-C5E2-4387-96EE-60E6C965B10E}">
      <dgm:prSet/>
      <dgm:spPr/>
      <dgm:t>
        <a:bodyPr/>
        <a:lstStyle/>
        <a:p>
          <a:endParaRPr lang="en-US" sz="2400">
            <a:latin typeface="Times New Roman" panose="02020603050405020304" pitchFamily="18" charset="0"/>
            <a:cs typeface="Times New Roman" panose="02020603050405020304" pitchFamily="18" charset="0"/>
          </a:endParaRPr>
        </a:p>
      </dgm:t>
    </dgm:pt>
    <dgm:pt modelId="{C82DF8E6-76FD-4DA4-9236-6401066382B0}">
      <dgm:prSet custT="1"/>
      <dgm:spPr/>
      <dgm:t>
        <a:bodyPr/>
        <a:lstStyle/>
        <a:p>
          <a:endParaRPr lang="en-US" sz="2400">
            <a:latin typeface="Times New Roman" panose="02020603050405020304" pitchFamily="18" charset="0"/>
            <a:cs typeface="Times New Roman" panose="02020603050405020304" pitchFamily="18" charset="0"/>
          </a:endParaRPr>
        </a:p>
      </dgm:t>
    </dgm:pt>
    <dgm:pt modelId="{7D8B6D39-6B75-4FAD-9B71-A007C932A401}" type="parTrans" cxnId="{3B9BB4C4-6F60-4347-815E-CF2EAD1BECE9}">
      <dgm:prSet/>
      <dgm:spPr/>
      <dgm:t>
        <a:bodyPr/>
        <a:lstStyle/>
        <a:p>
          <a:endParaRPr lang="en-US" sz="2400">
            <a:latin typeface="Times New Roman" panose="02020603050405020304" pitchFamily="18" charset="0"/>
            <a:cs typeface="Times New Roman" panose="02020603050405020304" pitchFamily="18" charset="0"/>
          </a:endParaRPr>
        </a:p>
      </dgm:t>
    </dgm:pt>
    <dgm:pt modelId="{18E294BE-55E5-498B-81A7-1CD9E532F088}" type="sibTrans" cxnId="{3B9BB4C4-6F60-4347-815E-CF2EAD1BECE9}">
      <dgm:prSet/>
      <dgm:spPr/>
      <dgm:t>
        <a:bodyPr/>
        <a:lstStyle/>
        <a:p>
          <a:endParaRPr lang="en-US" sz="2400">
            <a:latin typeface="Times New Roman" panose="02020603050405020304" pitchFamily="18" charset="0"/>
            <a:cs typeface="Times New Roman" panose="02020603050405020304" pitchFamily="18" charset="0"/>
          </a:endParaRPr>
        </a:p>
      </dgm:t>
    </dgm:pt>
    <dgm:pt modelId="{27B95011-2A2A-40CC-843F-C2428937081E}">
      <dgm:prSet custT="1"/>
      <dgm:spPr/>
      <dgm:t>
        <a:bodyPr/>
        <a:lstStyle/>
        <a:p>
          <a:r>
            <a:rPr lang="vi-VN" sz="2400" b="1" dirty="0" smtClean="0">
              <a:latin typeface="Times New Roman" panose="02020603050405020304" pitchFamily="18" charset="0"/>
              <a:cs typeface="Times New Roman" panose="02020603050405020304" pitchFamily="18" charset="0"/>
            </a:rPr>
            <a:t>Kịch bản xấu: Nước biển dâng 86 cm so với ngày nay</a:t>
          </a:r>
          <a:endParaRPr lang="en-US" sz="2400" b="1" dirty="0">
            <a:latin typeface="Times New Roman" panose="02020603050405020304" pitchFamily="18" charset="0"/>
            <a:cs typeface="Times New Roman" panose="02020603050405020304" pitchFamily="18" charset="0"/>
          </a:endParaRPr>
        </a:p>
      </dgm:t>
    </dgm:pt>
    <dgm:pt modelId="{4CA7A868-5254-4C05-BB55-990BD2D26580}" type="parTrans" cxnId="{E8FE49F5-D83F-4905-9330-316FB406CC07}">
      <dgm:prSet/>
      <dgm:spPr/>
      <dgm:t>
        <a:bodyPr/>
        <a:lstStyle/>
        <a:p>
          <a:endParaRPr lang="en-US" sz="2400">
            <a:latin typeface="Times New Roman" panose="02020603050405020304" pitchFamily="18" charset="0"/>
            <a:cs typeface="Times New Roman" panose="02020603050405020304" pitchFamily="18" charset="0"/>
          </a:endParaRPr>
        </a:p>
      </dgm:t>
    </dgm:pt>
    <dgm:pt modelId="{EB4DE7D6-494B-44C9-BD01-CF15ADDA75EE}" type="sibTrans" cxnId="{E8FE49F5-D83F-4905-9330-316FB406CC07}">
      <dgm:prSet/>
      <dgm:spPr/>
      <dgm:t>
        <a:bodyPr/>
        <a:lstStyle/>
        <a:p>
          <a:endParaRPr lang="en-US" sz="2400">
            <a:latin typeface="Times New Roman" panose="02020603050405020304" pitchFamily="18" charset="0"/>
            <a:cs typeface="Times New Roman" panose="02020603050405020304" pitchFamily="18" charset="0"/>
          </a:endParaRPr>
        </a:p>
      </dgm:t>
    </dgm:pt>
    <dgm:pt modelId="{A6492F8B-6B95-461C-A5F8-6A0B1EF136A8}">
      <dgm:prSet custT="1"/>
      <dgm:spPr/>
      <dgm:t>
        <a:bodyPr/>
        <a:lstStyle/>
        <a:p>
          <a:endParaRPr lang="en-US" sz="2400" dirty="0">
            <a:latin typeface="Times New Roman" panose="02020603050405020304" pitchFamily="18" charset="0"/>
            <a:cs typeface="Times New Roman" panose="02020603050405020304" pitchFamily="18" charset="0"/>
          </a:endParaRPr>
        </a:p>
      </dgm:t>
    </dgm:pt>
    <dgm:pt modelId="{B18E2D38-F6DE-4004-B13A-14DC5DF35008}" type="parTrans" cxnId="{D6565B48-20C0-46E6-A209-C647B5CE3683}">
      <dgm:prSet/>
      <dgm:spPr/>
      <dgm:t>
        <a:bodyPr/>
        <a:lstStyle/>
        <a:p>
          <a:endParaRPr lang="en-US" sz="2400">
            <a:latin typeface="Times New Roman" panose="02020603050405020304" pitchFamily="18" charset="0"/>
            <a:cs typeface="Times New Roman" panose="02020603050405020304" pitchFamily="18" charset="0"/>
          </a:endParaRPr>
        </a:p>
      </dgm:t>
    </dgm:pt>
    <dgm:pt modelId="{6340CDEA-7454-404C-AC5A-60A230EE6BE4}" type="sibTrans" cxnId="{D6565B48-20C0-46E6-A209-C647B5CE3683}">
      <dgm:prSet/>
      <dgm:spPr/>
      <dgm:t>
        <a:bodyPr/>
        <a:lstStyle/>
        <a:p>
          <a:endParaRPr lang="en-US" sz="2400">
            <a:latin typeface="Times New Roman" panose="02020603050405020304" pitchFamily="18" charset="0"/>
            <a:cs typeface="Times New Roman" panose="02020603050405020304" pitchFamily="18" charset="0"/>
          </a:endParaRPr>
        </a:p>
      </dgm:t>
    </dgm:pt>
    <dgm:pt modelId="{63E3EAB2-211B-4577-94B3-5FC895389D7A}">
      <dgm:prSet custT="1"/>
      <dgm:spPr/>
      <dgm:t>
        <a:bodyPr/>
        <a:lstStyle/>
        <a:p>
          <a:r>
            <a:rPr lang="vi-VN" sz="2400" b="1" dirty="0" smtClean="0">
              <a:latin typeface="Times New Roman" panose="02020603050405020304" pitchFamily="18" charset="0"/>
              <a:cs typeface="Times New Roman" panose="02020603050405020304" pitchFamily="18" charset="0"/>
            </a:rPr>
            <a:t>Nguy cơ: Nước biển dâng từ 50 cm, lượng tăng gấp đôi so với 1 thế kỉ trước. </a:t>
          </a:r>
          <a:endParaRPr lang="en-US" sz="2400" b="1" dirty="0">
            <a:latin typeface="Times New Roman" panose="02020603050405020304" pitchFamily="18" charset="0"/>
            <a:cs typeface="Times New Roman" panose="02020603050405020304" pitchFamily="18" charset="0"/>
          </a:endParaRPr>
        </a:p>
      </dgm:t>
    </dgm:pt>
    <dgm:pt modelId="{4BB5E075-E48D-4DDE-B04C-87E60D34FA40}" type="parTrans" cxnId="{9A6266D6-3C69-4A5E-B3D1-FCB0F258E3F5}">
      <dgm:prSet/>
      <dgm:spPr/>
      <dgm:t>
        <a:bodyPr/>
        <a:lstStyle/>
        <a:p>
          <a:endParaRPr lang="en-US" sz="2400">
            <a:latin typeface="Times New Roman" panose="02020603050405020304" pitchFamily="18" charset="0"/>
            <a:cs typeface="Times New Roman" panose="02020603050405020304" pitchFamily="18" charset="0"/>
          </a:endParaRPr>
        </a:p>
      </dgm:t>
    </dgm:pt>
    <dgm:pt modelId="{8B583311-90CF-4F17-80C1-589CC52C3C45}" type="sibTrans" cxnId="{9A6266D6-3C69-4A5E-B3D1-FCB0F258E3F5}">
      <dgm:prSet/>
      <dgm:spPr/>
      <dgm:t>
        <a:bodyPr/>
        <a:lstStyle/>
        <a:p>
          <a:endParaRPr lang="en-US" sz="2400">
            <a:latin typeface="Times New Roman" panose="02020603050405020304" pitchFamily="18" charset="0"/>
            <a:cs typeface="Times New Roman" panose="02020603050405020304" pitchFamily="18" charset="0"/>
          </a:endParaRPr>
        </a:p>
      </dgm:t>
    </dgm:pt>
    <dgm:pt modelId="{973C8920-13DA-430F-BCA9-8AB5B074C858}">
      <dgm:prSet custT="1"/>
      <dgm:spPr/>
      <dgm:t>
        <a:bodyPr/>
        <a:lstStyle/>
        <a:p>
          <a:endParaRPr lang="en-US" sz="2400" dirty="0">
            <a:latin typeface="Times New Roman" panose="02020603050405020304" pitchFamily="18" charset="0"/>
            <a:cs typeface="Times New Roman" panose="02020603050405020304" pitchFamily="18" charset="0"/>
          </a:endParaRPr>
        </a:p>
      </dgm:t>
    </dgm:pt>
    <dgm:pt modelId="{E4DE5362-8275-448E-B867-FEA30D9C2BF2}" type="parTrans" cxnId="{46E8C510-B1FA-4F36-966A-0572A6F587CA}">
      <dgm:prSet/>
      <dgm:spPr/>
      <dgm:t>
        <a:bodyPr/>
        <a:lstStyle/>
        <a:p>
          <a:endParaRPr lang="en-US" sz="2400">
            <a:latin typeface="Times New Roman" panose="02020603050405020304" pitchFamily="18" charset="0"/>
            <a:cs typeface="Times New Roman" panose="02020603050405020304" pitchFamily="18" charset="0"/>
          </a:endParaRPr>
        </a:p>
      </dgm:t>
    </dgm:pt>
    <dgm:pt modelId="{FB67DA53-889D-41BE-B120-35F3256AFEFB}" type="sibTrans" cxnId="{46E8C510-B1FA-4F36-966A-0572A6F587CA}">
      <dgm:prSet/>
      <dgm:spPr/>
      <dgm:t>
        <a:bodyPr/>
        <a:lstStyle/>
        <a:p>
          <a:endParaRPr lang="en-US" sz="2400">
            <a:latin typeface="Times New Roman" panose="02020603050405020304" pitchFamily="18" charset="0"/>
            <a:cs typeface="Times New Roman" panose="02020603050405020304" pitchFamily="18" charset="0"/>
          </a:endParaRPr>
        </a:p>
      </dgm:t>
    </dgm:pt>
    <dgm:pt modelId="{A52DA264-A9A2-4786-8456-69B13DBEE750}">
      <dgm:prSet custT="1"/>
      <dgm:spPr/>
      <dgm:t>
        <a:bodyPr/>
        <a:lstStyle/>
        <a:p>
          <a:r>
            <a:rPr lang="vi-VN" sz="2400" b="1" i="1" dirty="0" smtClean="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Lời cảnh báo: Mực nước biển vẫn tăng lên chứ không giảm đi.</a:t>
          </a:r>
          <a:endParaRPr lang="en-US" sz="2400" dirty="0">
            <a:latin typeface="Times New Roman" panose="02020603050405020304" pitchFamily="18" charset="0"/>
            <a:cs typeface="Times New Roman" panose="02020603050405020304" pitchFamily="18" charset="0"/>
          </a:endParaRPr>
        </a:p>
      </dgm:t>
    </dgm:pt>
    <dgm:pt modelId="{A31E3DEA-0E4E-448E-865A-AE9D3B004635}" type="parTrans" cxnId="{2A7966F3-2BCD-475A-B777-8288B9D2307E}">
      <dgm:prSet/>
      <dgm:spPr/>
      <dgm:t>
        <a:bodyPr/>
        <a:lstStyle/>
        <a:p>
          <a:endParaRPr lang="en-US" sz="2400">
            <a:latin typeface="Times New Roman" panose="02020603050405020304" pitchFamily="18" charset="0"/>
            <a:cs typeface="Times New Roman" panose="02020603050405020304" pitchFamily="18" charset="0"/>
          </a:endParaRPr>
        </a:p>
      </dgm:t>
    </dgm:pt>
    <dgm:pt modelId="{45C5BA78-6F8F-4F85-9221-EF05CF8E551A}" type="sibTrans" cxnId="{2A7966F3-2BCD-475A-B777-8288B9D2307E}">
      <dgm:prSet/>
      <dgm:spPr/>
      <dgm:t>
        <a:bodyPr/>
        <a:lstStyle/>
        <a:p>
          <a:endParaRPr lang="en-US" sz="2400">
            <a:latin typeface="Times New Roman" panose="02020603050405020304" pitchFamily="18" charset="0"/>
            <a:cs typeface="Times New Roman" panose="02020603050405020304" pitchFamily="18" charset="0"/>
          </a:endParaRPr>
        </a:p>
      </dgm:t>
    </dgm:pt>
    <dgm:pt modelId="{F5224FE6-73D1-4B3F-B571-95FF016C9B61}">
      <dgm:prSet custT="1"/>
      <dgm:spPr/>
      <dgm:t>
        <a:bodyPr/>
        <a:lstStyle/>
        <a:p>
          <a:endParaRPr lang="en-US" sz="2400" b="1" dirty="0">
            <a:latin typeface="Times New Roman" panose="02020603050405020304" pitchFamily="18" charset="0"/>
            <a:cs typeface="Times New Roman" panose="02020603050405020304" pitchFamily="18" charset="0"/>
          </a:endParaRPr>
        </a:p>
      </dgm:t>
    </dgm:pt>
    <dgm:pt modelId="{0D7443D7-02C0-48B2-BA7D-BF7E303D6950}" type="parTrans" cxnId="{9E142703-B4FC-4E74-A44B-DEDF3515B45A}">
      <dgm:prSet/>
      <dgm:spPr/>
      <dgm:t>
        <a:bodyPr/>
        <a:lstStyle/>
        <a:p>
          <a:endParaRPr lang="en-US"/>
        </a:p>
      </dgm:t>
    </dgm:pt>
    <dgm:pt modelId="{F60746EE-5A70-4425-8DAA-C9CAE66BD0EF}" type="sibTrans" cxnId="{9E142703-B4FC-4E74-A44B-DEDF3515B45A}">
      <dgm:prSet/>
      <dgm:spPr/>
      <dgm:t>
        <a:bodyPr/>
        <a:lstStyle/>
        <a:p>
          <a:endParaRPr lang="en-US"/>
        </a:p>
      </dgm:t>
    </dgm:pt>
    <dgm:pt modelId="{5EBB9981-8C09-470E-914D-39BBDA234F29}">
      <dgm:prSet phldrT="[Text]" custT="1"/>
      <dgm:spPr/>
      <dgm:t>
        <a:bodyPr/>
        <a:lstStyle/>
        <a:p>
          <a:r>
            <a:rPr lang="vi-VN" sz="2400" dirty="0" smtClean="0">
              <a:solidFill>
                <a:srgbClr val="FFFF00"/>
              </a:solidFill>
              <a:latin typeface="Times New Roman" panose="02020603050405020304" pitchFamily="18" charset="0"/>
              <a:cs typeface="Times New Roman" panose="02020603050405020304" pitchFamily="18" charset="0"/>
            </a:rPr>
            <a:t>NƯỚC</a:t>
          </a:r>
          <a:endParaRPr lang="en-US" sz="2400" dirty="0">
            <a:solidFill>
              <a:srgbClr val="FFFF00"/>
            </a:solidFill>
            <a:latin typeface="Times New Roman" panose="02020603050405020304" pitchFamily="18" charset="0"/>
            <a:cs typeface="Times New Roman" panose="02020603050405020304" pitchFamily="18" charset="0"/>
          </a:endParaRPr>
        </a:p>
      </dgm:t>
    </dgm:pt>
    <dgm:pt modelId="{8F64382F-42D4-4D97-9369-B78A64B5B103}" type="sibTrans" cxnId="{DA8203C1-78D9-4A70-BC0D-72CA4D98196E}">
      <dgm:prSet/>
      <dgm:spPr/>
      <dgm:t>
        <a:bodyPr/>
        <a:lstStyle/>
        <a:p>
          <a:endParaRPr lang="en-US" sz="2400">
            <a:latin typeface="Times New Roman" panose="02020603050405020304" pitchFamily="18" charset="0"/>
            <a:cs typeface="Times New Roman" panose="02020603050405020304" pitchFamily="18" charset="0"/>
          </a:endParaRPr>
        </a:p>
      </dgm:t>
    </dgm:pt>
    <dgm:pt modelId="{52AD736E-BCFE-42C0-80D7-85235EBEB9F3}" type="parTrans" cxnId="{DA8203C1-78D9-4A70-BC0D-72CA4D98196E}">
      <dgm:prSet/>
      <dgm:spPr/>
      <dgm:t>
        <a:bodyPr/>
        <a:lstStyle/>
        <a:p>
          <a:endParaRPr lang="en-US" sz="2400">
            <a:latin typeface="Times New Roman" panose="02020603050405020304" pitchFamily="18" charset="0"/>
            <a:cs typeface="Times New Roman" panose="02020603050405020304" pitchFamily="18" charset="0"/>
          </a:endParaRPr>
        </a:p>
      </dgm:t>
    </dgm:pt>
    <dgm:pt modelId="{E819DD26-894D-4B91-BF6B-D0DE0CC35201}" type="pres">
      <dgm:prSet presAssocID="{5D21BF61-AEF0-40EB-BEB5-006B60514285}" presName="linearFlow" presStyleCnt="0">
        <dgm:presLayoutVars>
          <dgm:dir/>
          <dgm:animLvl val="lvl"/>
          <dgm:resizeHandles val="exact"/>
        </dgm:presLayoutVars>
      </dgm:prSet>
      <dgm:spPr/>
      <dgm:t>
        <a:bodyPr/>
        <a:lstStyle/>
        <a:p>
          <a:endParaRPr lang="en-US"/>
        </a:p>
      </dgm:t>
    </dgm:pt>
    <dgm:pt modelId="{9CBEA683-4916-4714-806B-441F1A94F675}" type="pres">
      <dgm:prSet presAssocID="{5EBB9981-8C09-470E-914D-39BBDA234F29}" presName="composite" presStyleCnt="0"/>
      <dgm:spPr/>
    </dgm:pt>
    <dgm:pt modelId="{915EB18F-3BAA-4211-9965-B9E9E450CBFF}" type="pres">
      <dgm:prSet presAssocID="{5EBB9981-8C09-470E-914D-39BBDA234F29}" presName="parentText" presStyleLbl="alignNode1" presStyleIdx="0" presStyleCnt="5">
        <dgm:presLayoutVars>
          <dgm:chMax val="1"/>
          <dgm:bulletEnabled val="1"/>
        </dgm:presLayoutVars>
      </dgm:prSet>
      <dgm:spPr/>
      <dgm:t>
        <a:bodyPr/>
        <a:lstStyle/>
        <a:p>
          <a:endParaRPr lang="en-US"/>
        </a:p>
      </dgm:t>
    </dgm:pt>
    <dgm:pt modelId="{A602FA2F-3501-4879-9FC7-54C2DAA74C6D}" type="pres">
      <dgm:prSet presAssocID="{5EBB9981-8C09-470E-914D-39BBDA234F29}" presName="descendantText" presStyleLbl="alignAcc1" presStyleIdx="0" presStyleCnt="5" custLinFactNeighborX="1534" custLinFactNeighborY="-35631">
        <dgm:presLayoutVars>
          <dgm:bulletEnabled val="1"/>
        </dgm:presLayoutVars>
      </dgm:prSet>
      <dgm:spPr/>
      <dgm:t>
        <a:bodyPr/>
        <a:lstStyle/>
        <a:p>
          <a:endParaRPr lang="en-US"/>
        </a:p>
      </dgm:t>
    </dgm:pt>
    <dgm:pt modelId="{B124BF5A-27DA-4871-847D-94CF56D9D2D6}" type="pres">
      <dgm:prSet presAssocID="{8F64382F-42D4-4D97-9369-B78A64B5B103}" presName="sp" presStyleCnt="0"/>
      <dgm:spPr/>
    </dgm:pt>
    <dgm:pt modelId="{975DF944-857F-491E-AEEA-2E959370D56C}" type="pres">
      <dgm:prSet presAssocID="{2042947A-D2C2-469A-A350-E9ED9F383DA1}" presName="composite" presStyleCnt="0"/>
      <dgm:spPr/>
    </dgm:pt>
    <dgm:pt modelId="{7300379F-CE7D-4938-A7CC-439D4EB735CF}" type="pres">
      <dgm:prSet presAssocID="{2042947A-D2C2-469A-A350-E9ED9F383DA1}" presName="parentText" presStyleLbl="alignNode1" presStyleIdx="1" presStyleCnt="5">
        <dgm:presLayoutVars>
          <dgm:chMax val="1"/>
          <dgm:bulletEnabled val="1"/>
        </dgm:presLayoutVars>
      </dgm:prSet>
      <dgm:spPr/>
      <dgm:t>
        <a:bodyPr/>
        <a:lstStyle/>
        <a:p>
          <a:endParaRPr lang="en-US"/>
        </a:p>
      </dgm:t>
    </dgm:pt>
    <dgm:pt modelId="{724EE847-B0CA-4047-B425-370DB5DF16A4}" type="pres">
      <dgm:prSet presAssocID="{2042947A-D2C2-469A-A350-E9ED9F383DA1}" presName="descendantText" presStyleLbl="alignAcc1" presStyleIdx="1" presStyleCnt="5" custLinFactNeighborX="633" custLinFactNeighborY="-6035">
        <dgm:presLayoutVars>
          <dgm:bulletEnabled val="1"/>
        </dgm:presLayoutVars>
      </dgm:prSet>
      <dgm:spPr/>
      <dgm:t>
        <a:bodyPr/>
        <a:lstStyle/>
        <a:p>
          <a:endParaRPr lang="en-US"/>
        </a:p>
      </dgm:t>
    </dgm:pt>
    <dgm:pt modelId="{A41E255F-B4E0-4BC1-9D44-0A395F7BF5F3}" type="pres">
      <dgm:prSet presAssocID="{6BD20FDF-5684-4937-A163-20033F17A21B}" presName="sp" presStyleCnt="0"/>
      <dgm:spPr/>
    </dgm:pt>
    <dgm:pt modelId="{A80E038C-62E4-4E9D-BC92-670AB0A92FD1}" type="pres">
      <dgm:prSet presAssocID="{8CF2EC6E-79E6-44FB-8ABB-23C709C501FB}" presName="composite" presStyleCnt="0"/>
      <dgm:spPr/>
    </dgm:pt>
    <dgm:pt modelId="{9E95EB19-533C-4F8F-ABD4-571DBB276F48}" type="pres">
      <dgm:prSet presAssocID="{8CF2EC6E-79E6-44FB-8ABB-23C709C501FB}" presName="parentText" presStyleLbl="alignNode1" presStyleIdx="2" presStyleCnt="5">
        <dgm:presLayoutVars>
          <dgm:chMax val="1"/>
          <dgm:bulletEnabled val="1"/>
        </dgm:presLayoutVars>
      </dgm:prSet>
      <dgm:spPr/>
      <dgm:t>
        <a:bodyPr/>
        <a:lstStyle/>
        <a:p>
          <a:endParaRPr lang="en-US"/>
        </a:p>
      </dgm:t>
    </dgm:pt>
    <dgm:pt modelId="{937EFFB8-1AAE-49CB-A6B8-C71131D895B4}" type="pres">
      <dgm:prSet presAssocID="{8CF2EC6E-79E6-44FB-8ABB-23C709C501FB}" presName="descendantText" presStyleLbl="alignAcc1" presStyleIdx="2" presStyleCnt="5">
        <dgm:presLayoutVars>
          <dgm:bulletEnabled val="1"/>
        </dgm:presLayoutVars>
      </dgm:prSet>
      <dgm:spPr/>
      <dgm:t>
        <a:bodyPr/>
        <a:lstStyle/>
        <a:p>
          <a:endParaRPr lang="en-US"/>
        </a:p>
      </dgm:t>
    </dgm:pt>
    <dgm:pt modelId="{6398070B-DCAE-44FA-A08A-274FEF486E06}" type="pres">
      <dgm:prSet presAssocID="{CAB27223-079A-4AED-B362-E6FA7DCBD480}" presName="sp" presStyleCnt="0"/>
      <dgm:spPr/>
    </dgm:pt>
    <dgm:pt modelId="{421F7239-EAA4-4D99-9F9B-ED4E98573907}" type="pres">
      <dgm:prSet presAssocID="{451C36F0-EA1F-4142-902C-F7CB976FFA1A}" presName="composite" presStyleCnt="0"/>
      <dgm:spPr/>
    </dgm:pt>
    <dgm:pt modelId="{09CB8CC0-D9B7-4597-8C42-6FAD2ACA7260}" type="pres">
      <dgm:prSet presAssocID="{451C36F0-EA1F-4142-902C-F7CB976FFA1A}" presName="parentText" presStyleLbl="alignNode1" presStyleIdx="3" presStyleCnt="5">
        <dgm:presLayoutVars>
          <dgm:chMax val="1"/>
          <dgm:bulletEnabled val="1"/>
        </dgm:presLayoutVars>
      </dgm:prSet>
      <dgm:spPr/>
      <dgm:t>
        <a:bodyPr/>
        <a:lstStyle/>
        <a:p>
          <a:endParaRPr lang="en-US"/>
        </a:p>
      </dgm:t>
    </dgm:pt>
    <dgm:pt modelId="{B74311B2-A62B-4A8A-8378-D7BCECA5D21C}" type="pres">
      <dgm:prSet presAssocID="{451C36F0-EA1F-4142-902C-F7CB976FFA1A}" presName="descendantText" presStyleLbl="alignAcc1" presStyleIdx="3" presStyleCnt="5" custLinFactNeighborX="278" custLinFactNeighborY="-3728">
        <dgm:presLayoutVars>
          <dgm:bulletEnabled val="1"/>
        </dgm:presLayoutVars>
      </dgm:prSet>
      <dgm:spPr/>
      <dgm:t>
        <a:bodyPr/>
        <a:lstStyle/>
        <a:p>
          <a:endParaRPr lang="en-US"/>
        </a:p>
      </dgm:t>
    </dgm:pt>
    <dgm:pt modelId="{7EA44CCD-D067-4F84-B642-2D644E1142F6}" type="pres">
      <dgm:prSet presAssocID="{DA0841C4-8C3F-45B4-BDAB-1932EEC6829E}" presName="sp" presStyleCnt="0"/>
      <dgm:spPr/>
    </dgm:pt>
    <dgm:pt modelId="{3D8A0E1E-D7D9-47C6-A4D5-86B32603184B}" type="pres">
      <dgm:prSet presAssocID="{AB5B7B48-69E5-438C-939F-D4DC6DCE5450}" presName="composite" presStyleCnt="0"/>
      <dgm:spPr/>
    </dgm:pt>
    <dgm:pt modelId="{79E6447F-A665-4385-94CB-F0B8E05A91D9}" type="pres">
      <dgm:prSet presAssocID="{AB5B7B48-69E5-438C-939F-D4DC6DCE5450}" presName="parentText" presStyleLbl="alignNode1" presStyleIdx="4" presStyleCnt="5">
        <dgm:presLayoutVars>
          <dgm:chMax val="1"/>
          <dgm:bulletEnabled val="1"/>
        </dgm:presLayoutVars>
      </dgm:prSet>
      <dgm:spPr/>
      <dgm:t>
        <a:bodyPr/>
        <a:lstStyle/>
        <a:p>
          <a:endParaRPr lang="en-US"/>
        </a:p>
      </dgm:t>
    </dgm:pt>
    <dgm:pt modelId="{97D3A24E-7141-47F7-A49A-A0003961BD8A}" type="pres">
      <dgm:prSet presAssocID="{AB5B7B48-69E5-438C-939F-D4DC6DCE5450}" presName="descendantText" presStyleLbl="alignAcc1" presStyleIdx="4" presStyleCnt="5">
        <dgm:presLayoutVars>
          <dgm:bulletEnabled val="1"/>
        </dgm:presLayoutVars>
      </dgm:prSet>
      <dgm:spPr/>
      <dgm:t>
        <a:bodyPr/>
        <a:lstStyle/>
        <a:p>
          <a:endParaRPr lang="en-US"/>
        </a:p>
      </dgm:t>
    </dgm:pt>
  </dgm:ptLst>
  <dgm:cxnLst>
    <dgm:cxn modelId="{DA8203C1-78D9-4A70-BC0D-72CA4D98196E}" srcId="{5D21BF61-AEF0-40EB-BEB5-006B60514285}" destId="{5EBB9981-8C09-470E-914D-39BBDA234F29}" srcOrd="0" destOrd="0" parTransId="{52AD736E-BCFE-42C0-80D7-85235EBEB9F3}" sibTransId="{8F64382F-42D4-4D97-9369-B78A64B5B103}"/>
    <dgm:cxn modelId="{86F15282-7C3B-46E1-9EE2-AFF0A82246EC}" type="presOf" srcId="{8CF2EC6E-79E6-44FB-8ABB-23C709C501FB}" destId="{9E95EB19-533C-4F8F-ABD4-571DBB276F48}" srcOrd="0" destOrd="0" presId="urn:microsoft.com/office/officeart/2005/8/layout/chevron2"/>
    <dgm:cxn modelId="{8E9B88A0-7FC5-4FAE-99FC-46A91E8F6590}" type="presOf" srcId="{2042947A-D2C2-469A-A350-E9ED9F383DA1}" destId="{7300379F-CE7D-4938-A7CC-439D4EB735CF}" srcOrd="0" destOrd="0" presId="urn:microsoft.com/office/officeart/2005/8/layout/chevron2"/>
    <dgm:cxn modelId="{B5E5FD1F-8969-4FAA-AE73-DB6DB7F0CA6C}" type="presOf" srcId="{5EBB9981-8C09-470E-914D-39BBDA234F29}" destId="{915EB18F-3BAA-4211-9965-B9E9E450CBFF}" srcOrd="0" destOrd="0" presId="urn:microsoft.com/office/officeart/2005/8/layout/chevron2"/>
    <dgm:cxn modelId="{EF9BF0DA-81DC-4545-8CD9-0CE743C04741}" type="presOf" srcId="{27B95011-2A2A-40CC-843F-C2428937081E}" destId="{937EFFB8-1AAE-49CB-A6B8-C71131D895B4}" srcOrd="0" destOrd="1" presId="urn:microsoft.com/office/officeart/2005/8/layout/chevron2"/>
    <dgm:cxn modelId="{0121BD70-5893-4734-A6B8-50F6393AA6CA}" type="presOf" srcId="{80653FB2-8285-4491-A947-6D07AB2894AD}" destId="{937EFFB8-1AAE-49CB-A6B8-C71131D895B4}" srcOrd="0" destOrd="0" presId="urn:microsoft.com/office/officeart/2005/8/layout/chevron2"/>
    <dgm:cxn modelId="{B0656F01-FB02-4F2B-99D3-79C92BBD86B7}" type="presOf" srcId="{5D21BF61-AEF0-40EB-BEB5-006B60514285}" destId="{E819DD26-894D-4B91-BF6B-D0DE0CC35201}" srcOrd="0" destOrd="0" presId="urn:microsoft.com/office/officeart/2005/8/layout/chevron2"/>
    <dgm:cxn modelId="{EE6AF592-A1EB-44C0-BD08-689740056D0C}" type="presOf" srcId="{451C36F0-EA1F-4142-902C-F7CB976FFA1A}" destId="{09CB8CC0-D9B7-4597-8C42-6FAD2ACA7260}" srcOrd="0" destOrd="0" presId="urn:microsoft.com/office/officeart/2005/8/layout/chevron2"/>
    <dgm:cxn modelId="{EEBB7705-C95F-4BD4-88BE-BB104D9C6FAD}" srcId="{5D21BF61-AEF0-40EB-BEB5-006B60514285}" destId="{AB5B7B48-69E5-438C-939F-D4DC6DCE5450}" srcOrd="4" destOrd="0" parTransId="{A53DCAD7-5D25-4692-AF62-D34877303A96}" sibTransId="{CB45961B-FAED-4695-A8CA-8C81C89EC66D}"/>
    <dgm:cxn modelId="{493CB7F8-546C-43DD-A9F9-7BDE0F00E834}" type="presOf" srcId="{1B48C2E9-BF58-4026-85B9-27EF1A08C166}" destId="{724EE847-B0CA-4047-B425-370DB5DF16A4}" srcOrd="0" destOrd="1" presId="urn:microsoft.com/office/officeart/2005/8/layout/chevron2"/>
    <dgm:cxn modelId="{16A75662-C5E2-4387-96EE-60E6C965B10E}" srcId="{2042947A-D2C2-469A-A350-E9ED9F383DA1}" destId="{1B48C2E9-BF58-4026-85B9-27EF1A08C166}" srcOrd="1" destOrd="0" parTransId="{DC978739-CB93-4F35-AE5F-1E0BDE8D49C1}" sibTransId="{F218D5D9-5229-4E50-9052-1750BC4B6165}"/>
    <dgm:cxn modelId="{3B9BB4C4-6F60-4347-815E-CF2EAD1BECE9}" srcId="{2042947A-D2C2-469A-A350-E9ED9F383DA1}" destId="{C82DF8E6-76FD-4DA4-9236-6401066382B0}" srcOrd="2" destOrd="0" parTransId="{7D8B6D39-6B75-4FAD-9B71-A007C932A401}" sibTransId="{18E294BE-55E5-498B-81A7-1CD9E532F088}"/>
    <dgm:cxn modelId="{46E8C510-B1FA-4F36-966A-0572A6F587CA}" srcId="{451C36F0-EA1F-4142-902C-F7CB976FFA1A}" destId="{973C8920-13DA-430F-BCA9-8AB5B074C858}" srcOrd="2" destOrd="0" parTransId="{E4DE5362-8275-448E-B867-FEA30D9C2BF2}" sibTransId="{FB67DA53-889D-41BE-B120-35F3256AFEFB}"/>
    <dgm:cxn modelId="{9E142703-B4FC-4E74-A44B-DEDF3515B45A}" srcId="{2042947A-D2C2-469A-A350-E9ED9F383DA1}" destId="{F5224FE6-73D1-4B3F-B571-95FF016C9B61}" srcOrd="0" destOrd="0" parTransId="{0D7443D7-02C0-48B2-BA7D-BF7E303D6950}" sibTransId="{F60746EE-5A70-4425-8DAA-C9CAE66BD0EF}"/>
    <dgm:cxn modelId="{D6565B48-20C0-46E6-A209-C647B5CE3683}" srcId="{8CF2EC6E-79E6-44FB-8ABB-23C709C501FB}" destId="{A6492F8B-6B95-461C-A5F8-6A0B1EF136A8}" srcOrd="2" destOrd="0" parTransId="{B18E2D38-F6DE-4004-B13A-14DC5DF35008}" sibTransId="{6340CDEA-7454-404C-AC5A-60A230EE6BE4}"/>
    <dgm:cxn modelId="{2A7966F3-2BCD-475A-B777-8288B9D2307E}" srcId="{AB5B7B48-69E5-438C-939F-D4DC6DCE5450}" destId="{A52DA264-A9A2-4786-8456-69B13DBEE750}" srcOrd="0" destOrd="0" parTransId="{A31E3DEA-0E4E-448E-865A-AE9D3B004635}" sibTransId="{45C5BA78-6F8F-4F85-9221-EF05CF8E551A}"/>
    <dgm:cxn modelId="{26430D85-0A7C-4855-A9FE-D84A67BF58CC}" srcId="{5D21BF61-AEF0-40EB-BEB5-006B60514285}" destId="{8CF2EC6E-79E6-44FB-8ABB-23C709C501FB}" srcOrd="2" destOrd="0" parTransId="{4BE4384F-5CE8-43C7-918B-4B774DCAB54B}" sibTransId="{CAB27223-079A-4AED-B362-E6FA7DCBD480}"/>
    <dgm:cxn modelId="{7408A221-4823-453B-8D10-8A729E080993}" type="presOf" srcId="{F5224FE6-73D1-4B3F-B571-95FF016C9B61}" destId="{724EE847-B0CA-4047-B425-370DB5DF16A4}" srcOrd="0" destOrd="0" presId="urn:microsoft.com/office/officeart/2005/8/layout/chevron2"/>
    <dgm:cxn modelId="{CF4B2D0B-42D0-4454-82D5-BC6965E4F5FB}" srcId="{451C36F0-EA1F-4142-902C-F7CB976FFA1A}" destId="{5DAB0F9D-3340-4B0D-916A-7D391624D291}" srcOrd="0" destOrd="0" parTransId="{41944C5E-F35A-4F00-ADC4-B659C6101F8A}" sibTransId="{DB426C3B-4F0A-4384-A70B-BA885130E503}"/>
    <dgm:cxn modelId="{80BF3C7B-BC1F-41EA-B200-BEF81B6470D3}" type="presOf" srcId="{AB5B7B48-69E5-438C-939F-D4DC6DCE5450}" destId="{79E6447F-A665-4385-94CB-F0B8E05A91D9}" srcOrd="0" destOrd="0" presId="urn:microsoft.com/office/officeart/2005/8/layout/chevron2"/>
    <dgm:cxn modelId="{EBBF7157-7454-48FB-9602-1E13CE87FCE6}" type="presOf" srcId="{5DAB0F9D-3340-4B0D-916A-7D391624D291}" destId="{B74311B2-A62B-4A8A-8378-D7BCECA5D21C}" srcOrd="0" destOrd="0" presId="urn:microsoft.com/office/officeart/2005/8/layout/chevron2"/>
    <dgm:cxn modelId="{CF136F70-E3E8-4E94-B1A7-862402A4879B}" srcId="{5D21BF61-AEF0-40EB-BEB5-006B60514285}" destId="{2042947A-D2C2-469A-A350-E9ED9F383DA1}" srcOrd="1" destOrd="0" parTransId="{6E0BA910-7AC8-4490-A742-10A603BCC4F6}" sibTransId="{6BD20FDF-5684-4937-A163-20033F17A21B}"/>
    <dgm:cxn modelId="{02E73748-F4F4-4E85-8D27-B1EA7C6993DB}" type="presOf" srcId="{973C8920-13DA-430F-BCA9-8AB5B074C858}" destId="{B74311B2-A62B-4A8A-8378-D7BCECA5D21C}" srcOrd="0" destOrd="2" presId="urn:microsoft.com/office/officeart/2005/8/layout/chevron2"/>
    <dgm:cxn modelId="{9A6266D6-3C69-4A5E-B3D1-FCB0F258E3F5}" srcId="{451C36F0-EA1F-4142-902C-F7CB976FFA1A}" destId="{63E3EAB2-211B-4577-94B3-5FC895389D7A}" srcOrd="1" destOrd="0" parTransId="{4BB5E075-E48D-4DDE-B04C-87E60D34FA40}" sibTransId="{8B583311-90CF-4F17-80C1-589CC52C3C45}"/>
    <dgm:cxn modelId="{085F15B0-D08C-4DE5-ACF2-B9857F0FEAA1}" srcId="{8CF2EC6E-79E6-44FB-8ABB-23C709C501FB}" destId="{80653FB2-8285-4491-A947-6D07AB2894AD}" srcOrd="0" destOrd="0" parTransId="{D80FA038-066C-4E6F-8A7F-492C6BBE6099}" sibTransId="{D152D5FD-C033-484A-BC0F-F80F155D6CE3}"/>
    <dgm:cxn modelId="{C7A289F0-A91E-416A-93FD-119BBDD1AB41}" type="presOf" srcId="{C82DF8E6-76FD-4DA4-9236-6401066382B0}" destId="{724EE847-B0CA-4047-B425-370DB5DF16A4}" srcOrd="0" destOrd="2" presId="urn:microsoft.com/office/officeart/2005/8/layout/chevron2"/>
    <dgm:cxn modelId="{A4289EAB-3757-482E-A3E2-46AFD65D5EB3}" type="presOf" srcId="{A6492F8B-6B95-461C-A5F8-6A0B1EF136A8}" destId="{937EFFB8-1AAE-49CB-A6B8-C71131D895B4}" srcOrd="0" destOrd="2" presId="urn:microsoft.com/office/officeart/2005/8/layout/chevron2"/>
    <dgm:cxn modelId="{4DBE5AF1-C638-4719-8926-9E423221FB04}" srcId="{5D21BF61-AEF0-40EB-BEB5-006B60514285}" destId="{451C36F0-EA1F-4142-902C-F7CB976FFA1A}" srcOrd="3" destOrd="0" parTransId="{53F1E138-7B8E-45FB-AE9D-07FA98DE3E18}" sibTransId="{DA0841C4-8C3F-45B4-BDAB-1932EEC6829E}"/>
    <dgm:cxn modelId="{E8FE49F5-D83F-4905-9330-316FB406CC07}" srcId="{8CF2EC6E-79E6-44FB-8ABB-23C709C501FB}" destId="{27B95011-2A2A-40CC-843F-C2428937081E}" srcOrd="1" destOrd="0" parTransId="{4CA7A868-5254-4C05-BB55-990BD2D26580}" sibTransId="{EB4DE7D6-494B-44C9-BD01-CF15ADDA75EE}"/>
    <dgm:cxn modelId="{BC73FC40-42F5-45F7-881C-8493CEA7DC11}" type="presOf" srcId="{63E3EAB2-211B-4577-94B3-5FC895389D7A}" destId="{B74311B2-A62B-4A8A-8378-D7BCECA5D21C}" srcOrd="0" destOrd="1" presId="urn:microsoft.com/office/officeart/2005/8/layout/chevron2"/>
    <dgm:cxn modelId="{EAE97479-9DBA-49B7-9627-5F8E7421B387}" type="presOf" srcId="{A52DA264-A9A2-4786-8456-69B13DBEE750}" destId="{97D3A24E-7141-47F7-A49A-A0003961BD8A}" srcOrd="0" destOrd="0" presId="urn:microsoft.com/office/officeart/2005/8/layout/chevron2"/>
    <dgm:cxn modelId="{EE537363-FDC6-4478-B7CD-BA3FD5607F79}" srcId="{5EBB9981-8C09-470E-914D-39BBDA234F29}" destId="{56971E7B-477C-4506-834A-9B850DCD71E5}" srcOrd="0" destOrd="0" parTransId="{70DCAE51-3951-4CDB-9A7F-BE9B993244B0}" sibTransId="{3BA83172-021B-4773-8C6B-0BE109761053}"/>
    <dgm:cxn modelId="{FA86396F-0003-4CC7-B0C0-5DDF44B2C7D8}" type="presOf" srcId="{56971E7B-477C-4506-834A-9B850DCD71E5}" destId="{A602FA2F-3501-4879-9FC7-54C2DAA74C6D}" srcOrd="0" destOrd="0" presId="urn:microsoft.com/office/officeart/2005/8/layout/chevron2"/>
    <dgm:cxn modelId="{3B39AF5C-121D-4FC9-92BE-B39F0B4A6F7A}" type="presParOf" srcId="{E819DD26-894D-4B91-BF6B-D0DE0CC35201}" destId="{9CBEA683-4916-4714-806B-441F1A94F675}" srcOrd="0" destOrd="0" presId="urn:microsoft.com/office/officeart/2005/8/layout/chevron2"/>
    <dgm:cxn modelId="{58BBBE33-78A6-49D9-8732-1BE37B8D5BE7}" type="presParOf" srcId="{9CBEA683-4916-4714-806B-441F1A94F675}" destId="{915EB18F-3BAA-4211-9965-B9E9E450CBFF}" srcOrd="0" destOrd="0" presId="urn:microsoft.com/office/officeart/2005/8/layout/chevron2"/>
    <dgm:cxn modelId="{25F546E0-2BDC-4B9F-BF03-293971A57ED4}" type="presParOf" srcId="{9CBEA683-4916-4714-806B-441F1A94F675}" destId="{A602FA2F-3501-4879-9FC7-54C2DAA74C6D}" srcOrd="1" destOrd="0" presId="urn:microsoft.com/office/officeart/2005/8/layout/chevron2"/>
    <dgm:cxn modelId="{585C38F9-DD86-4091-AC9A-A062835296C8}" type="presParOf" srcId="{E819DD26-894D-4B91-BF6B-D0DE0CC35201}" destId="{B124BF5A-27DA-4871-847D-94CF56D9D2D6}" srcOrd="1" destOrd="0" presId="urn:microsoft.com/office/officeart/2005/8/layout/chevron2"/>
    <dgm:cxn modelId="{2F5B168B-D80C-4EA3-B523-CCFA3C52DBF8}" type="presParOf" srcId="{E819DD26-894D-4B91-BF6B-D0DE0CC35201}" destId="{975DF944-857F-491E-AEEA-2E959370D56C}" srcOrd="2" destOrd="0" presId="urn:microsoft.com/office/officeart/2005/8/layout/chevron2"/>
    <dgm:cxn modelId="{F3B96CC5-F6F2-4912-957A-68B2538F5C44}" type="presParOf" srcId="{975DF944-857F-491E-AEEA-2E959370D56C}" destId="{7300379F-CE7D-4938-A7CC-439D4EB735CF}" srcOrd="0" destOrd="0" presId="urn:microsoft.com/office/officeart/2005/8/layout/chevron2"/>
    <dgm:cxn modelId="{82F051F3-7A22-4332-9DED-03B803DEC394}" type="presParOf" srcId="{975DF944-857F-491E-AEEA-2E959370D56C}" destId="{724EE847-B0CA-4047-B425-370DB5DF16A4}" srcOrd="1" destOrd="0" presId="urn:microsoft.com/office/officeart/2005/8/layout/chevron2"/>
    <dgm:cxn modelId="{2576C647-F0D9-4767-A2A6-51F8E956ACBC}" type="presParOf" srcId="{E819DD26-894D-4B91-BF6B-D0DE0CC35201}" destId="{A41E255F-B4E0-4BC1-9D44-0A395F7BF5F3}" srcOrd="3" destOrd="0" presId="urn:microsoft.com/office/officeart/2005/8/layout/chevron2"/>
    <dgm:cxn modelId="{4C1814A2-635B-465E-BDC3-5FF48BADBE17}" type="presParOf" srcId="{E819DD26-894D-4B91-BF6B-D0DE0CC35201}" destId="{A80E038C-62E4-4E9D-BC92-670AB0A92FD1}" srcOrd="4" destOrd="0" presId="urn:microsoft.com/office/officeart/2005/8/layout/chevron2"/>
    <dgm:cxn modelId="{AE5FCD10-52ED-4AAE-8031-5F04728F3924}" type="presParOf" srcId="{A80E038C-62E4-4E9D-BC92-670AB0A92FD1}" destId="{9E95EB19-533C-4F8F-ABD4-571DBB276F48}" srcOrd="0" destOrd="0" presId="urn:microsoft.com/office/officeart/2005/8/layout/chevron2"/>
    <dgm:cxn modelId="{E9D71DD7-B5C6-4FF4-993C-3291E8BC4D57}" type="presParOf" srcId="{A80E038C-62E4-4E9D-BC92-670AB0A92FD1}" destId="{937EFFB8-1AAE-49CB-A6B8-C71131D895B4}" srcOrd="1" destOrd="0" presId="urn:microsoft.com/office/officeart/2005/8/layout/chevron2"/>
    <dgm:cxn modelId="{A0513B57-AC4F-4B5F-B428-85D28A167656}" type="presParOf" srcId="{E819DD26-894D-4B91-BF6B-D0DE0CC35201}" destId="{6398070B-DCAE-44FA-A08A-274FEF486E06}" srcOrd="5" destOrd="0" presId="urn:microsoft.com/office/officeart/2005/8/layout/chevron2"/>
    <dgm:cxn modelId="{4656F700-64F2-4A24-8DB4-E3A755120A47}" type="presParOf" srcId="{E819DD26-894D-4B91-BF6B-D0DE0CC35201}" destId="{421F7239-EAA4-4D99-9F9B-ED4E98573907}" srcOrd="6" destOrd="0" presId="urn:microsoft.com/office/officeart/2005/8/layout/chevron2"/>
    <dgm:cxn modelId="{4CD3D438-B969-48CD-9F81-24BAED4016F6}" type="presParOf" srcId="{421F7239-EAA4-4D99-9F9B-ED4E98573907}" destId="{09CB8CC0-D9B7-4597-8C42-6FAD2ACA7260}" srcOrd="0" destOrd="0" presId="urn:microsoft.com/office/officeart/2005/8/layout/chevron2"/>
    <dgm:cxn modelId="{31D2BD8E-2316-4CA0-A48B-83515F344393}" type="presParOf" srcId="{421F7239-EAA4-4D99-9F9B-ED4E98573907}" destId="{B74311B2-A62B-4A8A-8378-D7BCECA5D21C}" srcOrd="1" destOrd="0" presId="urn:microsoft.com/office/officeart/2005/8/layout/chevron2"/>
    <dgm:cxn modelId="{385094E6-0F93-4BD3-9F69-C23A5FAD0690}" type="presParOf" srcId="{E819DD26-894D-4B91-BF6B-D0DE0CC35201}" destId="{7EA44CCD-D067-4F84-B642-2D644E1142F6}" srcOrd="7" destOrd="0" presId="urn:microsoft.com/office/officeart/2005/8/layout/chevron2"/>
    <dgm:cxn modelId="{679903A4-5133-4E6B-9A35-DB45875DA699}" type="presParOf" srcId="{E819DD26-894D-4B91-BF6B-D0DE0CC35201}" destId="{3D8A0E1E-D7D9-47C6-A4D5-86B32603184B}" srcOrd="8" destOrd="0" presId="urn:microsoft.com/office/officeart/2005/8/layout/chevron2"/>
    <dgm:cxn modelId="{9F128086-A181-4D9D-BE99-9388182CF514}" type="presParOf" srcId="{3D8A0E1E-D7D9-47C6-A4D5-86B32603184B}" destId="{79E6447F-A665-4385-94CB-F0B8E05A91D9}" srcOrd="0" destOrd="0" presId="urn:microsoft.com/office/officeart/2005/8/layout/chevron2"/>
    <dgm:cxn modelId="{96CB4639-ED4D-43FE-8521-54E253A19C65}" type="presParOf" srcId="{3D8A0E1E-D7D9-47C6-A4D5-86B32603184B}" destId="{97D3A24E-7141-47F7-A49A-A0003961BD8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EB18F-3BAA-4211-9965-B9E9E450CBFF}">
      <dsp:nvSpPr>
        <dsp:cNvPr id="0" name=""/>
        <dsp:cNvSpPr/>
      </dsp:nvSpPr>
      <dsp:spPr>
        <a:xfrm rot="5400000">
          <a:off x="-218713" y="225535"/>
          <a:ext cx="1458087" cy="102066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vi-VN" sz="2400" kern="1200" dirty="0" smtClean="0">
              <a:solidFill>
                <a:srgbClr val="FFFF00"/>
              </a:solidFill>
              <a:latin typeface="Times New Roman" panose="02020603050405020304" pitchFamily="18" charset="0"/>
              <a:cs typeface="Times New Roman" panose="02020603050405020304" pitchFamily="18" charset="0"/>
            </a:rPr>
            <a:t>NƯỚC</a:t>
          </a:r>
          <a:endParaRPr lang="en-US" sz="2400" kern="1200" dirty="0">
            <a:solidFill>
              <a:srgbClr val="FFFF00"/>
            </a:solidFill>
            <a:latin typeface="Times New Roman" panose="02020603050405020304" pitchFamily="18" charset="0"/>
            <a:cs typeface="Times New Roman" panose="02020603050405020304" pitchFamily="18" charset="0"/>
          </a:endParaRPr>
        </a:p>
      </dsp:txBody>
      <dsp:txXfrm rot="-5400000">
        <a:off x="1" y="517153"/>
        <a:ext cx="1020661" cy="437426"/>
      </dsp:txXfrm>
    </dsp:sp>
    <dsp:sp modelId="{A602FA2F-3501-4879-9FC7-54C2DAA74C6D}">
      <dsp:nvSpPr>
        <dsp:cNvPr id="0" name=""/>
        <dsp:cNvSpPr/>
      </dsp:nvSpPr>
      <dsp:spPr>
        <a:xfrm rot="5400000">
          <a:off x="4572058" y="-3551397"/>
          <a:ext cx="947756" cy="80505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vi-VN" sz="2400" b="1" kern="1200" dirty="0" smtClean="0">
              <a:latin typeface="Times New Roman" panose="02020603050405020304" pitchFamily="18" charset="0"/>
              <a:cs typeface="Times New Roman" panose="02020603050405020304" pitchFamily="18" charset="0"/>
            </a:rPr>
            <a:t>Cách mạng công nghiệp lần thứ nhất đến nay: hơn 20cm.</a:t>
          </a:r>
          <a:endParaRPr lang="en-US" sz="2400" b="1" kern="1200" dirty="0">
            <a:latin typeface="Times New Roman" panose="02020603050405020304" pitchFamily="18" charset="0"/>
            <a:cs typeface="Times New Roman" panose="02020603050405020304" pitchFamily="18" charset="0"/>
          </a:endParaRPr>
        </a:p>
      </dsp:txBody>
      <dsp:txXfrm rot="-5400000">
        <a:off x="1020661" y="46266"/>
        <a:ext cx="8004284" cy="855224"/>
      </dsp:txXfrm>
    </dsp:sp>
    <dsp:sp modelId="{7300379F-CE7D-4938-A7CC-439D4EB735CF}">
      <dsp:nvSpPr>
        <dsp:cNvPr id="0" name=""/>
        <dsp:cNvSpPr/>
      </dsp:nvSpPr>
      <dsp:spPr>
        <a:xfrm rot="5400000">
          <a:off x="-218713" y="1569562"/>
          <a:ext cx="1458087" cy="102066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vi-VN" sz="2400" kern="1200" dirty="0" smtClean="0">
              <a:solidFill>
                <a:srgbClr val="FFFF00"/>
              </a:solidFill>
              <a:latin typeface="Times New Roman" panose="02020603050405020304" pitchFamily="18" charset="0"/>
              <a:cs typeface="Times New Roman" panose="02020603050405020304" pitchFamily="18" charset="0"/>
            </a:rPr>
            <a:t>BIỂN</a:t>
          </a:r>
          <a:endParaRPr lang="en-US" sz="2400" kern="1200" dirty="0">
            <a:solidFill>
              <a:srgbClr val="FFFF00"/>
            </a:solidFill>
            <a:latin typeface="Times New Roman" panose="02020603050405020304" pitchFamily="18" charset="0"/>
            <a:cs typeface="Times New Roman" panose="02020603050405020304" pitchFamily="18" charset="0"/>
          </a:endParaRPr>
        </a:p>
      </dsp:txBody>
      <dsp:txXfrm rot="-5400000">
        <a:off x="1" y="1861180"/>
        <a:ext cx="1020661" cy="437426"/>
      </dsp:txXfrm>
    </dsp:sp>
    <dsp:sp modelId="{724EE847-B0CA-4047-B425-370DB5DF16A4}">
      <dsp:nvSpPr>
        <dsp:cNvPr id="0" name=""/>
        <dsp:cNvSpPr/>
      </dsp:nvSpPr>
      <dsp:spPr>
        <a:xfrm rot="5400000">
          <a:off x="4572058" y="-2257745"/>
          <a:ext cx="947756" cy="80505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endParaRPr lang="en-US" sz="2400" b="1"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vi-VN" sz="2400" b="1" kern="1200" dirty="0" smtClean="0">
              <a:latin typeface="Times New Roman" panose="02020603050405020304" pitchFamily="18" charset="0"/>
              <a:cs typeface="Times New Roman" panose="02020603050405020304" pitchFamily="18" charset="0"/>
            </a:rPr>
            <a:t>Những năm gần đây, nước biển dâng trung bình 3mm/năm. </a:t>
          </a:r>
          <a:endParaRPr lang="en-US" sz="2400" b="1"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endParaRPr lang="en-US" sz="2400" kern="1200">
            <a:latin typeface="Times New Roman" panose="02020603050405020304" pitchFamily="18" charset="0"/>
            <a:cs typeface="Times New Roman" panose="02020603050405020304" pitchFamily="18" charset="0"/>
          </a:endParaRPr>
        </a:p>
      </dsp:txBody>
      <dsp:txXfrm rot="-5400000">
        <a:off x="1020661" y="1339918"/>
        <a:ext cx="8004284" cy="855224"/>
      </dsp:txXfrm>
    </dsp:sp>
    <dsp:sp modelId="{9E95EB19-533C-4F8F-ABD4-571DBB276F48}">
      <dsp:nvSpPr>
        <dsp:cNvPr id="0" name=""/>
        <dsp:cNvSpPr/>
      </dsp:nvSpPr>
      <dsp:spPr>
        <a:xfrm rot="5400000">
          <a:off x="-218713" y="2913588"/>
          <a:ext cx="1458087" cy="102066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vi-VN" sz="2400" kern="1200" dirty="0" smtClean="0">
              <a:solidFill>
                <a:srgbClr val="FFFF00"/>
              </a:solidFill>
              <a:latin typeface="Times New Roman" panose="02020603050405020304" pitchFamily="18" charset="0"/>
              <a:cs typeface="Times New Roman" panose="02020603050405020304" pitchFamily="18" charset="0"/>
            </a:rPr>
            <a:t>DÂNG</a:t>
          </a:r>
          <a:endParaRPr lang="en-US" sz="2400" kern="1200" dirty="0">
            <a:solidFill>
              <a:srgbClr val="FFFF00"/>
            </a:solidFill>
            <a:latin typeface="Times New Roman" panose="02020603050405020304" pitchFamily="18" charset="0"/>
            <a:cs typeface="Times New Roman" panose="02020603050405020304" pitchFamily="18" charset="0"/>
          </a:endParaRPr>
        </a:p>
      </dsp:txBody>
      <dsp:txXfrm rot="-5400000">
        <a:off x="1" y="3205206"/>
        <a:ext cx="1020661" cy="437426"/>
      </dsp:txXfrm>
    </dsp:sp>
    <dsp:sp modelId="{937EFFB8-1AAE-49CB-A6B8-C71131D895B4}">
      <dsp:nvSpPr>
        <dsp:cNvPr id="0" name=""/>
        <dsp:cNvSpPr/>
      </dsp:nvSpPr>
      <dsp:spPr>
        <a:xfrm rot="5400000">
          <a:off x="4572058" y="-856521"/>
          <a:ext cx="947756" cy="80505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vi-VN" sz="2400" b="1" kern="1200" dirty="0" smtClean="0">
              <a:latin typeface="Times New Roman" panose="02020603050405020304" pitchFamily="18" charset="0"/>
              <a:cs typeface="Times New Roman" panose="02020603050405020304" pitchFamily="18" charset="0"/>
            </a:rPr>
            <a:t>Kịch bản xấu: Nước biển dâng 86 cm so với ngày nay</a:t>
          </a:r>
          <a:endParaRPr lang="en-US" sz="2400" b="1"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endParaRPr lang="en-US" sz="2400" kern="1200" dirty="0">
            <a:latin typeface="Times New Roman" panose="02020603050405020304" pitchFamily="18" charset="0"/>
            <a:cs typeface="Times New Roman" panose="02020603050405020304" pitchFamily="18" charset="0"/>
          </a:endParaRPr>
        </a:p>
      </dsp:txBody>
      <dsp:txXfrm rot="-5400000">
        <a:off x="1020661" y="2741142"/>
        <a:ext cx="8004284" cy="855224"/>
      </dsp:txXfrm>
    </dsp:sp>
    <dsp:sp modelId="{09CB8CC0-D9B7-4597-8C42-6FAD2ACA7260}">
      <dsp:nvSpPr>
        <dsp:cNvPr id="0" name=""/>
        <dsp:cNvSpPr/>
      </dsp:nvSpPr>
      <dsp:spPr>
        <a:xfrm rot="5400000">
          <a:off x="-218713" y="4257615"/>
          <a:ext cx="1458087" cy="102066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vi-VN" sz="2400" kern="1200" dirty="0" smtClean="0">
              <a:solidFill>
                <a:srgbClr val="FFFF00"/>
              </a:solidFill>
              <a:latin typeface="Times New Roman" panose="02020603050405020304" pitchFamily="18" charset="0"/>
              <a:cs typeface="Times New Roman" panose="02020603050405020304" pitchFamily="18" charset="0"/>
            </a:rPr>
            <a:t>LÊN</a:t>
          </a:r>
          <a:endParaRPr lang="en-US" sz="2400" kern="1200" dirty="0">
            <a:solidFill>
              <a:srgbClr val="FFFF00"/>
            </a:solidFill>
            <a:latin typeface="Times New Roman" panose="02020603050405020304" pitchFamily="18" charset="0"/>
            <a:cs typeface="Times New Roman" panose="02020603050405020304" pitchFamily="18" charset="0"/>
          </a:endParaRPr>
        </a:p>
      </dsp:txBody>
      <dsp:txXfrm rot="-5400000">
        <a:off x="1" y="4549233"/>
        <a:ext cx="1020661" cy="437426"/>
      </dsp:txXfrm>
    </dsp:sp>
    <dsp:sp modelId="{B74311B2-A62B-4A8A-8378-D7BCECA5D21C}">
      <dsp:nvSpPr>
        <dsp:cNvPr id="0" name=""/>
        <dsp:cNvSpPr/>
      </dsp:nvSpPr>
      <dsp:spPr>
        <a:xfrm rot="5400000">
          <a:off x="4572058" y="452173"/>
          <a:ext cx="947756" cy="80505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vi-VN" sz="2400" b="1" kern="1200" dirty="0" smtClean="0">
              <a:latin typeface="Times New Roman" panose="02020603050405020304" pitchFamily="18" charset="0"/>
              <a:cs typeface="Times New Roman" panose="02020603050405020304" pitchFamily="18" charset="0"/>
            </a:rPr>
            <a:t>Nguy cơ: Nước biển dâng từ 50 cm, lượng tăng gấp đôi so với 1 thế kỉ trước. </a:t>
          </a:r>
          <a:endParaRPr lang="en-US" sz="2400" b="1"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endParaRPr lang="en-US" sz="2400" kern="1200" dirty="0">
            <a:latin typeface="Times New Roman" panose="02020603050405020304" pitchFamily="18" charset="0"/>
            <a:cs typeface="Times New Roman" panose="02020603050405020304" pitchFamily="18" charset="0"/>
          </a:endParaRPr>
        </a:p>
      </dsp:txBody>
      <dsp:txXfrm rot="-5400000">
        <a:off x="1020661" y="4049836"/>
        <a:ext cx="8004284" cy="855224"/>
      </dsp:txXfrm>
    </dsp:sp>
    <dsp:sp modelId="{79E6447F-A665-4385-94CB-F0B8E05A91D9}">
      <dsp:nvSpPr>
        <dsp:cNvPr id="0" name=""/>
        <dsp:cNvSpPr/>
      </dsp:nvSpPr>
      <dsp:spPr>
        <a:xfrm rot="5400000">
          <a:off x="-218713" y="5601642"/>
          <a:ext cx="1458087" cy="102066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vi-VN" sz="2400" kern="1200" dirty="0" smtClean="0">
              <a:solidFill>
                <a:srgbClr val="FFFF00"/>
              </a:solidFill>
              <a:latin typeface="Times New Roman" panose="02020603050405020304" pitchFamily="18" charset="0"/>
              <a:cs typeface="Times New Roman" panose="02020603050405020304" pitchFamily="18" charset="0"/>
            </a:rPr>
            <a:t>BAO NHIÊU</a:t>
          </a:r>
          <a:endParaRPr lang="en-US" sz="2400" kern="1200" dirty="0">
            <a:solidFill>
              <a:srgbClr val="FFFF00"/>
            </a:solidFill>
            <a:latin typeface="Times New Roman" panose="02020603050405020304" pitchFamily="18" charset="0"/>
            <a:cs typeface="Times New Roman" panose="02020603050405020304" pitchFamily="18" charset="0"/>
          </a:endParaRPr>
        </a:p>
      </dsp:txBody>
      <dsp:txXfrm rot="-5400000">
        <a:off x="1" y="5893260"/>
        <a:ext cx="1020661" cy="437426"/>
      </dsp:txXfrm>
    </dsp:sp>
    <dsp:sp modelId="{97D3A24E-7141-47F7-A49A-A0003961BD8A}">
      <dsp:nvSpPr>
        <dsp:cNvPr id="0" name=""/>
        <dsp:cNvSpPr/>
      </dsp:nvSpPr>
      <dsp:spPr>
        <a:xfrm rot="5400000">
          <a:off x="4571808" y="1831781"/>
          <a:ext cx="948255" cy="80505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vi-VN" sz="2400" b="1" i="1" kern="1200" dirty="0" smtClean="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Lời cảnh báo: Mực nước biển vẫn tăng lên chứ không giảm đi.</a:t>
          </a:r>
          <a:endParaRPr lang="en-US" sz="2400" kern="1200" dirty="0">
            <a:latin typeface="Times New Roman" panose="02020603050405020304" pitchFamily="18" charset="0"/>
            <a:cs typeface="Times New Roman" panose="02020603050405020304" pitchFamily="18" charset="0"/>
          </a:endParaRPr>
        </a:p>
      </dsp:txBody>
      <dsp:txXfrm rot="-5400000">
        <a:off x="1020661" y="5429218"/>
        <a:ext cx="8004260" cy="8556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CA863-4742-4E2A-9725-B619BEDF52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9CD4C2-AC88-43B0-8AC4-14E9F7E5CA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D2736BA-E0EF-48FC-92D9-917691248DC6}"/>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5" name="Footer Placeholder 4">
            <a:extLst>
              <a:ext uri="{FF2B5EF4-FFF2-40B4-BE49-F238E27FC236}">
                <a16:creationId xmlns:a16="http://schemas.microsoft.com/office/drawing/2014/main" id="{0BEF9808-57E6-4ED8-B614-895CD36261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87EF9E-8921-4269-B96D-20416DC489D9}"/>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2768898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7DAA7-7F50-4A76-8076-3CA505C142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148379-154D-4565-ACC5-F0955E2248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641876-E0FD-49C8-82E2-FE6AEAF218A1}"/>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5" name="Footer Placeholder 4">
            <a:extLst>
              <a:ext uri="{FF2B5EF4-FFF2-40B4-BE49-F238E27FC236}">
                <a16:creationId xmlns:a16="http://schemas.microsoft.com/office/drawing/2014/main" id="{8B5124E1-439C-4598-98EB-04C1AE24DE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D6C441-E0A0-4757-A4AC-A0AACAAAC760}"/>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582680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F2D4-E97B-475E-8454-F12DB17CF2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117B875-F939-4674-A46C-38B4BA84C9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7B6113-301D-4C7A-861C-B931BCA31067}"/>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5" name="Footer Placeholder 4">
            <a:extLst>
              <a:ext uri="{FF2B5EF4-FFF2-40B4-BE49-F238E27FC236}">
                <a16:creationId xmlns:a16="http://schemas.microsoft.com/office/drawing/2014/main" id="{B04CF5F9-68F4-4EC4-8794-8110B95D78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3F8383-687F-4C15-97B9-42B4D40E9AC1}"/>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1500742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CA35E-95B5-45C1-B47F-55CD803A0A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B0B066-6565-46D6-9293-7DABEA9A4A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581FEDB-86CF-4EF3-96A8-1FE7DC5C29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BFCCE6-F0A5-4F8F-A7AB-F45599AB9B58}"/>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6" name="Footer Placeholder 5">
            <a:extLst>
              <a:ext uri="{FF2B5EF4-FFF2-40B4-BE49-F238E27FC236}">
                <a16:creationId xmlns:a16="http://schemas.microsoft.com/office/drawing/2014/main" id="{2E0B1C99-B16F-4556-B2FF-0DFE0668D9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8B406F-FEDB-4E9D-8B85-11E19A34BBDC}"/>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2114353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59D-C8B2-49B3-B3A8-7B272A9C5B0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BE44612-BBDD-4332-84B9-78C01DD089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F90822-31B6-420C-B5EB-0BE35CE64A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7987C33-31B7-46F7-92A4-2C907BCB65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1C8548-EC0B-4C55-9FA9-D6291B5D53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0E73F9-917F-4878-B56D-4638B5C0ADFE}"/>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8" name="Footer Placeholder 7">
            <a:extLst>
              <a:ext uri="{FF2B5EF4-FFF2-40B4-BE49-F238E27FC236}">
                <a16:creationId xmlns:a16="http://schemas.microsoft.com/office/drawing/2014/main" id="{673B264A-3D32-4807-AA96-CB608D38767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A1EF49-499B-4CB0-9509-F9600BC3036D}"/>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2008196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F432A-662A-4CCA-9CE2-0B595109AC8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9154AB6-C8F5-45A1-8A77-79D7A976CD9A}"/>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4" name="Footer Placeholder 3">
            <a:extLst>
              <a:ext uri="{FF2B5EF4-FFF2-40B4-BE49-F238E27FC236}">
                <a16:creationId xmlns:a16="http://schemas.microsoft.com/office/drawing/2014/main" id="{9059C025-8B75-4BEF-9B4C-D35056DFA1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1C02CFD-8731-4FB3-80A1-BD95EA6CFDE2}"/>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1440578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818258-5F61-4C99-AD96-41F2045E005E}"/>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3" name="Footer Placeholder 2">
            <a:extLst>
              <a:ext uri="{FF2B5EF4-FFF2-40B4-BE49-F238E27FC236}">
                <a16:creationId xmlns:a16="http://schemas.microsoft.com/office/drawing/2014/main" id="{9D2CFE32-3B81-4116-A48B-7F8CEC78ED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C71393B-4F7A-4F3C-AA53-D2A0B5A1EADC}"/>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319712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85CC8-D831-456C-8D22-E7B9B726C0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654132E-A52D-4CB4-A6CA-98A35D3012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062F7C-0DE4-419F-ACE9-1C6BB2342B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141098-D14B-4345-ACE4-DFDD2666611B}"/>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6" name="Footer Placeholder 5">
            <a:extLst>
              <a:ext uri="{FF2B5EF4-FFF2-40B4-BE49-F238E27FC236}">
                <a16:creationId xmlns:a16="http://schemas.microsoft.com/office/drawing/2014/main" id="{86547205-64E3-4B03-8B3A-4CC5553DB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BA2319-2EC9-4650-8DD6-69A9AAF462B2}"/>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2367304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CF48-BE36-414D-A7A1-C08D8DC3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3EEEFB1-D64F-4F40-BE10-4C6300736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3E3B697-223D-4160-8F07-427A09EAC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B4A379-3C6C-445D-B2D4-FA73DBEAA04A}"/>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6" name="Footer Placeholder 5">
            <a:extLst>
              <a:ext uri="{FF2B5EF4-FFF2-40B4-BE49-F238E27FC236}">
                <a16:creationId xmlns:a16="http://schemas.microsoft.com/office/drawing/2014/main" id="{0F9EF2C0-0A2A-4576-B954-4EADFB8957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1D24EC-4713-440A-AADA-A6E9B4E79555}"/>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1865185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9402-5CC5-4CC5-ADB3-967D579DE32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04E1C09-9686-44ED-91E2-558F04173A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7C7761-0F89-443B-99FF-BB7ED90FEAA9}"/>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5" name="Footer Placeholder 4">
            <a:extLst>
              <a:ext uri="{FF2B5EF4-FFF2-40B4-BE49-F238E27FC236}">
                <a16:creationId xmlns:a16="http://schemas.microsoft.com/office/drawing/2014/main" id="{9A32B57C-50C6-4CDF-BCD8-1E9B81B63C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1DF0D-2526-4251-8E93-7BDC60FA9FB7}"/>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2831621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9BB528-F55A-46F3-83EA-B796FEDD59B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F27C860-F407-4711-86F4-E3BBFA8C18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3E4375-3B73-4670-82C4-3BF76AF1A473}"/>
              </a:ext>
            </a:extLst>
          </p:cNvPr>
          <p:cNvSpPr>
            <a:spLocks noGrp="1"/>
          </p:cNvSpPr>
          <p:nvPr>
            <p:ph type="dt" sz="half" idx="10"/>
          </p:nvPr>
        </p:nvSpPr>
        <p:spPr/>
        <p:txBody>
          <a:bodyPr/>
          <a:lstStyle/>
          <a:p>
            <a:fld id="{3D82D461-51FE-45D2-B1CC-C6B79C420EE5}" type="datetimeFigureOut">
              <a:rPr lang="en-US" smtClean="0"/>
              <a:t>10/28/2023</a:t>
            </a:fld>
            <a:endParaRPr lang="en-US"/>
          </a:p>
        </p:txBody>
      </p:sp>
      <p:sp>
        <p:nvSpPr>
          <p:cNvPr id="5" name="Footer Placeholder 4">
            <a:extLst>
              <a:ext uri="{FF2B5EF4-FFF2-40B4-BE49-F238E27FC236}">
                <a16:creationId xmlns:a16="http://schemas.microsoft.com/office/drawing/2014/main" id="{AFC2F62D-A01B-46B7-AFB2-88FBE0D47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0B451-8CF5-42E7-AE7C-033F1CF8BB93}"/>
              </a:ext>
            </a:extLst>
          </p:cNvPr>
          <p:cNvSpPr>
            <a:spLocks noGrp="1"/>
          </p:cNvSpPr>
          <p:nvPr>
            <p:ph type="sldNum" sz="quarter" idx="12"/>
          </p:nvPr>
        </p:nvSpPr>
        <p:spPr/>
        <p:txBody>
          <a:bodyPr/>
          <a:lstStyle/>
          <a:p>
            <a:fld id="{41AA30B3-E394-4264-BFC4-FCC6D101521C}" type="slidenum">
              <a:rPr lang="en-US" smtClean="0"/>
              <a:t>‹#›</a:t>
            </a:fld>
            <a:endParaRPr lang="en-US"/>
          </a:p>
        </p:txBody>
      </p:sp>
    </p:spTree>
    <p:extLst>
      <p:ext uri="{BB962C8B-B14F-4D97-AF65-F5344CB8AC3E}">
        <p14:creationId xmlns:p14="http://schemas.microsoft.com/office/powerpoint/2010/main" val="2842113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D206E-CAF6-40D1-9B30-33EA084FFB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B400CC7-A1B0-47D3-81A9-1AC2F128F3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DD65EC-0549-4A91-AD0A-3C9E7DE86B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82D461-51FE-45D2-B1CC-C6B79C420EE5}" type="datetimeFigureOut">
              <a:rPr lang="en-US" smtClean="0"/>
              <a:t>10/28/2023</a:t>
            </a:fld>
            <a:endParaRPr lang="en-US"/>
          </a:p>
        </p:txBody>
      </p:sp>
      <p:sp>
        <p:nvSpPr>
          <p:cNvPr id="5" name="Footer Placeholder 4">
            <a:extLst>
              <a:ext uri="{FF2B5EF4-FFF2-40B4-BE49-F238E27FC236}">
                <a16:creationId xmlns:a16="http://schemas.microsoft.com/office/drawing/2014/main" id="{38721085-7C53-40E1-ADC3-495666B9A8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78B3AC-A7F8-48F6-93CF-F46BD2985E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AA30B3-E394-4264-BFC4-FCC6D101521C}" type="slidenum">
              <a:rPr lang="en-US" smtClean="0"/>
              <a:t>‹#›</a:t>
            </a:fld>
            <a:endParaRPr lang="en-US"/>
          </a:p>
        </p:txBody>
      </p:sp>
    </p:spTree>
    <p:extLst>
      <p:ext uri="{BB962C8B-B14F-4D97-AF65-F5344CB8AC3E}">
        <p14:creationId xmlns:p14="http://schemas.microsoft.com/office/powerpoint/2010/main" val="3527841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3gp"/><Relationship Id="rId1" Type="http://schemas.microsoft.com/office/2007/relationships/media" Target="../media/media2.3gp"/><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3741" y="0"/>
            <a:ext cx="12265741" cy="6895783"/>
          </a:xfrm>
          <a:prstGeom prst="rect">
            <a:avLst/>
          </a:prstGeom>
        </p:spPr>
      </p:pic>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ABA852F-F239-4E3D-9EE9-9D27C2BC3601}"/>
              </a:ext>
            </a:extLst>
          </p:cNvPr>
          <p:cNvPicPr>
            <a:picLocks noChangeAspect="1"/>
          </p:cNvPicPr>
          <p:nvPr/>
        </p:nvPicPr>
        <p:blipFill rotWithShape="1">
          <a:blip r:embed="rId3">
            <a:alphaModFix amt="50000"/>
          </a:blip>
          <a:srcRect t="26029" b="17721"/>
          <a:stretch/>
        </p:blipFill>
        <p:spPr>
          <a:xfrm>
            <a:off x="20" y="1"/>
            <a:ext cx="12191980" cy="6857999"/>
          </a:xfrm>
          <a:prstGeom prst="rect">
            <a:avLst/>
          </a:prstGeom>
        </p:spPr>
      </p:pic>
      <p:sp>
        <p:nvSpPr>
          <p:cNvPr id="7" name="TextBox 6">
            <a:extLst>
              <a:ext uri="{FF2B5EF4-FFF2-40B4-BE49-F238E27FC236}">
                <a16:creationId xmlns:a16="http://schemas.microsoft.com/office/drawing/2014/main" id="{17B1E15D-583A-4AE7-9048-616142E169A0}"/>
              </a:ext>
            </a:extLst>
          </p:cNvPr>
          <p:cNvSpPr txBox="1"/>
          <p:nvPr/>
        </p:nvSpPr>
        <p:spPr>
          <a:xfrm>
            <a:off x="392621" y="2320515"/>
            <a:ext cx="10988551" cy="2759794"/>
          </a:xfrm>
          <a:prstGeom prst="rect">
            <a:avLst/>
          </a:prstGeom>
          <a:noFill/>
        </p:spPr>
        <p:txBody>
          <a:bodyPr wrap="square">
            <a:spAutoFit/>
          </a:bodyPr>
          <a:lstStyle/>
          <a:p>
            <a:pPr algn="ctr">
              <a:lnSpc>
                <a:spcPct val="107000"/>
              </a:lnSpc>
              <a:spcAft>
                <a:spcPts val="800"/>
              </a:spcAft>
              <a:tabLst>
                <a:tab pos="182880" algn="l"/>
                <a:tab pos="3007995" algn="ctr"/>
              </a:tabLst>
            </a:pPr>
            <a:r>
              <a:rPr lang="vi-VN" sz="5400" b="1" dirty="0" smtClean="0">
                <a:effectLst/>
                <a:latin typeface="Times New Roman" panose="02020603050405020304" pitchFamily="18" charset="0"/>
                <a:ea typeface="Calibri" panose="020F0502020204030204" pitchFamily="34" charset="0"/>
                <a:cs typeface="Times New Roman" panose="02020603050405020304" pitchFamily="18" charset="0"/>
              </a:rPr>
              <a:t>Em hãy xem video sau và nêu suy nghĩ của mình về vấn đề được đặt ra trong video</a:t>
            </a:r>
            <a:endParaRPr lang="en-US" sz="5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25610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Tác động nước biển dân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276" cy="6858000"/>
          </a:xfrm>
        </p:spPr>
      </p:pic>
    </p:spTree>
    <p:extLst>
      <p:ext uri="{BB962C8B-B14F-4D97-AF65-F5344CB8AC3E}">
        <p14:creationId xmlns:p14="http://schemas.microsoft.com/office/powerpoint/2010/main" val="5132712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12017"/>
            <a:ext cx="12265741" cy="6858000"/>
          </a:xfrm>
          <a:prstGeom prst="rect">
            <a:avLst/>
          </a:prstGeom>
        </p:spPr>
      </p:pic>
      <p:sp>
        <p:nvSpPr>
          <p:cNvPr id="7" name="TextBox 6">
            <a:extLst>
              <a:ext uri="{FF2B5EF4-FFF2-40B4-BE49-F238E27FC236}">
                <a16:creationId xmlns:a16="http://schemas.microsoft.com/office/drawing/2014/main" id="{17B1E15D-583A-4AE7-9048-616142E169A0}"/>
              </a:ext>
            </a:extLst>
          </p:cNvPr>
          <p:cNvSpPr txBox="1"/>
          <p:nvPr/>
        </p:nvSpPr>
        <p:spPr>
          <a:xfrm>
            <a:off x="1966967" y="190832"/>
            <a:ext cx="7938578" cy="1085875"/>
          </a:xfrm>
          <a:prstGeom prst="rect">
            <a:avLst/>
          </a:prstGeom>
          <a:noFill/>
        </p:spPr>
        <p:txBody>
          <a:bodyPr wrap="square">
            <a:spAutoFit/>
          </a:bodyPr>
          <a:lstStyle/>
          <a:p>
            <a:pPr algn="ctr">
              <a:lnSpc>
                <a:spcPct val="107000"/>
              </a:lnSpc>
              <a:spcAft>
                <a:spcPts val="800"/>
              </a:spcAft>
              <a:tabLst>
                <a:tab pos="182880" algn="l"/>
                <a:tab pos="3007995" algn="ctr"/>
              </a:tabLst>
            </a:pPr>
            <a:r>
              <a:rPr lang="en-US" sz="2800" b="1"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BÀI </a:t>
            </a:r>
            <a:r>
              <a:rPr lang="vi-VN" sz="2800" b="1" dirty="0" smtClean="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US" sz="2800" b="1" dirty="0" smtClean="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2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2800" b="1"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VĂN BẢN THÔNG TIN</a:t>
            </a:r>
            <a:endParaRPr lang="en-US" sz="2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17B1E15D-583A-4AE7-9048-616142E169A0}"/>
              </a:ext>
            </a:extLst>
          </p:cNvPr>
          <p:cNvSpPr txBox="1"/>
          <p:nvPr/>
        </p:nvSpPr>
        <p:spPr>
          <a:xfrm>
            <a:off x="712250" y="1348086"/>
            <a:ext cx="10448014" cy="2368405"/>
          </a:xfrm>
          <a:prstGeom prst="rect">
            <a:avLst/>
          </a:prstGeom>
          <a:noFill/>
          <a:ln w="38100">
            <a:solidFill>
              <a:srgbClr val="FFFF00"/>
            </a:solidFill>
          </a:ln>
        </p:spPr>
        <p:txBody>
          <a:bodyPr wrap="square">
            <a:spAutoFit/>
          </a:bodyPr>
          <a:lstStyle/>
          <a:p>
            <a:pPr>
              <a:lnSpc>
                <a:spcPct val="107000"/>
              </a:lnSpc>
              <a:spcAft>
                <a:spcPts val="800"/>
              </a:spcAft>
              <a:tabLst>
                <a:tab pos="182880" algn="l"/>
                <a:tab pos="3007995" algn="ctr"/>
              </a:tabLst>
            </a:pPr>
            <a:r>
              <a:rPr lang="vi-VN" sz="4400" b="1" dirty="0" smtClean="0">
                <a:solidFill>
                  <a:srgbClr val="00B050"/>
                </a:solidFill>
                <a:latin typeface="+mj-lt"/>
                <a:ea typeface="Calibri" panose="020F0502020204030204" pitchFamily="34" charset="0"/>
                <a:cs typeface="#9Slide03 Arima Madurai Medium" panose="00000600000000000000" pitchFamily="2" charset="0"/>
              </a:rPr>
              <a:t>Đọc hiểu văn bản</a:t>
            </a:r>
            <a:r>
              <a:rPr lang="en-US" sz="4400" b="1" dirty="0" smtClean="0">
                <a:solidFill>
                  <a:srgbClr val="00B050"/>
                </a:solidFill>
                <a:effectLst/>
                <a:latin typeface="+mj-lt"/>
                <a:ea typeface="Calibri" panose="020F0502020204030204" pitchFamily="34" charset="0"/>
                <a:cs typeface="#9Slide03 Arima Madurai Medium" panose="00000600000000000000" pitchFamily="2" charset="0"/>
              </a:rPr>
              <a:t>:</a:t>
            </a:r>
            <a:endParaRPr lang="en-US" sz="4400" dirty="0">
              <a:solidFill>
                <a:srgbClr val="00B050"/>
              </a:solidFill>
              <a:effectLst/>
              <a:latin typeface="+mj-lt"/>
              <a:ea typeface="Calibri" panose="020F0502020204030204" pitchFamily="34" charset="0"/>
              <a:cs typeface="#9Slide03 Arima Madurai Medium" panose="00000600000000000000" pitchFamily="2" charset="0"/>
            </a:endParaRPr>
          </a:p>
          <a:p>
            <a:pPr algn="ctr">
              <a:lnSpc>
                <a:spcPct val="107000"/>
              </a:lnSpc>
              <a:spcAft>
                <a:spcPts val="800"/>
              </a:spcAft>
            </a:pPr>
            <a:r>
              <a:rPr lang="vi-VN" sz="4400" b="1" dirty="0" smtClean="0">
                <a:solidFill>
                  <a:srgbClr val="FF0000"/>
                </a:solidFill>
                <a:latin typeface="+mj-lt"/>
                <a:ea typeface="Calibri" panose="020F0502020204030204" pitchFamily="34" charset="0"/>
                <a:cs typeface="#9Slide03 Arima Madurai Medium" panose="00000600000000000000" pitchFamily="2" charset="0"/>
              </a:rPr>
              <a:t>NƯỚC BIỂN DÂNG: BÀI TOÁN KHÓ CẦN GIẢI TRONG THẾ KỈ XXI</a:t>
            </a:r>
            <a:endParaRPr lang="en-US" sz="4400" dirty="0">
              <a:solidFill>
                <a:srgbClr val="FF0000"/>
              </a:solidFill>
              <a:effectLst/>
              <a:latin typeface="+mj-lt"/>
              <a:ea typeface="Calibri" panose="020F0502020204030204" pitchFamily="34" charset="0"/>
              <a:cs typeface="#9Slide03 Arima Madurai Medium" panose="00000600000000000000" pitchFamily="2" charset="0"/>
            </a:endParaRPr>
          </a:p>
        </p:txBody>
      </p:sp>
      <p:pic>
        <p:nvPicPr>
          <p:cNvPr id="9" name="Picture 8"/>
          <p:cNvPicPr/>
          <p:nvPr/>
        </p:nvPicPr>
        <p:blipFill>
          <a:blip r:embed="rId3"/>
          <a:stretch>
            <a:fillRect/>
          </a:stretch>
        </p:blipFill>
        <p:spPr>
          <a:xfrm>
            <a:off x="712250" y="4110824"/>
            <a:ext cx="4980884" cy="2784960"/>
          </a:xfrm>
          <a:prstGeom prst="rect">
            <a:avLst/>
          </a:prstGeom>
        </p:spPr>
      </p:pic>
      <p:pic>
        <p:nvPicPr>
          <p:cNvPr id="10" name="Picture 9"/>
          <p:cNvPicPr/>
          <p:nvPr/>
        </p:nvPicPr>
        <p:blipFill>
          <a:blip r:embed="rId4"/>
          <a:stretch>
            <a:fillRect/>
          </a:stretch>
        </p:blipFill>
        <p:spPr>
          <a:xfrm>
            <a:off x="5693133" y="4110823"/>
            <a:ext cx="5467129" cy="2784960"/>
          </a:xfrm>
          <a:prstGeom prst="rect">
            <a:avLst/>
          </a:prstGeom>
        </p:spPr>
      </p:pic>
    </p:spTree>
    <p:extLst>
      <p:ext uri="{BB962C8B-B14F-4D97-AF65-F5344CB8AC3E}">
        <p14:creationId xmlns:p14="http://schemas.microsoft.com/office/powerpoint/2010/main" val="360377790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ircle(in)">
                                      <p:cBhvr>
                                        <p:cTn id="18" dur="20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heel(1)">
                                      <p:cBhvr>
                                        <p:cTn id="23"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3741" y="0"/>
            <a:ext cx="12265741" cy="6895783"/>
          </a:xfrm>
          <a:prstGeom prst="rect">
            <a:avLst/>
          </a:prstGeom>
        </p:spPr>
      </p:pic>
      <p:pic>
        <p:nvPicPr>
          <p:cNvPr id="5" name="Picture 4"/>
          <p:cNvPicPr>
            <a:picLocks noChangeAspect="1"/>
          </p:cNvPicPr>
          <p:nvPr/>
        </p:nvPicPr>
        <p:blipFill>
          <a:blip r:embed="rId3"/>
          <a:stretch>
            <a:fillRect/>
          </a:stretch>
        </p:blipFill>
        <p:spPr>
          <a:xfrm>
            <a:off x="173419" y="2244999"/>
            <a:ext cx="6148553" cy="2065302"/>
          </a:xfrm>
          <a:prstGeom prst="rect">
            <a:avLst/>
          </a:prstGeom>
        </p:spPr>
      </p:pic>
      <p:pic>
        <p:nvPicPr>
          <p:cNvPr id="2" name="Picture 1"/>
          <p:cNvPicPr>
            <a:picLocks noChangeAspect="1"/>
          </p:cNvPicPr>
          <p:nvPr/>
        </p:nvPicPr>
        <p:blipFill rotWithShape="1">
          <a:blip r:embed="rId4"/>
          <a:srcRect l="3266"/>
          <a:stretch/>
        </p:blipFill>
        <p:spPr>
          <a:xfrm>
            <a:off x="6644157" y="0"/>
            <a:ext cx="5547843" cy="3603171"/>
          </a:xfrm>
          <a:prstGeom prst="rect">
            <a:avLst/>
          </a:prstGeom>
        </p:spPr>
      </p:pic>
      <p:pic>
        <p:nvPicPr>
          <p:cNvPr id="3" name="Picture 2"/>
          <p:cNvPicPr>
            <a:picLocks noChangeAspect="1"/>
          </p:cNvPicPr>
          <p:nvPr/>
        </p:nvPicPr>
        <p:blipFill>
          <a:blip r:embed="rId5"/>
          <a:stretch>
            <a:fillRect/>
          </a:stretch>
        </p:blipFill>
        <p:spPr>
          <a:xfrm>
            <a:off x="6644158" y="3603171"/>
            <a:ext cx="5547841" cy="3292125"/>
          </a:xfrm>
          <a:prstGeom prst="rect">
            <a:avLst/>
          </a:prstGeom>
        </p:spPr>
      </p:pic>
    </p:spTree>
    <p:extLst>
      <p:ext uri="{BB962C8B-B14F-4D97-AF65-F5344CB8AC3E}">
        <p14:creationId xmlns:p14="http://schemas.microsoft.com/office/powerpoint/2010/main" val="110973979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73741" y="0"/>
            <a:ext cx="12265741" cy="6895783"/>
          </a:xfrm>
          <a:prstGeom prst="rect">
            <a:avLst/>
          </a:prstGeom>
        </p:spPr>
      </p:pic>
      <p:grpSp>
        <p:nvGrpSpPr>
          <p:cNvPr id="11" name="Group 10">
            <a:extLst>
              <a:ext uri="{FF2B5EF4-FFF2-40B4-BE49-F238E27FC236}">
                <a16:creationId xmlns:a16="http://schemas.microsoft.com/office/drawing/2014/main" id="{808456B8-E661-4AD2-BC68-16E46B858015}"/>
              </a:ext>
            </a:extLst>
          </p:cNvPr>
          <p:cNvGrpSpPr/>
          <p:nvPr/>
        </p:nvGrpSpPr>
        <p:grpSpPr>
          <a:xfrm>
            <a:off x="518886" y="1477818"/>
            <a:ext cx="4793343"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758316" y="1598346"/>
            <a:ext cx="5488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64273EB8-8246-4BE0-9099-288841B06B9D}"/>
              </a:ext>
            </a:extLst>
          </p:cNvPr>
          <p:cNvSpPr txBox="1"/>
          <p:nvPr/>
        </p:nvSpPr>
        <p:spPr>
          <a:xfrm>
            <a:off x="1316938" y="1611316"/>
            <a:ext cx="404819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ĐỌC -TÌM HIỂU CHUNG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8594E4A-832E-4464-A985-94D1C6D51090}"/>
              </a:ext>
            </a:extLst>
          </p:cNvPr>
          <p:cNvSpPr txBox="1"/>
          <p:nvPr/>
        </p:nvSpPr>
        <p:spPr>
          <a:xfrm>
            <a:off x="603667" y="2289457"/>
            <a:ext cx="10858500" cy="619272"/>
          </a:xfrm>
          <a:prstGeom prst="rect">
            <a:avLst/>
          </a:prstGeom>
          <a:noFill/>
        </p:spPr>
        <p:txBody>
          <a:bodyPr wrap="square">
            <a:spAutoFit/>
          </a:bodyPr>
          <a:lstStyle/>
          <a:p>
            <a:pPr algn="just">
              <a:lnSpc>
                <a:spcPct val="107000"/>
              </a:lnSpc>
              <a:spcAft>
                <a:spcPts val="800"/>
              </a:spcAft>
            </a:pPr>
            <a:r>
              <a:rPr lang="vi-VN" sz="3200" b="1" kern="1200" dirty="0">
                <a:solidFill>
                  <a:srgbClr val="000000"/>
                </a:solidFill>
                <a:effectLst/>
                <a:latin typeface="Times New Roman" panose="02020603050405020304" pitchFamily="18" charset="0"/>
                <a:ea typeface="+mn-ea"/>
                <a:cs typeface="Times New Roman" panose="02020603050405020304" pitchFamily="18" charset="0"/>
              </a:rPr>
              <a:t>1. </a:t>
            </a:r>
            <a:r>
              <a:rPr lang="vi-VN" sz="3200" b="1" kern="1200" dirty="0" smtClean="0">
                <a:solidFill>
                  <a:srgbClr val="000000"/>
                </a:solidFill>
                <a:effectLst/>
                <a:latin typeface="Times New Roman" panose="02020603050405020304" pitchFamily="18" charset="0"/>
                <a:ea typeface="+mn-ea"/>
                <a:cs typeface="Times New Roman" panose="02020603050405020304" pitchFamily="18" charset="0"/>
              </a:rPr>
              <a:t>Đọc</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043758" y="214934"/>
            <a:ext cx="10296870" cy="830997"/>
          </a:xfrm>
          <a:prstGeom prst="rect">
            <a:avLst/>
          </a:prstGeom>
          <a:solidFill>
            <a:schemeClr val="accent1">
              <a:lumMod val="20000"/>
              <a:lumOff val="80000"/>
            </a:schemeClr>
          </a:solidFill>
        </p:spPr>
        <p:txBody>
          <a:bodyPr wrap="square" rtlCol="0">
            <a:spAutoFit/>
          </a:bodyPr>
          <a:lstStyle/>
          <a:p>
            <a:pPr algn="ctr"/>
            <a:r>
              <a:rPr lang="vi-VN" sz="2400" b="1" dirty="0" smtClean="0">
                <a:solidFill>
                  <a:srgbClr val="FF0000"/>
                </a:solidFill>
                <a:latin typeface="+mj-lt"/>
              </a:rPr>
              <a:t>BÀI 3: VĂN BẢN THÔNG TIN</a:t>
            </a:r>
          </a:p>
          <a:p>
            <a:pPr algn="ctr"/>
            <a:r>
              <a:rPr lang="vi-VN" sz="2400" b="1" dirty="0" smtClean="0">
                <a:solidFill>
                  <a:srgbClr val="FF0000"/>
                </a:solidFill>
                <a:latin typeface="+mj-lt"/>
              </a:rPr>
              <a:t>Đọc hiểu văn bản: Nước biển dâng: </a:t>
            </a:r>
            <a:r>
              <a:rPr lang="vi-VN" sz="2400" b="1" dirty="0">
                <a:solidFill>
                  <a:srgbClr val="FF0000"/>
                </a:solidFill>
                <a:latin typeface="+mj-lt"/>
              </a:rPr>
              <a:t>b</a:t>
            </a:r>
            <a:r>
              <a:rPr lang="vi-VN" sz="2400" b="1" dirty="0" smtClean="0">
                <a:solidFill>
                  <a:srgbClr val="FF0000"/>
                </a:solidFill>
                <a:latin typeface="+mj-lt"/>
              </a:rPr>
              <a:t>ài toán khó cần giải trong thế kỉ XXI</a:t>
            </a:r>
            <a:endParaRPr lang="en-US" sz="2400" b="1" dirty="0">
              <a:solidFill>
                <a:srgbClr val="FF0000"/>
              </a:solidFill>
              <a:latin typeface="+mj-lt"/>
            </a:endParaRPr>
          </a:p>
        </p:txBody>
      </p:sp>
    </p:spTree>
    <p:extLst>
      <p:ext uri="{BB962C8B-B14F-4D97-AF65-F5344CB8AC3E}">
        <p14:creationId xmlns:p14="http://schemas.microsoft.com/office/powerpoint/2010/main" val="24053532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73741" y="0"/>
            <a:ext cx="12265741" cy="6895783"/>
          </a:xfrm>
          <a:prstGeom prst="rect">
            <a:avLst/>
          </a:prstGeom>
        </p:spPr>
      </p:pic>
      <p:grpSp>
        <p:nvGrpSpPr>
          <p:cNvPr id="11" name="Group 10">
            <a:extLst>
              <a:ext uri="{FF2B5EF4-FFF2-40B4-BE49-F238E27FC236}">
                <a16:creationId xmlns:a16="http://schemas.microsoft.com/office/drawing/2014/main" id="{808456B8-E661-4AD2-BC68-16E46B858015}"/>
              </a:ext>
            </a:extLst>
          </p:cNvPr>
          <p:cNvGrpSpPr/>
          <p:nvPr/>
        </p:nvGrpSpPr>
        <p:grpSpPr>
          <a:xfrm>
            <a:off x="0" y="1044713"/>
            <a:ext cx="4793343"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239430" y="1165241"/>
            <a:ext cx="5488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64273EB8-8246-4BE0-9099-288841B06B9D}"/>
              </a:ext>
            </a:extLst>
          </p:cNvPr>
          <p:cNvSpPr txBox="1"/>
          <p:nvPr/>
        </p:nvSpPr>
        <p:spPr>
          <a:xfrm>
            <a:off x="798052" y="1178211"/>
            <a:ext cx="404819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ĐỌC -TÌM HIỂU CHUNG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8594E4A-832E-4464-A985-94D1C6D51090}"/>
              </a:ext>
            </a:extLst>
          </p:cNvPr>
          <p:cNvSpPr txBox="1"/>
          <p:nvPr/>
        </p:nvSpPr>
        <p:spPr>
          <a:xfrm>
            <a:off x="161321" y="1814806"/>
            <a:ext cx="10858500" cy="619272"/>
          </a:xfrm>
          <a:prstGeom prst="rect">
            <a:avLst/>
          </a:prstGeom>
          <a:noFill/>
        </p:spPr>
        <p:txBody>
          <a:bodyPr wrap="square">
            <a:spAutoFit/>
          </a:bodyPr>
          <a:lstStyle/>
          <a:p>
            <a:pPr algn="just">
              <a:lnSpc>
                <a:spcPct val="107000"/>
              </a:lnSpc>
              <a:spcAft>
                <a:spcPts val="800"/>
              </a:spcAft>
            </a:pPr>
            <a:r>
              <a:rPr lang="vi-VN" sz="3200" b="1" kern="1200" dirty="0">
                <a:solidFill>
                  <a:srgbClr val="000000"/>
                </a:solidFill>
                <a:effectLst/>
                <a:latin typeface="Times New Roman" panose="02020603050405020304" pitchFamily="18" charset="0"/>
                <a:ea typeface="+mn-ea"/>
                <a:cs typeface="Times New Roman" panose="02020603050405020304" pitchFamily="18" charset="0"/>
              </a:rPr>
              <a:t>1. </a:t>
            </a:r>
            <a:r>
              <a:rPr lang="vi-VN" sz="3200" b="1" kern="1200" dirty="0" smtClean="0">
                <a:solidFill>
                  <a:srgbClr val="000000"/>
                </a:solidFill>
                <a:effectLst/>
                <a:latin typeface="Times New Roman" panose="02020603050405020304" pitchFamily="18" charset="0"/>
                <a:ea typeface="+mn-ea"/>
                <a:cs typeface="Times New Roman" panose="02020603050405020304" pitchFamily="18" charset="0"/>
              </a:rPr>
              <a:t>Đọc</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000099" y="106858"/>
            <a:ext cx="10296870" cy="830997"/>
          </a:xfrm>
          <a:prstGeom prst="rect">
            <a:avLst/>
          </a:prstGeom>
          <a:solidFill>
            <a:schemeClr val="tx2">
              <a:lumMod val="20000"/>
              <a:lumOff val="80000"/>
            </a:schemeClr>
          </a:solidFill>
        </p:spPr>
        <p:txBody>
          <a:bodyPr wrap="square" rtlCol="0">
            <a:spAutoFit/>
          </a:bodyPr>
          <a:lstStyle/>
          <a:p>
            <a:pPr algn="ctr"/>
            <a:r>
              <a:rPr lang="vi-VN" sz="2400" b="1" dirty="0" smtClean="0">
                <a:solidFill>
                  <a:srgbClr val="FF0000"/>
                </a:solidFill>
                <a:latin typeface="+mj-lt"/>
              </a:rPr>
              <a:t>BÀI 3: VĂN BẢN THÔNG TIN</a:t>
            </a:r>
          </a:p>
          <a:p>
            <a:pPr algn="ctr"/>
            <a:r>
              <a:rPr lang="vi-VN" sz="2400" b="1" dirty="0" smtClean="0">
                <a:solidFill>
                  <a:srgbClr val="FF0000"/>
                </a:solidFill>
                <a:latin typeface="+mj-lt"/>
              </a:rPr>
              <a:t>Đọc hiểu văn bản: Nước biển dâng: </a:t>
            </a:r>
            <a:r>
              <a:rPr lang="vi-VN" sz="2400" b="1" dirty="0">
                <a:solidFill>
                  <a:srgbClr val="FF0000"/>
                </a:solidFill>
                <a:latin typeface="+mj-lt"/>
              </a:rPr>
              <a:t>b</a:t>
            </a:r>
            <a:r>
              <a:rPr lang="vi-VN" sz="2400" b="1" dirty="0" smtClean="0">
                <a:solidFill>
                  <a:srgbClr val="FF0000"/>
                </a:solidFill>
                <a:latin typeface="+mj-lt"/>
              </a:rPr>
              <a:t>ài toán khó cần giải trong thế kỉ XXI</a:t>
            </a:r>
            <a:endParaRPr lang="en-US" sz="2400" b="1" dirty="0">
              <a:solidFill>
                <a:srgbClr val="FF0000"/>
              </a:solidFill>
              <a:latin typeface="+mj-lt"/>
            </a:endParaRPr>
          </a:p>
        </p:txBody>
      </p:sp>
      <p:sp>
        <p:nvSpPr>
          <p:cNvPr id="22" name="TextBox 21">
            <a:extLst>
              <a:ext uri="{FF2B5EF4-FFF2-40B4-BE49-F238E27FC236}">
                <a16:creationId xmlns:a16="http://schemas.microsoft.com/office/drawing/2014/main" id="{7093DC8C-2D69-43AD-9F28-78357DE93B80}"/>
              </a:ext>
            </a:extLst>
          </p:cNvPr>
          <p:cNvSpPr txBox="1"/>
          <p:nvPr/>
        </p:nvSpPr>
        <p:spPr>
          <a:xfrm>
            <a:off x="161321" y="2503857"/>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ea typeface="+mn-ea"/>
                <a:cs typeface="Times New Roman" panose="02020603050405020304" pitchFamily="18" charset="0"/>
              </a:rPr>
              <a:t>2. Tìm hiểu chung</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891040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3741" y="0"/>
            <a:ext cx="12265741" cy="6895783"/>
          </a:xfrm>
          <a:prstGeom prst="rect">
            <a:avLst/>
          </a:prstGeom>
        </p:spPr>
      </p:pic>
      <p:pic>
        <p:nvPicPr>
          <p:cNvPr id="3" name="Picture 2">
            <a:extLst>
              <a:ext uri="{FF2B5EF4-FFF2-40B4-BE49-F238E27FC236}">
                <a16:creationId xmlns:a16="http://schemas.microsoft.com/office/drawing/2014/main" id="{4A915761-A72E-47E7-AC91-E9070D5A4021}"/>
              </a:ext>
            </a:extLst>
          </p:cNvPr>
          <p:cNvPicPr>
            <a:picLocks noChangeAspect="1"/>
          </p:cNvPicPr>
          <p:nvPr/>
        </p:nvPicPr>
        <p:blipFill>
          <a:blip r:embed="rId3"/>
          <a:stretch>
            <a:fillRect/>
          </a:stretch>
        </p:blipFill>
        <p:spPr>
          <a:xfrm>
            <a:off x="1038327" y="1115793"/>
            <a:ext cx="9841571" cy="494335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Rectangle 4">
            <a:extLst>
              <a:ext uri="{FF2B5EF4-FFF2-40B4-BE49-F238E27FC236}">
                <a16:creationId xmlns:a16="http://schemas.microsoft.com/office/drawing/2014/main" id="{4AD49E69-BA42-4FD3-AA09-F6B2F13C3098}"/>
              </a:ext>
            </a:extLst>
          </p:cNvPr>
          <p:cNvSpPr/>
          <p:nvPr/>
        </p:nvSpPr>
        <p:spPr>
          <a:xfrm>
            <a:off x="1362031" y="1549038"/>
            <a:ext cx="9194164" cy="797491"/>
          </a:xfrm>
          <a:prstGeom prst="rect">
            <a:avLst/>
          </a:prstGeom>
          <a:solidFill>
            <a:schemeClr val="accent4">
              <a:lumMod val="20000"/>
              <a:lumOff val="8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vi-VN" sz="24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vi-VN"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Dựa vào nội dung đã chuẩn bị hoàn thiện nội dung phiếu học tập.</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56B9F555-6ABA-4835-9200-61DCA6969A27}"/>
              </a:ext>
            </a:extLst>
          </p:cNvPr>
          <p:cNvGraphicFramePr>
            <a:graphicFrameLocks noGrp="1"/>
          </p:cNvGraphicFramePr>
          <p:nvPr>
            <p:extLst>
              <p:ext uri="{D42A27DB-BD31-4B8C-83A1-F6EECF244321}">
                <p14:modId xmlns:p14="http://schemas.microsoft.com/office/powerpoint/2010/main" val="2538177988"/>
              </p:ext>
            </p:extLst>
          </p:nvPr>
        </p:nvGraphicFramePr>
        <p:xfrm>
          <a:off x="1448052" y="2925690"/>
          <a:ext cx="9222154" cy="2447244"/>
        </p:xfrm>
        <a:graphic>
          <a:graphicData uri="http://schemas.openxmlformats.org/drawingml/2006/table">
            <a:tbl>
              <a:tblPr firstRow="1" firstCol="1" bandRow="1"/>
              <a:tblGrid>
                <a:gridCol w="5570951">
                  <a:extLst>
                    <a:ext uri="{9D8B030D-6E8A-4147-A177-3AD203B41FA5}">
                      <a16:colId xmlns:a16="http://schemas.microsoft.com/office/drawing/2014/main" val="601518158"/>
                    </a:ext>
                  </a:extLst>
                </a:gridCol>
                <a:gridCol w="3651203">
                  <a:extLst>
                    <a:ext uri="{9D8B030D-6E8A-4147-A177-3AD203B41FA5}">
                      <a16:colId xmlns:a16="http://schemas.microsoft.com/office/drawing/2014/main" val="84692082"/>
                    </a:ext>
                  </a:extLst>
                </a:gridCol>
              </a:tblGrid>
              <a:tr h="407874">
                <a:tc>
                  <a:txBody>
                    <a:bodyPr/>
                    <a:lstStyle/>
                    <a:p>
                      <a:pPr algn="ctr">
                        <a:lnSpc>
                          <a:spcPct val="107000"/>
                        </a:lnSpc>
                        <a:spcAft>
                          <a:spcPts val="800"/>
                        </a:spcAft>
                      </a:pPr>
                      <a:r>
                        <a:rPr lang="vi-VN"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Nội dung tìm hiểu</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vi-VN"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Trả lời</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0678643"/>
                  </a:ext>
                </a:extLst>
              </a:tr>
              <a:tr h="407874">
                <a:tc>
                  <a:txBody>
                    <a:bodyPr/>
                    <a:lstStyle/>
                    <a:p>
                      <a:pPr algn="just">
                        <a:lnSpc>
                          <a:spcPct val="107000"/>
                        </a:lnSpc>
                        <a:spcAft>
                          <a:spcPts val="800"/>
                        </a:spcAft>
                      </a:pPr>
                      <a:r>
                        <a:rPr lang="vi-VN" sz="2400" dirty="0" smtClean="0">
                          <a:effectLst/>
                          <a:latin typeface="+mj-lt"/>
                          <a:ea typeface="Calibri" panose="020F0502020204030204" pitchFamily="34" charset="0"/>
                          <a:cs typeface="Times New Roman" panose="02020603050405020304" pitchFamily="18" charset="0"/>
                        </a:rPr>
                        <a:t>Tác giả</a:t>
                      </a:r>
                      <a:endParaRPr lang="en-US" sz="24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490002"/>
                  </a:ext>
                </a:extLst>
              </a:tr>
              <a:tr h="407874">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Xuất xứ</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8763027"/>
                  </a:ext>
                </a:extLst>
              </a:tr>
              <a:tr h="407874">
                <a:tc>
                  <a:txBody>
                    <a:bodyPr/>
                    <a:lstStyle/>
                    <a:p>
                      <a:pPr algn="just">
                        <a:lnSpc>
                          <a:spcPct val="107000"/>
                        </a:lnSpc>
                        <a:spcAft>
                          <a:spcPts val="800"/>
                        </a:spcAft>
                      </a:pPr>
                      <a:r>
                        <a:rPr lang="vi-VN" sz="24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Thể loại, kiểu văn bản</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9109592"/>
                  </a:ext>
                </a:extLst>
              </a:tr>
              <a:tr h="407874">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Phương thức biểu đạt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7629671"/>
                  </a:ext>
                </a:extLst>
              </a:tr>
              <a:tr h="407874">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Bố cục</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0038735"/>
                  </a:ext>
                </a:extLst>
              </a:tr>
            </a:tbl>
          </a:graphicData>
        </a:graphic>
      </p:graphicFrame>
      <p:sp>
        <p:nvSpPr>
          <p:cNvPr id="20" name="TextBox 19">
            <a:extLst>
              <a:ext uri="{FF2B5EF4-FFF2-40B4-BE49-F238E27FC236}">
                <a16:creationId xmlns:a16="http://schemas.microsoft.com/office/drawing/2014/main" id="{958BF712-AEB8-479D-A4D2-6F97146D7D28}"/>
              </a:ext>
            </a:extLst>
          </p:cNvPr>
          <p:cNvSpPr txBox="1"/>
          <p:nvPr/>
        </p:nvSpPr>
        <p:spPr>
          <a:xfrm>
            <a:off x="4221721" y="327064"/>
            <a:ext cx="3049190" cy="461665"/>
          </a:xfrm>
          <a:custGeom>
            <a:avLst/>
            <a:gdLst>
              <a:gd name="connsiteX0" fmla="*/ 0 w 3049190"/>
              <a:gd name="connsiteY0" fmla="*/ 0 h 461665"/>
              <a:gd name="connsiteX1" fmla="*/ 3049190 w 3049190"/>
              <a:gd name="connsiteY1" fmla="*/ 0 h 461665"/>
              <a:gd name="connsiteX2" fmla="*/ 3049190 w 3049190"/>
              <a:gd name="connsiteY2" fmla="*/ 461665 h 461665"/>
              <a:gd name="connsiteX3" fmla="*/ 0 w 3049190"/>
              <a:gd name="connsiteY3" fmla="*/ 461665 h 461665"/>
              <a:gd name="connsiteX4" fmla="*/ 0 w 3049190"/>
              <a:gd name="connsiteY4" fmla="*/ 0 h 4616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9190" h="461665" extrusionOk="0">
                <a:moveTo>
                  <a:pt x="0" y="0"/>
                </a:moveTo>
                <a:cubicBezTo>
                  <a:pt x="756032" y="-5264"/>
                  <a:pt x="1586589" y="84467"/>
                  <a:pt x="3049190" y="0"/>
                </a:cubicBezTo>
                <a:cubicBezTo>
                  <a:pt x="3045502" y="47644"/>
                  <a:pt x="3067007" y="347216"/>
                  <a:pt x="3049190" y="461665"/>
                </a:cubicBezTo>
                <a:cubicBezTo>
                  <a:pt x="1779625" y="567985"/>
                  <a:pt x="376762" y="454016"/>
                  <a:pt x="0" y="461665"/>
                </a:cubicBezTo>
                <a:cubicBezTo>
                  <a:pt x="26717" y="334458"/>
                  <a:pt x="19926" y="171528"/>
                  <a:pt x="0" y="0"/>
                </a:cubicBezTo>
                <a:close/>
              </a:path>
            </a:pathLst>
          </a:custGeom>
          <a:noFill/>
          <a:ln>
            <a:solidFill>
              <a:schemeClr val="tx1"/>
            </a:solidFill>
            <a:extLst>
              <a:ext uri="{C807C97D-BFC1-408E-A445-0C87EB9F89A2}">
                <ask:lineSketchStyleProps xmlns:ask="http://schemas.microsoft.com/office/drawing/2018/sketchyshapes" xmlns="" sd="2650216993">
                  <a:prstGeom prst="rect">
                    <a:avLst/>
                  </a:prstGeom>
                  <ask:type>
                    <ask:lineSketchCurved/>
                  </ask:type>
                </ask:lineSketchStyleProps>
              </a:ext>
            </a:extLst>
          </a:ln>
        </p:spPr>
        <p:txBody>
          <a:bodyPr wrap="square">
            <a:spAutoFit/>
          </a:bodyPr>
          <a:lstStyle/>
          <a:p>
            <a:r>
              <a:rPr lang="vi-VN" sz="2400" b="1" dirty="0">
                <a:solidFill>
                  <a:srgbClr val="C00000"/>
                </a:solidFill>
                <a:effectLst/>
                <a:latin typeface="Times New Roman" panose="02020603050405020304" pitchFamily="18" charset="0"/>
                <a:ea typeface="Times New Roman" panose="02020603050405020304" pitchFamily="18" charset="0"/>
              </a:rPr>
              <a:t>PHIẾU HỌC TẬP 1</a:t>
            </a:r>
            <a:endParaRPr lang="en-US" sz="2400" dirty="0"/>
          </a:p>
        </p:txBody>
      </p:sp>
      <p:pic>
        <p:nvPicPr>
          <p:cNvPr id="16" name="Picture 15">
            <a:extLst>
              <a:ext uri="{FF2B5EF4-FFF2-40B4-BE49-F238E27FC236}">
                <a16:creationId xmlns:a16="http://schemas.microsoft.com/office/drawing/2014/main" id="{11FC289E-A75D-47C2-AF46-15CDFC95D434}"/>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83056" y1="21944" x2="83056" y2="21944"/>
                        <a14:foregroundMark x1="22500" y1="19722" x2="22500" y2="19722"/>
                        <a14:foregroundMark x1="26667" y1="30833" x2="26667" y2="30833"/>
                        <a14:foregroundMark x1="78889" y1="20556" x2="78889" y2="20556"/>
                      </a14:backgroundRemoval>
                    </a14:imgEffect>
                  </a14:imgLayer>
                </a14:imgProps>
              </a:ext>
            </a:extLst>
          </a:blip>
          <a:stretch>
            <a:fillRect/>
          </a:stretch>
        </p:blipFill>
        <p:spPr>
          <a:xfrm>
            <a:off x="10358698" y="161357"/>
            <a:ext cx="1659569" cy="1659569"/>
          </a:xfrm>
          <a:prstGeom prst="rect">
            <a:avLst/>
          </a:prstGeom>
        </p:spPr>
      </p:pic>
    </p:spTree>
    <p:extLst>
      <p:ext uri="{BB962C8B-B14F-4D97-AF65-F5344CB8AC3E}">
        <p14:creationId xmlns:p14="http://schemas.microsoft.com/office/powerpoint/2010/main" val="272825341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73741" y="0"/>
            <a:ext cx="12265741" cy="6895783"/>
          </a:xfrm>
          <a:prstGeom prst="rect">
            <a:avLst/>
          </a:prstGeom>
        </p:spPr>
      </p:pic>
      <p:grpSp>
        <p:nvGrpSpPr>
          <p:cNvPr id="11" name="Group 10">
            <a:extLst>
              <a:ext uri="{FF2B5EF4-FFF2-40B4-BE49-F238E27FC236}">
                <a16:creationId xmlns:a16="http://schemas.microsoft.com/office/drawing/2014/main" id="{808456B8-E661-4AD2-BC68-16E46B858015}"/>
              </a:ext>
            </a:extLst>
          </p:cNvPr>
          <p:cNvGrpSpPr/>
          <p:nvPr/>
        </p:nvGrpSpPr>
        <p:grpSpPr>
          <a:xfrm>
            <a:off x="0" y="1044713"/>
            <a:ext cx="4793343"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239430" y="1165241"/>
            <a:ext cx="5488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64273EB8-8246-4BE0-9099-288841B06B9D}"/>
              </a:ext>
            </a:extLst>
          </p:cNvPr>
          <p:cNvSpPr txBox="1"/>
          <p:nvPr/>
        </p:nvSpPr>
        <p:spPr>
          <a:xfrm>
            <a:off x="798052" y="1178211"/>
            <a:ext cx="404819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ĐỌC -TÌM HIỂU CHUNG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8594E4A-832E-4464-A985-94D1C6D51090}"/>
              </a:ext>
            </a:extLst>
          </p:cNvPr>
          <p:cNvSpPr txBox="1"/>
          <p:nvPr/>
        </p:nvSpPr>
        <p:spPr>
          <a:xfrm>
            <a:off x="161321" y="1815547"/>
            <a:ext cx="10858500" cy="619272"/>
          </a:xfrm>
          <a:prstGeom prst="rect">
            <a:avLst/>
          </a:prstGeom>
          <a:noFill/>
        </p:spPr>
        <p:txBody>
          <a:bodyPr wrap="square">
            <a:spAutoFit/>
          </a:bodyPr>
          <a:lstStyle/>
          <a:p>
            <a:pPr algn="just">
              <a:lnSpc>
                <a:spcPct val="107000"/>
              </a:lnSpc>
              <a:spcAft>
                <a:spcPts val="800"/>
              </a:spcAft>
            </a:pPr>
            <a:r>
              <a:rPr lang="vi-VN" sz="3200" b="1" kern="1200" dirty="0">
                <a:solidFill>
                  <a:srgbClr val="000000"/>
                </a:solidFill>
                <a:effectLst/>
                <a:latin typeface="Times New Roman" panose="02020603050405020304" pitchFamily="18" charset="0"/>
                <a:ea typeface="+mn-ea"/>
                <a:cs typeface="Times New Roman" panose="02020603050405020304" pitchFamily="18" charset="0"/>
              </a:rPr>
              <a:t>1. </a:t>
            </a:r>
            <a:r>
              <a:rPr lang="vi-VN" sz="3200" b="1" kern="1200" dirty="0" smtClean="0">
                <a:solidFill>
                  <a:srgbClr val="000000"/>
                </a:solidFill>
                <a:effectLst/>
                <a:latin typeface="Times New Roman" panose="02020603050405020304" pitchFamily="18" charset="0"/>
                <a:ea typeface="+mn-ea"/>
                <a:cs typeface="Times New Roman" panose="02020603050405020304" pitchFamily="18" charset="0"/>
              </a:rPr>
              <a:t>Đọc</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000099" y="106858"/>
            <a:ext cx="10296870" cy="830997"/>
          </a:xfrm>
          <a:prstGeom prst="rect">
            <a:avLst/>
          </a:prstGeom>
          <a:solidFill>
            <a:schemeClr val="tx2">
              <a:lumMod val="20000"/>
              <a:lumOff val="80000"/>
            </a:schemeClr>
          </a:solidFill>
        </p:spPr>
        <p:txBody>
          <a:bodyPr wrap="square" rtlCol="0">
            <a:spAutoFit/>
          </a:bodyPr>
          <a:lstStyle/>
          <a:p>
            <a:pPr algn="ctr"/>
            <a:r>
              <a:rPr lang="vi-VN" sz="2400" b="1" dirty="0" smtClean="0">
                <a:solidFill>
                  <a:srgbClr val="FF0000"/>
                </a:solidFill>
                <a:latin typeface="+mj-lt"/>
              </a:rPr>
              <a:t>BÀI 3: VĂN BẢN THÔNG TIN</a:t>
            </a:r>
          </a:p>
          <a:p>
            <a:pPr algn="ctr"/>
            <a:r>
              <a:rPr lang="vi-VN" sz="2400" b="1" dirty="0" smtClean="0">
                <a:solidFill>
                  <a:srgbClr val="FF0000"/>
                </a:solidFill>
                <a:latin typeface="+mj-lt"/>
              </a:rPr>
              <a:t>Đọc hiểu văn bản: Nước biển dâng: </a:t>
            </a:r>
            <a:r>
              <a:rPr lang="vi-VN" sz="2400" b="1" dirty="0">
                <a:solidFill>
                  <a:srgbClr val="FF0000"/>
                </a:solidFill>
                <a:latin typeface="+mj-lt"/>
              </a:rPr>
              <a:t>b</a:t>
            </a:r>
            <a:r>
              <a:rPr lang="vi-VN" sz="2400" b="1" dirty="0" smtClean="0">
                <a:solidFill>
                  <a:srgbClr val="FF0000"/>
                </a:solidFill>
                <a:latin typeface="+mj-lt"/>
              </a:rPr>
              <a:t>ài toán khó cần giải trong thế kỉ XXI</a:t>
            </a:r>
            <a:endParaRPr lang="en-US" sz="2400" b="1" dirty="0">
              <a:solidFill>
                <a:srgbClr val="FF0000"/>
              </a:solidFill>
              <a:latin typeface="+mj-lt"/>
            </a:endParaRPr>
          </a:p>
        </p:txBody>
      </p:sp>
      <p:sp>
        <p:nvSpPr>
          <p:cNvPr id="22" name="TextBox 21">
            <a:extLst>
              <a:ext uri="{FF2B5EF4-FFF2-40B4-BE49-F238E27FC236}">
                <a16:creationId xmlns:a16="http://schemas.microsoft.com/office/drawing/2014/main" id="{7093DC8C-2D69-43AD-9F28-78357DE93B80}"/>
              </a:ext>
            </a:extLst>
          </p:cNvPr>
          <p:cNvSpPr txBox="1"/>
          <p:nvPr/>
        </p:nvSpPr>
        <p:spPr>
          <a:xfrm>
            <a:off x="161321" y="2503857"/>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ea typeface="+mn-ea"/>
                <a:cs typeface="Times New Roman" panose="02020603050405020304" pitchFamily="18" charset="0"/>
              </a:rPr>
              <a:t>2. Tìm hiểu chung</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6" name="Group 15">
            <a:extLst>
              <a:ext uri="{FF2B5EF4-FFF2-40B4-BE49-F238E27FC236}">
                <a16:creationId xmlns:a16="http://schemas.microsoft.com/office/drawing/2014/main" id="{25A9E0F4-2BC2-4EFD-A129-C9197D652771}"/>
              </a:ext>
            </a:extLst>
          </p:cNvPr>
          <p:cNvGrpSpPr/>
          <p:nvPr/>
        </p:nvGrpSpPr>
        <p:grpSpPr>
          <a:xfrm>
            <a:off x="19070" y="3995262"/>
            <a:ext cx="2839111" cy="2802877"/>
            <a:chOff x="1025986" y="1881518"/>
            <a:chExt cx="2839111" cy="2802877"/>
          </a:xfrm>
        </p:grpSpPr>
        <p:sp>
          <p:nvSpPr>
            <p:cNvPr id="17" name="Freeform: Shape 12">
              <a:extLst>
                <a:ext uri="{FF2B5EF4-FFF2-40B4-BE49-F238E27FC236}">
                  <a16:creationId xmlns:a16="http://schemas.microsoft.com/office/drawing/2014/main" id="{AF955179-511E-41AB-9B31-D8D39EC6008B}"/>
                </a:ext>
              </a:extLst>
            </p:cNvPr>
            <p:cNvSpPr/>
            <p:nvPr/>
          </p:nvSpPr>
          <p:spPr>
            <a:xfrm>
              <a:off x="1331796" y="2244093"/>
              <a:ext cx="2533301" cy="2440302"/>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w="28575"/>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296" tIns="169296" rIns="169296" bIns="169296" numCol="1" spcCol="1270" anchor="ctr" anchorCtr="0">
              <a:noAutofit/>
            </a:bodyPr>
            <a:lstStyle/>
            <a:p>
              <a:pPr marL="0" lvl="0" indent="0" algn="ctr" defTabSz="889000">
                <a:lnSpc>
                  <a:spcPct val="90000"/>
                </a:lnSpc>
                <a:spcBef>
                  <a:spcPct val="0"/>
                </a:spcBef>
                <a:spcAft>
                  <a:spcPct val="35000"/>
                </a:spcAft>
                <a:buNone/>
              </a:pPr>
              <a:r>
                <a:rPr lang="vi-VN" sz="3200" kern="1200" dirty="0" smtClean="0">
                  <a:latin typeface="+mj-lt"/>
                </a:rPr>
                <a:t>Lưu Quang Hưng</a:t>
              </a:r>
              <a:endParaRPr lang="en-US" sz="3200" kern="1200" dirty="0">
                <a:latin typeface="+mj-lt"/>
              </a:endParaRPr>
            </a:p>
          </p:txBody>
        </p:sp>
        <p:sp>
          <p:nvSpPr>
            <p:cNvPr id="18" name="Arrow: Chevron 7">
              <a:extLst>
                <a:ext uri="{FF2B5EF4-FFF2-40B4-BE49-F238E27FC236}">
                  <a16:creationId xmlns:a16="http://schemas.microsoft.com/office/drawing/2014/main" id="{CF1EA744-0382-4877-B8D9-DF740BEC1BF5}"/>
                </a:ext>
              </a:extLst>
            </p:cNvPr>
            <p:cNvSpPr/>
            <p:nvPr/>
          </p:nvSpPr>
          <p:spPr>
            <a:xfrm>
              <a:off x="1025986" y="1881518"/>
              <a:ext cx="2795506" cy="764120"/>
            </a:xfrm>
            <a:prstGeom prst="chevron">
              <a:avLst>
                <a:gd name="adj" fmla="val 4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9" name="TextBox 18">
              <a:extLst>
                <a:ext uri="{FF2B5EF4-FFF2-40B4-BE49-F238E27FC236}">
                  <a16:creationId xmlns:a16="http://schemas.microsoft.com/office/drawing/2014/main" id="{55D25166-713A-42C8-A3E6-3676FF394528}"/>
                </a:ext>
              </a:extLst>
            </p:cNvPr>
            <p:cNvSpPr txBox="1"/>
            <p:nvPr/>
          </p:nvSpPr>
          <p:spPr>
            <a:xfrm>
              <a:off x="1524306" y="2021565"/>
              <a:ext cx="1853803" cy="523220"/>
            </a:xfrm>
            <a:prstGeom prst="rect">
              <a:avLst/>
            </a:prstGeom>
            <a:noFill/>
          </p:spPr>
          <p:txBody>
            <a:bodyPr wrap="square">
              <a:spAutoFit/>
            </a:bodyPr>
            <a:lstStyle/>
            <a:p>
              <a:r>
                <a:rPr lang="vi-VN" sz="2800" b="1" dirty="0" smtClean="0">
                  <a:solidFill>
                    <a:schemeClr val="bg1"/>
                  </a:solidFill>
                  <a:latin typeface="Times New Roman" panose="02020603050405020304" pitchFamily="18" charset="0"/>
                </a:rPr>
                <a:t>Tác giả</a:t>
              </a:r>
              <a:endParaRPr lang="en-US" sz="2800" dirty="0">
                <a:solidFill>
                  <a:schemeClr val="bg1"/>
                </a:solidFill>
              </a:endParaRPr>
            </a:p>
          </p:txBody>
        </p:sp>
      </p:grpSp>
      <p:grpSp>
        <p:nvGrpSpPr>
          <p:cNvPr id="20" name="Group 19">
            <a:extLst>
              <a:ext uri="{FF2B5EF4-FFF2-40B4-BE49-F238E27FC236}">
                <a16:creationId xmlns:a16="http://schemas.microsoft.com/office/drawing/2014/main" id="{A383B3DB-67AF-48A1-A9B1-00B48F40F8B2}"/>
              </a:ext>
            </a:extLst>
          </p:cNvPr>
          <p:cNvGrpSpPr/>
          <p:nvPr/>
        </p:nvGrpSpPr>
        <p:grpSpPr>
          <a:xfrm>
            <a:off x="5221636" y="1998820"/>
            <a:ext cx="4150999" cy="3919256"/>
            <a:chOff x="3884296" y="1850494"/>
            <a:chExt cx="4177109" cy="4020743"/>
          </a:xfrm>
        </p:grpSpPr>
        <p:sp>
          <p:nvSpPr>
            <p:cNvPr id="21" name="Freeform: Shape 16">
              <a:extLst>
                <a:ext uri="{FF2B5EF4-FFF2-40B4-BE49-F238E27FC236}">
                  <a16:creationId xmlns:a16="http://schemas.microsoft.com/office/drawing/2014/main" id="{6CC26D4D-F51C-4683-AB55-7A1E05D20293}"/>
                </a:ext>
              </a:extLst>
            </p:cNvPr>
            <p:cNvSpPr/>
            <p:nvPr/>
          </p:nvSpPr>
          <p:spPr>
            <a:xfrm>
              <a:off x="4634146" y="2168873"/>
              <a:ext cx="3418047" cy="3702364"/>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w="28575"/>
          </p:spPr>
          <p:style>
            <a:lnRef idx="2">
              <a:schemeClr val="accent2">
                <a:hueOff val="-727682"/>
                <a:satOff val="-41964"/>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296" tIns="169296" rIns="169296" bIns="169296" numCol="1" spcCol="1270" anchor="ctr" anchorCtr="0">
              <a:noAutofit/>
            </a:bodyPr>
            <a:lstStyle/>
            <a:p>
              <a:pPr marL="457200" lvl="0" indent="-457200" defTabSz="889000">
                <a:lnSpc>
                  <a:spcPct val="90000"/>
                </a:lnSpc>
                <a:spcBef>
                  <a:spcPct val="0"/>
                </a:spcBef>
                <a:spcAft>
                  <a:spcPct val="35000"/>
                </a:spcAft>
                <a:buFont typeface="Wingdings" panose="05000000000000000000" pitchFamily="2" charset="2"/>
                <a:buChar char="ü"/>
              </a:pPr>
              <a:endParaRPr lang="en-US" sz="2800" kern="1200" dirty="0">
                <a:latin typeface="+mj-lt"/>
              </a:endParaRPr>
            </a:p>
            <a:p>
              <a:pPr marL="457200" lvl="0" indent="-457200" defTabSz="889000">
                <a:lnSpc>
                  <a:spcPct val="90000"/>
                </a:lnSpc>
                <a:spcBef>
                  <a:spcPct val="0"/>
                </a:spcBef>
                <a:spcAft>
                  <a:spcPct val="35000"/>
                </a:spcAft>
                <a:buFont typeface="Wingdings" panose="05000000000000000000" pitchFamily="2" charset="2"/>
                <a:buChar char="ü"/>
              </a:pPr>
              <a:r>
                <a:rPr lang="vi-VN" sz="2800" kern="1200" dirty="0">
                  <a:latin typeface="+mj-lt"/>
                </a:rPr>
                <a:t>Thể loại: Văn bản thông tin</a:t>
              </a:r>
              <a:endParaRPr lang="en-US" sz="2800" kern="1200" dirty="0">
                <a:latin typeface="+mj-lt"/>
              </a:endParaRPr>
            </a:p>
            <a:p>
              <a:pPr marL="457200" lvl="0" indent="-457200" defTabSz="889000">
                <a:lnSpc>
                  <a:spcPct val="90000"/>
                </a:lnSpc>
                <a:spcBef>
                  <a:spcPct val="0"/>
                </a:spcBef>
                <a:spcAft>
                  <a:spcPct val="35000"/>
                </a:spcAft>
                <a:buFont typeface="Wingdings" panose="05000000000000000000" pitchFamily="2" charset="2"/>
                <a:buChar char="ü"/>
              </a:pPr>
              <a:r>
                <a:rPr lang="vi-VN" sz="2800" kern="1200" dirty="0">
                  <a:latin typeface="+mj-lt"/>
                </a:rPr>
                <a:t>Kiểu văn bản: Văn bản thông tin  </a:t>
              </a:r>
              <a:r>
                <a:rPr lang="vi-VN" sz="2800" kern="1200" dirty="0" smtClean="0">
                  <a:latin typeface="+mj-lt"/>
                </a:rPr>
                <a:t>giải thích một hiện tượng tự nhiên</a:t>
              </a:r>
              <a:endParaRPr lang="en-US" sz="2800" kern="1200" dirty="0">
                <a:latin typeface="+mj-lt"/>
              </a:endParaRPr>
            </a:p>
          </p:txBody>
        </p:sp>
        <p:sp>
          <p:nvSpPr>
            <p:cNvPr id="23" name="Arrow: Chevron 15">
              <a:extLst>
                <a:ext uri="{FF2B5EF4-FFF2-40B4-BE49-F238E27FC236}">
                  <a16:creationId xmlns:a16="http://schemas.microsoft.com/office/drawing/2014/main" id="{03FF052F-8084-4CF9-AF31-407614EB0282}"/>
                </a:ext>
              </a:extLst>
            </p:cNvPr>
            <p:cNvSpPr/>
            <p:nvPr/>
          </p:nvSpPr>
          <p:spPr>
            <a:xfrm>
              <a:off x="3884296" y="1850494"/>
              <a:ext cx="4177109" cy="764120"/>
            </a:xfrm>
            <a:prstGeom prst="chevron">
              <a:avLst>
                <a:gd name="adj" fmla="val 40000"/>
              </a:avLst>
            </a:prstGeom>
          </p:spPr>
          <p:style>
            <a:lnRef idx="2">
              <a:schemeClr val="lt1">
                <a:hueOff val="0"/>
                <a:satOff val="0"/>
                <a:lumOff val="0"/>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a:lstStyle/>
            <a:p>
              <a:endParaRPr lang="en-US" dirty="0"/>
            </a:p>
          </p:txBody>
        </p:sp>
        <p:sp>
          <p:nvSpPr>
            <p:cNvPr id="24" name="TextBox 23">
              <a:extLst>
                <a:ext uri="{FF2B5EF4-FFF2-40B4-BE49-F238E27FC236}">
                  <a16:creationId xmlns:a16="http://schemas.microsoft.com/office/drawing/2014/main" id="{0E8A77E2-F20E-4920-8A50-23BFA971E0F6}"/>
                </a:ext>
              </a:extLst>
            </p:cNvPr>
            <p:cNvSpPr txBox="1"/>
            <p:nvPr/>
          </p:nvSpPr>
          <p:spPr>
            <a:xfrm>
              <a:off x="4128755" y="2001968"/>
              <a:ext cx="3801570" cy="523220"/>
            </a:xfrm>
            <a:prstGeom prst="rect">
              <a:avLst/>
            </a:prstGeom>
            <a:noFill/>
          </p:spPr>
          <p:txBody>
            <a:bodyPr wrap="square">
              <a:spAutoFit/>
            </a:bodyPr>
            <a:lstStyle/>
            <a:p>
              <a:r>
                <a:rPr lang="vi-VN" sz="2800" b="1" dirty="0">
                  <a:solidFill>
                    <a:schemeClr val="bg1"/>
                  </a:solidFill>
                  <a:effectLst/>
                  <a:latin typeface="Times New Roman" panose="02020603050405020304" pitchFamily="18" charset="0"/>
                  <a:ea typeface="Times New Roman" panose="02020603050405020304" pitchFamily="18" charset="0"/>
                </a:rPr>
                <a:t>Thể loại, kiểu văn bản</a:t>
              </a:r>
              <a:endParaRPr lang="en-US" sz="2800" dirty="0">
                <a:solidFill>
                  <a:schemeClr val="bg1"/>
                </a:solidFill>
              </a:endParaRPr>
            </a:p>
          </p:txBody>
        </p:sp>
      </p:grpSp>
      <p:grpSp>
        <p:nvGrpSpPr>
          <p:cNvPr id="25" name="Group 24">
            <a:extLst>
              <a:ext uri="{FF2B5EF4-FFF2-40B4-BE49-F238E27FC236}">
                <a16:creationId xmlns:a16="http://schemas.microsoft.com/office/drawing/2014/main" id="{47431C47-E297-4B5A-A814-3E16C1EA9E39}"/>
              </a:ext>
            </a:extLst>
          </p:cNvPr>
          <p:cNvGrpSpPr/>
          <p:nvPr/>
        </p:nvGrpSpPr>
        <p:grpSpPr>
          <a:xfrm>
            <a:off x="9254381" y="1044713"/>
            <a:ext cx="2845609" cy="2818662"/>
            <a:chOff x="8307705" y="1876244"/>
            <a:chExt cx="2845609" cy="2818662"/>
          </a:xfrm>
        </p:grpSpPr>
        <p:sp>
          <p:nvSpPr>
            <p:cNvPr id="26" name="Freeform: Shape 20">
              <a:extLst>
                <a:ext uri="{FF2B5EF4-FFF2-40B4-BE49-F238E27FC236}">
                  <a16:creationId xmlns:a16="http://schemas.microsoft.com/office/drawing/2014/main" id="{AA048B4F-3385-4C78-82E7-DDB3BE36A3FF}"/>
                </a:ext>
              </a:extLst>
            </p:cNvPr>
            <p:cNvSpPr/>
            <p:nvPr/>
          </p:nvSpPr>
          <p:spPr>
            <a:xfrm>
              <a:off x="8792665" y="2397479"/>
              <a:ext cx="2360649" cy="2297427"/>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w="28575"/>
          </p:spPr>
          <p:style>
            <a:lnRef idx="2">
              <a:schemeClr val="accent2">
                <a:hueOff val="-1455363"/>
                <a:satOff val="-83928"/>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296" tIns="169296" rIns="169296" bIns="169296" numCol="1" spcCol="1270" anchor="ctr" anchorCtr="0">
              <a:noAutofit/>
            </a:bodyPr>
            <a:lstStyle/>
            <a:p>
              <a:pPr marL="0" lvl="0" indent="0" algn="ctr" defTabSz="889000">
                <a:lnSpc>
                  <a:spcPct val="90000"/>
                </a:lnSpc>
                <a:spcBef>
                  <a:spcPct val="0"/>
                </a:spcBef>
                <a:spcAft>
                  <a:spcPct val="35000"/>
                </a:spcAft>
                <a:buNone/>
              </a:pPr>
              <a:r>
                <a:rPr lang="vi-VN" sz="3200" kern="1200" dirty="0">
                  <a:latin typeface="+mj-lt"/>
                </a:rPr>
                <a:t>Thuyết minh</a:t>
              </a:r>
              <a:endParaRPr lang="en-US" sz="3200" kern="1200" dirty="0">
                <a:latin typeface="+mj-lt"/>
              </a:endParaRPr>
            </a:p>
          </p:txBody>
        </p:sp>
        <p:sp>
          <p:nvSpPr>
            <p:cNvPr id="27" name="Arrow: Chevron 18">
              <a:extLst>
                <a:ext uri="{FF2B5EF4-FFF2-40B4-BE49-F238E27FC236}">
                  <a16:creationId xmlns:a16="http://schemas.microsoft.com/office/drawing/2014/main" id="{26B32D2E-B814-4201-8E0F-F266F24C5C9A}"/>
                </a:ext>
              </a:extLst>
            </p:cNvPr>
            <p:cNvSpPr/>
            <p:nvPr/>
          </p:nvSpPr>
          <p:spPr>
            <a:xfrm>
              <a:off x="8307705" y="1992116"/>
              <a:ext cx="2795506" cy="764120"/>
            </a:xfrm>
            <a:prstGeom prst="chevron">
              <a:avLst>
                <a:gd name="adj" fmla="val 40000"/>
              </a:avLst>
            </a:prstGeom>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sp>
        <p:sp>
          <p:nvSpPr>
            <p:cNvPr id="28" name="TextBox 27">
              <a:extLst>
                <a:ext uri="{FF2B5EF4-FFF2-40B4-BE49-F238E27FC236}">
                  <a16:creationId xmlns:a16="http://schemas.microsoft.com/office/drawing/2014/main" id="{5D58C8B7-479F-4E35-A3C6-02553C1EAAD2}"/>
                </a:ext>
              </a:extLst>
            </p:cNvPr>
            <p:cNvSpPr txBox="1"/>
            <p:nvPr/>
          </p:nvSpPr>
          <p:spPr>
            <a:xfrm>
              <a:off x="8616706" y="1876244"/>
              <a:ext cx="2253853" cy="954107"/>
            </a:xfrm>
            <a:prstGeom prst="rect">
              <a:avLst/>
            </a:prstGeom>
            <a:noFill/>
          </p:spPr>
          <p:txBody>
            <a:bodyPr wrap="square">
              <a:spAutoFit/>
            </a:bodyPr>
            <a:lstStyle/>
            <a:p>
              <a:r>
                <a:rPr lang="vi-VN" sz="2800" b="1" dirty="0">
                  <a:solidFill>
                    <a:schemeClr val="bg1"/>
                  </a:solidFill>
                  <a:effectLst/>
                  <a:latin typeface="Times New Roman" panose="02020603050405020304" pitchFamily="18" charset="0"/>
                  <a:ea typeface="Times New Roman" panose="02020603050405020304" pitchFamily="18" charset="0"/>
                </a:rPr>
                <a:t>Phương thức biểu đạt</a:t>
              </a:r>
              <a:endParaRPr lang="en-US" sz="2800" dirty="0">
                <a:solidFill>
                  <a:schemeClr val="bg1"/>
                </a:solidFill>
              </a:endParaRPr>
            </a:p>
          </p:txBody>
        </p:sp>
      </p:grpSp>
      <p:grpSp>
        <p:nvGrpSpPr>
          <p:cNvPr id="29" name="Group 28">
            <a:extLst>
              <a:ext uri="{FF2B5EF4-FFF2-40B4-BE49-F238E27FC236}">
                <a16:creationId xmlns:a16="http://schemas.microsoft.com/office/drawing/2014/main" id="{25A9E0F4-2BC2-4EFD-A129-C9197D652771}"/>
              </a:ext>
            </a:extLst>
          </p:cNvPr>
          <p:cNvGrpSpPr/>
          <p:nvPr/>
        </p:nvGrpSpPr>
        <p:grpSpPr>
          <a:xfrm>
            <a:off x="2869513" y="3104230"/>
            <a:ext cx="2839111" cy="2802877"/>
            <a:chOff x="1025986" y="1881518"/>
            <a:chExt cx="2839111" cy="2802877"/>
          </a:xfrm>
        </p:grpSpPr>
        <p:sp>
          <p:nvSpPr>
            <p:cNvPr id="30" name="Freeform: Shape 12">
              <a:extLst>
                <a:ext uri="{FF2B5EF4-FFF2-40B4-BE49-F238E27FC236}">
                  <a16:creationId xmlns:a16="http://schemas.microsoft.com/office/drawing/2014/main" id="{AF955179-511E-41AB-9B31-D8D39EC6008B}"/>
                </a:ext>
              </a:extLst>
            </p:cNvPr>
            <p:cNvSpPr/>
            <p:nvPr/>
          </p:nvSpPr>
          <p:spPr>
            <a:xfrm>
              <a:off x="1331796" y="2244093"/>
              <a:ext cx="2533301" cy="2440302"/>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w="28575"/>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296" tIns="169296" rIns="169296" bIns="169296" numCol="1" spcCol="1270" anchor="ctr" anchorCtr="0">
              <a:noAutofit/>
            </a:bodyPr>
            <a:lstStyle/>
            <a:p>
              <a:pPr lvl="0" algn="ctr" defTabSz="889000">
                <a:lnSpc>
                  <a:spcPct val="90000"/>
                </a:lnSpc>
                <a:spcBef>
                  <a:spcPct val="0"/>
                </a:spcBef>
                <a:spcAft>
                  <a:spcPct val="35000"/>
                </a:spcAft>
              </a:pPr>
              <a:r>
                <a:rPr lang="vi-VN" sz="2800" dirty="0" smtClean="0">
                  <a:latin typeface="Times New Roman" panose="02020603050405020304" pitchFamily="18" charset="0"/>
                  <a:ea typeface="Calibri" panose="020F0502020204030204" pitchFamily="34" charset="0"/>
                </a:rPr>
                <a:t>tiasang.com.vn</a:t>
              </a:r>
            </a:p>
            <a:p>
              <a:pPr lvl="0" algn="ctr" defTabSz="889000">
                <a:lnSpc>
                  <a:spcPct val="90000"/>
                </a:lnSpc>
                <a:spcBef>
                  <a:spcPct val="0"/>
                </a:spcBef>
                <a:spcAft>
                  <a:spcPct val="35000"/>
                </a:spcAft>
              </a:pPr>
              <a:r>
                <a:rPr lang="vi-VN" sz="2800" dirty="0" smtClean="0">
                  <a:latin typeface="Times New Roman" panose="02020603050405020304" pitchFamily="18" charset="0"/>
                  <a:ea typeface="Calibri" panose="020F0502020204030204" pitchFamily="34" charset="0"/>
                </a:rPr>
                <a:t>25-3-2020</a:t>
              </a:r>
              <a:endParaRPr lang="en-US" sz="2800" kern="1200" dirty="0">
                <a:latin typeface="+mj-lt"/>
              </a:endParaRPr>
            </a:p>
          </p:txBody>
        </p:sp>
        <p:sp>
          <p:nvSpPr>
            <p:cNvPr id="31" name="Arrow: Chevron 7">
              <a:extLst>
                <a:ext uri="{FF2B5EF4-FFF2-40B4-BE49-F238E27FC236}">
                  <a16:creationId xmlns:a16="http://schemas.microsoft.com/office/drawing/2014/main" id="{CF1EA744-0382-4877-B8D9-DF740BEC1BF5}"/>
                </a:ext>
              </a:extLst>
            </p:cNvPr>
            <p:cNvSpPr/>
            <p:nvPr/>
          </p:nvSpPr>
          <p:spPr>
            <a:xfrm>
              <a:off x="1025986" y="1881518"/>
              <a:ext cx="2795506" cy="764120"/>
            </a:xfrm>
            <a:prstGeom prst="chevron">
              <a:avLst>
                <a:gd name="adj" fmla="val 40000"/>
              </a:avLst>
            </a:prstGeom>
            <a:solidFill>
              <a:schemeClr val="accent6">
                <a:lumMod val="75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32" name="TextBox 31">
              <a:extLst>
                <a:ext uri="{FF2B5EF4-FFF2-40B4-BE49-F238E27FC236}">
                  <a16:creationId xmlns:a16="http://schemas.microsoft.com/office/drawing/2014/main" id="{55D25166-713A-42C8-A3E6-3676FF394528}"/>
                </a:ext>
              </a:extLst>
            </p:cNvPr>
            <p:cNvSpPr txBox="1"/>
            <p:nvPr/>
          </p:nvSpPr>
          <p:spPr>
            <a:xfrm>
              <a:off x="1524306" y="2021565"/>
              <a:ext cx="1853803" cy="523220"/>
            </a:xfrm>
            <a:prstGeom prst="rect">
              <a:avLst/>
            </a:prstGeom>
            <a:noFill/>
          </p:spPr>
          <p:txBody>
            <a:bodyPr wrap="square">
              <a:spAutoFit/>
            </a:bodyPr>
            <a:lstStyle/>
            <a:p>
              <a:r>
                <a:rPr lang="vi-VN" sz="2800" b="1" kern="1200" dirty="0">
                  <a:solidFill>
                    <a:schemeClr val="bg1"/>
                  </a:solidFill>
                  <a:effectLst/>
                  <a:latin typeface="Times New Roman" panose="02020603050405020304" pitchFamily="18" charset="0"/>
                  <a:ea typeface="+mn-ea"/>
                </a:rPr>
                <a:t>Xuất xứ</a:t>
              </a:r>
              <a:endParaRPr lang="en-US" sz="2800" dirty="0">
                <a:solidFill>
                  <a:schemeClr val="bg1"/>
                </a:solidFill>
              </a:endParaRPr>
            </a:p>
          </p:txBody>
        </p:sp>
      </p:grpSp>
    </p:spTree>
    <p:extLst>
      <p:ext uri="{BB962C8B-B14F-4D97-AF65-F5344CB8AC3E}">
        <p14:creationId xmlns:p14="http://schemas.microsoft.com/office/powerpoint/2010/main" val="338622320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left)">
                                      <p:cBhvr>
                                        <p:cTn id="12" dur="5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left)">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73741" y="0"/>
            <a:ext cx="12265741" cy="6895783"/>
          </a:xfrm>
          <a:prstGeom prst="rect">
            <a:avLst/>
          </a:prstGeom>
        </p:spPr>
      </p:pic>
      <p:grpSp>
        <p:nvGrpSpPr>
          <p:cNvPr id="11" name="Group 10">
            <a:extLst>
              <a:ext uri="{FF2B5EF4-FFF2-40B4-BE49-F238E27FC236}">
                <a16:creationId xmlns:a16="http://schemas.microsoft.com/office/drawing/2014/main" id="{808456B8-E661-4AD2-BC68-16E46B858015}"/>
              </a:ext>
            </a:extLst>
          </p:cNvPr>
          <p:cNvGrpSpPr/>
          <p:nvPr/>
        </p:nvGrpSpPr>
        <p:grpSpPr>
          <a:xfrm>
            <a:off x="0" y="1044713"/>
            <a:ext cx="4793343"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239430" y="1165241"/>
            <a:ext cx="5488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64273EB8-8246-4BE0-9099-288841B06B9D}"/>
              </a:ext>
            </a:extLst>
          </p:cNvPr>
          <p:cNvSpPr txBox="1"/>
          <p:nvPr/>
        </p:nvSpPr>
        <p:spPr>
          <a:xfrm>
            <a:off x="798052" y="1178211"/>
            <a:ext cx="404819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ĐỌC -TÌM HIỂU CHUNG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8594E4A-832E-4464-A985-94D1C6D51090}"/>
              </a:ext>
            </a:extLst>
          </p:cNvPr>
          <p:cNvSpPr txBox="1"/>
          <p:nvPr/>
        </p:nvSpPr>
        <p:spPr>
          <a:xfrm>
            <a:off x="161321" y="1814806"/>
            <a:ext cx="10858500" cy="619272"/>
          </a:xfrm>
          <a:prstGeom prst="rect">
            <a:avLst/>
          </a:prstGeom>
          <a:noFill/>
        </p:spPr>
        <p:txBody>
          <a:bodyPr wrap="square">
            <a:spAutoFit/>
          </a:bodyPr>
          <a:lstStyle/>
          <a:p>
            <a:pPr algn="just">
              <a:lnSpc>
                <a:spcPct val="107000"/>
              </a:lnSpc>
              <a:spcAft>
                <a:spcPts val="800"/>
              </a:spcAft>
            </a:pPr>
            <a:r>
              <a:rPr lang="vi-VN" sz="3200" b="1" kern="1200" dirty="0">
                <a:solidFill>
                  <a:srgbClr val="000000"/>
                </a:solidFill>
                <a:effectLst/>
                <a:latin typeface="Times New Roman" panose="02020603050405020304" pitchFamily="18" charset="0"/>
                <a:ea typeface="+mn-ea"/>
                <a:cs typeface="Times New Roman" panose="02020603050405020304" pitchFamily="18" charset="0"/>
              </a:rPr>
              <a:t>1. </a:t>
            </a:r>
            <a:r>
              <a:rPr lang="vi-VN" sz="3200" b="1" kern="1200" dirty="0" smtClean="0">
                <a:solidFill>
                  <a:srgbClr val="000000"/>
                </a:solidFill>
                <a:effectLst/>
                <a:latin typeface="Times New Roman" panose="02020603050405020304" pitchFamily="18" charset="0"/>
                <a:ea typeface="+mn-ea"/>
                <a:cs typeface="Times New Roman" panose="02020603050405020304" pitchFamily="18" charset="0"/>
              </a:rPr>
              <a:t>Đọc</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000099" y="106858"/>
            <a:ext cx="10296870" cy="830997"/>
          </a:xfrm>
          <a:prstGeom prst="rect">
            <a:avLst/>
          </a:prstGeom>
          <a:solidFill>
            <a:schemeClr val="tx2">
              <a:lumMod val="20000"/>
              <a:lumOff val="80000"/>
            </a:schemeClr>
          </a:solidFill>
        </p:spPr>
        <p:txBody>
          <a:bodyPr wrap="square" rtlCol="0">
            <a:spAutoFit/>
          </a:bodyPr>
          <a:lstStyle/>
          <a:p>
            <a:pPr algn="ctr"/>
            <a:r>
              <a:rPr lang="vi-VN" sz="2400" b="1" dirty="0" smtClean="0">
                <a:solidFill>
                  <a:srgbClr val="FF0000"/>
                </a:solidFill>
                <a:latin typeface="+mj-lt"/>
              </a:rPr>
              <a:t>BÀI 3: VĂN BẢN THÔNG TIN</a:t>
            </a:r>
          </a:p>
          <a:p>
            <a:pPr algn="ctr"/>
            <a:r>
              <a:rPr lang="vi-VN" sz="2400" b="1" dirty="0" smtClean="0">
                <a:solidFill>
                  <a:srgbClr val="FF0000"/>
                </a:solidFill>
                <a:latin typeface="+mj-lt"/>
              </a:rPr>
              <a:t>Đọc hiểu văn bản: Nước biển dâng – bài toán khó cần giải trong thế kỉ XXI</a:t>
            </a:r>
            <a:endParaRPr lang="en-US" sz="2400" b="1" dirty="0">
              <a:solidFill>
                <a:srgbClr val="FF0000"/>
              </a:solidFill>
              <a:latin typeface="+mj-lt"/>
            </a:endParaRPr>
          </a:p>
        </p:txBody>
      </p:sp>
      <p:sp>
        <p:nvSpPr>
          <p:cNvPr id="22" name="TextBox 21">
            <a:extLst>
              <a:ext uri="{FF2B5EF4-FFF2-40B4-BE49-F238E27FC236}">
                <a16:creationId xmlns:a16="http://schemas.microsoft.com/office/drawing/2014/main" id="{7093DC8C-2D69-43AD-9F28-78357DE93B80}"/>
              </a:ext>
            </a:extLst>
          </p:cNvPr>
          <p:cNvSpPr txBox="1"/>
          <p:nvPr/>
        </p:nvSpPr>
        <p:spPr>
          <a:xfrm>
            <a:off x="161321" y="2503857"/>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ea typeface="+mn-ea"/>
                <a:cs typeface="Times New Roman" panose="02020603050405020304" pitchFamily="18" charset="0"/>
              </a:rPr>
              <a:t>2. Tìm hiểu chung</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6" name="Group 15">
            <a:extLst>
              <a:ext uri="{FF2B5EF4-FFF2-40B4-BE49-F238E27FC236}">
                <a16:creationId xmlns:a16="http://schemas.microsoft.com/office/drawing/2014/main" id="{C4A6CD71-2A4C-4C68-8DA8-797FF951CE25}"/>
              </a:ext>
            </a:extLst>
          </p:cNvPr>
          <p:cNvGrpSpPr/>
          <p:nvPr/>
        </p:nvGrpSpPr>
        <p:grpSpPr>
          <a:xfrm>
            <a:off x="239430" y="3129718"/>
            <a:ext cx="11418320" cy="3294177"/>
            <a:chOff x="2614756" y="2872085"/>
            <a:chExt cx="7392502" cy="943912"/>
          </a:xfrm>
        </p:grpSpPr>
        <p:sp>
          <p:nvSpPr>
            <p:cNvPr id="18" name="Freeform: Shape 5">
              <a:extLst>
                <a:ext uri="{FF2B5EF4-FFF2-40B4-BE49-F238E27FC236}">
                  <a16:creationId xmlns:a16="http://schemas.microsoft.com/office/drawing/2014/main" id="{0F849C09-BD6E-44D2-98CB-B192F87CA258}"/>
                </a:ext>
              </a:extLst>
            </p:cNvPr>
            <p:cNvSpPr/>
            <p:nvPr/>
          </p:nvSpPr>
          <p:spPr>
            <a:xfrm>
              <a:off x="2614756" y="2957181"/>
              <a:ext cx="1946639" cy="858816"/>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3736" tIns="133736" rIns="133736" bIns="133736" numCol="1" spcCol="1270" anchor="ctr" anchorCtr="0">
              <a:noAutofit/>
            </a:bodyPr>
            <a:lstStyle/>
            <a:p>
              <a:pPr>
                <a:lnSpc>
                  <a:spcPct val="107000"/>
                </a:lnSpc>
                <a:spcAft>
                  <a:spcPts val="0"/>
                </a:spcAft>
              </a:pPr>
              <a:r>
                <a:rPr lang="vi-VN" sz="2800" kern="1200" dirty="0">
                  <a:latin typeface="+mj-lt"/>
                </a:rPr>
                <a:t>Phần 1: </a:t>
              </a:r>
              <a:r>
                <a:rPr lang="vi-VN" sz="2800" dirty="0">
                  <a:latin typeface="Times New Roman" panose="02020603050405020304" pitchFamily="18" charset="0"/>
                  <a:ea typeface="Calibri" panose="020F0502020204030204" pitchFamily="34" charset="0"/>
                </a:rPr>
                <a:t>(từ “Thay đổi mực nước biển” đến “biến dạng hình dạng Trái Đất”): Thay đổi mực nước biển và nguyên nhân. </a:t>
              </a:r>
              <a:endParaRPr lang="en-US" sz="2800" dirty="0">
                <a:latin typeface="Times New Roman" panose="02020603050405020304" pitchFamily="18" charset="0"/>
                <a:ea typeface="Calibri" panose="020F0502020204030204" pitchFamily="34" charset="0"/>
              </a:endParaRPr>
            </a:p>
          </p:txBody>
        </p:sp>
        <p:sp>
          <p:nvSpPr>
            <p:cNvPr id="20" name="Freeform: Shape 16">
              <a:extLst>
                <a:ext uri="{FF2B5EF4-FFF2-40B4-BE49-F238E27FC236}">
                  <a16:creationId xmlns:a16="http://schemas.microsoft.com/office/drawing/2014/main" id="{0C11A423-3CAC-4F9F-A2D6-C053AB016539}"/>
                </a:ext>
              </a:extLst>
            </p:cNvPr>
            <p:cNvSpPr/>
            <p:nvPr/>
          </p:nvSpPr>
          <p:spPr>
            <a:xfrm>
              <a:off x="5147897" y="2892239"/>
              <a:ext cx="2020887" cy="923758"/>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p:spPr>
          <p:style>
            <a:lnRef idx="2">
              <a:schemeClr val="accent2">
                <a:hueOff val="-727682"/>
                <a:satOff val="-41964"/>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3736" tIns="133736" rIns="133736" bIns="133736" numCol="1" spcCol="1270" anchor="ctr" anchorCtr="0">
              <a:noAutofit/>
            </a:bodyPr>
            <a:lstStyle/>
            <a:p>
              <a:pPr lvl="0" algn="ctr" defTabSz="666750">
                <a:lnSpc>
                  <a:spcPct val="90000"/>
                </a:lnSpc>
                <a:spcBef>
                  <a:spcPct val="0"/>
                </a:spcBef>
                <a:spcAft>
                  <a:spcPct val="35000"/>
                </a:spcAft>
              </a:pPr>
              <a:r>
                <a:rPr lang="vi-VN" sz="3200" kern="1200" dirty="0">
                  <a:latin typeface="+mj-lt"/>
                </a:rPr>
                <a:t>Phần 2: </a:t>
              </a:r>
              <a:r>
                <a:rPr lang="vi-VN" sz="3200" dirty="0">
                  <a:latin typeface="Times New Roman" panose="02020603050405020304" pitchFamily="18" charset="0"/>
                  <a:ea typeface="Calibri" panose="020F0502020204030204" pitchFamily="34" charset="0"/>
                </a:rPr>
                <a:t>(tiếp theo đến “tiếp tục tăng chứ không giảm đi”): Mực nước biển sẽ dâng bao nhiêu?</a:t>
              </a:r>
              <a:endParaRPr lang="en-US" sz="3200" kern="1200" dirty="0">
                <a:latin typeface="+mj-lt"/>
              </a:endParaRPr>
            </a:p>
          </p:txBody>
        </p:sp>
        <p:sp>
          <p:nvSpPr>
            <p:cNvPr id="23" name="Freeform: Shape 22">
              <a:extLst>
                <a:ext uri="{FF2B5EF4-FFF2-40B4-BE49-F238E27FC236}">
                  <a16:creationId xmlns:a16="http://schemas.microsoft.com/office/drawing/2014/main" id="{4DEF2130-DB95-4E0D-8FF1-A90C7B7CE1D6}"/>
                </a:ext>
              </a:extLst>
            </p:cNvPr>
            <p:cNvSpPr/>
            <p:nvPr/>
          </p:nvSpPr>
          <p:spPr>
            <a:xfrm>
              <a:off x="7986371" y="2872085"/>
              <a:ext cx="2020887" cy="923758"/>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p:spPr>
          <p:style>
            <a:lnRef idx="2">
              <a:schemeClr val="accent2">
                <a:hueOff val="-1455363"/>
                <a:satOff val="-83928"/>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3736" tIns="133736" rIns="133736" bIns="133736" numCol="1" spcCol="1270" anchor="ctr" anchorCtr="0">
              <a:noAutofit/>
            </a:bodyPr>
            <a:lstStyle/>
            <a:p>
              <a:pPr>
                <a:lnSpc>
                  <a:spcPct val="107000"/>
                </a:lnSpc>
                <a:spcAft>
                  <a:spcPts val="0"/>
                </a:spcAft>
              </a:pPr>
              <a:r>
                <a:rPr lang="vi-VN" sz="3200" kern="1200" dirty="0">
                  <a:latin typeface="+mj-lt"/>
                </a:rPr>
                <a:t>Phần 3: </a:t>
              </a:r>
              <a:r>
                <a:rPr lang="vi-VN" sz="3200" dirty="0">
                  <a:latin typeface="Times New Roman" panose="02020603050405020304" pitchFamily="18" charset="0"/>
                  <a:ea typeface="Calibri" panose="020F0502020204030204" pitchFamily="34" charset="0"/>
                </a:rPr>
                <a:t>(phần còn lại): Lời kết.</a:t>
              </a:r>
              <a:endParaRPr lang="en-US" sz="3200" dirty="0">
                <a:latin typeface="Times New Roman" panose="02020603050405020304" pitchFamily="18" charset="0"/>
                <a:ea typeface="Calibri" panose="020F0502020204030204" pitchFamily="34" charset="0"/>
              </a:endParaRPr>
            </a:p>
          </p:txBody>
        </p:sp>
      </p:grpSp>
      <p:sp>
        <p:nvSpPr>
          <p:cNvPr id="24" name="TextBox 23">
            <a:extLst>
              <a:ext uri="{FF2B5EF4-FFF2-40B4-BE49-F238E27FC236}">
                <a16:creationId xmlns:a16="http://schemas.microsoft.com/office/drawing/2014/main" id="{C54023D4-03CA-4002-A8DE-AB0D70A64BA6}"/>
              </a:ext>
            </a:extLst>
          </p:cNvPr>
          <p:cNvSpPr txBox="1"/>
          <p:nvPr/>
        </p:nvSpPr>
        <p:spPr>
          <a:xfrm>
            <a:off x="531579" y="2969287"/>
            <a:ext cx="6093618" cy="523220"/>
          </a:xfrm>
          <a:prstGeom prst="rect">
            <a:avLst/>
          </a:prstGeom>
          <a:noFill/>
        </p:spPr>
        <p:txBody>
          <a:bodyPr wrap="square">
            <a:spAutoFit/>
          </a:bodyPr>
          <a:lstStyle/>
          <a:p>
            <a:pPr marL="457200" indent="-457200">
              <a:buFont typeface="Wingdings" panose="05000000000000000000" pitchFamily="2" charset="2"/>
              <a:buChar char="v"/>
            </a:pPr>
            <a:r>
              <a:rPr lang="vi-VN" sz="2800" b="1" dirty="0">
                <a:solidFill>
                  <a:srgbClr val="000000"/>
                </a:solidFill>
                <a:effectLst/>
                <a:latin typeface="Times New Roman" panose="02020603050405020304" pitchFamily="18" charset="0"/>
                <a:ea typeface="Times New Roman" panose="02020603050405020304" pitchFamily="18" charset="0"/>
              </a:rPr>
              <a:t>Bố </a:t>
            </a:r>
            <a:r>
              <a:rPr lang="vi-VN" sz="2800" b="1" dirty="0" smtClean="0">
                <a:solidFill>
                  <a:srgbClr val="000000"/>
                </a:solidFill>
                <a:effectLst/>
                <a:latin typeface="Times New Roman" panose="02020603050405020304" pitchFamily="18" charset="0"/>
                <a:ea typeface="Times New Roman" panose="02020603050405020304" pitchFamily="18" charset="0"/>
              </a:rPr>
              <a:t>cục: 3 phần</a:t>
            </a:r>
            <a:endParaRPr lang="en-US" sz="2800" dirty="0"/>
          </a:p>
        </p:txBody>
      </p:sp>
    </p:spTree>
    <p:extLst>
      <p:ext uri="{BB962C8B-B14F-4D97-AF65-F5344CB8AC3E}">
        <p14:creationId xmlns:p14="http://schemas.microsoft.com/office/powerpoint/2010/main" val="251667395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73741" y="0"/>
            <a:ext cx="12265741" cy="6895783"/>
          </a:xfrm>
          <a:prstGeom prst="rect">
            <a:avLst/>
          </a:prstGeom>
        </p:spPr>
      </p:pic>
      <p:pic>
        <p:nvPicPr>
          <p:cNvPr id="6" name="Picture 5"/>
          <p:cNvPicPr>
            <a:picLocks noChangeAspect="1"/>
          </p:cNvPicPr>
          <p:nvPr/>
        </p:nvPicPr>
        <p:blipFill>
          <a:blip r:embed="rId3"/>
          <a:stretch>
            <a:fillRect/>
          </a:stretch>
        </p:blipFill>
        <p:spPr>
          <a:xfrm>
            <a:off x="-1040523" y="1976995"/>
            <a:ext cx="8166538" cy="3078747"/>
          </a:xfrm>
          <a:prstGeom prst="rect">
            <a:avLst/>
          </a:prstGeom>
        </p:spPr>
      </p:pic>
      <p:pic>
        <p:nvPicPr>
          <p:cNvPr id="8" name="Picture 7"/>
          <p:cNvPicPr>
            <a:picLocks noChangeAspect="1"/>
          </p:cNvPicPr>
          <p:nvPr/>
        </p:nvPicPr>
        <p:blipFill rotWithShape="1">
          <a:blip r:embed="rId4"/>
          <a:srcRect l="3266"/>
          <a:stretch/>
        </p:blipFill>
        <p:spPr>
          <a:xfrm>
            <a:off x="6644157" y="0"/>
            <a:ext cx="5547843" cy="3603171"/>
          </a:xfrm>
          <a:prstGeom prst="rect">
            <a:avLst/>
          </a:prstGeom>
        </p:spPr>
      </p:pic>
      <p:pic>
        <p:nvPicPr>
          <p:cNvPr id="9" name="Picture 8"/>
          <p:cNvPicPr>
            <a:picLocks noChangeAspect="1"/>
          </p:cNvPicPr>
          <p:nvPr/>
        </p:nvPicPr>
        <p:blipFill>
          <a:blip r:embed="rId5"/>
          <a:stretch>
            <a:fillRect/>
          </a:stretch>
        </p:blipFill>
        <p:spPr>
          <a:xfrm>
            <a:off x="6644158" y="3603171"/>
            <a:ext cx="5547841" cy="3292125"/>
          </a:xfrm>
          <a:prstGeom prst="rect">
            <a:avLst/>
          </a:prstGeom>
        </p:spPr>
      </p:pic>
    </p:spTree>
    <p:extLst>
      <p:ext uri="{BB962C8B-B14F-4D97-AF65-F5344CB8AC3E}">
        <p14:creationId xmlns:p14="http://schemas.microsoft.com/office/powerpoint/2010/main" val="409645264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08456B8-E661-4AD2-BC68-16E46B858015}"/>
              </a:ext>
            </a:extLst>
          </p:cNvPr>
          <p:cNvGrpSpPr/>
          <p:nvPr/>
        </p:nvGrpSpPr>
        <p:grpSpPr>
          <a:xfrm>
            <a:off x="416206" y="300037"/>
            <a:ext cx="5797550"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618765" y="371465"/>
            <a:ext cx="50863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II</a:t>
            </a:r>
          </a:p>
        </p:txBody>
      </p:sp>
      <p:sp>
        <p:nvSpPr>
          <p:cNvPr id="10" name="TextBox 9">
            <a:extLst>
              <a:ext uri="{FF2B5EF4-FFF2-40B4-BE49-F238E27FC236}">
                <a16:creationId xmlns:a16="http://schemas.microsoft.com/office/drawing/2014/main" id="{64273EB8-8246-4BE0-9099-288841B06B9D}"/>
              </a:ext>
            </a:extLst>
          </p:cNvPr>
          <p:cNvSpPr txBox="1"/>
          <p:nvPr/>
        </p:nvSpPr>
        <p:spPr>
          <a:xfrm>
            <a:off x="1244230" y="371477"/>
            <a:ext cx="411580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3200" b="1" dirty="0" smtClean="0">
                <a:solidFill>
                  <a:prstClr val="white"/>
                </a:solidFill>
                <a:latin typeface="Times New Roman" panose="02020603050405020304" pitchFamily="18" charset="0"/>
                <a:cs typeface="Times New Roman" panose="02020603050405020304" pitchFamily="18" charset="0"/>
              </a:rPr>
              <a:t>TÌM HIỂU CHI TIẾT</a:t>
            </a:r>
            <a:endParaRPr kumimoji="0" lang="en-US" sz="3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4" name="TextBox 13">
            <a:extLst>
              <a:ext uri="{FF2B5EF4-FFF2-40B4-BE49-F238E27FC236}">
                <a16:creationId xmlns:a16="http://schemas.microsoft.com/office/drawing/2014/main" id="{7093DC8C-2D69-43AD-9F28-78357DE93B80}"/>
              </a:ext>
            </a:extLst>
          </p:cNvPr>
          <p:cNvSpPr txBox="1"/>
          <p:nvPr/>
        </p:nvSpPr>
        <p:spPr>
          <a:xfrm>
            <a:off x="666750" y="1067943"/>
            <a:ext cx="10858500" cy="553357"/>
          </a:xfrm>
          <a:prstGeom prst="rect">
            <a:avLst/>
          </a:prstGeom>
          <a:noFill/>
        </p:spPr>
        <p:txBody>
          <a:bodyPr wrap="square">
            <a:spAutoFit/>
          </a:bodyPr>
          <a:lstStyle/>
          <a:p>
            <a:pPr marL="0" marR="0" lvl="0" indent="0" algn="just" defTabSz="914400" rtl="0" eaLnBrk="1" fontAlgn="auto" latinLnBrk="0" hangingPunct="1">
              <a:lnSpc>
                <a:spcPct val="107000"/>
              </a:lnSpc>
              <a:spcBef>
                <a:spcPts val="0"/>
              </a:spcBef>
              <a:spcAft>
                <a:spcPts val="800"/>
              </a:spcAft>
              <a:buClrTx/>
              <a:buSzTx/>
              <a:buFontTx/>
              <a:buNone/>
              <a:tabLst/>
              <a:defRPr/>
            </a:pPr>
            <a:r>
              <a:rPr lang="vi-VN" sz="2800" b="1" dirty="0" smtClean="0">
                <a:solidFill>
                  <a:srgbClr val="000000"/>
                </a:solidFill>
                <a:latin typeface="Times New Roman" panose="02020603050405020304" pitchFamily="18" charset="0"/>
                <a:cs typeface="Times New Roman" panose="02020603050405020304" pitchFamily="18" charset="0"/>
              </a:rPr>
              <a:t>1. </a:t>
            </a:r>
            <a:r>
              <a:rPr lang="vi-VN" sz="2800" b="1" dirty="0">
                <a:solidFill>
                  <a:srgbClr val="000000"/>
                </a:solidFill>
                <a:latin typeface="Times New Roman" panose="02020603050405020304" pitchFamily="18" charset="0"/>
                <a:cs typeface="Times New Roman" panose="02020603050405020304" pitchFamily="18" charset="0"/>
              </a:rPr>
              <a:t>C</a:t>
            </a:r>
            <a:r>
              <a:rPr lang="vi-VN" sz="2800" b="1" dirty="0" smtClean="0">
                <a:solidFill>
                  <a:srgbClr val="000000"/>
                </a:solidFill>
                <a:latin typeface="Times New Roman" panose="02020603050405020304" pitchFamily="18" charset="0"/>
                <a:cs typeface="Times New Roman" panose="02020603050405020304" pitchFamily="18" charset="0"/>
              </a:rPr>
              <a:t>hủ đề; Nhan đề; Sa – pô:</a:t>
            </a:r>
            <a:endParaRPr kumimoji="0" lang="en-US"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grpSp>
        <p:nvGrpSpPr>
          <p:cNvPr id="7" name="Group 6">
            <a:extLst>
              <a:ext uri="{FF2B5EF4-FFF2-40B4-BE49-F238E27FC236}">
                <a16:creationId xmlns:a16="http://schemas.microsoft.com/office/drawing/2014/main" id="{38E7CEC1-BC5C-4E1C-941D-0AFF930F0D00}"/>
              </a:ext>
            </a:extLst>
          </p:cNvPr>
          <p:cNvGrpSpPr/>
          <p:nvPr/>
        </p:nvGrpSpPr>
        <p:grpSpPr>
          <a:xfrm>
            <a:off x="8352444" y="549543"/>
            <a:ext cx="3663281" cy="4761928"/>
            <a:chOff x="2179622" y="2380368"/>
            <a:chExt cx="3313542" cy="3606441"/>
          </a:xfrm>
          <a:noFill/>
        </p:grpSpPr>
        <p:sp>
          <p:nvSpPr>
            <p:cNvPr id="13" name="Freeform: Shape 12">
              <a:extLst>
                <a:ext uri="{FF2B5EF4-FFF2-40B4-BE49-F238E27FC236}">
                  <a16:creationId xmlns:a16="http://schemas.microsoft.com/office/drawing/2014/main" id="{AF955179-511E-41AB-9B31-D8D39EC6008B}"/>
                </a:ext>
              </a:extLst>
            </p:cNvPr>
            <p:cNvSpPr/>
            <p:nvPr/>
          </p:nvSpPr>
          <p:spPr>
            <a:xfrm>
              <a:off x="2179622" y="2866051"/>
              <a:ext cx="3313542" cy="2924005"/>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grpFill/>
            <a:ln w="28575"/>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296" tIns="169296" rIns="169296" bIns="169296"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endParaRPr kumimoji="0" lang="en-US" sz="3200" b="0" i="0" u="none" strike="noStrike" kern="1200" cap="none" spc="0" normalizeH="0" baseline="0" noProof="0" dirty="0">
                <a:ln>
                  <a:noFill/>
                </a:ln>
                <a:solidFill>
                  <a:prstClr val="black">
                    <a:hueOff val="0"/>
                    <a:satOff val="0"/>
                    <a:lumOff val="0"/>
                    <a:alphaOff val="0"/>
                  </a:prstClr>
                </a:solidFill>
                <a:effectLst/>
                <a:uLnTx/>
                <a:uFillTx/>
                <a:latin typeface="Calibri Light" panose="020F0302020204030204"/>
                <a:ea typeface="+mn-ea"/>
                <a:cs typeface="+mn-cs"/>
              </a:endParaRPr>
            </a:p>
          </p:txBody>
        </p:sp>
        <p:sp>
          <p:nvSpPr>
            <p:cNvPr id="22" name="TextBox 21">
              <a:extLst>
                <a:ext uri="{FF2B5EF4-FFF2-40B4-BE49-F238E27FC236}">
                  <a16:creationId xmlns:a16="http://schemas.microsoft.com/office/drawing/2014/main" id="{02DE06C2-6C67-46B6-BDF7-BB59D01575D5}"/>
                </a:ext>
              </a:extLst>
            </p:cNvPr>
            <p:cNvSpPr txBox="1"/>
            <p:nvPr/>
          </p:nvSpPr>
          <p:spPr>
            <a:xfrm>
              <a:off x="3095069" y="2380368"/>
              <a:ext cx="1174116" cy="523220"/>
            </a:xfrm>
            <a:prstGeom prst="rect">
              <a:avLst/>
            </a:prstGeom>
            <a:grpFill/>
          </p:spPr>
          <p:txBody>
            <a:bodyPr wrap="square">
              <a:spAutoFit/>
            </a:bodyPr>
            <a:lstStyle/>
            <a:p>
              <a:r>
                <a:rPr lang="vi-VN" sz="2800" b="1" dirty="0" smtClean="0">
                  <a:latin typeface="Times New Roman" panose="02020603050405020304" pitchFamily="18" charset="0"/>
                </a:rPr>
                <a:t>Sa-pô</a:t>
              </a:r>
              <a:endParaRPr lang="en-US" sz="2800" dirty="0"/>
            </a:p>
          </p:txBody>
        </p:sp>
        <p:sp>
          <p:nvSpPr>
            <p:cNvPr id="24" name="TextBox 23">
              <a:extLst>
                <a:ext uri="{FF2B5EF4-FFF2-40B4-BE49-F238E27FC236}">
                  <a16:creationId xmlns:a16="http://schemas.microsoft.com/office/drawing/2014/main" id="{FCD21147-EE46-46C0-805E-C561AC6B6326}"/>
                </a:ext>
              </a:extLst>
            </p:cNvPr>
            <p:cNvSpPr txBox="1"/>
            <p:nvPr/>
          </p:nvSpPr>
          <p:spPr>
            <a:xfrm>
              <a:off x="2209589" y="3274874"/>
              <a:ext cx="3261835" cy="2711935"/>
            </a:xfrm>
            <a:prstGeom prst="rect">
              <a:avLst/>
            </a:prstGeom>
            <a:grpFill/>
          </p:spPr>
          <p:txBody>
            <a:bodyPr wrap="square">
              <a:spAutoFit/>
            </a:bodyPr>
            <a:lstStyle/>
            <a:p>
              <a:r>
                <a:rPr lang="vi-VN" sz="2400" dirty="0" smtClean="0">
                  <a:latin typeface="+mj-lt"/>
                </a:rPr>
                <a:t>Tác giả đã đưa ra hệ quả của hiện tượng biến đổi khí hậu làm nước biển dâng đối với Đồng bằng sông Cửu Long và nhiều vùng ven biển trên thế giới để dẫn dắt người đọc vào nội dung chính của văn bản.</a:t>
              </a:r>
              <a:endParaRPr lang="en-US" sz="2400" dirty="0">
                <a:latin typeface="+mj-lt"/>
              </a:endParaRPr>
            </a:p>
          </p:txBody>
        </p:sp>
      </p:grpSp>
      <p:grpSp>
        <p:nvGrpSpPr>
          <p:cNvPr id="20" name="Group 19">
            <a:extLst>
              <a:ext uri="{FF2B5EF4-FFF2-40B4-BE49-F238E27FC236}">
                <a16:creationId xmlns:a16="http://schemas.microsoft.com/office/drawing/2014/main" id="{D8201030-28E4-4A2C-A03B-5AEC9DF4CB18}"/>
              </a:ext>
            </a:extLst>
          </p:cNvPr>
          <p:cNvGrpSpPr/>
          <p:nvPr/>
        </p:nvGrpSpPr>
        <p:grpSpPr>
          <a:xfrm>
            <a:off x="3986878" y="1903170"/>
            <a:ext cx="3867422" cy="3729896"/>
            <a:chOff x="5876907" y="1489935"/>
            <a:chExt cx="3713540" cy="3399771"/>
          </a:xfrm>
          <a:noFill/>
        </p:grpSpPr>
        <p:sp>
          <p:nvSpPr>
            <p:cNvPr id="19" name="Arrow: Chevron 18">
              <a:extLst>
                <a:ext uri="{FF2B5EF4-FFF2-40B4-BE49-F238E27FC236}">
                  <a16:creationId xmlns:a16="http://schemas.microsoft.com/office/drawing/2014/main" id="{26B32D2E-B814-4201-8E0F-F266F24C5C9A}"/>
                </a:ext>
              </a:extLst>
            </p:cNvPr>
            <p:cNvSpPr/>
            <p:nvPr/>
          </p:nvSpPr>
          <p:spPr>
            <a:xfrm>
              <a:off x="5876907" y="1489935"/>
              <a:ext cx="3713540" cy="952014"/>
            </a:xfrm>
            <a:prstGeom prst="chevron">
              <a:avLst>
                <a:gd name="adj" fmla="val 40000"/>
              </a:avLst>
            </a:prstGeom>
            <a:grpFill/>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sp>
        <p:sp>
          <p:nvSpPr>
            <p:cNvPr id="26" name="TextBox 25">
              <a:extLst>
                <a:ext uri="{FF2B5EF4-FFF2-40B4-BE49-F238E27FC236}">
                  <a16:creationId xmlns:a16="http://schemas.microsoft.com/office/drawing/2014/main" id="{C59B4F2A-2DBA-4F6E-BCC4-A1B2DF95DF24}"/>
                </a:ext>
              </a:extLst>
            </p:cNvPr>
            <p:cNvSpPr txBox="1"/>
            <p:nvPr/>
          </p:nvSpPr>
          <p:spPr>
            <a:xfrm>
              <a:off x="6355230" y="1608323"/>
              <a:ext cx="2959442" cy="476911"/>
            </a:xfrm>
            <a:prstGeom prst="rect">
              <a:avLst/>
            </a:prstGeom>
            <a:grpFill/>
          </p:spPr>
          <p:txBody>
            <a:bodyPr wrap="square">
              <a:spAutoFit/>
            </a:bodyPr>
            <a:lstStyle/>
            <a:p>
              <a:r>
                <a:rPr lang="vi-VN" sz="2800" b="1" dirty="0" smtClean="0">
                  <a:solidFill>
                    <a:srgbClr val="FF0000"/>
                  </a:solidFill>
                  <a:effectLst/>
                  <a:latin typeface="Times New Roman" panose="02020603050405020304" pitchFamily="18" charset="0"/>
                  <a:ea typeface="Times New Roman" panose="02020603050405020304" pitchFamily="18" charset="0"/>
                </a:rPr>
                <a:t>Ý nghĩa n</a:t>
              </a:r>
              <a:r>
                <a:rPr lang="en-US" sz="2800" b="1" dirty="0" err="1" smtClean="0">
                  <a:solidFill>
                    <a:srgbClr val="FF0000"/>
                  </a:solidFill>
                  <a:effectLst/>
                  <a:latin typeface="Times New Roman" panose="02020603050405020304" pitchFamily="18" charset="0"/>
                  <a:ea typeface="Times New Roman" panose="02020603050405020304" pitchFamily="18" charset="0"/>
                </a:rPr>
                <a:t>han</a:t>
              </a:r>
              <a:r>
                <a:rPr lang="en-US" sz="2800" b="1" dirty="0" smtClean="0">
                  <a:solidFill>
                    <a:srgbClr val="FF0000"/>
                  </a:solidFill>
                  <a:effectLst/>
                  <a:latin typeface="Times New Roman" panose="02020603050405020304" pitchFamily="18" charset="0"/>
                  <a:ea typeface="Times New Roman" panose="02020603050405020304" pitchFamily="18" charset="0"/>
                </a:rPr>
                <a:t> </a:t>
              </a:r>
              <a:r>
                <a:rPr lang="en-US" sz="2800" b="1" dirty="0" err="1">
                  <a:solidFill>
                    <a:srgbClr val="FF0000"/>
                  </a:solidFill>
                  <a:effectLst/>
                  <a:latin typeface="Times New Roman" panose="02020603050405020304" pitchFamily="18" charset="0"/>
                  <a:ea typeface="Times New Roman" panose="02020603050405020304" pitchFamily="18" charset="0"/>
                </a:rPr>
                <a:t>đề</a:t>
              </a:r>
              <a:endParaRPr lang="en-US" sz="2800" dirty="0">
                <a:solidFill>
                  <a:srgbClr val="FF0000"/>
                </a:solidFill>
              </a:endParaRPr>
            </a:p>
          </p:txBody>
        </p:sp>
        <p:sp>
          <p:nvSpPr>
            <p:cNvPr id="28" name="TextBox 27">
              <a:extLst>
                <a:ext uri="{FF2B5EF4-FFF2-40B4-BE49-F238E27FC236}">
                  <a16:creationId xmlns:a16="http://schemas.microsoft.com/office/drawing/2014/main" id="{8BBADC3A-CBDA-4371-B091-A010868FB8A0}"/>
                </a:ext>
              </a:extLst>
            </p:cNvPr>
            <p:cNvSpPr txBox="1"/>
            <p:nvPr/>
          </p:nvSpPr>
          <p:spPr>
            <a:xfrm>
              <a:off x="5939813" y="2056293"/>
              <a:ext cx="3650634" cy="2833413"/>
            </a:xfrm>
            <a:prstGeom prst="rect">
              <a:avLst/>
            </a:prstGeom>
            <a:grpFill/>
          </p:spPr>
          <p:txBody>
            <a:bodyPr wrap="square">
              <a:spAutoFit/>
            </a:bodyPr>
            <a:lstStyle/>
            <a:p>
              <a:pPr algn="just"/>
              <a:r>
                <a:rPr lang="vi-VN" sz="2800" dirty="0">
                  <a:solidFill>
                    <a:srgbClr val="FF0000"/>
                  </a:solidFill>
                  <a:effectLst/>
                  <a:latin typeface="Times New Roman" panose="02020603050405020304" pitchFamily="18" charset="0"/>
                  <a:ea typeface="Times New Roman" panose="02020603050405020304" pitchFamily="18" charset="0"/>
                </a:rPr>
                <a:t>Cung cấp thông tin về </a:t>
              </a:r>
              <a:r>
                <a:rPr lang="vi-VN" sz="2800" dirty="0" smtClean="0">
                  <a:solidFill>
                    <a:srgbClr val="FF0000"/>
                  </a:solidFill>
                  <a:effectLst/>
                  <a:latin typeface="Times New Roman" panose="02020603050405020304" pitchFamily="18" charset="0"/>
                  <a:ea typeface="Times New Roman" panose="02020603050405020304" pitchFamily="18" charset="0"/>
                </a:rPr>
                <a:t>hiện tượng nước biển dâng, hậu quả của nó để hướng tới những giải pháp nhằm giải bài toán khó này trong thế kỉ XXI.</a:t>
              </a:r>
              <a:endParaRPr lang="en-US" sz="2800" dirty="0">
                <a:solidFill>
                  <a:srgbClr val="FF0000"/>
                </a:solidFill>
              </a:endParaRPr>
            </a:p>
          </p:txBody>
        </p:sp>
      </p:grpSp>
      <p:grpSp>
        <p:nvGrpSpPr>
          <p:cNvPr id="25" name="Group 24">
            <a:extLst>
              <a:ext uri="{FF2B5EF4-FFF2-40B4-BE49-F238E27FC236}">
                <a16:creationId xmlns:a16="http://schemas.microsoft.com/office/drawing/2014/main" id="{38E7CEC1-BC5C-4E1C-941D-0AFF930F0D00}"/>
              </a:ext>
            </a:extLst>
          </p:cNvPr>
          <p:cNvGrpSpPr/>
          <p:nvPr/>
        </p:nvGrpSpPr>
        <p:grpSpPr>
          <a:xfrm>
            <a:off x="-17980" y="2607600"/>
            <a:ext cx="3713540" cy="3358448"/>
            <a:chOff x="1779625" y="2431609"/>
            <a:chExt cx="3713540" cy="3358448"/>
          </a:xfrm>
        </p:grpSpPr>
        <p:grpSp>
          <p:nvGrpSpPr>
            <p:cNvPr id="27" name="Group 26">
              <a:extLst>
                <a:ext uri="{FF2B5EF4-FFF2-40B4-BE49-F238E27FC236}">
                  <a16:creationId xmlns:a16="http://schemas.microsoft.com/office/drawing/2014/main" id="{25A9E0F4-2BC2-4EFD-A129-C9197D652771}"/>
                </a:ext>
              </a:extLst>
            </p:cNvPr>
            <p:cNvGrpSpPr/>
            <p:nvPr/>
          </p:nvGrpSpPr>
          <p:grpSpPr>
            <a:xfrm>
              <a:off x="1779625" y="2431609"/>
              <a:ext cx="3713540" cy="3358448"/>
              <a:chOff x="1025986" y="1881518"/>
              <a:chExt cx="2839111" cy="2802877"/>
            </a:xfrm>
          </p:grpSpPr>
          <p:sp>
            <p:nvSpPr>
              <p:cNvPr id="32" name="Freeform: Shape 12">
                <a:extLst>
                  <a:ext uri="{FF2B5EF4-FFF2-40B4-BE49-F238E27FC236}">
                    <a16:creationId xmlns:a16="http://schemas.microsoft.com/office/drawing/2014/main" id="{AF955179-511E-41AB-9B31-D8D39EC6008B}"/>
                  </a:ext>
                </a:extLst>
              </p:cNvPr>
              <p:cNvSpPr/>
              <p:nvPr/>
            </p:nvSpPr>
            <p:spPr>
              <a:xfrm>
                <a:off x="1331796" y="2244093"/>
                <a:ext cx="2533301" cy="2440302"/>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w="28575"/>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296" tIns="169296" rIns="169296" bIns="169296"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endParaRPr kumimoji="0" lang="en-US" sz="3200" b="0" i="0" u="none" strike="noStrike" kern="1200" cap="none" spc="0" normalizeH="0" baseline="0" noProof="0" dirty="0">
                  <a:ln>
                    <a:noFill/>
                  </a:ln>
                  <a:solidFill>
                    <a:prstClr val="black">
                      <a:hueOff val="0"/>
                      <a:satOff val="0"/>
                      <a:lumOff val="0"/>
                      <a:alphaOff val="0"/>
                    </a:prstClr>
                  </a:solidFill>
                  <a:effectLst/>
                  <a:uLnTx/>
                  <a:uFillTx/>
                  <a:latin typeface="Calibri Light" panose="020F0302020204030204"/>
                  <a:ea typeface="+mn-ea"/>
                  <a:cs typeface="+mn-cs"/>
                </a:endParaRPr>
              </a:p>
            </p:txBody>
          </p:sp>
          <p:sp>
            <p:nvSpPr>
              <p:cNvPr id="33" name="Arrow: Chevron 7">
                <a:extLst>
                  <a:ext uri="{FF2B5EF4-FFF2-40B4-BE49-F238E27FC236}">
                    <a16:creationId xmlns:a16="http://schemas.microsoft.com/office/drawing/2014/main" id="{CF1EA744-0382-4877-B8D9-DF740BEC1BF5}"/>
                  </a:ext>
                </a:extLst>
              </p:cNvPr>
              <p:cNvSpPr/>
              <p:nvPr/>
            </p:nvSpPr>
            <p:spPr>
              <a:xfrm>
                <a:off x="1025986" y="1881518"/>
                <a:ext cx="2795506" cy="764120"/>
              </a:xfrm>
              <a:prstGeom prst="chevron">
                <a:avLst>
                  <a:gd name="adj" fmla="val 4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grpSp>
        <p:sp>
          <p:nvSpPr>
            <p:cNvPr id="29" name="TextBox 28">
              <a:extLst>
                <a:ext uri="{FF2B5EF4-FFF2-40B4-BE49-F238E27FC236}">
                  <a16:creationId xmlns:a16="http://schemas.microsoft.com/office/drawing/2014/main" id="{02DE06C2-6C67-46B6-BDF7-BB59D01575D5}"/>
                </a:ext>
              </a:extLst>
            </p:cNvPr>
            <p:cNvSpPr txBox="1"/>
            <p:nvPr/>
          </p:nvSpPr>
          <p:spPr>
            <a:xfrm>
              <a:off x="2405774" y="2604442"/>
              <a:ext cx="2665654" cy="523220"/>
            </a:xfrm>
            <a:prstGeom prst="rect">
              <a:avLst/>
            </a:prstGeom>
            <a:noFill/>
          </p:spPr>
          <p:txBody>
            <a:bodyPr wrap="square">
              <a:spAutoFit/>
            </a:bodyPr>
            <a:lstStyle/>
            <a:p>
              <a:r>
                <a:rPr lang="vi-VN" sz="2800" b="1" dirty="0">
                  <a:solidFill>
                    <a:schemeClr val="bg1"/>
                  </a:solidFill>
                  <a:latin typeface="Times New Roman" panose="02020603050405020304" pitchFamily="18" charset="0"/>
                  <a:ea typeface="Times New Roman" panose="02020603050405020304" pitchFamily="18" charset="0"/>
                </a:rPr>
                <a:t>C</a:t>
              </a:r>
              <a:r>
                <a:rPr lang="vi-VN" sz="2800" b="1" dirty="0" smtClean="0">
                  <a:solidFill>
                    <a:schemeClr val="bg1"/>
                  </a:solidFill>
                  <a:effectLst/>
                  <a:latin typeface="Times New Roman" panose="02020603050405020304" pitchFamily="18" charset="0"/>
                  <a:ea typeface="Times New Roman" panose="02020603050405020304" pitchFamily="18" charset="0"/>
                </a:rPr>
                <a:t>hủ </a:t>
              </a:r>
              <a:r>
                <a:rPr lang="vi-VN" sz="2800" b="1" dirty="0">
                  <a:solidFill>
                    <a:schemeClr val="bg1"/>
                  </a:solidFill>
                  <a:effectLst/>
                  <a:latin typeface="Times New Roman" panose="02020603050405020304" pitchFamily="18" charset="0"/>
                  <a:ea typeface="Times New Roman" panose="02020603050405020304" pitchFamily="18" charset="0"/>
                </a:rPr>
                <a:t>đề</a:t>
              </a:r>
              <a:endParaRPr lang="en-US" sz="2800" dirty="0">
                <a:solidFill>
                  <a:schemeClr val="bg1"/>
                </a:solidFill>
              </a:endParaRPr>
            </a:p>
          </p:txBody>
        </p:sp>
        <p:sp>
          <p:nvSpPr>
            <p:cNvPr id="30" name="TextBox 29">
              <a:extLst>
                <a:ext uri="{FF2B5EF4-FFF2-40B4-BE49-F238E27FC236}">
                  <a16:creationId xmlns:a16="http://schemas.microsoft.com/office/drawing/2014/main" id="{FCD21147-EE46-46C0-805E-C561AC6B6326}"/>
                </a:ext>
              </a:extLst>
            </p:cNvPr>
            <p:cNvSpPr txBox="1"/>
            <p:nvPr/>
          </p:nvSpPr>
          <p:spPr>
            <a:xfrm>
              <a:off x="2405774" y="3627722"/>
              <a:ext cx="2946166" cy="1569660"/>
            </a:xfrm>
            <a:prstGeom prst="rect">
              <a:avLst/>
            </a:prstGeom>
            <a:noFill/>
          </p:spPr>
          <p:txBody>
            <a:bodyPr wrap="square">
              <a:spAutoFit/>
            </a:bodyPr>
            <a:lstStyle/>
            <a:p>
              <a:pPr algn="just"/>
              <a:r>
                <a:rPr lang="vi-VN" sz="3200" dirty="0" smtClean="0">
                  <a:solidFill>
                    <a:srgbClr val="000000"/>
                  </a:solidFill>
                  <a:effectLst/>
                  <a:latin typeface="Times New Roman" panose="02020603050405020304" pitchFamily="18" charset="0"/>
                  <a:ea typeface="Times New Roman" panose="02020603050405020304" pitchFamily="18" charset="0"/>
                </a:rPr>
                <a:t>Giải thích hiện tượng tự nhiên nước biển dâng.</a:t>
              </a:r>
              <a:endParaRPr lang="en-US" sz="3200" dirty="0"/>
            </a:p>
          </p:txBody>
        </p:sp>
      </p:grpSp>
    </p:spTree>
    <p:extLst>
      <p:ext uri="{BB962C8B-B14F-4D97-AF65-F5344CB8AC3E}">
        <p14:creationId xmlns:p14="http://schemas.microsoft.com/office/powerpoint/2010/main" val="227988907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wipe(left)">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left)">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15663" y="-37783"/>
            <a:ext cx="12265741" cy="6895783"/>
          </a:xfrm>
          <a:prstGeom prst="rect">
            <a:avLst/>
          </a:prstGeom>
        </p:spPr>
      </p:pic>
      <p:grpSp>
        <p:nvGrpSpPr>
          <p:cNvPr id="11" name="Group 10">
            <a:extLst>
              <a:ext uri="{FF2B5EF4-FFF2-40B4-BE49-F238E27FC236}">
                <a16:creationId xmlns:a16="http://schemas.microsoft.com/office/drawing/2014/main" id="{808456B8-E661-4AD2-BC68-16E46B858015}"/>
              </a:ext>
            </a:extLst>
          </p:cNvPr>
          <p:cNvGrpSpPr/>
          <p:nvPr/>
        </p:nvGrpSpPr>
        <p:grpSpPr>
          <a:xfrm>
            <a:off x="0" y="1044713"/>
            <a:ext cx="4793343"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239430" y="1165241"/>
            <a:ext cx="5488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64273EB8-8246-4BE0-9099-288841B06B9D}"/>
              </a:ext>
            </a:extLst>
          </p:cNvPr>
          <p:cNvSpPr txBox="1"/>
          <p:nvPr/>
        </p:nvSpPr>
        <p:spPr>
          <a:xfrm>
            <a:off x="798052" y="1178211"/>
            <a:ext cx="404819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ĐỌC -TÌM HIỂU CHUNG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8594E4A-832E-4464-A985-94D1C6D51090}"/>
              </a:ext>
            </a:extLst>
          </p:cNvPr>
          <p:cNvSpPr txBox="1"/>
          <p:nvPr/>
        </p:nvSpPr>
        <p:spPr>
          <a:xfrm>
            <a:off x="161321" y="1814806"/>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cs typeface="Times New Roman" panose="02020603050405020304" pitchFamily="18" charset="0"/>
              </a:rPr>
              <a:t>1. </a:t>
            </a:r>
            <a:r>
              <a:rPr lang="vi-VN" sz="2800" b="1" kern="1200" dirty="0" smtClean="0">
                <a:solidFill>
                  <a:srgbClr val="000000"/>
                </a:solidFill>
                <a:effectLst/>
                <a:latin typeface="Times New Roman" panose="02020603050405020304" pitchFamily="18" charset="0"/>
                <a:cs typeface="Times New Roman" panose="02020603050405020304" pitchFamily="18" charset="0"/>
              </a:rPr>
              <a:t>Đọc</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000099" y="106858"/>
            <a:ext cx="10296870" cy="830997"/>
          </a:xfrm>
          <a:prstGeom prst="rect">
            <a:avLst/>
          </a:prstGeom>
          <a:solidFill>
            <a:schemeClr val="tx2">
              <a:lumMod val="20000"/>
              <a:lumOff val="80000"/>
            </a:schemeClr>
          </a:solidFill>
        </p:spPr>
        <p:txBody>
          <a:bodyPr wrap="square" rtlCol="0">
            <a:spAutoFit/>
          </a:bodyPr>
          <a:lstStyle/>
          <a:p>
            <a:pPr algn="ctr"/>
            <a:r>
              <a:rPr lang="vi-VN" sz="2400" b="1" dirty="0" smtClean="0">
                <a:solidFill>
                  <a:srgbClr val="FF0000"/>
                </a:solidFill>
                <a:latin typeface="+mj-lt"/>
              </a:rPr>
              <a:t>BÀI 3: VĂN BẢN THÔNG TIN</a:t>
            </a:r>
          </a:p>
          <a:p>
            <a:pPr algn="ctr"/>
            <a:r>
              <a:rPr lang="vi-VN" sz="2400" b="1" dirty="0" smtClean="0">
                <a:solidFill>
                  <a:srgbClr val="FF0000"/>
                </a:solidFill>
                <a:latin typeface="+mj-lt"/>
              </a:rPr>
              <a:t>Đọc hiểu văn bản: Nước biển dâng: </a:t>
            </a:r>
            <a:r>
              <a:rPr lang="vi-VN" sz="2400" b="1" dirty="0">
                <a:solidFill>
                  <a:srgbClr val="FF0000"/>
                </a:solidFill>
                <a:latin typeface="+mj-lt"/>
              </a:rPr>
              <a:t>b</a:t>
            </a:r>
            <a:r>
              <a:rPr lang="vi-VN" sz="2400" b="1" dirty="0" smtClean="0">
                <a:solidFill>
                  <a:srgbClr val="FF0000"/>
                </a:solidFill>
                <a:latin typeface="+mj-lt"/>
              </a:rPr>
              <a:t>ài toán khó cần giải trong thế kỉ XXI</a:t>
            </a:r>
            <a:endParaRPr lang="en-US" sz="2400" b="1" dirty="0">
              <a:solidFill>
                <a:srgbClr val="FF0000"/>
              </a:solidFill>
              <a:latin typeface="+mj-lt"/>
            </a:endParaRPr>
          </a:p>
        </p:txBody>
      </p:sp>
      <p:sp>
        <p:nvSpPr>
          <p:cNvPr id="22" name="TextBox 21">
            <a:extLst>
              <a:ext uri="{FF2B5EF4-FFF2-40B4-BE49-F238E27FC236}">
                <a16:creationId xmlns:a16="http://schemas.microsoft.com/office/drawing/2014/main" id="{7093DC8C-2D69-43AD-9F28-78357DE93B80}"/>
              </a:ext>
            </a:extLst>
          </p:cNvPr>
          <p:cNvSpPr txBox="1"/>
          <p:nvPr/>
        </p:nvSpPr>
        <p:spPr>
          <a:xfrm>
            <a:off x="161321" y="2503857"/>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ea typeface="+mn-ea"/>
                <a:cs typeface="Times New Roman" panose="02020603050405020304" pitchFamily="18" charset="0"/>
              </a:rPr>
              <a:t>2. Tìm hiểu chung</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6" name="Group 15">
            <a:extLst>
              <a:ext uri="{FF2B5EF4-FFF2-40B4-BE49-F238E27FC236}">
                <a16:creationId xmlns:a16="http://schemas.microsoft.com/office/drawing/2014/main" id="{808456B8-E661-4AD2-BC68-16E46B858015}"/>
              </a:ext>
            </a:extLst>
          </p:cNvPr>
          <p:cNvGrpSpPr/>
          <p:nvPr/>
        </p:nvGrpSpPr>
        <p:grpSpPr>
          <a:xfrm>
            <a:off x="84781" y="3217968"/>
            <a:ext cx="5797550" cy="728663"/>
            <a:chOff x="7296858" y="360377"/>
            <a:chExt cx="4572000" cy="1330955"/>
          </a:xfrm>
        </p:grpSpPr>
        <p:sp>
          <p:nvSpPr>
            <p:cNvPr id="17"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9" name="TextBox 18">
            <a:extLst>
              <a:ext uri="{FF2B5EF4-FFF2-40B4-BE49-F238E27FC236}">
                <a16:creationId xmlns:a16="http://schemas.microsoft.com/office/drawing/2014/main" id="{5DEE85BC-B6F3-4601-82B0-2C1B9A6CEE44}"/>
              </a:ext>
            </a:extLst>
          </p:cNvPr>
          <p:cNvSpPr txBox="1"/>
          <p:nvPr/>
        </p:nvSpPr>
        <p:spPr>
          <a:xfrm>
            <a:off x="287340" y="3289396"/>
            <a:ext cx="50863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II</a:t>
            </a:r>
          </a:p>
        </p:txBody>
      </p:sp>
      <p:sp>
        <p:nvSpPr>
          <p:cNvPr id="20" name="TextBox 19">
            <a:extLst>
              <a:ext uri="{FF2B5EF4-FFF2-40B4-BE49-F238E27FC236}">
                <a16:creationId xmlns:a16="http://schemas.microsoft.com/office/drawing/2014/main" id="{64273EB8-8246-4BE0-9099-288841B06B9D}"/>
              </a:ext>
            </a:extLst>
          </p:cNvPr>
          <p:cNvSpPr txBox="1"/>
          <p:nvPr/>
        </p:nvSpPr>
        <p:spPr>
          <a:xfrm>
            <a:off x="912805" y="3289408"/>
            <a:ext cx="411580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3200" b="1" dirty="0" smtClean="0">
                <a:solidFill>
                  <a:prstClr val="white"/>
                </a:solidFill>
                <a:latin typeface="Times New Roman" panose="02020603050405020304" pitchFamily="18" charset="0"/>
                <a:cs typeface="Times New Roman" panose="02020603050405020304" pitchFamily="18" charset="0"/>
              </a:rPr>
              <a:t>TÌM HIỂU CHI TIẾT</a:t>
            </a:r>
            <a:endParaRPr kumimoji="0" lang="en-US" sz="3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1" name="Rectangle 20"/>
          <p:cNvSpPr/>
          <p:nvPr/>
        </p:nvSpPr>
        <p:spPr>
          <a:xfrm>
            <a:off x="395437" y="4085075"/>
            <a:ext cx="5466561" cy="553357"/>
          </a:xfrm>
          <a:prstGeom prst="rect">
            <a:avLst/>
          </a:prstGeom>
        </p:spPr>
        <p:txBody>
          <a:bodyPr wrap="none">
            <a:spAutoFit/>
          </a:bodyPr>
          <a:lstStyle/>
          <a:p>
            <a:pPr lvl="0" algn="just">
              <a:lnSpc>
                <a:spcPct val="107000"/>
              </a:lnSpc>
              <a:spcAft>
                <a:spcPts val="800"/>
              </a:spcAft>
              <a:defRPr/>
            </a:pPr>
            <a:r>
              <a:rPr lang="vi-VN" sz="2800" b="1" dirty="0">
                <a:solidFill>
                  <a:srgbClr val="000000"/>
                </a:solidFill>
                <a:latin typeface="Times New Roman" panose="02020603050405020304" pitchFamily="18" charset="0"/>
                <a:cs typeface="Times New Roman" panose="02020603050405020304" pitchFamily="18" charset="0"/>
              </a:rPr>
              <a:t>1. Đề tài, chủ đề; Nhan đề; Sa – </a:t>
            </a:r>
            <a:r>
              <a:rPr lang="vi-VN" sz="2800" b="1" dirty="0" smtClean="0">
                <a:solidFill>
                  <a:srgbClr val="000000"/>
                </a:solidFill>
                <a:latin typeface="Times New Roman" panose="02020603050405020304" pitchFamily="18" charset="0"/>
                <a:cs typeface="Times New Roman" panose="02020603050405020304" pitchFamily="18" charset="0"/>
              </a:rPr>
              <a:t>pô</a:t>
            </a:r>
            <a:endParaRPr lang="en-US" sz="28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7093DC8C-2D69-43AD-9F28-78357DE93B80}"/>
              </a:ext>
            </a:extLst>
          </p:cNvPr>
          <p:cNvSpPr txBox="1"/>
          <p:nvPr/>
        </p:nvSpPr>
        <p:spPr>
          <a:xfrm>
            <a:off x="359843" y="4803143"/>
            <a:ext cx="10858500" cy="530594"/>
          </a:xfrm>
          <a:prstGeom prst="rect">
            <a:avLst/>
          </a:prstGeom>
          <a:noFill/>
        </p:spPr>
        <p:txBody>
          <a:bodyPr wrap="square">
            <a:spAutoFit/>
          </a:bodyPr>
          <a:lstStyle/>
          <a:p>
            <a:pPr marL="0" marR="0" lvl="0" indent="0" algn="just" defTabSz="914400" rtl="0" eaLnBrk="1" fontAlgn="auto" latinLnBrk="0" hangingPunct="1">
              <a:lnSpc>
                <a:spcPct val="107000"/>
              </a:lnSpc>
              <a:spcBef>
                <a:spcPts val="0"/>
              </a:spcBef>
              <a:spcAft>
                <a:spcPts val="800"/>
              </a:spcAft>
              <a:buClrTx/>
              <a:buSzTx/>
              <a:buFontTx/>
              <a:buNone/>
              <a:tabLst/>
              <a:defRPr/>
            </a:pPr>
            <a:r>
              <a:rPr lang="vi-VN" sz="2800" b="1" noProof="0" dirty="0" smtClean="0">
                <a:solidFill>
                  <a:srgbClr val="000000"/>
                </a:solidFill>
                <a:latin typeface="Times New Roman" panose="02020603050405020304" pitchFamily="18" charset="0"/>
                <a:cs typeface="Times New Roman" panose="02020603050405020304" pitchFamily="18" charset="0"/>
              </a:rPr>
              <a:t>2. Nội dung thông tin của văn bản</a:t>
            </a:r>
            <a:endParaRPr kumimoji="0" lang="en-US"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125636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3741" y="-2445"/>
            <a:ext cx="12265741" cy="6895783"/>
          </a:xfrm>
          <a:prstGeom prst="rect">
            <a:avLst/>
          </a:prstGeom>
        </p:spPr>
      </p:pic>
      <p:pic>
        <p:nvPicPr>
          <p:cNvPr id="3" name="Picture 2"/>
          <p:cNvPicPr>
            <a:picLocks noChangeAspect="1"/>
          </p:cNvPicPr>
          <p:nvPr/>
        </p:nvPicPr>
        <p:blipFill>
          <a:blip r:embed="rId3"/>
          <a:stretch>
            <a:fillRect/>
          </a:stretch>
        </p:blipFill>
        <p:spPr>
          <a:xfrm>
            <a:off x="5010092" y="3504576"/>
            <a:ext cx="7181907" cy="3329632"/>
          </a:xfrm>
          <a:prstGeom prst="homePlate">
            <a:avLst/>
          </a:prstGeom>
        </p:spPr>
      </p:pic>
      <p:sp>
        <p:nvSpPr>
          <p:cNvPr id="8" name="TextBox 7">
            <a:extLst>
              <a:ext uri="{FF2B5EF4-FFF2-40B4-BE49-F238E27FC236}">
                <a16:creationId xmlns:a16="http://schemas.microsoft.com/office/drawing/2014/main" id="{17B1E15D-583A-4AE7-9048-616142E169A0}"/>
              </a:ext>
            </a:extLst>
          </p:cNvPr>
          <p:cNvSpPr txBox="1"/>
          <p:nvPr/>
        </p:nvSpPr>
        <p:spPr>
          <a:xfrm>
            <a:off x="6835492" y="2004247"/>
            <a:ext cx="5214994" cy="1277914"/>
          </a:xfrm>
          <a:prstGeom prst="rect">
            <a:avLst/>
          </a:prstGeom>
          <a:noFill/>
          <a:ln>
            <a:solidFill>
              <a:schemeClr val="accent2">
                <a:lumMod val="60000"/>
                <a:lumOff val="40000"/>
              </a:schemeClr>
            </a:solidFill>
          </a:ln>
        </p:spPr>
        <p:txBody>
          <a:bodyPr wrap="square">
            <a:spAutoFit/>
          </a:bodyPr>
          <a:lstStyle/>
          <a:p>
            <a:pPr>
              <a:lnSpc>
                <a:spcPct val="107000"/>
              </a:lnSpc>
              <a:spcAft>
                <a:spcPts val="800"/>
              </a:spcAft>
              <a:tabLst>
                <a:tab pos="182880" algn="l"/>
                <a:tab pos="3007995" algn="ctr"/>
              </a:tabLst>
            </a:pPr>
            <a:r>
              <a:rPr lang="vi-VN" sz="3600" b="1" dirty="0">
                <a:solidFill>
                  <a:srgbClr val="FF0000"/>
                </a:solidFill>
                <a:latin typeface="+mj-lt"/>
                <a:ea typeface="Calibri" panose="020F0502020204030204" pitchFamily="34" charset="0"/>
                <a:cs typeface="#9Slide03 Arima Madurai Medium" panose="00000600000000000000" pitchFamily="2" charset="0"/>
              </a:rPr>
              <a:t>a</a:t>
            </a:r>
            <a:r>
              <a:rPr lang="vi-VN" sz="3600" b="1" dirty="0" smtClean="0">
                <a:solidFill>
                  <a:srgbClr val="FF0000"/>
                </a:solidFill>
                <a:latin typeface="+mj-lt"/>
                <a:ea typeface="Calibri" panose="020F0502020204030204" pitchFamily="34" charset="0"/>
                <a:cs typeface="#9Slide03 Arima Madurai Medium" panose="00000600000000000000" pitchFamily="2" charset="0"/>
              </a:rPr>
              <a:t>. Thay đổi mực nước biển và nguyên nhân </a:t>
            </a:r>
            <a:endParaRPr lang="en-US" sz="5400" dirty="0">
              <a:solidFill>
                <a:srgbClr val="FF0000"/>
              </a:solidFill>
              <a:effectLst/>
              <a:latin typeface="+mj-lt"/>
              <a:ea typeface="Calibri" panose="020F0502020204030204" pitchFamily="34" charset="0"/>
              <a:cs typeface="#9Slide03 Arima Madurai Medium" panose="00000600000000000000" pitchFamily="2" charset="0"/>
            </a:endParaRPr>
          </a:p>
        </p:txBody>
      </p:sp>
      <p:pic>
        <p:nvPicPr>
          <p:cNvPr id="4" name="Picture 3"/>
          <p:cNvPicPr>
            <a:picLocks noChangeAspect="1"/>
          </p:cNvPicPr>
          <p:nvPr/>
        </p:nvPicPr>
        <p:blipFill>
          <a:blip r:embed="rId4"/>
          <a:stretch>
            <a:fillRect/>
          </a:stretch>
        </p:blipFill>
        <p:spPr>
          <a:xfrm>
            <a:off x="0" y="13748"/>
            <a:ext cx="7055870" cy="3528366"/>
          </a:xfrm>
          <a:prstGeom prst="homePlate">
            <a:avLst/>
          </a:prstGeom>
        </p:spPr>
      </p:pic>
    </p:spTree>
    <p:extLst>
      <p:ext uri="{BB962C8B-B14F-4D97-AF65-F5344CB8AC3E}">
        <p14:creationId xmlns:p14="http://schemas.microsoft.com/office/powerpoint/2010/main" val="20131776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3741" y="0"/>
            <a:ext cx="12265741" cy="6895783"/>
          </a:xfrm>
          <a:prstGeom prst="rect">
            <a:avLst/>
          </a:prstGeom>
        </p:spPr>
      </p:pic>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3"/>
          <a:stretch>
            <a:fillRect/>
          </a:stretch>
        </p:blipFill>
        <p:spPr>
          <a:xfrm>
            <a:off x="262384" y="293098"/>
            <a:ext cx="11667231" cy="6075045"/>
          </a:xfrm>
          <a:prstGeom prst="rect">
            <a:avLst/>
          </a:prstGeom>
        </p:spPr>
      </p:pic>
    </p:spTree>
    <p:extLst>
      <p:ext uri="{BB962C8B-B14F-4D97-AF65-F5344CB8AC3E}">
        <p14:creationId xmlns:p14="http://schemas.microsoft.com/office/powerpoint/2010/main" val="24542059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p:cNvPicPr>
            <a:picLocks noChangeAspect="1"/>
          </p:cNvPicPr>
          <p:nvPr/>
        </p:nvPicPr>
        <p:blipFill>
          <a:blip r:embed="rId2"/>
          <a:stretch>
            <a:fillRect/>
          </a:stretch>
        </p:blipFill>
        <p:spPr>
          <a:xfrm>
            <a:off x="-73741" y="0"/>
            <a:ext cx="12265741" cy="6895783"/>
          </a:xfrm>
          <a:prstGeom prst="rect">
            <a:avLst/>
          </a:prstGeom>
        </p:spPr>
      </p:pic>
      <p:pic>
        <p:nvPicPr>
          <p:cNvPr id="26" name="Picture 25" descr="Shape, rectangle&#10;&#10;Description automatically generated">
            <a:extLst>
              <a:ext uri="{FF2B5EF4-FFF2-40B4-BE49-F238E27FC236}">
                <a16:creationId xmlns:a16="http://schemas.microsoft.com/office/drawing/2014/main" id="{678D788C-F7A5-4BF0-90BE-5654810CF743}"/>
              </a:ext>
            </a:extLst>
          </p:cNvPr>
          <p:cNvPicPr>
            <a:picLocks noChangeAspect="1"/>
          </p:cNvPicPr>
          <p:nvPr/>
        </p:nvPicPr>
        <p:blipFill>
          <a:blip r:embed="rId3"/>
          <a:stretch>
            <a:fillRect/>
          </a:stretch>
        </p:blipFill>
        <p:spPr>
          <a:xfrm>
            <a:off x="365223" y="559139"/>
            <a:ext cx="11359588" cy="576546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grpSp>
        <p:nvGrpSpPr>
          <p:cNvPr id="11" name="Group 10">
            <a:extLst>
              <a:ext uri="{FF2B5EF4-FFF2-40B4-BE49-F238E27FC236}">
                <a16:creationId xmlns:a16="http://schemas.microsoft.com/office/drawing/2014/main" id="{808456B8-E661-4AD2-BC68-16E46B858015}"/>
              </a:ext>
            </a:extLst>
          </p:cNvPr>
          <p:cNvGrpSpPr/>
          <p:nvPr/>
        </p:nvGrpSpPr>
        <p:grpSpPr>
          <a:xfrm>
            <a:off x="175846" y="300037"/>
            <a:ext cx="7057755" cy="728663"/>
            <a:chOff x="7296858" y="360377"/>
            <a:chExt cx="326603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326603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 name="TextBox 9">
            <a:extLst>
              <a:ext uri="{FF2B5EF4-FFF2-40B4-BE49-F238E27FC236}">
                <a16:creationId xmlns:a16="http://schemas.microsoft.com/office/drawing/2014/main" id="{64273EB8-8246-4BE0-9099-288841B06B9D}"/>
              </a:ext>
            </a:extLst>
          </p:cNvPr>
          <p:cNvSpPr txBox="1"/>
          <p:nvPr/>
        </p:nvSpPr>
        <p:spPr>
          <a:xfrm>
            <a:off x="1626694" y="328613"/>
            <a:ext cx="5852128"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3200" b="1" noProof="0" dirty="0" smtClean="0">
                <a:solidFill>
                  <a:prstClr val="white"/>
                </a:solidFill>
                <a:latin typeface="Times New Roman" panose="02020603050405020304" pitchFamily="18" charset="0"/>
                <a:cs typeface="Times New Roman" panose="02020603050405020304" pitchFamily="18" charset="0"/>
              </a:rPr>
              <a:t>* Vai trò của biển và đại dương</a:t>
            </a:r>
            <a:endParaRPr kumimoji="0" lang="en-US" sz="3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4" name="Freeform: Shape 13">
            <a:extLst>
              <a:ext uri="{FF2B5EF4-FFF2-40B4-BE49-F238E27FC236}">
                <a16:creationId xmlns:a16="http://schemas.microsoft.com/office/drawing/2014/main" id="{9C5AD4B2-6021-43DD-9F02-1FBE92E5D134}"/>
              </a:ext>
            </a:extLst>
          </p:cNvPr>
          <p:cNvSpPr/>
          <p:nvPr/>
        </p:nvSpPr>
        <p:spPr>
          <a:xfrm>
            <a:off x="7478820" y="2865797"/>
            <a:ext cx="3660235"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3054" tIns="362852" rIns="363053" bIns="362852" numCol="1" spcCol="1270" anchor="ctr" anchorCtr="0">
            <a:noAutofit/>
          </a:bodyPr>
          <a:lstStyle/>
          <a:p>
            <a:pPr marL="0" lvl="0" indent="0" algn="ctr" defTabSz="1244600">
              <a:lnSpc>
                <a:spcPct val="90000"/>
              </a:lnSpc>
              <a:spcBef>
                <a:spcPct val="0"/>
              </a:spcBef>
              <a:spcAft>
                <a:spcPct val="35000"/>
              </a:spcAft>
              <a:buNone/>
            </a:pPr>
            <a:r>
              <a:rPr lang="vi-VN" sz="2800" dirty="0" smtClean="0">
                <a:latin typeface="Times New Roman" panose="02020603050405020304" pitchFamily="18" charset="0"/>
                <a:cs typeface="Times New Roman" panose="02020603050405020304" pitchFamily="18" charset="0"/>
              </a:rPr>
              <a:t>Giúp vận chuyển ¾ hàng hóa tiêu dùng</a:t>
            </a:r>
            <a:endParaRPr lang="en-US" sz="2800" kern="1200" dirty="0">
              <a:latin typeface="Times New Roman" panose="02020603050405020304" pitchFamily="18" charset="0"/>
              <a:cs typeface="Times New Roman" panose="02020603050405020304" pitchFamily="18" charset="0"/>
            </a:endParaRPr>
          </a:p>
        </p:txBody>
      </p:sp>
      <p:sp>
        <p:nvSpPr>
          <p:cNvPr id="17" name="Freeform: Shape 16">
            <a:extLst>
              <a:ext uri="{FF2B5EF4-FFF2-40B4-BE49-F238E27FC236}">
                <a16:creationId xmlns:a16="http://schemas.microsoft.com/office/drawing/2014/main" id="{6FAF6BCB-1E12-4E85-A1AC-E084C2565026}"/>
              </a:ext>
            </a:extLst>
          </p:cNvPr>
          <p:cNvSpPr/>
          <p:nvPr/>
        </p:nvSpPr>
        <p:spPr>
          <a:xfrm>
            <a:off x="4942744" y="2754960"/>
            <a:ext cx="2290857"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3054" tIns="362852" rIns="363053" bIns="362852" numCol="1" spcCol="1270" anchor="ctr" anchorCtr="0">
            <a:noAutofit/>
          </a:bodyPr>
          <a:lstStyle/>
          <a:p>
            <a:pPr marL="0" lvl="0" indent="0" algn="ctr" defTabSz="1244600">
              <a:lnSpc>
                <a:spcPct val="90000"/>
              </a:lnSpc>
              <a:spcBef>
                <a:spcPct val="0"/>
              </a:spcBef>
              <a:spcAft>
                <a:spcPct val="35000"/>
              </a:spcAft>
              <a:buNone/>
            </a:pPr>
            <a:r>
              <a:rPr lang="vi-VN" sz="2800" dirty="0" smtClean="0">
                <a:latin typeface="Times New Roman" panose="02020603050405020304" pitchFamily="18" charset="0"/>
                <a:cs typeface="Times New Roman" panose="02020603050405020304" pitchFamily="18" charset="0"/>
              </a:rPr>
              <a:t>Cung cấp một nguồn hải sản đa dạng</a:t>
            </a:r>
            <a:endParaRPr lang="en-US" sz="2800" kern="1200" dirty="0">
              <a:latin typeface="Times New Roman" panose="02020603050405020304" pitchFamily="18" charset="0"/>
              <a:cs typeface="Times New Roman" panose="02020603050405020304" pitchFamily="18" charset="0"/>
            </a:endParaRPr>
          </a:p>
        </p:txBody>
      </p:sp>
      <p:sp>
        <p:nvSpPr>
          <p:cNvPr id="27" name="Freeform: Shape 26">
            <a:extLst>
              <a:ext uri="{FF2B5EF4-FFF2-40B4-BE49-F238E27FC236}">
                <a16:creationId xmlns:a16="http://schemas.microsoft.com/office/drawing/2014/main" id="{752AA4D4-7CA5-47A3-AE2C-0D7166EA69A8}"/>
              </a:ext>
            </a:extLst>
          </p:cNvPr>
          <p:cNvSpPr/>
          <p:nvPr/>
        </p:nvSpPr>
        <p:spPr>
          <a:xfrm>
            <a:off x="563418" y="2754960"/>
            <a:ext cx="4134107"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3054" tIns="362852" rIns="363053" bIns="362852" numCol="1" spcCol="1270" anchor="ctr" anchorCtr="0">
            <a:noAutofit/>
          </a:bodyPr>
          <a:lstStyle/>
          <a:p>
            <a:pPr marL="0" lvl="0" indent="0" algn="ctr" defTabSz="1244600">
              <a:lnSpc>
                <a:spcPct val="90000"/>
              </a:lnSpc>
              <a:spcBef>
                <a:spcPct val="0"/>
              </a:spcBef>
              <a:spcAft>
                <a:spcPct val="35000"/>
              </a:spcAft>
              <a:buNone/>
            </a:pPr>
            <a:r>
              <a:rPr lang="vi-VN" sz="2800" dirty="0" smtClean="0">
                <a:latin typeface="Times New Roman" panose="02020603050405020304" pitchFamily="18" charset="0"/>
                <a:cs typeface="Times New Roman" panose="02020603050405020304" pitchFamily="18" charset="0"/>
              </a:rPr>
              <a:t>Tạo ra hơn một nửa nguồn ôxy mà chúng ta thở hằng ngày</a:t>
            </a:r>
            <a:endParaRPr lang="en-US" sz="2800" kern="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56399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1000" fill="hold"/>
                                        <p:tgtEl>
                                          <p:spTgt spid="27"/>
                                        </p:tgtEl>
                                        <p:attrNameLst>
                                          <p:attrName>ppt_w</p:attrName>
                                        </p:attrNameLst>
                                      </p:cBhvr>
                                      <p:tavLst>
                                        <p:tav tm="0">
                                          <p:val>
                                            <p:fltVal val="0"/>
                                          </p:val>
                                        </p:tav>
                                        <p:tav tm="100000">
                                          <p:val>
                                            <p:strVal val="#ppt_w"/>
                                          </p:val>
                                        </p:tav>
                                      </p:tavLst>
                                    </p:anim>
                                    <p:anim calcmode="lin" valueType="num">
                                      <p:cBhvr>
                                        <p:cTn id="8" dur="1000" fill="hold"/>
                                        <p:tgtEl>
                                          <p:spTgt spid="27"/>
                                        </p:tgtEl>
                                        <p:attrNameLst>
                                          <p:attrName>ppt_h</p:attrName>
                                        </p:attrNameLst>
                                      </p:cBhvr>
                                      <p:tavLst>
                                        <p:tav tm="0">
                                          <p:val>
                                            <p:fltVal val="0"/>
                                          </p:val>
                                        </p:tav>
                                        <p:tav tm="100000">
                                          <p:val>
                                            <p:strVal val="#ppt_h"/>
                                          </p:val>
                                        </p:tav>
                                      </p:tavLst>
                                    </p:anim>
                                    <p:anim calcmode="lin" valueType="num">
                                      <p:cBhvr>
                                        <p:cTn id="9" dur="1000" fill="hold"/>
                                        <p:tgtEl>
                                          <p:spTgt spid="27"/>
                                        </p:tgtEl>
                                        <p:attrNameLst>
                                          <p:attrName>style.rotation</p:attrName>
                                        </p:attrNameLst>
                                      </p:cBhvr>
                                      <p:tavLst>
                                        <p:tav tm="0">
                                          <p:val>
                                            <p:fltVal val="90"/>
                                          </p:val>
                                        </p:tav>
                                        <p:tav tm="100000">
                                          <p:val>
                                            <p:fltVal val="0"/>
                                          </p:val>
                                        </p:tav>
                                      </p:tavLst>
                                    </p:anim>
                                    <p:animEffect transition="in" filter="fade">
                                      <p:cBhvr>
                                        <p:cTn id="10" dur="1000"/>
                                        <p:tgtEl>
                                          <p:spTgt spid="2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p:cTn id="15" dur="1000" fill="hold"/>
                                        <p:tgtEl>
                                          <p:spTgt spid="17"/>
                                        </p:tgtEl>
                                        <p:attrNameLst>
                                          <p:attrName>ppt_w</p:attrName>
                                        </p:attrNameLst>
                                      </p:cBhvr>
                                      <p:tavLst>
                                        <p:tav tm="0">
                                          <p:val>
                                            <p:fltVal val="0"/>
                                          </p:val>
                                        </p:tav>
                                        <p:tav tm="100000">
                                          <p:val>
                                            <p:strVal val="#ppt_w"/>
                                          </p:val>
                                        </p:tav>
                                      </p:tavLst>
                                    </p:anim>
                                    <p:anim calcmode="lin" valueType="num">
                                      <p:cBhvr>
                                        <p:cTn id="16" dur="1000" fill="hold"/>
                                        <p:tgtEl>
                                          <p:spTgt spid="17"/>
                                        </p:tgtEl>
                                        <p:attrNameLst>
                                          <p:attrName>ppt_h</p:attrName>
                                        </p:attrNameLst>
                                      </p:cBhvr>
                                      <p:tavLst>
                                        <p:tav tm="0">
                                          <p:val>
                                            <p:fltVal val="0"/>
                                          </p:val>
                                        </p:tav>
                                        <p:tav tm="100000">
                                          <p:val>
                                            <p:strVal val="#ppt_h"/>
                                          </p:val>
                                        </p:tav>
                                      </p:tavLst>
                                    </p:anim>
                                    <p:anim calcmode="lin" valueType="num">
                                      <p:cBhvr>
                                        <p:cTn id="17" dur="1000" fill="hold"/>
                                        <p:tgtEl>
                                          <p:spTgt spid="17"/>
                                        </p:tgtEl>
                                        <p:attrNameLst>
                                          <p:attrName>style.rotation</p:attrName>
                                        </p:attrNameLst>
                                      </p:cBhvr>
                                      <p:tavLst>
                                        <p:tav tm="0">
                                          <p:val>
                                            <p:fltVal val="90"/>
                                          </p:val>
                                        </p:tav>
                                        <p:tav tm="100000">
                                          <p:val>
                                            <p:fltVal val="0"/>
                                          </p:val>
                                        </p:tav>
                                      </p:tavLst>
                                    </p:anim>
                                    <p:animEffect transition="in" filter="fade">
                                      <p:cBhvr>
                                        <p:cTn id="18" dur="1000"/>
                                        <p:tgtEl>
                                          <p:spTgt spid="17"/>
                                        </p:tgtEl>
                                      </p:cBhvr>
                                    </p:animEffect>
                                  </p:childTnLst>
                                </p:cTn>
                              </p:par>
                              <p:par>
                                <p:cTn id="19" presetID="3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p:cTn id="21" dur="1000" fill="hold"/>
                                        <p:tgtEl>
                                          <p:spTgt spid="14"/>
                                        </p:tgtEl>
                                        <p:attrNameLst>
                                          <p:attrName>ppt_w</p:attrName>
                                        </p:attrNameLst>
                                      </p:cBhvr>
                                      <p:tavLst>
                                        <p:tav tm="0">
                                          <p:val>
                                            <p:fltVal val="0"/>
                                          </p:val>
                                        </p:tav>
                                        <p:tav tm="100000">
                                          <p:val>
                                            <p:strVal val="#ppt_w"/>
                                          </p:val>
                                        </p:tav>
                                      </p:tavLst>
                                    </p:anim>
                                    <p:anim calcmode="lin" valueType="num">
                                      <p:cBhvr>
                                        <p:cTn id="22" dur="1000" fill="hold"/>
                                        <p:tgtEl>
                                          <p:spTgt spid="14"/>
                                        </p:tgtEl>
                                        <p:attrNameLst>
                                          <p:attrName>ppt_h</p:attrName>
                                        </p:attrNameLst>
                                      </p:cBhvr>
                                      <p:tavLst>
                                        <p:tav tm="0">
                                          <p:val>
                                            <p:fltVal val="0"/>
                                          </p:val>
                                        </p:tav>
                                        <p:tav tm="100000">
                                          <p:val>
                                            <p:strVal val="#ppt_h"/>
                                          </p:val>
                                        </p:tav>
                                      </p:tavLst>
                                    </p:anim>
                                    <p:anim calcmode="lin" valueType="num">
                                      <p:cBhvr>
                                        <p:cTn id="23" dur="1000" fill="hold"/>
                                        <p:tgtEl>
                                          <p:spTgt spid="14"/>
                                        </p:tgtEl>
                                        <p:attrNameLst>
                                          <p:attrName>style.rotation</p:attrName>
                                        </p:attrNameLst>
                                      </p:cBhvr>
                                      <p:tavLst>
                                        <p:tav tm="0">
                                          <p:val>
                                            <p:fltVal val="90"/>
                                          </p:val>
                                        </p:tav>
                                        <p:tav tm="100000">
                                          <p:val>
                                            <p:fltVal val="0"/>
                                          </p:val>
                                        </p:tav>
                                      </p:tavLst>
                                    </p:anim>
                                    <p:animEffect transition="in" filter="fade">
                                      <p:cBhvr>
                                        <p:cTn id="24"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7" grpId="0" animBg="1"/>
      <p:bldP spid="2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7374A073-D228-4240-8C70-AF6D37BDE419}"/>
              </a:ext>
            </a:extLst>
          </p:cNvPr>
          <p:cNvGrpSpPr/>
          <p:nvPr/>
        </p:nvGrpSpPr>
        <p:grpSpPr>
          <a:xfrm>
            <a:off x="2104687" y="153962"/>
            <a:ext cx="7079478" cy="728664"/>
            <a:chOff x="2469306" y="2205052"/>
            <a:chExt cx="2566572" cy="2447894"/>
          </a:xfrm>
        </p:grpSpPr>
        <p:sp>
          <p:nvSpPr>
            <p:cNvPr id="21" name="Teardrop 20">
              <a:extLst>
                <a:ext uri="{FF2B5EF4-FFF2-40B4-BE49-F238E27FC236}">
                  <a16:creationId xmlns:a16="http://schemas.microsoft.com/office/drawing/2014/main" id="{EEB8A47A-26E5-4619-AF65-31F9A75145A3}"/>
                </a:ext>
              </a:extLst>
            </p:cNvPr>
            <p:cNvSpPr/>
            <p:nvPr/>
          </p:nvSpPr>
          <p:spPr>
            <a:xfrm rot="5141952">
              <a:off x="2587984" y="2205052"/>
              <a:ext cx="2447894" cy="2447894"/>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B17C9ECA-E90A-45CB-91EC-B52B3AFF3362}"/>
                </a:ext>
              </a:extLst>
            </p:cNvPr>
            <p:cNvSpPr/>
            <p:nvPr/>
          </p:nvSpPr>
          <p:spPr>
            <a:xfrm>
              <a:off x="2469306" y="2283693"/>
              <a:ext cx="2499294" cy="2290612"/>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marR="0" lvl="0" indent="0" algn="ctr" defTabSz="2311400" rtl="0" eaLnBrk="1" fontAlgn="auto" latinLnBrk="0" hangingPunct="1">
                <a:lnSpc>
                  <a:spcPct val="90000"/>
                </a:lnSpc>
                <a:spcBef>
                  <a:spcPct val="0"/>
                </a:spcBef>
                <a:spcAft>
                  <a:spcPct val="35000"/>
                </a:spcAft>
                <a:buClrTx/>
                <a:buSzTx/>
                <a:buFontTx/>
                <a:buNone/>
                <a:tabLst/>
                <a:defRPr/>
              </a:pPr>
              <a:endParaRPr kumimoji="0" lang="en-US" sz="52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
        <p:nvSpPr>
          <p:cNvPr id="28" name="TextBox 27">
            <a:extLst>
              <a:ext uri="{FF2B5EF4-FFF2-40B4-BE49-F238E27FC236}">
                <a16:creationId xmlns:a16="http://schemas.microsoft.com/office/drawing/2014/main" id="{6CCF0026-9225-4978-A38E-9E53EF46D020}"/>
              </a:ext>
            </a:extLst>
          </p:cNvPr>
          <p:cNvSpPr txBox="1"/>
          <p:nvPr/>
        </p:nvSpPr>
        <p:spPr>
          <a:xfrm>
            <a:off x="2957002" y="198887"/>
            <a:ext cx="6009979"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3200" b="1" dirty="0" smtClean="0">
                <a:solidFill>
                  <a:srgbClr val="0070C0"/>
                </a:solidFill>
                <a:latin typeface="Times New Roman" panose="02020603050405020304" pitchFamily="18" charset="0"/>
                <a:cs typeface="Times New Roman" panose="02020603050405020304" pitchFamily="18" charset="0"/>
              </a:rPr>
              <a:t>* Ảnh hưởng của nước biển dâng</a:t>
            </a:r>
            <a:endParaRPr kumimoji="0" lang="en-US" sz="3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grpSp>
        <p:nvGrpSpPr>
          <p:cNvPr id="37" name="Group 36">
            <a:extLst>
              <a:ext uri="{FF2B5EF4-FFF2-40B4-BE49-F238E27FC236}">
                <a16:creationId xmlns:a16="http://schemas.microsoft.com/office/drawing/2014/main" id="{EA3B861E-EE59-4641-A154-8FB44FA5511E}"/>
              </a:ext>
            </a:extLst>
          </p:cNvPr>
          <p:cNvGrpSpPr/>
          <p:nvPr/>
        </p:nvGrpSpPr>
        <p:grpSpPr>
          <a:xfrm>
            <a:off x="2603946" y="3964854"/>
            <a:ext cx="6299000" cy="2464989"/>
            <a:chOff x="660400" y="1764500"/>
            <a:chExt cx="3243263" cy="4303634"/>
          </a:xfrm>
          <a:solidFill>
            <a:schemeClr val="accent4">
              <a:lumMod val="40000"/>
              <a:lumOff val="60000"/>
            </a:schemeClr>
          </a:solidFill>
        </p:grpSpPr>
        <p:sp>
          <p:nvSpPr>
            <p:cNvPr id="38" name="Flowchart: Off-page Connector 37">
              <a:extLst>
                <a:ext uri="{FF2B5EF4-FFF2-40B4-BE49-F238E27FC236}">
                  <a16:creationId xmlns:a16="http://schemas.microsoft.com/office/drawing/2014/main" id="{B4C8F68A-D025-4436-B6EB-57EDB39A3D19}"/>
                </a:ext>
              </a:extLst>
            </p:cNvPr>
            <p:cNvSpPr/>
            <p:nvPr/>
          </p:nvSpPr>
          <p:spPr>
            <a:xfrm>
              <a:off x="660400" y="2081922"/>
              <a:ext cx="3243263" cy="3986212"/>
            </a:xfrm>
            <a:prstGeom prst="flowChartOffpageConnector">
              <a:avLst/>
            </a:prstGeom>
            <a:grpFill/>
            <a:ln w="28575">
              <a:solidFill>
                <a:srgbClr val="FFC000"/>
              </a:solid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Arrow: Chevron 38">
              <a:extLst>
                <a:ext uri="{FF2B5EF4-FFF2-40B4-BE49-F238E27FC236}">
                  <a16:creationId xmlns:a16="http://schemas.microsoft.com/office/drawing/2014/main" id="{88981D4C-ACD8-4643-8273-C445059BD722}"/>
                </a:ext>
              </a:extLst>
            </p:cNvPr>
            <p:cNvSpPr/>
            <p:nvPr/>
          </p:nvSpPr>
          <p:spPr>
            <a:xfrm rot="5400000">
              <a:off x="2039714" y="1561595"/>
              <a:ext cx="484632" cy="890441"/>
            </a:xfrm>
            <a:prstGeom prst="chevron">
              <a:avLst/>
            </a:prstGeom>
            <a:grp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41" name="TextBox 40">
            <a:extLst>
              <a:ext uri="{FF2B5EF4-FFF2-40B4-BE49-F238E27FC236}">
                <a16:creationId xmlns:a16="http://schemas.microsoft.com/office/drawing/2014/main" id="{8A8B3CFA-65C7-4AAE-8653-F786AAA1BC2E}"/>
              </a:ext>
            </a:extLst>
          </p:cNvPr>
          <p:cNvSpPr txBox="1"/>
          <p:nvPr/>
        </p:nvSpPr>
        <p:spPr>
          <a:xfrm>
            <a:off x="129309" y="1365366"/>
            <a:ext cx="5577247" cy="1936428"/>
          </a:xfrm>
          <a:prstGeom prst="rect">
            <a:avLst/>
          </a:prstGeom>
          <a:noFill/>
        </p:spPr>
        <p:txBody>
          <a:bodyPr wrap="square">
            <a:spAutoFit/>
          </a:bodyPr>
          <a:lstStyle/>
          <a:p>
            <a:pPr algn="just">
              <a:lnSpc>
                <a:spcPct val="107000"/>
              </a:lnSpc>
              <a:spcAft>
                <a:spcPts val="800"/>
              </a:spcAft>
            </a:pPr>
            <a:r>
              <a:rPr lang="vi-VN" sz="2800" b="1"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40% dân số cư ngụ gần biển, với 600 triệu người sinh sống trong khu vực cao hơn mực nước biển 10 mét trở xuống.</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3" name="TextBox 42">
            <a:extLst>
              <a:ext uri="{FF2B5EF4-FFF2-40B4-BE49-F238E27FC236}">
                <a16:creationId xmlns:a16="http://schemas.microsoft.com/office/drawing/2014/main" id="{19664EC3-992A-4F99-9BE7-7C4CF574E4B5}"/>
              </a:ext>
            </a:extLst>
          </p:cNvPr>
          <p:cNvSpPr txBox="1"/>
          <p:nvPr/>
        </p:nvSpPr>
        <p:spPr>
          <a:xfrm>
            <a:off x="6613473" y="1501791"/>
            <a:ext cx="4895035" cy="1475404"/>
          </a:xfrm>
          <a:prstGeom prst="rect">
            <a:avLst/>
          </a:prstGeom>
          <a:noFill/>
        </p:spPr>
        <p:txBody>
          <a:bodyPr wrap="square">
            <a:spAutoFit/>
          </a:bodyPr>
          <a:lstStyle/>
          <a:p>
            <a:pPr algn="just">
              <a:lnSpc>
                <a:spcPct val="107000"/>
              </a:lnSpc>
              <a:spcAft>
                <a:spcPts val="800"/>
              </a:spcAft>
            </a:pPr>
            <a:r>
              <a:rPr lang="vi-VN" sz="28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Việt Nam có 28/64 tỉnh thành ven biển, với bờ biển dài hơn 3000km.</a:t>
            </a:r>
            <a:endParaRPr lang="en-US" sz="2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5" name="TextBox 44">
            <a:extLst>
              <a:ext uri="{FF2B5EF4-FFF2-40B4-BE49-F238E27FC236}">
                <a16:creationId xmlns:a16="http://schemas.microsoft.com/office/drawing/2014/main" id="{410C1C61-F163-4355-B897-35687A62F233}"/>
              </a:ext>
            </a:extLst>
          </p:cNvPr>
          <p:cNvSpPr txBox="1"/>
          <p:nvPr/>
        </p:nvSpPr>
        <p:spPr>
          <a:xfrm>
            <a:off x="3157728" y="4403786"/>
            <a:ext cx="4953431" cy="1673150"/>
          </a:xfrm>
          <a:prstGeom prst="rect">
            <a:avLst/>
          </a:prstGeom>
          <a:noFill/>
        </p:spPr>
        <p:txBody>
          <a:bodyPr wrap="square">
            <a:spAutoFit/>
          </a:bodyPr>
          <a:lstStyle/>
          <a:p>
            <a:pPr algn="ctr">
              <a:lnSpc>
                <a:spcPct val="107000"/>
              </a:lnSpc>
              <a:spcAft>
                <a:spcPts val="800"/>
              </a:spcAft>
            </a:pPr>
            <a:r>
              <a:rPr lang="vi-VN" sz="3200" b="1" dirty="0" smtClean="0">
                <a:solidFill>
                  <a:srgbClr val="C00000"/>
                </a:solidFill>
                <a:effectLst/>
                <a:latin typeface="Times New Roman" panose="02020603050405020304" pitchFamily="18" charset="0"/>
                <a:ea typeface="Times New Roman" panose="02020603050405020304" pitchFamily="18" charset="0"/>
                <a:cs typeface="Times New Roman" panose="02020603050405020304" pitchFamily="18" charset="0"/>
              </a:rPr>
              <a:t>Nước biển dâng có ảnh hưởng mạnh mẽ tới cuộc sống của con người</a:t>
            </a:r>
            <a:endParaRPr lang="en-US" sz="32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4079143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wipe(down)">
                                      <p:cBhvr>
                                        <p:cTn id="12" dur="500"/>
                                        <p:tgtEl>
                                          <p:spTgt spid="4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5"/>
                                        </p:tgtEl>
                                        <p:attrNameLst>
                                          <p:attrName>style.visibility</p:attrName>
                                        </p:attrNameLst>
                                      </p:cBhvr>
                                      <p:to>
                                        <p:strVal val="visible"/>
                                      </p:to>
                                    </p:set>
                                    <p:animEffect transition="in" filter="wipe(down)">
                                      <p:cBhvr>
                                        <p:cTn id="17" dur="500"/>
                                        <p:tgtEl>
                                          <p:spTgt spid="45"/>
                                        </p:tgtEl>
                                      </p:cBhvr>
                                    </p:animEffect>
                                  </p:childTnLst>
                                </p:cTn>
                              </p:par>
                              <p:par>
                                <p:cTn id="18" presetID="22" presetClass="entr" presetSubtype="4"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wipe(down)">
                                      <p:cBhvr>
                                        <p:cTn id="20"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3" grpId="0"/>
      <p:bldP spid="4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7374A073-D228-4240-8C70-AF6D37BDE419}"/>
              </a:ext>
            </a:extLst>
          </p:cNvPr>
          <p:cNvGrpSpPr/>
          <p:nvPr/>
        </p:nvGrpSpPr>
        <p:grpSpPr>
          <a:xfrm>
            <a:off x="1813611" y="158756"/>
            <a:ext cx="8451618" cy="861264"/>
            <a:chOff x="2469306" y="2205052"/>
            <a:chExt cx="2566572" cy="2447894"/>
          </a:xfrm>
        </p:grpSpPr>
        <p:sp>
          <p:nvSpPr>
            <p:cNvPr id="21" name="Teardrop 20">
              <a:extLst>
                <a:ext uri="{FF2B5EF4-FFF2-40B4-BE49-F238E27FC236}">
                  <a16:creationId xmlns:a16="http://schemas.microsoft.com/office/drawing/2014/main" id="{EEB8A47A-26E5-4619-AF65-31F9A75145A3}"/>
                </a:ext>
              </a:extLst>
            </p:cNvPr>
            <p:cNvSpPr/>
            <p:nvPr/>
          </p:nvSpPr>
          <p:spPr>
            <a:xfrm rot="5141952">
              <a:off x="2587984" y="2205052"/>
              <a:ext cx="2447894" cy="2447894"/>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B17C9ECA-E90A-45CB-91EC-B52B3AFF3362}"/>
                </a:ext>
              </a:extLst>
            </p:cNvPr>
            <p:cNvSpPr/>
            <p:nvPr/>
          </p:nvSpPr>
          <p:spPr>
            <a:xfrm>
              <a:off x="2469306" y="2283693"/>
              <a:ext cx="2499294" cy="2290612"/>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marR="0" lvl="0" indent="0" algn="ctr" defTabSz="2311400" rtl="0" eaLnBrk="1" fontAlgn="auto" latinLnBrk="0" hangingPunct="1">
                <a:lnSpc>
                  <a:spcPct val="90000"/>
                </a:lnSpc>
                <a:spcBef>
                  <a:spcPct val="0"/>
                </a:spcBef>
                <a:spcAft>
                  <a:spcPct val="35000"/>
                </a:spcAft>
                <a:buClrTx/>
                <a:buSzTx/>
                <a:buFontTx/>
                <a:buNone/>
                <a:tabLst/>
                <a:defRPr/>
              </a:pPr>
              <a:endParaRPr kumimoji="0" lang="en-US" sz="52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
        <p:nvSpPr>
          <p:cNvPr id="28" name="TextBox 27">
            <a:extLst>
              <a:ext uri="{FF2B5EF4-FFF2-40B4-BE49-F238E27FC236}">
                <a16:creationId xmlns:a16="http://schemas.microsoft.com/office/drawing/2014/main" id="{6CCF0026-9225-4978-A38E-9E53EF46D020}"/>
              </a:ext>
            </a:extLst>
          </p:cNvPr>
          <p:cNvSpPr txBox="1"/>
          <p:nvPr/>
        </p:nvSpPr>
        <p:spPr>
          <a:xfrm>
            <a:off x="2521280" y="201229"/>
            <a:ext cx="6981398"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3200" b="1" i="0" u="none" strike="noStrike" kern="1200" cap="none" spc="0" normalizeH="0" baseline="0" noProof="0" dirty="0" smtClean="0">
                <a:ln>
                  <a:noFill/>
                </a:ln>
                <a:solidFill>
                  <a:srgbClr val="0070C0"/>
                </a:solidFill>
                <a:effectLst/>
                <a:uLnTx/>
                <a:uFillTx/>
                <a:latin typeface="Times New Roman" panose="02020603050405020304" pitchFamily="18" charset="0"/>
                <a:ea typeface="+mn-ea"/>
                <a:cs typeface="Times New Roman" panose="02020603050405020304" pitchFamily="18" charset="0"/>
              </a:rPr>
              <a:t>* Nguyên nhân dẫn tới nước biển dâng</a:t>
            </a:r>
            <a:endParaRPr kumimoji="0" lang="en-US" sz="3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5" name="Freeform: Shape 4">
            <a:extLst>
              <a:ext uri="{FF2B5EF4-FFF2-40B4-BE49-F238E27FC236}">
                <a16:creationId xmlns:a16="http://schemas.microsoft.com/office/drawing/2014/main" id="{D316B0CE-D99D-451D-8B46-0A6D14A51ED9}"/>
              </a:ext>
            </a:extLst>
          </p:cNvPr>
          <p:cNvSpPr/>
          <p:nvPr/>
        </p:nvSpPr>
        <p:spPr>
          <a:xfrm>
            <a:off x="4908222" y="3386195"/>
            <a:ext cx="2513672" cy="1143413"/>
          </a:xfrm>
          <a:custGeom>
            <a:avLst/>
            <a:gdLst>
              <a:gd name="connsiteX0" fmla="*/ 0 w 1143413"/>
              <a:gd name="connsiteY0" fmla="*/ 571707 h 1143413"/>
              <a:gd name="connsiteX1" fmla="*/ 571707 w 1143413"/>
              <a:gd name="connsiteY1" fmla="*/ 0 h 1143413"/>
              <a:gd name="connsiteX2" fmla="*/ 1143414 w 1143413"/>
              <a:gd name="connsiteY2" fmla="*/ 571707 h 1143413"/>
              <a:gd name="connsiteX3" fmla="*/ 571707 w 1143413"/>
              <a:gd name="connsiteY3" fmla="*/ 1143414 h 1143413"/>
              <a:gd name="connsiteX4" fmla="*/ 0 w 1143413"/>
              <a:gd name="connsiteY4" fmla="*/ 571707 h 114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413" h="1143413">
                <a:moveTo>
                  <a:pt x="0" y="571707"/>
                </a:moveTo>
                <a:cubicBezTo>
                  <a:pt x="0" y="255962"/>
                  <a:pt x="255962" y="0"/>
                  <a:pt x="571707" y="0"/>
                </a:cubicBezTo>
                <a:cubicBezTo>
                  <a:pt x="887452" y="0"/>
                  <a:pt x="1143414" y="255962"/>
                  <a:pt x="1143414" y="571707"/>
                </a:cubicBezTo>
                <a:cubicBezTo>
                  <a:pt x="1143414" y="887452"/>
                  <a:pt x="887452" y="1143414"/>
                  <a:pt x="571707" y="1143414"/>
                </a:cubicBezTo>
                <a:cubicBezTo>
                  <a:pt x="255962" y="1143414"/>
                  <a:pt x="0" y="887452"/>
                  <a:pt x="0" y="571707"/>
                </a:cubicBezTo>
                <a:close/>
              </a:path>
            </a:pathLst>
          </a:cu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0309" tIns="190309" rIns="190309" bIns="190309" numCol="1" spcCol="1270" anchor="ctr" anchorCtr="0">
            <a:noAutofit/>
          </a:bodyPr>
          <a:lstStyle/>
          <a:p>
            <a:pPr marL="0" lvl="0" indent="0" algn="ctr" defTabSz="800100">
              <a:lnSpc>
                <a:spcPct val="90000"/>
              </a:lnSpc>
              <a:spcBef>
                <a:spcPct val="0"/>
              </a:spcBef>
              <a:spcAft>
                <a:spcPct val="35000"/>
              </a:spcAft>
              <a:buNone/>
            </a:pPr>
            <a:r>
              <a:rPr lang="vi-VN" sz="2800" b="1" kern="1200" dirty="0" smtClean="0">
                <a:latin typeface="Times New Roman" panose="02020603050405020304" pitchFamily="18" charset="0"/>
                <a:cs typeface="Times New Roman" panose="02020603050405020304" pitchFamily="18" charset="0"/>
              </a:rPr>
              <a:t>Nguyên nhân</a:t>
            </a:r>
            <a:endParaRPr lang="en-US" sz="2800" b="1" kern="1200" dirty="0">
              <a:latin typeface="Times New Roman" panose="02020603050405020304" pitchFamily="18" charset="0"/>
              <a:cs typeface="Times New Roman" panose="02020603050405020304" pitchFamily="18" charset="0"/>
            </a:endParaRPr>
          </a:p>
        </p:txBody>
      </p:sp>
      <p:sp>
        <p:nvSpPr>
          <p:cNvPr id="6" name="Freeform: Shape 5">
            <a:extLst>
              <a:ext uri="{FF2B5EF4-FFF2-40B4-BE49-F238E27FC236}">
                <a16:creationId xmlns:a16="http://schemas.microsoft.com/office/drawing/2014/main" id="{335674A2-43AF-4676-8F5E-85499A94FABA}"/>
              </a:ext>
            </a:extLst>
          </p:cNvPr>
          <p:cNvSpPr/>
          <p:nvPr/>
        </p:nvSpPr>
        <p:spPr>
          <a:xfrm rot="16200000">
            <a:off x="6043471" y="2736345"/>
            <a:ext cx="243172" cy="854648"/>
          </a:xfrm>
          <a:custGeom>
            <a:avLst/>
            <a:gdLst>
              <a:gd name="connsiteX0" fmla="*/ 0 w 243172"/>
              <a:gd name="connsiteY0" fmla="*/ 77752 h 388760"/>
              <a:gd name="connsiteX1" fmla="*/ 121586 w 243172"/>
              <a:gd name="connsiteY1" fmla="*/ 77752 h 388760"/>
              <a:gd name="connsiteX2" fmla="*/ 121586 w 243172"/>
              <a:gd name="connsiteY2" fmla="*/ 0 h 388760"/>
              <a:gd name="connsiteX3" fmla="*/ 243172 w 243172"/>
              <a:gd name="connsiteY3" fmla="*/ 194380 h 388760"/>
              <a:gd name="connsiteX4" fmla="*/ 121586 w 243172"/>
              <a:gd name="connsiteY4" fmla="*/ 388760 h 388760"/>
              <a:gd name="connsiteX5" fmla="*/ 121586 w 243172"/>
              <a:gd name="connsiteY5" fmla="*/ 311008 h 388760"/>
              <a:gd name="connsiteX6" fmla="*/ 0 w 243172"/>
              <a:gd name="connsiteY6" fmla="*/ 311008 h 388760"/>
              <a:gd name="connsiteX7" fmla="*/ 0 w 243172"/>
              <a:gd name="connsiteY7" fmla="*/ 77752 h 388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172" h="388760">
                <a:moveTo>
                  <a:pt x="0" y="77752"/>
                </a:moveTo>
                <a:lnTo>
                  <a:pt x="121586" y="77752"/>
                </a:lnTo>
                <a:lnTo>
                  <a:pt x="121586" y="0"/>
                </a:lnTo>
                <a:lnTo>
                  <a:pt x="243172" y="194380"/>
                </a:lnTo>
                <a:lnTo>
                  <a:pt x="121586" y="388760"/>
                </a:lnTo>
                <a:lnTo>
                  <a:pt x="121586" y="311008"/>
                </a:lnTo>
                <a:lnTo>
                  <a:pt x="0" y="311008"/>
                </a:lnTo>
                <a:lnTo>
                  <a:pt x="0" y="77752"/>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77752" rIns="72952" bIns="77752" numCol="1" spcCol="1270" anchor="ctr" anchorCtr="0">
            <a:noAutofit/>
          </a:bodyPr>
          <a:lstStyle/>
          <a:p>
            <a:pPr marL="0" lvl="0" indent="0" algn="ctr" defTabSz="48895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p:txBody>
      </p:sp>
      <p:sp>
        <p:nvSpPr>
          <p:cNvPr id="7" name="Freeform: Shape 6">
            <a:extLst>
              <a:ext uri="{FF2B5EF4-FFF2-40B4-BE49-F238E27FC236}">
                <a16:creationId xmlns:a16="http://schemas.microsoft.com/office/drawing/2014/main" id="{9BF565A8-2B08-4AD0-A431-A35F5A41F82C}"/>
              </a:ext>
            </a:extLst>
          </p:cNvPr>
          <p:cNvSpPr/>
          <p:nvPr/>
        </p:nvSpPr>
        <p:spPr>
          <a:xfrm>
            <a:off x="4908222" y="921419"/>
            <a:ext cx="2513672" cy="2005960"/>
          </a:xfrm>
          <a:custGeom>
            <a:avLst/>
            <a:gdLst>
              <a:gd name="connsiteX0" fmla="*/ 0 w 1143413"/>
              <a:gd name="connsiteY0" fmla="*/ 571707 h 1143413"/>
              <a:gd name="connsiteX1" fmla="*/ 571707 w 1143413"/>
              <a:gd name="connsiteY1" fmla="*/ 0 h 1143413"/>
              <a:gd name="connsiteX2" fmla="*/ 1143414 w 1143413"/>
              <a:gd name="connsiteY2" fmla="*/ 571707 h 1143413"/>
              <a:gd name="connsiteX3" fmla="*/ 571707 w 1143413"/>
              <a:gd name="connsiteY3" fmla="*/ 1143414 h 1143413"/>
              <a:gd name="connsiteX4" fmla="*/ 0 w 1143413"/>
              <a:gd name="connsiteY4" fmla="*/ 571707 h 114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413" h="1143413">
                <a:moveTo>
                  <a:pt x="0" y="571707"/>
                </a:moveTo>
                <a:cubicBezTo>
                  <a:pt x="0" y="255962"/>
                  <a:pt x="255962" y="0"/>
                  <a:pt x="571707" y="0"/>
                </a:cubicBezTo>
                <a:cubicBezTo>
                  <a:pt x="887452" y="0"/>
                  <a:pt x="1143414" y="255962"/>
                  <a:pt x="1143414" y="571707"/>
                </a:cubicBezTo>
                <a:cubicBezTo>
                  <a:pt x="1143414" y="887452"/>
                  <a:pt x="887452" y="1143414"/>
                  <a:pt x="571707" y="1143414"/>
                </a:cubicBezTo>
                <a:cubicBezTo>
                  <a:pt x="255962" y="1143414"/>
                  <a:pt x="0" y="887452"/>
                  <a:pt x="0" y="571707"/>
                </a:cubicBezTo>
                <a:close/>
              </a:path>
            </a:pathLst>
          </a:cu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81419" tIns="181419" rIns="181419" bIns="181419" numCol="1" spcCol="1270" anchor="ctr" anchorCtr="0">
            <a:noAutofit/>
          </a:bodyPr>
          <a:lstStyle/>
          <a:p>
            <a:pPr marL="0" lvl="0" indent="0" algn="ctr" defTabSz="488950">
              <a:lnSpc>
                <a:spcPct val="90000"/>
              </a:lnSpc>
              <a:spcBef>
                <a:spcPct val="0"/>
              </a:spcBef>
              <a:spcAft>
                <a:spcPct val="35000"/>
              </a:spcAft>
              <a:buNone/>
            </a:pPr>
            <a:r>
              <a:rPr lang="vi-VN" sz="2800" b="1" dirty="0" smtClean="0">
                <a:latin typeface="Times New Roman" panose="02020603050405020304" pitchFamily="18" charset="0"/>
                <a:cs typeface="Times New Roman" panose="02020603050405020304" pitchFamily="18" charset="0"/>
              </a:rPr>
              <a:t>Tác động của gió </a:t>
            </a:r>
            <a:endParaRPr lang="en-US" sz="2800" kern="1200" dirty="0">
              <a:latin typeface="Times New Roman" panose="02020603050405020304" pitchFamily="18" charset="0"/>
              <a:cs typeface="Times New Roman" panose="02020603050405020304" pitchFamily="18" charset="0"/>
            </a:endParaRPr>
          </a:p>
        </p:txBody>
      </p:sp>
      <p:sp>
        <p:nvSpPr>
          <p:cNvPr id="8" name="Freeform: Shape 7">
            <a:extLst>
              <a:ext uri="{FF2B5EF4-FFF2-40B4-BE49-F238E27FC236}">
                <a16:creationId xmlns:a16="http://schemas.microsoft.com/office/drawing/2014/main" id="{D30E4408-C692-4BE4-A3BB-9ABAC6C8C5F5}"/>
              </a:ext>
            </a:extLst>
          </p:cNvPr>
          <p:cNvSpPr/>
          <p:nvPr/>
        </p:nvSpPr>
        <p:spPr>
          <a:xfrm>
            <a:off x="7643800" y="3763522"/>
            <a:ext cx="534588" cy="388760"/>
          </a:xfrm>
          <a:custGeom>
            <a:avLst/>
            <a:gdLst>
              <a:gd name="connsiteX0" fmla="*/ 0 w 243172"/>
              <a:gd name="connsiteY0" fmla="*/ 77752 h 388760"/>
              <a:gd name="connsiteX1" fmla="*/ 121586 w 243172"/>
              <a:gd name="connsiteY1" fmla="*/ 77752 h 388760"/>
              <a:gd name="connsiteX2" fmla="*/ 121586 w 243172"/>
              <a:gd name="connsiteY2" fmla="*/ 0 h 388760"/>
              <a:gd name="connsiteX3" fmla="*/ 243172 w 243172"/>
              <a:gd name="connsiteY3" fmla="*/ 194380 h 388760"/>
              <a:gd name="connsiteX4" fmla="*/ 121586 w 243172"/>
              <a:gd name="connsiteY4" fmla="*/ 388760 h 388760"/>
              <a:gd name="connsiteX5" fmla="*/ 121586 w 243172"/>
              <a:gd name="connsiteY5" fmla="*/ 311008 h 388760"/>
              <a:gd name="connsiteX6" fmla="*/ 0 w 243172"/>
              <a:gd name="connsiteY6" fmla="*/ 311008 h 388760"/>
              <a:gd name="connsiteX7" fmla="*/ 0 w 243172"/>
              <a:gd name="connsiteY7" fmla="*/ 77752 h 388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172" h="388760">
                <a:moveTo>
                  <a:pt x="0" y="77752"/>
                </a:moveTo>
                <a:lnTo>
                  <a:pt x="121586" y="77752"/>
                </a:lnTo>
                <a:lnTo>
                  <a:pt x="121586" y="0"/>
                </a:lnTo>
                <a:lnTo>
                  <a:pt x="243172" y="194380"/>
                </a:lnTo>
                <a:lnTo>
                  <a:pt x="121586" y="388760"/>
                </a:lnTo>
                <a:lnTo>
                  <a:pt x="121586" y="311008"/>
                </a:lnTo>
                <a:lnTo>
                  <a:pt x="0" y="311008"/>
                </a:lnTo>
                <a:lnTo>
                  <a:pt x="0" y="77752"/>
                </a:lnTo>
                <a:close/>
              </a:path>
            </a:pathLst>
          </a:custGeom>
        </p:spPr>
        <p:style>
          <a:lnRef idx="0">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0" tIns="77752" rIns="72952" bIns="77752" numCol="1" spcCol="1270" anchor="ctr" anchorCtr="0">
            <a:noAutofit/>
          </a:bodyPr>
          <a:lstStyle/>
          <a:p>
            <a:pPr marL="0" lvl="0" indent="0" algn="ctr" defTabSz="48895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p:txBody>
      </p:sp>
      <p:sp>
        <p:nvSpPr>
          <p:cNvPr id="9" name="Freeform: Shape 8">
            <a:extLst>
              <a:ext uri="{FF2B5EF4-FFF2-40B4-BE49-F238E27FC236}">
                <a16:creationId xmlns:a16="http://schemas.microsoft.com/office/drawing/2014/main" id="{88537BEB-5B7C-430B-8FB6-73875D02E038}"/>
              </a:ext>
            </a:extLst>
          </p:cNvPr>
          <p:cNvSpPr/>
          <p:nvPr/>
        </p:nvSpPr>
        <p:spPr>
          <a:xfrm>
            <a:off x="8430554" y="2133601"/>
            <a:ext cx="2513672" cy="2396008"/>
          </a:xfrm>
          <a:custGeom>
            <a:avLst/>
            <a:gdLst>
              <a:gd name="connsiteX0" fmla="*/ 0 w 1143413"/>
              <a:gd name="connsiteY0" fmla="*/ 571707 h 1143413"/>
              <a:gd name="connsiteX1" fmla="*/ 571707 w 1143413"/>
              <a:gd name="connsiteY1" fmla="*/ 0 h 1143413"/>
              <a:gd name="connsiteX2" fmla="*/ 1143414 w 1143413"/>
              <a:gd name="connsiteY2" fmla="*/ 571707 h 1143413"/>
              <a:gd name="connsiteX3" fmla="*/ 571707 w 1143413"/>
              <a:gd name="connsiteY3" fmla="*/ 1143414 h 1143413"/>
              <a:gd name="connsiteX4" fmla="*/ 0 w 1143413"/>
              <a:gd name="connsiteY4" fmla="*/ 571707 h 114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413" h="1143413">
                <a:moveTo>
                  <a:pt x="0" y="571707"/>
                </a:moveTo>
                <a:cubicBezTo>
                  <a:pt x="0" y="255962"/>
                  <a:pt x="255962" y="0"/>
                  <a:pt x="571707" y="0"/>
                </a:cubicBezTo>
                <a:cubicBezTo>
                  <a:pt x="887452" y="0"/>
                  <a:pt x="1143414" y="255962"/>
                  <a:pt x="1143414" y="571707"/>
                </a:cubicBezTo>
                <a:cubicBezTo>
                  <a:pt x="1143414" y="887452"/>
                  <a:pt x="887452" y="1143414"/>
                  <a:pt x="571707" y="1143414"/>
                </a:cubicBezTo>
                <a:cubicBezTo>
                  <a:pt x="255962" y="1143414"/>
                  <a:pt x="0" y="887452"/>
                  <a:pt x="0" y="571707"/>
                </a:cubicBezTo>
                <a:close/>
              </a:path>
            </a:pathLst>
          </a:cu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81419" tIns="181419" rIns="181419" bIns="181419" numCol="1" spcCol="1270" anchor="ctr" anchorCtr="0">
            <a:noAutofit/>
          </a:bodyPr>
          <a:lstStyle/>
          <a:p>
            <a:pPr marL="0" lvl="0" indent="0" algn="ctr" defTabSz="488950">
              <a:lnSpc>
                <a:spcPct val="90000"/>
              </a:lnSpc>
              <a:spcBef>
                <a:spcPct val="0"/>
              </a:spcBef>
              <a:spcAft>
                <a:spcPct val="35000"/>
              </a:spcAft>
              <a:buNone/>
            </a:pPr>
            <a:r>
              <a:rPr lang="vi-VN" sz="2800" b="1" dirty="0" smtClean="0">
                <a:latin typeface="Times New Roman" panose="02020603050405020304" pitchFamily="18" charset="0"/>
                <a:cs typeface="Times New Roman" panose="02020603050405020304" pitchFamily="18" charset="0"/>
              </a:rPr>
              <a:t>Bão, động đất và sóng thần</a:t>
            </a:r>
            <a:endParaRPr lang="en-US" sz="2800" kern="1200" dirty="0">
              <a:latin typeface="Times New Roman" panose="02020603050405020304" pitchFamily="18" charset="0"/>
              <a:cs typeface="Times New Roman" panose="02020603050405020304" pitchFamily="18" charset="0"/>
            </a:endParaRPr>
          </a:p>
        </p:txBody>
      </p:sp>
      <p:sp>
        <p:nvSpPr>
          <p:cNvPr id="11" name="Freeform: Shape 10">
            <a:extLst>
              <a:ext uri="{FF2B5EF4-FFF2-40B4-BE49-F238E27FC236}">
                <a16:creationId xmlns:a16="http://schemas.microsoft.com/office/drawing/2014/main" id="{C882D02B-9A95-456F-A49E-C6DB46226D3D}"/>
              </a:ext>
            </a:extLst>
          </p:cNvPr>
          <p:cNvSpPr/>
          <p:nvPr/>
        </p:nvSpPr>
        <p:spPr>
          <a:xfrm rot="5400000">
            <a:off x="6043471" y="4359284"/>
            <a:ext cx="243172" cy="854648"/>
          </a:xfrm>
          <a:custGeom>
            <a:avLst/>
            <a:gdLst>
              <a:gd name="connsiteX0" fmla="*/ 0 w 243172"/>
              <a:gd name="connsiteY0" fmla="*/ 77752 h 388760"/>
              <a:gd name="connsiteX1" fmla="*/ 121586 w 243172"/>
              <a:gd name="connsiteY1" fmla="*/ 77752 h 388760"/>
              <a:gd name="connsiteX2" fmla="*/ 121586 w 243172"/>
              <a:gd name="connsiteY2" fmla="*/ 0 h 388760"/>
              <a:gd name="connsiteX3" fmla="*/ 243172 w 243172"/>
              <a:gd name="connsiteY3" fmla="*/ 194380 h 388760"/>
              <a:gd name="connsiteX4" fmla="*/ 121586 w 243172"/>
              <a:gd name="connsiteY4" fmla="*/ 388760 h 388760"/>
              <a:gd name="connsiteX5" fmla="*/ 121586 w 243172"/>
              <a:gd name="connsiteY5" fmla="*/ 311008 h 388760"/>
              <a:gd name="connsiteX6" fmla="*/ 0 w 243172"/>
              <a:gd name="connsiteY6" fmla="*/ 311008 h 388760"/>
              <a:gd name="connsiteX7" fmla="*/ 0 w 243172"/>
              <a:gd name="connsiteY7" fmla="*/ 77752 h 388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172" h="388760">
                <a:moveTo>
                  <a:pt x="0" y="77752"/>
                </a:moveTo>
                <a:lnTo>
                  <a:pt x="121586" y="77752"/>
                </a:lnTo>
                <a:lnTo>
                  <a:pt x="121586" y="0"/>
                </a:lnTo>
                <a:lnTo>
                  <a:pt x="243172" y="194380"/>
                </a:lnTo>
                <a:lnTo>
                  <a:pt x="121586" y="388760"/>
                </a:lnTo>
                <a:lnTo>
                  <a:pt x="121586" y="311008"/>
                </a:lnTo>
                <a:lnTo>
                  <a:pt x="0" y="311008"/>
                </a:lnTo>
                <a:lnTo>
                  <a:pt x="0" y="77752"/>
                </a:lnTo>
                <a:close/>
              </a:path>
            </a:pathLst>
          </a:custGeom>
        </p:spPr>
        <p:style>
          <a:lnRef idx="0">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0" tIns="77752" rIns="72952" bIns="77752" numCol="1" spcCol="1270" anchor="ctr" anchorCtr="0">
            <a:noAutofit/>
          </a:bodyPr>
          <a:lstStyle/>
          <a:p>
            <a:pPr marL="0" lvl="0" indent="0" algn="ctr" defTabSz="48895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49EA22FE-AD45-44D3-B16C-DC8032A0B0D1}"/>
              </a:ext>
            </a:extLst>
          </p:cNvPr>
          <p:cNvSpPr/>
          <p:nvPr/>
        </p:nvSpPr>
        <p:spPr>
          <a:xfrm>
            <a:off x="4908222" y="5022898"/>
            <a:ext cx="2513672" cy="1682702"/>
          </a:xfrm>
          <a:custGeom>
            <a:avLst/>
            <a:gdLst>
              <a:gd name="connsiteX0" fmla="*/ 0 w 1143413"/>
              <a:gd name="connsiteY0" fmla="*/ 571707 h 1143413"/>
              <a:gd name="connsiteX1" fmla="*/ 571707 w 1143413"/>
              <a:gd name="connsiteY1" fmla="*/ 0 h 1143413"/>
              <a:gd name="connsiteX2" fmla="*/ 1143414 w 1143413"/>
              <a:gd name="connsiteY2" fmla="*/ 571707 h 1143413"/>
              <a:gd name="connsiteX3" fmla="*/ 571707 w 1143413"/>
              <a:gd name="connsiteY3" fmla="*/ 1143414 h 1143413"/>
              <a:gd name="connsiteX4" fmla="*/ 0 w 1143413"/>
              <a:gd name="connsiteY4" fmla="*/ 571707 h 114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413" h="1143413">
                <a:moveTo>
                  <a:pt x="0" y="571707"/>
                </a:moveTo>
                <a:cubicBezTo>
                  <a:pt x="0" y="255962"/>
                  <a:pt x="255962" y="0"/>
                  <a:pt x="571707" y="0"/>
                </a:cubicBezTo>
                <a:cubicBezTo>
                  <a:pt x="887452" y="0"/>
                  <a:pt x="1143414" y="255962"/>
                  <a:pt x="1143414" y="571707"/>
                </a:cubicBezTo>
                <a:cubicBezTo>
                  <a:pt x="1143414" y="887452"/>
                  <a:pt x="887452" y="1143414"/>
                  <a:pt x="571707" y="1143414"/>
                </a:cubicBezTo>
                <a:cubicBezTo>
                  <a:pt x="255962" y="1143414"/>
                  <a:pt x="0" y="887452"/>
                  <a:pt x="0" y="571707"/>
                </a:cubicBezTo>
                <a:close/>
              </a:path>
            </a:pathLst>
          </a:cu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81419" tIns="181419" rIns="181419" bIns="181419" numCol="1" spcCol="1270" anchor="ctr" anchorCtr="0">
            <a:noAutofit/>
          </a:bodyPr>
          <a:lstStyle/>
          <a:p>
            <a:pPr marL="0" lvl="0" indent="0" algn="ctr" defTabSz="488950">
              <a:lnSpc>
                <a:spcPct val="90000"/>
              </a:lnSpc>
              <a:spcBef>
                <a:spcPct val="0"/>
              </a:spcBef>
              <a:spcAft>
                <a:spcPct val="35000"/>
              </a:spcAft>
              <a:buNone/>
            </a:pPr>
            <a:r>
              <a:rPr lang="vi-VN" sz="2800" b="1" kern="1200" dirty="0" smtClean="0">
                <a:latin typeface="Times New Roman" panose="02020603050405020304" pitchFamily="18" charset="0"/>
                <a:cs typeface="Times New Roman" panose="02020603050405020304" pitchFamily="18" charset="0"/>
              </a:rPr>
              <a:t>Biến đổi khí hậu</a:t>
            </a:r>
            <a:endParaRPr lang="en-US" sz="2800" kern="1200" dirty="0">
              <a:latin typeface="Times New Roman" panose="02020603050405020304" pitchFamily="18" charset="0"/>
              <a:cs typeface="Times New Roman" panose="02020603050405020304" pitchFamily="18" charset="0"/>
            </a:endParaRPr>
          </a:p>
        </p:txBody>
      </p:sp>
      <p:sp>
        <p:nvSpPr>
          <p:cNvPr id="13" name="Freeform: Shape 12">
            <a:extLst>
              <a:ext uri="{FF2B5EF4-FFF2-40B4-BE49-F238E27FC236}">
                <a16:creationId xmlns:a16="http://schemas.microsoft.com/office/drawing/2014/main" id="{889328A3-4D62-4071-B1C3-41DF8BE3F5A0}"/>
              </a:ext>
            </a:extLst>
          </p:cNvPr>
          <p:cNvSpPr/>
          <p:nvPr/>
        </p:nvSpPr>
        <p:spPr>
          <a:xfrm>
            <a:off x="4151726" y="3763521"/>
            <a:ext cx="534588" cy="388761"/>
          </a:xfrm>
          <a:custGeom>
            <a:avLst/>
            <a:gdLst>
              <a:gd name="connsiteX0" fmla="*/ 0 w 243172"/>
              <a:gd name="connsiteY0" fmla="*/ 77752 h 388760"/>
              <a:gd name="connsiteX1" fmla="*/ 121586 w 243172"/>
              <a:gd name="connsiteY1" fmla="*/ 77752 h 388760"/>
              <a:gd name="connsiteX2" fmla="*/ 121586 w 243172"/>
              <a:gd name="connsiteY2" fmla="*/ 0 h 388760"/>
              <a:gd name="connsiteX3" fmla="*/ 243172 w 243172"/>
              <a:gd name="connsiteY3" fmla="*/ 194380 h 388760"/>
              <a:gd name="connsiteX4" fmla="*/ 121586 w 243172"/>
              <a:gd name="connsiteY4" fmla="*/ 388760 h 388760"/>
              <a:gd name="connsiteX5" fmla="*/ 121586 w 243172"/>
              <a:gd name="connsiteY5" fmla="*/ 311008 h 388760"/>
              <a:gd name="connsiteX6" fmla="*/ 0 w 243172"/>
              <a:gd name="connsiteY6" fmla="*/ 311008 h 388760"/>
              <a:gd name="connsiteX7" fmla="*/ 0 w 243172"/>
              <a:gd name="connsiteY7" fmla="*/ 77752 h 388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172" h="388760">
                <a:moveTo>
                  <a:pt x="243171" y="311008"/>
                </a:moveTo>
                <a:lnTo>
                  <a:pt x="121586" y="311008"/>
                </a:lnTo>
                <a:lnTo>
                  <a:pt x="121586" y="388760"/>
                </a:lnTo>
                <a:lnTo>
                  <a:pt x="1" y="194380"/>
                </a:lnTo>
                <a:lnTo>
                  <a:pt x="121586" y="0"/>
                </a:lnTo>
                <a:lnTo>
                  <a:pt x="121586" y="77752"/>
                </a:lnTo>
                <a:lnTo>
                  <a:pt x="243171" y="77752"/>
                </a:lnTo>
                <a:lnTo>
                  <a:pt x="243171" y="311008"/>
                </a:lnTo>
                <a:close/>
              </a:path>
            </a:pathLst>
          </a:custGeom>
        </p:spPr>
        <p:style>
          <a:lnRef idx="0">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72952" tIns="77753" rIns="0" bIns="77752" numCol="1" spcCol="1270" anchor="ctr" anchorCtr="0">
            <a:noAutofit/>
          </a:bodyPr>
          <a:lstStyle/>
          <a:p>
            <a:pPr marL="0" lvl="0" indent="0" algn="ctr" defTabSz="48895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p:txBody>
      </p:sp>
      <p:sp>
        <p:nvSpPr>
          <p:cNvPr id="14" name="Freeform: Shape 13">
            <a:extLst>
              <a:ext uri="{FF2B5EF4-FFF2-40B4-BE49-F238E27FC236}">
                <a16:creationId xmlns:a16="http://schemas.microsoft.com/office/drawing/2014/main" id="{F4694B55-A23F-47BB-B08C-FB8FDB1177F4}"/>
              </a:ext>
            </a:extLst>
          </p:cNvPr>
          <p:cNvSpPr/>
          <p:nvPr/>
        </p:nvSpPr>
        <p:spPr>
          <a:xfrm>
            <a:off x="1143000" y="3386195"/>
            <a:ext cx="2756561" cy="1143413"/>
          </a:xfrm>
          <a:custGeom>
            <a:avLst/>
            <a:gdLst>
              <a:gd name="connsiteX0" fmla="*/ 0 w 1143413"/>
              <a:gd name="connsiteY0" fmla="*/ 571707 h 1143413"/>
              <a:gd name="connsiteX1" fmla="*/ 571707 w 1143413"/>
              <a:gd name="connsiteY1" fmla="*/ 0 h 1143413"/>
              <a:gd name="connsiteX2" fmla="*/ 1143414 w 1143413"/>
              <a:gd name="connsiteY2" fmla="*/ 571707 h 1143413"/>
              <a:gd name="connsiteX3" fmla="*/ 571707 w 1143413"/>
              <a:gd name="connsiteY3" fmla="*/ 1143414 h 1143413"/>
              <a:gd name="connsiteX4" fmla="*/ 0 w 1143413"/>
              <a:gd name="connsiteY4" fmla="*/ 571707 h 114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413" h="1143413">
                <a:moveTo>
                  <a:pt x="0" y="571707"/>
                </a:moveTo>
                <a:cubicBezTo>
                  <a:pt x="0" y="255962"/>
                  <a:pt x="255962" y="0"/>
                  <a:pt x="571707" y="0"/>
                </a:cubicBezTo>
                <a:cubicBezTo>
                  <a:pt x="887452" y="0"/>
                  <a:pt x="1143414" y="255962"/>
                  <a:pt x="1143414" y="571707"/>
                </a:cubicBezTo>
                <a:cubicBezTo>
                  <a:pt x="1143414" y="887452"/>
                  <a:pt x="887452" y="1143414"/>
                  <a:pt x="571707" y="1143414"/>
                </a:cubicBezTo>
                <a:cubicBezTo>
                  <a:pt x="255962" y="1143414"/>
                  <a:pt x="0" y="887452"/>
                  <a:pt x="0" y="571707"/>
                </a:cubicBezTo>
                <a:close/>
              </a:path>
            </a:pathLst>
          </a:cu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81419" tIns="181419" rIns="181419" bIns="181419" numCol="1" spcCol="1270" anchor="ctr" anchorCtr="0">
            <a:noAutofit/>
          </a:bodyPr>
          <a:lstStyle/>
          <a:p>
            <a:pPr marL="0" lvl="0" indent="0" algn="ctr" defTabSz="488950">
              <a:lnSpc>
                <a:spcPct val="90000"/>
              </a:lnSpc>
              <a:spcBef>
                <a:spcPct val="0"/>
              </a:spcBef>
              <a:spcAft>
                <a:spcPct val="35000"/>
              </a:spcAft>
              <a:buNone/>
            </a:pPr>
            <a:r>
              <a:rPr lang="vi-VN" sz="2400" b="1" kern="1200" dirty="0" smtClean="0">
                <a:latin typeface="Times New Roman" panose="02020603050405020304" pitchFamily="18" charset="0"/>
                <a:cs typeface="Times New Roman" panose="02020603050405020304" pitchFamily="18" charset="0"/>
              </a:rPr>
              <a:t>Thủy triều</a:t>
            </a:r>
            <a:endParaRPr lang="en-US" sz="2400" b="1" kern="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124547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500"/>
                                        <p:tgtEl>
                                          <p:spTgt spid="13"/>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right)">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00"/>
                                        <p:tgtEl>
                                          <p:spTgt spid="6"/>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down)">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left)">
                                      <p:cBhvr>
                                        <p:cTn id="23" dur="500"/>
                                        <p:tgtEl>
                                          <p:spTgt spid="8"/>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up)">
                                      <p:cBhvr>
                                        <p:cTn id="31" dur="500"/>
                                        <p:tgtEl>
                                          <p:spTgt spid="11"/>
                                        </p:tgtEl>
                                      </p:cBhvr>
                                    </p:animEffect>
                                  </p:childTnLst>
                                </p:cTn>
                              </p:par>
                              <p:par>
                                <p:cTn id="32" presetID="22" presetClass="entr" presetSubtype="1"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up)">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2" grpId="0" animBg="1"/>
      <p:bldP spid="13" grpId="0" animBg="1"/>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915761-A72E-47E7-AC91-E9070D5A4021}"/>
              </a:ext>
            </a:extLst>
          </p:cNvPr>
          <p:cNvPicPr>
            <a:picLocks noChangeAspect="1"/>
          </p:cNvPicPr>
          <p:nvPr/>
        </p:nvPicPr>
        <p:blipFill>
          <a:blip r:embed="rId2"/>
          <a:stretch>
            <a:fillRect/>
          </a:stretch>
        </p:blipFill>
        <p:spPr>
          <a:xfrm>
            <a:off x="827315" y="1091147"/>
            <a:ext cx="10352314" cy="525148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Rectangle 4">
            <a:extLst>
              <a:ext uri="{FF2B5EF4-FFF2-40B4-BE49-F238E27FC236}">
                <a16:creationId xmlns:a16="http://schemas.microsoft.com/office/drawing/2014/main" id="{4AD49E69-BA42-4FD3-AA09-F6B2F13C3098}"/>
              </a:ext>
            </a:extLst>
          </p:cNvPr>
          <p:cNvSpPr/>
          <p:nvPr/>
        </p:nvSpPr>
        <p:spPr>
          <a:xfrm>
            <a:off x="1127397" y="1549038"/>
            <a:ext cx="9428798" cy="797491"/>
          </a:xfrm>
          <a:prstGeom prst="rect">
            <a:avLst/>
          </a:prstGeom>
          <a:solidFill>
            <a:schemeClr val="accent4">
              <a:lumMod val="20000"/>
              <a:lumOff val="8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vi-VN" sz="2400" b="1"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Tìm chi tiết lí giải cho những nguyên </a:t>
            </a:r>
            <a:r>
              <a:rPr lang="vi-VN" sz="24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nhân dẫn đến hiện tượng nước biển dâng.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56B9F555-6ABA-4835-9200-61DCA6969A27}"/>
              </a:ext>
            </a:extLst>
          </p:cNvPr>
          <p:cNvGraphicFramePr>
            <a:graphicFrameLocks noGrp="1"/>
          </p:cNvGraphicFramePr>
          <p:nvPr>
            <p:extLst>
              <p:ext uri="{D42A27DB-BD31-4B8C-83A1-F6EECF244321}">
                <p14:modId xmlns:p14="http://schemas.microsoft.com/office/powerpoint/2010/main" val="2470065712"/>
              </p:ext>
            </p:extLst>
          </p:nvPr>
        </p:nvGraphicFramePr>
        <p:xfrm>
          <a:off x="1396630" y="2454416"/>
          <a:ext cx="9448734" cy="3656393"/>
        </p:xfrm>
        <a:graphic>
          <a:graphicData uri="http://schemas.openxmlformats.org/drawingml/2006/table">
            <a:tbl>
              <a:tblPr firstRow="1" firstCol="1" bandRow="1"/>
              <a:tblGrid>
                <a:gridCol w="2575112">
                  <a:extLst>
                    <a:ext uri="{9D8B030D-6E8A-4147-A177-3AD203B41FA5}">
                      <a16:colId xmlns:a16="http://schemas.microsoft.com/office/drawing/2014/main" val="601518158"/>
                    </a:ext>
                  </a:extLst>
                </a:gridCol>
                <a:gridCol w="6873622">
                  <a:extLst>
                    <a:ext uri="{9D8B030D-6E8A-4147-A177-3AD203B41FA5}">
                      <a16:colId xmlns:a16="http://schemas.microsoft.com/office/drawing/2014/main" val="84692082"/>
                    </a:ext>
                  </a:extLst>
                </a:gridCol>
              </a:tblGrid>
              <a:tr h="407874">
                <a:tc>
                  <a:txBody>
                    <a:bodyPr/>
                    <a:lstStyle/>
                    <a:p>
                      <a:pPr algn="ctr">
                        <a:lnSpc>
                          <a:spcPct val="107000"/>
                        </a:lnSpc>
                        <a:spcAft>
                          <a:spcPts val="800"/>
                        </a:spcAft>
                      </a:pPr>
                      <a:r>
                        <a:rPr lang="vi-VN" sz="2400" b="1" dirty="0" smtClea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Nguyên nhân</a:t>
                      </a:r>
                      <a:endParaRPr lang="en-US"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vi-VN" sz="2400" b="1" dirty="0" smtClean="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Chi tiết</a:t>
                      </a:r>
                      <a:endParaRPr lang="en-US"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0678643"/>
                  </a:ext>
                </a:extLst>
              </a:tr>
              <a:tr h="407874">
                <a:tc>
                  <a:txBody>
                    <a:bodyPr/>
                    <a:lstStyle/>
                    <a:p>
                      <a:pPr algn="just">
                        <a:lnSpc>
                          <a:spcPct val="107000"/>
                        </a:lnSpc>
                        <a:spcAft>
                          <a:spcPts val="800"/>
                        </a:spcAft>
                      </a:pPr>
                      <a:r>
                        <a:rPr lang="vi-VN" sz="2400" dirty="0" smtClean="0">
                          <a:effectLst/>
                          <a:latin typeface="+mj-lt"/>
                          <a:ea typeface="Calibri" panose="020F0502020204030204" pitchFamily="34" charset="0"/>
                          <a:cs typeface="Times New Roman" panose="02020603050405020304" pitchFamily="18" charset="0"/>
                        </a:rPr>
                        <a:t>Thủy triều</a:t>
                      </a:r>
                      <a:endParaRPr lang="en-US" sz="24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490002"/>
                  </a:ext>
                </a:extLst>
              </a:tr>
              <a:tr h="407874">
                <a:tc>
                  <a:txBody>
                    <a:bodyPr/>
                    <a:lstStyle/>
                    <a:p>
                      <a:pPr algn="just">
                        <a:lnSpc>
                          <a:spcPct val="107000"/>
                        </a:lnSpc>
                        <a:spcAft>
                          <a:spcPts val="800"/>
                        </a:spcAft>
                      </a:pPr>
                      <a:r>
                        <a:rPr lang="vi-VN" sz="2400" dirty="0" smtClean="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Tác động của gió</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8763027"/>
                  </a:ext>
                </a:extLst>
              </a:tr>
              <a:tr h="407874">
                <a:tc>
                  <a:txBody>
                    <a:bodyPr/>
                    <a:lstStyle/>
                    <a:p>
                      <a:pPr algn="just">
                        <a:lnSpc>
                          <a:spcPct val="107000"/>
                        </a:lnSpc>
                        <a:spcAft>
                          <a:spcPts val="800"/>
                        </a:spcAft>
                      </a:pPr>
                      <a:r>
                        <a:rPr lang="vi-VN" sz="2400" dirty="0" smtClean="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Bão, động đất và sóng thần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9109592"/>
                  </a:ext>
                </a:extLst>
              </a:tr>
              <a:tr h="407874">
                <a:tc>
                  <a:txBody>
                    <a:bodyPr/>
                    <a:lstStyle/>
                    <a:p>
                      <a:pPr algn="just">
                        <a:lnSpc>
                          <a:spcPct val="107000"/>
                        </a:lnSpc>
                        <a:spcAft>
                          <a:spcPts val="800"/>
                        </a:spcAft>
                      </a:pPr>
                      <a:r>
                        <a:rPr lang="vi-VN" sz="2400" dirty="0" smtClean="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Biến đổi khí hậu</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vi-VN"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7629671"/>
                  </a:ext>
                </a:extLst>
              </a:tr>
              <a:tr h="1242196">
                <a:tc gridSpan="2">
                  <a:txBody>
                    <a:bodyPr/>
                    <a:lstStyle/>
                    <a:p>
                      <a:pPr algn="just">
                        <a:lnSpc>
                          <a:spcPct val="107000"/>
                        </a:lnSpc>
                        <a:spcAft>
                          <a:spcPts val="800"/>
                        </a:spcAft>
                      </a:pPr>
                      <a:r>
                        <a:rPr lang="vi-VN" sz="2400" b="1" dirty="0" smtClean="0">
                          <a:solidFill>
                            <a:srgbClr val="FF0000"/>
                          </a:solidFill>
                          <a:effectLst/>
                          <a:latin typeface="+mj-lt"/>
                          <a:ea typeface="Calibri" panose="020F0502020204030204" pitchFamily="34" charset="0"/>
                          <a:cs typeface="Times New Roman" panose="02020603050405020304" pitchFamily="18" charset="0"/>
                        </a:rPr>
                        <a:t>Nhận xét về cách trình bày (kênh hình, kênh chữ):</a:t>
                      </a:r>
                      <a:endParaRPr lang="en-US" sz="2400" b="1" dirty="0">
                        <a:solidFill>
                          <a:srgbClr val="FF0000"/>
                        </a:solidFill>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just">
                        <a:lnSpc>
                          <a:spcPct val="107000"/>
                        </a:lnSpc>
                        <a:spcAft>
                          <a:spcPts val="800"/>
                        </a:spcAft>
                      </a:pP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8518879"/>
                  </a:ext>
                </a:extLst>
              </a:tr>
            </a:tbl>
          </a:graphicData>
        </a:graphic>
      </p:graphicFrame>
      <p:sp>
        <p:nvSpPr>
          <p:cNvPr id="20" name="TextBox 19">
            <a:extLst>
              <a:ext uri="{FF2B5EF4-FFF2-40B4-BE49-F238E27FC236}">
                <a16:creationId xmlns:a16="http://schemas.microsoft.com/office/drawing/2014/main" id="{958BF712-AEB8-479D-A4D2-6F97146D7D28}"/>
              </a:ext>
            </a:extLst>
          </p:cNvPr>
          <p:cNvSpPr txBox="1"/>
          <p:nvPr/>
        </p:nvSpPr>
        <p:spPr>
          <a:xfrm>
            <a:off x="4229673" y="314741"/>
            <a:ext cx="3049190" cy="461665"/>
          </a:xfrm>
          <a:custGeom>
            <a:avLst/>
            <a:gdLst>
              <a:gd name="connsiteX0" fmla="*/ 0 w 3049190"/>
              <a:gd name="connsiteY0" fmla="*/ 0 h 461665"/>
              <a:gd name="connsiteX1" fmla="*/ 3049190 w 3049190"/>
              <a:gd name="connsiteY1" fmla="*/ 0 h 461665"/>
              <a:gd name="connsiteX2" fmla="*/ 3049190 w 3049190"/>
              <a:gd name="connsiteY2" fmla="*/ 461665 h 461665"/>
              <a:gd name="connsiteX3" fmla="*/ 0 w 3049190"/>
              <a:gd name="connsiteY3" fmla="*/ 461665 h 461665"/>
              <a:gd name="connsiteX4" fmla="*/ 0 w 3049190"/>
              <a:gd name="connsiteY4" fmla="*/ 0 h 4616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9190" h="461665" extrusionOk="0">
                <a:moveTo>
                  <a:pt x="0" y="0"/>
                </a:moveTo>
                <a:cubicBezTo>
                  <a:pt x="756032" y="-5264"/>
                  <a:pt x="1586589" y="84467"/>
                  <a:pt x="3049190" y="0"/>
                </a:cubicBezTo>
                <a:cubicBezTo>
                  <a:pt x="3045502" y="47644"/>
                  <a:pt x="3067007" y="347216"/>
                  <a:pt x="3049190" y="461665"/>
                </a:cubicBezTo>
                <a:cubicBezTo>
                  <a:pt x="1779625" y="567985"/>
                  <a:pt x="376762" y="454016"/>
                  <a:pt x="0" y="461665"/>
                </a:cubicBezTo>
                <a:cubicBezTo>
                  <a:pt x="26717" y="334458"/>
                  <a:pt x="19926" y="171528"/>
                  <a:pt x="0" y="0"/>
                </a:cubicBezTo>
                <a:close/>
              </a:path>
            </a:pathLst>
          </a:custGeom>
          <a:noFill/>
          <a:ln>
            <a:solidFill>
              <a:schemeClr val="tx1"/>
            </a:solidFill>
            <a:extLst>
              <a:ext uri="{C807C97D-BFC1-408E-A445-0C87EB9F89A2}">
                <ask:lineSketchStyleProps xmlns:ask="http://schemas.microsoft.com/office/drawing/2018/sketchyshapes" xmlns="" sd="2650216993">
                  <a:prstGeom prst="rect">
                    <a:avLst/>
                  </a:prstGeom>
                  <ask:type>
                    <ask:lineSketchCurved/>
                  </ask:type>
                </ask:lineSketchStyleProps>
              </a:ext>
            </a:extLst>
          </a:ln>
        </p:spPr>
        <p:txBody>
          <a:bodyPr wrap="square">
            <a:spAutoFit/>
          </a:bodyPr>
          <a:lstStyle/>
          <a:p>
            <a:r>
              <a:rPr lang="vi-VN" sz="2400" b="1" dirty="0">
                <a:solidFill>
                  <a:srgbClr val="C00000"/>
                </a:solidFill>
                <a:effectLst/>
                <a:latin typeface="Times New Roman" panose="02020603050405020304" pitchFamily="18" charset="0"/>
                <a:ea typeface="Times New Roman" panose="02020603050405020304" pitchFamily="18" charset="0"/>
              </a:rPr>
              <a:t>PHIẾU HỌC TẬP </a:t>
            </a:r>
            <a:r>
              <a:rPr lang="vi-VN" sz="2400" b="1" dirty="0" smtClean="0">
                <a:solidFill>
                  <a:srgbClr val="C00000"/>
                </a:solidFill>
                <a:effectLst/>
                <a:latin typeface="Times New Roman" panose="02020603050405020304" pitchFamily="18" charset="0"/>
                <a:ea typeface="Times New Roman" panose="02020603050405020304" pitchFamily="18" charset="0"/>
              </a:rPr>
              <a:t>2</a:t>
            </a:r>
            <a:endParaRPr lang="en-US" sz="2400" dirty="0"/>
          </a:p>
        </p:txBody>
      </p:sp>
      <p:pic>
        <p:nvPicPr>
          <p:cNvPr id="16" name="Picture 15">
            <a:extLst>
              <a:ext uri="{FF2B5EF4-FFF2-40B4-BE49-F238E27FC236}">
                <a16:creationId xmlns:a16="http://schemas.microsoft.com/office/drawing/2014/main" id="{11FC289E-A75D-47C2-AF46-15CDFC95D43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83056" y1="21944" x2="83056" y2="21944"/>
                        <a14:foregroundMark x1="22500" y1="19722" x2="22500" y2="19722"/>
                        <a14:foregroundMark x1="26667" y1="30833" x2="26667" y2="30833"/>
                        <a14:foregroundMark x1="78889" y1="20556" x2="78889" y2="20556"/>
                      </a14:backgroundRemoval>
                    </a14:imgEffect>
                  </a14:imgLayer>
                </a14:imgProps>
              </a:ext>
            </a:extLst>
          </a:blip>
          <a:stretch>
            <a:fillRect/>
          </a:stretch>
        </p:blipFill>
        <p:spPr>
          <a:xfrm>
            <a:off x="10306470" y="191687"/>
            <a:ext cx="1659569" cy="1659569"/>
          </a:xfrm>
          <a:prstGeom prst="rect">
            <a:avLst/>
          </a:prstGeom>
        </p:spPr>
      </p:pic>
    </p:spTree>
    <p:extLst>
      <p:ext uri="{BB962C8B-B14F-4D97-AF65-F5344CB8AC3E}">
        <p14:creationId xmlns:p14="http://schemas.microsoft.com/office/powerpoint/2010/main" val="112307739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3741" y="0"/>
            <a:ext cx="12265741" cy="6895783"/>
          </a:xfrm>
          <a:prstGeom prst="rect">
            <a:avLst/>
          </a:prstGeom>
        </p:spPr>
      </p:pic>
      <p:pic>
        <p:nvPicPr>
          <p:cNvPr id="3" name="Picture 2">
            <a:extLst>
              <a:ext uri="{FF2B5EF4-FFF2-40B4-BE49-F238E27FC236}">
                <a16:creationId xmlns:a16="http://schemas.microsoft.com/office/drawing/2014/main" id="{4A915761-A72E-47E7-AC91-E9070D5A4021}"/>
              </a:ext>
            </a:extLst>
          </p:cNvPr>
          <p:cNvPicPr>
            <a:picLocks noChangeAspect="1"/>
          </p:cNvPicPr>
          <p:nvPr/>
        </p:nvPicPr>
        <p:blipFill>
          <a:blip r:embed="rId3"/>
          <a:stretch>
            <a:fillRect/>
          </a:stretch>
        </p:blipFill>
        <p:spPr>
          <a:xfrm>
            <a:off x="0" y="60387"/>
            <a:ext cx="12104914" cy="6797613"/>
          </a:xfrm>
          <a:prstGeom prst="snip2DiagRect">
            <a:avLst>
              <a:gd name="adj1" fmla="val 0"/>
              <a:gd name="adj2" fmla="val 0"/>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graphicFrame>
        <p:nvGraphicFramePr>
          <p:cNvPr id="6" name="Table 5">
            <a:extLst>
              <a:ext uri="{FF2B5EF4-FFF2-40B4-BE49-F238E27FC236}">
                <a16:creationId xmlns:a16="http://schemas.microsoft.com/office/drawing/2014/main" id="{56B9F555-6ABA-4835-9200-61DCA6969A27}"/>
              </a:ext>
            </a:extLst>
          </p:cNvPr>
          <p:cNvGraphicFramePr>
            <a:graphicFrameLocks noGrp="1"/>
          </p:cNvGraphicFramePr>
          <p:nvPr>
            <p:extLst>
              <p:ext uri="{D42A27DB-BD31-4B8C-83A1-F6EECF244321}">
                <p14:modId xmlns:p14="http://schemas.microsoft.com/office/powerpoint/2010/main" val="3461846259"/>
              </p:ext>
            </p:extLst>
          </p:nvPr>
        </p:nvGraphicFramePr>
        <p:xfrm>
          <a:off x="0" y="0"/>
          <a:ext cx="12192000" cy="7389211"/>
        </p:xfrm>
        <a:graphic>
          <a:graphicData uri="http://schemas.openxmlformats.org/drawingml/2006/table">
            <a:tbl>
              <a:tblPr firstRow="1" firstCol="1" bandRow="1"/>
              <a:tblGrid>
                <a:gridCol w="2536371">
                  <a:extLst>
                    <a:ext uri="{9D8B030D-6E8A-4147-A177-3AD203B41FA5}">
                      <a16:colId xmlns:a16="http://schemas.microsoft.com/office/drawing/2014/main" val="601518158"/>
                    </a:ext>
                  </a:extLst>
                </a:gridCol>
                <a:gridCol w="9655629">
                  <a:extLst>
                    <a:ext uri="{9D8B030D-6E8A-4147-A177-3AD203B41FA5}">
                      <a16:colId xmlns:a16="http://schemas.microsoft.com/office/drawing/2014/main" val="84692082"/>
                    </a:ext>
                  </a:extLst>
                </a:gridCol>
              </a:tblGrid>
              <a:tr h="527442">
                <a:tc>
                  <a:txBody>
                    <a:bodyPr/>
                    <a:lstStyle/>
                    <a:p>
                      <a:pPr algn="ctr">
                        <a:lnSpc>
                          <a:spcPct val="107000"/>
                        </a:lnSpc>
                        <a:spcAft>
                          <a:spcPts val="800"/>
                        </a:spcAft>
                      </a:pPr>
                      <a:r>
                        <a:rPr lang="vi-VN" sz="3200" b="1" dirty="0" smtClea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Nguyên nhân</a:t>
                      </a:r>
                      <a:endParaRPr lang="en-US" sz="3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vi-VN" sz="3200" b="1" dirty="0" smtClean="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Chi tiết</a:t>
                      </a:r>
                      <a:endParaRPr lang="en-US" sz="3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0678643"/>
                  </a:ext>
                </a:extLst>
              </a:tr>
              <a:tr h="1431987">
                <a:tc>
                  <a:txBody>
                    <a:bodyPr/>
                    <a:lstStyle/>
                    <a:p>
                      <a:pPr algn="just">
                        <a:lnSpc>
                          <a:spcPct val="107000"/>
                        </a:lnSpc>
                        <a:spcAft>
                          <a:spcPts val="800"/>
                        </a:spcAft>
                      </a:pPr>
                      <a:r>
                        <a:rPr lang="vi-VN" sz="2400" b="1" dirty="0" smtClean="0">
                          <a:solidFill>
                            <a:schemeClr val="tx1"/>
                          </a:solidFill>
                          <a:effectLst/>
                          <a:latin typeface="+mj-lt"/>
                          <a:ea typeface="Calibri" panose="020F0502020204030204" pitchFamily="34" charset="0"/>
                          <a:cs typeface="Times New Roman" panose="02020603050405020304" pitchFamily="18" charset="0"/>
                        </a:rPr>
                        <a:t>Thủy triều</a:t>
                      </a:r>
                      <a:endParaRPr lang="en-US" sz="2400" b="1" dirty="0">
                        <a:solidFill>
                          <a:schemeClr val="tx1"/>
                        </a:solidFill>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just">
                        <a:lnSpc>
                          <a:spcPct val="100000"/>
                        </a:lnSpc>
                        <a:spcAft>
                          <a:spcPts val="800"/>
                        </a:spcAft>
                        <a:buFontTx/>
                        <a:buNone/>
                      </a:pPr>
                      <a:endParaRPr lang="vi-VN" sz="2200" dirty="0" smtClean="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490002"/>
                  </a:ext>
                </a:extLst>
              </a:tr>
              <a:tr h="664104">
                <a:tc>
                  <a:txBody>
                    <a:bodyPr/>
                    <a:lstStyle/>
                    <a:p>
                      <a:pPr algn="just">
                        <a:lnSpc>
                          <a:spcPct val="107000"/>
                        </a:lnSpc>
                        <a:spcAft>
                          <a:spcPts val="800"/>
                        </a:spcAft>
                      </a:pPr>
                      <a:r>
                        <a:rPr lang="vi-VN" sz="2400" b="1"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Tác động của gió</a:t>
                      </a:r>
                      <a:endParaRPr lang="en-US"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Aft>
                          <a:spcPts val="800"/>
                        </a:spcAft>
                      </a:pPr>
                      <a:endParaRPr lang="en-US" sz="22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8763027"/>
                  </a:ext>
                </a:extLst>
              </a:tr>
              <a:tr h="1142924">
                <a:tc>
                  <a:txBody>
                    <a:bodyPr/>
                    <a:lstStyle/>
                    <a:p>
                      <a:pPr algn="just">
                        <a:lnSpc>
                          <a:spcPct val="107000"/>
                        </a:lnSpc>
                        <a:spcAft>
                          <a:spcPts val="800"/>
                        </a:spcAft>
                      </a:pPr>
                      <a:r>
                        <a:rPr lang="vi-VN" sz="2400" b="1"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Bão, động đất và sóng thần</a:t>
                      </a:r>
                      <a:endParaRPr lang="en-US"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Aft>
                          <a:spcPts val="800"/>
                        </a:spcAft>
                      </a:pPr>
                      <a:endParaRPr lang="en-US" sz="22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9109592"/>
                  </a:ext>
                </a:extLst>
              </a:tr>
              <a:tr h="1600200">
                <a:tc>
                  <a:txBody>
                    <a:bodyPr/>
                    <a:lstStyle/>
                    <a:p>
                      <a:pPr algn="just">
                        <a:lnSpc>
                          <a:spcPct val="107000"/>
                        </a:lnSpc>
                        <a:spcAft>
                          <a:spcPts val="800"/>
                        </a:spcAft>
                      </a:pPr>
                      <a:r>
                        <a:rPr lang="vi-VN" sz="2400" b="1"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Biến đổi khí hậu</a:t>
                      </a:r>
                      <a:endParaRPr lang="en-US"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Aft>
                          <a:spcPts val="800"/>
                        </a:spcAft>
                      </a:pPr>
                      <a:endParaRPr lang="en-US" sz="22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7629671"/>
                  </a:ext>
                </a:extLst>
              </a:tr>
              <a:tr h="2022554">
                <a:tc gridSpan="2">
                  <a:txBody>
                    <a:bodyPr/>
                    <a:lstStyle/>
                    <a:p>
                      <a:pPr algn="just">
                        <a:lnSpc>
                          <a:spcPct val="100000"/>
                        </a:lnSpc>
                        <a:spcAft>
                          <a:spcPts val="800"/>
                        </a:spcAft>
                      </a:pPr>
                      <a:r>
                        <a:rPr lang="vi-VN" sz="2400" b="1" dirty="0" smtClean="0">
                          <a:solidFill>
                            <a:srgbClr val="FF0000"/>
                          </a:solidFill>
                          <a:effectLst/>
                          <a:latin typeface="+mj-lt"/>
                          <a:ea typeface="Calibri" panose="020F0502020204030204" pitchFamily="34" charset="0"/>
                          <a:cs typeface="Times New Roman" panose="02020603050405020304" pitchFamily="18" charset="0"/>
                        </a:rPr>
                        <a:t>Nhận xét về cách trình bày (kênh hình, kênh chữ):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just">
                        <a:lnSpc>
                          <a:spcPct val="107000"/>
                        </a:lnSpc>
                        <a:spcAft>
                          <a:spcPts val="800"/>
                        </a:spcAft>
                      </a:pP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8518879"/>
                  </a:ext>
                </a:extLst>
              </a:tr>
            </a:tbl>
          </a:graphicData>
        </a:graphic>
      </p:graphicFrame>
      <p:sp>
        <p:nvSpPr>
          <p:cNvPr id="2" name="TextBox 1"/>
          <p:cNvSpPr txBox="1"/>
          <p:nvPr/>
        </p:nvSpPr>
        <p:spPr>
          <a:xfrm>
            <a:off x="2527945" y="489858"/>
            <a:ext cx="9664055" cy="1549142"/>
          </a:xfrm>
          <a:prstGeom prst="rect">
            <a:avLst/>
          </a:prstGeom>
          <a:noFill/>
        </p:spPr>
        <p:txBody>
          <a:bodyPr wrap="square" rtlCol="0">
            <a:spAutoFit/>
          </a:bodyPr>
          <a:lstStyle/>
          <a:p>
            <a:pPr algn="just">
              <a:spcAft>
                <a:spcPts val="800"/>
              </a:spcAft>
            </a:pPr>
            <a:r>
              <a:rPr lang="vi-VN" sz="2200" dirty="0" smtClean="0">
                <a:latin typeface="+mj-lt"/>
                <a:ea typeface="Calibri" panose="020F0502020204030204" pitchFamily="34" charset="0"/>
                <a:cs typeface="Times New Roman" panose="02020603050405020304" pitchFamily="18" charset="0"/>
              </a:rPr>
              <a:t>- </a:t>
            </a:r>
            <a:r>
              <a:rPr lang="vi-VN" sz="2200" dirty="0">
                <a:latin typeface="+mj-lt"/>
                <a:ea typeface="Calibri" panose="020F0502020204030204" pitchFamily="34" charset="0"/>
                <a:cs typeface="Times New Roman" panose="02020603050405020304" pitchFamily="18" charset="0"/>
              </a:rPr>
              <a:t>Là yếu tố có giao động lớn và thường xuyên nhất dẫn đến sự thay đổi mực nước biển.</a:t>
            </a:r>
          </a:p>
          <a:p>
            <a:pPr algn="just">
              <a:spcAft>
                <a:spcPts val="800"/>
              </a:spcAft>
            </a:pPr>
            <a:r>
              <a:rPr lang="vi-VN" sz="2200" dirty="0">
                <a:latin typeface="+mj-lt"/>
                <a:ea typeface="Calibri" panose="020F0502020204030204" pitchFamily="34" charset="0"/>
                <a:cs typeface="Times New Roman" panose="02020603050405020304" pitchFamily="18" charset="0"/>
              </a:rPr>
              <a:t>- Dao động thủy triều được hình thành do lực hút của Mặt Trăng và Mặt Trời tác động lên Trái Đất, làm khối chất lỏng trên bề mặt biển và đại dương biến đổi</a:t>
            </a:r>
            <a:r>
              <a:rPr lang="vi-VN" sz="2200" dirty="0" smtClean="0">
                <a:latin typeface="+mj-lt"/>
                <a:ea typeface="Calibri" panose="020F0502020204030204" pitchFamily="34" charset="0"/>
                <a:cs typeface="Times New Roman" panose="02020603050405020304" pitchFamily="18" charset="0"/>
              </a:rPr>
              <a:t>.</a:t>
            </a:r>
            <a:endParaRPr lang="vi-VN" sz="2200" dirty="0">
              <a:latin typeface="+mj-lt"/>
              <a:ea typeface="Calibri" panose="020F0502020204030204" pitchFamily="34" charset="0"/>
              <a:cs typeface="Times New Roman" panose="02020603050405020304" pitchFamily="18" charset="0"/>
            </a:endParaRPr>
          </a:p>
        </p:txBody>
      </p:sp>
      <p:sp>
        <p:nvSpPr>
          <p:cNvPr id="13" name="TextBox 12"/>
          <p:cNvSpPr txBox="1"/>
          <p:nvPr/>
        </p:nvSpPr>
        <p:spPr>
          <a:xfrm>
            <a:off x="2484402" y="1902226"/>
            <a:ext cx="9664055" cy="769441"/>
          </a:xfrm>
          <a:prstGeom prst="rect">
            <a:avLst/>
          </a:prstGeom>
          <a:noFill/>
        </p:spPr>
        <p:txBody>
          <a:bodyPr wrap="square" rtlCol="0">
            <a:spAutoFit/>
          </a:bodyPr>
          <a:lstStyle/>
          <a:p>
            <a:pPr algn="just">
              <a:lnSpc>
                <a:spcPct val="100000"/>
              </a:lnSpc>
              <a:spcAft>
                <a:spcPts val="800"/>
              </a:spcAft>
            </a:pPr>
            <a:r>
              <a:rPr lang="vi-VN" sz="2200" dirty="0">
                <a:solidFill>
                  <a:srgbClr val="000000"/>
                </a:solidFill>
                <a:ea typeface="Times New Roman" panose="02020603050405020304" pitchFamily="18" charset="0"/>
                <a:cs typeface="Times New Roman" panose="02020603050405020304" pitchFamily="18" charset="0"/>
              </a:rPr>
              <a:t> </a:t>
            </a:r>
            <a:r>
              <a:rPr lang="vi-VN" sz="2200" dirty="0">
                <a:solidFill>
                  <a:srgbClr val="000000"/>
                </a:solidFill>
                <a:latin typeface="+mj-lt"/>
                <a:ea typeface="Times New Roman" panose="02020603050405020304" pitchFamily="18" charset="0"/>
                <a:cs typeface="Times New Roman" panose="02020603050405020304" pitchFamily="18" charset="0"/>
              </a:rPr>
              <a:t>- Không chỉ góp phần tạo nên các hoàn lưu và dòng chảy trên biển, gió còn khiến cho mực nước dâng cao hay hạ thấp xuống.</a:t>
            </a:r>
            <a:endParaRPr lang="en-US" sz="2200" dirty="0">
              <a:latin typeface="+mj-lt"/>
              <a:ea typeface="Calibri" panose="020F0502020204030204" pitchFamily="34" charset="0"/>
              <a:cs typeface="Times New Roman" panose="02020603050405020304" pitchFamily="18" charset="0"/>
            </a:endParaRPr>
          </a:p>
        </p:txBody>
      </p:sp>
      <p:sp>
        <p:nvSpPr>
          <p:cNvPr id="4" name="Rectangle 3"/>
          <p:cNvSpPr/>
          <p:nvPr/>
        </p:nvSpPr>
        <p:spPr>
          <a:xfrm>
            <a:off x="2440858" y="2571138"/>
            <a:ext cx="9664055" cy="1210588"/>
          </a:xfrm>
          <a:prstGeom prst="rect">
            <a:avLst/>
          </a:prstGeom>
        </p:spPr>
        <p:txBody>
          <a:bodyPr wrap="square">
            <a:spAutoFit/>
          </a:bodyPr>
          <a:lstStyle/>
          <a:p>
            <a:pPr algn="just">
              <a:lnSpc>
                <a:spcPct val="100000"/>
              </a:lnSpc>
              <a:spcAft>
                <a:spcPts val="800"/>
              </a:spcAft>
            </a:pPr>
            <a:r>
              <a:rPr lang="vi-VN" sz="2200" dirty="0">
                <a:solidFill>
                  <a:srgbClr val="000000"/>
                </a:solidFill>
                <a:latin typeface="+mj-lt"/>
                <a:ea typeface="Times New Roman" panose="02020603050405020304" pitchFamily="18" charset="0"/>
                <a:cs typeface="Times New Roman" panose="02020603050405020304" pitchFamily="18" charset="0"/>
              </a:rPr>
              <a:t> - Mực nước biển nằm gần tâm bão đi qua tăng tạm thời khoảng 1 – 2 mét.</a:t>
            </a:r>
          </a:p>
          <a:p>
            <a:pPr algn="just">
              <a:lnSpc>
                <a:spcPct val="100000"/>
              </a:lnSpc>
              <a:spcAft>
                <a:spcPts val="800"/>
              </a:spcAft>
            </a:pPr>
            <a:r>
              <a:rPr lang="vi-VN" sz="2200" dirty="0" smtClean="0">
                <a:solidFill>
                  <a:srgbClr val="000000"/>
                </a:solidFill>
                <a:latin typeface="+mj-lt"/>
                <a:ea typeface="Times New Roman" panose="02020603050405020304" pitchFamily="18" charset="0"/>
                <a:cs typeface="Times New Roman" panose="02020603050405020304" pitchFamily="18" charset="0"/>
              </a:rPr>
              <a:t>- Động đất hay va chạm kiến tạo dưới đáy biển sinh ra sóng thần khiến mực nước biển có khả năng tăng cao đến vài mét trong ngắn hạn.</a:t>
            </a:r>
            <a:endParaRPr lang="vi-VN" sz="2200" dirty="0">
              <a:solidFill>
                <a:srgbClr val="000000"/>
              </a:solidFill>
              <a:latin typeface="+mj-lt"/>
              <a:ea typeface="Times New Roman" panose="02020603050405020304" pitchFamily="18" charset="0"/>
              <a:cs typeface="Times New Roman" panose="02020603050405020304" pitchFamily="18" charset="0"/>
            </a:endParaRPr>
          </a:p>
        </p:txBody>
      </p:sp>
      <p:sp>
        <p:nvSpPr>
          <p:cNvPr id="18" name="TextBox 17"/>
          <p:cNvSpPr txBox="1"/>
          <p:nvPr/>
        </p:nvSpPr>
        <p:spPr>
          <a:xfrm>
            <a:off x="2549716" y="3723884"/>
            <a:ext cx="9664055" cy="1651734"/>
          </a:xfrm>
          <a:prstGeom prst="rect">
            <a:avLst/>
          </a:prstGeom>
          <a:noFill/>
        </p:spPr>
        <p:txBody>
          <a:bodyPr wrap="square" rtlCol="0">
            <a:spAutoFit/>
          </a:bodyPr>
          <a:lstStyle/>
          <a:p>
            <a:pPr algn="just">
              <a:lnSpc>
                <a:spcPct val="100000"/>
              </a:lnSpc>
              <a:spcAft>
                <a:spcPts val="800"/>
              </a:spcAft>
            </a:pPr>
            <a:r>
              <a:rPr lang="vi-VN" sz="2200" dirty="0">
                <a:solidFill>
                  <a:srgbClr val="000000"/>
                </a:solidFill>
                <a:latin typeface="+mj-lt"/>
                <a:ea typeface="Times New Roman" panose="02020603050405020304" pitchFamily="18" charset="0"/>
                <a:cs typeface="Times New Roman" panose="02020603050405020304" pitchFamily="18" charset="0"/>
              </a:rPr>
              <a:t>- Do nhiệt độ tăng cao, các khối băng tuyết ở Bắc Cực, Nam Cực và các đỉnh núi tan chảy ra biển...đóng băng giảm đi.</a:t>
            </a:r>
          </a:p>
          <a:p>
            <a:pPr algn="just">
              <a:lnSpc>
                <a:spcPct val="100000"/>
              </a:lnSpc>
              <a:spcAft>
                <a:spcPts val="800"/>
              </a:spcAft>
            </a:pPr>
            <a:r>
              <a:rPr lang="vi-VN" sz="2200" dirty="0">
                <a:solidFill>
                  <a:srgbClr val="000000"/>
                </a:solidFill>
                <a:latin typeface="+mj-lt"/>
                <a:ea typeface="Times New Roman" panose="02020603050405020304" pitchFamily="18" charset="0"/>
                <a:cs typeface="Times New Roman" panose="02020603050405020304" pitchFamily="18" charset="0"/>
              </a:rPr>
              <a:t>-  Nước biển dâng do giãn nở nhiệt của nước biển.</a:t>
            </a:r>
          </a:p>
          <a:p>
            <a:pPr algn="just">
              <a:lnSpc>
                <a:spcPct val="100000"/>
              </a:lnSpc>
              <a:spcAft>
                <a:spcPts val="800"/>
              </a:spcAft>
            </a:pPr>
            <a:r>
              <a:rPr lang="vi-VN" sz="2200" dirty="0">
                <a:solidFill>
                  <a:srgbClr val="000000"/>
                </a:solidFill>
                <a:latin typeface="+mj-lt"/>
                <a:ea typeface="Times New Roman" panose="02020603050405020304" pitchFamily="18" charset="0"/>
                <a:cs typeface="Times New Roman" panose="02020603050405020304" pitchFamily="18" charset="0"/>
              </a:rPr>
              <a:t>- Thay đổi của dao động khí hậu, biến đổi dòng chảy...</a:t>
            </a:r>
          </a:p>
        </p:txBody>
      </p:sp>
      <p:sp>
        <p:nvSpPr>
          <p:cNvPr id="7" name="Rectangle 6"/>
          <p:cNvSpPr/>
          <p:nvPr/>
        </p:nvSpPr>
        <p:spPr>
          <a:xfrm>
            <a:off x="-1" y="5707551"/>
            <a:ext cx="12148457" cy="1210588"/>
          </a:xfrm>
          <a:prstGeom prst="rect">
            <a:avLst/>
          </a:prstGeom>
        </p:spPr>
        <p:txBody>
          <a:bodyPr wrap="square">
            <a:spAutoFit/>
          </a:bodyPr>
          <a:lstStyle/>
          <a:p>
            <a:pPr algn="just">
              <a:lnSpc>
                <a:spcPct val="100000"/>
              </a:lnSpc>
              <a:spcAft>
                <a:spcPts val="800"/>
              </a:spcAft>
            </a:pPr>
            <a:r>
              <a:rPr lang="vi-VN" sz="2200" dirty="0">
                <a:solidFill>
                  <a:srgbClr val="000000"/>
                </a:solidFill>
                <a:latin typeface="+mj-lt"/>
                <a:ea typeface="Times New Roman" panose="02020603050405020304" pitchFamily="18" charset="0"/>
                <a:cs typeface="Times New Roman" panose="02020603050405020304" pitchFamily="18" charset="0"/>
              </a:rPr>
              <a:t>- Bố cục chặt chẽ, sử dụng tiêu đề in đậm, các số liệu dựa trên cơ sở khoa học giúp người đọc dễ dàng nắm bắt nội dung. </a:t>
            </a:r>
          </a:p>
          <a:p>
            <a:pPr algn="just">
              <a:lnSpc>
                <a:spcPct val="100000"/>
              </a:lnSpc>
              <a:spcAft>
                <a:spcPts val="800"/>
              </a:spcAft>
            </a:pPr>
            <a:r>
              <a:rPr lang="vi-VN" sz="2200" dirty="0">
                <a:solidFill>
                  <a:srgbClr val="000000"/>
                </a:solidFill>
                <a:latin typeface="+mj-lt"/>
                <a:ea typeface="Times New Roman" panose="02020603050405020304" pitchFamily="18" charset="0"/>
                <a:cs typeface="Times New Roman" panose="02020603050405020304" pitchFamily="18" charset="0"/>
              </a:rPr>
              <a:t>- Sử dụng phương tiện phi ngôn ngữ (biểu đồ) thể hiện rõ nội dung cần hướng đến. </a:t>
            </a:r>
          </a:p>
        </p:txBody>
      </p:sp>
    </p:spTree>
    <p:extLst>
      <p:ext uri="{BB962C8B-B14F-4D97-AF65-F5344CB8AC3E}">
        <p14:creationId xmlns:p14="http://schemas.microsoft.com/office/powerpoint/2010/main" val="204244566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ircle(in)">
                                      <p:cBhvr>
                                        <p:cTn id="18" dur="20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 calcmode="lin" valueType="num">
                                      <p:cBhvr>
                                        <p:cTn id="23" dur="1000" fill="hold"/>
                                        <p:tgtEl>
                                          <p:spTgt spid="18"/>
                                        </p:tgtEl>
                                        <p:attrNameLst>
                                          <p:attrName>ppt_w</p:attrName>
                                        </p:attrNameLst>
                                      </p:cBhvr>
                                      <p:tavLst>
                                        <p:tav tm="0">
                                          <p:val>
                                            <p:fltVal val="0"/>
                                          </p:val>
                                        </p:tav>
                                        <p:tav tm="100000">
                                          <p:val>
                                            <p:strVal val="#ppt_w"/>
                                          </p:val>
                                        </p:tav>
                                      </p:tavLst>
                                    </p:anim>
                                    <p:anim calcmode="lin" valueType="num">
                                      <p:cBhvr>
                                        <p:cTn id="24" dur="1000" fill="hold"/>
                                        <p:tgtEl>
                                          <p:spTgt spid="18"/>
                                        </p:tgtEl>
                                        <p:attrNameLst>
                                          <p:attrName>ppt_h</p:attrName>
                                        </p:attrNameLst>
                                      </p:cBhvr>
                                      <p:tavLst>
                                        <p:tav tm="0">
                                          <p:val>
                                            <p:fltVal val="0"/>
                                          </p:val>
                                        </p:tav>
                                        <p:tav tm="100000">
                                          <p:val>
                                            <p:strVal val="#ppt_h"/>
                                          </p:val>
                                        </p:tav>
                                      </p:tavLst>
                                    </p:anim>
                                    <p:anim calcmode="lin" valueType="num">
                                      <p:cBhvr>
                                        <p:cTn id="25" dur="1000" fill="hold"/>
                                        <p:tgtEl>
                                          <p:spTgt spid="18"/>
                                        </p:tgtEl>
                                        <p:attrNameLst>
                                          <p:attrName>style.rotation</p:attrName>
                                        </p:attrNameLst>
                                      </p:cBhvr>
                                      <p:tavLst>
                                        <p:tav tm="0">
                                          <p:val>
                                            <p:fltVal val="90"/>
                                          </p:val>
                                        </p:tav>
                                        <p:tav tm="100000">
                                          <p:val>
                                            <p:fltVal val="0"/>
                                          </p:val>
                                        </p:tav>
                                      </p:tavLst>
                                    </p:anim>
                                    <p:animEffect transition="in" filter="fade">
                                      <p:cBhvr>
                                        <p:cTn id="26" dur="1000"/>
                                        <p:tgtEl>
                                          <p:spTgt spid="18"/>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P spid="4" grpId="0"/>
      <p:bldP spid="18"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3741" y="0"/>
            <a:ext cx="12265741" cy="6895783"/>
          </a:xfrm>
          <a:prstGeom prst="rect">
            <a:avLst/>
          </a:prstGeom>
        </p:spPr>
      </p:pic>
      <p:pic>
        <p:nvPicPr>
          <p:cNvPr id="3" name="Picture 2"/>
          <p:cNvPicPr>
            <a:picLocks noChangeAspect="1"/>
          </p:cNvPicPr>
          <p:nvPr/>
        </p:nvPicPr>
        <p:blipFill>
          <a:blip r:embed="rId3"/>
          <a:stretch>
            <a:fillRect/>
          </a:stretch>
        </p:blipFill>
        <p:spPr>
          <a:xfrm>
            <a:off x="4996542" y="3528368"/>
            <a:ext cx="7195457" cy="3329632"/>
          </a:xfrm>
          <a:prstGeom prst="homePlate">
            <a:avLst/>
          </a:prstGeom>
        </p:spPr>
      </p:pic>
      <p:sp>
        <p:nvSpPr>
          <p:cNvPr id="8" name="TextBox 7">
            <a:extLst>
              <a:ext uri="{FF2B5EF4-FFF2-40B4-BE49-F238E27FC236}">
                <a16:creationId xmlns:a16="http://schemas.microsoft.com/office/drawing/2014/main" id="{17B1E15D-583A-4AE7-9048-616142E169A0}"/>
              </a:ext>
            </a:extLst>
          </p:cNvPr>
          <p:cNvSpPr txBox="1"/>
          <p:nvPr/>
        </p:nvSpPr>
        <p:spPr>
          <a:xfrm>
            <a:off x="6617779" y="2169977"/>
            <a:ext cx="5214994" cy="1277914"/>
          </a:xfrm>
          <a:prstGeom prst="rect">
            <a:avLst/>
          </a:prstGeom>
          <a:noFill/>
          <a:ln>
            <a:solidFill>
              <a:schemeClr val="accent2">
                <a:lumMod val="60000"/>
                <a:lumOff val="40000"/>
              </a:schemeClr>
            </a:solidFill>
          </a:ln>
        </p:spPr>
        <p:txBody>
          <a:bodyPr wrap="square">
            <a:spAutoFit/>
          </a:bodyPr>
          <a:lstStyle/>
          <a:p>
            <a:pPr>
              <a:lnSpc>
                <a:spcPct val="107000"/>
              </a:lnSpc>
              <a:spcAft>
                <a:spcPts val="800"/>
              </a:spcAft>
              <a:tabLst>
                <a:tab pos="182880" algn="l"/>
                <a:tab pos="3007995" algn="ctr"/>
              </a:tabLst>
            </a:pPr>
            <a:r>
              <a:rPr lang="vi-VN" sz="3600" b="1" dirty="0">
                <a:solidFill>
                  <a:srgbClr val="FF0000"/>
                </a:solidFill>
                <a:latin typeface="+mj-lt"/>
                <a:ea typeface="Calibri" panose="020F0502020204030204" pitchFamily="34" charset="0"/>
                <a:cs typeface="#9Slide03 Arima Madurai Medium" panose="00000600000000000000" pitchFamily="2" charset="0"/>
              </a:rPr>
              <a:t>b</a:t>
            </a:r>
            <a:r>
              <a:rPr lang="vi-VN" sz="3600" b="1" dirty="0" smtClean="0">
                <a:solidFill>
                  <a:srgbClr val="FF0000"/>
                </a:solidFill>
                <a:latin typeface="+mj-lt"/>
                <a:ea typeface="Calibri" panose="020F0502020204030204" pitchFamily="34" charset="0"/>
                <a:cs typeface="#9Slide03 Arima Madurai Medium" panose="00000600000000000000" pitchFamily="2" charset="0"/>
              </a:rPr>
              <a:t>. Mực nước biển sẽ dâng cao bao nhiêu</a:t>
            </a:r>
            <a:endParaRPr lang="en-US" sz="5400" dirty="0">
              <a:solidFill>
                <a:srgbClr val="FF0000"/>
              </a:solidFill>
              <a:effectLst/>
              <a:latin typeface="+mj-lt"/>
              <a:ea typeface="Calibri" panose="020F0502020204030204" pitchFamily="34" charset="0"/>
              <a:cs typeface="#9Slide03 Arima Madurai Medium" panose="00000600000000000000" pitchFamily="2" charset="0"/>
            </a:endParaRPr>
          </a:p>
        </p:txBody>
      </p:sp>
      <p:pic>
        <p:nvPicPr>
          <p:cNvPr id="4" name="Picture 3"/>
          <p:cNvPicPr>
            <a:picLocks noChangeAspect="1"/>
          </p:cNvPicPr>
          <p:nvPr/>
        </p:nvPicPr>
        <p:blipFill>
          <a:blip r:embed="rId4"/>
          <a:stretch>
            <a:fillRect/>
          </a:stretch>
        </p:blipFill>
        <p:spPr>
          <a:xfrm>
            <a:off x="0" y="13748"/>
            <a:ext cx="7055870" cy="3528366"/>
          </a:xfrm>
          <a:prstGeom prst="homePlate">
            <a:avLst/>
          </a:prstGeom>
        </p:spPr>
      </p:pic>
    </p:spTree>
    <p:extLst>
      <p:ext uri="{BB962C8B-B14F-4D97-AF65-F5344CB8AC3E}">
        <p14:creationId xmlns:p14="http://schemas.microsoft.com/office/powerpoint/2010/main" val="380496276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mực-nước-biển-sẽ-dâng-cao-gấp-nhiều-lần-trong-thế-kỷ-tới-tải-video">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92001" cy="6844550"/>
          </a:xfrm>
        </p:spPr>
      </p:pic>
    </p:spTree>
    <p:extLst>
      <p:ext uri="{BB962C8B-B14F-4D97-AF65-F5344CB8AC3E}">
        <p14:creationId xmlns:p14="http://schemas.microsoft.com/office/powerpoint/2010/main" val="41739791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descr="https://tiasang.com.vn/wp-content/uploads/old/Portals/0/nuoc%20bien%20dang%20a3.png"/>
          <p:cNvPicPr/>
          <p:nvPr/>
        </p:nvPicPr>
        <p:blipFill>
          <a:blip r:embed="rId2">
            <a:extLst>
              <a:ext uri="{28A0092B-C50C-407E-A947-70E740481C1C}">
                <a14:useLocalDpi xmlns:a14="http://schemas.microsoft.com/office/drawing/2010/main" val="0"/>
              </a:ext>
            </a:extLst>
          </a:blip>
          <a:srcRect/>
          <a:stretch>
            <a:fillRect/>
          </a:stretch>
        </p:blipFill>
        <p:spPr bwMode="auto">
          <a:xfrm>
            <a:off x="123588" y="1975326"/>
            <a:ext cx="2873612" cy="2820843"/>
          </a:xfrm>
          <a:prstGeom prst="rect">
            <a:avLst/>
          </a:prstGeom>
          <a:noFill/>
          <a:ln>
            <a:noFill/>
          </a:ln>
        </p:spPr>
      </p:pic>
      <p:graphicFrame>
        <p:nvGraphicFramePr>
          <p:cNvPr id="3" name="Diagram 2"/>
          <p:cNvGraphicFramePr/>
          <p:nvPr>
            <p:extLst>
              <p:ext uri="{D42A27DB-BD31-4B8C-83A1-F6EECF244321}">
                <p14:modId xmlns:p14="http://schemas.microsoft.com/office/powerpoint/2010/main" val="520272594"/>
              </p:ext>
            </p:extLst>
          </p:nvPr>
        </p:nvGraphicFramePr>
        <p:xfrm>
          <a:off x="3120788" y="0"/>
          <a:ext cx="9071212" cy="6847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461066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741" y="-111319"/>
            <a:ext cx="12265741" cy="6895783"/>
          </a:xfrm>
          <a:prstGeom prst="rect">
            <a:avLst/>
          </a:prstGeom>
        </p:spPr>
      </p:pic>
      <p:pic>
        <p:nvPicPr>
          <p:cNvPr id="3" name="Picture 2"/>
          <p:cNvPicPr>
            <a:picLocks noChangeAspect="1"/>
          </p:cNvPicPr>
          <p:nvPr/>
        </p:nvPicPr>
        <p:blipFill>
          <a:blip r:embed="rId3"/>
          <a:stretch>
            <a:fillRect/>
          </a:stretch>
        </p:blipFill>
        <p:spPr>
          <a:xfrm>
            <a:off x="4974771" y="3542114"/>
            <a:ext cx="7217229" cy="3353669"/>
          </a:xfrm>
          <a:prstGeom prst="homePlate">
            <a:avLst/>
          </a:prstGeom>
        </p:spPr>
      </p:pic>
      <p:sp>
        <p:nvSpPr>
          <p:cNvPr id="8" name="TextBox 7">
            <a:extLst>
              <a:ext uri="{FF2B5EF4-FFF2-40B4-BE49-F238E27FC236}">
                <a16:creationId xmlns:a16="http://schemas.microsoft.com/office/drawing/2014/main" id="{17B1E15D-583A-4AE7-9048-616142E169A0}"/>
              </a:ext>
            </a:extLst>
          </p:cNvPr>
          <p:cNvSpPr txBox="1"/>
          <p:nvPr/>
        </p:nvSpPr>
        <p:spPr>
          <a:xfrm>
            <a:off x="7850655" y="1589608"/>
            <a:ext cx="2851801" cy="655885"/>
          </a:xfrm>
          <a:prstGeom prst="rect">
            <a:avLst/>
          </a:prstGeom>
          <a:noFill/>
          <a:ln>
            <a:solidFill>
              <a:schemeClr val="accent2">
                <a:lumMod val="60000"/>
                <a:lumOff val="40000"/>
              </a:schemeClr>
            </a:solidFill>
          </a:ln>
        </p:spPr>
        <p:txBody>
          <a:bodyPr wrap="square">
            <a:spAutoFit/>
          </a:bodyPr>
          <a:lstStyle/>
          <a:p>
            <a:pPr algn="ctr">
              <a:lnSpc>
                <a:spcPct val="107000"/>
              </a:lnSpc>
              <a:spcAft>
                <a:spcPts val="800"/>
              </a:spcAft>
              <a:tabLst>
                <a:tab pos="182880" algn="l"/>
                <a:tab pos="3007995" algn="ctr"/>
              </a:tabLst>
            </a:pPr>
            <a:r>
              <a:rPr lang="vi-VN" sz="3600" b="1" dirty="0">
                <a:solidFill>
                  <a:srgbClr val="FF0000"/>
                </a:solidFill>
                <a:latin typeface="+mj-lt"/>
                <a:ea typeface="Calibri" panose="020F0502020204030204" pitchFamily="34" charset="0"/>
                <a:cs typeface="#9Slide03 Arima Madurai Medium" panose="00000600000000000000" pitchFamily="2" charset="0"/>
              </a:rPr>
              <a:t>c</a:t>
            </a:r>
            <a:r>
              <a:rPr lang="vi-VN" sz="3600" b="1" dirty="0" smtClean="0">
                <a:solidFill>
                  <a:srgbClr val="FF0000"/>
                </a:solidFill>
                <a:latin typeface="+mj-lt"/>
                <a:ea typeface="Calibri" panose="020F0502020204030204" pitchFamily="34" charset="0"/>
                <a:cs typeface="#9Slide03 Arima Madurai Medium" panose="00000600000000000000" pitchFamily="2" charset="0"/>
              </a:rPr>
              <a:t>. Lời kết</a:t>
            </a:r>
            <a:endParaRPr lang="en-US" sz="5400" dirty="0">
              <a:solidFill>
                <a:srgbClr val="FF0000"/>
              </a:solidFill>
              <a:effectLst/>
              <a:latin typeface="+mj-lt"/>
              <a:ea typeface="Calibri" panose="020F0502020204030204" pitchFamily="34" charset="0"/>
              <a:cs typeface="#9Slide03 Arima Madurai Medium" panose="00000600000000000000" pitchFamily="2" charset="0"/>
            </a:endParaRPr>
          </a:p>
        </p:txBody>
      </p:sp>
      <p:pic>
        <p:nvPicPr>
          <p:cNvPr id="4" name="Picture 3"/>
          <p:cNvPicPr>
            <a:picLocks noChangeAspect="1"/>
          </p:cNvPicPr>
          <p:nvPr/>
        </p:nvPicPr>
        <p:blipFill>
          <a:blip r:embed="rId4"/>
          <a:stretch>
            <a:fillRect/>
          </a:stretch>
        </p:blipFill>
        <p:spPr>
          <a:xfrm>
            <a:off x="0" y="13748"/>
            <a:ext cx="7055870" cy="3528366"/>
          </a:xfrm>
          <a:prstGeom prst="homePlate">
            <a:avLst/>
          </a:prstGeom>
        </p:spPr>
      </p:pic>
    </p:spTree>
    <p:extLst>
      <p:ext uri="{BB962C8B-B14F-4D97-AF65-F5344CB8AC3E}">
        <p14:creationId xmlns:p14="http://schemas.microsoft.com/office/powerpoint/2010/main" val="366802820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Giải pháp ngăn ngừa biến đổi khí hậu, nước biển dân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7845"/>
          </a:xfrm>
        </p:spPr>
      </p:pic>
    </p:spTree>
    <p:extLst>
      <p:ext uri="{BB962C8B-B14F-4D97-AF65-F5344CB8AC3E}">
        <p14:creationId xmlns:p14="http://schemas.microsoft.com/office/powerpoint/2010/main" val="29342315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7374A073-D228-4240-8C70-AF6D37BDE419}"/>
              </a:ext>
            </a:extLst>
          </p:cNvPr>
          <p:cNvGrpSpPr/>
          <p:nvPr/>
        </p:nvGrpSpPr>
        <p:grpSpPr>
          <a:xfrm>
            <a:off x="922199" y="4663427"/>
            <a:ext cx="10144308" cy="2097761"/>
            <a:chOff x="2469306" y="2205052"/>
            <a:chExt cx="2566572" cy="2447894"/>
          </a:xfrm>
        </p:grpSpPr>
        <p:sp>
          <p:nvSpPr>
            <p:cNvPr id="21" name="Teardrop 20">
              <a:extLst>
                <a:ext uri="{FF2B5EF4-FFF2-40B4-BE49-F238E27FC236}">
                  <a16:creationId xmlns:a16="http://schemas.microsoft.com/office/drawing/2014/main" id="{EEB8A47A-26E5-4619-AF65-31F9A75145A3}"/>
                </a:ext>
              </a:extLst>
            </p:cNvPr>
            <p:cNvSpPr/>
            <p:nvPr/>
          </p:nvSpPr>
          <p:spPr>
            <a:xfrm rot="5141952">
              <a:off x="2587984" y="2205052"/>
              <a:ext cx="2447894" cy="2447894"/>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B17C9ECA-E90A-45CB-91EC-B52B3AFF3362}"/>
                </a:ext>
              </a:extLst>
            </p:cNvPr>
            <p:cNvSpPr/>
            <p:nvPr/>
          </p:nvSpPr>
          <p:spPr>
            <a:xfrm>
              <a:off x="2469306" y="2283693"/>
              <a:ext cx="2499294" cy="2290612"/>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marR="0" lvl="0" indent="0" algn="ctr" defTabSz="2311400" rtl="0" eaLnBrk="1" fontAlgn="auto" latinLnBrk="0" hangingPunct="1">
                <a:lnSpc>
                  <a:spcPct val="90000"/>
                </a:lnSpc>
                <a:spcBef>
                  <a:spcPct val="0"/>
                </a:spcBef>
                <a:spcAft>
                  <a:spcPct val="35000"/>
                </a:spcAft>
                <a:buClrTx/>
                <a:buSzTx/>
                <a:buFontTx/>
                <a:buNone/>
                <a:tabLst/>
                <a:defRPr/>
              </a:pPr>
              <a:endParaRPr kumimoji="0" lang="en-US" sz="52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
        <p:nvSpPr>
          <p:cNvPr id="28" name="TextBox 27">
            <a:extLst>
              <a:ext uri="{FF2B5EF4-FFF2-40B4-BE49-F238E27FC236}">
                <a16:creationId xmlns:a16="http://schemas.microsoft.com/office/drawing/2014/main" id="{6CCF0026-9225-4978-A38E-9E53EF46D020}"/>
              </a:ext>
            </a:extLst>
          </p:cNvPr>
          <p:cNvSpPr txBox="1"/>
          <p:nvPr/>
        </p:nvSpPr>
        <p:spPr>
          <a:xfrm>
            <a:off x="2030298" y="5019809"/>
            <a:ext cx="8322741" cy="1384995"/>
          </a:xfrm>
          <a:prstGeom prst="rect">
            <a:avLst/>
          </a:prstGeom>
          <a:noFill/>
        </p:spPr>
        <p:txBody>
          <a:bodyPr wrap="square" rtlCol="0">
            <a:spAutoFit/>
          </a:bodyPr>
          <a:lstStyle/>
          <a:p>
            <a:pPr lvl="0">
              <a:defRPr/>
            </a:pPr>
            <a:r>
              <a:rPr lang="vi-VN" sz="2800" b="1" u="sng" dirty="0" smtClean="0">
                <a:solidFill>
                  <a:srgbClr val="FF0000"/>
                </a:solidFill>
                <a:latin typeface="Times New Roman" panose="02020603050405020304" pitchFamily="18" charset="0"/>
                <a:cs typeface="Times New Roman" panose="02020603050405020304" pitchFamily="18" charset="0"/>
              </a:rPr>
              <a:t>Lời kêu gọi: </a:t>
            </a:r>
            <a:r>
              <a:rPr lang="vi-VN" sz="2800" b="1" i="1" dirty="0" smtClean="0">
                <a:solidFill>
                  <a:srgbClr val="FF0000"/>
                </a:solidFill>
                <a:latin typeface="Times New Roman" panose="02020603050405020304" pitchFamily="18" charset="0"/>
                <a:cs typeface="Times New Roman" panose="02020603050405020304" pitchFamily="18" charset="0"/>
              </a:rPr>
              <a:t>Tìm </a:t>
            </a:r>
            <a:r>
              <a:rPr lang="vi-VN" sz="2800" b="1" i="1" dirty="0">
                <a:solidFill>
                  <a:srgbClr val="FF0000"/>
                </a:solidFill>
                <a:latin typeface="Times New Roman" panose="02020603050405020304" pitchFamily="18" charset="0"/>
                <a:cs typeface="Times New Roman" panose="02020603050405020304" pitchFamily="18" charset="0"/>
              </a:rPr>
              <a:t>giải pháp thích ứng một cách hiệu quả là một trong những bài toán khó nhất mà loài người chúng ta cần hợp tác giải quyết trong thế kỉ này.</a:t>
            </a:r>
            <a:endParaRPr kumimoji="0" lang="en-US" sz="2800" b="1" i="1"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grpSp>
        <p:nvGrpSpPr>
          <p:cNvPr id="33" name="Group 32">
            <a:extLst>
              <a:ext uri="{FF2B5EF4-FFF2-40B4-BE49-F238E27FC236}">
                <a16:creationId xmlns:a16="http://schemas.microsoft.com/office/drawing/2014/main" id="{60C448A3-7EF2-4BCC-8E94-89A808C705C0}"/>
              </a:ext>
            </a:extLst>
          </p:cNvPr>
          <p:cNvGrpSpPr/>
          <p:nvPr/>
        </p:nvGrpSpPr>
        <p:grpSpPr>
          <a:xfrm>
            <a:off x="533795" y="88135"/>
            <a:ext cx="3243263" cy="4303634"/>
            <a:chOff x="660400" y="1764500"/>
            <a:chExt cx="3243263" cy="4303634"/>
          </a:xfrm>
        </p:grpSpPr>
        <p:sp>
          <p:nvSpPr>
            <p:cNvPr id="24" name="Flowchart: Off-page Connector 23">
              <a:extLst>
                <a:ext uri="{FF2B5EF4-FFF2-40B4-BE49-F238E27FC236}">
                  <a16:creationId xmlns:a16="http://schemas.microsoft.com/office/drawing/2014/main" id="{C5B64AF0-C93F-402E-9A54-48C444BD7F5F}"/>
                </a:ext>
              </a:extLst>
            </p:cNvPr>
            <p:cNvSpPr/>
            <p:nvPr/>
          </p:nvSpPr>
          <p:spPr>
            <a:xfrm>
              <a:off x="660400" y="2081922"/>
              <a:ext cx="3243263" cy="3986212"/>
            </a:xfrm>
            <a:prstGeom prst="flowChartOffpageConnector">
              <a:avLst/>
            </a:prstGeom>
            <a:solidFill>
              <a:schemeClr val="bg1"/>
            </a:solidFill>
            <a:ln w="28575">
              <a:solidFill>
                <a:srgbClr val="FFC000"/>
              </a:solid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Arrow: Chevron 31">
              <a:extLst>
                <a:ext uri="{FF2B5EF4-FFF2-40B4-BE49-F238E27FC236}">
                  <a16:creationId xmlns:a16="http://schemas.microsoft.com/office/drawing/2014/main" id="{8A791A13-C085-49E8-AED8-5B0C9F20AF92}"/>
                </a:ext>
              </a:extLst>
            </p:cNvPr>
            <p:cNvSpPr/>
            <p:nvPr/>
          </p:nvSpPr>
          <p:spPr>
            <a:xfrm rot="5400000">
              <a:off x="2039714" y="1561595"/>
              <a:ext cx="484632" cy="890441"/>
            </a:xfrm>
            <a:prstGeom prst="chevron">
              <a:avLst/>
            </a:prstGeom>
            <a:solidFill>
              <a:schemeClr val="bg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4" name="Group 33">
            <a:extLst>
              <a:ext uri="{FF2B5EF4-FFF2-40B4-BE49-F238E27FC236}">
                <a16:creationId xmlns:a16="http://schemas.microsoft.com/office/drawing/2014/main" id="{C197DCC1-A6CA-4506-B697-5C720A70EB8A}"/>
              </a:ext>
            </a:extLst>
          </p:cNvPr>
          <p:cNvGrpSpPr/>
          <p:nvPr/>
        </p:nvGrpSpPr>
        <p:grpSpPr>
          <a:xfrm>
            <a:off x="4410146" y="88135"/>
            <a:ext cx="3243263" cy="4303634"/>
            <a:chOff x="660400" y="1764500"/>
            <a:chExt cx="3243263" cy="4303634"/>
          </a:xfrm>
        </p:grpSpPr>
        <p:sp>
          <p:nvSpPr>
            <p:cNvPr id="35" name="Flowchart: Off-page Connector 34">
              <a:extLst>
                <a:ext uri="{FF2B5EF4-FFF2-40B4-BE49-F238E27FC236}">
                  <a16:creationId xmlns:a16="http://schemas.microsoft.com/office/drawing/2014/main" id="{6FFC235B-80B8-4ABD-8B0A-7D7C4FF7B9B1}"/>
                </a:ext>
              </a:extLst>
            </p:cNvPr>
            <p:cNvSpPr/>
            <p:nvPr/>
          </p:nvSpPr>
          <p:spPr>
            <a:xfrm>
              <a:off x="660400" y="2081922"/>
              <a:ext cx="3243263" cy="3986212"/>
            </a:xfrm>
            <a:prstGeom prst="flowChartOffpageConnector">
              <a:avLst/>
            </a:prstGeom>
            <a:solidFill>
              <a:schemeClr val="bg1"/>
            </a:solidFill>
            <a:ln w="28575">
              <a:solidFill>
                <a:srgbClr val="FFC000"/>
              </a:solid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Arrow: Chevron 35">
              <a:extLst>
                <a:ext uri="{FF2B5EF4-FFF2-40B4-BE49-F238E27FC236}">
                  <a16:creationId xmlns:a16="http://schemas.microsoft.com/office/drawing/2014/main" id="{2ED4C20E-6CE4-40A8-8BA0-A14449B95477}"/>
                </a:ext>
              </a:extLst>
            </p:cNvPr>
            <p:cNvSpPr/>
            <p:nvPr/>
          </p:nvSpPr>
          <p:spPr>
            <a:xfrm rot="5400000">
              <a:off x="2039714" y="1561595"/>
              <a:ext cx="484632" cy="890441"/>
            </a:xfrm>
            <a:prstGeom prst="chevron">
              <a:avLst/>
            </a:prstGeom>
            <a:solidFill>
              <a:schemeClr val="bg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7" name="Group 36">
            <a:extLst>
              <a:ext uri="{FF2B5EF4-FFF2-40B4-BE49-F238E27FC236}">
                <a16:creationId xmlns:a16="http://schemas.microsoft.com/office/drawing/2014/main" id="{EA3B861E-EE59-4641-A154-8FB44FA5511E}"/>
              </a:ext>
            </a:extLst>
          </p:cNvPr>
          <p:cNvGrpSpPr/>
          <p:nvPr/>
        </p:nvGrpSpPr>
        <p:grpSpPr>
          <a:xfrm>
            <a:off x="8147917" y="88135"/>
            <a:ext cx="3243263" cy="4303634"/>
            <a:chOff x="660400" y="1764500"/>
            <a:chExt cx="3243263" cy="4303634"/>
          </a:xfrm>
        </p:grpSpPr>
        <p:sp>
          <p:nvSpPr>
            <p:cNvPr id="38" name="Flowchart: Off-page Connector 37">
              <a:extLst>
                <a:ext uri="{FF2B5EF4-FFF2-40B4-BE49-F238E27FC236}">
                  <a16:creationId xmlns:a16="http://schemas.microsoft.com/office/drawing/2014/main" id="{B4C8F68A-D025-4436-B6EB-57EDB39A3D19}"/>
                </a:ext>
              </a:extLst>
            </p:cNvPr>
            <p:cNvSpPr/>
            <p:nvPr/>
          </p:nvSpPr>
          <p:spPr>
            <a:xfrm>
              <a:off x="660400" y="2081922"/>
              <a:ext cx="3243263" cy="3986212"/>
            </a:xfrm>
            <a:prstGeom prst="flowChartOffpageConnector">
              <a:avLst/>
            </a:prstGeom>
            <a:solidFill>
              <a:schemeClr val="bg1"/>
            </a:solidFill>
            <a:ln w="28575">
              <a:solidFill>
                <a:srgbClr val="FFC000"/>
              </a:solid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Arrow: Chevron 38">
              <a:extLst>
                <a:ext uri="{FF2B5EF4-FFF2-40B4-BE49-F238E27FC236}">
                  <a16:creationId xmlns:a16="http://schemas.microsoft.com/office/drawing/2014/main" id="{88981D4C-ACD8-4643-8273-C445059BD722}"/>
                </a:ext>
              </a:extLst>
            </p:cNvPr>
            <p:cNvSpPr/>
            <p:nvPr/>
          </p:nvSpPr>
          <p:spPr>
            <a:xfrm rot="5400000">
              <a:off x="2039714" y="1561595"/>
              <a:ext cx="484632" cy="890441"/>
            </a:xfrm>
            <a:prstGeom prst="chevron">
              <a:avLst/>
            </a:prstGeom>
            <a:solidFill>
              <a:schemeClr val="bg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41" name="TextBox 40">
            <a:extLst>
              <a:ext uri="{FF2B5EF4-FFF2-40B4-BE49-F238E27FC236}">
                <a16:creationId xmlns:a16="http://schemas.microsoft.com/office/drawing/2014/main" id="{8A8B3CFA-65C7-4AAE-8653-F786AAA1BC2E}"/>
              </a:ext>
            </a:extLst>
          </p:cNvPr>
          <p:cNvSpPr txBox="1"/>
          <p:nvPr/>
        </p:nvSpPr>
        <p:spPr>
          <a:xfrm>
            <a:off x="533796" y="636808"/>
            <a:ext cx="3243262" cy="3121880"/>
          </a:xfrm>
          <a:prstGeom prst="rect">
            <a:avLst/>
          </a:prstGeom>
          <a:noFill/>
        </p:spPr>
        <p:txBody>
          <a:bodyPr wrap="square">
            <a:spAutoFit/>
          </a:bodyPr>
          <a:lstStyle/>
          <a:p>
            <a:pPr algn="just">
              <a:lnSpc>
                <a:spcPct val="107000"/>
              </a:lnSpc>
              <a:spcAft>
                <a:spcPts val="800"/>
              </a:spcAft>
            </a:pPr>
            <a:r>
              <a:rPr lang="vi-VN" sz="23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Mực nước biển toàn cầu sẽ liên </a:t>
            </a:r>
            <a:r>
              <a:rPr lang="vi-VN" sz="23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tục tăng với tốc </a:t>
            </a:r>
            <a:r>
              <a:rPr lang="vi-VN" sz="2300" b="1"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độ ngày </a:t>
            </a:r>
            <a:r>
              <a:rPr lang="vi-VN" sz="23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càng nhanh hơn do nhiều nguyên nhân khác nhau: băng tan, giãn nở của nước và các thay đổi trong hệ thống khí hậu Trái </a:t>
            </a:r>
            <a:r>
              <a:rPr lang="vi-VN" sz="2300" b="1"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Đất</a:t>
            </a:r>
            <a:r>
              <a:rPr lang="vi-VN" sz="23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US" sz="23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5" name="TextBox 44">
            <a:extLst>
              <a:ext uri="{FF2B5EF4-FFF2-40B4-BE49-F238E27FC236}">
                <a16:creationId xmlns:a16="http://schemas.microsoft.com/office/drawing/2014/main" id="{410C1C61-F163-4355-B897-35687A62F233}"/>
              </a:ext>
            </a:extLst>
          </p:cNvPr>
          <p:cNvSpPr txBox="1"/>
          <p:nvPr/>
        </p:nvSpPr>
        <p:spPr>
          <a:xfrm>
            <a:off x="4483037" y="890190"/>
            <a:ext cx="3097478" cy="2397451"/>
          </a:xfrm>
          <a:prstGeom prst="rect">
            <a:avLst/>
          </a:prstGeom>
          <a:noFill/>
        </p:spPr>
        <p:txBody>
          <a:bodyPr wrap="square">
            <a:spAutoFit/>
          </a:bodyPr>
          <a:lstStyle/>
          <a:p>
            <a:pPr algn="ctr">
              <a:lnSpc>
                <a:spcPct val="107000"/>
              </a:lnSpc>
              <a:spcAft>
                <a:spcPts val="800"/>
              </a:spcAft>
            </a:pPr>
            <a:r>
              <a:rPr lang="vi-VN" sz="2800" b="1"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Tốc </a:t>
            </a:r>
            <a:r>
              <a:rPr lang="vi-VN" sz="2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độ dâng của nước biển do biến đổi khí hậu chừng 3 milimet một năm với gia tốc </a:t>
            </a:r>
            <a:r>
              <a:rPr lang="vi-VN" sz="2800" b="1"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dương.</a:t>
            </a:r>
            <a:endParaRPr lang="en-US" sz="2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8A8B3CFA-65C7-4AAE-8653-F786AAA1BC2E}"/>
              </a:ext>
            </a:extLst>
          </p:cNvPr>
          <p:cNvSpPr txBox="1"/>
          <p:nvPr/>
        </p:nvSpPr>
        <p:spPr>
          <a:xfrm>
            <a:off x="8286495" y="636808"/>
            <a:ext cx="3104685" cy="3253711"/>
          </a:xfrm>
          <a:prstGeom prst="rect">
            <a:avLst/>
          </a:prstGeom>
          <a:noFill/>
        </p:spPr>
        <p:txBody>
          <a:bodyPr wrap="square">
            <a:spAutoFit/>
          </a:bodyPr>
          <a:lstStyle/>
          <a:p>
            <a:pPr algn="just">
              <a:lnSpc>
                <a:spcPct val="107000"/>
              </a:lnSpc>
              <a:spcAft>
                <a:spcPts val="800"/>
              </a:spcAft>
            </a:pPr>
            <a:r>
              <a:rPr lang="vi-VN" sz="2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Dự kiến vào cuối thế kỷ tới, mực nước biển sẽ tăng lên trong khoảng 35-85 cm, gây thiệt hại cho kinh tế toàn cầu hàng ngàn tỷ USD với nhiều hệ lụy về phát triển.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705333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cBhvr>
                                        <p:cTn id="7" dur="500"/>
                                        <p:tgtEl>
                                          <p:spTgt spid="41"/>
                                        </p:tgtEl>
                                      </p:cBhvr>
                                    </p:animEffect>
                                  </p:childTnLst>
                                </p:cTn>
                              </p:par>
                              <p:par>
                                <p:cTn id="8" presetID="22" presetClass="entr" presetSubtype="4" fill="hold"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wipe(down)">
                                      <p:cBhvr>
                                        <p:cTn id="10" dur="500"/>
                                        <p:tgtEl>
                                          <p:spTgt spid="33"/>
                                        </p:tgtEl>
                                      </p:cBhvr>
                                    </p:animEffect>
                                  </p:childTnLst>
                                </p:cTn>
                              </p:par>
                              <p:par>
                                <p:cTn id="11" presetID="22" presetClass="entr" presetSubtype="4" fill="hold" nodeType="with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wipe(down)">
                                      <p:cBhvr>
                                        <p:cTn id="13" dur="500"/>
                                        <p:tgtEl>
                                          <p:spTgt spid="34"/>
                                        </p:tgtEl>
                                      </p:cBhvr>
                                    </p:animEffect>
                                  </p:childTnLst>
                                </p:cTn>
                              </p:par>
                              <p:par>
                                <p:cTn id="14" presetID="22" presetClass="entr" presetSubtype="4" fill="hold" nodeType="withEffect">
                                  <p:stCondLst>
                                    <p:cond delay="0"/>
                                  </p:stCondLst>
                                  <p:childTnLst>
                                    <p:set>
                                      <p:cBhvr>
                                        <p:cTn id="15" dur="1" fill="hold">
                                          <p:stCondLst>
                                            <p:cond delay="0"/>
                                          </p:stCondLst>
                                        </p:cTn>
                                        <p:tgtEl>
                                          <p:spTgt spid="37"/>
                                        </p:tgtEl>
                                        <p:attrNameLst>
                                          <p:attrName>style.visibility</p:attrName>
                                        </p:attrNameLst>
                                      </p:cBhvr>
                                      <p:to>
                                        <p:strVal val="visible"/>
                                      </p:to>
                                    </p:set>
                                    <p:animEffect transition="in" filter="wipe(down)">
                                      <p:cBhvr>
                                        <p:cTn id="16" dur="500"/>
                                        <p:tgtEl>
                                          <p:spTgt spid="3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wipe(down)">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wipe(down)">
                                      <p:cBhvr>
                                        <p:cTn id="26" dur="500"/>
                                        <p:tgtEl>
                                          <p:spTgt spid="20"/>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41" grpId="0"/>
      <p:bldP spid="45" grpId="0"/>
      <p:bldP spid="2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73741" y="0"/>
            <a:ext cx="12265741" cy="6895783"/>
          </a:xfrm>
          <a:prstGeom prst="rect">
            <a:avLst/>
          </a:prstGeom>
        </p:spPr>
      </p:pic>
      <p:sp>
        <p:nvSpPr>
          <p:cNvPr id="5" name="TextBox 5"/>
          <p:cNvSpPr txBox="1"/>
          <p:nvPr/>
        </p:nvSpPr>
        <p:spPr>
          <a:xfrm>
            <a:off x="231247" y="2789419"/>
            <a:ext cx="17379139" cy="1015663"/>
          </a:xfrm>
          <a:prstGeom prst="rect">
            <a:avLst/>
          </a:prstGeom>
        </p:spPr>
        <p:txBody>
          <a:bodyPr wrap="square" lIns="0" tIns="0" rIns="0" bIns="0" rtlCol="0" anchor="t">
            <a:spAutoFit/>
          </a:bodyPr>
          <a:lstStyle/>
          <a:p>
            <a:pPr algn="just"/>
            <a:r>
              <a:rPr lang="vi-VN" sz="6600" b="1" dirty="0" smtClean="0">
                <a:solidFill>
                  <a:srgbClr val="FF0000"/>
                </a:solidFill>
                <a:latin typeface="+mj-lt"/>
                <a:cs typeface="Times New Roman" panose="02020603050405020304" pitchFamily="18" charset="0"/>
              </a:rPr>
              <a:t>III. TỔNG KẾT</a:t>
            </a:r>
            <a:endParaRPr lang="en-SG" sz="6600" b="1" dirty="0">
              <a:solidFill>
                <a:srgbClr val="FF0000"/>
              </a:solidFill>
              <a:latin typeface="+mj-lt"/>
              <a:cs typeface="Times New Roman" panose="02020603050405020304" pitchFamily="18" charset="0"/>
            </a:endParaRPr>
          </a:p>
        </p:txBody>
      </p:sp>
      <p:pic>
        <p:nvPicPr>
          <p:cNvPr id="8" name="Picture 7"/>
          <p:cNvPicPr>
            <a:picLocks noChangeAspect="1"/>
          </p:cNvPicPr>
          <p:nvPr/>
        </p:nvPicPr>
        <p:blipFill rotWithShape="1">
          <a:blip r:embed="rId3"/>
          <a:srcRect l="3266"/>
          <a:stretch/>
        </p:blipFill>
        <p:spPr>
          <a:xfrm>
            <a:off x="6644157" y="0"/>
            <a:ext cx="5547843" cy="3603171"/>
          </a:xfrm>
          <a:prstGeom prst="rect">
            <a:avLst/>
          </a:prstGeom>
        </p:spPr>
      </p:pic>
      <p:pic>
        <p:nvPicPr>
          <p:cNvPr id="9" name="Picture 8"/>
          <p:cNvPicPr>
            <a:picLocks noChangeAspect="1"/>
          </p:cNvPicPr>
          <p:nvPr/>
        </p:nvPicPr>
        <p:blipFill>
          <a:blip r:embed="rId4"/>
          <a:stretch>
            <a:fillRect/>
          </a:stretch>
        </p:blipFill>
        <p:spPr>
          <a:xfrm>
            <a:off x="6644158" y="3603171"/>
            <a:ext cx="5547841" cy="3292125"/>
          </a:xfrm>
          <a:prstGeom prst="rect">
            <a:avLst/>
          </a:prstGeom>
        </p:spPr>
      </p:pic>
    </p:spTree>
    <p:extLst>
      <p:ext uri="{BB962C8B-B14F-4D97-AF65-F5344CB8AC3E}">
        <p14:creationId xmlns:p14="http://schemas.microsoft.com/office/powerpoint/2010/main" val="70265328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0" y="-37783"/>
            <a:ext cx="12265741" cy="6895783"/>
          </a:xfrm>
          <a:prstGeom prst="rect">
            <a:avLst/>
          </a:prstGeom>
        </p:spPr>
      </p:pic>
      <p:grpSp>
        <p:nvGrpSpPr>
          <p:cNvPr id="11" name="Group 10">
            <a:extLst>
              <a:ext uri="{FF2B5EF4-FFF2-40B4-BE49-F238E27FC236}">
                <a16:creationId xmlns:a16="http://schemas.microsoft.com/office/drawing/2014/main" id="{808456B8-E661-4AD2-BC68-16E46B858015}"/>
              </a:ext>
            </a:extLst>
          </p:cNvPr>
          <p:cNvGrpSpPr/>
          <p:nvPr/>
        </p:nvGrpSpPr>
        <p:grpSpPr>
          <a:xfrm>
            <a:off x="0" y="1044713"/>
            <a:ext cx="4793343" cy="728663"/>
            <a:chOff x="7296858" y="360377"/>
            <a:chExt cx="4572000" cy="1330955"/>
          </a:xfrm>
        </p:grpSpPr>
        <p:sp>
          <p:nvSpPr>
            <p:cNvPr id="12"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5" name="Oval 14">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9" name="TextBox 8">
            <a:extLst>
              <a:ext uri="{FF2B5EF4-FFF2-40B4-BE49-F238E27FC236}">
                <a16:creationId xmlns:a16="http://schemas.microsoft.com/office/drawing/2014/main" id="{5DEE85BC-B6F3-4601-82B0-2C1B9A6CEE44}"/>
              </a:ext>
            </a:extLst>
          </p:cNvPr>
          <p:cNvSpPr txBox="1"/>
          <p:nvPr/>
        </p:nvSpPr>
        <p:spPr>
          <a:xfrm>
            <a:off x="239430" y="1165241"/>
            <a:ext cx="5488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smtClean="0">
                <a:ln>
                  <a:noFill/>
                </a:ln>
                <a:solidFill>
                  <a:prstClr val="black"/>
                </a:solidFill>
                <a:effectLst/>
                <a:uLnTx/>
                <a:uFillTx/>
                <a:latin typeface="Times New Roman" panose="02020603050405020304" pitchFamily="18" charset="0"/>
                <a:cs typeface="Times New Roman" panose="02020603050405020304" pitchFamily="18" charset="0"/>
              </a:rPr>
              <a:t>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4273EB8-8246-4BE0-9099-288841B06B9D}"/>
              </a:ext>
            </a:extLst>
          </p:cNvPr>
          <p:cNvSpPr txBox="1"/>
          <p:nvPr/>
        </p:nvSpPr>
        <p:spPr>
          <a:xfrm>
            <a:off x="798052" y="1178211"/>
            <a:ext cx="404819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ĐỌC -TÌM HIỂU CHUNG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8594E4A-832E-4464-A985-94D1C6D51090}"/>
              </a:ext>
            </a:extLst>
          </p:cNvPr>
          <p:cNvSpPr txBox="1"/>
          <p:nvPr/>
        </p:nvSpPr>
        <p:spPr>
          <a:xfrm>
            <a:off x="161321" y="1814806"/>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cs typeface="Times New Roman" panose="02020603050405020304" pitchFamily="18" charset="0"/>
              </a:rPr>
              <a:t>1. </a:t>
            </a:r>
            <a:r>
              <a:rPr lang="vi-VN" sz="2800" b="1" kern="1200" dirty="0" smtClean="0">
                <a:solidFill>
                  <a:srgbClr val="000000"/>
                </a:solidFill>
                <a:effectLst/>
                <a:latin typeface="Times New Roman" panose="02020603050405020304" pitchFamily="18" charset="0"/>
                <a:cs typeface="Times New Roman" panose="02020603050405020304" pitchFamily="18" charset="0"/>
              </a:rPr>
              <a:t>Đọc</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000099" y="106858"/>
            <a:ext cx="10296870" cy="830997"/>
          </a:xfrm>
          <a:prstGeom prst="rect">
            <a:avLst/>
          </a:prstGeom>
          <a:solidFill>
            <a:schemeClr val="tx2">
              <a:lumMod val="20000"/>
              <a:lumOff val="80000"/>
            </a:schemeClr>
          </a:solidFill>
        </p:spPr>
        <p:txBody>
          <a:bodyPr wrap="square" rtlCol="0">
            <a:spAutoFit/>
          </a:bodyPr>
          <a:lstStyle/>
          <a:p>
            <a:pPr algn="ctr"/>
            <a:r>
              <a:rPr lang="vi-VN" sz="2400" b="1" dirty="0" smtClean="0">
                <a:solidFill>
                  <a:srgbClr val="FF0000"/>
                </a:solidFill>
                <a:latin typeface="+mj-lt"/>
              </a:rPr>
              <a:t>BÀI 3: VĂN BẢN THÔNG TIN</a:t>
            </a:r>
          </a:p>
          <a:p>
            <a:pPr algn="ctr"/>
            <a:r>
              <a:rPr lang="vi-VN" sz="2400" b="1" dirty="0" smtClean="0">
                <a:solidFill>
                  <a:srgbClr val="FF0000"/>
                </a:solidFill>
                <a:latin typeface="+mj-lt"/>
              </a:rPr>
              <a:t>Đọc hiểu văn bản: Nước biển dâng: bài toán khó cần giải trong thế kỉ XXI</a:t>
            </a:r>
            <a:endParaRPr lang="en-US" sz="2400" b="1" dirty="0">
              <a:solidFill>
                <a:srgbClr val="FF0000"/>
              </a:solidFill>
              <a:latin typeface="+mj-lt"/>
            </a:endParaRPr>
          </a:p>
        </p:txBody>
      </p:sp>
      <p:sp>
        <p:nvSpPr>
          <p:cNvPr id="22" name="TextBox 21">
            <a:extLst>
              <a:ext uri="{FF2B5EF4-FFF2-40B4-BE49-F238E27FC236}">
                <a16:creationId xmlns:a16="http://schemas.microsoft.com/office/drawing/2014/main" id="{7093DC8C-2D69-43AD-9F28-78357DE93B80}"/>
              </a:ext>
            </a:extLst>
          </p:cNvPr>
          <p:cNvSpPr txBox="1"/>
          <p:nvPr/>
        </p:nvSpPr>
        <p:spPr>
          <a:xfrm>
            <a:off x="161321" y="2503857"/>
            <a:ext cx="10858500" cy="530594"/>
          </a:xfrm>
          <a:prstGeom prst="rect">
            <a:avLst/>
          </a:prstGeom>
          <a:noFill/>
        </p:spPr>
        <p:txBody>
          <a:bodyPr wrap="square">
            <a:spAutoFit/>
          </a:bodyPr>
          <a:lstStyle/>
          <a:p>
            <a:pPr algn="just">
              <a:lnSpc>
                <a:spcPct val="107000"/>
              </a:lnSpc>
              <a:spcAft>
                <a:spcPts val="800"/>
              </a:spcAft>
            </a:pPr>
            <a:r>
              <a:rPr lang="vi-VN" sz="2800" b="1" kern="1200" dirty="0">
                <a:solidFill>
                  <a:srgbClr val="000000"/>
                </a:solidFill>
                <a:effectLst/>
                <a:latin typeface="Times New Roman" panose="02020603050405020304" pitchFamily="18" charset="0"/>
                <a:ea typeface="+mn-ea"/>
                <a:cs typeface="Times New Roman" panose="02020603050405020304" pitchFamily="18" charset="0"/>
              </a:rPr>
              <a:t>2. Tìm hiểu chung</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6" name="Group 15">
            <a:extLst>
              <a:ext uri="{FF2B5EF4-FFF2-40B4-BE49-F238E27FC236}">
                <a16:creationId xmlns:a16="http://schemas.microsoft.com/office/drawing/2014/main" id="{808456B8-E661-4AD2-BC68-16E46B858015}"/>
              </a:ext>
            </a:extLst>
          </p:cNvPr>
          <p:cNvGrpSpPr/>
          <p:nvPr/>
        </p:nvGrpSpPr>
        <p:grpSpPr>
          <a:xfrm>
            <a:off x="84781" y="3217968"/>
            <a:ext cx="4708562" cy="728663"/>
            <a:chOff x="7296858" y="360377"/>
            <a:chExt cx="4572000" cy="1330955"/>
          </a:xfrm>
        </p:grpSpPr>
        <p:sp>
          <p:nvSpPr>
            <p:cNvPr id="17"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8" name="Oval 17">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19" name="TextBox 18">
            <a:extLst>
              <a:ext uri="{FF2B5EF4-FFF2-40B4-BE49-F238E27FC236}">
                <a16:creationId xmlns:a16="http://schemas.microsoft.com/office/drawing/2014/main" id="{5DEE85BC-B6F3-4601-82B0-2C1B9A6CEE44}"/>
              </a:ext>
            </a:extLst>
          </p:cNvPr>
          <p:cNvSpPr txBox="1"/>
          <p:nvPr/>
        </p:nvSpPr>
        <p:spPr>
          <a:xfrm>
            <a:off x="287340" y="3289396"/>
            <a:ext cx="50863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II</a:t>
            </a:r>
          </a:p>
        </p:txBody>
      </p:sp>
      <p:sp>
        <p:nvSpPr>
          <p:cNvPr id="20" name="TextBox 19">
            <a:extLst>
              <a:ext uri="{FF2B5EF4-FFF2-40B4-BE49-F238E27FC236}">
                <a16:creationId xmlns:a16="http://schemas.microsoft.com/office/drawing/2014/main" id="{64273EB8-8246-4BE0-9099-288841B06B9D}"/>
              </a:ext>
            </a:extLst>
          </p:cNvPr>
          <p:cNvSpPr txBox="1"/>
          <p:nvPr/>
        </p:nvSpPr>
        <p:spPr>
          <a:xfrm>
            <a:off x="912805" y="3289408"/>
            <a:ext cx="313021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2400" b="1" dirty="0" smtClean="0">
                <a:solidFill>
                  <a:prstClr val="white"/>
                </a:solidFill>
                <a:latin typeface="Times New Roman" panose="02020603050405020304" pitchFamily="18" charset="0"/>
                <a:cs typeface="Times New Roman" panose="02020603050405020304" pitchFamily="18" charset="0"/>
              </a:rPr>
              <a:t>TÌM HIỂU CHI TIẾT</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1" name="Rectangle 20"/>
          <p:cNvSpPr/>
          <p:nvPr/>
        </p:nvSpPr>
        <p:spPr>
          <a:xfrm>
            <a:off x="359843" y="4150775"/>
            <a:ext cx="5466561" cy="522259"/>
          </a:xfrm>
          <a:prstGeom prst="rect">
            <a:avLst/>
          </a:prstGeom>
        </p:spPr>
        <p:txBody>
          <a:bodyPr wrap="none">
            <a:spAutoFit/>
          </a:bodyPr>
          <a:lstStyle/>
          <a:p>
            <a:pPr lvl="0" algn="just">
              <a:lnSpc>
                <a:spcPct val="107000"/>
              </a:lnSpc>
              <a:spcAft>
                <a:spcPts val="800"/>
              </a:spcAft>
              <a:defRPr/>
            </a:pPr>
            <a:r>
              <a:rPr lang="vi-VN" sz="2800" b="1" dirty="0">
                <a:solidFill>
                  <a:srgbClr val="000000"/>
                </a:solidFill>
                <a:latin typeface="Times New Roman" panose="02020603050405020304" pitchFamily="18" charset="0"/>
                <a:cs typeface="Times New Roman" panose="02020603050405020304" pitchFamily="18" charset="0"/>
              </a:rPr>
              <a:t>1. Đề tài, chủ đề; Nhan đề; Sa – </a:t>
            </a:r>
            <a:r>
              <a:rPr lang="vi-VN" sz="2800" b="1" dirty="0" smtClean="0">
                <a:solidFill>
                  <a:srgbClr val="000000"/>
                </a:solidFill>
                <a:latin typeface="Times New Roman" panose="02020603050405020304" pitchFamily="18" charset="0"/>
                <a:cs typeface="Times New Roman" panose="02020603050405020304" pitchFamily="18" charset="0"/>
              </a:rPr>
              <a:t>pô</a:t>
            </a:r>
            <a:endParaRPr lang="en-US" sz="28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7093DC8C-2D69-43AD-9F28-78357DE93B80}"/>
              </a:ext>
            </a:extLst>
          </p:cNvPr>
          <p:cNvSpPr txBox="1"/>
          <p:nvPr/>
        </p:nvSpPr>
        <p:spPr>
          <a:xfrm>
            <a:off x="359843" y="4803143"/>
            <a:ext cx="10858500" cy="530594"/>
          </a:xfrm>
          <a:prstGeom prst="rect">
            <a:avLst/>
          </a:prstGeom>
          <a:noFill/>
        </p:spPr>
        <p:txBody>
          <a:bodyPr wrap="square">
            <a:spAutoFit/>
          </a:bodyPr>
          <a:lstStyle/>
          <a:p>
            <a:pPr marL="0" marR="0" lvl="0" indent="0" algn="just" defTabSz="914400" rtl="0" eaLnBrk="1" fontAlgn="auto" latinLnBrk="0" hangingPunct="1">
              <a:lnSpc>
                <a:spcPct val="107000"/>
              </a:lnSpc>
              <a:spcBef>
                <a:spcPts val="0"/>
              </a:spcBef>
              <a:spcAft>
                <a:spcPts val="800"/>
              </a:spcAft>
              <a:buClrTx/>
              <a:buSzTx/>
              <a:buFontTx/>
              <a:buNone/>
              <a:tabLst/>
              <a:defRPr/>
            </a:pPr>
            <a:r>
              <a:rPr lang="vi-VN" sz="2800" b="1" noProof="0" dirty="0" smtClean="0">
                <a:solidFill>
                  <a:srgbClr val="000000"/>
                </a:solidFill>
                <a:latin typeface="Times New Roman" panose="02020603050405020304" pitchFamily="18" charset="0"/>
                <a:cs typeface="Times New Roman" panose="02020603050405020304" pitchFamily="18" charset="0"/>
              </a:rPr>
              <a:t>2. Nội dung thông tin của văn bản</a:t>
            </a:r>
            <a:endParaRPr kumimoji="0" lang="en-US"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grpSp>
        <p:nvGrpSpPr>
          <p:cNvPr id="24" name="Group 23">
            <a:extLst>
              <a:ext uri="{FF2B5EF4-FFF2-40B4-BE49-F238E27FC236}">
                <a16:creationId xmlns:a16="http://schemas.microsoft.com/office/drawing/2014/main" id="{808456B8-E661-4AD2-BC68-16E46B858015}"/>
              </a:ext>
            </a:extLst>
          </p:cNvPr>
          <p:cNvGrpSpPr/>
          <p:nvPr/>
        </p:nvGrpSpPr>
        <p:grpSpPr>
          <a:xfrm>
            <a:off x="84781" y="5505164"/>
            <a:ext cx="4628733" cy="728663"/>
            <a:chOff x="7296858" y="360377"/>
            <a:chExt cx="4572000" cy="1330955"/>
          </a:xfrm>
        </p:grpSpPr>
        <p:sp>
          <p:nvSpPr>
            <p:cNvPr id="25" name="Rectangle: Rounded Corners 11">
              <a:extLst>
                <a:ext uri="{FF2B5EF4-FFF2-40B4-BE49-F238E27FC236}">
                  <a16:creationId xmlns:a16="http://schemas.microsoft.com/office/drawing/2014/main" id="{EDA322BB-F9B4-4E11-9996-3892E01E7942}"/>
                </a:ext>
              </a:extLst>
            </p:cNvPr>
            <p:cNvSpPr/>
            <p:nvPr/>
          </p:nvSpPr>
          <p:spPr>
            <a:xfrm>
              <a:off x="7296858" y="360377"/>
              <a:ext cx="4572000" cy="1330955"/>
            </a:xfrm>
            <a:prstGeom prst="roundRect">
              <a:avLst>
                <a:gd name="adj" fmla="val 50000"/>
              </a:avLst>
            </a:prstGeom>
            <a:gradFill flip="none" rotWithShape="1">
              <a:gsLst>
                <a:gs pos="0">
                  <a:srgbClr val="FFFF00"/>
                </a:gs>
                <a:gs pos="64000">
                  <a:srgbClr val="FF33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6" name="Oval 25">
              <a:extLst>
                <a:ext uri="{FF2B5EF4-FFF2-40B4-BE49-F238E27FC236}">
                  <a16:creationId xmlns:a16="http://schemas.microsoft.com/office/drawing/2014/main" id="{EC04D01F-9BC5-4D9D-87C0-CC19533E8F23}"/>
                </a:ext>
              </a:extLst>
            </p:cNvPr>
            <p:cNvSpPr/>
            <p:nvPr/>
          </p:nvSpPr>
          <p:spPr>
            <a:xfrm>
              <a:off x="7377724" y="412573"/>
              <a:ext cx="570128" cy="1186477"/>
            </a:xfrm>
            <a:prstGeom prst="ellipse">
              <a:avLst/>
            </a:prstGeom>
            <a:solidFill>
              <a:schemeClr val="bg1"/>
            </a:solidFill>
            <a:ln>
              <a:solidFill>
                <a:schemeClr val="bg1"/>
              </a:solidFill>
            </a:ln>
            <a:effectLst>
              <a:outerShdw blurRad="190500" dist="38100" dir="2700000" sx="104000" sy="104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27" name="TextBox 26">
            <a:extLst>
              <a:ext uri="{FF2B5EF4-FFF2-40B4-BE49-F238E27FC236}">
                <a16:creationId xmlns:a16="http://schemas.microsoft.com/office/drawing/2014/main" id="{5DEE85BC-B6F3-4601-82B0-2C1B9A6CEE44}"/>
              </a:ext>
            </a:extLst>
          </p:cNvPr>
          <p:cNvSpPr txBox="1"/>
          <p:nvPr/>
        </p:nvSpPr>
        <p:spPr>
          <a:xfrm>
            <a:off x="218314" y="5554678"/>
            <a:ext cx="81211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smtClean="0">
                <a:ln>
                  <a:noFill/>
                </a:ln>
                <a:solidFill>
                  <a:prstClr val="black"/>
                </a:solidFill>
                <a:effectLst/>
                <a:uLnTx/>
                <a:uFillTx/>
                <a:latin typeface="Times New Roman" panose="02020603050405020304" pitchFamily="18" charset="0"/>
                <a:cs typeface="Times New Roman" panose="02020603050405020304" pitchFamily="18" charset="0"/>
              </a:rPr>
              <a:t>III</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64273EB8-8246-4BE0-9099-288841B06B9D}"/>
              </a:ext>
            </a:extLst>
          </p:cNvPr>
          <p:cNvSpPr txBox="1"/>
          <p:nvPr/>
        </p:nvSpPr>
        <p:spPr>
          <a:xfrm>
            <a:off x="912805" y="5576604"/>
            <a:ext cx="181652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2400" b="1" dirty="0" smtClean="0">
                <a:solidFill>
                  <a:prstClr val="white"/>
                </a:solidFill>
                <a:latin typeface="Times New Roman" panose="02020603050405020304" pitchFamily="18" charset="0"/>
                <a:cs typeface="Times New Roman" panose="02020603050405020304" pitchFamily="18" charset="0"/>
              </a:rPr>
              <a:t>TỔNG KẾT</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698067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1579C7C-8B80-40FA-972D-F9A840C3DAE1}"/>
              </a:ext>
            </a:extLst>
          </p:cNvPr>
          <p:cNvSpPr/>
          <p:nvPr/>
        </p:nvSpPr>
        <p:spPr>
          <a:xfrm>
            <a:off x="277091" y="1635211"/>
            <a:ext cx="10173537" cy="3539430"/>
          </a:xfrm>
          <a:prstGeom prst="rect">
            <a:avLst/>
          </a:prstGeom>
        </p:spPr>
        <p:txBody>
          <a:bodyPr wrap="square">
            <a:spAutoFit/>
          </a:bodyPr>
          <a:lstStyle/>
          <a:p>
            <a:pPr algn="just"/>
            <a:r>
              <a:rPr lang="vi-VN" sz="3200" b="1" i="1" dirty="0">
                <a:solidFill>
                  <a:srgbClr val="3C4043"/>
                </a:solidFill>
                <a:latin typeface="Times New Roman" panose="02020603050405020304" pitchFamily="18" charset="0"/>
                <a:cs typeface="Times New Roman" panose="02020603050405020304" pitchFamily="18" charset="0"/>
              </a:rPr>
              <a:t>-</a:t>
            </a:r>
            <a:r>
              <a:rPr lang="vi-VN" sz="3200" b="1" i="1" dirty="0" smtClean="0">
                <a:solidFill>
                  <a:srgbClr val="3C4043"/>
                </a:solidFill>
                <a:latin typeface="Times New Roman" panose="02020603050405020304" pitchFamily="18" charset="0"/>
                <a:cs typeface="Times New Roman" panose="02020603050405020304" pitchFamily="18" charset="0"/>
              </a:rPr>
              <a:t> </a:t>
            </a:r>
            <a:r>
              <a:rPr lang="vi-VN" sz="3200" b="1" i="1" dirty="0">
                <a:solidFill>
                  <a:srgbClr val="3C4043"/>
                </a:solidFill>
                <a:latin typeface="Times New Roman" panose="02020603050405020304" pitchFamily="18" charset="0"/>
                <a:cs typeface="Times New Roman" panose="02020603050405020304" pitchFamily="18" charset="0"/>
              </a:rPr>
              <a:t>Phần nhan đề, sa-pô rõ ràng.</a:t>
            </a:r>
          </a:p>
          <a:p>
            <a:pPr algn="just"/>
            <a:r>
              <a:rPr lang="vi-VN" sz="3200" b="1" i="1" dirty="0" smtClean="0">
                <a:solidFill>
                  <a:srgbClr val="3C4043"/>
                </a:solidFill>
                <a:latin typeface="Times New Roman" panose="02020603050405020304" pitchFamily="18" charset="0"/>
                <a:cs typeface="Times New Roman" panose="02020603050405020304" pitchFamily="18" charset="0"/>
              </a:rPr>
              <a:t>- </a:t>
            </a:r>
            <a:r>
              <a:rPr lang="vi-VN" sz="3200" b="1" i="1" dirty="0">
                <a:solidFill>
                  <a:srgbClr val="3C4043"/>
                </a:solidFill>
                <a:latin typeface="Times New Roman" panose="02020603050405020304" pitchFamily="18" charset="0"/>
                <a:cs typeface="Times New Roman" panose="02020603050405020304" pitchFamily="18" charset="0"/>
              </a:rPr>
              <a:t>Ngôn ngữ thuyết minh mạch lạc, dễ hiểu, dựa trên cơ sở khoa học . </a:t>
            </a:r>
          </a:p>
          <a:p>
            <a:pPr algn="just"/>
            <a:r>
              <a:rPr lang="vi-VN" sz="3200" b="1" i="1" dirty="0" smtClean="0">
                <a:solidFill>
                  <a:srgbClr val="3C4043"/>
                </a:solidFill>
                <a:latin typeface="Times New Roman" panose="02020603050405020304" pitchFamily="18" charset="0"/>
                <a:cs typeface="Times New Roman" panose="02020603050405020304" pitchFamily="18" charset="0"/>
              </a:rPr>
              <a:t>- </a:t>
            </a:r>
            <a:r>
              <a:rPr lang="vi-VN" sz="3200" b="1" i="1" dirty="0">
                <a:solidFill>
                  <a:srgbClr val="3C4043"/>
                </a:solidFill>
                <a:latin typeface="Times New Roman" panose="02020603050405020304" pitchFamily="18" charset="0"/>
                <a:cs typeface="Times New Roman" panose="02020603050405020304" pitchFamily="18" charset="0"/>
              </a:rPr>
              <a:t>Bố cục chặt chẽ, các ý lớn được in đậm khiến người đọc dễ dàng theo dõi và nắm bắt nội dung.</a:t>
            </a:r>
          </a:p>
          <a:p>
            <a:pPr algn="just"/>
            <a:r>
              <a:rPr lang="vi-VN" sz="3200" b="1" i="1" dirty="0" smtClean="0">
                <a:solidFill>
                  <a:srgbClr val="3C4043"/>
                </a:solidFill>
                <a:latin typeface="Times New Roman" panose="02020603050405020304" pitchFamily="18" charset="0"/>
                <a:cs typeface="Times New Roman" panose="02020603050405020304" pitchFamily="18" charset="0"/>
              </a:rPr>
              <a:t>- </a:t>
            </a:r>
            <a:r>
              <a:rPr lang="vi-VN" sz="3200" b="1" i="1" dirty="0">
                <a:solidFill>
                  <a:srgbClr val="3C4043"/>
                </a:solidFill>
                <a:latin typeface="Times New Roman" panose="02020603050405020304" pitchFamily="18" charset="0"/>
                <a:cs typeface="Times New Roman" panose="02020603050405020304" pitchFamily="18" charset="0"/>
              </a:rPr>
              <a:t>Kết hợp với phương tiện phi ngôn ngữ là biểu đồ thể hiện rõ nội dung cần hướng đến.</a:t>
            </a:r>
          </a:p>
        </p:txBody>
      </p:sp>
      <p:sp>
        <p:nvSpPr>
          <p:cNvPr id="16" name="矩形: 圆角 24">
            <a:extLst>
              <a:ext uri="{FF2B5EF4-FFF2-40B4-BE49-F238E27FC236}">
                <a16:creationId xmlns:a16="http://schemas.microsoft.com/office/drawing/2014/main" id="{44E4F401-BEC9-4854-8E61-C5B26FB8E016}"/>
              </a:ext>
            </a:extLst>
          </p:cNvPr>
          <p:cNvSpPr/>
          <p:nvPr/>
        </p:nvSpPr>
        <p:spPr>
          <a:xfrm>
            <a:off x="2119415" y="521428"/>
            <a:ext cx="7953168" cy="725716"/>
          </a:xfrm>
          <a:prstGeom prst="roundRect">
            <a:avLst>
              <a:gd name="adj" fmla="val 50000"/>
            </a:avLst>
          </a:prstGeom>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dirty="0"/>
              <a:t>                </a:t>
            </a:r>
            <a:r>
              <a:rPr lang="en-US" altLang="zh-CN" sz="3600" b="1" dirty="0">
                <a:solidFill>
                  <a:srgbClr val="FF0000"/>
                </a:solidFill>
                <a:latin typeface="Times New Roman" panose="02020603050405020304" pitchFamily="18" charset="0"/>
                <a:cs typeface="Times New Roman" panose="02020603050405020304" pitchFamily="18" charset="0"/>
              </a:rPr>
              <a:t>1. </a:t>
            </a:r>
            <a:r>
              <a:rPr lang="vi-VN" altLang="zh-CN" sz="3600" b="1" dirty="0" smtClean="0">
                <a:solidFill>
                  <a:srgbClr val="FF0000"/>
                </a:solidFill>
                <a:latin typeface="Times New Roman" panose="02020603050405020304" pitchFamily="18" charset="0"/>
                <a:cs typeface="Times New Roman" panose="02020603050405020304" pitchFamily="18" charset="0"/>
              </a:rPr>
              <a:t>Nghệ thuật</a:t>
            </a:r>
            <a:endParaRPr lang="zh-CN" altLang="en-US" b="1" dirty="0">
              <a:solidFill>
                <a:srgbClr val="FF0000"/>
              </a:solidFill>
              <a:latin typeface="Times New Roman" panose="02020603050405020304" pitchFamily="18" charset="0"/>
              <a:cs typeface="Times New Roman" panose="02020603050405020304" pitchFamily="18" charset="0"/>
            </a:endParaRPr>
          </a:p>
        </p:txBody>
      </p:sp>
      <p:pic>
        <p:nvPicPr>
          <p:cNvPr id="18" name="图片 2">
            <a:extLst>
              <a:ext uri="{FF2B5EF4-FFF2-40B4-BE49-F238E27FC236}">
                <a16:creationId xmlns:a16="http://schemas.microsoft.com/office/drawing/2014/main" id="{D14FDF41-E1CA-48B1-AAD9-9B4D4DE76243}"/>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981657" y="324426"/>
            <a:ext cx="1232592" cy="1119720"/>
          </a:xfrm>
          <a:prstGeom prst="rect">
            <a:avLst/>
          </a:prstGeom>
        </p:spPr>
      </p:pic>
    </p:spTree>
    <p:extLst>
      <p:ext uri="{BB962C8B-B14F-4D97-AF65-F5344CB8AC3E}">
        <p14:creationId xmlns:p14="http://schemas.microsoft.com/office/powerpoint/2010/main" val="3434339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circle(in)">
                                      <p:cBhvr>
                                        <p:cTn id="12" dur="2000"/>
                                        <p:tgtEl>
                                          <p:spTgt spid="14"/>
                                        </p:tgtEl>
                                      </p:cBhvr>
                                    </p:animEffect>
                                  </p:childTnLst>
                                </p:cTn>
                              </p:par>
                              <p:par>
                                <p:cTn id="13" presetID="16" presetClass="entr" presetSubtype="21"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barn(inVertical)">
                                      <p:cBhvr>
                                        <p:cTn id="1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949BBC1-3432-4C09-89E5-E105F44BB108}"/>
              </a:ext>
            </a:extLst>
          </p:cNvPr>
          <p:cNvSpPr/>
          <p:nvPr/>
        </p:nvSpPr>
        <p:spPr>
          <a:xfrm>
            <a:off x="762844" y="1473210"/>
            <a:ext cx="10765127" cy="2062103"/>
          </a:xfrm>
          <a:prstGeom prst="rect">
            <a:avLst/>
          </a:prstGeom>
        </p:spPr>
        <p:txBody>
          <a:bodyPr wrap="square">
            <a:spAutoFit/>
          </a:bodyPr>
          <a:lstStyle/>
          <a:p>
            <a:pPr algn="just"/>
            <a:r>
              <a:rPr lang="vi-VN" sz="3200" b="1" i="1" dirty="0" smtClean="0">
                <a:latin typeface="Times New Roman" panose="02020603050405020304" pitchFamily="18" charset="0"/>
                <a:ea typeface="Calibri" panose="020F0502020204030204" pitchFamily="34" charset="0"/>
              </a:rPr>
              <a:t>	Văn </a:t>
            </a:r>
            <a:r>
              <a:rPr lang="vi-VN" sz="3200" b="1" i="1" dirty="0">
                <a:latin typeface="Times New Roman" panose="02020603050405020304" pitchFamily="18" charset="0"/>
                <a:ea typeface="Calibri" panose="020F0502020204030204" pitchFamily="34" charset="0"/>
              </a:rPr>
              <a:t>bản giải thích hiện tượng tự nhiên nước biển dâng, nói về nguyên nhân thay đổi mực nước biển, thực trạng của hiện tượng nước biển dâng, hậu quả và khẳng định đây là bài toán khó cần giải của loài người trong thế kỉ XXI.</a:t>
            </a:r>
            <a:endParaRPr lang="en-SG" sz="3200" b="1" i="1" dirty="0">
              <a:latin typeface="Times New Roman" panose="02020603050405020304" pitchFamily="18" charset="0"/>
              <a:cs typeface="Times New Roman" panose="02020603050405020304" pitchFamily="18" charset="0"/>
            </a:endParaRPr>
          </a:p>
        </p:txBody>
      </p:sp>
      <p:sp>
        <p:nvSpPr>
          <p:cNvPr id="9" name="矩形: 圆角 24">
            <a:extLst>
              <a:ext uri="{FF2B5EF4-FFF2-40B4-BE49-F238E27FC236}">
                <a16:creationId xmlns:a16="http://schemas.microsoft.com/office/drawing/2014/main" id="{44E4F401-BEC9-4854-8E61-C5B26FB8E016}"/>
              </a:ext>
            </a:extLst>
          </p:cNvPr>
          <p:cNvSpPr/>
          <p:nvPr/>
        </p:nvSpPr>
        <p:spPr>
          <a:xfrm>
            <a:off x="2119415" y="521428"/>
            <a:ext cx="7953168" cy="725716"/>
          </a:xfrm>
          <a:prstGeom prst="roundRect">
            <a:avLst>
              <a:gd name="adj" fmla="val 50000"/>
            </a:avLst>
          </a:prstGeom>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dirty="0"/>
              <a:t>                </a:t>
            </a:r>
            <a:r>
              <a:rPr lang="vi-VN" altLang="zh-CN" sz="3600" b="1" dirty="0" smtClean="0">
                <a:solidFill>
                  <a:srgbClr val="FF0000"/>
                </a:solidFill>
                <a:latin typeface="Times New Roman" panose="02020603050405020304" pitchFamily="18" charset="0"/>
                <a:cs typeface="Times New Roman" panose="02020603050405020304" pitchFamily="18" charset="0"/>
              </a:rPr>
              <a:t>2. Nội dung</a:t>
            </a:r>
            <a:endParaRPr lang="zh-CN" altLang="en-US" b="1"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430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73741" y="0"/>
            <a:ext cx="12265741" cy="6895783"/>
          </a:xfrm>
          <a:prstGeom prst="rect">
            <a:avLst/>
          </a:prstGeom>
        </p:spPr>
      </p:pic>
      <p:sp>
        <p:nvSpPr>
          <p:cNvPr id="5" name="TextBox 5"/>
          <p:cNvSpPr txBox="1"/>
          <p:nvPr/>
        </p:nvSpPr>
        <p:spPr>
          <a:xfrm>
            <a:off x="119743" y="2669676"/>
            <a:ext cx="16325872" cy="2031325"/>
          </a:xfrm>
          <a:prstGeom prst="rect">
            <a:avLst/>
          </a:prstGeom>
        </p:spPr>
        <p:txBody>
          <a:bodyPr wrap="square" lIns="0" tIns="0" rIns="0" bIns="0" rtlCol="0" anchor="t">
            <a:spAutoFit/>
          </a:bodyPr>
          <a:lstStyle/>
          <a:p>
            <a:pPr algn="just"/>
            <a:r>
              <a:rPr lang="vi-VN" sz="6600" b="1" dirty="0" smtClean="0">
                <a:solidFill>
                  <a:srgbClr val="FF0000"/>
                </a:solidFill>
                <a:latin typeface="+mj-lt"/>
                <a:cs typeface="Times New Roman" panose="02020603050405020304" pitchFamily="18" charset="0"/>
              </a:rPr>
              <a:t>IV. LUYỆN TẬP,</a:t>
            </a:r>
          </a:p>
          <a:p>
            <a:pPr algn="just"/>
            <a:r>
              <a:rPr lang="vi-VN" sz="6600" b="1" dirty="0" smtClean="0">
                <a:solidFill>
                  <a:srgbClr val="FF0000"/>
                </a:solidFill>
                <a:latin typeface="+mj-lt"/>
                <a:cs typeface="Times New Roman" panose="02020603050405020304" pitchFamily="18" charset="0"/>
              </a:rPr>
              <a:t>VẬN DỤNG</a:t>
            </a:r>
            <a:endParaRPr lang="en-SG" sz="6600" b="1" dirty="0">
              <a:solidFill>
                <a:srgbClr val="FF0000"/>
              </a:solidFill>
              <a:latin typeface="+mj-lt"/>
              <a:cs typeface="Times New Roman" panose="02020603050405020304" pitchFamily="18" charset="0"/>
            </a:endParaRPr>
          </a:p>
        </p:txBody>
      </p:sp>
      <p:pic>
        <p:nvPicPr>
          <p:cNvPr id="6" name="Picture 5"/>
          <p:cNvPicPr>
            <a:picLocks noChangeAspect="1"/>
          </p:cNvPicPr>
          <p:nvPr/>
        </p:nvPicPr>
        <p:blipFill rotWithShape="1">
          <a:blip r:embed="rId3"/>
          <a:srcRect l="3266"/>
          <a:stretch/>
        </p:blipFill>
        <p:spPr>
          <a:xfrm>
            <a:off x="6644157" y="0"/>
            <a:ext cx="5547843" cy="3603171"/>
          </a:xfrm>
          <a:prstGeom prst="rect">
            <a:avLst/>
          </a:prstGeom>
        </p:spPr>
      </p:pic>
      <p:pic>
        <p:nvPicPr>
          <p:cNvPr id="8" name="Picture 7"/>
          <p:cNvPicPr>
            <a:picLocks noChangeAspect="1"/>
          </p:cNvPicPr>
          <p:nvPr/>
        </p:nvPicPr>
        <p:blipFill>
          <a:blip r:embed="rId4"/>
          <a:stretch>
            <a:fillRect/>
          </a:stretch>
        </p:blipFill>
        <p:spPr>
          <a:xfrm>
            <a:off x="6644158" y="3603171"/>
            <a:ext cx="5547841" cy="3292125"/>
          </a:xfrm>
          <a:prstGeom prst="rect">
            <a:avLst/>
          </a:prstGeom>
        </p:spPr>
      </p:pic>
    </p:spTree>
    <p:extLst>
      <p:ext uri="{BB962C8B-B14F-4D97-AF65-F5344CB8AC3E}">
        <p14:creationId xmlns:p14="http://schemas.microsoft.com/office/powerpoint/2010/main" val="40086955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0090" y="8707"/>
            <a:ext cx="12242090" cy="6849293"/>
          </a:xfrm>
          <a:prstGeom prst="rect">
            <a:avLst/>
          </a:prstGeom>
        </p:spPr>
      </p:pic>
      <p:pic>
        <p:nvPicPr>
          <p:cNvPr id="16" name="图片 12">
            <a:extLst>
              <a:ext uri="{FF2B5EF4-FFF2-40B4-BE49-F238E27FC236}">
                <a16:creationId xmlns:a16="http://schemas.microsoft.com/office/drawing/2014/main" id="{0FC65DD4-A478-4D35-B54A-74CEEC31A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4770252" y="-4206921"/>
            <a:ext cx="2263469" cy="12253457"/>
          </a:xfrm>
          <a:prstGeom prst="rect">
            <a:avLst/>
          </a:prstGeom>
        </p:spPr>
      </p:pic>
      <p:grpSp>
        <p:nvGrpSpPr>
          <p:cNvPr id="23" name="Group 22">
            <a:extLst>
              <a:ext uri="{FF2B5EF4-FFF2-40B4-BE49-F238E27FC236}">
                <a16:creationId xmlns:a16="http://schemas.microsoft.com/office/drawing/2014/main" id="{7374A073-D228-4240-8C70-AF6D37BDE419}"/>
              </a:ext>
            </a:extLst>
          </p:cNvPr>
          <p:cNvGrpSpPr/>
          <p:nvPr/>
        </p:nvGrpSpPr>
        <p:grpSpPr>
          <a:xfrm>
            <a:off x="4484914" y="110781"/>
            <a:ext cx="3782213" cy="728664"/>
            <a:chOff x="2469306" y="2205052"/>
            <a:chExt cx="2566572" cy="2447894"/>
          </a:xfrm>
        </p:grpSpPr>
        <p:sp>
          <p:nvSpPr>
            <p:cNvPr id="21" name="Teardrop 20">
              <a:extLst>
                <a:ext uri="{FF2B5EF4-FFF2-40B4-BE49-F238E27FC236}">
                  <a16:creationId xmlns:a16="http://schemas.microsoft.com/office/drawing/2014/main" id="{EEB8A47A-26E5-4619-AF65-31F9A75145A3}"/>
                </a:ext>
              </a:extLst>
            </p:cNvPr>
            <p:cNvSpPr/>
            <p:nvPr/>
          </p:nvSpPr>
          <p:spPr>
            <a:xfrm rot="5141952">
              <a:off x="2587984" y="2205052"/>
              <a:ext cx="2447894" cy="2447894"/>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B17C9ECA-E90A-45CB-91EC-B52B3AFF3362}"/>
                </a:ext>
              </a:extLst>
            </p:cNvPr>
            <p:cNvSpPr/>
            <p:nvPr/>
          </p:nvSpPr>
          <p:spPr>
            <a:xfrm>
              <a:off x="2469306" y="2283693"/>
              <a:ext cx="2499294" cy="2290612"/>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marR="0" lvl="0" indent="0" algn="ctr" defTabSz="2311400" rtl="0" eaLnBrk="1" fontAlgn="auto" latinLnBrk="0" hangingPunct="1">
                <a:lnSpc>
                  <a:spcPct val="90000"/>
                </a:lnSpc>
                <a:spcBef>
                  <a:spcPct val="0"/>
                </a:spcBef>
                <a:spcAft>
                  <a:spcPct val="35000"/>
                </a:spcAft>
                <a:buClrTx/>
                <a:buSzTx/>
                <a:buFontTx/>
                <a:buNone/>
                <a:tabLst/>
                <a:defRPr/>
              </a:pPr>
              <a:endParaRPr kumimoji="0" lang="en-US" sz="52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
        <p:nvSpPr>
          <p:cNvPr id="28" name="TextBox 27">
            <a:extLst>
              <a:ext uri="{FF2B5EF4-FFF2-40B4-BE49-F238E27FC236}">
                <a16:creationId xmlns:a16="http://schemas.microsoft.com/office/drawing/2014/main" id="{6CCF0026-9225-4978-A38E-9E53EF46D020}"/>
              </a:ext>
            </a:extLst>
          </p:cNvPr>
          <p:cNvSpPr txBox="1"/>
          <p:nvPr/>
        </p:nvSpPr>
        <p:spPr>
          <a:xfrm>
            <a:off x="4794141" y="203298"/>
            <a:ext cx="3208122"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3200" b="1" i="0" u="none" strike="noStrike" kern="1200" cap="none" spc="0" normalizeH="0" baseline="0" noProof="0" dirty="0" smtClean="0">
                <a:ln>
                  <a:noFill/>
                </a:ln>
                <a:solidFill>
                  <a:srgbClr val="FF0000"/>
                </a:solidFill>
                <a:effectLst/>
                <a:uLnTx/>
                <a:uFillTx/>
                <a:latin typeface="Times New Roman" panose="02020603050405020304" pitchFamily="18" charset="0"/>
                <a:ea typeface="+mn-ea"/>
                <a:cs typeface="Times New Roman" panose="02020603050405020304" pitchFamily="18" charset="0"/>
              </a:rPr>
              <a:t>BÀI TẬP DỰ ÁN</a:t>
            </a:r>
            <a:endPar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sp>
        <p:nvSpPr>
          <p:cNvPr id="5" name="TextBox 4"/>
          <p:cNvSpPr txBox="1"/>
          <p:nvPr/>
        </p:nvSpPr>
        <p:spPr>
          <a:xfrm>
            <a:off x="1666743" y="1205411"/>
            <a:ext cx="8784771" cy="1569660"/>
          </a:xfrm>
          <a:prstGeom prst="rect">
            <a:avLst/>
          </a:prstGeom>
          <a:noFill/>
        </p:spPr>
        <p:txBody>
          <a:bodyPr wrap="square" rtlCol="0">
            <a:spAutoFit/>
          </a:bodyPr>
          <a:lstStyle/>
          <a:p>
            <a:r>
              <a:rPr lang="vi-VN" sz="2400" b="1" i="1" dirty="0" smtClean="0">
                <a:latin typeface="+mj-lt"/>
              </a:rPr>
              <a:t>Em hãy đóng vai là nhà hoạt động về môi trường để làm 1 video tuyên truyền cho mọi người về những ảnh hưởng của biến đổi khí hậu dẫn tới nước biển dâng và những giải pháp nhằm góp phần giảm thiểu điều đó.</a:t>
            </a:r>
            <a:endParaRPr lang="en-US" sz="2400" b="1" i="1" dirty="0">
              <a:latin typeface="+mj-lt"/>
            </a:endParaRPr>
          </a:p>
        </p:txBody>
      </p:sp>
    </p:spTree>
    <p:extLst>
      <p:ext uri="{BB962C8B-B14F-4D97-AF65-F5344CB8AC3E}">
        <p14:creationId xmlns:p14="http://schemas.microsoft.com/office/powerpoint/2010/main" val="294826684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2"/>
          <a:stretch>
            <a:fillRect/>
          </a:stretch>
        </p:blipFill>
        <p:spPr>
          <a:xfrm>
            <a:off x="-73741" y="0"/>
            <a:ext cx="12265741" cy="6895783"/>
          </a:xfrm>
          <a:prstGeom prst="rect">
            <a:avLst/>
          </a:prstGeom>
        </p:spPr>
      </p:pic>
      <p:pic>
        <p:nvPicPr>
          <p:cNvPr id="16" name="图片 12">
            <a:extLst>
              <a:ext uri="{FF2B5EF4-FFF2-40B4-BE49-F238E27FC236}">
                <a16:creationId xmlns:a16="http://schemas.microsoft.com/office/drawing/2014/main" id="{0FC65DD4-A478-4D35-B54A-74CEEC31A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024136" y="-4736806"/>
            <a:ext cx="2263469" cy="13313230"/>
          </a:xfrm>
          <a:prstGeom prst="rect">
            <a:avLst/>
          </a:prstGeom>
        </p:spPr>
      </p:pic>
      <p:grpSp>
        <p:nvGrpSpPr>
          <p:cNvPr id="23" name="Group 22">
            <a:extLst>
              <a:ext uri="{FF2B5EF4-FFF2-40B4-BE49-F238E27FC236}">
                <a16:creationId xmlns:a16="http://schemas.microsoft.com/office/drawing/2014/main" id="{7374A073-D228-4240-8C70-AF6D37BDE419}"/>
              </a:ext>
            </a:extLst>
          </p:cNvPr>
          <p:cNvGrpSpPr/>
          <p:nvPr/>
        </p:nvGrpSpPr>
        <p:grpSpPr>
          <a:xfrm>
            <a:off x="4484914" y="110781"/>
            <a:ext cx="4713515" cy="728664"/>
            <a:chOff x="2469306" y="2205052"/>
            <a:chExt cx="2566572" cy="2447894"/>
          </a:xfrm>
        </p:grpSpPr>
        <p:sp>
          <p:nvSpPr>
            <p:cNvPr id="21" name="Teardrop 20">
              <a:extLst>
                <a:ext uri="{FF2B5EF4-FFF2-40B4-BE49-F238E27FC236}">
                  <a16:creationId xmlns:a16="http://schemas.microsoft.com/office/drawing/2014/main" id="{EEB8A47A-26E5-4619-AF65-31F9A75145A3}"/>
                </a:ext>
              </a:extLst>
            </p:cNvPr>
            <p:cNvSpPr/>
            <p:nvPr/>
          </p:nvSpPr>
          <p:spPr>
            <a:xfrm rot="5141952">
              <a:off x="2587984" y="2205052"/>
              <a:ext cx="2447894" cy="2447894"/>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B17C9ECA-E90A-45CB-91EC-B52B3AFF3362}"/>
                </a:ext>
              </a:extLst>
            </p:cNvPr>
            <p:cNvSpPr/>
            <p:nvPr/>
          </p:nvSpPr>
          <p:spPr>
            <a:xfrm>
              <a:off x="2469306" y="2283693"/>
              <a:ext cx="2499294" cy="2290612"/>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marR="0" lvl="0" indent="0" algn="ctr" defTabSz="2311400" rtl="0" eaLnBrk="1" fontAlgn="auto" latinLnBrk="0" hangingPunct="1">
                <a:lnSpc>
                  <a:spcPct val="90000"/>
                </a:lnSpc>
                <a:spcBef>
                  <a:spcPct val="0"/>
                </a:spcBef>
                <a:spcAft>
                  <a:spcPct val="35000"/>
                </a:spcAft>
                <a:buClrTx/>
                <a:buSzTx/>
                <a:buFontTx/>
                <a:buNone/>
                <a:tabLst/>
                <a:defRPr/>
              </a:pPr>
              <a:endParaRPr kumimoji="0" lang="en-US" sz="52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
        <p:nvSpPr>
          <p:cNvPr id="28" name="TextBox 27">
            <a:extLst>
              <a:ext uri="{FF2B5EF4-FFF2-40B4-BE49-F238E27FC236}">
                <a16:creationId xmlns:a16="http://schemas.microsoft.com/office/drawing/2014/main" id="{6CCF0026-9225-4978-A38E-9E53EF46D020}"/>
              </a:ext>
            </a:extLst>
          </p:cNvPr>
          <p:cNvSpPr txBox="1"/>
          <p:nvPr/>
        </p:nvSpPr>
        <p:spPr>
          <a:xfrm>
            <a:off x="4794141" y="203298"/>
            <a:ext cx="3975768"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3200" b="1" dirty="0" smtClean="0">
                <a:solidFill>
                  <a:srgbClr val="0070C0"/>
                </a:solidFill>
                <a:latin typeface="Times New Roman" panose="02020603050405020304" pitchFamily="18" charset="0"/>
                <a:cs typeface="Times New Roman" panose="02020603050405020304" pitchFamily="18" charset="0"/>
              </a:rPr>
              <a:t>THỰC HIỆN</a:t>
            </a:r>
            <a:r>
              <a:rPr kumimoji="0" lang="vi-VN" sz="3200" b="1" i="0" u="none" strike="noStrike" kern="1200" cap="none" spc="0" normalizeH="0" baseline="0" noProof="0" dirty="0" smtClean="0">
                <a:ln>
                  <a:noFill/>
                </a:ln>
                <a:solidFill>
                  <a:srgbClr val="0070C0"/>
                </a:solidFill>
                <a:effectLst/>
                <a:uLnTx/>
                <a:uFillTx/>
                <a:latin typeface="Times New Roman" panose="02020603050405020304" pitchFamily="18" charset="0"/>
                <a:ea typeface="+mn-ea"/>
                <a:cs typeface="Times New Roman" panose="02020603050405020304" pitchFamily="18" charset="0"/>
              </a:rPr>
              <a:t> DỰ ÁN</a:t>
            </a:r>
            <a:endParaRPr kumimoji="0" lang="en-US" sz="3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5" name="TextBox 4"/>
          <p:cNvSpPr txBox="1"/>
          <p:nvPr/>
        </p:nvSpPr>
        <p:spPr>
          <a:xfrm>
            <a:off x="1164769" y="1141177"/>
            <a:ext cx="9982199" cy="1200329"/>
          </a:xfrm>
          <a:prstGeom prst="rect">
            <a:avLst/>
          </a:prstGeom>
          <a:noFill/>
        </p:spPr>
        <p:txBody>
          <a:bodyPr wrap="square" rtlCol="0">
            <a:spAutoFit/>
          </a:bodyPr>
          <a:lstStyle/>
          <a:p>
            <a:r>
              <a:rPr lang="vi-VN" sz="2400" b="1" i="1" dirty="0" smtClean="0">
                <a:latin typeface="+mj-lt"/>
              </a:rPr>
              <a:t>	Mỗi tổ là 1 nhóm để thực hiện dự án. Tổ bầu ra trưởng nhóm và phân công nhiệm vụ cho các thành viên trong nhóm.</a:t>
            </a:r>
          </a:p>
          <a:p>
            <a:r>
              <a:rPr lang="vi-VN" sz="2400" b="1" i="1" dirty="0">
                <a:latin typeface="+mj-lt"/>
              </a:rPr>
              <a:t>	</a:t>
            </a:r>
            <a:endParaRPr lang="en-US" sz="2400" b="1" i="1" dirty="0">
              <a:latin typeface="+mj-lt"/>
            </a:endParaRPr>
          </a:p>
        </p:txBody>
      </p:sp>
      <p:pic>
        <p:nvPicPr>
          <p:cNvPr id="3" name="Picture 2"/>
          <p:cNvPicPr>
            <a:picLocks noChangeAspect="1"/>
          </p:cNvPicPr>
          <p:nvPr/>
        </p:nvPicPr>
        <p:blipFill>
          <a:blip r:embed="rId4"/>
          <a:stretch>
            <a:fillRect/>
          </a:stretch>
        </p:blipFill>
        <p:spPr>
          <a:xfrm>
            <a:off x="3118270" y="3610350"/>
            <a:ext cx="6417615" cy="3299746"/>
          </a:xfrm>
          <a:prstGeom prst="rect">
            <a:avLst/>
          </a:prstGeom>
        </p:spPr>
      </p:pic>
    </p:spTree>
    <p:extLst>
      <p:ext uri="{BB962C8B-B14F-4D97-AF65-F5344CB8AC3E}">
        <p14:creationId xmlns:p14="http://schemas.microsoft.com/office/powerpoint/2010/main" val="184054846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857"/>
            <a:ext cx="12192000" cy="6861857"/>
          </a:xfrm>
          <a:prstGeom prst="rect">
            <a:avLst/>
          </a:prstGeom>
        </p:spPr>
      </p:pic>
    </p:spTree>
    <p:extLst>
      <p:ext uri="{BB962C8B-B14F-4D97-AF65-F5344CB8AC3E}">
        <p14:creationId xmlns:p14="http://schemas.microsoft.com/office/powerpoint/2010/main" val="1104485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7020</TotalTime>
  <Words>1358</Words>
  <Application>Microsoft Office PowerPoint</Application>
  <PresentationFormat>Widescreen</PresentationFormat>
  <Paragraphs>162</Paragraphs>
  <Slides>33</Slides>
  <Notes>0</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#9Slide03 Arima Madurai Medium</vt:lpstr>
      <vt:lpstr>Arial</vt:lpstr>
      <vt:lpstr>Calibri</vt:lpstr>
      <vt:lpstr>Calibri Light</vt:lpstr>
      <vt:lpstr>等线</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Trương Thị Hằng</dc:creator>
  <cp:lastModifiedBy>Dell</cp:lastModifiedBy>
  <cp:revision>83</cp:revision>
  <dcterms:created xsi:type="dcterms:W3CDTF">2022-10-20T03:29:25Z</dcterms:created>
  <dcterms:modified xsi:type="dcterms:W3CDTF">2023-10-28T02:22:12Z</dcterms:modified>
</cp:coreProperties>
</file>