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9" r:id="rId1"/>
  </p:sldMasterIdLst>
  <p:notesMasterIdLst>
    <p:notesMasterId r:id="rId31"/>
  </p:notesMasterIdLst>
  <p:sldIdLst>
    <p:sldId id="289" r:id="rId2"/>
    <p:sldId id="12720" r:id="rId3"/>
    <p:sldId id="260" r:id="rId4"/>
    <p:sldId id="12715" r:id="rId5"/>
    <p:sldId id="12716" r:id="rId6"/>
    <p:sldId id="7602" r:id="rId7"/>
    <p:sldId id="12674" r:id="rId8"/>
    <p:sldId id="7631" r:id="rId9"/>
    <p:sldId id="12696" r:id="rId10"/>
    <p:sldId id="12697" r:id="rId11"/>
    <p:sldId id="7567" r:id="rId12"/>
    <p:sldId id="7643" r:id="rId13"/>
    <p:sldId id="7634" r:id="rId14"/>
    <p:sldId id="12699" r:id="rId15"/>
    <p:sldId id="12700" r:id="rId16"/>
    <p:sldId id="12717" r:id="rId17"/>
    <p:sldId id="12718" r:id="rId18"/>
    <p:sldId id="12701" r:id="rId19"/>
    <p:sldId id="12702" r:id="rId20"/>
    <p:sldId id="12703" r:id="rId21"/>
    <p:sldId id="12705" r:id="rId22"/>
    <p:sldId id="7625" r:id="rId23"/>
    <p:sldId id="7638" r:id="rId24"/>
    <p:sldId id="7569" r:id="rId25"/>
    <p:sldId id="12706" r:id="rId26"/>
    <p:sldId id="12707" r:id="rId27"/>
    <p:sldId id="7641" r:id="rId28"/>
    <p:sldId id="12708" r:id="rId29"/>
    <p:sldId id="12709" r:id="rId30"/>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5B8"/>
    <a:srgbClr val="C3E2D2"/>
    <a:srgbClr val="FFFFFF"/>
    <a:srgbClr val="FFF6EF"/>
    <a:srgbClr val="E6E6E6"/>
    <a:srgbClr val="EFDBDA"/>
    <a:srgbClr val="C7827B"/>
    <a:srgbClr val="E8C4BA"/>
    <a:srgbClr val="FA9394"/>
    <a:srgbClr val="FE60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19" autoAdjust="0"/>
    <p:restoredTop sz="96314" autoAdjust="0"/>
  </p:normalViewPr>
  <p:slideViewPr>
    <p:cSldViewPr snapToGrid="0">
      <p:cViewPr varScale="1">
        <p:scale>
          <a:sx n="79" d="100"/>
          <a:sy n="79" d="100"/>
        </p:scale>
        <p:origin x="840"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B8C3C3-31A8-453D-A20D-411C6C37285D}" type="datetimeFigureOut">
              <a:rPr lang="zh-CN" altLang="en-US" smtClean="0"/>
              <a:t>2023/11/16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998766-6A9C-4F2F-8D78-A8B7F422C2B3}" type="slidenum">
              <a:rPr lang="zh-CN" altLang="en-US" smtClean="0"/>
              <a:t>‹#›</a:t>
            </a:fld>
            <a:endParaRPr lang="zh-CN" altLang="en-US"/>
          </a:p>
        </p:txBody>
      </p:sp>
    </p:spTree>
    <p:extLst>
      <p:ext uri="{BB962C8B-B14F-4D97-AF65-F5344CB8AC3E}">
        <p14:creationId xmlns:p14="http://schemas.microsoft.com/office/powerpoint/2010/main" val="3861274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DD36B6E-0184-4AA3-803C-068CBDC4C58F}" type="slidenum">
              <a:rPr lang="en-US" smtClean="0"/>
              <a:pPr eaLnBrk="1" hangingPunct="1"/>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14</a:t>
            </a:fld>
            <a:endParaRPr lang="zh-CN" altLang="en-US"/>
          </a:p>
        </p:txBody>
      </p:sp>
    </p:spTree>
    <p:extLst>
      <p:ext uri="{BB962C8B-B14F-4D97-AF65-F5344CB8AC3E}">
        <p14:creationId xmlns:p14="http://schemas.microsoft.com/office/powerpoint/2010/main" val="387235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15</a:t>
            </a:fld>
            <a:endParaRPr lang="zh-CN" altLang="en-US"/>
          </a:p>
        </p:txBody>
      </p:sp>
    </p:spTree>
    <p:extLst>
      <p:ext uri="{BB962C8B-B14F-4D97-AF65-F5344CB8AC3E}">
        <p14:creationId xmlns:p14="http://schemas.microsoft.com/office/powerpoint/2010/main" val="398726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18</a:t>
            </a:fld>
            <a:endParaRPr lang="zh-CN" altLang="en-US"/>
          </a:p>
        </p:txBody>
      </p:sp>
    </p:spTree>
    <p:extLst>
      <p:ext uri="{BB962C8B-B14F-4D97-AF65-F5344CB8AC3E}">
        <p14:creationId xmlns:p14="http://schemas.microsoft.com/office/powerpoint/2010/main" val="2119411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19</a:t>
            </a:fld>
            <a:endParaRPr lang="zh-CN" altLang="en-US"/>
          </a:p>
        </p:txBody>
      </p:sp>
    </p:spTree>
    <p:extLst>
      <p:ext uri="{BB962C8B-B14F-4D97-AF65-F5344CB8AC3E}">
        <p14:creationId xmlns:p14="http://schemas.microsoft.com/office/powerpoint/2010/main" val="2461504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20</a:t>
            </a:fld>
            <a:endParaRPr lang="zh-CN" altLang="en-US"/>
          </a:p>
        </p:txBody>
      </p:sp>
    </p:spTree>
    <p:extLst>
      <p:ext uri="{BB962C8B-B14F-4D97-AF65-F5344CB8AC3E}">
        <p14:creationId xmlns:p14="http://schemas.microsoft.com/office/powerpoint/2010/main" val="1901283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21</a:t>
            </a:fld>
            <a:endParaRPr lang="zh-CN" altLang="en-US"/>
          </a:p>
        </p:txBody>
      </p:sp>
    </p:spTree>
    <p:extLst>
      <p:ext uri="{BB962C8B-B14F-4D97-AF65-F5344CB8AC3E}">
        <p14:creationId xmlns:p14="http://schemas.microsoft.com/office/powerpoint/2010/main" val="1871329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8497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3916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20503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25</a:t>
            </a:fld>
            <a:endParaRPr lang="zh-CN" altLang="en-US"/>
          </a:p>
        </p:txBody>
      </p:sp>
    </p:spTree>
    <p:extLst>
      <p:ext uri="{BB962C8B-B14F-4D97-AF65-F5344CB8AC3E}">
        <p14:creationId xmlns:p14="http://schemas.microsoft.com/office/powerpoint/2010/main" val="1790117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4</a:t>
            </a:fld>
            <a:endParaRPr lang="zh-CN" altLang="en-US"/>
          </a:p>
        </p:txBody>
      </p:sp>
    </p:spTree>
    <p:extLst>
      <p:ext uri="{BB962C8B-B14F-4D97-AF65-F5344CB8AC3E}">
        <p14:creationId xmlns:p14="http://schemas.microsoft.com/office/powerpoint/2010/main" val="171558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26</a:t>
            </a:fld>
            <a:endParaRPr lang="zh-CN" altLang="en-US"/>
          </a:p>
        </p:txBody>
      </p:sp>
    </p:spTree>
    <p:extLst>
      <p:ext uri="{BB962C8B-B14F-4D97-AF65-F5344CB8AC3E}">
        <p14:creationId xmlns:p14="http://schemas.microsoft.com/office/powerpoint/2010/main" val="2048883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793503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28</a:t>
            </a:fld>
            <a:endParaRPr lang="zh-CN" altLang="en-US"/>
          </a:p>
        </p:txBody>
      </p:sp>
    </p:spTree>
    <p:extLst>
      <p:ext uri="{BB962C8B-B14F-4D97-AF65-F5344CB8AC3E}">
        <p14:creationId xmlns:p14="http://schemas.microsoft.com/office/powerpoint/2010/main" val="3133336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29</a:t>
            </a:fld>
            <a:endParaRPr lang="zh-CN" altLang="en-US"/>
          </a:p>
        </p:txBody>
      </p:sp>
    </p:spTree>
    <p:extLst>
      <p:ext uri="{BB962C8B-B14F-4D97-AF65-F5344CB8AC3E}">
        <p14:creationId xmlns:p14="http://schemas.microsoft.com/office/powerpoint/2010/main" val="251783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998766-6A9C-4F2F-8D78-A8B7F422C2B3}" type="slidenum">
              <a:rPr lang="zh-CN" altLang="en-US" smtClean="0"/>
              <a:t>6</a:t>
            </a:fld>
            <a:endParaRPr lang="zh-CN" altLang="en-US"/>
          </a:p>
        </p:txBody>
      </p:sp>
    </p:spTree>
    <p:extLst>
      <p:ext uri="{BB962C8B-B14F-4D97-AF65-F5344CB8AC3E}">
        <p14:creationId xmlns:p14="http://schemas.microsoft.com/office/powerpoint/2010/main" val="812176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7</a:t>
            </a:fld>
            <a:endParaRPr lang="zh-CN" altLang="en-US"/>
          </a:p>
        </p:txBody>
      </p:sp>
    </p:spTree>
    <p:extLst>
      <p:ext uri="{BB962C8B-B14F-4D97-AF65-F5344CB8AC3E}">
        <p14:creationId xmlns:p14="http://schemas.microsoft.com/office/powerpoint/2010/main" val="3439941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1632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9</a:t>
            </a:fld>
            <a:endParaRPr lang="zh-CN" altLang="en-US"/>
          </a:p>
        </p:txBody>
      </p:sp>
    </p:spTree>
    <p:extLst>
      <p:ext uri="{BB962C8B-B14F-4D97-AF65-F5344CB8AC3E}">
        <p14:creationId xmlns:p14="http://schemas.microsoft.com/office/powerpoint/2010/main" val="122044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10</a:t>
            </a:fld>
            <a:endParaRPr lang="zh-CN" altLang="en-US"/>
          </a:p>
        </p:txBody>
      </p:sp>
    </p:spTree>
    <p:extLst>
      <p:ext uri="{BB962C8B-B14F-4D97-AF65-F5344CB8AC3E}">
        <p14:creationId xmlns:p14="http://schemas.microsoft.com/office/powerpoint/2010/main" val="1832324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0937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6564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1"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2"/>
            <a:ext cx="10972801"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2E3AAC11-D570-4EA9-AFC0-30FB72BA45EB}" type="datetimeFigureOut">
              <a:rPr lang="zh-CN" altLang="en-US" smtClean="0">
                <a:solidFill>
                  <a:prstClr val="black"/>
                </a:solidFill>
              </a:rPr>
              <a:pPr/>
              <a:t>2023/11/16</a:t>
            </a:fld>
            <a:endParaRPr lang="zh-CN" altLang="en-US">
              <a:solidFill>
                <a:prstClr val="black"/>
              </a:solidFill>
            </a:endParaRPr>
          </a:p>
        </p:txBody>
      </p:sp>
      <p:sp>
        <p:nvSpPr>
          <p:cNvPr id="5" name="页脚占位符 4"/>
          <p:cNvSpPr>
            <a:spLocks noGrp="1"/>
          </p:cNvSpPr>
          <p:nvPr>
            <p:ph type="ftr" sz="quarter" idx="11"/>
          </p:nvPr>
        </p:nvSpPr>
        <p:spPr>
          <a:xfrm>
            <a:off x="4165601" y="6356352"/>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1" y="6356352"/>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9121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6780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15009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95209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288382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642987"/>
      </p:ext>
    </p:extLst>
  </p:cSld>
  <p:clrMapOvr>
    <a:masterClrMapping/>
  </p:clrMapOvr>
  <p:transition spd="slow">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8396EC6-BD85-422F-98A7-9F5505D4AA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7" name="矩形 16">
            <a:extLst>
              <a:ext uri="{FF2B5EF4-FFF2-40B4-BE49-F238E27FC236}">
                <a16:creationId xmlns:a16="http://schemas.microsoft.com/office/drawing/2014/main" id="{14C61DDD-D7FD-45D8-B4FF-63569C780821}"/>
              </a:ext>
            </a:extLst>
          </p:cNvPr>
          <p:cNvSpPr/>
          <p:nvPr userDrawn="1"/>
        </p:nvSpPr>
        <p:spPr>
          <a:xfrm>
            <a:off x="291624" y="278296"/>
            <a:ext cx="11585417" cy="6361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1"/>
          </a:p>
        </p:txBody>
      </p:sp>
    </p:spTree>
    <p:extLst>
      <p:ext uri="{BB962C8B-B14F-4D97-AF65-F5344CB8AC3E}">
        <p14:creationId xmlns:p14="http://schemas.microsoft.com/office/powerpoint/2010/main" val="2510210897"/>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2"/>
            <a:ext cx="2844800" cy="365125"/>
          </a:xfrm>
          <a:prstGeom prst="rect">
            <a:avLst/>
          </a:prstGeom>
        </p:spPr>
        <p:txBody>
          <a:bodyPr/>
          <a:lstStyle/>
          <a:p>
            <a:fld id="{2E3AAC11-D570-4EA9-AFC0-30FB72BA45EB}" type="datetimeFigureOut">
              <a:rPr lang="zh-CN" altLang="en-US" smtClean="0">
                <a:solidFill>
                  <a:prstClr val="black"/>
                </a:solidFill>
              </a:rPr>
              <a:pPr/>
              <a:t>2023/11/16</a:t>
            </a:fld>
            <a:endParaRPr lang="zh-CN" altLang="en-US">
              <a:solidFill>
                <a:prstClr val="black"/>
              </a:solidFill>
            </a:endParaRPr>
          </a:p>
        </p:txBody>
      </p:sp>
      <p:sp>
        <p:nvSpPr>
          <p:cNvPr id="5" name="页脚占位符 4"/>
          <p:cNvSpPr>
            <a:spLocks noGrp="1"/>
          </p:cNvSpPr>
          <p:nvPr>
            <p:ph type="ftr" sz="quarter" idx="11"/>
          </p:nvPr>
        </p:nvSpPr>
        <p:spPr>
          <a:xfrm>
            <a:off x="4165601" y="6356352"/>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1" y="6356352"/>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92281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00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421266"/>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8396EC6-BD85-422F-98A7-9F5505D4AA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7" name="矩形 16">
            <a:extLst>
              <a:ext uri="{FF2B5EF4-FFF2-40B4-BE49-F238E27FC236}">
                <a16:creationId xmlns:a16="http://schemas.microsoft.com/office/drawing/2014/main" id="{14C61DDD-D7FD-45D8-B4FF-63569C780821}"/>
              </a:ext>
            </a:extLst>
          </p:cNvPr>
          <p:cNvSpPr/>
          <p:nvPr userDrawn="1"/>
        </p:nvSpPr>
        <p:spPr>
          <a:xfrm>
            <a:off x="291624" y="278296"/>
            <a:ext cx="11585417" cy="6361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1"/>
          </a:p>
        </p:txBody>
      </p:sp>
    </p:spTree>
    <p:extLst>
      <p:ext uri="{BB962C8B-B14F-4D97-AF65-F5344CB8AC3E}">
        <p14:creationId xmlns:p14="http://schemas.microsoft.com/office/powerpoint/2010/main" val="680466277"/>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0834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25931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95874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760" y="274638"/>
            <a:ext cx="10972482" cy="1143000"/>
          </a:xfrm>
          <a:prstGeom prst="rect">
            <a:avLst/>
          </a:prstGeom>
        </p:spPr>
        <p:txBody>
          <a:bodyPr/>
          <a:lstStyle/>
          <a:p>
            <a:r>
              <a:rPr lang="zh-CN" altLang="en-US"/>
              <a:t>单击此处编辑母版标题样式</a:t>
            </a:r>
          </a:p>
        </p:txBody>
      </p:sp>
      <p:sp>
        <p:nvSpPr>
          <p:cNvPr id="4" name="TextBox 3"/>
          <p:cNvSpPr txBox="1"/>
          <p:nvPr userDrawn="1"/>
        </p:nvSpPr>
        <p:spPr>
          <a:xfrm>
            <a:off x="1168176" y="6492033"/>
            <a:ext cx="1800669" cy="118430"/>
          </a:xfrm>
          <a:prstGeom prst="rect">
            <a:avLst/>
          </a:prstGeom>
          <a:noFill/>
        </p:spPr>
        <p:txBody>
          <a:bodyPr wrap="square" rtlCol="0">
            <a:spAutoFit/>
          </a:bodyPr>
          <a:lstStyle/>
          <a:p>
            <a:pPr marL="0" marR="0" lvl="0" indent="0" defTabSz="914674"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209897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44306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836" r:id="rId4"/>
    <p:sldLayoutId id="2147483837" r:id="rId5"/>
    <p:sldLayoutId id="2147483713" r:id="rId6"/>
    <p:sldLayoutId id="2147483714" r:id="rId7"/>
    <p:sldLayoutId id="2147483715" r:id="rId8"/>
    <p:sldLayoutId id="2147483716" r:id="rId9"/>
    <p:sldLayoutId id="2147483717" r:id="rId10"/>
    <p:sldLayoutId id="2147483718" r:id="rId11"/>
    <p:sldLayoutId id="2147484081" r:id="rId12"/>
    <p:sldLayoutId id="2147484082" r:id="rId13"/>
    <p:sldLayoutId id="2147484079" r:id="rId14"/>
    <p:sldLayoutId id="2147484080" r:id="rId15"/>
  </p:sldLayoutIdLst>
  <p:txStyles>
    <p:titleStyle>
      <a:lvl1pPr algn="ctr" defTabSz="914674" rtl="0" eaLnBrk="1" latinLnBrk="0" hangingPunct="1">
        <a:spcBef>
          <a:spcPct val="0"/>
        </a:spcBef>
        <a:buNone/>
        <a:defRPr sz="4401" kern="1200">
          <a:solidFill>
            <a:schemeClr val="tx1"/>
          </a:solidFill>
          <a:latin typeface="+mj-lt"/>
          <a:ea typeface="+mj-ea"/>
          <a:cs typeface="+mj-cs"/>
        </a:defRPr>
      </a:lvl1pPr>
    </p:titleStyle>
    <p:bodyStyle>
      <a:lvl1pPr marL="343003" indent="-343003" algn="l" defTabSz="914674" rtl="0" eaLnBrk="1" latinLnBrk="0" hangingPunct="1">
        <a:spcBef>
          <a:spcPct val="20000"/>
        </a:spcBef>
        <a:buFont typeface="Arial" panose="020B0604020202020204" pitchFamily="34" charset="0"/>
        <a:buChar char="•"/>
        <a:defRPr sz="3201" kern="1200">
          <a:solidFill>
            <a:schemeClr val="tx1"/>
          </a:solidFill>
          <a:latin typeface="+mn-lt"/>
          <a:ea typeface="+mn-ea"/>
          <a:cs typeface="+mn-cs"/>
        </a:defRPr>
      </a:lvl1pPr>
      <a:lvl2pPr marL="743173" indent="-285836" algn="l" defTabSz="914674" rtl="0" eaLnBrk="1" latinLnBrk="0" hangingPunct="1">
        <a:spcBef>
          <a:spcPct val="20000"/>
        </a:spcBef>
        <a:buFont typeface="Arial" panose="020B0604020202020204" pitchFamily="34" charset="0"/>
        <a:buChar char="–"/>
        <a:defRPr sz="2801" kern="1200">
          <a:solidFill>
            <a:schemeClr val="tx1"/>
          </a:solidFill>
          <a:latin typeface="+mn-lt"/>
          <a:ea typeface="+mn-ea"/>
          <a:cs typeface="+mn-cs"/>
        </a:defRPr>
      </a:lvl2pPr>
      <a:lvl3pPr marL="1143343" indent="-228669" algn="l" defTabSz="914674" rtl="0" eaLnBrk="1" latinLnBrk="0" hangingPunct="1">
        <a:spcBef>
          <a:spcPct val="20000"/>
        </a:spcBef>
        <a:buFont typeface="Arial" panose="020B0604020202020204" pitchFamily="34" charset="0"/>
        <a:buChar char="•"/>
        <a:defRPr sz="2401" kern="1200">
          <a:solidFill>
            <a:schemeClr val="tx1"/>
          </a:solidFill>
          <a:latin typeface="+mn-lt"/>
          <a:ea typeface="+mn-ea"/>
          <a:cs typeface="+mn-cs"/>
        </a:defRPr>
      </a:lvl3pPr>
      <a:lvl4pPr marL="1600680"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4pPr>
      <a:lvl5pPr marL="2058017"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5pPr>
      <a:lvl6pPr marL="2515354"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6pPr>
      <a:lvl7pPr marL="2972692"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7pPr>
      <a:lvl8pPr marL="3430029"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8pPr>
      <a:lvl9pPr marL="3887366" indent="-228669" algn="l" defTabSz="914674" rtl="0" eaLnBrk="1" latinLnBrk="0" hangingPunct="1">
        <a:spcBef>
          <a:spcPct val="20000"/>
        </a:spcBef>
        <a:buFont typeface="Arial" panose="020B0604020202020204" pitchFamily="34" charset="0"/>
        <a:buChar char="•"/>
        <a:defRPr sz="2001" kern="1200">
          <a:solidFill>
            <a:schemeClr val="tx1"/>
          </a:solidFill>
          <a:latin typeface="+mn-lt"/>
          <a:ea typeface="+mn-ea"/>
          <a:cs typeface="+mn-cs"/>
        </a:defRPr>
      </a:lvl9pPr>
    </p:bodyStyle>
    <p:otherStyle>
      <a:defPPr>
        <a:defRPr lang="zh-CN"/>
      </a:defPPr>
      <a:lvl1pPr marL="0" algn="l" defTabSz="914674" rtl="0" eaLnBrk="1" latinLnBrk="0" hangingPunct="1">
        <a:defRPr sz="1801" kern="1200">
          <a:solidFill>
            <a:schemeClr val="tx1"/>
          </a:solidFill>
          <a:latin typeface="+mn-lt"/>
          <a:ea typeface="+mn-ea"/>
          <a:cs typeface="+mn-cs"/>
        </a:defRPr>
      </a:lvl1pPr>
      <a:lvl2pPr marL="457337" algn="l" defTabSz="914674" rtl="0" eaLnBrk="1" latinLnBrk="0" hangingPunct="1">
        <a:defRPr sz="1801" kern="1200">
          <a:solidFill>
            <a:schemeClr val="tx1"/>
          </a:solidFill>
          <a:latin typeface="+mn-lt"/>
          <a:ea typeface="+mn-ea"/>
          <a:cs typeface="+mn-cs"/>
        </a:defRPr>
      </a:lvl2pPr>
      <a:lvl3pPr marL="914674" algn="l" defTabSz="914674" rtl="0" eaLnBrk="1" latinLnBrk="0" hangingPunct="1">
        <a:defRPr sz="1801" kern="1200">
          <a:solidFill>
            <a:schemeClr val="tx1"/>
          </a:solidFill>
          <a:latin typeface="+mn-lt"/>
          <a:ea typeface="+mn-ea"/>
          <a:cs typeface="+mn-cs"/>
        </a:defRPr>
      </a:lvl3pPr>
      <a:lvl4pPr marL="1372011" algn="l" defTabSz="914674" rtl="0" eaLnBrk="1" latinLnBrk="0" hangingPunct="1">
        <a:defRPr sz="1801" kern="1200">
          <a:solidFill>
            <a:schemeClr val="tx1"/>
          </a:solidFill>
          <a:latin typeface="+mn-lt"/>
          <a:ea typeface="+mn-ea"/>
          <a:cs typeface="+mn-cs"/>
        </a:defRPr>
      </a:lvl4pPr>
      <a:lvl5pPr marL="1829349" algn="l" defTabSz="914674" rtl="0" eaLnBrk="1" latinLnBrk="0" hangingPunct="1">
        <a:defRPr sz="1801" kern="1200">
          <a:solidFill>
            <a:schemeClr val="tx1"/>
          </a:solidFill>
          <a:latin typeface="+mn-lt"/>
          <a:ea typeface="+mn-ea"/>
          <a:cs typeface="+mn-cs"/>
        </a:defRPr>
      </a:lvl5pPr>
      <a:lvl6pPr marL="2286686" algn="l" defTabSz="914674" rtl="0" eaLnBrk="1" latinLnBrk="0" hangingPunct="1">
        <a:defRPr sz="1801" kern="1200">
          <a:solidFill>
            <a:schemeClr val="tx1"/>
          </a:solidFill>
          <a:latin typeface="+mn-lt"/>
          <a:ea typeface="+mn-ea"/>
          <a:cs typeface="+mn-cs"/>
        </a:defRPr>
      </a:lvl6pPr>
      <a:lvl7pPr marL="2744023" algn="l" defTabSz="914674" rtl="0" eaLnBrk="1" latinLnBrk="0" hangingPunct="1">
        <a:defRPr sz="1801" kern="1200">
          <a:solidFill>
            <a:schemeClr val="tx1"/>
          </a:solidFill>
          <a:latin typeface="+mn-lt"/>
          <a:ea typeface="+mn-ea"/>
          <a:cs typeface="+mn-cs"/>
        </a:defRPr>
      </a:lvl7pPr>
      <a:lvl8pPr marL="3201360" algn="l" defTabSz="914674" rtl="0" eaLnBrk="1" latinLnBrk="0" hangingPunct="1">
        <a:defRPr sz="1801" kern="1200">
          <a:solidFill>
            <a:schemeClr val="tx1"/>
          </a:solidFill>
          <a:latin typeface="+mn-lt"/>
          <a:ea typeface="+mn-ea"/>
          <a:cs typeface="+mn-cs"/>
        </a:defRPr>
      </a:lvl8pPr>
      <a:lvl9pPr marL="3658697" algn="l" defTabSz="914674"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7.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88597" y="3680298"/>
            <a:ext cx="5664738" cy="646331"/>
          </a:xfrm>
          <a:prstGeom prst="rect">
            <a:avLst/>
          </a:prstGeom>
          <a:noFill/>
        </p:spPr>
        <p:txBody>
          <a:bodyPr wrap="square">
            <a:spAutoFit/>
          </a:bodyPr>
          <a:lstStyle/>
          <a:p>
            <a:pPr algn="ctr">
              <a:defRPr/>
            </a:pPr>
            <a:r>
              <a:rPr lang="en-US" sz="3600" b="1" dirty="0">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Times New Roman" pitchFamily="18" charset="0"/>
                <a:cs typeface="Times New Roman" pitchFamily="18" charset="0"/>
              </a:rPr>
              <a:t>MÔN </a:t>
            </a:r>
            <a:r>
              <a:rPr lang="en-US" sz="3600" b="1">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Times New Roman" pitchFamily="18" charset="0"/>
                <a:cs typeface="Times New Roman" pitchFamily="18" charset="0"/>
              </a:rPr>
              <a:t>NGỮ VĂN- </a:t>
            </a:r>
            <a:r>
              <a:rPr lang="vi-VN" sz="3600" b="1">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Times New Roman" pitchFamily="18" charset="0"/>
                <a:cs typeface="Times New Roman" pitchFamily="18" charset="0"/>
              </a:rPr>
              <a:t>LỚP</a:t>
            </a:r>
            <a:r>
              <a:rPr lang="en-US" sz="3600" b="1">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Times New Roman" pitchFamily="18" charset="0"/>
                <a:cs typeface="Times New Roman" pitchFamily="18" charset="0"/>
              </a:rPr>
              <a:t> 7A</a:t>
            </a:r>
            <a:endParaRPr lang="en-US" sz="3600" b="1" dirty="0">
              <a:ln w="24500" cmpd="dbl">
                <a:solidFill>
                  <a:schemeClr val="accent2">
                    <a:shade val="85000"/>
                    <a:satMod val="155000"/>
                  </a:schemeClr>
                </a:solidFill>
                <a:prstDash val="solid"/>
                <a:miter lim="800000"/>
              </a:ln>
              <a:solidFill>
                <a:srgbClr val="002060"/>
              </a:solidFill>
              <a:effectLst>
                <a:outerShdw blurRad="38100" dist="38100" dir="7020000" algn="tl">
                  <a:srgbClr val="000000">
                    <a:alpha val="35000"/>
                  </a:srgbClr>
                </a:outerShdw>
              </a:effectLst>
              <a:latin typeface="Times New Roman" pitchFamily="18" charset="0"/>
              <a:cs typeface="Times New Roman" pitchFamily="18" charset="0"/>
            </a:endParaRPr>
          </a:p>
        </p:txBody>
      </p:sp>
      <p:sp>
        <p:nvSpPr>
          <p:cNvPr id="6" name="TextBox 5"/>
          <p:cNvSpPr txBox="1"/>
          <p:nvPr/>
        </p:nvSpPr>
        <p:spPr>
          <a:xfrm>
            <a:off x="4348262" y="2553671"/>
            <a:ext cx="2442723" cy="64633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ko-KR" sz="3600" b="1" u="sng">
                <a:solidFill>
                  <a:srgbClr val="FFFF00"/>
                </a:solidFill>
                <a:latin typeface="Times New Roman" pitchFamily="18" charset="0"/>
                <a:ea typeface="굴림" charset="-127"/>
                <a:cs typeface="Times New Roman" pitchFamily="18" charset="0"/>
              </a:rPr>
              <a:t>Thao giảng</a:t>
            </a:r>
            <a:endParaRPr lang="en-US" altLang="ko-KR" sz="3600" b="1" u="sng" dirty="0">
              <a:solidFill>
                <a:srgbClr val="FFFF00"/>
              </a:solidFill>
              <a:latin typeface="Times New Roman" pitchFamily="18" charset="0"/>
              <a:ea typeface="굴림" charset="-127"/>
              <a:cs typeface="Times New Roman" pitchFamily="18" charset="0"/>
            </a:endParaRPr>
          </a:p>
        </p:txBody>
      </p:sp>
      <p:sp>
        <p:nvSpPr>
          <p:cNvPr id="7" name="TextBox 6"/>
          <p:cNvSpPr txBox="1"/>
          <p:nvPr/>
        </p:nvSpPr>
        <p:spPr>
          <a:xfrm>
            <a:off x="5309149" y="5035687"/>
            <a:ext cx="5952207" cy="523220"/>
          </a:xfrm>
          <a:prstGeom prst="rect">
            <a:avLst/>
          </a:prstGeom>
          <a:noFill/>
        </p:spPr>
        <p:txBody>
          <a:bodyPr wrap="none" rtlCol="0">
            <a:spAutoFit/>
          </a:bodyPr>
          <a:lstStyle/>
          <a:p>
            <a:r>
              <a:rPr lang="en-US" sz="2800" b="1" i="1" dirty="0" err="1">
                <a:solidFill>
                  <a:srgbClr val="0000FF"/>
                </a:solidFill>
                <a:latin typeface="Times New Roman" pitchFamily="18" charset="0"/>
                <a:cs typeface="Times New Roman" pitchFamily="18" charset="0"/>
              </a:rPr>
              <a:t>Giáo</a:t>
            </a:r>
            <a:r>
              <a:rPr lang="en-US" sz="2800" b="1" i="1" dirty="0">
                <a:solidFill>
                  <a:srgbClr val="0000FF"/>
                </a:solidFill>
                <a:latin typeface="Times New Roman" pitchFamily="18" charset="0"/>
                <a:cs typeface="Times New Roman" pitchFamily="18" charset="0"/>
              </a:rPr>
              <a:t> </a:t>
            </a:r>
            <a:r>
              <a:rPr lang="en-US" sz="2800" b="1" i="1" dirty="0" err="1">
                <a:solidFill>
                  <a:srgbClr val="0000FF"/>
                </a:solidFill>
                <a:latin typeface="Times New Roman" pitchFamily="18" charset="0"/>
                <a:cs typeface="Times New Roman" pitchFamily="18" charset="0"/>
              </a:rPr>
              <a:t>viên</a:t>
            </a:r>
            <a:r>
              <a:rPr lang="en-US" sz="2800" b="1" i="1" dirty="0">
                <a:solidFill>
                  <a:srgbClr val="0000FF"/>
                </a:solidFill>
                <a:latin typeface="Times New Roman" pitchFamily="18" charset="0"/>
                <a:cs typeface="Times New Roman" pitchFamily="18" charset="0"/>
              </a:rPr>
              <a:t> </a:t>
            </a:r>
            <a:r>
              <a:rPr lang="en-US" sz="2800" b="1" i="1" dirty="0" err="1">
                <a:solidFill>
                  <a:srgbClr val="0000FF"/>
                </a:solidFill>
                <a:latin typeface="Times New Roman" pitchFamily="18" charset="0"/>
                <a:cs typeface="Times New Roman" pitchFamily="18" charset="0"/>
              </a:rPr>
              <a:t>thực</a:t>
            </a:r>
            <a:r>
              <a:rPr lang="en-US" sz="2800" b="1" i="1" dirty="0">
                <a:solidFill>
                  <a:srgbClr val="0000FF"/>
                </a:solidFill>
                <a:latin typeface="Times New Roman" pitchFamily="18" charset="0"/>
                <a:cs typeface="Times New Roman" pitchFamily="18" charset="0"/>
              </a:rPr>
              <a:t> </a:t>
            </a:r>
            <a:r>
              <a:rPr lang="en-US" sz="2800" b="1" i="1" dirty="0" err="1">
                <a:solidFill>
                  <a:srgbClr val="0000FF"/>
                </a:solidFill>
                <a:latin typeface="Times New Roman" pitchFamily="18" charset="0"/>
                <a:cs typeface="Times New Roman" pitchFamily="18" charset="0"/>
              </a:rPr>
              <a:t>hiện</a:t>
            </a:r>
            <a:r>
              <a:rPr lang="en-US" sz="2800" b="1" i="1" dirty="0">
                <a:solidFill>
                  <a:srgbClr val="0000FF"/>
                </a:solidFill>
                <a:latin typeface="Times New Roman" pitchFamily="18" charset="0"/>
                <a:cs typeface="Times New Roman" pitchFamily="18" charset="0"/>
              </a:rPr>
              <a:t>:  Nguyễn </a:t>
            </a:r>
            <a:r>
              <a:rPr lang="en-US" sz="2800" b="1" i="1" err="1">
                <a:solidFill>
                  <a:srgbClr val="0000FF"/>
                </a:solidFill>
                <a:latin typeface="Times New Roman" pitchFamily="18" charset="0"/>
                <a:cs typeface="Times New Roman" pitchFamily="18" charset="0"/>
              </a:rPr>
              <a:t>Thị</a:t>
            </a:r>
            <a:r>
              <a:rPr lang="en-US" sz="2800" b="1" i="1">
                <a:solidFill>
                  <a:srgbClr val="0000FF"/>
                </a:solidFill>
                <a:latin typeface="Times New Roman" pitchFamily="18" charset="0"/>
                <a:cs typeface="Times New Roman" pitchFamily="18" charset="0"/>
              </a:rPr>
              <a:t> San</a:t>
            </a:r>
            <a:endParaRPr lang="en-US" sz="2800" b="1" i="1" dirty="0">
              <a:solidFill>
                <a:srgbClr val="0000FF"/>
              </a:solidFill>
              <a:latin typeface="Times New Roman" pitchFamily="18" charset="0"/>
              <a:cs typeface="Times New Roman" pitchFamily="18" charset="0"/>
            </a:endParaRPr>
          </a:p>
        </p:txBody>
      </p:sp>
      <p:sp>
        <p:nvSpPr>
          <p:cNvPr id="9" name="TextBox 8"/>
          <p:cNvSpPr txBox="1"/>
          <p:nvPr/>
        </p:nvSpPr>
        <p:spPr>
          <a:xfrm>
            <a:off x="0" y="1555376"/>
            <a:ext cx="12191999" cy="646331"/>
          </a:xfrm>
          <a:prstGeom prst="rect">
            <a:avLst/>
          </a:prstGeom>
          <a:noFill/>
        </p:spPr>
        <p:txBody>
          <a:bodyPr wrap="square" rtlCol="0">
            <a:spAutoFit/>
          </a:bodyPr>
          <a:lstStyle/>
          <a:p>
            <a:pPr algn="ctr"/>
            <a:r>
              <a:rPr lang="en-US" sz="3600" b="1" dirty="0">
                <a:solidFill>
                  <a:srgbClr val="002060"/>
                </a:solidFill>
                <a:latin typeface="Times New Roman" pitchFamily="18" charset="0"/>
                <a:cs typeface="Times New Roman" pitchFamily="18" charset="0"/>
              </a:rPr>
              <a:t>NHIỆT LIỆT CHÀO MỪNG QUÝ THẦY CÔ </a:t>
            </a:r>
            <a:r>
              <a:rPr lang="en-US" sz="3600" b="1">
                <a:solidFill>
                  <a:srgbClr val="002060"/>
                </a:solidFill>
                <a:latin typeface="Times New Roman" pitchFamily="18" charset="0"/>
                <a:cs typeface="Times New Roman" pitchFamily="18" charset="0"/>
              </a:rPr>
              <a:t>VỀ DỰ GIỜ </a:t>
            </a:r>
            <a:endParaRPr lang="en-US" sz="36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14860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3" name="Rectangle 2">
            <a:extLst>
              <a:ext uri="{FF2B5EF4-FFF2-40B4-BE49-F238E27FC236}">
                <a16:creationId xmlns:a16="http://schemas.microsoft.com/office/drawing/2014/main" id="{F67CD907-7AED-4BFE-9E35-B3C1E52FA5A4}"/>
              </a:ext>
            </a:extLst>
          </p:cNvPr>
          <p:cNvSpPr/>
          <p:nvPr/>
        </p:nvSpPr>
        <p:spPr>
          <a:xfrm>
            <a:off x="1069383" y="232479"/>
            <a:ext cx="5859250" cy="548099"/>
          </a:xfrm>
          <a:prstGeom prst="rect">
            <a:avLst/>
          </a:prstGeom>
        </p:spPr>
        <p:txBody>
          <a:bodyPr wrap="squar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a:t>
            </a:r>
            <a:r>
              <a:rPr lang="en-US" sz="2800" b="1">
                <a:solidFill>
                  <a:srgbClr val="FF0000"/>
                </a:solidFill>
                <a:latin typeface="Times New Roman" panose="02020603050405020304" pitchFamily="18" charset="0"/>
                <a:ea typeface="Times New Roman" panose="02020603050405020304" pitchFamily="18" charset="0"/>
              </a:rPr>
              <a:t>. </a:t>
            </a:r>
            <a:r>
              <a:rPr lang="vi-VN" sz="2800" b="1">
                <a:solidFill>
                  <a:srgbClr val="FF0000"/>
                </a:solidFill>
                <a:latin typeface="Times New Roman" panose="02020603050405020304" pitchFamily="18" charset="0"/>
                <a:ea typeface="Times New Roman" panose="02020603050405020304" pitchFamily="18" charset="0"/>
              </a:rPr>
              <a:t>Đọc, </a:t>
            </a:r>
            <a:r>
              <a:rPr lang="en-US" sz="2800" b="1">
                <a:solidFill>
                  <a:srgbClr val="FF0000"/>
                </a:solidFill>
                <a:latin typeface="Times New Roman" panose="02020603050405020304" pitchFamily="18" charset="0"/>
                <a:ea typeface="Times New Roman" panose="02020603050405020304" pitchFamily="18" charset="0"/>
              </a:rPr>
              <a:t>tìm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B8CAE4E-3342-4FEB-A36B-1CFCCB5D235D}"/>
              </a:ext>
            </a:extLst>
          </p:cNvPr>
          <p:cNvSpPr txBox="1"/>
          <p:nvPr/>
        </p:nvSpPr>
        <p:spPr>
          <a:xfrm>
            <a:off x="1069383" y="893694"/>
            <a:ext cx="4618495" cy="523220"/>
          </a:xfrm>
          <a:prstGeom prst="rect">
            <a:avLst/>
          </a:prstGeom>
          <a:noFill/>
        </p:spPr>
        <p:txBody>
          <a:bodyPr wrap="squar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rPr>
              <a:t>1. </a:t>
            </a:r>
            <a:r>
              <a:rPr lang="en-US" sz="2800" b="1" err="1">
                <a:solidFill>
                  <a:schemeClr val="accent2"/>
                </a:solidFill>
                <a:latin typeface="Times New Roman" panose="02020603050405020304" pitchFamily="18" charset="0"/>
                <a:cs typeface="Times New Roman" panose="02020603050405020304" pitchFamily="18" charset="0"/>
              </a:rPr>
              <a:t>Tác</a:t>
            </a:r>
            <a:r>
              <a:rPr lang="en-US" sz="2800" b="1">
                <a:solidFill>
                  <a:schemeClr val="accent2"/>
                </a:solidFill>
                <a:latin typeface="Times New Roman" panose="02020603050405020304" pitchFamily="18" charset="0"/>
                <a:cs typeface="Times New Roman" panose="02020603050405020304" pitchFamily="18" charset="0"/>
              </a:rPr>
              <a:t> </a:t>
            </a:r>
            <a:r>
              <a:rPr lang="vi-VN" sz="2800" b="1">
                <a:solidFill>
                  <a:schemeClr val="accent2"/>
                </a:solidFill>
                <a:latin typeface="Times New Roman" panose="02020603050405020304" pitchFamily="18" charset="0"/>
                <a:cs typeface="Times New Roman" panose="02020603050405020304" pitchFamily="18" charset="0"/>
              </a:rPr>
              <a:t>giả </a:t>
            </a:r>
            <a:endParaRPr lang="en-US" sz="2800" b="1" dirty="0">
              <a:solidFill>
                <a:schemeClr val="accent2"/>
              </a:solidFill>
              <a:latin typeface="Times New Roman" panose="02020603050405020304" pitchFamily="18" charset="0"/>
              <a:cs typeface="Times New Roman" panose="02020603050405020304" pitchFamily="18" charset="0"/>
            </a:endParaRPr>
          </a:p>
        </p:txBody>
      </p:sp>
      <p:pic>
        <p:nvPicPr>
          <p:cNvPr id="23554" name="Picture 2" descr="Nhà văn Bùi Hồng">
            <a:extLst>
              <a:ext uri="{FF2B5EF4-FFF2-40B4-BE49-F238E27FC236}">
                <a16:creationId xmlns:a16="http://schemas.microsoft.com/office/drawing/2014/main" id="{3396A515-A844-4DB5-80B9-88C37A589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7318" y="1974713"/>
            <a:ext cx="2791839" cy="323083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DE545D1-1B72-44CF-AE30-620A5DECEA0E}"/>
              </a:ext>
            </a:extLst>
          </p:cNvPr>
          <p:cNvSpPr/>
          <p:nvPr/>
        </p:nvSpPr>
        <p:spPr>
          <a:xfrm>
            <a:off x="4474723" y="1802403"/>
            <a:ext cx="7303989" cy="4016741"/>
          </a:xfrm>
          <a:prstGeom prst="rect">
            <a:avLst/>
          </a:prstGeom>
          <a:ln w="38100">
            <a:solidFill>
              <a:srgbClr val="008000"/>
            </a:solidFill>
          </a:ln>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Bùi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(1931- 2012)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- 1968)</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ron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vâng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1969).</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tiểu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1987)…</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A360B76-BB54-C092-0C0A-C46819A8A28D}"/>
              </a:ext>
            </a:extLst>
          </p:cNvPr>
          <p:cNvSpPr txBox="1"/>
          <p:nvPr/>
        </p:nvSpPr>
        <p:spPr>
          <a:xfrm>
            <a:off x="1179479" y="5316331"/>
            <a:ext cx="2585125" cy="369332"/>
          </a:xfrm>
          <a:prstGeom prst="rect">
            <a:avLst/>
          </a:prstGeom>
          <a:noFill/>
        </p:spPr>
        <p:txBody>
          <a:bodyPr wrap="square">
            <a:spAutoFit/>
          </a:bodyPr>
          <a:lstStyle/>
          <a:p>
            <a:r>
              <a:rPr lang="en-US" sz="1800">
                <a:latin typeface="Times New Roman" panose="02020603050405020304" pitchFamily="18" charset="0"/>
                <a:ea typeface="Times New Roman" panose="02020603050405020304" pitchFamily="18" charset="0"/>
                <a:cs typeface="Times New Roman" panose="02020603050405020304" pitchFamily="18" charset="0"/>
              </a:rPr>
              <a:t>Bùi Hồng (1931- 2012) </a:t>
            </a:r>
            <a:endParaRPr lang="en-US"/>
          </a:p>
        </p:txBody>
      </p:sp>
    </p:spTree>
    <p:extLst>
      <p:ext uri="{BB962C8B-B14F-4D97-AF65-F5344CB8AC3E}">
        <p14:creationId xmlns:p14="http://schemas.microsoft.com/office/powerpoint/2010/main" val="3135205208"/>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948102" y="997907"/>
            <a:ext cx="9937149" cy="5480888"/>
            <a:chOff x="1271641" y="1787070"/>
            <a:chExt cx="4352392" cy="5480891"/>
          </a:xfrm>
        </p:grpSpPr>
        <p:sp>
          <p:nvSpPr>
            <p:cNvPr id="37" name="1"/>
            <p:cNvSpPr txBox="1">
              <a:spLocks noChangeArrowheads="1"/>
            </p:cNvSpPr>
            <p:nvPr/>
          </p:nvSpPr>
          <p:spPr bwMode="auto">
            <a:xfrm>
              <a:off x="1274178" y="1787070"/>
              <a:ext cx="121567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1216390">
                <a:spcBef>
                  <a:spcPct val="20000"/>
                </a:spcBef>
                <a:defRPr/>
              </a:pPr>
              <a:r>
                <a:rPr lang="en-US" altLang="zh-CN" sz="3200" b="1">
                  <a:solidFill>
                    <a:prstClr val="black"/>
                  </a:solidFill>
                  <a:latin typeface="Times New Roman" panose="02020603050405020304" pitchFamily="18" charset="0"/>
                  <a:ea typeface="+mn-ea"/>
                  <a:cs typeface="Times New Roman" panose="02020603050405020304" pitchFamily="18" charset="0"/>
                  <a:sym typeface="+mn-lt"/>
                </a:rPr>
                <a:t>* Cách đọc:</a:t>
              </a:r>
              <a:endParaRPr lang="en-US" altLang="zh-CN" sz="3200" b="1" dirty="0">
                <a:solidFill>
                  <a:prstClr val="black"/>
                </a:solidFill>
                <a:latin typeface="Times New Roman" panose="02020603050405020304" pitchFamily="18" charset="0"/>
                <a:ea typeface="+mn-ea"/>
                <a:cs typeface="Times New Roman" panose="02020603050405020304" pitchFamily="18" charset="0"/>
                <a:sym typeface="+mn-lt"/>
              </a:endParaRPr>
            </a:p>
          </p:txBody>
        </p:sp>
        <p:sp>
          <p:nvSpPr>
            <p:cNvPr id="38" name="1"/>
            <p:cNvSpPr txBox="1">
              <a:spLocks noChangeArrowheads="1"/>
            </p:cNvSpPr>
            <p:nvPr/>
          </p:nvSpPr>
          <p:spPr bwMode="auto">
            <a:xfrm>
              <a:off x="1271641" y="2176244"/>
              <a:ext cx="4352392" cy="509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just" defTabSz="1216390">
                <a:lnSpc>
                  <a:spcPct val="150000"/>
                </a:lnSpc>
                <a:defRPr/>
              </a:pP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chậm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rãi</a:t>
              </a:r>
              <a:r>
                <a:rPr lang="pt-BR" sz="3200" dirty="0">
                  <a:latin typeface="Times New Roman" panose="02020603050405020304" pitchFamily="18" charset="0"/>
                  <a:ea typeface="Calibri" panose="020F0502020204030204" pitchFamily="34"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rõ</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ràng</a:t>
              </a:r>
              <a:r>
                <a:rPr lang="pt-BR" sz="3200" dirty="0">
                  <a:latin typeface="Times New Roman" panose="02020603050405020304" pitchFamily="18" charset="0"/>
                  <a:ea typeface="Calibri" panose="020F0502020204030204" pitchFamily="34" charset="0"/>
                </a:rPr>
                <a:t>, chú ý nhấn giọng ở những câu văn nêu dẫn chứng. Đọc với giọng tha thiết với những dẫn chứng được trích từ tác phẩm “Đất rừng phương Nam”</a:t>
              </a:r>
              <a:endParaRPr lang="zh-CN" altLang="en-US" sz="3200" dirty="0">
                <a:solidFill>
                  <a:prstClr val="black"/>
                </a:solidFill>
                <a:latin typeface="+mn-lt"/>
                <a:ea typeface="+mn-ea"/>
                <a:cs typeface="+mn-ea"/>
                <a:sym typeface="+mn-lt"/>
              </a:endParaRPr>
            </a:p>
          </p:txBody>
        </p:sp>
      </p:grpSp>
      <p:grpSp>
        <p:nvGrpSpPr>
          <p:cNvPr id="39" name="组合 38"/>
          <p:cNvGrpSpPr/>
          <p:nvPr/>
        </p:nvGrpSpPr>
        <p:grpSpPr>
          <a:xfrm>
            <a:off x="903122" y="3917370"/>
            <a:ext cx="5074926" cy="1388842"/>
            <a:chOff x="3929304" y="4586153"/>
            <a:chExt cx="3312223" cy="1388846"/>
          </a:xfrm>
        </p:grpSpPr>
        <p:sp>
          <p:nvSpPr>
            <p:cNvPr id="40" name="1"/>
            <p:cNvSpPr txBox="1">
              <a:spLocks noChangeArrowheads="1"/>
            </p:cNvSpPr>
            <p:nvPr/>
          </p:nvSpPr>
          <p:spPr bwMode="auto">
            <a:xfrm>
              <a:off x="3929304" y="4689846"/>
              <a:ext cx="1616342" cy="98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1216390">
                <a:spcBef>
                  <a:spcPct val="20000"/>
                </a:spcBef>
                <a:defRPr/>
              </a:pPr>
              <a:r>
                <a:rPr lang="en-US" altLang="zh-CN" sz="3200" b="1">
                  <a:solidFill>
                    <a:prstClr val="black"/>
                  </a:solidFill>
                  <a:latin typeface="Times New Roman" panose="02020603050405020304" pitchFamily="18" charset="0"/>
                  <a:ea typeface="+mn-ea"/>
                  <a:cs typeface="Times New Roman" panose="02020603050405020304" pitchFamily="18" charset="0"/>
                  <a:sym typeface="+mn-lt"/>
                </a:rPr>
                <a:t>* Thể loại:</a:t>
              </a:r>
              <a:endParaRPr lang="en-US" altLang="zh-CN" sz="3200" b="1" dirty="0">
                <a:solidFill>
                  <a:prstClr val="black"/>
                </a:solidFill>
                <a:latin typeface="Times New Roman" panose="02020603050405020304" pitchFamily="18" charset="0"/>
                <a:ea typeface="+mn-ea"/>
                <a:cs typeface="Times New Roman" panose="02020603050405020304" pitchFamily="18" charset="0"/>
                <a:sym typeface="+mn-lt"/>
              </a:endParaRPr>
            </a:p>
          </p:txBody>
        </p:sp>
        <p:sp>
          <p:nvSpPr>
            <p:cNvPr id="41" name="1"/>
            <p:cNvSpPr txBox="1">
              <a:spLocks noChangeArrowheads="1"/>
            </p:cNvSpPr>
            <p:nvPr/>
          </p:nvSpPr>
          <p:spPr bwMode="auto">
            <a:xfrm>
              <a:off x="5235484" y="4586153"/>
              <a:ext cx="2006043" cy="1388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1216390">
                <a:lnSpc>
                  <a:spcPct val="150000"/>
                </a:lnSpc>
                <a:defRPr/>
              </a:pP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Nghị</a:t>
              </a:r>
              <a:r>
                <a:rPr lang="en-US" altLang="zh-CN" sz="3200"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luận</a:t>
              </a:r>
              <a:r>
                <a:rPr lang="en-US" altLang="zh-CN" sz="3200"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văn</a:t>
              </a:r>
              <a:r>
                <a:rPr lang="en-US" altLang="zh-CN" sz="3200"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học</a:t>
              </a:r>
              <a:endParaRPr lang="zh-CN" altLang="en-US" sz="3200" dirty="0">
                <a:solidFill>
                  <a:prstClr val="black"/>
                </a:solidFill>
                <a:latin typeface="Times New Roman" panose="02020603050405020304" pitchFamily="18" charset="0"/>
                <a:ea typeface="+mn-ea"/>
                <a:cs typeface="Times New Roman" panose="02020603050405020304" pitchFamily="18" charset="0"/>
                <a:sym typeface="+mn-lt"/>
              </a:endParaRPr>
            </a:p>
          </p:txBody>
        </p:sp>
      </p:grpSp>
      <p:grpSp>
        <p:nvGrpSpPr>
          <p:cNvPr id="45" name="组合 44"/>
          <p:cNvGrpSpPr/>
          <p:nvPr/>
        </p:nvGrpSpPr>
        <p:grpSpPr>
          <a:xfrm>
            <a:off x="907872" y="4865939"/>
            <a:ext cx="7905390" cy="1098303"/>
            <a:chOff x="3413107" y="3938990"/>
            <a:chExt cx="4731059" cy="1098303"/>
          </a:xfrm>
        </p:grpSpPr>
        <p:sp>
          <p:nvSpPr>
            <p:cNvPr id="46" name="1"/>
            <p:cNvSpPr txBox="1">
              <a:spLocks noChangeArrowheads="1"/>
            </p:cNvSpPr>
            <p:nvPr/>
          </p:nvSpPr>
          <p:spPr bwMode="auto">
            <a:xfrm>
              <a:off x="3413107" y="4052408"/>
              <a:ext cx="262313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1216390">
                <a:spcBef>
                  <a:spcPct val="20000"/>
                </a:spcBef>
                <a:defRPr/>
              </a:pPr>
              <a:r>
                <a:rPr lang="en-US" altLang="zh-CN" sz="3200" b="1">
                  <a:solidFill>
                    <a:prstClr val="black"/>
                  </a:solidFill>
                  <a:latin typeface="Times New Roman" panose="02020603050405020304" pitchFamily="18" charset="0"/>
                  <a:ea typeface="+mn-ea"/>
                  <a:cs typeface="Times New Roman" panose="02020603050405020304" pitchFamily="18" charset="0"/>
                  <a:sym typeface="+mn-lt"/>
                </a:rPr>
                <a:t>* Phương </a:t>
              </a:r>
              <a:r>
                <a:rPr lang="en-US" altLang="zh-CN" sz="3200" b="1" dirty="0" err="1">
                  <a:solidFill>
                    <a:prstClr val="black"/>
                  </a:solidFill>
                  <a:latin typeface="Times New Roman" panose="02020603050405020304" pitchFamily="18" charset="0"/>
                  <a:ea typeface="+mn-ea"/>
                  <a:cs typeface="Times New Roman" panose="02020603050405020304" pitchFamily="18" charset="0"/>
                  <a:sym typeface="+mn-lt"/>
                </a:rPr>
                <a:t>thức</a:t>
              </a:r>
              <a:r>
                <a:rPr lang="en-US" altLang="zh-CN" sz="3200" b="1"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200" b="1" err="1">
                  <a:solidFill>
                    <a:prstClr val="black"/>
                  </a:solidFill>
                  <a:latin typeface="Times New Roman" panose="02020603050405020304" pitchFamily="18" charset="0"/>
                  <a:ea typeface="+mn-ea"/>
                  <a:cs typeface="Times New Roman" panose="02020603050405020304" pitchFamily="18" charset="0"/>
                  <a:sym typeface="+mn-lt"/>
                </a:rPr>
                <a:t>biểu</a:t>
              </a:r>
              <a:r>
                <a:rPr lang="en-US" altLang="zh-CN" sz="3200" b="1">
                  <a:solidFill>
                    <a:prstClr val="black"/>
                  </a:solidFill>
                  <a:latin typeface="Times New Roman" panose="02020603050405020304" pitchFamily="18" charset="0"/>
                  <a:ea typeface="+mn-ea"/>
                  <a:cs typeface="Times New Roman" panose="02020603050405020304" pitchFamily="18" charset="0"/>
                  <a:sym typeface="+mn-lt"/>
                </a:rPr>
                <a:t> đạt:</a:t>
              </a:r>
              <a:endParaRPr lang="en-US" altLang="zh-CN" sz="3200" b="1" dirty="0">
                <a:solidFill>
                  <a:prstClr val="black"/>
                </a:solidFill>
                <a:latin typeface="Times New Roman" panose="02020603050405020304" pitchFamily="18" charset="0"/>
                <a:ea typeface="+mn-ea"/>
                <a:cs typeface="Times New Roman" panose="02020603050405020304" pitchFamily="18" charset="0"/>
                <a:sym typeface="+mn-lt"/>
              </a:endParaRPr>
            </a:p>
          </p:txBody>
        </p:sp>
        <p:sp>
          <p:nvSpPr>
            <p:cNvPr id="47" name="1"/>
            <p:cNvSpPr txBox="1">
              <a:spLocks noChangeArrowheads="1"/>
            </p:cNvSpPr>
            <p:nvPr/>
          </p:nvSpPr>
          <p:spPr bwMode="auto">
            <a:xfrm>
              <a:off x="6138137" y="3938990"/>
              <a:ext cx="2006029" cy="6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1216390">
                <a:lnSpc>
                  <a:spcPct val="150000"/>
                </a:lnSpc>
                <a:defRPr/>
              </a:pP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Nghị</a:t>
              </a:r>
              <a:r>
                <a:rPr lang="en-US" altLang="zh-CN" sz="3200"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mn-ea"/>
                  <a:cs typeface="Times New Roman" panose="02020603050405020304" pitchFamily="18" charset="0"/>
                  <a:sym typeface="+mn-lt"/>
                </a:rPr>
                <a:t>luận</a:t>
              </a:r>
              <a:endParaRPr lang="zh-CN" altLang="en-US" sz="3200" dirty="0">
                <a:solidFill>
                  <a:prstClr val="black"/>
                </a:solidFill>
                <a:latin typeface="Times New Roman" panose="02020603050405020304" pitchFamily="18" charset="0"/>
                <a:ea typeface="+mn-ea"/>
                <a:cs typeface="Times New Roman" panose="02020603050405020304" pitchFamily="18" charset="0"/>
                <a:sym typeface="+mn-lt"/>
              </a:endParaRPr>
            </a:p>
          </p:txBody>
        </p:sp>
      </p:grpSp>
      <p:sp>
        <p:nvSpPr>
          <p:cNvPr id="49" name="文本框 27">
            <a:extLst>
              <a:ext uri="{FF2B5EF4-FFF2-40B4-BE49-F238E27FC236}">
                <a16:creationId xmlns:a16="http://schemas.microsoft.com/office/drawing/2014/main" id="{8D6BF824-27AB-8BBD-CB2E-2F92E574F660}"/>
              </a:ext>
            </a:extLst>
          </p:cNvPr>
          <p:cNvSpPr txBox="1"/>
          <p:nvPr/>
        </p:nvSpPr>
        <p:spPr>
          <a:xfrm>
            <a:off x="2928013" y="236235"/>
            <a:ext cx="4506463" cy="708070"/>
          </a:xfrm>
          <a:prstGeom prst="rect">
            <a:avLst/>
          </a:prstGeom>
          <a:noFill/>
        </p:spPr>
        <p:txBody>
          <a:bodyPr wrap="square">
            <a:spAutoFit/>
          </a:bodyPr>
          <a:lstStyle/>
          <a:p>
            <a:pPr algn="ctr" defTabSz="913765">
              <a:defRPr/>
            </a:pPr>
            <a:r>
              <a:rPr lang="vi-VN" altLang="zh-CN" sz="4001" b="1" spc="267">
                <a:solidFill>
                  <a:srgbClr val="373536"/>
                </a:solidFill>
                <a:latin typeface="Times New Roman" panose="02020603050405020304" pitchFamily="18" charset="0"/>
                <a:cs typeface="Times New Roman" panose="02020603050405020304" pitchFamily="18" charset="0"/>
                <a:sym typeface="+mn-lt"/>
              </a:rPr>
              <a:t> 2.</a:t>
            </a:r>
            <a:r>
              <a:rPr lang="en-US" altLang="zh-CN" sz="4001" b="1" spc="267">
                <a:solidFill>
                  <a:srgbClr val="373536"/>
                </a:solidFill>
                <a:latin typeface="Times New Roman" panose="02020603050405020304" pitchFamily="18" charset="0"/>
                <a:cs typeface="Times New Roman" panose="02020603050405020304" pitchFamily="18" charset="0"/>
                <a:sym typeface="+mn-lt"/>
              </a:rPr>
              <a:t>Tác </a:t>
            </a:r>
            <a:r>
              <a:rPr lang="en-US" altLang="zh-CN" sz="4001" b="1" spc="267" dirty="0" err="1">
                <a:solidFill>
                  <a:srgbClr val="373536"/>
                </a:solidFill>
                <a:latin typeface="Times New Roman" panose="02020603050405020304" pitchFamily="18" charset="0"/>
                <a:cs typeface="Times New Roman" panose="02020603050405020304" pitchFamily="18" charset="0"/>
                <a:sym typeface="+mn-lt"/>
              </a:rPr>
              <a:t>phẩm</a:t>
            </a:r>
            <a:endParaRPr lang="zh-CN" altLang="en-US" sz="4001" b="1" spc="267" dirty="0">
              <a:solidFill>
                <a:srgbClr val="373536"/>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14033706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1000"/>
                                        <p:tgtEl>
                                          <p:spTgt spid="45"/>
                                        </p:tgtEl>
                                      </p:cBhvr>
                                    </p:animEffect>
                                    <p:anim calcmode="lin" valueType="num">
                                      <p:cBhvr>
                                        <p:cTn id="15" dur="1000" fill="hold"/>
                                        <p:tgtEl>
                                          <p:spTgt spid="45"/>
                                        </p:tgtEl>
                                        <p:attrNameLst>
                                          <p:attrName>ppt_x</p:attrName>
                                        </p:attrNameLst>
                                      </p:cBhvr>
                                      <p:tavLst>
                                        <p:tav tm="0">
                                          <p:val>
                                            <p:strVal val="#ppt_x"/>
                                          </p:val>
                                        </p:tav>
                                        <p:tav tm="100000">
                                          <p:val>
                                            <p:strVal val="#ppt_x"/>
                                          </p:val>
                                        </p:tav>
                                      </p:tavLst>
                                    </p:anim>
                                    <p:anim calcmode="lin" valueType="num">
                                      <p:cBhvr>
                                        <p:cTn id="1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extLst>
              <a:ext uri="{FF2B5EF4-FFF2-40B4-BE49-F238E27FC236}">
                <a16:creationId xmlns:a16="http://schemas.microsoft.com/office/drawing/2014/main" id="{AED8D8C5-94EA-BD28-C443-5E90268B15E7}"/>
              </a:ext>
            </a:extLst>
          </p:cNvPr>
          <p:cNvSpPr txBox="1">
            <a:spLocks noChangeArrowheads="1"/>
          </p:cNvSpPr>
          <p:nvPr/>
        </p:nvSpPr>
        <p:spPr bwMode="auto">
          <a:xfrm>
            <a:off x="719848" y="1167023"/>
            <a:ext cx="10875522" cy="4886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just" defTabSz="1216390">
              <a:lnSpc>
                <a:spcPct val="150000"/>
              </a:lnSpc>
              <a:defRPr/>
            </a:pPr>
            <a:r>
              <a:rPr lang="en-US" altLang="zh-CN" sz="3600" b="1">
                <a:solidFill>
                  <a:srgbClr val="FF0000"/>
                </a:solidFill>
                <a:latin typeface="Times New Roman" panose="02020603050405020304" pitchFamily="18" charset="0"/>
                <a:ea typeface="+mn-ea"/>
                <a:cs typeface="Times New Roman" panose="02020603050405020304" pitchFamily="18" charset="0"/>
                <a:sym typeface="+mn-lt"/>
              </a:rPr>
              <a:t>- </a:t>
            </a:r>
            <a:r>
              <a:rPr lang="vi-VN" altLang="zh-CN" sz="3600" b="1">
                <a:solidFill>
                  <a:srgbClr val="FF0000"/>
                </a:solidFill>
                <a:latin typeface="Times New Roman" panose="02020603050405020304" pitchFamily="18" charset="0"/>
                <a:ea typeface="+mn-ea"/>
                <a:cs typeface="Times New Roman" panose="02020603050405020304" pitchFamily="18" charset="0"/>
                <a:sym typeface="+mn-lt"/>
              </a:rPr>
              <a:t>Phần </a:t>
            </a:r>
            <a:r>
              <a:rPr lang="vi-VN" altLang="zh-CN" sz="3600" b="1" dirty="0">
                <a:solidFill>
                  <a:srgbClr val="FF0000"/>
                </a:solidFill>
                <a:latin typeface="Times New Roman" panose="02020603050405020304" pitchFamily="18" charset="0"/>
                <a:ea typeface="+mn-ea"/>
                <a:cs typeface="Times New Roman" panose="02020603050405020304" pitchFamily="18" charset="0"/>
                <a:sym typeface="+mn-lt"/>
              </a:rPr>
              <a:t>1: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từ đầu...trẻ em</a:t>
            </a:r>
            <a:r>
              <a:rPr lang="en-US" altLang="zh-CN" sz="3600" dirty="0">
                <a:solidFill>
                  <a:prstClr val="black"/>
                </a:solidFill>
                <a:latin typeface="Times New Roman" panose="02020603050405020304" pitchFamily="18" charset="0"/>
                <a:ea typeface="+mn-ea"/>
                <a:cs typeface="Times New Roman" panose="02020603050405020304" pitchFamily="18" charset="0"/>
                <a:sym typeface="+mn-lt"/>
              </a:rPr>
              <a:t> </a:t>
            </a:r>
            <a:r>
              <a:rPr lang="en-US" altLang="zh-CN" sz="3600">
                <a:solidFill>
                  <a:prstClr val="black"/>
                </a:solidFill>
                <a:latin typeface="Times New Roman" panose="02020603050405020304" pitchFamily="18" charset="0"/>
                <a:ea typeface="+mn-ea"/>
                <a:cs typeface="Times New Roman" panose="02020603050405020304" pitchFamily="18" charset="0"/>
                <a:sym typeface="Wingdings" panose="05000000000000000000" pitchFamily="2" charset="2"/>
              </a:rPr>
              <a:t></a:t>
            </a:r>
            <a:r>
              <a:rPr lang="vi-VN" altLang="zh-CN" sz="3600">
                <a:solidFill>
                  <a:prstClr val="black"/>
                </a:solidFill>
                <a:latin typeface="Times New Roman" panose="02020603050405020304" pitchFamily="18" charset="0"/>
                <a:ea typeface="+mn-ea"/>
                <a:cs typeface="Times New Roman" panose="02020603050405020304" pitchFamily="18" charset="0"/>
                <a:sym typeface="+mn-lt"/>
              </a:rPr>
              <a:t> Giới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thiệu những nét đặc sắc của tác phẩm </a:t>
            </a:r>
            <a:r>
              <a:rPr lang="vi-VN" altLang="zh-CN" sz="3600" i="1" dirty="0">
                <a:solidFill>
                  <a:prstClr val="black"/>
                </a:solidFill>
                <a:latin typeface="Times New Roman" panose="02020603050405020304" pitchFamily="18" charset="0"/>
                <a:ea typeface="+mn-ea"/>
                <a:cs typeface="Times New Roman" panose="02020603050405020304" pitchFamily="18" charset="0"/>
                <a:sym typeface="+mn-lt"/>
              </a:rPr>
              <a:t>Đất rừng phương Nam</a:t>
            </a:r>
          </a:p>
          <a:p>
            <a:pPr algn="just" defTabSz="1216390">
              <a:lnSpc>
                <a:spcPct val="150000"/>
              </a:lnSpc>
              <a:defRPr/>
            </a:pPr>
            <a:r>
              <a:rPr lang="en-US" altLang="zh-CN" sz="3600" b="1">
                <a:solidFill>
                  <a:srgbClr val="FF0000"/>
                </a:solidFill>
                <a:latin typeface="Times New Roman" panose="02020603050405020304" pitchFamily="18" charset="0"/>
                <a:ea typeface="+mn-ea"/>
                <a:cs typeface="Times New Roman" panose="02020603050405020304" pitchFamily="18" charset="0"/>
                <a:sym typeface="+mn-lt"/>
              </a:rPr>
              <a:t>- </a:t>
            </a:r>
            <a:r>
              <a:rPr lang="vi-VN" altLang="zh-CN" sz="3600" b="1">
                <a:solidFill>
                  <a:srgbClr val="FF0000"/>
                </a:solidFill>
                <a:latin typeface="Times New Roman" panose="02020603050405020304" pitchFamily="18" charset="0"/>
                <a:ea typeface="+mn-ea"/>
                <a:cs typeface="Times New Roman" panose="02020603050405020304" pitchFamily="18" charset="0"/>
                <a:sym typeface="+mn-lt"/>
              </a:rPr>
              <a:t>Phần </a:t>
            </a:r>
            <a:r>
              <a:rPr lang="vi-VN" altLang="zh-CN" sz="3600" b="1" dirty="0">
                <a:solidFill>
                  <a:srgbClr val="FF0000"/>
                </a:solidFill>
                <a:latin typeface="Times New Roman" panose="02020603050405020304" pitchFamily="18" charset="0"/>
                <a:ea typeface="+mn-ea"/>
                <a:cs typeface="Times New Roman" panose="02020603050405020304" pitchFamily="18" charset="0"/>
                <a:sym typeface="+mn-lt"/>
              </a:rPr>
              <a:t>2: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tiếp ...vô tận </a:t>
            </a:r>
            <a:r>
              <a:rPr lang="en-US" altLang="zh-CN" sz="3600">
                <a:solidFill>
                  <a:prstClr val="black"/>
                </a:solidFill>
                <a:latin typeface="Times New Roman" panose="02020603050405020304" pitchFamily="18" charset="0"/>
                <a:ea typeface="+mn-ea"/>
                <a:cs typeface="Times New Roman" panose="02020603050405020304" pitchFamily="18" charset="0"/>
                <a:sym typeface="Wingdings" panose="05000000000000000000" pitchFamily="2" charset="2"/>
              </a:rPr>
              <a:t></a:t>
            </a:r>
            <a:r>
              <a:rPr lang="vi-VN" altLang="zh-CN" sz="3600">
                <a:solidFill>
                  <a:prstClr val="black"/>
                </a:solidFill>
                <a:latin typeface="Times New Roman" panose="02020603050405020304" pitchFamily="18" charset="0"/>
                <a:ea typeface="+mn-ea"/>
                <a:cs typeface="Times New Roman" panose="02020603050405020304" pitchFamily="18" charset="0"/>
                <a:sym typeface="+mn-lt"/>
              </a:rPr>
              <a:t> Nghệ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thuật miêu tả cảnh trong Đất rừng phương Nam</a:t>
            </a:r>
          </a:p>
          <a:p>
            <a:pPr algn="just" defTabSz="1216390">
              <a:lnSpc>
                <a:spcPct val="150000"/>
              </a:lnSpc>
              <a:defRPr/>
            </a:pPr>
            <a:r>
              <a:rPr lang="en-US" altLang="zh-CN" sz="3600" b="1">
                <a:solidFill>
                  <a:srgbClr val="FF0000"/>
                </a:solidFill>
                <a:latin typeface="Times New Roman" panose="02020603050405020304" pitchFamily="18" charset="0"/>
                <a:ea typeface="+mn-ea"/>
                <a:cs typeface="Times New Roman" panose="02020603050405020304" pitchFamily="18" charset="0"/>
                <a:sym typeface="+mn-lt"/>
              </a:rPr>
              <a:t>- </a:t>
            </a:r>
            <a:r>
              <a:rPr lang="vi-VN" altLang="zh-CN" sz="3600" b="1">
                <a:solidFill>
                  <a:srgbClr val="FF0000"/>
                </a:solidFill>
                <a:latin typeface="Times New Roman" panose="02020603050405020304" pitchFamily="18" charset="0"/>
                <a:ea typeface="+mn-ea"/>
                <a:cs typeface="Times New Roman" panose="02020603050405020304" pitchFamily="18" charset="0"/>
                <a:sym typeface="+mn-lt"/>
              </a:rPr>
              <a:t>Phần </a:t>
            </a:r>
            <a:r>
              <a:rPr lang="vi-VN" altLang="zh-CN" sz="3600" b="1" dirty="0">
                <a:solidFill>
                  <a:srgbClr val="FF0000"/>
                </a:solidFill>
                <a:latin typeface="Times New Roman" panose="02020603050405020304" pitchFamily="18" charset="0"/>
                <a:ea typeface="+mn-ea"/>
                <a:cs typeface="Times New Roman" panose="02020603050405020304" pitchFamily="18" charset="0"/>
                <a:sym typeface="+mn-lt"/>
              </a:rPr>
              <a:t>3: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còn </a:t>
            </a:r>
            <a:r>
              <a:rPr lang="vi-VN" altLang="zh-CN" sz="3600">
                <a:solidFill>
                  <a:prstClr val="black"/>
                </a:solidFill>
                <a:latin typeface="Times New Roman" panose="02020603050405020304" pitchFamily="18" charset="0"/>
                <a:ea typeface="+mn-ea"/>
                <a:cs typeface="Times New Roman" panose="02020603050405020304" pitchFamily="18" charset="0"/>
                <a:sym typeface="+mn-lt"/>
              </a:rPr>
              <a:t>lại </a:t>
            </a:r>
            <a:r>
              <a:rPr lang="vi-VN" altLang="zh-CN" sz="3600">
                <a:solidFill>
                  <a:prstClr val="black"/>
                </a:solidFill>
                <a:latin typeface="Times New Roman" panose="02020603050405020304" pitchFamily="18" charset="0"/>
                <a:ea typeface="+mn-ea"/>
                <a:cs typeface="Times New Roman" panose="02020603050405020304" pitchFamily="18" charset="0"/>
                <a:sym typeface="Wingdings" panose="05000000000000000000" pitchFamily="2" charset="2"/>
              </a:rPr>
              <a:t></a:t>
            </a:r>
            <a:r>
              <a:rPr lang="vi-VN" altLang="zh-CN" sz="3600">
                <a:solidFill>
                  <a:prstClr val="black"/>
                </a:solidFill>
                <a:latin typeface="Times New Roman" panose="02020603050405020304" pitchFamily="18" charset="0"/>
                <a:ea typeface="+mn-ea"/>
                <a:cs typeface="Times New Roman" panose="02020603050405020304" pitchFamily="18" charset="0"/>
                <a:sym typeface="+mn-lt"/>
              </a:rPr>
              <a:t>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N</a:t>
            </a:r>
            <a:r>
              <a:rPr lang="vi-VN" altLang="zh-CN" sz="3600">
                <a:solidFill>
                  <a:prstClr val="black"/>
                </a:solidFill>
                <a:latin typeface="Times New Roman" panose="02020603050405020304" pitchFamily="18" charset="0"/>
                <a:ea typeface="+mn-ea"/>
                <a:cs typeface="Times New Roman" panose="02020603050405020304" pitchFamily="18" charset="0"/>
                <a:sym typeface="+mn-lt"/>
              </a:rPr>
              <a:t>ghệ </a:t>
            </a:r>
            <a:r>
              <a:rPr lang="vi-VN" altLang="zh-CN" sz="3600" dirty="0">
                <a:solidFill>
                  <a:prstClr val="black"/>
                </a:solidFill>
                <a:latin typeface="Times New Roman" panose="02020603050405020304" pitchFamily="18" charset="0"/>
                <a:ea typeface="+mn-ea"/>
                <a:cs typeface="Times New Roman" panose="02020603050405020304" pitchFamily="18" charset="0"/>
                <a:sym typeface="+mn-lt"/>
              </a:rPr>
              <a:t>thuật miêu tả con người trong </a:t>
            </a:r>
            <a:r>
              <a:rPr lang="vi-VN" altLang="zh-CN" sz="3600" i="1" dirty="0">
                <a:solidFill>
                  <a:prstClr val="black"/>
                </a:solidFill>
                <a:latin typeface="Times New Roman" panose="02020603050405020304" pitchFamily="18" charset="0"/>
                <a:ea typeface="+mn-ea"/>
                <a:cs typeface="Times New Roman" panose="02020603050405020304" pitchFamily="18" charset="0"/>
                <a:sym typeface="+mn-lt"/>
              </a:rPr>
              <a:t>Đất rừng phương Nam</a:t>
            </a:r>
          </a:p>
        </p:txBody>
      </p:sp>
      <p:sp>
        <p:nvSpPr>
          <p:cNvPr id="3" name="TextBox 2">
            <a:extLst>
              <a:ext uri="{FF2B5EF4-FFF2-40B4-BE49-F238E27FC236}">
                <a16:creationId xmlns:a16="http://schemas.microsoft.com/office/drawing/2014/main" id="{6C927774-CF34-F349-9AF8-68DF7F086DB3}"/>
              </a:ext>
            </a:extLst>
          </p:cNvPr>
          <p:cNvSpPr txBox="1"/>
          <p:nvPr/>
        </p:nvSpPr>
        <p:spPr>
          <a:xfrm>
            <a:off x="719848" y="496111"/>
            <a:ext cx="3667326" cy="646331"/>
          </a:xfrm>
          <a:prstGeom prst="rect">
            <a:avLst/>
          </a:prstGeom>
          <a:noFill/>
        </p:spPr>
        <p:txBody>
          <a:bodyPr wrap="square" rtlCol="0">
            <a:spAutoFit/>
          </a:bodyPr>
          <a:lstStyle/>
          <a:p>
            <a:r>
              <a:rPr lang="en-US" sz="3600">
                <a:solidFill>
                  <a:srgbClr val="0070C0"/>
                </a:solidFill>
                <a:latin typeface="Times New Roman" panose="02020603050405020304" pitchFamily="18" charset="0"/>
                <a:cs typeface="Times New Roman" panose="02020603050405020304" pitchFamily="18" charset="0"/>
              </a:rPr>
              <a:t>* Bố cục: 3 phần</a:t>
            </a:r>
          </a:p>
        </p:txBody>
      </p:sp>
    </p:spTree>
    <p:extLst>
      <p:ext uri="{BB962C8B-B14F-4D97-AF65-F5344CB8AC3E}">
        <p14:creationId xmlns:p14="http://schemas.microsoft.com/office/powerpoint/2010/main" val="1134753921"/>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B8E1EAE4-0079-44B2-AAFD-985EFDB832F0}"/>
              </a:ext>
            </a:extLst>
          </p:cNvPr>
          <p:cNvSpPr txBox="1"/>
          <p:nvPr/>
        </p:nvSpPr>
        <p:spPr>
          <a:xfrm>
            <a:off x="4335752" y="1476496"/>
            <a:ext cx="1757212" cy="1862498"/>
          </a:xfrm>
          <a:prstGeom prst="rect">
            <a:avLst/>
          </a:prstGeom>
          <a:noFill/>
        </p:spPr>
        <p:txBody>
          <a:bodyPr wrap="none" rtlCol="0">
            <a:spAutoFit/>
          </a:bodyPr>
          <a:lstStyle/>
          <a:p>
            <a:pPr defTabSz="914674">
              <a:defRPr/>
            </a:pPr>
            <a:r>
              <a:rPr lang="en-US" altLang="zh-CN" sz="11503" b="1">
                <a:solidFill>
                  <a:srgbClr val="00B050"/>
                </a:solidFill>
                <a:cs typeface="+mn-ea"/>
                <a:sym typeface="+mn-lt"/>
              </a:rPr>
              <a:t>III.</a:t>
            </a:r>
            <a:endParaRPr lang="zh-CN" altLang="en-US" sz="11503" b="1" dirty="0">
              <a:solidFill>
                <a:srgbClr val="00B050"/>
              </a:solidFill>
              <a:cs typeface="+mn-ea"/>
              <a:sym typeface="+mn-lt"/>
            </a:endParaRPr>
          </a:p>
        </p:txBody>
      </p:sp>
      <p:sp>
        <p:nvSpPr>
          <p:cNvPr id="53" name="文本框 52">
            <a:extLst>
              <a:ext uri="{FF2B5EF4-FFF2-40B4-BE49-F238E27FC236}">
                <a16:creationId xmlns:a16="http://schemas.microsoft.com/office/drawing/2014/main" id="{60491E6E-908E-4DC5-9AB8-5810E6483974}"/>
              </a:ext>
            </a:extLst>
          </p:cNvPr>
          <p:cNvSpPr txBox="1"/>
          <p:nvPr/>
        </p:nvSpPr>
        <p:spPr>
          <a:xfrm>
            <a:off x="19662" y="3124986"/>
            <a:ext cx="11750806" cy="831125"/>
          </a:xfrm>
          <a:prstGeom prst="rect">
            <a:avLst/>
          </a:prstGeom>
          <a:noFill/>
        </p:spPr>
        <p:txBody>
          <a:bodyPr wrap="square" rtlCol="0">
            <a:spAutoFit/>
          </a:bodyPr>
          <a:lstStyle/>
          <a:p>
            <a:pPr algn="ctr" defTabSz="914674">
              <a:defRPr/>
            </a:pPr>
            <a:r>
              <a:rPr lang="en-US" altLang="zh-CN" sz="4801" b="1">
                <a:solidFill>
                  <a:srgbClr val="00B050"/>
                </a:solidFill>
                <a:latin typeface="Times New Roman" panose="02020603050405020304" pitchFamily="18" charset="0"/>
                <a:cs typeface="Times New Roman" panose="02020603050405020304" pitchFamily="18" charset="0"/>
                <a:sym typeface="+mn-lt"/>
              </a:rPr>
              <a:t>  </a:t>
            </a:r>
            <a:r>
              <a:rPr lang="vi-VN" altLang="zh-CN" sz="4400" b="1">
                <a:solidFill>
                  <a:srgbClr val="00B050"/>
                </a:solidFill>
                <a:latin typeface="Times New Roman" panose="02020603050405020304" pitchFamily="18" charset="0"/>
                <a:cs typeface="Times New Roman" panose="02020603050405020304" pitchFamily="18" charset="0"/>
                <a:sym typeface="+mn-lt"/>
              </a:rPr>
              <a:t>ĐỌC,</a:t>
            </a:r>
            <a:r>
              <a:rPr lang="en-US" altLang="zh-CN" sz="4400" b="1">
                <a:solidFill>
                  <a:srgbClr val="00B050"/>
                </a:solidFill>
                <a:latin typeface="Times New Roman" panose="02020603050405020304" pitchFamily="18" charset="0"/>
                <a:cs typeface="Times New Roman" panose="02020603050405020304" pitchFamily="18" charset="0"/>
                <a:sym typeface="+mn-lt"/>
              </a:rPr>
              <a:t> TÌM </a:t>
            </a:r>
            <a:r>
              <a:rPr lang="en-US" altLang="zh-CN" sz="4400" b="1" dirty="0">
                <a:solidFill>
                  <a:srgbClr val="00B050"/>
                </a:solidFill>
                <a:latin typeface="Times New Roman" panose="02020603050405020304" pitchFamily="18" charset="0"/>
                <a:cs typeface="Times New Roman" panose="02020603050405020304" pitchFamily="18" charset="0"/>
                <a:sym typeface="+mn-lt"/>
              </a:rPr>
              <a:t>HIỂU </a:t>
            </a:r>
            <a:r>
              <a:rPr lang="en-US" altLang="zh-CN" sz="4400" b="1">
                <a:solidFill>
                  <a:srgbClr val="00B050"/>
                </a:solidFill>
                <a:latin typeface="Times New Roman" panose="02020603050405020304" pitchFamily="18" charset="0"/>
                <a:cs typeface="Times New Roman" panose="02020603050405020304" pitchFamily="18" charset="0"/>
                <a:sym typeface="+mn-lt"/>
              </a:rPr>
              <a:t>CHI TIẾT</a:t>
            </a:r>
            <a:r>
              <a:rPr lang="vi-VN" altLang="zh-CN" sz="4400" b="1">
                <a:solidFill>
                  <a:srgbClr val="00B050"/>
                </a:solidFill>
                <a:latin typeface="Times New Roman" panose="02020603050405020304" pitchFamily="18" charset="0"/>
                <a:cs typeface="Times New Roman" panose="02020603050405020304" pitchFamily="18" charset="0"/>
                <a:sym typeface="+mn-lt"/>
              </a:rPr>
              <a:t> VĂN BẢN</a:t>
            </a:r>
            <a:endParaRPr lang="zh-CN" altLang="en-US" sz="4400" b="1" dirty="0">
              <a:solidFill>
                <a:srgbClr val="00B050"/>
              </a:solidFill>
              <a:latin typeface="Times New Roman" panose="02020603050405020304" pitchFamily="18" charset="0"/>
              <a:cs typeface="Times New Roman" panose="02020603050405020304" pitchFamily="18" charset="0"/>
              <a:sym typeface="+mn-lt"/>
            </a:endParaRPr>
          </a:p>
        </p:txBody>
      </p:sp>
    </p:spTree>
    <p:custDataLst>
      <p:tags r:id="rId1"/>
    </p:custDataLst>
    <p:extLst>
      <p:ext uri="{BB962C8B-B14F-4D97-AF65-F5344CB8AC3E}">
        <p14:creationId xmlns:p14="http://schemas.microsoft.com/office/powerpoint/2010/main" val="2041950884"/>
      </p:ext>
    </p:extLst>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3" name="Rectangle 2">
            <a:extLst>
              <a:ext uri="{FF2B5EF4-FFF2-40B4-BE49-F238E27FC236}">
                <a16:creationId xmlns:a16="http://schemas.microsoft.com/office/drawing/2014/main" id="{F67CD907-7AED-4BFE-9E35-B3C1E52FA5A4}"/>
              </a:ext>
            </a:extLst>
          </p:cNvPr>
          <p:cNvSpPr/>
          <p:nvPr/>
        </p:nvSpPr>
        <p:spPr>
          <a:xfrm>
            <a:off x="1069383" y="232479"/>
            <a:ext cx="5859250" cy="548099"/>
          </a:xfrm>
          <a:prstGeom prst="rect">
            <a:avLst/>
          </a:prstGeom>
        </p:spPr>
        <p:txBody>
          <a:bodyPr wrap="squar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chi </a:t>
            </a:r>
            <a:r>
              <a:rPr lang="en-US" sz="2800" b="1" dirty="0" err="1">
                <a:solidFill>
                  <a:srgbClr val="FF0000"/>
                </a:solidFill>
                <a:latin typeface="Times New Roman" panose="02020603050405020304" pitchFamily="18" charset="0"/>
                <a:ea typeface="Times New Roman" panose="02020603050405020304" pitchFamily="18" charset="0"/>
              </a:rPr>
              <a:t>tiết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B8CAE4E-3342-4FEB-A36B-1CFCCB5D235D}"/>
              </a:ext>
            </a:extLst>
          </p:cNvPr>
          <p:cNvSpPr txBox="1"/>
          <p:nvPr/>
        </p:nvSpPr>
        <p:spPr>
          <a:xfrm>
            <a:off x="1069383" y="893694"/>
            <a:ext cx="4618495"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1.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Vấn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đề</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nghị</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luận</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90581411-529A-4E09-BEDD-FE62FA681477}"/>
              </a:ext>
            </a:extLst>
          </p:cNvPr>
          <p:cNvGraphicFramePr>
            <a:graphicFrameLocks noGrp="1"/>
          </p:cNvGraphicFramePr>
          <p:nvPr/>
        </p:nvGraphicFramePr>
        <p:xfrm>
          <a:off x="681924" y="1549835"/>
          <a:ext cx="11096787" cy="5004167"/>
        </p:xfrm>
        <a:graphic>
          <a:graphicData uri="http://schemas.openxmlformats.org/drawingml/2006/table">
            <a:tbl>
              <a:tblPr firstRow="1" firstCol="1" bandRow="1"/>
              <a:tblGrid>
                <a:gridCol w="5549489">
                  <a:extLst>
                    <a:ext uri="{9D8B030D-6E8A-4147-A177-3AD203B41FA5}">
                      <a16:colId xmlns:a16="http://schemas.microsoft.com/office/drawing/2014/main" val="2545998141"/>
                    </a:ext>
                  </a:extLst>
                </a:gridCol>
                <a:gridCol w="2556126">
                  <a:extLst>
                    <a:ext uri="{9D8B030D-6E8A-4147-A177-3AD203B41FA5}">
                      <a16:colId xmlns:a16="http://schemas.microsoft.com/office/drawing/2014/main" val="3990864884"/>
                    </a:ext>
                  </a:extLst>
                </a:gridCol>
                <a:gridCol w="2991172">
                  <a:extLst>
                    <a:ext uri="{9D8B030D-6E8A-4147-A177-3AD203B41FA5}">
                      <a16:colId xmlns:a16="http://schemas.microsoft.com/office/drawing/2014/main" val="525014323"/>
                    </a:ext>
                  </a:extLst>
                </a:gridCol>
              </a:tblGrid>
              <a:tr h="398871">
                <a:tc gridSpan="3">
                  <a:txBody>
                    <a:bodyPr/>
                    <a:lstStyle/>
                    <a:p>
                      <a:pPr algn="just">
                        <a:spcAft>
                          <a:spcPts val="0"/>
                        </a:spcAft>
                      </a:pP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2: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s-MX"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MX"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6097583"/>
                  </a:ext>
                </a:extLst>
              </a:tr>
              <a:tr h="797743">
                <a:tc>
                  <a:txBody>
                    <a:bodyPr/>
                    <a:lstStyle/>
                    <a:p>
                      <a:pPr algn="just">
                        <a:spcAft>
                          <a:spcPts val="0"/>
                        </a:spcAft>
                      </a:pP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 diện</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 dung</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691545"/>
                  </a:ext>
                </a:extLst>
              </a:tr>
              <a:tr h="797743">
                <a:tc>
                  <a:txBody>
                    <a:bodyPr/>
                    <a:lstStyle/>
                    <a:p>
                      <a:pPr algn="just">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(1)Văn bản viết về vấn đề gì? Vấn đề đó nằm ở phần nào của văn bản?</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 đề nghị luận</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82093"/>
                  </a:ext>
                </a:extLst>
              </a:tr>
              <a:tr h="797743">
                <a:tc>
                  <a:txBody>
                    <a:bodyPr/>
                    <a:lstStyle/>
                    <a:p>
                      <a:pPr algn="just">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(2)Nhan đề  của văn bản có liên quan như thế nào đến vấn đề ấy?</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057873"/>
                  </a:ext>
                </a:extLst>
              </a:tr>
              <a:tr h="421901">
                <a:tc>
                  <a:txBody>
                    <a:bodyPr/>
                    <a:lstStyle/>
                    <a:p>
                      <a:pPr algn="l">
                        <a:lnSpc>
                          <a:spcPct val="115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(3)Mục đích của văn bản là gì?</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đích</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1262414"/>
                  </a:ext>
                </a:extLst>
              </a:tr>
              <a:tr h="1621466">
                <a:tc>
                  <a:txBody>
                    <a:bodyPr/>
                    <a:lstStyle/>
                    <a:p>
                      <a:pPr algn="l">
                        <a:lnSpc>
                          <a:spcPct val="115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Để thuyết phục người đọc hiểu rõ vấn đề nghị luận, tác giả đã làm cách nào?</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Ph</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ơng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pháp</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3681560"/>
                  </a:ext>
                </a:extLst>
              </a:tr>
            </a:tbl>
          </a:graphicData>
        </a:graphic>
      </p:graphicFrame>
    </p:spTree>
    <p:extLst>
      <p:ext uri="{BB962C8B-B14F-4D97-AF65-F5344CB8AC3E}">
        <p14:creationId xmlns:p14="http://schemas.microsoft.com/office/powerpoint/2010/main" val="1300349819"/>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3" name="Rectangle 2">
            <a:extLst>
              <a:ext uri="{FF2B5EF4-FFF2-40B4-BE49-F238E27FC236}">
                <a16:creationId xmlns:a16="http://schemas.microsoft.com/office/drawing/2014/main" id="{F67CD907-7AED-4BFE-9E35-B3C1E52FA5A4}"/>
              </a:ext>
            </a:extLst>
          </p:cNvPr>
          <p:cNvSpPr/>
          <p:nvPr/>
        </p:nvSpPr>
        <p:spPr>
          <a:xfrm>
            <a:off x="1069383" y="232479"/>
            <a:ext cx="5859250" cy="548099"/>
          </a:xfrm>
          <a:prstGeom prst="rect">
            <a:avLst/>
          </a:prstGeom>
        </p:spPr>
        <p:txBody>
          <a:bodyPr wrap="square">
            <a:spAutoFit/>
          </a:bodyPr>
          <a:lstStyle/>
          <a:p>
            <a:pPr algn="just">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III.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chi </a:t>
            </a:r>
            <a:r>
              <a:rPr lang="en-US" sz="2800" b="1" dirty="0" err="1">
                <a:solidFill>
                  <a:srgbClr val="FF0000"/>
                </a:solidFill>
                <a:latin typeface="Times New Roman" panose="02020603050405020304" pitchFamily="18" charset="0"/>
                <a:ea typeface="Times New Roman" panose="02020603050405020304" pitchFamily="18" charset="0"/>
              </a:rPr>
              <a:t>tiết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B8CAE4E-3342-4FEB-A36B-1CFCCB5D235D}"/>
              </a:ext>
            </a:extLst>
          </p:cNvPr>
          <p:cNvSpPr txBox="1"/>
          <p:nvPr/>
        </p:nvSpPr>
        <p:spPr>
          <a:xfrm>
            <a:off x="1069383" y="893694"/>
            <a:ext cx="4618495"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1.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Vấn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đề</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nghị</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luận</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03B6A87-DB70-45E0-BFD2-B9BE885F5382}"/>
              </a:ext>
            </a:extLst>
          </p:cNvPr>
          <p:cNvSpPr txBox="1"/>
          <p:nvPr/>
        </p:nvSpPr>
        <p:spPr>
          <a:xfrm>
            <a:off x="929899" y="1432771"/>
            <a:ext cx="10372944" cy="3970318"/>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Vấn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nằm</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nhan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 b. </a:t>
            </a:r>
            <a:r>
              <a:rPr lang="en-US" sz="2800" b="1" dirty="0" err="1">
                <a:latin typeface="Times New Roman" panose="02020603050405020304" pitchFamily="18" charset="0"/>
                <a:cs typeface="Times New Roman" panose="02020603050405020304" pitchFamily="18" charset="0"/>
              </a:rPr>
              <a:t>Mục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a:t>
            </a:r>
          </a:p>
          <a:p>
            <a:pPr algn="just"/>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Phương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đưa ra lí lẽ và bằng chứng để làm sáng tỏ cho ý kiến.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764915"/>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3A653-1643-356F-8510-F351877F5EB1}"/>
              </a:ext>
            </a:extLst>
          </p:cNvPr>
          <p:cNvSpPr>
            <a:spLocks noGrp="1"/>
          </p:cNvSpPr>
          <p:nvPr>
            <p:ph type="title"/>
          </p:nvPr>
        </p:nvSpPr>
        <p:spPr/>
        <p:txBody>
          <a:bodyPr>
            <a:normAutofit fontScale="90000"/>
          </a:bodyPr>
          <a:lstStyle/>
          <a:p>
            <a:endParaRPr lang="en-US"/>
          </a:p>
        </p:txBody>
      </p:sp>
      <p:sp>
        <p:nvSpPr>
          <p:cNvPr id="3" name="Content Placeholder 2">
            <a:extLst>
              <a:ext uri="{FF2B5EF4-FFF2-40B4-BE49-F238E27FC236}">
                <a16:creationId xmlns:a16="http://schemas.microsoft.com/office/drawing/2014/main" id="{9E1464A1-5513-EFB7-93BD-F212B8F22084}"/>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90531356-4B32-2807-D89B-909F6F2904D4}"/>
              </a:ext>
            </a:extLst>
          </p:cNvPr>
          <p:cNvSpPr txBox="1"/>
          <p:nvPr/>
        </p:nvSpPr>
        <p:spPr>
          <a:xfrm>
            <a:off x="4464996" y="262645"/>
            <a:ext cx="3112851" cy="707886"/>
          </a:xfrm>
          <a:prstGeom prst="rect">
            <a:avLst/>
          </a:prstGeom>
          <a:noFill/>
        </p:spPr>
        <p:txBody>
          <a:bodyPr wrap="square" rtlCol="0">
            <a:spAutoFit/>
          </a:bodyPr>
          <a:lstStyle/>
          <a:p>
            <a:r>
              <a:rPr lang="vi-VN" sz="4000">
                <a:latin typeface="Times New Roman" panose="02020603050405020304" pitchFamily="18" charset="0"/>
                <a:cs typeface="Times New Roman" panose="02020603050405020304" pitchFamily="18" charset="0"/>
              </a:rPr>
              <a:t>Luyện tập </a:t>
            </a:r>
            <a:endParaRPr lang="en-US" sz="400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4382378-ECC7-BE16-3F2B-43C710160C59}"/>
              </a:ext>
            </a:extLst>
          </p:cNvPr>
          <p:cNvSpPr txBox="1"/>
          <p:nvPr/>
        </p:nvSpPr>
        <p:spPr>
          <a:xfrm>
            <a:off x="514350" y="1010018"/>
            <a:ext cx="11421487" cy="5617692"/>
          </a:xfrm>
          <a:prstGeom prst="rect">
            <a:avLst/>
          </a:prstGeom>
          <a:noFill/>
        </p:spPr>
        <p:txBody>
          <a:bodyPr wrap="square">
            <a:spAutoFit/>
          </a:bodyPr>
          <a:lstStyle/>
          <a:p>
            <a:pPr marL="0" marR="0" algn="just">
              <a:lnSpc>
                <a:spcPct val="150000"/>
              </a:lnSpc>
              <a:spcBef>
                <a:spcPts val="0"/>
              </a:spcBef>
              <a:spcAft>
                <a:spcPts val="0"/>
              </a:spcAft>
            </a:pPr>
            <a:r>
              <a:rPr lang="en-US" sz="2200" b="1">
                <a:effectLst/>
                <a:latin typeface="Times New Roman" panose="02020603050405020304" pitchFamily="18" charset="0"/>
                <a:ea typeface="Calibri" panose="020F0502020204030204" pitchFamily="34" charset="0"/>
                <a:cs typeface="Times New Roman" panose="02020603050405020304" pitchFamily="18" charset="0"/>
              </a:rPr>
              <a:t>1. </a:t>
            </a:r>
            <a:r>
              <a:rPr lang="vi-VN" sz="2200" b="1">
                <a:latin typeface="Times New Roman" panose="02020603050405020304" pitchFamily="18" charset="0"/>
                <a:ea typeface="Calibri" panose="020F0502020204030204" pitchFamily="34" charset="0"/>
                <a:cs typeface="Times New Roman" panose="02020603050405020304" pitchFamily="18" charset="0"/>
              </a:rPr>
              <a:t>V</a:t>
            </a:r>
            <a:r>
              <a:rPr lang="en-US" sz="2200" b="1">
                <a:effectLst/>
                <a:latin typeface="Times New Roman" panose="02020603050405020304" pitchFamily="18" charset="0"/>
                <a:ea typeface="Calibri" panose="020F0502020204030204" pitchFamily="34" charset="0"/>
                <a:cs typeface="Times New Roman" panose="02020603050405020304" pitchFamily="18" charset="0"/>
              </a:rPr>
              <a:t>ăn bản “</a:t>
            </a:r>
            <a:r>
              <a:rPr lang="en-US" sz="2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Thiên nhiên và con người trong truyện "Đất rừng phương Nam"</a:t>
            </a:r>
            <a:r>
              <a:rPr lang="en-US" sz="2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a:effectLst/>
                <a:latin typeface="Times New Roman" panose="02020603050405020304" pitchFamily="18" charset="0"/>
                <a:ea typeface="Calibri" panose="020F0502020204030204" pitchFamily="34" charset="0"/>
                <a:cs typeface="Times New Roman" panose="02020603050405020304" pitchFamily="18" charset="0"/>
              </a:rPr>
              <a:t>viết về vấn đề gì? </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i="1">
                <a:effectLst/>
                <a:latin typeface="Times New Roman" panose="02020603050405020304" pitchFamily="18" charset="0"/>
                <a:ea typeface="Calibri" panose="020F0502020204030204" pitchFamily="34" charset="0"/>
                <a:cs typeface="Times New Roman" panose="02020603050405020304" pitchFamily="18" charset="0"/>
              </a:rPr>
              <a:t>A</a:t>
            </a:r>
            <a:r>
              <a:rPr lang="en-US" sz="2200">
                <a:effectLst/>
                <a:latin typeface="Times New Roman" panose="02020603050405020304" pitchFamily="18" charset="0"/>
                <a:ea typeface="Calibri" panose="020F0502020204030204" pitchFamily="34" charset="0"/>
                <a:cs typeface="Times New Roman" panose="02020603050405020304" pitchFamily="18" charset="0"/>
              </a:rPr>
              <a:t>. Phân tích giá trị nội dung và nghệ thuật trong tác phẩm “Đất rừng phương Nam”</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B. Kể chuyện về vùng đất phương Nam</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C. Miêu tả về vùng đất phương Nam</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D. Giới thiệu về nhà văn Đoàn Giỏi</a:t>
            </a:r>
          </a:p>
          <a:p>
            <a:pPr marL="0" marR="0" algn="just">
              <a:lnSpc>
                <a:spcPct val="150000"/>
              </a:lnSpc>
              <a:spcBef>
                <a:spcPts val="0"/>
              </a:spcBef>
              <a:spcAft>
                <a:spcPts val="0"/>
              </a:spcAft>
            </a:pPr>
            <a:r>
              <a:rPr lang="en-US" sz="2200" b="1">
                <a:effectLst/>
                <a:latin typeface="Times New Roman" panose="02020603050405020304" pitchFamily="18" charset="0"/>
                <a:ea typeface="Calibri" panose="020F0502020204030204" pitchFamily="34" charset="0"/>
                <a:cs typeface="Times New Roman" panose="02020603050405020304" pitchFamily="18" charset="0"/>
              </a:rPr>
              <a:t>2. Vì sao văn bản “</a:t>
            </a:r>
            <a:r>
              <a:rPr lang="en-US" sz="2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Thiên nhiên và con người trong truyện "Đất rừng phương Nam"</a:t>
            </a:r>
            <a:r>
              <a:rPr lang="en-US" sz="2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là văn bản nghị luận?</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Vì văn bản tập trung miêu tả vùng đất phương Nam</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Vì tác giả kể về cái hay cái đẹp của văn bản “ Người đàn ông cô độc giữa rừng”</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Vì tác giả giúp người đọc hiểu người đàn ông cô độc là ai</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i="1">
                <a:effectLst/>
                <a:latin typeface="Times New Roman" panose="02020603050405020304" pitchFamily="18" charset="0"/>
                <a:ea typeface="Calibri" panose="020F0502020204030204" pitchFamily="34" charset="0"/>
                <a:cs typeface="Times New Roman" panose="02020603050405020304" pitchFamily="18" charset="0"/>
              </a:rPr>
              <a:t>D</a:t>
            </a:r>
            <a:r>
              <a:rPr lang="en-US" sz="2200">
                <a:effectLst/>
                <a:latin typeface="Times New Roman" panose="02020603050405020304" pitchFamily="18" charset="0"/>
                <a:ea typeface="Calibri" panose="020F0502020204030204" pitchFamily="34" charset="0"/>
                <a:cs typeface="Times New Roman" panose="02020603050405020304" pitchFamily="18" charset="0"/>
              </a:rPr>
              <a:t>. Vì tác giả phân tích cái hay về nghệ thuật và nội dung của tác phẩm “ Đất rừng phương Nam”</a:t>
            </a:r>
          </a:p>
        </p:txBody>
      </p:sp>
    </p:spTree>
    <p:extLst>
      <p:ext uri="{BB962C8B-B14F-4D97-AF65-F5344CB8AC3E}">
        <p14:creationId xmlns:p14="http://schemas.microsoft.com/office/powerpoint/2010/main" val="1759576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B981D-0163-6A80-6D7E-E2CADED1EC0D}"/>
              </a:ext>
            </a:extLst>
          </p:cNvPr>
          <p:cNvSpPr>
            <a:spLocks noGrp="1"/>
          </p:cNvSpPr>
          <p:nvPr>
            <p:ph type="title"/>
          </p:nvPr>
        </p:nvSpPr>
        <p:spPr/>
        <p:txBody>
          <a:bodyPr>
            <a:normAutofit fontScale="90000"/>
          </a:bodyPr>
          <a:lstStyle/>
          <a:p>
            <a:endParaRPr lang="en-US"/>
          </a:p>
        </p:txBody>
      </p:sp>
      <p:sp>
        <p:nvSpPr>
          <p:cNvPr id="3" name="Content Placeholder 2">
            <a:extLst>
              <a:ext uri="{FF2B5EF4-FFF2-40B4-BE49-F238E27FC236}">
                <a16:creationId xmlns:a16="http://schemas.microsoft.com/office/drawing/2014/main" id="{16A7053D-EF79-99E0-8BCD-DFE335A0EB35}"/>
              </a:ext>
            </a:extLst>
          </p:cNvPr>
          <p:cNvSpPr>
            <a:spLocks noGrp="1"/>
          </p:cNvSpPr>
          <p:nvPr>
            <p:ph idx="1"/>
          </p:nvPr>
        </p:nvSpPr>
        <p:spPr/>
        <p:txBody>
          <a:bodyPr/>
          <a:lstStyle/>
          <a:p>
            <a:endParaRPr lang="en-US"/>
          </a:p>
        </p:txBody>
      </p:sp>
      <p:sp>
        <p:nvSpPr>
          <p:cNvPr id="5" name="TextBox 4">
            <a:extLst>
              <a:ext uri="{FF2B5EF4-FFF2-40B4-BE49-F238E27FC236}">
                <a16:creationId xmlns:a16="http://schemas.microsoft.com/office/drawing/2014/main" id="{81B286F6-D9B7-8A35-EC9E-51D17B2D3C52}"/>
              </a:ext>
            </a:extLst>
          </p:cNvPr>
          <p:cNvSpPr txBox="1"/>
          <p:nvPr/>
        </p:nvSpPr>
        <p:spPr>
          <a:xfrm>
            <a:off x="200025" y="340541"/>
            <a:ext cx="11696903" cy="6125523"/>
          </a:xfrm>
          <a:prstGeom prst="rect">
            <a:avLst/>
          </a:prstGeom>
          <a:noFill/>
        </p:spPr>
        <p:txBody>
          <a:bodyPr wrap="square">
            <a:spAutoFit/>
          </a:bodyPr>
          <a:lstStyle/>
          <a:p>
            <a:pPr marL="0" marR="0" algn="just">
              <a:lnSpc>
                <a:spcPct val="150000"/>
              </a:lnSpc>
              <a:spcBef>
                <a:spcPts val="0"/>
              </a:spcBef>
              <a:spcAft>
                <a:spcPts val="0"/>
              </a:spcAft>
            </a:pPr>
            <a:r>
              <a:rPr lang="en-US" sz="2200" b="1">
                <a:effectLst/>
                <a:latin typeface="Times New Roman" panose="02020603050405020304" pitchFamily="18" charset="0"/>
                <a:ea typeface="Calibri" panose="020F0502020204030204" pitchFamily="34" charset="0"/>
                <a:cs typeface="Times New Roman" panose="02020603050405020304" pitchFamily="18" charset="0"/>
              </a:rPr>
              <a:t>3. Theo em mục đích chính của người viết </a:t>
            </a:r>
            <a:r>
              <a:rPr lang="vi-VN" sz="2200" b="1">
                <a:effectLst/>
                <a:latin typeface="Times New Roman" panose="02020603050405020304" pitchFamily="18" charset="0"/>
                <a:ea typeface="Calibri" panose="020F0502020204030204" pitchFamily="34" charset="0"/>
                <a:cs typeface="Times New Roman" panose="02020603050405020304" pitchFamily="18" charset="0"/>
              </a:rPr>
              <a:t>v</a:t>
            </a:r>
            <a:r>
              <a:rPr lang="en-US" sz="2200" b="1">
                <a:effectLst/>
                <a:latin typeface="Times New Roman" panose="02020603050405020304" pitchFamily="18" charset="0"/>
                <a:ea typeface="Calibri" panose="020F0502020204030204" pitchFamily="34" charset="0"/>
                <a:cs typeface="Times New Roman" panose="02020603050405020304" pitchFamily="18" charset="0"/>
              </a:rPr>
              <a:t>ăn bản “</a:t>
            </a:r>
            <a:r>
              <a:rPr lang="en-US" sz="2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Thiên nhiên và con người trong truyện "Đất rừng phương Nam"</a:t>
            </a:r>
            <a:r>
              <a:rPr lang="en-US" sz="2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a:effectLst/>
                <a:latin typeface="Times New Roman" panose="02020603050405020304" pitchFamily="18" charset="0"/>
                <a:ea typeface="Calibri" panose="020F0502020204030204" pitchFamily="34" charset="0"/>
                <a:cs typeface="Times New Roman" panose="02020603050405020304" pitchFamily="18" charset="0"/>
              </a:rPr>
              <a:t>là gì?</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A. Ca ngợi Võ Tòng</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B. Ca ngợi vẻ đẹp của thiên nhiên vùng đất phương Nam</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C. Nêu lên cách xây dựng nhân vật của tác giả Đoàn Giỏi</a:t>
            </a:r>
          </a:p>
          <a:p>
            <a:pPr marL="0" marR="0" algn="just">
              <a:lnSpc>
                <a:spcPct val="150000"/>
              </a:lnSpc>
              <a:spcBef>
                <a:spcPts val="0"/>
              </a:spcBef>
              <a:spcAft>
                <a:spcPts val="0"/>
              </a:spcAft>
            </a:pPr>
            <a:r>
              <a:rPr lang="en-US" sz="2200" i="1">
                <a:effectLst/>
                <a:latin typeface="Times New Roman" panose="02020603050405020304" pitchFamily="18" charset="0"/>
                <a:ea typeface="Calibri" panose="020F0502020204030204" pitchFamily="34" charset="0"/>
                <a:cs typeface="Times New Roman" panose="02020603050405020304" pitchFamily="18" charset="0"/>
              </a:rPr>
              <a:t>D</a:t>
            </a:r>
            <a:r>
              <a:rPr lang="en-US" sz="2200">
                <a:effectLst/>
                <a:latin typeface="Times New Roman" panose="02020603050405020304" pitchFamily="18" charset="0"/>
                <a:ea typeface="Calibri" panose="020F0502020204030204" pitchFamily="34" charset="0"/>
                <a:cs typeface="Times New Roman" panose="02020603050405020304" pitchFamily="18" charset="0"/>
              </a:rPr>
              <a:t>. Chỉ ra cái hay của tác phẩm “Đất rừng phương Nam”</a:t>
            </a:r>
          </a:p>
          <a:p>
            <a:pPr marL="0" marR="0" algn="just">
              <a:lnSpc>
                <a:spcPct val="150000"/>
              </a:lnSpc>
              <a:spcBef>
                <a:spcPts val="0"/>
              </a:spcBef>
              <a:spcAft>
                <a:spcPts val="0"/>
              </a:spcAft>
            </a:pPr>
            <a:r>
              <a:rPr lang="en-US" sz="2200" b="1">
                <a:effectLst/>
                <a:latin typeface="Times New Roman" panose="02020603050405020304" pitchFamily="18" charset="0"/>
                <a:ea typeface="Calibri" panose="020F0502020204030204" pitchFamily="34" charset="0"/>
                <a:cs typeface="Times New Roman" panose="02020603050405020304" pitchFamily="18" charset="0"/>
              </a:rPr>
              <a:t>4. Người viết đã bày tỏ cảm xúc về tác phẩm qua câu văn nào?</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A. Nhân vật trong Đất rừng phương Nam có nhiều tầng lớp, nhiều ngành nghề như một xã hội thu nhỏ</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B. Đoàn Giỏi đã từng viết một loạt sách về các con vật trên rừng dưới biển…</a:t>
            </a:r>
          </a:p>
          <a:p>
            <a:pPr marL="0" marR="0" algn="just">
              <a:lnSpc>
                <a:spcPct val="150000"/>
              </a:lnSpc>
              <a:spcBef>
                <a:spcPts val="0"/>
              </a:spcBef>
              <a:spcAft>
                <a:spcPts val="0"/>
              </a:spcAft>
            </a:pPr>
            <a:r>
              <a:rPr lang="en-US" sz="2200" i="1">
                <a:effectLst/>
                <a:latin typeface="Times New Roman" panose="02020603050405020304" pitchFamily="18" charset="0"/>
                <a:ea typeface="Calibri" panose="020F0502020204030204" pitchFamily="34" charset="0"/>
                <a:cs typeface="Times New Roman" panose="02020603050405020304" pitchFamily="18" charset="0"/>
              </a:rPr>
              <a:t>C</a:t>
            </a:r>
            <a:r>
              <a:rPr lang="en-US" sz="2200">
                <a:effectLst/>
                <a:latin typeface="Times New Roman" panose="02020603050405020304" pitchFamily="18" charset="0"/>
                <a:ea typeface="Calibri" panose="020F0502020204030204" pitchFamily="34" charset="0"/>
                <a:cs typeface="Times New Roman" panose="02020603050405020304" pitchFamily="18" charset="0"/>
              </a:rPr>
              <a:t>. Người đọc không chỉ ngạc nhiên mà còn thấm đẫm cảm xúc bởi  </a:t>
            </a:r>
            <a:r>
              <a:rPr lang="en-US" sz="2200" b="1" i="1">
                <a:effectLst/>
                <a:latin typeface="Times New Roman" panose="02020603050405020304" pitchFamily="18" charset="0"/>
                <a:ea typeface="Calibri" panose="020F0502020204030204" pitchFamily="34" charset="0"/>
                <a:cs typeface="Times New Roman" panose="02020603050405020304" pitchFamily="18" charset="0"/>
              </a:rPr>
              <a:t>Đoàn Giỏi là một nhà thơ, một thi sĩ của đất rừng phương Nam.</a:t>
            </a:r>
          </a:p>
          <a:p>
            <a:pPr marL="0" marR="0" algn="just">
              <a:lnSpc>
                <a:spcPct val="150000"/>
              </a:lnSpc>
              <a:spcBef>
                <a:spcPts val="0"/>
              </a:spcBef>
              <a:spcAft>
                <a:spcPts val="0"/>
              </a:spcAft>
            </a:pPr>
            <a:r>
              <a:rPr lang="en-US" sz="2200">
                <a:effectLst/>
                <a:latin typeface="Times New Roman" panose="02020603050405020304" pitchFamily="18" charset="0"/>
                <a:ea typeface="Calibri" panose="020F0502020204030204" pitchFamily="34" charset="0"/>
                <a:cs typeface="Times New Roman" panose="02020603050405020304" pitchFamily="18" charset="0"/>
              </a:rPr>
              <a:t>D. Cả ba ý trên đều đúng</a:t>
            </a:r>
          </a:p>
        </p:txBody>
      </p:sp>
    </p:spTree>
    <p:extLst>
      <p:ext uri="{BB962C8B-B14F-4D97-AF65-F5344CB8AC3E}">
        <p14:creationId xmlns:p14="http://schemas.microsoft.com/office/powerpoint/2010/main" val="4176598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6" name="TextBox 5">
            <a:extLst>
              <a:ext uri="{FF2B5EF4-FFF2-40B4-BE49-F238E27FC236}">
                <a16:creationId xmlns:a16="http://schemas.microsoft.com/office/drawing/2014/main" id="{DB8CAE4E-3342-4FEB-A36B-1CFCCB5D235D}"/>
              </a:ext>
            </a:extLst>
          </p:cNvPr>
          <p:cNvSpPr txBox="1"/>
          <p:nvPr/>
        </p:nvSpPr>
        <p:spPr>
          <a:xfrm>
            <a:off x="1069383" y="72279"/>
            <a:ext cx="6566830"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2.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Hệ</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thống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ý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kiến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lí</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lẽ</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bằng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chứng</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AC896C11-9987-4FCF-8088-654246507190}"/>
              </a:ext>
            </a:extLst>
          </p:cNvPr>
          <p:cNvGraphicFramePr>
            <a:graphicFrameLocks noGrp="1"/>
          </p:cNvGraphicFramePr>
          <p:nvPr>
            <p:extLst>
              <p:ext uri="{D42A27DB-BD31-4B8C-83A1-F6EECF244321}">
                <p14:modId xmlns:p14="http://schemas.microsoft.com/office/powerpoint/2010/main" val="1679828108"/>
              </p:ext>
            </p:extLst>
          </p:nvPr>
        </p:nvGraphicFramePr>
        <p:xfrm>
          <a:off x="1" y="585765"/>
          <a:ext cx="11639227" cy="6429234"/>
        </p:xfrm>
        <a:graphic>
          <a:graphicData uri="http://schemas.openxmlformats.org/drawingml/2006/table">
            <a:tbl>
              <a:tblPr firstRow="1" firstCol="1" bandRow="1"/>
              <a:tblGrid>
                <a:gridCol w="4864412">
                  <a:extLst>
                    <a:ext uri="{9D8B030D-6E8A-4147-A177-3AD203B41FA5}">
                      <a16:colId xmlns:a16="http://schemas.microsoft.com/office/drawing/2014/main" val="1294925260"/>
                    </a:ext>
                  </a:extLst>
                </a:gridCol>
                <a:gridCol w="1336365">
                  <a:extLst>
                    <a:ext uri="{9D8B030D-6E8A-4147-A177-3AD203B41FA5}">
                      <a16:colId xmlns:a16="http://schemas.microsoft.com/office/drawing/2014/main" val="2099210953"/>
                    </a:ext>
                  </a:extLst>
                </a:gridCol>
                <a:gridCol w="1484466">
                  <a:extLst>
                    <a:ext uri="{9D8B030D-6E8A-4147-A177-3AD203B41FA5}">
                      <a16:colId xmlns:a16="http://schemas.microsoft.com/office/drawing/2014/main" val="4245173461"/>
                    </a:ext>
                  </a:extLst>
                </a:gridCol>
                <a:gridCol w="2081468">
                  <a:extLst>
                    <a:ext uri="{9D8B030D-6E8A-4147-A177-3AD203B41FA5}">
                      <a16:colId xmlns:a16="http://schemas.microsoft.com/office/drawing/2014/main" val="602252321"/>
                    </a:ext>
                  </a:extLst>
                </a:gridCol>
                <a:gridCol w="1872516">
                  <a:extLst>
                    <a:ext uri="{9D8B030D-6E8A-4147-A177-3AD203B41FA5}">
                      <a16:colId xmlns:a16="http://schemas.microsoft.com/office/drawing/2014/main" val="407290015"/>
                    </a:ext>
                  </a:extLst>
                </a:gridCol>
              </a:tblGrid>
              <a:tr h="321596">
                <a:tc gridSpan="5">
                  <a:txBody>
                    <a:bodyPr/>
                    <a:lstStyle/>
                    <a:p>
                      <a:pPr algn="ctr">
                        <a:spcAft>
                          <a:spcPts val="0"/>
                        </a:spcAft>
                      </a:pPr>
                      <a:r>
                        <a:rPr lang="vi-VN" sz="24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THẢO LUẬN NHÓM (Chuẩn bị ở nhà)</a:t>
                      </a:r>
                    </a:p>
                    <a:p>
                      <a:pPr algn="ctr">
                        <a:spcAft>
                          <a:spcPts val="0"/>
                        </a:spcAft>
                      </a:pPr>
                      <a:r>
                        <a:rPr lang="pt-BR"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3: Tìm hiểu ý kiến, lí lẽ, bằng chứng</a:t>
                      </a:r>
                      <a:endParaRPr lang="vi-VN" sz="24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9123244"/>
                  </a:ext>
                </a:extLst>
              </a:tr>
              <a:tr h="309386">
                <a:tc>
                  <a:txBody>
                    <a:bodyPr/>
                    <a:lstStyle/>
                    <a:p>
                      <a:pPr algn="just">
                        <a:spcAft>
                          <a:spcPts val="0"/>
                        </a:spcAft>
                      </a:pPr>
                      <a:r>
                        <a:rPr lang="en-US"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hỏi định hướng</a:t>
                      </a:r>
                      <a:endPar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 kiến</a:t>
                      </a:r>
                      <a:endPar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 lẽ</a:t>
                      </a:r>
                      <a:endPar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 chứng</a:t>
                      </a:r>
                      <a:endPar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en-US"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 xét</a:t>
                      </a:r>
                      <a:endPar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71182798"/>
                  </a:ext>
                </a:extLst>
              </a:tr>
              <a:tr h="928158">
                <a:tc>
                  <a:txBody>
                    <a:bodyPr/>
                    <a:lstStyle/>
                    <a:p>
                      <a:pPr algn="just">
                        <a:spcAft>
                          <a:spcPts val="0"/>
                        </a:spcAft>
                      </a:pPr>
                      <a:r>
                        <a:rPr lang="vi-VN" sz="2000" b="1" u="sng">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Nhóm </a:t>
                      </a:r>
                      <a:r>
                        <a:rPr lang="en-US" sz="2000" b="1" u="sng">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3">
                  <a:txBody>
                    <a:bodyPr/>
                    <a:lstStyle/>
                    <a:p>
                      <a:pPr algn="just">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a:txBody>
                    <a:bodyPr/>
                    <a:lstStyle/>
                    <a:p>
                      <a:pPr algn="l">
                        <a:spcAft>
                          <a:spcPts val="0"/>
                        </a:spcAft>
                      </a:pP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69481404"/>
                  </a:ext>
                </a:extLst>
              </a:tr>
              <a:tr h="1546931">
                <a:tc>
                  <a:txBody>
                    <a:bodyPr/>
                    <a:lstStyle/>
                    <a:p>
                      <a:pPr algn="just">
                        <a:spcAft>
                          <a:spcPts val="0"/>
                        </a:spcAft>
                      </a:pPr>
                      <a:r>
                        <a:rPr lang="vi-VN" sz="2000" b="1" u="sng">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Nhóm </a:t>
                      </a:r>
                      <a:r>
                        <a:rPr lang="en-US" sz="2000" b="1" u="sng">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2000" b="1" u="sng"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a.Nêu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 kiến 2</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96972411"/>
                  </a:ext>
                </a:extLst>
              </a:tr>
              <a:tr h="2913239">
                <a:tc>
                  <a:txBody>
                    <a:bodyPr/>
                    <a:lstStyle/>
                    <a:p>
                      <a:pPr algn="just">
                        <a:spcAft>
                          <a:spcPts val="0"/>
                        </a:spcAft>
                      </a:pPr>
                      <a:r>
                        <a:rPr lang="vi-VN" sz="2000" b="1" u="sng">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Nhóm 3,4</a:t>
                      </a:r>
                      <a:r>
                        <a:rPr lang="en-US" sz="2000"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Bùi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Giỏi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Ý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15000"/>
                        </a:lnSpc>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15000"/>
                        </a:lnSpc>
                        <a:spcAft>
                          <a:spcPts val="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55834" marR="558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6003646"/>
                  </a:ext>
                </a:extLst>
              </a:tr>
            </a:tbl>
          </a:graphicData>
        </a:graphic>
      </p:graphicFrame>
    </p:spTree>
    <p:extLst>
      <p:ext uri="{BB962C8B-B14F-4D97-AF65-F5344CB8AC3E}">
        <p14:creationId xmlns:p14="http://schemas.microsoft.com/office/powerpoint/2010/main" val="1147455769"/>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279"/>
            <a:ext cx="12191067" cy="6858000"/>
          </a:xfrm>
          <a:prstGeom prst="rect">
            <a:avLst/>
          </a:prstGeom>
        </p:spPr>
      </p:pic>
      <p:sp>
        <p:nvSpPr>
          <p:cNvPr id="6" name="TextBox 5">
            <a:extLst>
              <a:ext uri="{FF2B5EF4-FFF2-40B4-BE49-F238E27FC236}">
                <a16:creationId xmlns:a16="http://schemas.microsoft.com/office/drawing/2014/main" id="{DB8CAE4E-3342-4FEB-A36B-1CFCCB5D235D}"/>
              </a:ext>
            </a:extLst>
          </p:cNvPr>
          <p:cNvSpPr txBox="1"/>
          <p:nvPr/>
        </p:nvSpPr>
        <p:spPr>
          <a:xfrm>
            <a:off x="1069383" y="72279"/>
            <a:ext cx="10569844"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2.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Hệ</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thống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ý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kiến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lí</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lẽ</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bằng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chứng</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A92C6778-A48F-413B-BDC2-B3633C0F74AF}"/>
              </a:ext>
            </a:extLst>
          </p:cNvPr>
          <p:cNvSpPr txBox="1"/>
          <p:nvPr/>
        </p:nvSpPr>
        <p:spPr>
          <a:xfrm>
            <a:off x="371959" y="1673814"/>
            <a:ext cx="3084163" cy="1569660"/>
          </a:xfrm>
          <a:prstGeom prst="rect">
            <a:avLst/>
          </a:prstGeom>
          <a:noFill/>
          <a:ln w="28575">
            <a:solidFill>
              <a:srgbClr val="FF0000"/>
            </a:solidFill>
          </a:ln>
        </p:spPr>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Ý </a:t>
            </a:r>
            <a:r>
              <a:rPr lang="en-US" sz="2400" b="1" dirty="0" err="1">
                <a:latin typeface="Times New Roman" panose="02020603050405020304" pitchFamily="18" charset="0"/>
                <a:cs typeface="Times New Roman" panose="02020603050405020304" pitchFamily="18" charset="0"/>
              </a:rPr>
              <a:t>kiến</a:t>
            </a:r>
            <a:r>
              <a:rPr lang="en-US" sz="2400" b="1" dirty="0">
                <a:latin typeface="Times New Roman" panose="02020603050405020304" pitchFamily="18" charset="0"/>
                <a:cs typeface="Times New Roman" panose="02020603050405020304" pitchFamily="18" charset="0"/>
              </a:rPr>
              <a:t> 1: </a:t>
            </a:r>
            <a:r>
              <a:rPr lang="en-US" sz="2400" b="1" dirty="0" err="1">
                <a:latin typeface="Times New Roman" panose="02020603050405020304" pitchFamily="18" charset="0"/>
                <a:cs typeface="Times New Roman" panose="02020603050405020304" pitchFamily="18" charset="0"/>
              </a:rPr>
              <a:t>Đặc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điểm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truyện</a:t>
            </a:r>
            <a:r>
              <a:rPr lang="en-US" sz="2400" b="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Đất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rừng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phương</a:t>
            </a:r>
            <a:r>
              <a:rPr lang="en-US" sz="2400" b="1" i="1" dirty="0">
                <a:latin typeface="Times New Roman" panose="02020603050405020304" pitchFamily="18" charset="0"/>
                <a:cs typeface="Times New Roman" panose="02020603050405020304" pitchFamily="18" charset="0"/>
              </a:rPr>
              <a:t> Nam</a:t>
            </a:r>
            <a:endParaRPr lang="en-US" sz="2400" b="1" dirty="0">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6A76B2DF-E3AD-4201-8140-D439FB9833EF}"/>
              </a:ext>
            </a:extLst>
          </p:cNvPr>
          <p:cNvCxnSpPr>
            <a:cxnSpLocks/>
            <a:stCxn id="2" idx="3"/>
            <a:endCxn id="11" idx="1"/>
          </p:cNvCxnSpPr>
          <p:nvPr/>
        </p:nvCxnSpPr>
        <p:spPr>
          <a:xfrm flipV="1">
            <a:off x="3456122" y="1718553"/>
            <a:ext cx="681926" cy="7400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C4AA8D-D2B2-4585-87A1-5D21DAF245BB}"/>
              </a:ext>
            </a:extLst>
          </p:cNvPr>
          <p:cNvSpPr/>
          <p:nvPr/>
        </p:nvSpPr>
        <p:spPr>
          <a:xfrm>
            <a:off x="4138048" y="1319656"/>
            <a:ext cx="7361693" cy="797794"/>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tx1"/>
                </a:solidFill>
                <a:latin typeface="Times New Roman" panose="02020603050405020304" pitchFamily="18" charset="0"/>
                <a:cs typeface="Times New Roman" panose="02020603050405020304" pitchFamily="18" charset="0"/>
              </a:rPr>
              <a:t>Nhân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nhiều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tầng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lớp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nhiều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nghề</a:t>
            </a:r>
            <a:r>
              <a:rPr lang="en-US" sz="2400" dirty="0">
                <a:solidFill>
                  <a:schemeClr val="tx1"/>
                </a:solidFill>
                <a:latin typeface="Times New Roman" panose="02020603050405020304" pitchFamily="18" charset="0"/>
                <a:cs typeface="Times New Roman" panose="02020603050405020304" pitchFamily="18" charset="0"/>
              </a:rPr>
              <a:t>.</a:t>
            </a:r>
          </a:p>
        </p:txBody>
      </p:sp>
      <p:cxnSp>
        <p:nvCxnSpPr>
          <p:cNvPr id="17" name="Straight Arrow Connector 16">
            <a:extLst>
              <a:ext uri="{FF2B5EF4-FFF2-40B4-BE49-F238E27FC236}">
                <a16:creationId xmlns:a16="http://schemas.microsoft.com/office/drawing/2014/main" id="{DB030617-6F07-430F-B106-3E924DE9D471}"/>
              </a:ext>
            </a:extLst>
          </p:cNvPr>
          <p:cNvCxnSpPr>
            <a:cxnSpLocks/>
          </p:cNvCxnSpPr>
          <p:nvPr/>
        </p:nvCxnSpPr>
        <p:spPr>
          <a:xfrm>
            <a:off x="3479369" y="2458644"/>
            <a:ext cx="533415" cy="5680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76BD612-8135-48BC-A3EE-C584123169C9}"/>
              </a:ext>
            </a:extLst>
          </p:cNvPr>
          <p:cNvSpPr/>
          <p:nvPr/>
        </p:nvSpPr>
        <p:spPr>
          <a:xfrm>
            <a:off x="4014061" y="2516347"/>
            <a:ext cx="7485680" cy="1255594"/>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 </a:t>
            </a:r>
            <a:r>
              <a:rPr lang="en-US" sz="2400" dirty="0" err="1">
                <a:solidFill>
                  <a:schemeClr val="tx1"/>
                </a:solidFill>
                <a:latin typeface="Times New Roman" panose="02020603050405020304" pitchFamily="18" charset="0"/>
                <a:cs typeface="Times New Roman" panose="02020603050405020304" pitchFamily="18" charset="0"/>
              </a:rPr>
              <a:t>Kết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cấu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chương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hồi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truyền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gian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gian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ròi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thiện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đen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lộ</a:t>
            </a:r>
            <a:r>
              <a:rPr lang="en-US" sz="2400" dirty="0">
                <a:solidFill>
                  <a:schemeClr val="tx1"/>
                </a:solidFill>
                <a:latin typeface="Times New Roman" panose="02020603050405020304" pitchFamily="18" charset="0"/>
                <a:cs typeface="Times New Roman" panose="02020603050405020304" pitchFamily="18" charset="0"/>
              </a:rPr>
              <a:t> qua </a:t>
            </a:r>
            <a:r>
              <a:rPr lang="en-US" sz="2400" dirty="0" err="1">
                <a:solidFill>
                  <a:schemeClr val="tx1"/>
                </a:solidFill>
                <a:latin typeface="Times New Roman" panose="02020603050405020304" pitchFamily="18" charset="0"/>
                <a:cs typeface="Times New Roman" panose="02020603050405020304" pitchFamily="18" charset="0"/>
              </a:rPr>
              <a:t>hành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hình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ngôn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ngữ</a:t>
            </a:r>
            <a:r>
              <a:rPr lang="en-US" sz="2400" dirty="0">
                <a:solidFill>
                  <a:schemeClr val="tx1"/>
                </a:solidFill>
                <a:latin typeface="Times New Roman" panose="02020603050405020304" pitchFamily="18" charset="0"/>
                <a:cs typeface="Times New Roman" panose="02020603050405020304" pitchFamily="18" charset="0"/>
              </a:rPr>
              <a:t>.</a:t>
            </a:r>
          </a:p>
        </p:txBody>
      </p:sp>
      <p:sp>
        <p:nvSpPr>
          <p:cNvPr id="22" name="Rectangle 21">
            <a:extLst>
              <a:ext uri="{FF2B5EF4-FFF2-40B4-BE49-F238E27FC236}">
                <a16:creationId xmlns:a16="http://schemas.microsoft.com/office/drawing/2014/main" id="{7B047CC8-C326-4E6A-B655-B2DC50380925}"/>
              </a:ext>
            </a:extLst>
          </p:cNvPr>
          <p:cNvSpPr/>
          <p:nvPr/>
        </p:nvSpPr>
        <p:spPr>
          <a:xfrm>
            <a:off x="1293774" y="4340025"/>
            <a:ext cx="7803230" cy="954107"/>
          </a:xfrm>
          <a:prstGeom prst="rect">
            <a:avLst/>
          </a:prstGeom>
        </p:spPr>
        <p:txBody>
          <a:bodyPr wrap="square">
            <a:spAutoFit/>
          </a:bodyPr>
          <a:lstStyle/>
          <a:p>
            <a:pPr algn="just">
              <a:spcAft>
                <a:spcPts val="1200"/>
              </a:spcAft>
            </a:pP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2923653"/>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51CDBA-E113-C355-F19D-DB021D632C40}"/>
              </a:ext>
            </a:extLst>
          </p:cNvPr>
          <p:cNvSpPr txBox="1"/>
          <p:nvPr/>
        </p:nvSpPr>
        <p:spPr>
          <a:xfrm>
            <a:off x="2636196" y="535021"/>
            <a:ext cx="4533089" cy="584775"/>
          </a:xfrm>
          <a:prstGeom prst="rect">
            <a:avLst/>
          </a:prstGeom>
          <a:noFill/>
        </p:spPr>
        <p:txBody>
          <a:bodyPr wrap="square" rtlCol="0">
            <a:spAutoFit/>
          </a:bodyPr>
          <a:lstStyle/>
          <a:p>
            <a:r>
              <a:rPr lang="vi-VN" sz="3200" b="1">
                <a:solidFill>
                  <a:srgbClr val="FF0000"/>
                </a:solidFill>
                <a:latin typeface="Times New Roman" panose="02020603050405020304" pitchFamily="18" charset="0"/>
                <a:cs typeface="Times New Roman" panose="02020603050405020304" pitchFamily="18" charset="0"/>
              </a:rPr>
              <a:t>KIỂM TRA BÀI CŨ</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2E66CFE-252D-1310-0ED9-1AA7A0818D74}"/>
              </a:ext>
            </a:extLst>
          </p:cNvPr>
          <p:cNvSpPr txBox="1"/>
          <p:nvPr/>
        </p:nvSpPr>
        <p:spPr>
          <a:xfrm>
            <a:off x="710117" y="1407047"/>
            <a:ext cx="9177801" cy="1077218"/>
          </a:xfrm>
          <a:prstGeom prst="rect">
            <a:avLst/>
          </a:prstGeom>
          <a:noFill/>
        </p:spPr>
        <p:txBody>
          <a:bodyPr wrap="square" rtlCol="0">
            <a:spAutoFit/>
          </a:bodyPr>
          <a:lstStyle/>
          <a:p>
            <a:r>
              <a:rPr lang="vi-VN" sz="3200">
                <a:latin typeface="Times New Roman" panose="02020603050405020304" pitchFamily="18" charset="0"/>
                <a:cs typeface="Times New Roman" panose="02020603050405020304" pitchFamily="18" charset="0"/>
              </a:rPr>
              <a:t>Hãy nhắc lại khái niệm, đặc điểm của văn nghị luận? (đã được học ở lớp 6) </a:t>
            </a:r>
            <a:endParaRPr lang="en-US" sz="3200">
              <a:latin typeface="Times New Roman" panose="02020603050405020304" pitchFamily="18" charset="0"/>
              <a:cs typeface="Times New Roman" panose="02020603050405020304" pitchFamily="18" charset="0"/>
            </a:endParaRPr>
          </a:p>
        </p:txBody>
      </p:sp>
      <p:sp>
        <p:nvSpPr>
          <p:cNvPr id="7" name="Rounded Rectangle 4">
            <a:extLst>
              <a:ext uri="{FF2B5EF4-FFF2-40B4-BE49-F238E27FC236}">
                <a16:creationId xmlns:a16="http://schemas.microsoft.com/office/drawing/2014/main" id="{071E62A0-8EDA-3F09-DE9D-699377D62336}"/>
              </a:ext>
            </a:extLst>
          </p:cNvPr>
          <p:cNvSpPr/>
          <p:nvPr/>
        </p:nvSpPr>
        <p:spPr>
          <a:xfrm>
            <a:off x="291819" y="1286370"/>
            <a:ext cx="5904181" cy="1635062"/>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400" b="1">
                <a:solidFill>
                  <a:schemeClr val="accent6">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Định nghĩa</a:t>
            </a:r>
            <a:r>
              <a:rPr lang="en-US" sz="2400">
                <a:solidFill>
                  <a:schemeClr val="accent6">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D0D0D"/>
                </a:solidFill>
                <a:latin typeface="Times New Roman" panose="02020603050405020304" pitchFamily="18" charset="0"/>
                <a:ea typeface="Times New Roman" panose="02020603050405020304" pitchFamily="18" charset="0"/>
              </a:rPr>
              <a:t>Văn </a:t>
            </a:r>
            <a:r>
              <a:rPr lang="vi-VN" sz="2400" dirty="0">
                <a:solidFill>
                  <a:srgbClr val="0D0D0D"/>
                </a:solidFill>
                <a:latin typeface="Times New Roman" panose="02020603050405020304" pitchFamily="18" charset="0"/>
                <a:ea typeface="Times New Roman" panose="02020603050405020304" pitchFamily="18" charset="0"/>
              </a:rPr>
              <a:t>bản nghị luận là loại văn bản nhằm thuyết phục người đọc, người nghe về một vấn đề nào đó</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26F4747-05B9-90A2-25DD-FC91DFCE7CDC}"/>
              </a:ext>
            </a:extLst>
          </p:cNvPr>
          <p:cNvSpPr txBox="1"/>
          <p:nvPr/>
        </p:nvSpPr>
        <p:spPr>
          <a:xfrm>
            <a:off x="6893944" y="1938442"/>
            <a:ext cx="4929554" cy="954107"/>
          </a:xfrm>
          <a:prstGeom prst="rect">
            <a:avLst/>
          </a:prstGeom>
          <a:noFill/>
        </p:spPr>
        <p:txBody>
          <a:bodyPr wrap="square" rtlCol="0">
            <a:spAutoFit/>
          </a:bodyPr>
          <a:lstStyle/>
          <a:p>
            <a:r>
              <a:rPr lang="vi-VN" sz="2800">
                <a:latin typeface="Times New Roman" panose="02020603050405020304" pitchFamily="18" charset="0"/>
                <a:cs typeface="Times New Roman" panose="02020603050405020304" pitchFamily="18" charset="0"/>
              </a:rPr>
              <a:t>*</a:t>
            </a:r>
            <a:r>
              <a:rPr lang="vi-VN" sz="2800" b="1">
                <a:solidFill>
                  <a:schemeClr val="accent6">
                    <a:lumMod val="75000"/>
                  </a:schemeClr>
                </a:solidFill>
                <a:latin typeface="Times New Roman" panose="02020603050405020304" pitchFamily="18" charset="0"/>
                <a:cs typeface="Times New Roman" panose="02020603050405020304" pitchFamily="18" charset="0"/>
              </a:rPr>
              <a:t>Có 2 loại: </a:t>
            </a:r>
            <a:r>
              <a:rPr lang="vi-VN" sz="2800">
                <a:latin typeface="Times New Roman" panose="02020603050405020304" pitchFamily="18" charset="0"/>
                <a:cs typeface="Times New Roman" panose="02020603050405020304" pitchFamily="18" charset="0"/>
              </a:rPr>
              <a:t>nghị luận văn học và nghị luận xã hộ</a:t>
            </a:r>
            <a:r>
              <a:rPr lang="vi-VN" sz="2000">
                <a:latin typeface="Times New Roman" panose="02020603050405020304" pitchFamily="18" charset="0"/>
                <a:cs typeface="Times New Roman" panose="02020603050405020304" pitchFamily="18" charset="0"/>
              </a:rPr>
              <a:t>i</a:t>
            </a:r>
            <a:endParaRPr lang="en-US" sz="200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B6E492BB-4947-6527-634D-830FA684A062}"/>
              </a:ext>
            </a:extLst>
          </p:cNvPr>
          <p:cNvSpPr/>
          <p:nvPr/>
        </p:nvSpPr>
        <p:spPr>
          <a:xfrm>
            <a:off x="619713" y="3248992"/>
            <a:ext cx="4929555" cy="483017"/>
          </a:xfrm>
          <a:prstGeom prst="rect">
            <a:avLst/>
          </a:prstGeom>
        </p:spPr>
        <p:txBody>
          <a:bodyPr wrap="none">
            <a:spAutoFit/>
          </a:bodyPr>
          <a:lstStyle/>
          <a:p>
            <a:pPr>
              <a:lnSpc>
                <a:spcPct val="115000"/>
              </a:lnSpc>
              <a:spcAft>
                <a:spcPts val="1200"/>
              </a:spcAft>
            </a:pPr>
            <a:r>
              <a:rPr lang="vi-VN" sz="2400" b="1">
                <a:solidFill>
                  <a:schemeClr val="accent6">
                    <a:lumMod val="75000"/>
                  </a:schemeClr>
                </a:solidFill>
                <a:effectLst/>
                <a:latin typeface="Times New Roman" panose="02020603050405020304" pitchFamily="18" charset="0"/>
                <a:ea typeface="Times New Roman" panose="02020603050405020304" pitchFamily="18" charset="0"/>
              </a:rPr>
              <a:t>*</a:t>
            </a:r>
            <a:r>
              <a:rPr lang="en-US" sz="2400" b="1">
                <a:solidFill>
                  <a:schemeClr val="accent6">
                    <a:lumMod val="75000"/>
                  </a:schemeClr>
                </a:solidFill>
                <a:effectLst/>
                <a:latin typeface="Times New Roman" panose="02020603050405020304" pitchFamily="18" charset="0"/>
                <a:ea typeface="Times New Roman" panose="02020603050405020304" pitchFamily="18" charset="0"/>
              </a:rPr>
              <a:t>Đặc </a:t>
            </a:r>
            <a:r>
              <a:rPr lang="en-US" sz="2400" b="1" dirty="0" err="1">
                <a:solidFill>
                  <a:schemeClr val="accent6">
                    <a:lumMod val="75000"/>
                  </a:schemeClr>
                </a:solidFill>
                <a:effectLst/>
                <a:latin typeface="Times New Roman" panose="02020603050405020304" pitchFamily="18" charset="0"/>
                <a:ea typeface="Times New Roman" panose="02020603050405020304" pitchFamily="18" charset="0"/>
              </a:rPr>
              <a:t>điểm</a:t>
            </a:r>
            <a:r>
              <a:rPr lang="en-US" sz="2400" b="1" dirty="0">
                <a:solidFill>
                  <a:schemeClr val="accent6">
                    <a:lumMod val="75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75000"/>
                  </a:schemeClr>
                </a:solidFill>
                <a:effectLst/>
                <a:latin typeface="Times New Roman" panose="02020603050405020304" pitchFamily="18" charset="0"/>
                <a:ea typeface="Times New Roman" panose="02020603050405020304" pitchFamily="18" charset="0"/>
              </a:rPr>
              <a:t>của</a:t>
            </a:r>
            <a:r>
              <a:rPr lang="en-US" sz="2400" b="1" dirty="0">
                <a:solidFill>
                  <a:schemeClr val="accent6">
                    <a:lumMod val="75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75000"/>
                  </a:schemeClr>
                </a:solidFill>
                <a:effectLst/>
                <a:latin typeface="Times New Roman" panose="02020603050405020304" pitchFamily="18" charset="0"/>
                <a:ea typeface="Times New Roman" panose="02020603050405020304" pitchFamily="18" charset="0"/>
              </a:rPr>
              <a:t>văn</a:t>
            </a:r>
            <a:r>
              <a:rPr lang="en-US" sz="2400" b="1" dirty="0">
                <a:solidFill>
                  <a:schemeClr val="accent6">
                    <a:lumMod val="75000"/>
                  </a:schemeClr>
                </a:solidFill>
                <a:effectLst/>
                <a:latin typeface="Times New Roman" panose="02020603050405020304" pitchFamily="18" charset="0"/>
                <a:ea typeface="Times New Roman" panose="02020603050405020304" pitchFamily="18" charset="0"/>
              </a:rPr>
              <a:t> </a:t>
            </a:r>
            <a:r>
              <a:rPr lang="en-US" sz="2400" b="1" err="1">
                <a:solidFill>
                  <a:schemeClr val="accent6">
                    <a:lumMod val="75000"/>
                  </a:schemeClr>
                </a:solidFill>
                <a:effectLst/>
                <a:latin typeface="Times New Roman" panose="02020603050405020304" pitchFamily="18" charset="0"/>
                <a:ea typeface="Times New Roman" panose="02020603050405020304" pitchFamily="18" charset="0"/>
              </a:rPr>
              <a:t>nghị</a:t>
            </a:r>
            <a:r>
              <a:rPr lang="en-US" sz="2400" b="1">
                <a:solidFill>
                  <a:schemeClr val="accent6">
                    <a:lumMod val="75000"/>
                  </a:schemeClr>
                </a:solidFill>
                <a:effectLst/>
                <a:latin typeface="Times New Roman" panose="02020603050405020304" pitchFamily="18" charset="0"/>
                <a:ea typeface="Times New Roman" panose="02020603050405020304" pitchFamily="18" charset="0"/>
              </a:rPr>
              <a:t> luận</a:t>
            </a:r>
            <a:r>
              <a:rPr lang="vi-VN" sz="2400" b="1">
                <a:solidFill>
                  <a:schemeClr val="accent6">
                    <a:lumMod val="75000"/>
                  </a:schemeClr>
                </a:solidFill>
                <a:effectLst/>
                <a:latin typeface="Times New Roman" panose="02020603050405020304" pitchFamily="18" charset="0"/>
                <a:ea typeface="Times New Roman" panose="02020603050405020304" pitchFamily="18" charset="0"/>
              </a:rPr>
              <a:t> (lớp 6)</a:t>
            </a:r>
            <a:endParaRPr lang="en-US" sz="2400" dirty="0">
              <a:solidFill>
                <a:schemeClr val="accent6">
                  <a:lumMod val="75000"/>
                </a:schemeClr>
              </a:solidFill>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558D95A4-4CBC-D7D9-D2AE-6FDC42BADF93}"/>
              </a:ext>
            </a:extLst>
          </p:cNvPr>
          <p:cNvSpPr/>
          <p:nvPr/>
        </p:nvSpPr>
        <p:spPr>
          <a:xfrm>
            <a:off x="61988" y="3784581"/>
            <a:ext cx="11761510" cy="2954655"/>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pPr>
            <a:r>
              <a:rPr lang="en-US" sz="2400" dirty="0" err="1">
                <a:effectLst/>
                <a:latin typeface="Times New Roman" panose="02020603050405020304" pitchFamily="18" charset="0"/>
                <a:ea typeface="Times New Roman" panose="02020603050405020304" pitchFamily="18" charset="0"/>
              </a:rPr>
              <a:t>Khi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nhắc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tới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bài</a:t>
            </a:r>
            <a:r>
              <a:rPr lang="en-US" sz="2400" dirty="0">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văn</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nghị</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luận</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ta </a:t>
            </a:r>
            <a:r>
              <a:rPr lang="en-US" sz="2400" dirty="0" err="1">
                <a:effectLst/>
                <a:latin typeface="Times New Roman" panose="02020603050405020304" pitchFamily="18" charset="0"/>
                <a:ea typeface="Times New Roman" panose="02020603050405020304" pitchFamily="18" charset="0"/>
              </a:rPr>
              <a:t>nhắc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tới</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tính</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thuyết</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phục</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và</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chặt</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chẽ</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trong</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hệ</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thống</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lí</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lẽ</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và</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dẫn</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chứng</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để</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làm</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sáng</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tỏ</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solidFill>
                  <a:srgbClr val="00B0F0"/>
                </a:solidFill>
                <a:effectLst/>
                <a:latin typeface="Times New Roman" panose="02020603050405020304" pitchFamily="18" charset="0"/>
                <a:ea typeface="Times New Roman" panose="02020603050405020304" pitchFamily="18" charset="0"/>
              </a:rPr>
              <a:t>một</a:t>
            </a:r>
            <a:r>
              <a:rPr lang="en-US" sz="2400" dirty="0">
                <a:solidFill>
                  <a:srgbClr val="00B0F0"/>
                </a:solidFill>
                <a:effectLst/>
                <a:latin typeface="Times New Roman" panose="02020603050405020304" pitchFamily="18" charset="0"/>
                <a:ea typeface="Times New Roman" panose="02020603050405020304" pitchFamily="18" charset="0"/>
              </a:rPr>
              <a:t> ý </a:t>
            </a:r>
            <a:r>
              <a:rPr lang="en-US" sz="2400" dirty="0" err="1">
                <a:solidFill>
                  <a:srgbClr val="00B0F0"/>
                </a:solidFill>
                <a:effectLst/>
                <a:latin typeface="Times New Roman" panose="02020603050405020304" pitchFamily="18" charset="0"/>
                <a:ea typeface="Times New Roman" panose="02020603050405020304" pitchFamily="18" charset="0"/>
              </a:rPr>
              <a:t>kiến</a:t>
            </a:r>
            <a:r>
              <a:rPr lang="en-US" sz="2400" dirty="0">
                <a:solidFill>
                  <a:srgbClr val="00B0F0"/>
                </a:solidFill>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p>
          <a:p>
            <a:pPr marL="457200" indent="-457200">
              <a:lnSpc>
                <a:spcPct val="115000"/>
              </a:lnSpc>
              <a:spcAft>
                <a:spcPts val="0"/>
              </a:spcAft>
              <a:buFont typeface="Wingdings" panose="05000000000000000000" pitchFamily="2" charset="2"/>
              <a:buChar char="Ø"/>
            </a:pPr>
            <a:r>
              <a:rPr lang="en-US" sz="2400" b="1" i="1">
                <a:effectLst/>
                <a:latin typeface="Times New Roman" panose="02020603050405020304" pitchFamily="18" charset="0"/>
                <a:ea typeface="Times New Roman" panose="02020603050405020304" pitchFamily="18" charset="0"/>
              </a:rPr>
              <a:t>Ý </a:t>
            </a:r>
            <a:r>
              <a:rPr lang="en-US" sz="2400" b="1" i="1" dirty="0" err="1">
                <a:effectLst/>
                <a:latin typeface="Times New Roman" panose="02020603050405020304" pitchFamily="18" charset="0"/>
                <a:ea typeface="Times New Roman" panose="02020603050405020304" pitchFamily="18" charset="0"/>
              </a:rPr>
              <a:t>kiến</a:t>
            </a:r>
            <a:r>
              <a:rPr lang="en-US" sz="2400" b="1" i="1"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nhận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xét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phủ</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rPr>
              <a:t> ở </a:t>
            </a:r>
            <a:r>
              <a:rPr lang="en-US" sz="2400" dirty="0" err="1">
                <a:effectLst/>
                <a:latin typeface="Times New Roman" panose="02020603050405020304" pitchFamily="18" charset="0"/>
                <a:ea typeface="Times New Roman" panose="02020603050405020304" pitchFamily="18" charset="0"/>
              </a:rPr>
              <a:t>nhan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mở</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bài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viết</a:t>
            </a:r>
            <a:r>
              <a:rPr lang="en-US" sz="2400" dirty="0">
                <a:effectLst/>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Ø"/>
            </a:pPr>
            <a:r>
              <a:rPr lang="en-US" sz="2400" b="1" i="1">
                <a:effectLst/>
                <a:latin typeface="Times New Roman" panose="02020603050405020304" pitchFamily="18" charset="0"/>
                <a:ea typeface="Times New Roman" panose="02020603050405020304" pitchFamily="18" charset="0"/>
              </a:rPr>
              <a:t>Lí </a:t>
            </a:r>
            <a:r>
              <a:rPr lang="en-US" sz="2400" b="1" i="1" dirty="0" err="1">
                <a:effectLst/>
                <a:latin typeface="Times New Roman" panose="02020603050405020304" pitchFamily="18" charset="0"/>
                <a:ea typeface="Times New Roman" panose="02020603050405020304" pitchFamily="18" charset="0"/>
              </a:rPr>
              <a:t>lẽ</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tập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nguyên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hỏi</a:t>
            </a:r>
            <a:r>
              <a:rPr lang="en-US" sz="2400"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Vì</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sao</a:t>
            </a:r>
            <a:r>
              <a:rPr lang="en-US" sz="2400" i="1" dirty="0">
                <a:effectLst/>
                <a:latin typeface="Times New Roman" panose="02020603050405020304" pitchFamily="18" charset="0"/>
                <a:ea typeface="Times New Roman" panose="02020603050405020304" pitchFamily="18" charset="0"/>
              </a:rPr>
              <a:t>?, Do </a:t>
            </a:r>
            <a:r>
              <a:rPr lang="en-US" sz="2400" i="1" dirty="0" err="1">
                <a:effectLst/>
                <a:latin typeface="Times New Roman" panose="02020603050405020304" pitchFamily="18" charset="0"/>
                <a:ea typeface="Times New Roman" panose="02020603050405020304" pitchFamily="18" charset="0"/>
              </a:rPr>
              <a:t>đâu</a:t>
            </a:r>
            <a:r>
              <a:rPr lang="en-US" sz="2400" i="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Ø"/>
            </a:pPr>
            <a:r>
              <a:rPr lang="en-US" sz="2400" b="1" i="1">
                <a:effectLst/>
                <a:latin typeface="Times New Roman" panose="02020603050405020304" pitchFamily="18" charset="0"/>
                <a:ea typeface="Times New Roman" panose="02020603050405020304" pitchFamily="18" charset="0"/>
              </a:rPr>
              <a:t>Bằng </a:t>
            </a:r>
            <a:r>
              <a:rPr lang="en-US" sz="2400" b="1" i="1" dirty="0" err="1">
                <a:effectLst/>
                <a:latin typeface="Times New Roman" panose="02020603050405020304" pitchFamily="18" charset="0"/>
                <a:ea typeface="Times New Roman" panose="02020603050405020304" pitchFamily="18" charset="0"/>
              </a:rPr>
              <a:t>chứng</a:t>
            </a:r>
            <a:r>
              <a:rPr lang="en-US" sz="2400" b="1" i="1" dirty="0">
                <a:effectLst/>
                <a:latin typeface="Times New Roman" panose="02020603050405020304" pitchFamily="18" charset="0"/>
                <a:ea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rPr>
              <a:t>dẫn</a:t>
            </a:r>
            <a:r>
              <a:rPr lang="en-US" sz="2400" b="1" i="1" dirty="0">
                <a:effectLst/>
                <a:latin typeface="Times New Roman" panose="02020603050405020304" pitchFamily="18" charset="0"/>
                <a:ea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rPr>
              <a:t>chứng</a:t>
            </a:r>
            <a:r>
              <a:rPr lang="en-US" sz="2400" b="1" i="1"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liệu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cụ</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nhằm</a:t>
            </a:r>
            <a:r>
              <a:rPr lang="en-US" sz="2400" dirty="0">
                <a:effectLst/>
                <a:latin typeface="Times New Roman" panose="02020603050405020304" pitchFamily="18" charset="0"/>
                <a:ea typeface="Times New Roman" panose="02020603050405020304" pitchFamily="18" charset="0"/>
              </a:rPr>
              <a:t> minh </a:t>
            </a:r>
            <a:r>
              <a:rPr lang="en-US" sz="2400" dirty="0" err="1">
                <a:effectLst/>
                <a:latin typeface="Times New Roman" panose="02020603050405020304" pitchFamily="18" charset="0"/>
                <a:ea typeface="Times New Roman" panose="02020603050405020304" pitchFamily="18" charset="0"/>
              </a:rPr>
              <a:t>họa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tỏ</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lẽ</a:t>
            </a:r>
            <a:r>
              <a:rPr lang="en-US" sz="2400" dirty="0">
                <a:effectLst/>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407127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P spid="10"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279"/>
            <a:ext cx="12191067" cy="6858000"/>
          </a:xfrm>
          <a:prstGeom prst="rect">
            <a:avLst/>
          </a:prstGeom>
        </p:spPr>
      </p:pic>
      <p:sp>
        <p:nvSpPr>
          <p:cNvPr id="6" name="TextBox 5">
            <a:extLst>
              <a:ext uri="{FF2B5EF4-FFF2-40B4-BE49-F238E27FC236}">
                <a16:creationId xmlns:a16="http://schemas.microsoft.com/office/drawing/2014/main" id="{DB8CAE4E-3342-4FEB-A36B-1CFCCB5D235D}"/>
              </a:ext>
            </a:extLst>
          </p:cNvPr>
          <p:cNvSpPr txBox="1"/>
          <p:nvPr/>
        </p:nvSpPr>
        <p:spPr>
          <a:xfrm>
            <a:off x="1069383" y="72279"/>
            <a:ext cx="8483179"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2.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Hệ</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thống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ý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kiến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lí</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lẽ</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bằng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chứng</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A92C6778-A48F-413B-BDC2-B3633C0F74AF}"/>
              </a:ext>
            </a:extLst>
          </p:cNvPr>
          <p:cNvSpPr txBox="1"/>
          <p:nvPr/>
        </p:nvSpPr>
        <p:spPr>
          <a:xfrm>
            <a:off x="3208149" y="844841"/>
            <a:ext cx="5330140" cy="707886"/>
          </a:xfrm>
          <a:prstGeom prst="rect">
            <a:avLst/>
          </a:prstGeom>
          <a:solidFill>
            <a:schemeClr val="bg1"/>
          </a:solidFill>
          <a:ln w="28575">
            <a:solidFill>
              <a:srgbClr val="FF0000"/>
            </a:solidFill>
          </a:ln>
        </p:spPr>
        <p:txBody>
          <a:bodyPr wrap="square" rtlCol="0">
            <a:spAutoFit/>
          </a:bodyPr>
          <a:lstStyle/>
          <a:p>
            <a:pPr algn="just"/>
            <a:r>
              <a:rPr lang="en-US" sz="2000" b="1" dirty="0">
                <a:latin typeface="Times New Roman" panose="02020603050405020304" pitchFamily="18" charset="0"/>
                <a:cs typeface="Times New Roman" panose="02020603050405020304" pitchFamily="18" charset="0"/>
              </a:rPr>
              <a:t>Ý </a:t>
            </a:r>
            <a:r>
              <a:rPr lang="en-US" sz="2000" b="1" dirty="0" err="1">
                <a:latin typeface="Times New Roman" panose="02020603050405020304" pitchFamily="18" charset="0"/>
                <a:cs typeface="Times New Roman" panose="02020603050405020304" pitchFamily="18" charset="0"/>
              </a:rPr>
              <a:t>kiến</a:t>
            </a:r>
            <a:r>
              <a:rPr lang="en-US" sz="2000" b="1" dirty="0">
                <a:latin typeface="Times New Roman" panose="02020603050405020304" pitchFamily="18" charset="0"/>
                <a:cs typeface="Times New Roman" panose="02020603050405020304" pitchFamily="18" charset="0"/>
              </a:rPr>
              <a:t> 2: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nghệ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thuật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lẫy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tràn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sức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sống</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6EC34C18-3DE7-4589-AA74-7356F006B24C}"/>
              </a:ext>
            </a:extLst>
          </p:cNvPr>
          <p:cNvSpPr/>
          <p:nvPr/>
        </p:nvSpPr>
        <p:spPr>
          <a:xfrm>
            <a:off x="201477" y="1754928"/>
            <a:ext cx="4959459" cy="1470380"/>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ea typeface="Calibri" panose="020F0502020204030204" pitchFamily="34" charset="0"/>
              </a:rPr>
              <a:t>Lí</a:t>
            </a:r>
            <a:r>
              <a:rPr lang="en-US" sz="2200" b="1" dirty="0">
                <a:solidFill>
                  <a:srgbClr val="0070C0"/>
                </a:solidFill>
                <a:latin typeface="Times New Roman" panose="02020603050405020304" pitchFamily="18" charset="0"/>
                <a:ea typeface="Calibri" panose="020F0502020204030204" pitchFamily="34" charset="0"/>
              </a:rPr>
              <a:t> </a:t>
            </a:r>
            <a:r>
              <a:rPr lang="en-US" sz="2200" b="1" dirty="0" err="1">
                <a:solidFill>
                  <a:srgbClr val="0070C0"/>
                </a:solidFill>
                <a:latin typeface="Times New Roman" panose="02020603050405020304" pitchFamily="18" charset="0"/>
                <a:ea typeface="Calibri" panose="020F0502020204030204" pitchFamily="34" charset="0"/>
              </a:rPr>
              <a:t>lẽ</a:t>
            </a:r>
            <a:r>
              <a:rPr lang="en-US" sz="2200" b="1" dirty="0">
                <a:solidFill>
                  <a:srgbClr val="0070C0"/>
                </a:solidFill>
                <a:latin typeface="Times New Roman" panose="02020603050405020304" pitchFamily="18" charset="0"/>
                <a:ea typeface="Calibri" panose="020F0502020204030204" pitchFamily="34" charset="0"/>
              </a:rPr>
              <a:t> 1: </a:t>
            </a:r>
            <a:r>
              <a:rPr lang="en-US" sz="2200" dirty="0" err="1">
                <a:solidFill>
                  <a:schemeClr val="tx1"/>
                </a:solidFill>
                <a:latin typeface="Times New Roman" panose="02020603050405020304" pitchFamily="18" charset="0"/>
                <a:ea typeface="Calibri" panose="020F0502020204030204" pitchFamily="34" charset="0"/>
              </a:rPr>
              <a:t>Trong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Đất</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rừng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phương</a:t>
            </a:r>
            <a:r>
              <a:rPr lang="en-US" sz="2200" dirty="0">
                <a:solidFill>
                  <a:schemeClr val="tx1"/>
                </a:solidFill>
                <a:latin typeface="Times New Roman" panose="02020603050405020304" pitchFamily="18" charset="0"/>
                <a:ea typeface="Calibri" panose="020F0502020204030204" pitchFamily="34" charset="0"/>
              </a:rPr>
              <a:t> Nam, </a:t>
            </a:r>
            <a:r>
              <a:rPr lang="en-US" sz="2200" dirty="0" err="1">
                <a:solidFill>
                  <a:schemeClr val="tx1"/>
                </a:solidFill>
                <a:latin typeface="Times New Roman" panose="02020603050405020304" pitchFamily="18" charset="0"/>
                <a:ea typeface="Calibri" panose="020F0502020204030204" pitchFamily="34" charset="0"/>
              </a:rPr>
              <a:t>ông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chỉ</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sử</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dụng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một</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phần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rất</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nhỏ</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vốn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sống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phong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phú</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đó</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mà</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đã</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làm</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người</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đọc</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đi</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từ</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ngạc</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nhiên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này</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đến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ngạc</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nhiên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khác</a:t>
            </a:r>
            <a:r>
              <a:rPr lang="en-US" sz="2200" dirty="0">
                <a:solidFill>
                  <a:schemeClr val="tx1"/>
                </a:solidFill>
                <a:latin typeface="Times New Roman" panose="02020603050405020304" pitchFamily="18" charset="0"/>
                <a:ea typeface="Calibri" panose="020F0502020204030204" pitchFamily="34" charset="0"/>
              </a:rPr>
              <a:t>.</a:t>
            </a:r>
            <a:endParaRPr lang="en-US" sz="2200" dirty="0">
              <a:solidFill>
                <a:schemeClr val="tx1"/>
              </a:solidFill>
            </a:endParaRPr>
          </a:p>
        </p:txBody>
      </p:sp>
      <p:cxnSp>
        <p:nvCxnSpPr>
          <p:cNvPr id="15" name="Straight Arrow Connector 14">
            <a:extLst>
              <a:ext uri="{FF2B5EF4-FFF2-40B4-BE49-F238E27FC236}">
                <a16:creationId xmlns:a16="http://schemas.microsoft.com/office/drawing/2014/main" id="{610644BF-2718-46F2-AEEC-80579B7719D7}"/>
              </a:ext>
            </a:extLst>
          </p:cNvPr>
          <p:cNvCxnSpPr>
            <a:cxnSpLocks/>
          </p:cNvCxnSpPr>
          <p:nvPr/>
        </p:nvCxnSpPr>
        <p:spPr>
          <a:xfrm>
            <a:off x="1069383" y="1208868"/>
            <a:ext cx="0" cy="5269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970460-1BCE-4042-992B-0738E1B1BCBF}"/>
              </a:ext>
            </a:extLst>
          </p:cNvPr>
          <p:cNvCxnSpPr>
            <a:cxnSpLocks/>
          </p:cNvCxnSpPr>
          <p:nvPr/>
        </p:nvCxnSpPr>
        <p:spPr>
          <a:xfrm>
            <a:off x="1069383" y="1208868"/>
            <a:ext cx="213876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8676243-E876-4B6C-A154-D568053E3531}"/>
              </a:ext>
            </a:extLst>
          </p:cNvPr>
          <p:cNvCxnSpPr/>
          <p:nvPr/>
        </p:nvCxnSpPr>
        <p:spPr>
          <a:xfrm>
            <a:off x="1252908" y="3193387"/>
            <a:ext cx="0" cy="5630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E6AA8E2-6CD7-4DE1-91BA-C9DF3C3A3EAA}"/>
              </a:ext>
            </a:extLst>
          </p:cNvPr>
          <p:cNvSpPr/>
          <p:nvPr/>
        </p:nvSpPr>
        <p:spPr>
          <a:xfrm>
            <a:off x="201464" y="3740897"/>
            <a:ext cx="4959458" cy="103258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cs typeface="Times New Roman" panose="02020603050405020304" pitchFamily="18" charset="0"/>
              </a:rPr>
              <a:t>Bằng</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chứng</a:t>
            </a:r>
            <a:r>
              <a:rPr lang="en-US" sz="2200" b="1" dirty="0">
                <a:solidFill>
                  <a:srgbClr val="0070C0"/>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ba</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ba</a:t>
            </a:r>
            <a:r>
              <a:rPr lang="en-US" sz="2200" dirty="0">
                <a:solidFill>
                  <a:schemeClr val="tx1"/>
                </a:solidFill>
                <a:latin typeface="Times New Roman" panose="02020603050405020304" pitchFamily="18" charset="0"/>
                <a:cs typeface="Times New Roman" panose="02020603050405020304" pitchFamily="18" charset="0"/>
              </a:rPr>
              <a:t> to </a:t>
            </a:r>
            <a:r>
              <a:rPr lang="en-US" sz="2200" dirty="0" err="1">
                <a:solidFill>
                  <a:schemeClr val="tx1"/>
                </a:solidFill>
                <a:latin typeface="Times New Roman" panose="02020603050405020304" pitchFamily="18" charset="0"/>
                <a:cs typeface="Times New Roman" panose="02020603050405020304" pitchFamily="18" charset="0"/>
              </a:rPr>
              <a:t>bằng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cái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nia</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kì</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đà</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lớn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hơn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chiếc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thuyền</a:t>
            </a:r>
            <a:r>
              <a:rPr lang="en-US" sz="2200" dirty="0">
                <a:solidFill>
                  <a:schemeClr val="tx1"/>
                </a:solidFill>
                <a:latin typeface="Times New Roman" panose="02020603050405020304" pitchFamily="18" charset="0"/>
                <a:cs typeface="Times New Roman" panose="02020603050405020304" pitchFamily="18" charset="0"/>
              </a:rPr>
              <a:t> tam </a:t>
            </a:r>
            <a:r>
              <a:rPr lang="en-US" sz="2200" dirty="0" err="1">
                <a:solidFill>
                  <a:schemeClr val="tx1"/>
                </a:solidFill>
                <a:latin typeface="Times New Roman" panose="02020603050405020304" pitchFamily="18" charset="0"/>
                <a:cs typeface="Times New Roman" panose="02020603050405020304" pitchFamily="18" charset="0"/>
              </a:rPr>
              <a:t>bản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cá</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sấu</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phải</a:t>
            </a:r>
            <a:r>
              <a:rPr lang="en-US" sz="2200" dirty="0">
                <a:solidFill>
                  <a:schemeClr val="tx1"/>
                </a:solidFill>
                <a:latin typeface="Times New Roman" panose="02020603050405020304" pitchFamily="18" charset="0"/>
                <a:cs typeface="Times New Roman" panose="02020603050405020304" pitchFamily="18" charset="0"/>
              </a:rPr>
              <a:t> 12 </a:t>
            </a:r>
            <a:r>
              <a:rPr lang="en-US" sz="2200" dirty="0" err="1">
                <a:solidFill>
                  <a:schemeClr val="tx1"/>
                </a:solidFill>
                <a:latin typeface="Times New Roman" panose="02020603050405020304" pitchFamily="18" charset="0"/>
                <a:cs typeface="Times New Roman" panose="02020603050405020304" pitchFamily="18" charset="0"/>
              </a:rPr>
              <a:t>trai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tráng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lực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lưỡng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mới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khiêng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nổi</a:t>
            </a:r>
            <a:r>
              <a:rPr lang="en-US" sz="2200" dirty="0">
                <a:solidFill>
                  <a:schemeClr val="tx1"/>
                </a:solidFill>
                <a:latin typeface="Times New Roman" panose="02020603050405020304" pitchFamily="18" charset="0"/>
                <a:cs typeface="Times New Roman" panose="02020603050405020304" pitchFamily="18" charset="0"/>
              </a:rPr>
              <a:t>.</a:t>
            </a:r>
          </a:p>
        </p:txBody>
      </p:sp>
      <p:cxnSp>
        <p:nvCxnSpPr>
          <p:cNvPr id="27" name="Straight Connector 26">
            <a:extLst>
              <a:ext uri="{FF2B5EF4-FFF2-40B4-BE49-F238E27FC236}">
                <a16:creationId xmlns:a16="http://schemas.microsoft.com/office/drawing/2014/main" id="{F55306B5-B8AA-47B1-80CE-829567A44909}"/>
              </a:ext>
            </a:extLst>
          </p:cNvPr>
          <p:cNvCxnSpPr>
            <a:cxnSpLocks/>
          </p:cNvCxnSpPr>
          <p:nvPr/>
        </p:nvCxnSpPr>
        <p:spPr>
          <a:xfrm>
            <a:off x="8539566" y="1319655"/>
            <a:ext cx="147233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8D2F5AE-B06C-4BCA-A865-264DD5BE0DE5}"/>
              </a:ext>
            </a:extLst>
          </p:cNvPr>
          <p:cNvCxnSpPr>
            <a:cxnSpLocks/>
          </p:cNvCxnSpPr>
          <p:nvPr/>
        </p:nvCxnSpPr>
        <p:spPr>
          <a:xfrm>
            <a:off x="9980908" y="1319655"/>
            <a:ext cx="0" cy="4161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A0B1D70-56B1-4F10-BF15-180765E2D914}"/>
              </a:ext>
            </a:extLst>
          </p:cNvPr>
          <p:cNvSpPr/>
          <p:nvPr/>
        </p:nvSpPr>
        <p:spPr>
          <a:xfrm>
            <a:off x="5517407" y="1784257"/>
            <a:ext cx="6473110" cy="1178810"/>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cs typeface="Times New Roman" panose="02020603050405020304" pitchFamily="18" charset="0"/>
              </a:rPr>
              <a:t>Lí</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lẽ</a:t>
            </a:r>
            <a:r>
              <a:rPr lang="en-US" sz="2200" b="1" dirty="0">
                <a:solidFill>
                  <a:srgbClr val="0070C0"/>
                </a:solidFill>
                <a:latin typeface="Times New Roman" panose="02020603050405020304" pitchFamily="18" charset="0"/>
                <a:cs typeface="Times New Roman" panose="02020603050405020304" pitchFamily="18" charset="0"/>
              </a:rPr>
              <a:t> 2: </a:t>
            </a:r>
            <a:r>
              <a:rPr lang="en-US" sz="2200" dirty="0" err="1">
                <a:solidFill>
                  <a:schemeClr val="tx1"/>
                </a:solidFill>
                <a:latin typeface="Times New Roman" panose="02020603050405020304" pitchFamily="18" charset="0"/>
                <a:cs typeface="Times New Roman" panose="02020603050405020304" pitchFamily="18" charset="0"/>
              </a:rPr>
              <a:t>Người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đọc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không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chỉ</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ngạc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nhiên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mà</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còn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thấm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đẫm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cảm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xúc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bởi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Đoàn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Giỏi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là</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một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nhà</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thơ</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một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sĩ</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của</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Đất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rừng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phương</a:t>
            </a:r>
            <a:r>
              <a:rPr lang="en-US" sz="2200" dirty="0">
                <a:solidFill>
                  <a:schemeClr val="tx1"/>
                </a:solidFill>
                <a:latin typeface="Times New Roman" panose="02020603050405020304" pitchFamily="18" charset="0"/>
                <a:cs typeface="Times New Roman" panose="02020603050405020304" pitchFamily="18" charset="0"/>
              </a:rPr>
              <a:t> Nam.</a:t>
            </a:r>
          </a:p>
        </p:txBody>
      </p:sp>
      <p:cxnSp>
        <p:nvCxnSpPr>
          <p:cNvPr id="32" name="Straight Arrow Connector 31">
            <a:extLst>
              <a:ext uri="{FF2B5EF4-FFF2-40B4-BE49-F238E27FC236}">
                <a16:creationId xmlns:a16="http://schemas.microsoft.com/office/drawing/2014/main" id="{48985E7A-81EB-46A4-8686-21D839106F77}"/>
              </a:ext>
            </a:extLst>
          </p:cNvPr>
          <p:cNvCxnSpPr>
            <a:cxnSpLocks/>
          </p:cNvCxnSpPr>
          <p:nvPr/>
        </p:nvCxnSpPr>
        <p:spPr>
          <a:xfrm>
            <a:off x="9787395" y="2963067"/>
            <a:ext cx="0" cy="393654"/>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3" name="Rectangle 32">
            <a:extLst>
              <a:ext uri="{FF2B5EF4-FFF2-40B4-BE49-F238E27FC236}">
                <a16:creationId xmlns:a16="http://schemas.microsoft.com/office/drawing/2014/main" id="{E555C02A-CDBA-4803-872E-B098076C0859}"/>
              </a:ext>
            </a:extLst>
          </p:cNvPr>
          <p:cNvSpPr/>
          <p:nvPr/>
        </p:nvSpPr>
        <p:spPr>
          <a:xfrm>
            <a:off x="5644352" y="3344751"/>
            <a:ext cx="6473107" cy="161489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cs typeface="Times New Roman" panose="02020603050405020304" pitchFamily="18" charset="0"/>
              </a:rPr>
              <a:t>Bằng</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chứng</a:t>
            </a:r>
            <a:endParaRPr lang="en-US" sz="2200" b="1" dirty="0">
              <a:solidFill>
                <a:srgbClr val="0070C0"/>
              </a:solidFill>
              <a:latin typeface="Times New Roman" panose="02020603050405020304" pitchFamily="18" charset="0"/>
              <a:cs typeface="Times New Roman" panose="02020603050405020304" pitchFamily="18" charset="0"/>
            </a:endParaRPr>
          </a:p>
          <a:p>
            <a:pPr algn="just"/>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Cảnh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rừng</a:t>
            </a:r>
            <a:r>
              <a:rPr lang="en-US" sz="2200" dirty="0">
                <a:solidFill>
                  <a:schemeClr val="tx1"/>
                </a:solidFill>
                <a:latin typeface="Times New Roman" panose="02020603050405020304" pitchFamily="18" charset="0"/>
                <a:cs typeface="Times New Roman" panose="02020603050405020304" pitchFamily="18" charset="0"/>
              </a:rPr>
              <a:t> U Minh </a:t>
            </a:r>
            <a:r>
              <a:rPr lang="en-US" sz="2200" dirty="0" err="1">
                <a:solidFill>
                  <a:schemeClr val="tx1"/>
                </a:solidFill>
                <a:latin typeface="Times New Roman" panose="02020603050405020304" pitchFamily="18" charset="0"/>
                <a:cs typeface="Times New Roman" panose="02020603050405020304" pitchFamily="18" charset="0"/>
              </a:rPr>
              <a:t>dưới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ánh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Mặt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Trời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vàng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óng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Những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thân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cây</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tràm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vỏ</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trắng</a:t>
            </a:r>
            <a:r>
              <a:rPr lang="en-US" sz="2200" dirty="0">
                <a:solidFill>
                  <a:schemeClr val="tx1"/>
                </a:solidFill>
                <a:latin typeface="Times New Roman" panose="02020603050405020304" pitchFamily="18" charset="0"/>
                <a:cs typeface="Times New Roman" panose="02020603050405020304" pitchFamily="18" charset="0"/>
              </a:rPr>
              <a:t>…</a:t>
            </a:r>
            <a:r>
              <a:rPr lang="en-US" sz="2200" dirty="0" err="1">
                <a:solidFill>
                  <a:schemeClr val="tx1"/>
                </a:solidFill>
                <a:latin typeface="Times New Roman" panose="02020603050405020304" pitchFamily="18" charset="0"/>
                <a:cs typeface="Times New Roman" panose="02020603050405020304" pitchFamily="18" charset="0"/>
              </a:rPr>
              <a:t>xanh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thẳm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không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cùng</a:t>
            </a:r>
            <a:r>
              <a:rPr lang="en-US" sz="2200" dirty="0">
                <a:solidFill>
                  <a:schemeClr val="tx1"/>
                </a:solidFill>
                <a:latin typeface="Times New Roman" panose="02020603050405020304" pitchFamily="18" charset="0"/>
                <a:cs typeface="Times New Roman" panose="02020603050405020304" pitchFamily="18" charset="0"/>
              </a:rPr>
              <a:t>.</a:t>
            </a:r>
          </a:p>
          <a:p>
            <a:pPr algn="just"/>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Nỗi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rợn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ngợp</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trước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dòng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sông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Năm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Căn</a:t>
            </a:r>
            <a:r>
              <a:rPr lang="en-US" sz="220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Nước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ầm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ầm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đổ</a:t>
            </a:r>
            <a:r>
              <a:rPr lang="en-US" sz="2200" dirty="0">
                <a:solidFill>
                  <a:schemeClr val="tx1"/>
                </a:solidFill>
                <a:latin typeface="Times New Roman" panose="02020603050405020304" pitchFamily="18" charset="0"/>
                <a:cs typeface="Times New Roman" panose="02020603050405020304" pitchFamily="18" charset="0"/>
              </a:rPr>
              <a:t> ra </a:t>
            </a:r>
            <a:r>
              <a:rPr lang="en-US" sz="2200" dirty="0" err="1">
                <a:solidFill>
                  <a:schemeClr val="tx1"/>
                </a:solidFill>
                <a:latin typeface="Times New Roman" panose="02020603050405020304" pitchFamily="18" charset="0"/>
                <a:cs typeface="Times New Roman" panose="02020603050405020304" pitchFamily="18" charset="0"/>
              </a:rPr>
              <a:t>biển</a:t>
            </a:r>
            <a:r>
              <a:rPr lang="en-US" sz="2200" dirty="0">
                <a:solidFill>
                  <a:schemeClr val="tx1"/>
                </a:solidFill>
                <a:latin typeface="Times New Roman" panose="02020603050405020304" pitchFamily="18" charset="0"/>
                <a:cs typeface="Times New Roman" panose="02020603050405020304" pitchFamily="18" charset="0"/>
              </a:rPr>
              <a:t>…</a:t>
            </a:r>
            <a:r>
              <a:rPr lang="en-US" sz="2200" dirty="0" err="1">
                <a:solidFill>
                  <a:schemeClr val="tx1"/>
                </a:solidFill>
                <a:latin typeface="Times New Roman" panose="02020603050405020304" pitchFamily="18" charset="0"/>
                <a:cs typeface="Times New Roman" panose="02020603050405020304" pitchFamily="18" charset="0"/>
              </a:rPr>
              <a:t>như</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hai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dãy</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trường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thành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vô</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tận</a:t>
            </a:r>
            <a:r>
              <a:rPr lang="en-US" sz="2200" dirty="0">
                <a:solidFill>
                  <a:schemeClr val="tx1"/>
                </a:solidFill>
                <a:latin typeface="Times New Roman" panose="02020603050405020304" pitchFamily="18" charset="0"/>
                <a:cs typeface="Times New Roman" panose="02020603050405020304" pitchFamily="18" charset="0"/>
              </a:rPr>
              <a:t>…</a:t>
            </a:r>
          </a:p>
        </p:txBody>
      </p:sp>
      <p:cxnSp>
        <p:nvCxnSpPr>
          <p:cNvPr id="39" name="Straight Connector 38">
            <a:extLst>
              <a:ext uri="{FF2B5EF4-FFF2-40B4-BE49-F238E27FC236}">
                <a16:creationId xmlns:a16="http://schemas.microsoft.com/office/drawing/2014/main" id="{F2F7E2FE-0A82-43FA-A271-5A8C5961598F}"/>
              </a:ext>
            </a:extLst>
          </p:cNvPr>
          <p:cNvCxnSpPr>
            <a:cxnSpLocks/>
          </p:cNvCxnSpPr>
          <p:nvPr/>
        </p:nvCxnSpPr>
        <p:spPr>
          <a:xfrm>
            <a:off x="1038387" y="4773479"/>
            <a:ext cx="0" cy="57343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072737C-6C33-4D78-9CF1-65204ECEE9DB}"/>
              </a:ext>
            </a:extLst>
          </p:cNvPr>
          <p:cNvCxnSpPr/>
          <p:nvPr/>
        </p:nvCxnSpPr>
        <p:spPr>
          <a:xfrm>
            <a:off x="9787395" y="4928461"/>
            <a:ext cx="0" cy="41845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18D863C-9908-4FBF-B97C-9EC28744256D}"/>
              </a:ext>
            </a:extLst>
          </p:cNvPr>
          <p:cNvCxnSpPr>
            <a:cxnSpLocks/>
          </p:cNvCxnSpPr>
          <p:nvPr/>
        </p:nvCxnSpPr>
        <p:spPr>
          <a:xfrm>
            <a:off x="9262902" y="5346915"/>
            <a:ext cx="5244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A880D41-82AC-422F-AD51-5A7E5F328E2E}"/>
              </a:ext>
            </a:extLst>
          </p:cNvPr>
          <p:cNvCxnSpPr>
            <a:cxnSpLocks/>
          </p:cNvCxnSpPr>
          <p:nvPr/>
        </p:nvCxnSpPr>
        <p:spPr>
          <a:xfrm>
            <a:off x="1038387" y="5346915"/>
            <a:ext cx="66642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E1634EFB-A9C1-4486-ABE2-DD83D3FECD1E}"/>
              </a:ext>
            </a:extLst>
          </p:cNvPr>
          <p:cNvSpPr/>
          <p:nvPr/>
        </p:nvSpPr>
        <p:spPr>
          <a:xfrm>
            <a:off x="1704813" y="5141657"/>
            <a:ext cx="7558089" cy="1470381"/>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200" b="1" i="1" dirty="0">
                <a:solidFill>
                  <a:schemeClr val="tx1"/>
                </a:solidFill>
                <a:latin typeface="Times New Roman" panose="02020603050405020304" pitchFamily="18" charset="0"/>
                <a:cs typeface="Times New Roman" panose="02020603050405020304" pitchFamily="18" charset="0"/>
              </a:rPr>
              <a:t>=&gt; </a:t>
            </a:r>
            <a:r>
              <a:rPr lang="en-US" sz="2200" b="1" i="1" dirty="0" err="1">
                <a:solidFill>
                  <a:schemeClr val="tx1"/>
                </a:solidFill>
                <a:latin typeface="Times New Roman" panose="02020603050405020304" pitchFamily="18" charset="0"/>
                <a:cs typeface="Times New Roman" panose="02020603050405020304" pitchFamily="18" charset="0"/>
              </a:rPr>
              <a:t>Lí</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lẽ</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rõ</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ràng</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thuyết</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phục</a:t>
            </a:r>
            <a:r>
              <a:rPr lang="en-US" sz="2200" b="1" i="1" dirty="0">
                <a:solidFill>
                  <a:schemeClr val="tx1"/>
                </a:solidFill>
                <a:latin typeface="Times New Roman" panose="02020603050405020304" pitchFamily="18" charset="0"/>
                <a:cs typeface="Times New Roman" panose="02020603050405020304" pitchFamily="18" charset="0"/>
              </a:rPr>
              <a:t>; </a:t>
            </a:r>
            <a:r>
              <a:rPr lang="vi-VN" sz="2200" b="1" i="1" dirty="0">
                <a:solidFill>
                  <a:schemeClr val="tx1"/>
                </a:solidFill>
                <a:latin typeface="Times New Roman" panose="02020603050405020304" pitchFamily="18" charset="0"/>
                <a:cs typeface="Times New Roman" panose="02020603050405020304" pitchFamily="18" charset="0"/>
              </a:rPr>
              <a:t> bằng chứng cụ thể, giàu hình ảnh, sinh động</a:t>
            </a:r>
            <a:r>
              <a:rPr lang="en-US" sz="2200" b="1" i="1" dirty="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algn="just"/>
            <a:r>
              <a:rPr lang="en-US" sz="2200" b="1" i="1" dirty="0">
                <a:solidFill>
                  <a:schemeClr val="tx1"/>
                </a:solidFill>
                <a:latin typeface="Times New Roman" panose="02020603050405020304" pitchFamily="18" charset="0"/>
                <a:cs typeface="Times New Roman" panose="02020603050405020304" pitchFamily="18" charset="0"/>
              </a:rPr>
              <a:t>-&gt;  G</a:t>
            </a:r>
            <a:r>
              <a:rPr lang="vi-VN" sz="2200" b="1" i="1" dirty="0">
                <a:solidFill>
                  <a:schemeClr val="tx1"/>
                </a:solidFill>
                <a:latin typeface="Times New Roman" panose="02020603050405020304" pitchFamily="18" charset="0"/>
                <a:cs typeface="Times New Roman" panose="02020603050405020304" pitchFamily="18" charset="0"/>
              </a:rPr>
              <a:t>iúp người </a:t>
            </a:r>
            <a:r>
              <a:rPr lang="en-US" sz="2200" b="1" i="1" dirty="0" err="1">
                <a:solidFill>
                  <a:schemeClr val="tx1"/>
                </a:solidFill>
                <a:latin typeface="Times New Roman" panose="02020603050405020304" pitchFamily="18" charset="0"/>
                <a:cs typeface="Times New Roman" panose="02020603050405020304" pitchFamily="18" charset="0"/>
              </a:rPr>
              <a:t>đọc</a:t>
            </a:r>
            <a:r>
              <a:rPr lang="en-US" sz="2200" b="1" i="1" dirty="0">
                <a:solidFill>
                  <a:schemeClr val="tx1"/>
                </a:solidFill>
                <a:latin typeface="Times New Roman" panose="02020603050405020304" pitchFamily="18" charset="0"/>
                <a:cs typeface="Times New Roman" panose="02020603050405020304" pitchFamily="18" charset="0"/>
              </a:rPr>
              <a:t> </a:t>
            </a:r>
            <a:r>
              <a:rPr lang="vi-VN" sz="2200" b="1" i="1" dirty="0">
                <a:solidFill>
                  <a:schemeClr val="tx1"/>
                </a:solidFill>
                <a:latin typeface="Times New Roman" panose="02020603050405020304" pitchFamily="18" charset="0"/>
                <a:cs typeface="Times New Roman" panose="02020603050405020304" pitchFamily="18" charset="0"/>
              </a:rPr>
              <a:t>hiểu hơn về vẻ đẹp của </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thiên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nhiên</a:t>
            </a:r>
            <a:r>
              <a:rPr lang="en-US" sz="2200" b="1" i="1" dirty="0">
                <a:solidFill>
                  <a:schemeClr val="tx1"/>
                </a:solidFill>
                <a:latin typeface="Times New Roman" panose="02020603050405020304" pitchFamily="18" charset="0"/>
                <a:cs typeface="Times New Roman" panose="02020603050405020304" pitchFamily="18" charset="0"/>
              </a:rPr>
              <a:t> </a:t>
            </a:r>
            <a:r>
              <a:rPr lang="vi-VN" sz="2200" b="1" i="1" dirty="0">
                <a:solidFill>
                  <a:schemeClr val="tx1"/>
                </a:solidFill>
                <a:latin typeface="Times New Roman" panose="02020603050405020304" pitchFamily="18" charset="0"/>
                <a:cs typeface="Times New Roman" panose="02020603050405020304" pitchFamily="18" charset="0"/>
              </a:rPr>
              <a:t>Đất rừng phương Nam. </a:t>
            </a:r>
            <a:endParaRPr lang="en-US"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652815"/>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arn(inVertical)">
                                      <p:cBhvr>
                                        <p:cTn id="27" dur="500"/>
                                        <p:tgtEl>
                                          <p:spTgt spid="24"/>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barn(inVertical)">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barn(inVertical)">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barn(inVertical)">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barn(inVertical)">
                                      <p:cBhvr>
                                        <p:cTn id="55" dur="5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barn(inVertical)">
                                      <p:cBhvr>
                                        <p:cTn id="60" dur="500"/>
                                        <p:tgtEl>
                                          <p:spTgt spid="39"/>
                                        </p:tgtEl>
                                      </p:cBhvr>
                                    </p:animEffect>
                                  </p:childTnLst>
                                </p:cTn>
                              </p:par>
                              <p:par>
                                <p:cTn id="61" presetID="16" presetClass="entr" presetSubtype="21" fill="hold" nodeType="with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barn(inVertical)">
                                      <p:cBhvr>
                                        <p:cTn id="63" dur="500"/>
                                        <p:tgtEl>
                                          <p:spTgt spid="51"/>
                                        </p:tgtEl>
                                      </p:cBhvr>
                                    </p:animEffect>
                                  </p:childTnLst>
                                </p:cTn>
                              </p:par>
                              <p:par>
                                <p:cTn id="64" presetID="16" presetClass="entr" presetSubtype="21" fill="hold" nodeType="with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barn(inVertical)">
                                      <p:cBhvr>
                                        <p:cTn id="66" dur="500"/>
                                        <p:tgtEl>
                                          <p:spTgt spid="49"/>
                                        </p:tgtEl>
                                      </p:cBhvr>
                                    </p:animEffect>
                                  </p:childTnLst>
                                </p:cTn>
                              </p:par>
                              <p:par>
                                <p:cTn id="67" presetID="16" presetClass="entr" presetSubtype="21" fill="hold" nodeType="with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barn(inVertical)">
                                      <p:cBhvr>
                                        <p:cTn id="69" dur="500"/>
                                        <p:tgtEl>
                                          <p:spTgt spid="44"/>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barn(inVertical)">
                                      <p:cBhvr>
                                        <p:cTn id="7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25" grpId="0" animBg="1"/>
      <p:bldP spid="30" grpId="0" animBg="1"/>
      <p:bldP spid="33" grpId="0" animBg="1"/>
      <p:bldP spid="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8CAE4E-3342-4FEB-A36B-1CFCCB5D235D}"/>
              </a:ext>
            </a:extLst>
          </p:cNvPr>
          <p:cNvSpPr txBox="1"/>
          <p:nvPr/>
        </p:nvSpPr>
        <p:spPr>
          <a:xfrm>
            <a:off x="1069383" y="72279"/>
            <a:ext cx="6177723"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2.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Hệ</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thống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ý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kiến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lí</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lẽ</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bằng</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chứng</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A92C6778-A48F-413B-BDC2-B3633C0F74AF}"/>
              </a:ext>
            </a:extLst>
          </p:cNvPr>
          <p:cNvSpPr txBox="1"/>
          <p:nvPr/>
        </p:nvSpPr>
        <p:spPr>
          <a:xfrm>
            <a:off x="2913681" y="844841"/>
            <a:ext cx="5331418" cy="707886"/>
          </a:xfrm>
          <a:prstGeom prst="rect">
            <a:avLst/>
          </a:prstGeom>
          <a:solidFill>
            <a:schemeClr val="bg1"/>
          </a:solidFill>
          <a:ln w="28575">
            <a:solidFill>
              <a:srgbClr val="FF0000"/>
            </a:solidFill>
          </a:ln>
        </p:spPr>
        <p:txBody>
          <a:bodyPr wrap="square" rtlCol="0">
            <a:spAutoFit/>
          </a:bodyPr>
          <a:lstStyle/>
          <a:p>
            <a:pPr algn="just"/>
            <a:r>
              <a:rPr lang="en-US" sz="2000" b="1" dirty="0">
                <a:latin typeface="Times New Roman" panose="02020603050405020304" pitchFamily="18" charset="0"/>
                <a:cs typeface="Times New Roman" panose="02020603050405020304" pitchFamily="18" charset="0"/>
              </a:rPr>
              <a:t>Ý </a:t>
            </a:r>
            <a:r>
              <a:rPr lang="en-US" sz="2000" b="1" dirty="0" err="1">
                <a:latin typeface="Times New Roman" panose="02020603050405020304" pitchFamily="18" charset="0"/>
                <a:cs typeface="Times New Roman" panose="02020603050405020304" pitchFamily="18" charset="0"/>
              </a:rPr>
              <a:t>kiến</a:t>
            </a:r>
            <a:r>
              <a:rPr lang="en-US" sz="2000" b="1" dirty="0">
                <a:latin typeface="Times New Roman" panose="02020603050405020304" pitchFamily="18" charset="0"/>
                <a:cs typeface="Times New Roman" panose="02020603050405020304" pitchFamily="18" charset="0"/>
              </a:rPr>
              <a:t> 3: </a:t>
            </a:r>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nghệ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thuật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miêu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tả</a:t>
            </a:r>
            <a:r>
              <a:rPr lang="en-US" sz="2000" b="1" dirty="0">
                <a:latin typeface="Times New Roman" panose="02020603050405020304" pitchFamily="18" charset="0"/>
                <a:cs typeface="Times New Roman" panose="02020603050405020304" pitchFamily="18" charset="0"/>
              </a:rPr>
              <a:t> con </a:t>
            </a:r>
            <a:r>
              <a:rPr lang="en-US" sz="2000" b="1" dirty="0" err="1">
                <a:latin typeface="Times New Roman" panose="02020603050405020304" pitchFamily="18" charset="0"/>
                <a:cs typeface="Times New Roman" panose="02020603050405020304" pitchFamily="18" charset="0"/>
              </a:rPr>
              <a:t>người</a:t>
            </a:r>
            <a:r>
              <a:rPr lang="en-US" sz="2000" b="1" dirty="0">
                <a:latin typeface="Times New Roman" panose="02020603050405020304" pitchFamily="18" charset="0"/>
                <a:cs typeface="Times New Roman" panose="02020603050405020304" pitchFamily="18" charset="0"/>
              </a:rPr>
              <a:t> Nam </a:t>
            </a:r>
            <a:r>
              <a:rPr lang="en-US" sz="2000" b="1" dirty="0" err="1">
                <a:latin typeface="Times New Roman" panose="02020603050405020304" pitchFamily="18" charset="0"/>
                <a:cs typeface="Times New Roman" panose="02020603050405020304" pitchFamily="18" charset="0"/>
              </a:rPr>
              <a:t>Bộ</a:t>
            </a:r>
            <a:r>
              <a:rPr lang="en-US" sz="2000" b="1">
                <a:latin typeface="Times New Roman" panose="02020603050405020304" pitchFamily="18" charset="0"/>
                <a:cs typeface="Times New Roman" panose="02020603050405020304" pitchFamily="18" charset="0"/>
              </a:rPr>
              <a:t> 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những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nét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sảo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lùng</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6EC34C18-3DE7-4589-AA74-7356F006B24C}"/>
              </a:ext>
            </a:extLst>
          </p:cNvPr>
          <p:cNvSpPr/>
          <p:nvPr/>
        </p:nvSpPr>
        <p:spPr>
          <a:xfrm>
            <a:off x="201477" y="1754928"/>
            <a:ext cx="5894515" cy="67684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ea typeface="Calibri" panose="020F0502020204030204" pitchFamily="34" charset="0"/>
              </a:rPr>
              <a:t>Lí</a:t>
            </a:r>
            <a:r>
              <a:rPr lang="en-US" sz="2200" b="1" dirty="0">
                <a:solidFill>
                  <a:srgbClr val="0070C0"/>
                </a:solidFill>
                <a:latin typeface="Times New Roman" panose="02020603050405020304" pitchFamily="18" charset="0"/>
                <a:ea typeface="Calibri" panose="020F0502020204030204" pitchFamily="34" charset="0"/>
              </a:rPr>
              <a:t> </a:t>
            </a:r>
            <a:r>
              <a:rPr lang="en-US" sz="2200" b="1" dirty="0" err="1">
                <a:solidFill>
                  <a:srgbClr val="0070C0"/>
                </a:solidFill>
                <a:latin typeface="Times New Roman" panose="02020603050405020304" pitchFamily="18" charset="0"/>
                <a:ea typeface="Calibri" panose="020F0502020204030204" pitchFamily="34" charset="0"/>
              </a:rPr>
              <a:t>lẽ</a:t>
            </a:r>
            <a:r>
              <a:rPr lang="en-US" sz="2200" b="1" dirty="0">
                <a:solidFill>
                  <a:srgbClr val="0070C0"/>
                </a:solidFill>
                <a:latin typeface="Times New Roman" panose="02020603050405020304" pitchFamily="18" charset="0"/>
                <a:ea typeface="Calibri" panose="020F0502020204030204" pitchFamily="34" charset="0"/>
              </a:rPr>
              <a:t> 1: </a:t>
            </a:r>
            <a:r>
              <a:rPr lang="en-US" sz="2200" dirty="0" err="1">
                <a:solidFill>
                  <a:schemeClr val="tx1"/>
                </a:solidFill>
                <a:latin typeface="Times New Roman" panose="02020603050405020304" pitchFamily="18" charset="0"/>
                <a:cs typeface="Times New Roman" panose="02020603050405020304" pitchFamily="18" charset="0"/>
              </a:rPr>
              <a:t>Ông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không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nhiều</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lời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đôi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chỉ</a:t>
            </a:r>
            <a:r>
              <a:rPr lang="en-US" sz="2200" dirty="0">
                <a:solidFill>
                  <a:schemeClr val="tx1"/>
                </a:solidFill>
                <a:latin typeface="Times New Roman" panose="02020603050405020304" pitchFamily="18" charset="0"/>
                <a:cs typeface="Times New Roman" panose="02020603050405020304" pitchFamily="18" charset="0"/>
              </a:rPr>
              <a:t> </a:t>
            </a:r>
            <a:r>
              <a:rPr lang="en-US" sz="2200" err="1">
                <a:solidFill>
                  <a:schemeClr val="tx1"/>
                </a:solidFill>
                <a:latin typeface="Times New Roman" panose="02020603050405020304" pitchFamily="18" charset="0"/>
                <a:cs typeface="Times New Roman" panose="02020603050405020304" pitchFamily="18" charset="0"/>
              </a:rPr>
              <a:t>vài</a:t>
            </a:r>
            <a:r>
              <a:rPr lang="en-US" sz="2200">
                <a:solidFill>
                  <a:schemeClr val="tx1"/>
                </a:solidFill>
                <a:latin typeface="Times New Roman" panose="02020603050405020304" pitchFamily="18" charset="0"/>
                <a:cs typeface="Times New Roman" panose="02020603050405020304" pitchFamily="18" charset="0"/>
              </a:rPr>
              <a:t> ba nét</a:t>
            </a:r>
            <a:endParaRPr lang="en-US" sz="2200" dirty="0">
              <a:solidFill>
                <a:schemeClr val="tx1"/>
              </a:solidFill>
              <a:latin typeface="Times New Roman" panose="02020603050405020304" pitchFamily="18"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610644BF-2718-46F2-AEEC-80579B7719D7}"/>
              </a:ext>
            </a:extLst>
          </p:cNvPr>
          <p:cNvCxnSpPr>
            <a:cxnSpLocks/>
          </p:cNvCxnSpPr>
          <p:nvPr/>
        </p:nvCxnSpPr>
        <p:spPr>
          <a:xfrm>
            <a:off x="1069383" y="1208868"/>
            <a:ext cx="0" cy="5269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970460-1BCE-4042-992B-0738E1B1BCBF}"/>
              </a:ext>
            </a:extLst>
          </p:cNvPr>
          <p:cNvCxnSpPr>
            <a:cxnSpLocks/>
          </p:cNvCxnSpPr>
          <p:nvPr/>
        </p:nvCxnSpPr>
        <p:spPr>
          <a:xfrm>
            <a:off x="1069383" y="1208868"/>
            <a:ext cx="184429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8676243-E876-4B6C-A154-D568053E3531}"/>
              </a:ext>
            </a:extLst>
          </p:cNvPr>
          <p:cNvCxnSpPr>
            <a:cxnSpLocks/>
          </p:cNvCxnSpPr>
          <p:nvPr/>
        </p:nvCxnSpPr>
        <p:spPr>
          <a:xfrm>
            <a:off x="1097928" y="2431771"/>
            <a:ext cx="0" cy="2959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55306B5-B8AA-47B1-80CE-829567A44909}"/>
              </a:ext>
            </a:extLst>
          </p:cNvPr>
          <p:cNvCxnSpPr>
            <a:cxnSpLocks/>
          </p:cNvCxnSpPr>
          <p:nvPr/>
        </p:nvCxnSpPr>
        <p:spPr>
          <a:xfrm>
            <a:off x="8276095" y="1319655"/>
            <a:ext cx="173581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8D2F5AE-B06C-4BCA-A865-264DD5BE0DE5}"/>
              </a:ext>
            </a:extLst>
          </p:cNvPr>
          <p:cNvCxnSpPr>
            <a:cxnSpLocks/>
          </p:cNvCxnSpPr>
          <p:nvPr/>
        </p:nvCxnSpPr>
        <p:spPr>
          <a:xfrm>
            <a:off x="9980908" y="1319655"/>
            <a:ext cx="0" cy="4161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A0B1D70-56B1-4F10-BF15-180765E2D914}"/>
              </a:ext>
            </a:extLst>
          </p:cNvPr>
          <p:cNvSpPr/>
          <p:nvPr/>
        </p:nvSpPr>
        <p:spPr>
          <a:xfrm>
            <a:off x="6772756" y="1784257"/>
            <a:ext cx="5217761" cy="1178810"/>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cs typeface="Times New Roman" panose="02020603050405020304" pitchFamily="18" charset="0"/>
              </a:rPr>
              <a:t>Lí</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lẽ</a:t>
            </a:r>
            <a:r>
              <a:rPr lang="en-US" sz="2200" b="1" dirty="0">
                <a:solidFill>
                  <a:srgbClr val="0070C0"/>
                </a:solidFill>
                <a:latin typeface="Times New Roman" panose="02020603050405020304" pitchFamily="18" charset="0"/>
                <a:cs typeface="Times New Roman" panose="02020603050405020304" pitchFamily="18" charset="0"/>
              </a:rPr>
              <a:t> 2: </a:t>
            </a:r>
            <a:r>
              <a:rPr lang="en-US" sz="2200" dirty="0" err="1">
                <a:solidFill>
                  <a:schemeClr val="tx1"/>
                </a:solidFill>
                <a:latin typeface="Times New Roman" panose="02020603050405020304" pitchFamily="18" charset="0"/>
                <a:cs typeface="Times New Roman" panose="02020603050405020304" pitchFamily="18" charset="0"/>
              </a:rPr>
              <a:t>Chuyện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bác</a:t>
            </a:r>
            <a:r>
              <a:rPr lang="en-US" sz="2200" dirty="0">
                <a:solidFill>
                  <a:schemeClr val="tx1"/>
                </a:solidFill>
                <a:latin typeface="Times New Roman" panose="02020603050405020304" pitchFamily="18" charset="0"/>
                <a:cs typeface="Times New Roman" panose="02020603050405020304" pitchFamily="18" charset="0"/>
              </a:rPr>
              <a:t>  Hai </a:t>
            </a:r>
            <a:r>
              <a:rPr lang="en-US" sz="2200" dirty="0" err="1">
                <a:solidFill>
                  <a:schemeClr val="tx1"/>
                </a:solidFill>
                <a:latin typeface="Times New Roman" panose="02020603050405020304" pitchFamily="18" charset="0"/>
                <a:cs typeface="Times New Roman" panose="02020603050405020304" pitchFamily="18" charset="0"/>
              </a:rPr>
              <a:t>và</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chú</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kết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bạn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rồi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cùng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nhau</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đánh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giặc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phảng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phất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màu</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huyền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thoại</a:t>
            </a:r>
            <a:endParaRPr lang="en-US" sz="2200" dirty="0">
              <a:solidFill>
                <a:schemeClr val="tx1"/>
              </a:solidFill>
              <a:latin typeface="Times New Roman" panose="02020603050405020304" pitchFamily="18" charset="0"/>
              <a:cs typeface="Times New Roman" panose="02020603050405020304" pitchFamily="18" charset="0"/>
            </a:endParaRPr>
          </a:p>
        </p:txBody>
      </p:sp>
      <p:cxnSp>
        <p:nvCxnSpPr>
          <p:cNvPr id="32" name="Straight Arrow Connector 31">
            <a:extLst>
              <a:ext uri="{FF2B5EF4-FFF2-40B4-BE49-F238E27FC236}">
                <a16:creationId xmlns:a16="http://schemas.microsoft.com/office/drawing/2014/main" id="{48985E7A-81EB-46A4-8686-21D839106F77}"/>
              </a:ext>
            </a:extLst>
          </p:cNvPr>
          <p:cNvCxnSpPr>
            <a:cxnSpLocks/>
          </p:cNvCxnSpPr>
          <p:nvPr/>
        </p:nvCxnSpPr>
        <p:spPr>
          <a:xfrm>
            <a:off x="9787395" y="2963067"/>
            <a:ext cx="0" cy="393654"/>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3" name="Rectangle 32">
            <a:extLst>
              <a:ext uri="{FF2B5EF4-FFF2-40B4-BE49-F238E27FC236}">
                <a16:creationId xmlns:a16="http://schemas.microsoft.com/office/drawing/2014/main" id="{E555C02A-CDBA-4803-872E-B098076C0859}"/>
              </a:ext>
            </a:extLst>
          </p:cNvPr>
          <p:cNvSpPr/>
          <p:nvPr/>
        </p:nvSpPr>
        <p:spPr>
          <a:xfrm>
            <a:off x="6899698" y="3344751"/>
            <a:ext cx="5217761" cy="161489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b="1" dirty="0" err="1">
                <a:solidFill>
                  <a:srgbClr val="0070C0"/>
                </a:solidFill>
                <a:latin typeface="Times New Roman" panose="02020603050405020304" pitchFamily="18" charset="0"/>
                <a:cs typeface="Times New Roman" panose="02020603050405020304" pitchFamily="18" charset="0"/>
              </a:rPr>
              <a:t>Bằng</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chứng</a:t>
            </a:r>
            <a:r>
              <a:rPr lang="en-US" sz="2200" b="1" dirty="0">
                <a:solidFill>
                  <a:srgbClr val="0070C0"/>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Võ</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Tòng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tẩm</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hàng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chục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tên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thuốc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độc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và</a:t>
            </a:r>
            <a:r>
              <a:rPr lang="en-US" sz="2200" dirty="0">
                <a:solidFill>
                  <a:schemeClr val="tx1"/>
                </a:solidFill>
                <a:latin typeface="Times New Roman" panose="02020603050405020304" pitchFamily="18" charset="0"/>
                <a:cs typeface="Times New Roman" panose="02020603050405020304" pitchFamily="18" charset="0"/>
              </a:rPr>
              <a:t> chia </a:t>
            </a:r>
            <a:r>
              <a:rPr lang="en-US" sz="2200" dirty="0" err="1">
                <a:solidFill>
                  <a:schemeClr val="tx1"/>
                </a:solidFill>
                <a:latin typeface="Times New Roman" panose="02020603050405020304" pitchFamily="18" charset="0"/>
                <a:cs typeface="Times New Roman" panose="02020603050405020304" pitchFamily="18" charset="0"/>
              </a:rPr>
              <a:t>cho</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Bác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hai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một</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nửa</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Võ</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tòng</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ngồi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trên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cành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gừa</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gie</a:t>
            </a:r>
            <a:r>
              <a:rPr lang="en-US" sz="2200" dirty="0">
                <a:solidFill>
                  <a:schemeClr val="tx1"/>
                </a:solidFill>
                <a:latin typeface="Times New Roman" panose="02020603050405020304" pitchFamily="18" charset="0"/>
                <a:cs typeface="Times New Roman" panose="02020603050405020304" pitchFamily="18" charset="0"/>
              </a:rPr>
              <a:t>…</a:t>
            </a:r>
            <a:r>
              <a:rPr lang="en-US" sz="2200" dirty="0" err="1">
                <a:solidFill>
                  <a:schemeClr val="tx1"/>
                </a:solidFill>
                <a:latin typeface="Times New Roman" panose="02020603050405020304" pitchFamily="18" charset="0"/>
                <a:cs typeface="Times New Roman" panose="02020603050405020304" pitchFamily="18" charset="0"/>
              </a:rPr>
              <a:t>đoán</a:t>
            </a:r>
            <a:r>
              <a:rPr lang="en-US" sz="2200" dirty="0">
                <a:solidFill>
                  <a:schemeClr val="tx1"/>
                </a:solidFill>
                <a:latin typeface="Times New Roman" panose="02020603050405020304" pitchFamily="18" charset="0"/>
                <a:cs typeface="Times New Roman" panose="02020603050405020304" pitchFamily="18" charset="0"/>
              </a:rPr>
              <a:t> ca </a:t>
            </a:r>
            <a:r>
              <a:rPr lang="en-US" sz="2200" dirty="0" err="1">
                <a:solidFill>
                  <a:schemeClr val="tx1"/>
                </a:solidFill>
                <a:latin typeface="Times New Roman" panose="02020603050405020304" pitchFamily="18" charset="0"/>
                <a:cs typeface="Times New Roman" panose="02020603050405020304" pitchFamily="18" charset="0"/>
              </a:rPr>
              <a:t>nô</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địch</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bắn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gục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hai</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tên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địch</a:t>
            </a:r>
            <a:r>
              <a:rPr lang="en-US" dirty="0"/>
              <a:t>.</a:t>
            </a:r>
            <a:endParaRPr lang="en-US" sz="2200" b="1" dirty="0">
              <a:solidFill>
                <a:srgbClr val="0070C0"/>
              </a:solidFill>
              <a:latin typeface="Times New Roman" panose="02020603050405020304" pitchFamily="18"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F2F7E2FE-0A82-43FA-A271-5A8C5961598F}"/>
              </a:ext>
            </a:extLst>
          </p:cNvPr>
          <p:cNvCxnSpPr>
            <a:cxnSpLocks/>
          </p:cNvCxnSpPr>
          <p:nvPr/>
        </p:nvCxnSpPr>
        <p:spPr>
          <a:xfrm>
            <a:off x="537486" y="5331416"/>
            <a:ext cx="0" cy="6197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072737C-6C33-4D78-9CF1-65204ECEE9DB}"/>
              </a:ext>
            </a:extLst>
          </p:cNvPr>
          <p:cNvCxnSpPr>
            <a:cxnSpLocks/>
          </p:cNvCxnSpPr>
          <p:nvPr/>
        </p:nvCxnSpPr>
        <p:spPr>
          <a:xfrm>
            <a:off x="11639227" y="4977441"/>
            <a:ext cx="0" cy="7879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18D863C-9908-4FBF-B97C-9EC28744256D}"/>
              </a:ext>
            </a:extLst>
          </p:cNvPr>
          <p:cNvCxnSpPr>
            <a:cxnSpLocks/>
          </p:cNvCxnSpPr>
          <p:nvPr/>
        </p:nvCxnSpPr>
        <p:spPr>
          <a:xfrm>
            <a:off x="11114734" y="5765369"/>
            <a:ext cx="5244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A880D41-82AC-422F-AD51-5A7E5F328E2E}"/>
              </a:ext>
            </a:extLst>
          </p:cNvPr>
          <p:cNvCxnSpPr>
            <a:cxnSpLocks/>
          </p:cNvCxnSpPr>
          <p:nvPr/>
        </p:nvCxnSpPr>
        <p:spPr>
          <a:xfrm>
            <a:off x="537486" y="5951161"/>
            <a:ext cx="66642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E1634EFB-A9C1-4486-ABE2-DD83D3FECD1E}"/>
              </a:ext>
            </a:extLst>
          </p:cNvPr>
          <p:cNvSpPr/>
          <p:nvPr/>
        </p:nvSpPr>
        <p:spPr>
          <a:xfrm>
            <a:off x="1203912" y="5446126"/>
            <a:ext cx="9909545" cy="1329988"/>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200" b="1" i="1" dirty="0">
                <a:solidFill>
                  <a:schemeClr val="tx1"/>
                </a:solidFill>
                <a:latin typeface="Times New Roman" panose="02020603050405020304" pitchFamily="18" charset="0"/>
                <a:cs typeface="Times New Roman" panose="02020603050405020304" pitchFamily="18" charset="0"/>
              </a:rPr>
              <a:t>=&gt;</a:t>
            </a:r>
            <a:r>
              <a:rPr lang="en-US" sz="2200" b="1" i="1" dirty="0" err="1">
                <a:solidFill>
                  <a:schemeClr val="tx1"/>
                </a:solidFill>
                <a:latin typeface="Times New Roman" panose="02020603050405020304" pitchFamily="18" charset="0"/>
                <a:cs typeface="Times New Roman" panose="02020603050405020304" pitchFamily="18" charset="0"/>
              </a:rPr>
              <a:t>Tác</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giả</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đã</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phân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tích</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nghệ</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thuật</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miêu</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tả</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nhân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vật</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đặc</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sắc</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có</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sự</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kết</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hợp</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giữa</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chuyện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thực</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và</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chuyện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ảo</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có</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sự</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trộn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lẫn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giữa</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cổ</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điển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phương</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Tây</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và</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cổ</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điển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phương</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Đông</a:t>
            </a:r>
            <a:r>
              <a:rPr lang="en-US" sz="2200" b="1" i="1" dirty="0">
                <a:solidFill>
                  <a:schemeClr val="tx1"/>
                </a:solidFill>
                <a:latin typeface="Times New Roman" panose="02020603050405020304" pitchFamily="18" charset="0"/>
                <a:cs typeface="Times New Roman" panose="02020603050405020304" pitchFamily="18" charset="0"/>
              </a:rPr>
              <a:t>=&gt; </a:t>
            </a:r>
            <a:r>
              <a:rPr lang="en-US" sz="2200" b="1" i="1" dirty="0" err="1">
                <a:solidFill>
                  <a:schemeClr val="tx1"/>
                </a:solidFill>
                <a:latin typeface="Times New Roman" panose="02020603050405020304" pitchFamily="18" charset="0"/>
                <a:cs typeface="Times New Roman" panose="02020603050405020304" pitchFamily="18" charset="0"/>
              </a:rPr>
              <a:t>Tính</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cách</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của</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nhân</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vật</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được</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làm</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i="1" dirty="0" err="1">
                <a:solidFill>
                  <a:schemeClr val="tx1"/>
                </a:solidFill>
                <a:latin typeface="Times New Roman" panose="02020603050405020304" pitchFamily="18" charset="0"/>
                <a:cs typeface="Times New Roman" panose="02020603050405020304" pitchFamily="18" charset="0"/>
              </a:rPr>
              <a:t>rõ</a:t>
            </a:r>
            <a:r>
              <a:rPr lang="en-US" sz="2200" b="1" i="1" dirty="0">
                <a:solidFill>
                  <a:schemeClr val="tx1"/>
                </a:solidFill>
                <a:latin typeface="Times New Roman" panose="02020603050405020304" pitchFamily="18" charset="0"/>
                <a:cs typeface="Times New Roman" panose="02020603050405020304" pitchFamily="18" charset="0"/>
              </a:rPr>
              <a:t>.</a:t>
            </a:r>
            <a:endParaRPr lang="en-US" sz="2200" b="1" dirty="0">
              <a:solidFill>
                <a:schemeClr val="tx1"/>
              </a:solidFill>
              <a:latin typeface="Times New Roman" panose="02020603050405020304" pitchFamily="18" charset="0"/>
              <a:cs typeface="Times New Roman" panose="02020603050405020304" pitchFamily="18" charset="0"/>
            </a:endParaRPr>
          </a:p>
          <a:p>
            <a:pPr algn="just"/>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FFDC3D6B-DC13-4F5B-BA09-2CB48205ED24}"/>
              </a:ext>
            </a:extLst>
          </p:cNvPr>
          <p:cNvSpPr/>
          <p:nvPr/>
        </p:nvSpPr>
        <p:spPr>
          <a:xfrm>
            <a:off x="201476" y="2727702"/>
            <a:ext cx="6369804" cy="2603714"/>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200"/>
              </a:spcAft>
            </a:pPr>
            <a:r>
              <a:rPr lang="en-US" sz="2200" b="1" dirty="0" err="1">
                <a:solidFill>
                  <a:srgbClr val="0070C0"/>
                </a:solidFill>
                <a:latin typeface="Times New Roman" panose="02020603050405020304" pitchFamily="18" charset="0"/>
                <a:ea typeface="Times New Roman" panose="02020603050405020304" pitchFamily="18" charset="0"/>
              </a:rPr>
              <a:t>Bằng</a:t>
            </a:r>
            <a:r>
              <a:rPr lang="en-US" sz="2200" b="1" dirty="0">
                <a:solidFill>
                  <a:srgbClr val="0070C0"/>
                </a:solidFill>
                <a:latin typeface="Times New Roman" panose="02020603050405020304" pitchFamily="18" charset="0"/>
                <a:ea typeface="Times New Roman" panose="02020603050405020304" pitchFamily="18" charset="0"/>
              </a:rPr>
              <a:t> </a:t>
            </a:r>
            <a:r>
              <a:rPr lang="en-US" sz="2200" b="1" dirty="0" err="1">
                <a:solidFill>
                  <a:srgbClr val="0070C0"/>
                </a:solidFill>
                <a:latin typeface="Times New Roman" panose="02020603050405020304" pitchFamily="18" charset="0"/>
                <a:ea typeface="Times New Roman" panose="02020603050405020304" pitchFamily="18" charset="0"/>
              </a:rPr>
              <a:t>chứng</a:t>
            </a:r>
            <a:r>
              <a:rPr lang="en-US" sz="2200" b="1" dirty="0">
                <a:solidFill>
                  <a:srgbClr val="0070C0"/>
                </a:solidFill>
                <a:latin typeface="Times New Roman" panose="02020603050405020304" pitchFamily="18" charset="0"/>
                <a:ea typeface="Times New Roman" panose="02020603050405020304" pitchFamily="18" charset="0"/>
              </a:rPr>
              <a:t>: </a:t>
            </a:r>
            <a:r>
              <a:rPr lang="en-US" sz="2200" dirty="0">
                <a:solidFill>
                  <a:schemeClr val="tx1"/>
                </a:solidFill>
                <a:latin typeface="Times New Roman" panose="02020603050405020304" pitchFamily="18" charset="0"/>
                <a:ea typeface="Times New Roman" panose="02020603050405020304" pitchFamily="18" charset="0"/>
              </a:rPr>
              <a:t>+ </a:t>
            </a:r>
            <a:r>
              <a:rPr lang="vi-VN" sz="2200" dirty="0">
                <a:solidFill>
                  <a:schemeClr val="tx1"/>
                </a:solidFill>
                <a:latin typeface="Times New Roman" panose="02020603050405020304" pitchFamily="18" charset="0"/>
                <a:ea typeface="Times New Roman" panose="02020603050405020304" pitchFamily="18" charset="0"/>
              </a:rPr>
              <a:t>Những lời nói ngọt nhạt, cái túi tiền thâm đen, căng phồng, bóng mỡ của dì Tư Béo.</a:t>
            </a:r>
            <a:endParaRPr lang="en-US" sz="22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vi-VN" sz="2200" dirty="0">
                <a:solidFill>
                  <a:schemeClr val="tx1"/>
                </a:solidFill>
                <a:latin typeface="Times New Roman" panose="02020603050405020304" pitchFamily="18" charset="0"/>
                <a:ea typeface="Times New Roman" panose="02020603050405020304" pitchFamily="18" charset="0"/>
              </a:rPr>
              <a:t>+ Cái áo vắt vai và những câu đối thoại ngật ngưỡng, hài hước, dở tỉnh, dở say của lão Ba Ngù.</a:t>
            </a:r>
            <a:endParaRPr lang="en-US" sz="2200" dirty="0">
              <a:solidFill>
                <a:schemeClr val="tx1"/>
              </a:solidFill>
              <a:latin typeface="Times New Roman" panose="02020603050405020304" pitchFamily="18" charset="0"/>
              <a:ea typeface="Times New Roman" panose="02020603050405020304" pitchFamily="18" charset="0"/>
            </a:endParaRPr>
          </a:p>
          <a:p>
            <a:pPr algn="just"/>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Ông</a:t>
            </a:r>
            <a:r>
              <a:rPr lang="en-US" sz="2200" dirty="0">
                <a:solidFill>
                  <a:schemeClr val="tx1"/>
                </a:solidFill>
                <a:latin typeface="Times New Roman" panose="02020603050405020304" pitchFamily="18" charset="0"/>
                <a:ea typeface="Calibri" panose="020F0502020204030204" pitchFamily="34" charset="0"/>
              </a:rPr>
              <a:t> Hai </a:t>
            </a:r>
            <a:r>
              <a:rPr lang="en-US" sz="2200" dirty="0" err="1">
                <a:solidFill>
                  <a:schemeClr val="tx1"/>
                </a:solidFill>
                <a:latin typeface="Times New Roman" panose="02020603050405020304" pitchFamily="18" charset="0"/>
                <a:ea typeface="Calibri" panose="020F0502020204030204" pitchFamily="34" charset="0"/>
              </a:rPr>
              <a:t>bán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rắn</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và</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chú</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Võ</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Tòng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hai</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người</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đều</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không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có</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đất</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quanh</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năm</a:t>
            </a:r>
            <a:r>
              <a:rPr lang="en-US" sz="2200" dirty="0">
                <a:solidFill>
                  <a:schemeClr val="tx1"/>
                </a:solidFill>
                <a:latin typeface="Times New Roman" panose="02020603050405020304" pitchFamily="18" charset="0"/>
                <a:ea typeface="Calibri" panose="020F0502020204030204" pitchFamily="34" charset="0"/>
              </a:rPr>
              <a:t> ở </a:t>
            </a:r>
            <a:r>
              <a:rPr lang="en-US" sz="2200" dirty="0" err="1">
                <a:solidFill>
                  <a:schemeClr val="tx1"/>
                </a:solidFill>
                <a:latin typeface="Times New Roman" panose="02020603050405020304" pitchFamily="18" charset="0"/>
                <a:ea typeface="Calibri" panose="020F0502020204030204" pitchFamily="34" charset="0"/>
              </a:rPr>
              <a:t>đợ</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làm</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thuê</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cho</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địa</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chủ</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bị</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chúng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cướp</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công</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cướp</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người</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yêu</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cướp</a:t>
            </a:r>
            <a:r>
              <a:rPr lang="en-US" sz="2200" dirty="0">
                <a:solidFill>
                  <a:schemeClr val="tx1"/>
                </a:solidFill>
                <a:latin typeface="Times New Roman" panose="02020603050405020304" pitchFamily="18" charset="0"/>
                <a:ea typeface="Calibri" panose="020F0502020204030204" pitchFamily="34" charset="0"/>
              </a:rPr>
              <a:t> </a:t>
            </a:r>
            <a:r>
              <a:rPr lang="en-US" sz="2200" dirty="0" err="1">
                <a:solidFill>
                  <a:schemeClr val="tx1"/>
                </a:solidFill>
                <a:latin typeface="Times New Roman" panose="02020603050405020304" pitchFamily="18" charset="0"/>
                <a:ea typeface="Calibri" panose="020F0502020204030204" pitchFamily="34" charset="0"/>
              </a:rPr>
              <a:t>vợ</a:t>
            </a:r>
            <a:r>
              <a:rPr lang="en-US" sz="2200" dirty="0">
                <a:solidFill>
                  <a:schemeClr val="tx1"/>
                </a:solidFill>
                <a:latin typeface="Times New Roman" panose="02020603050405020304" pitchFamily="18" charset="0"/>
                <a:ea typeface="Calibri" panose="020F0502020204030204" pitchFamily="34" charset="0"/>
              </a:rPr>
              <a:t>…</a:t>
            </a:r>
            <a:endParaRPr lang="en-US" sz="2200" dirty="0">
              <a:solidFill>
                <a:schemeClr val="tx1"/>
              </a:solidFill>
            </a:endParaRPr>
          </a:p>
        </p:txBody>
      </p:sp>
    </p:spTree>
    <p:extLst>
      <p:ext uri="{BB962C8B-B14F-4D97-AF65-F5344CB8AC3E}">
        <p14:creationId xmlns:p14="http://schemas.microsoft.com/office/powerpoint/2010/main" val="3892614287"/>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arn(inVertical)">
                                      <p:cBhvr>
                                        <p:cTn id="28" dur="500"/>
                                        <p:tgtEl>
                                          <p:spTgt spid="27"/>
                                        </p:tgtEl>
                                      </p:cBhvr>
                                    </p:animEffect>
                                  </p:childTnLst>
                                </p:cTn>
                              </p:par>
                              <p:par>
                                <p:cTn id="29" presetID="16" presetClass="entr" presetSubtype="21"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barn(inVertical)">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barn(inVertical)">
                                      <p:cBhvr>
                                        <p:cTn id="39" dur="500"/>
                                        <p:tgtEl>
                                          <p:spTgt spid="3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barn(inVertical)">
                                      <p:cBhvr>
                                        <p:cTn id="47" dur="500"/>
                                        <p:tgtEl>
                                          <p:spTgt spid="39"/>
                                        </p:tgtEl>
                                      </p:cBhvr>
                                    </p:animEffect>
                                  </p:childTnLst>
                                </p:cTn>
                              </p:par>
                              <p:par>
                                <p:cTn id="48" presetID="16" presetClass="entr" presetSubtype="21"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barn(inVertical)">
                                      <p:cBhvr>
                                        <p:cTn id="50" dur="500"/>
                                        <p:tgtEl>
                                          <p:spTgt spid="51"/>
                                        </p:tgtEl>
                                      </p:cBhvr>
                                    </p:animEffect>
                                  </p:childTnLst>
                                </p:cTn>
                              </p:par>
                              <p:par>
                                <p:cTn id="51" presetID="16" presetClass="entr" presetSubtype="21"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barn(inVertical)">
                                      <p:cBhvr>
                                        <p:cTn id="53" dur="500"/>
                                        <p:tgtEl>
                                          <p:spTgt spid="44"/>
                                        </p:tgtEl>
                                      </p:cBhvr>
                                    </p:animEffect>
                                  </p:childTnLst>
                                </p:cTn>
                              </p:par>
                              <p:par>
                                <p:cTn id="54" presetID="16" presetClass="entr" presetSubtype="21" fill="hold" nodeType="with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barn(inVertical)">
                                      <p:cBhvr>
                                        <p:cTn id="56" dur="500"/>
                                        <p:tgtEl>
                                          <p:spTgt spid="49"/>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barn(inVertical)">
                                      <p:cBhvr>
                                        <p:cTn id="5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0" grpId="0" animBg="1"/>
      <p:bldP spid="33" grpId="0" animBg="1"/>
      <p:bldP spid="52"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03C21E38-0E58-423B-AACE-9CF667805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893"/>
            <a:ext cx="12192000" cy="6859786"/>
          </a:xfrm>
          <a:prstGeom prst="rect">
            <a:avLst/>
          </a:prstGeom>
        </p:spPr>
      </p:pic>
      <p:sp>
        <p:nvSpPr>
          <p:cNvPr id="11" name="Cloud 10">
            <a:extLst>
              <a:ext uri="{FF2B5EF4-FFF2-40B4-BE49-F238E27FC236}">
                <a16:creationId xmlns:a16="http://schemas.microsoft.com/office/drawing/2014/main" id="{BE031FFA-16DB-2882-FFF2-17B44D3A4EDB}"/>
              </a:ext>
            </a:extLst>
          </p:cNvPr>
          <p:cNvSpPr/>
          <p:nvPr/>
        </p:nvSpPr>
        <p:spPr>
          <a:xfrm>
            <a:off x="3434963" y="1208598"/>
            <a:ext cx="5160397" cy="4007458"/>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prstTxWarp prst="textNoShape">
              <a:avLst/>
            </a:prstTxWarp>
            <a:noAutofit/>
          </a:bodyPr>
          <a:lstStyle/>
          <a:p>
            <a:pPr algn="ctr"/>
            <a:endParaRPr lang="en-US" sz="1801" dirty="0"/>
          </a:p>
        </p:txBody>
      </p:sp>
      <p:sp>
        <p:nvSpPr>
          <p:cNvPr id="2" name="TextBox 1">
            <a:extLst>
              <a:ext uri="{FF2B5EF4-FFF2-40B4-BE49-F238E27FC236}">
                <a16:creationId xmlns:a16="http://schemas.microsoft.com/office/drawing/2014/main" id="{281AFD0F-4B4E-44BE-6AD4-FA6FF9313F3C}"/>
              </a:ext>
            </a:extLst>
          </p:cNvPr>
          <p:cNvSpPr txBox="1"/>
          <p:nvPr/>
        </p:nvSpPr>
        <p:spPr>
          <a:xfrm>
            <a:off x="4230094" y="1801086"/>
            <a:ext cx="3609892" cy="2492990"/>
          </a:xfrm>
          <a:prstGeom prst="rect">
            <a:avLst/>
          </a:prstGeom>
          <a:noFill/>
        </p:spPr>
        <p:txBody>
          <a:bodyPr wrap="square" rtlCol="0">
            <a:spAutoFit/>
          </a:bodyPr>
          <a:lstStyle/>
          <a:p>
            <a:pPr algn="just"/>
            <a:r>
              <a:rPr lang="pt-BR" sz="2600" dirty="0">
                <a:effectLst/>
                <a:latin typeface="Times New Roman" panose="02020603050405020304" pitchFamily="18" charset="0"/>
                <a:ea typeface="Calibri" panose="020F0502020204030204" pitchFamily="34" charset="0"/>
              </a:rPr>
              <a:t>Trong phần 3 tác giả so sánh hai nhân vật ông Hai bán rắn và chú Võ Tòng. Em hãy chỉ ra điểm giống và khác nhau của hai nhân </a:t>
            </a:r>
            <a:r>
              <a:rPr lang="pt-BR" sz="2600">
                <a:effectLst/>
                <a:latin typeface="Times New Roman" panose="02020603050405020304" pitchFamily="18" charset="0"/>
                <a:ea typeface="Calibri" panose="020F0502020204030204" pitchFamily="34" charset="0"/>
              </a:rPr>
              <a:t>vật này?</a:t>
            </a:r>
            <a:endParaRPr lang="en-US" sz="2600" dirty="0"/>
          </a:p>
        </p:txBody>
      </p:sp>
    </p:spTree>
    <p:custDataLst>
      <p:tags r:id="rId1"/>
    </p:custDataLst>
    <p:extLst>
      <p:ext uri="{BB962C8B-B14F-4D97-AF65-F5344CB8AC3E}">
        <p14:creationId xmlns:p14="http://schemas.microsoft.com/office/powerpoint/2010/main" val="399157576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03C21E38-0E58-423B-AACE-9CF667805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893"/>
            <a:ext cx="12192000" cy="6859786"/>
          </a:xfrm>
          <a:prstGeom prst="rect">
            <a:avLst/>
          </a:prstGeom>
        </p:spPr>
      </p:pic>
      <p:graphicFrame>
        <p:nvGraphicFramePr>
          <p:cNvPr id="3" name="Table 2">
            <a:extLst>
              <a:ext uri="{FF2B5EF4-FFF2-40B4-BE49-F238E27FC236}">
                <a16:creationId xmlns:a16="http://schemas.microsoft.com/office/drawing/2014/main" id="{B0B31C60-56A8-F6ED-ACDA-A9F2ACE89B07}"/>
              </a:ext>
            </a:extLst>
          </p:cNvPr>
          <p:cNvGraphicFramePr>
            <a:graphicFrameLocks noGrp="1"/>
          </p:cNvGraphicFramePr>
          <p:nvPr>
            <p:extLst>
              <p:ext uri="{D42A27DB-BD31-4B8C-83A1-F6EECF244321}">
                <p14:modId xmlns:p14="http://schemas.microsoft.com/office/powerpoint/2010/main" val="1997406236"/>
              </p:ext>
            </p:extLst>
          </p:nvPr>
        </p:nvGraphicFramePr>
        <p:xfrm>
          <a:off x="246490" y="214685"/>
          <a:ext cx="11688419" cy="6456615"/>
        </p:xfrm>
        <a:graphic>
          <a:graphicData uri="http://schemas.openxmlformats.org/drawingml/2006/table">
            <a:tbl>
              <a:tblPr firstRow="1" firstCol="1" bandRow="1">
                <a:tableStyleId>{8A107856-5554-42FB-B03E-39F5DBC370BA}</a:tableStyleId>
              </a:tblPr>
              <a:tblGrid>
                <a:gridCol w="1717482">
                  <a:extLst>
                    <a:ext uri="{9D8B030D-6E8A-4147-A177-3AD203B41FA5}">
                      <a16:colId xmlns:a16="http://schemas.microsoft.com/office/drawing/2014/main" val="452016555"/>
                    </a:ext>
                  </a:extLst>
                </a:gridCol>
                <a:gridCol w="4687093">
                  <a:extLst>
                    <a:ext uri="{9D8B030D-6E8A-4147-A177-3AD203B41FA5}">
                      <a16:colId xmlns:a16="http://schemas.microsoft.com/office/drawing/2014/main" val="510532049"/>
                    </a:ext>
                  </a:extLst>
                </a:gridCol>
                <a:gridCol w="5283844">
                  <a:extLst>
                    <a:ext uri="{9D8B030D-6E8A-4147-A177-3AD203B41FA5}">
                      <a16:colId xmlns:a16="http://schemas.microsoft.com/office/drawing/2014/main" val="2502033727"/>
                    </a:ext>
                  </a:extLst>
                </a:gridCol>
              </a:tblGrid>
              <a:tr h="404614">
                <a:tc>
                  <a:txBody>
                    <a:bodyPr/>
                    <a:lstStyle/>
                    <a:p>
                      <a:pPr marL="0" marR="0" algn="l">
                        <a:lnSpc>
                          <a:spcPct val="115000"/>
                        </a:lnSpc>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tc>
                  <a:txBody>
                    <a:bodyPr/>
                    <a:lstStyle/>
                    <a:p>
                      <a:pPr marL="0" marR="0" algn="l">
                        <a:lnSpc>
                          <a:spcPct val="115000"/>
                        </a:lnSpc>
                        <a:spcBef>
                          <a:spcPts val="0"/>
                        </a:spcBef>
                        <a:spcAft>
                          <a:spcPts val="0"/>
                        </a:spcAft>
                      </a:pPr>
                      <a:r>
                        <a:rPr lang="pt-BR" sz="2600">
                          <a:effectLst/>
                          <a:latin typeface="Times New Roman" panose="02020603050405020304" pitchFamily="18" charset="0"/>
                          <a:cs typeface="Times New Roman" panose="02020603050405020304" pitchFamily="18" charset="0"/>
                        </a:rPr>
                        <a:t>Ông Hai bán rắn</a:t>
                      </a:r>
                      <a:endParaRPr lang="en-US" sz="2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tc>
                  <a:txBody>
                    <a:bodyPr/>
                    <a:lstStyle/>
                    <a:p>
                      <a:pPr marL="0" marR="0" algn="l">
                        <a:lnSpc>
                          <a:spcPct val="115000"/>
                        </a:lnSpc>
                        <a:spcBef>
                          <a:spcPts val="0"/>
                        </a:spcBef>
                        <a:spcAft>
                          <a:spcPts val="0"/>
                        </a:spcAft>
                      </a:pPr>
                      <a:r>
                        <a:rPr lang="pt-BR" sz="2600">
                          <a:effectLst/>
                          <a:latin typeface="Times New Roman" panose="02020603050405020304" pitchFamily="18" charset="0"/>
                          <a:cs typeface="Times New Roman" panose="02020603050405020304" pitchFamily="18" charset="0"/>
                        </a:rPr>
                        <a:t>Võ Tòng</a:t>
                      </a:r>
                      <a:endParaRPr lang="en-US" sz="2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extLst>
                  <a:ext uri="{0D108BD9-81ED-4DB2-BD59-A6C34878D82A}">
                    <a16:rowId xmlns:a16="http://schemas.microsoft.com/office/drawing/2014/main" val="155419419"/>
                  </a:ext>
                </a:extLst>
              </a:tr>
              <a:tr h="1147456">
                <a:tc>
                  <a:txBody>
                    <a:bodyPr/>
                    <a:lstStyle/>
                    <a:p>
                      <a:pPr marL="0" marR="0" algn="l">
                        <a:lnSpc>
                          <a:spcPct val="115000"/>
                        </a:lnSpc>
                        <a:spcBef>
                          <a:spcPts val="0"/>
                        </a:spcBef>
                        <a:spcAft>
                          <a:spcPts val="0"/>
                        </a:spcAft>
                      </a:pPr>
                      <a:r>
                        <a:rPr lang="pt-BR" sz="2600">
                          <a:effectLst/>
                          <a:latin typeface="Times New Roman" panose="02020603050405020304" pitchFamily="18" charset="0"/>
                          <a:cs typeface="Times New Roman" panose="02020603050405020304" pitchFamily="18" charset="0"/>
                        </a:rPr>
                        <a:t>Giống</a:t>
                      </a:r>
                      <a:endParaRPr lang="en-US" sz="2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tc gridSpan="2">
                  <a:txBody>
                    <a:bodyPr/>
                    <a:lstStyle/>
                    <a:p>
                      <a:pPr marL="0" marR="0" algn="just"/>
                      <a:r>
                        <a:rPr lang="vi-VN" sz="2600" dirty="0">
                          <a:effectLst/>
                          <a:latin typeface="Times New Roman" panose="02020603050405020304" pitchFamily="18" charset="0"/>
                          <a:cs typeface="Times New Roman" panose="02020603050405020304" pitchFamily="18" charset="0"/>
                        </a:rPr>
                        <a:t>Đều không có đất, quanh năm ở đợ làm thuê cho địa chủ.</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Đều bị cướp công, cướp người yêu, cướp vợ.</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Đều đánh trả và bị tù.</a:t>
                      </a:r>
                      <a:endPar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672" marR="35672" marT="0" marB="0"/>
                </a:tc>
                <a:tc hMerge="1">
                  <a:txBody>
                    <a:bodyPr/>
                    <a:lstStyle/>
                    <a:p>
                      <a:endParaRPr lang="en-US"/>
                    </a:p>
                  </a:txBody>
                  <a:tcPr/>
                </a:tc>
                <a:extLst>
                  <a:ext uri="{0D108BD9-81ED-4DB2-BD59-A6C34878D82A}">
                    <a16:rowId xmlns:a16="http://schemas.microsoft.com/office/drawing/2014/main" val="1002769036"/>
                  </a:ext>
                </a:extLst>
              </a:tr>
              <a:tr h="4848731">
                <a:tc>
                  <a:txBody>
                    <a:bodyPr/>
                    <a:lstStyle/>
                    <a:p>
                      <a:pPr marL="0" marR="0" algn="l">
                        <a:lnSpc>
                          <a:spcPct val="115000"/>
                        </a:lnSpc>
                        <a:spcBef>
                          <a:spcPts val="0"/>
                        </a:spcBef>
                        <a:spcAft>
                          <a:spcPts val="0"/>
                        </a:spcAft>
                      </a:pPr>
                      <a:r>
                        <a:rPr lang="pt-BR" sz="2600">
                          <a:effectLst/>
                          <a:latin typeface="Times New Roman" panose="02020603050405020304" pitchFamily="18" charset="0"/>
                          <a:cs typeface="Times New Roman" panose="02020603050405020304" pitchFamily="18" charset="0"/>
                        </a:rPr>
                        <a:t>Khác</a:t>
                      </a:r>
                      <a:endParaRPr lang="en-US" sz="2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tc>
                  <a:txBody>
                    <a:bodyPr/>
                    <a:lstStyle/>
                    <a:p>
                      <a:pPr marL="0" marR="0" algn="just"/>
                      <a:r>
                        <a:rPr lang="vi-VN" sz="2600" dirty="0">
                          <a:effectLst/>
                          <a:latin typeface="Times New Roman" panose="02020603050405020304" pitchFamily="18" charset="0"/>
                          <a:cs typeface="Times New Roman" panose="02020603050405020304" pitchFamily="18" charset="0"/>
                        </a:rPr>
                        <a:t> Trốn tù, đón vợ rồi bỏ vào rừng U Minh.</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Kiếm sống bằng đủ thứ nghề: câu rắn, lấy mật, săn cá sấu,...</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Gương mặt khoáng đạt, rất dễ mến. Làn da mặt như người trẻ, chỉ ở đôi khóe mắt và trên vầng trán cao là có xếp mấy đường nhăn</a:t>
                      </a:r>
                      <a:endParaRPr lang="en-US" sz="2600" dirty="0">
                        <a:effectLst/>
                        <a:latin typeface="Times New Roman" panose="02020603050405020304" pitchFamily="18" charset="0"/>
                        <a:cs typeface="Times New Roman" panose="02020603050405020304" pitchFamily="18" charset="0"/>
                      </a:endParaRPr>
                    </a:p>
                    <a:p>
                      <a:pPr marL="0" marR="0" algn="l">
                        <a:lnSpc>
                          <a:spcPct val="115000"/>
                        </a:lnSpc>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672" marR="35672" marT="0" marB="0"/>
                </a:tc>
                <a:tc>
                  <a:txBody>
                    <a:bodyPr/>
                    <a:lstStyle/>
                    <a:p>
                      <a:pPr marL="0" marR="0" algn="just"/>
                      <a:r>
                        <a:rPr lang="vi-VN" sz="2600" dirty="0">
                          <a:effectLst/>
                          <a:latin typeface="Times New Roman" panose="02020603050405020304" pitchFamily="18" charset="0"/>
                          <a:cs typeface="Times New Roman" panose="02020603050405020304" pitchFamily="18" charset="0"/>
                        </a:rPr>
                        <a:t>- Gây án tự đến nhà việc nộp mình. Mãn hạn tù trở về, con chết, vợ trở thành vợ nhỏ của địa chủ.</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Làm nghề săn bẫy thú.</a:t>
                      </a:r>
                      <a:endParaRPr lang="en-US" sz="2600" dirty="0">
                        <a:effectLst/>
                        <a:latin typeface="Times New Roman" panose="02020603050405020304" pitchFamily="18" charset="0"/>
                        <a:cs typeface="Times New Roman" panose="02020603050405020304" pitchFamily="18" charset="0"/>
                      </a:endParaRPr>
                    </a:p>
                    <a:p>
                      <a:pPr marL="0" marR="0" algn="just"/>
                      <a:r>
                        <a:rPr lang="vi-VN" sz="2600" dirty="0">
                          <a:effectLst/>
                          <a:latin typeface="Times New Roman" panose="02020603050405020304" pitchFamily="18" charset="0"/>
                          <a:cs typeface="Times New Roman" panose="02020603050405020304" pitchFamily="18" charset="0"/>
                        </a:rPr>
                        <a:t>- Hai hố mắt sâu hoắm, một cặp tròng mắt trắng dã, long qua, long lại, sắc như dao. Mái tóc hung hung như bờm ngựa phủ dài xuống gáy…</a:t>
                      </a:r>
                      <a:r>
                        <a:rPr lang="en-US" sz="2600" dirty="0">
                          <a:effectLst/>
                          <a:latin typeface="Times New Roman" panose="02020603050405020304" pitchFamily="18" charset="0"/>
                          <a:cs typeface="Times New Roman" panose="02020603050405020304" pitchFamily="18" charset="0"/>
                        </a:rPr>
                        <a:t>. </a:t>
                      </a:r>
                      <a:r>
                        <a:rPr lang="vi-VN" sz="2600" dirty="0">
                          <a:effectLst/>
                          <a:latin typeface="Times New Roman" panose="02020603050405020304" pitchFamily="18" charset="0"/>
                          <a:cs typeface="Times New Roman" panose="02020603050405020304" pitchFamily="18" charset="0"/>
                        </a:rPr>
                        <a:t>năm cái sẹo dài sả xuống từ thái dương vắt đến cổ, như đầu móng cọp cào...</a:t>
                      </a:r>
                      <a:endPar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672" marR="35672" marT="0" marB="0"/>
                </a:tc>
                <a:extLst>
                  <a:ext uri="{0D108BD9-81ED-4DB2-BD59-A6C34878D82A}">
                    <a16:rowId xmlns:a16="http://schemas.microsoft.com/office/drawing/2014/main" val="1158720850"/>
                  </a:ext>
                </a:extLst>
              </a:tr>
            </a:tbl>
          </a:graphicData>
        </a:graphic>
      </p:graphicFrame>
    </p:spTree>
    <p:custDataLst>
      <p:tags r:id="rId1"/>
    </p:custDataLst>
    <p:extLst>
      <p:ext uri="{BB962C8B-B14F-4D97-AF65-F5344CB8AC3E}">
        <p14:creationId xmlns:p14="http://schemas.microsoft.com/office/powerpoint/2010/main" val="2896003044"/>
      </p:ext>
    </p:extLst>
  </p:cSld>
  <p:clrMapOvr>
    <a:masterClrMapping/>
  </p:clrMapOvr>
  <p:transition spd="slow">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399273" y="6740433"/>
            <a:ext cx="1800669" cy="123143"/>
          </a:xfrm>
          <a:prstGeom prst="rect">
            <a:avLst/>
          </a:prstGeom>
          <a:noFill/>
        </p:spPr>
        <p:txBody>
          <a:bodyPr wrap="square" rtlCol="0">
            <a:spAutoFit/>
          </a:bodyPr>
          <a:lstStyle/>
          <a:p>
            <a:pPr defTabSz="914674">
              <a:lnSpc>
                <a:spcPct val="200000"/>
              </a:lnSpc>
              <a:defRPr/>
            </a:pPr>
            <a:r>
              <a:rPr lang="en-US" altLang="zh-CN" sz="100" kern="0" dirty="0">
                <a:solidFill>
                  <a:schemeClr val="bg1"/>
                </a:solidFill>
              </a:rPr>
              <a:t>PPT</a:t>
            </a:r>
            <a:r>
              <a:rPr lang="zh-CN" altLang="en-US" sz="100" kern="0" dirty="0">
                <a:solidFill>
                  <a:schemeClr val="bg1"/>
                </a:solidFill>
              </a:rPr>
              <a:t>template </a:t>
            </a:r>
            <a:r>
              <a:rPr lang="en-US" altLang="zh-CN" sz="100" kern="0" dirty="0">
                <a:solidFill>
                  <a:schemeClr val="bg1"/>
                </a:solidFill>
              </a:rPr>
              <a:t>http://www.1ppt.com/moban/</a:t>
            </a:r>
            <a:r>
              <a:rPr lang="zh-CN" altLang="en-US" sz="100" kern="0" dirty="0">
                <a:solidFill>
                  <a:schemeClr val="bg1"/>
                </a:solidFill>
              </a:rPr>
              <a:t> </a:t>
            </a:r>
            <a:endParaRPr lang="en-US" altLang="zh-CN" sz="100" kern="0" dirty="0">
              <a:solidFill>
                <a:schemeClr val="bg1"/>
              </a:solidFill>
            </a:endParaRPr>
          </a:p>
        </p:txBody>
      </p:sp>
      <p:sp>
        <p:nvSpPr>
          <p:cNvPr id="38" name="TextBox 37">
            <a:extLst>
              <a:ext uri="{FF2B5EF4-FFF2-40B4-BE49-F238E27FC236}">
                <a16:creationId xmlns:a16="http://schemas.microsoft.com/office/drawing/2014/main" id="{53D6BDF6-EB8F-5F10-2EAC-8E5F0DE12796}"/>
              </a:ext>
            </a:extLst>
          </p:cNvPr>
          <p:cNvSpPr txBox="1"/>
          <p:nvPr/>
        </p:nvSpPr>
        <p:spPr>
          <a:xfrm>
            <a:off x="328082" y="3007049"/>
            <a:ext cx="11423946" cy="1938992"/>
          </a:xfrm>
          <a:prstGeom prst="rect">
            <a:avLst/>
          </a:prstGeom>
          <a:noFill/>
        </p:spPr>
        <p:txBody>
          <a:bodyPr wrap="square">
            <a:spAutoFit/>
          </a:bodyPr>
          <a:lstStyle/>
          <a:p>
            <a:pPr marL="0" marR="0" algn="just">
              <a:spcBef>
                <a:spcPts val="0"/>
              </a:spcBef>
              <a:spcAft>
                <a:spcPts val="1200"/>
              </a:spcAft>
            </a:pPr>
            <a:r>
              <a:rPr lang="en-US" sz="2400" b="1" i="1" dirty="0">
                <a:solidFill>
                  <a:srgbClr val="4A4A4A"/>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400" b="1" i="1" dirty="0">
                <a:solidFill>
                  <a:srgbClr val="4A4A4A"/>
                </a:solidFill>
                <a:effectLst/>
                <a:latin typeface="Times New Roman" panose="02020603050405020304" pitchFamily="18" charset="0"/>
                <a:ea typeface="Times New Roman" panose="02020603050405020304" pitchFamily="18" charset="0"/>
              </a:rPr>
              <a:t> </a:t>
            </a:r>
            <a:r>
              <a:rPr lang="vi-VN" sz="2400" b="1" dirty="0">
                <a:solidFill>
                  <a:srgbClr val="4A4A4A"/>
                </a:solidFill>
                <a:effectLst/>
                <a:latin typeface="Times New Roman" panose="02020603050405020304" pitchFamily="18" charset="0"/>
                <a:ea typeface="Times New Roman" panose="02020603050405020304" pitchFamily="18" charset="0"/>
              </a:rPr>
              <a:t> Tác giả đưa ra những nhận định đúng đắn, giúp người đọc hiểu hơn về vẻ đẹp của </a:t>
            </a:r>
            <a:r>
              <a:rPr lang="vi-VN" sz="2400" b="1" i="1" dirty="0">
                <a:solidFill>
                  <a:srgbClr val="4A4A4A"/>
                </a:solidFill>
                <a:effectLst/>
                <a:latin typeface="Times New Roman" panose="02020603050405020304" pitchFamily="18" charset="0"/>
                <a:ea typeface="Times New Roman" panose="02020603050405020304" pitchFamily="18" charset="0"/>
              </a:rPr>
              <a:t>Đất rừng phương Nam</a:t>
            </a:r>
            <a:r>
              <a:rPr lang="vi-VN" sz="2400" b="1" dirty="0">
                <a:solidFill>
                  <a:srgbClr val="4A4A4A"/>
                </a:solidFill>
                <a:effectLst/>
                <a:latin typeface="Times New Roman" panose="02020603050405020304" pitchFamily="18" charset="0"/>
                <a:ea typeface="Times New Roman" panose="02020603050405020304" pitchFamily="18" charset="0"/>
              </a:rPr>
              <a:t>. Để làm sáng tỏ lí lẽ của mình, tác giả nêu rõ những dẫn chứng được trích từ trong tiểu thuyết của Đoàn Giỏi. Chắc hẳn phải rất yêu thích, hiểu rõ về tác phẩm, Bùi Hồng mới có thể đưa ra những nhận định xác đáng và dẫn chứng rõ ràng, thuyết phục như vậy.</a:t>
            </a:r>
            <a:endParaRPr lang="en-US" sz="2000" b="1" dirty="0">
              <a:effectLst/>
              <a:latin typeface="Times New Roman" panose="02020603050405020304" pitchFamily="18" charset="0"/>
              <a:ea typeface="Times New Roman" panose="02020603050405020304" pitchFamily="18" charset="0"/>
            </a:endParaRPr>
          </a:p>
        </p:txBody>
      </p:sp>
      <p:sp>
        <p:nvSpPr>
          <p:cNvPr id="39" name="TextBox 38">
            <a:extLst>
              <a:ext uri="{FF2B5EF4-FFF2-40B4-BE49-F238E27FC236}">
                <a16:creationId xmlns:a16="http://schemas.microsoft.com/office/drawing/2014/main" id="{73F586E2-6E94-AC6F-1C8F-672DD1A43E67}"/>
              </a:ext>
            </a:extLst>
          </p:cNvPr>
          <p:cNvSpPr txBox="1"/>
          <p:nvPr/>
        </p:nvSpPr>
        <p:spPr>
          <a:xfrm>
            <a:off x="328082" y="604509"/>
            <a:ext cx="11312056" cy="1757212"/>
          </a:xfrm>
          <a:prstGeom prst="rect">
            <a:avLst/>
          </a:prstGeom>
          <a:noFill/>
        </p:spPr>
        <p:txBody>
          <a:bodyPr wrap="square">
            <a:spAutoFit/>
          </a:bodyPr>
          <a:lstStyle/>
          <a:p>
            <a:pPr marL="0" marR="0" algn="just">
              <a:lnSpc>
                <a:spcPct val="115000"/>
              </a:lnSpc>
              <a:spcBef>
                <a:spcPts val="0"/>
              </a:spcBef>
              <a:spcAft>
                <a:spcPts val="0"/>
              </a:spcAft>
            </a:pPr>
            <a:r>
              <a:rPr lang="en-US" sz="2400" i="1"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ảo</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trộn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lẫn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điển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Tây</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điển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Giỏi</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i="1" dirty="0">
                <a:solidFill>
                  <a:srgbClr val="4A4A4A"/>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98823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65890"/>
            <a:ext cx="12191067" cy="6858000"/>
          </a:xfrm>
          <a:prstGeom prst="rect">
            <a:avLst/>
          </a:prstGeom>
        </p:spPr>
      </p:pic>
      <p:sp>
        <p:nvSpPr>
          <p:cNvPr id="6" name="TextBox 5">
            <a:extLst>
              <a:ext uri="{FF2B5EF4-FFF2-40B4-BE49-F238E27FC236}">
                <a16:creationId xmlns:a16="http://schemas.microsoft.com/office/drawing/2014/main" id="{DB8CAE4E-3342-4FEB-A36B-1CFCCB5D235D}"/>
              </a:ext>
            </a:extLst>
          </p:cNvPr>
          <p:cNvSpPr txBox="1"/>
          <p:nvPr/>
        </p:nvSpPr>
        <p:spPr>
          <a:xfrm>
            <a:off x="1069383" y="72279"/>
            <a:ext cx="10569844"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3.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Giá</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trị</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nhận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thức</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FED070CB-0C58-49A5-97CB-9D4E731FAE78}"/>
              </a:ext>
            </a:extLst>
          </p:cNvPr>
          <p:cNvSpPr txBox="1"/>
          <p:nvPr/>
        </p:nvSpPr>
        <p:spPr>
          <a:xfrm>
            <a:off x="4107051" y="759417"/>
            <a:ext cx="3177152" cy="523220"/>
          </a:xfrm>
          <a:prstGeom prst="rect">
            <a:avLst/>
          </a:prstGeom>
          <a:solidFill>
            <a:schemeClr val="accent6">
              <a:lumMod val="60000"/>
              <a:lumOff val="40000"/>
            </a:schemeClr>
          </a:solid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Thảo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luận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cặp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đôi</a:t>
            </a:r>
            <a:endParaRPr lang="en-US" sz="28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16A0AED2-2FEE-4C54-999C-C4A01B93DF58}"/>
              </a:ext>
            </a:extLst>
          </p:cNvPr>
          <p:cNvGraphicFramePr>
            <a:graphicFrameLocks noGrp="1"/>
          </p:cNvGraphicFramePr>
          <p:nvPr/>
        </p:nvGraphicFramePr>
        <p:xfrm>
          <a:off x="232474" y="1503336"/>
          <a:ext cx="11763213" cy="5182679"/>
        </p:xfrm>
        <a:graphic>
          <a:graphicData uri="http://schemas.openxmlformats.org/drawingml/2006/table">
            <a:tbl>
              <a:tblPr firstRow="1" firstCol="1" bandRow="1"/>
              <a:tblGrid>
                <a:gridCol w="6888512">
                  <a:extLst>
                    <a:ext uri="{9D8B030D-6E8A-4147-A177-3AD203B41FA5}">
                      <a16:colId xmlns:a16="http://schemas.microsoft.com/office/drawing/2014/main" val="3897859428"/>
                    </a:ext>
                  </a:extLst>
                </a:gridCol>
                <a:gridCol w="4874701">
                  <a:extLst>
                    <a:ext uri="{9D8B030D-6E8A-4147-A177-3AD203B41FA5}">
                      <a16:colId xmlns:a16="http://schemas.microsoft.com/office/drawing/2014/main" val="2714708550"/>
                    </a:ext>
                  </a:extLst>
                </a:gridCol>
              </a:tblGrid>
              <a:tr h="747447">
                <a:tc gridSpan="2">
                  <a:txBody>
                    <a:bodyPr/>
                    <a:lstStyle/>
                    <a:p>
                      <a:pPr algn="l">
                        <a:spcAft>
                          <a:spcPts val="0"/>
                        </a:spcAft>
                      </a:pPr>
                      <a:r>
                        <a:rPr lang="pt-BR"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4: Tìm hiểu giá trị nhận thức của văn bản nghị luận</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135278856"/>
                  </a:ext>
                </a:extLst>
              </a:tr>
              <a:tr h="383606">
                <a:tc>
                  <a:txBody>
                    <a:bodyPr/>
                    <a:lstStyle/>
                    <a:p>
                      <a:pPr algn="l">
                        <a:spcAft>
                          <a:spcPts val="0"/>
                        </a:spcAft>
                      </a:pP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trả lời của em</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03388"/>
                  </a:ext>
                </a:extLst>
              </a:tr>
              <a:tr h="1495776">
                <a:tc>
                  <a:txBody>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(1)  </a:t>
                      </a:r>
                      <a:r>
                        <a:rPr lang="vi-VN" sz="2800" dirty="0">
                          <a:solidFill>
                            <a:srgbClr val="000000"/>
                          </a:solidFill>
                          <a:effectLst/>
                          <a:latin typeface="Times New Roman" panose="02020603050405020304" pitchFamily="18" charset="0"/>
                          <a:ea typeface="Times New Roman" panose="02020603050405020304" pitchFamily="18" charset="0"/>
                        </a:rPr>
                        <a:t>Văn bản nghị luận này giúp em hiểu thêm được điều gì về đoạn trích </a:t>
                      </a:r>
                      <a:r>
                        <a:rPr lang="vi-VN" sz="2800" i="1" dirty="0">
                          <a:solidFill>
                            <a:srgbClr val="000000"/>
                          </a:solidFill>
                          <a:effectLst/>
                          <a:latin typeface="Times New Roman" panose="02020603050405020304" pitchFamily="18" charset="0"/>
                          <a:ea typeface="Times New Roman" panose="02020603050405020304" pitchFamily="18" charset="0"/>
                        </a:rPr>
                        <a:t>Người đàn ông cô độc giữa rừng</a:t>
                      </a:r>
                      <a:r>
                        <a:rPr lang="vi-VN" sz="2800" dirty="0">
                          <a:solidFill>
                            <a:srgbClr val="000000"/>
                          </a:solidFill>
                          <a:effectLst/>
                          <a:latin typeface="Times New Roman" panose="02020603050405020304" pitchFamily="18" charset="0"/>
                          <a:ea typeface="Times New Roman" panose="02020603050405020304" pitchFamily="18" charset="0"/>
                        </a:rPr>
                        <a:t> (trích truyện </a:t>
                      </a:r>
                      <a:r>
                        <a:rPr lang="vi-VN" sz="2800" i="1" dirty="0">
                          <a:solidFill>
                            <a:srgbClr val="000000"/>
                          </a:solidFill>
                          <a:effectLst/>
                          <a:latin typeface="Times New Roman" panose="02020603050405020304" pitchFamily="18" charset="0"/>
                          <a:ea typeface="Times New Roman" panose="02020603050405020304" pitchFamily="18" charset="0"/>
                        </a:rPr>
                        <a:t>Đất rừng phương Nam</a:t>
                      </a:r>
                      <a:r>
                        <a:rPr lang="vi-VN" sz="2800" dirty="0">
                          <a:solidFill>
                            <a:srgbClr val="000000"/>
                          </a:solidFill>
                          <a:effectLst/>
                          <a:latin typeface="Times New Roman" panose="02020603050405020304" pitchFamily="18" charset="0"/>
                          <a:ea typeface="Times New Roman" panose="02020603050405020304" pitchFamily="18" charset="0"/>
                        </a:rPr>
                        <a:t>) đã học ở Bài 1?</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435614"/>
                  </a:ext>
                </a:extLst>
              </a:tr>
              <a:tr h="2301632">
                <a:tc>
                  <a:txBody>
                    <a:bodyPr/>
                    <a:lstStyle/>
                    <a:p>
                      <a:pPr algn="just"/>
                      <a:r>
                        <a:rPr lang="en-US" sz="2800" b="0" dirty="0">
                          <a:solidFill>
                            <a:srgbClr val="000000"/>
                          </a:solidFill>
                          <a:effectLst/>
                          <a:latin typeface="Times New Roman" panose="02020603050405020304" pitchFamily="18" charset="0"/>
                          <a:ea typeface="Times New Roman" panose="02020603050405020304" pitchFamily="18" charset="0"/>
                        </a:rPr>
                        <a:t>(2)</a:t>
                      </a:r>
                      <a:r>
                        <a:rPr lang="vi-VN" sz="2800" dirty="0">
                          <a:solidFill>
                            <a:srgbClr val="000000"/>
                          </a:solidFill>
                          <a:effectLst/>
                          <a:latin typeface="Times New Roman" panose="02020603050405020304" pitchFamily="18" charset="0"/>
                          <a:ea typeface="Times New Roman" panose="02020603050405020304" pitchFamily="18" charset="0"/>
                        </a:rPr>
                        <a:t> Văn bản </a:t>
                      </a:r>
                      <a:r>
                        <a:rPr lang="vi-VN" sz="2800" i="1" dirty="0">
                          <a:solidFill>
                            <a:srgbClr val="000000"/>
                          </a:solidFill>
                          <a:effectLst/>
                          <a:latin typeface="Times New Roman" panose="02020603050405020304" pitchFamily="18" charset="0"/>
                          <a:ea typeface="Times New Roman" panose="02020603050405020304" pitchFamily="18" charset="0"/>
                        </a:rPr>
                        <a:t>Thiên nhiên và con người trong truyện "Đất rừng phương Nam"</a:t>
                      </a:r>
                      <a:r>
                        <a:rPr lang="vi-VN" sz="2800" dirty="0">
                          <a:solidFill>
                            <a:srgbClr val="000000"/>
                          </a:solidFill>
                          <a:effectLst/>
                          <a:latin typeface="Times New Roman" panose="02020603050405020304" pitchFamily="18" charset="0"/>
                          <a:ea typeface="Times New Roman" panose="02020603050405020304" pitchFamily="18" charset="0"/>
                        </a:rPr>
                        <a:t> đã giúp em hiểu văn học góp phần mở rộng kiến thức về con người và thế giới xung quanh như thế nào?</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4131313"/>
                  </a:ext>
                </a:extLst>
              </a:tr>
            </a:tbl>
          </a:graphicData>
        </a:graphic>
      </p:graphicFrame>
    </p:spTree>
    <p:extLst>
      <p:ext uri="{BB962C8B-B14F-4D97-AF65-F5344CB8AC3E}">
        <p14:creationId xmlns:p14="http://schemas.microsoft.com/office/powerpoint/2010/main" val="478473519"/>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42621"/>
            <a:ext cx="12191067" cy="6858000"/>
          </a:xfrm>
          <a:prstGeom prst="rect">
            <a:avLst/>
          </a:prstGeom>
        </p:spPr>
      </p:pic>
      <p:sp>
        <p:nvSpPr>
          <p:cNvPr id="6" name="TextBox 5">
            <a:extLst>
              <a:ext uri="{FF2B5EF4-FFF2-40B4-BE49-F238E27FC236}">
                <a16:creationId xmlns:a16="http://schemas.microsoft.com/office/drawing/2014/main" id="{DB8CAE4E-3342-4FEB-A36B-1CFCCB5D235D}"/>
              </a:ext>
            </a:extLst>
          </p:cNvPr>
          <p:cNvSpPr txBox="1"/>
          <p:nvPr/>
        </p:nvSpPr>
        <p:spPr>
          <a:xfrm>
            <a:off x="1069383" y="351243"/>
            <a:ext cx="10569844" cy="523220"/>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3.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Giá</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trị</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nhận</a:t>
            </a:r>
            <a:r>
              <a:rPr lang="en-US" sz="2800" b="1" dirty="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anose="02020603050405020304" pitchFamily="18" charset="0"/>
                <a:cs typeface="Times New Roman" panose="02020603050405020304" pitchFamily="18" charset="0"/>
              </a:rPr>
              <a:t>thức</a:t>
            </a:r>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AAD4595-1440-4A63-8564-05EFED9AA560}"/>
              </a:ext>
            </a:extLst>
          </p:cNvPr>
          <p:cNvSpPr/>
          <p:nvPr/>
        </p:nvSpPr>
        <p:spPr>
          <a:xfrm>
            <a:off x="883403" y="1162374"/>
            <a:ext cx="6602278" cy="4512261"/>
          </a:xfrm>
          <a:prstGeom prst="rect">
            <a:avLst/>
          </a:prstGeom>
        </p:spPr>
        <p:txBody>
          <a:bodyPr wrap="square">
            <a:spAutoFit/>
          </a:bodyPr>
          <a:lstStyle/>
          <a:p>
            <a:pPr algn="just">
              <a:lnSpc>
                <a:spcPct val="115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thêm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đàn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cô</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độc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rừng</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Điểm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giống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khác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đời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Hai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bán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rắn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chú</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Võ</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Tòng</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Đặc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điểm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ngoại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cách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hai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nhân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Nghệ</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viết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truyện</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góp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mở</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rộng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800" dirty="0">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thiên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Bộ</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9" name="Rectangle 8">
            <a:extLst>
              <a:ext uri="{FF2B5EF4-FFF2-40B4-BE49-F238E27FC236}">
                <a16:creationId xmlns:a16="http://schemas.microsoft.com/office/drawing/2014/main" id="{09EC0FB8-5691-4889-922E-BDB56110591E}"/>
              </a:ext>
            </a:extLst>
          </p:cNvPr>
          <p:cNvSpPr/>
          <p:nvPr/>
        </p:nvSpPr>
        <p:spPr>
          <a:xfrm>
            <a:off x="8090114" y="1665282"/>
            <a:ext cx="3890075" cy="1815882"/>
          </a:xfrm>
          <a:prstGeom prst="rect">
            <a:avLst/>
          </a:prstGeom>
        </p:spPr>
        <p:txBody>
          <a:bodyPr wrap="square">
            <a:spAutoFit/>
          </a:bodyPr>
          <a:lstStyle/>
          <a:p>
            <a:pPr lvl="0" algn="just"/>
            <a:r>
              <a:rPr lang="en-US" sz="2800" b="1" i="1" dirty="0">
                <a:solidFill>
                  <a:prstClr val="black"/>
                </a:solidFill>
                <a:latin typeface="Times New Roman" panose="02020603050405020304" pitchFamily="18" charset="0"/>
                <a:ea typeface="Calibri" panose="020F0502020204030204" pitchFamily="34" charset="0"/>
              </a:rPr>
              <a:t>=&gt;</a:t>
            </a:r>
            <a:r>
              <a:rPr lang="en-US" sz="2800" b="1" i="1" dirty="0" err="1">
                <a:solidFill>
                  <a:prstClr val="black"/>
                </a:solidFill>
                <a:latin typeface="Times New Roman" panose="02020603050405020304" pitchFamily="18" charset="0"/>
                <a:ea typeface="Calibri" panose="020F0502020204030204" pitchFamily="34" charset="0"/>
              </a:rPr>
              <a:t>Từ</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đó</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văn</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bản</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khơi</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gợi</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trong</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lòng</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người</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đọc</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tình</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cảm</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yêu</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mến</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với</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mảnh</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đất</a:t>
            </a:r>
            <a:r>
              <a:rPr lang="en-US" sz="2800" b="1" i="1" dirty="0">
                <a:solidFill>
                  <a:prstClr val="black"/>
                </a:solidFill>
                <a:latin typeface="Times New Roman" panose="02020603050405020304" pitchFamily="18" charset="0"/>
                <a:ea typeface="Calibri" panose="020F0502020204030204" pitchFamily="34" charset="0"/>
              </a:rPr>
              <a:t> </a:t>
            </a:r>
            <a:r>
              <a:rPr lang="en-US" sz="2800" b="1" i="1" dirty="0" err="1">
                <a:solidFill>
                  <a:prstClr val="black"/>
                </a:solidFill>
                <a:latin typeface="Times New Roman" panose="02020603050405020304" pitchFamily="18" charset="0"/>
                <a:ea typeface="Calibri" panose="020F0502020204030204" pitchFamily="34" charset="0"/>
              </a:rPr>
              <a:t>này</a:t>
            </a:r>
            <a:r>
              <a:rPr lang="en-US" sz="2800" dirty="0">
                <a:solidFill>
                  <a:prstClr val="black"/>
                </a:solidFill>
                <a:latin typeface="Times New Roman" panose="02020603050405020304" pitchFamily="18" charset="0"/>
                <a:ea typeface="Calibri" panose="020F0502020204030204" pitchFamily="34" charset="0"/>
              </a:rPr>
              <a:t>.</a:t>
            </a:r>
            <a:endParaRPr lang="en-US" sz="2800" dirty="0">
              <a:solidFill>
                <a:prstClr val="black"/>
              </a:solidFill>
            </a:endParaRPr>
          </a:p>
        </p:txBody>
      </p:sp>
      <p:sp>
        <p:nvSpPr>
          <p:cNvPr id="11" name="Right Brace 10">
            <a:extLst>
              <a:ext uri="{FF2B5EF4-FFF2-40B4-BE49-F238E27FC236}">
                <a16:creationId xmlns:a16="http://schemas.microsoft.com/office/drawing/2014/main" id="{9BC0C3DA-060F-4673-8F21-3CFE98B24CCF}"/>
              </a:ext>
            </a:extLst>
          </p:cNvPr>
          <p:cNvSpPr/>
          <p:nvPr/>
        </p:nvSpPr>
        <p:spPr>
          <a:xfrm>
            <a:off x="7707824" y="1084881"/>
            <a:ext cx="211467" cy="4602997"/>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1">
            <a:extLst>
              <a:ext uri="{FF2B5EF4-FFF2-40B4-BE49-F238E27FC236}">
                <a16:creationId xmlns:a16="http://schemas.microsoft.com/office/drawing/2014/main" id="{23F3D7F9-DB63-36F0-BCE0-C436EF16CBC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19290" y="3774333"/>
            <a:ext cx="4086331" cy="2948970"/>
          </a:xfrm>
          <a:prstGeom prst="rect">
            <a:avLst/>
          </a:prstGeom>
        </p:spPr>
      </p:pic>
    </p:spTree>
    <p:extLst>
      <p:ext uri="{BB962C8B-B14F-4D97-AF65-F5344CB8AC3E}">
        <p14:creationId xmlns:p14="http://schemas.microsoft.com/office/powerpoint/2010/main" val="2314445916"/>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arn(inVertical)">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barn(inVertical)">
                                      <p:cBhvr>
                                        <p:cTn id="3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03C21E38-0E58-423B-AACE-9CF667805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893"/>
            <a:ext cx="12192000" cy="6859786"/>
          </a:xfrm>
          <a:prstGeom prst="rect">
            <a:avLst/>
          </a:prstGeom>
        </p:spPr>
      </p:pic>
      <p:sp>
        <p:nvSpPr>
          <p:cNvPr id="6" name="文本框 5">
            <a:extLst>
              <a:ext uri="{FF2B5EF4-FFF2-40B4-BE49-F238E27FC236}">
                <a16:creationId xmlns:a16="http://schemas.microsoft.com/office/drawing/2014/main" id="{B8E1EAE4-0079-44B2-AAFD-985EFDB832F0}"/>
              </a:ext>
            </a:extLst>
          </p:cNvPr>
          <p:cNvSpPr txBox="1"/>
          <p:nvPr/>
        </p:nvSpPr>
        <p:spPr>
          <a:xfrm>
            <a:off x="5610077" y="1476496"/>
            <a:ext cx="1449436" cy="1862498"/>
          </a:xfrm>
          <a:prstGeom prst="rect">
            <a:avLst/>
          </a:prstGeom>
          <a:noFill/>
        </p:spPr>
        <p:txBody>
          <a:bodyPr wrap="none" rtlCol="0">
            <a:spAutoFit/>
          </a:bodyPr>
          <a:lstStyle/>
          <a:p>
            <a:pPr defTabSz="914674">
              <a:defRPr/>
            </a:pPr>
            <a:r>
              <a:rPr lang="en-US" altLang="zh-CN" sz="11503" b="1" dirty="0">
                <a:solidFill>
                  <a:srgbClr val="C3E2D2"/>
                </a:solidFill>
                <a:cs typeface="+mn-ea"/>
                <a:sym typeface="+mn-lt"/>
              </a:rPr>
              <a:t>IV</a:t>
            </a:r>
            <a:endParaRPr lang="zh-CN" altLang="en-US" sz="11503" b="1" dirty="0">
              <a:solidFill>
                <a:srgbClr val="C3E2D2"/>
              </a:solidFill>
              <a:cs typeface="+mn-ea"/>
              <a:sym typeface="+mn-lt"/>
            </a:endParaRPr>
          </a:p>
        </p:txBody>
      </p:sp>
      <p:grpSp>
        <p:nvGrpSpPr>
          <p:cNvPr id="52" name="组合 51">
            <a:extLst>
              <a:ext uri="{FF2B5EF4-FFF2-40B4-BE49-F238E27FC236}">
                <a16:creationId xmlns:a16="http://schemas.microsoft.com/office/drawing/2014/main" id="{F02FE2B8-246E-4ABA-BF5C-57132E7BCC42}"/>
              </a:ext>
            </a:extLst>
          </p:cNvPr>
          <p:cNvGrpSpPr/>
          <p:nvPr/>
        </p:nvGrpSpPr>
        <p:grpSpPr>
          <a:xfrm>
            <a:off x="515771" y="3338994"/>
            <a:ext cx="11387052" cy="831213"/>
            <a:chOff x="3418389" y="3576346"/>
            <a:chExt cx="5259727" cy="830997"/>
          </a:xfrm>
        </p:grpSpPr>
        <p:sp>
          <p:nvSpPr>
            <p:cNvPr id="53" name="文本框 52">
              <a:extLst>
                <a:ext uri="{FF2B5EF4-FFF2-40B4-BE49-F238E27FC236}">
                  <a16:creationId xmlns:a16="http://schemas.microsoft.com/office/drawing/2014/main" id="{60491E6E-908E-4DC5-9AB8-5810E6483974}"/>
                </a:ext>
              </a:extLst>
            </p:cNvPr>
            <p:cNvSpPr txBox="1"/>
            <p:nvPr/>
          </p:nvSpPr>
          <p:spPr>
            <a:xfrm>
              <a:off x="3418389" y="3576346"/>
              <a:ext cx="5259727" cy="830997"/>
            </a:xfrm>
            <a:prstGeom prst="rect">
              <a:avLst/>
            </a:prstGeom>
            <a:noFill/>
          </p:spPr>
          <p:txBody>
            <a:bodyPr wrap="square" rtlCol="0">
              <a:spAutoFit/>
            </a:bodyPr>
            <a:lstStyle/>
            <a:p>
              <a:pPr algn="ctr" defTabSz="914674">
                <a:defRPr/>
              </a:pPr>
              <a:r>
                <a:rPr lang="en-US" altLang="zh-CN" sz="4801" dirty="0">
                  <a:solidFill>
                    <a:srgbClr val="373536"/>
                  </a:solidFill>
                  <a:latin typeface="Times New Roman" panose="02020603050405020304" pitchFamily="18" charset="0"/>
                  <a:cs typeface="Times New Roman" panose="02020603050405020304" pitchFamily="18" charset="0"/>
                  <a:sym typeface="+mn-lt"/>
                </a:rPr>
                <a:t>TỔNG KẾT</a:t>
              </a:r>
              <a:endParaRPr lang="zh-CN" altLang="en-US" sz="4801" dirty="0">
                <a:solidFill>
                  <a:srgbClr val="373536"/>
                </a:solidFill>
                <a:latin typeface="Times New Roman" panose="02020603050405020304" pitchFamily="18" charset="0"/>
                <a:cs typeface="Times New Roman" panose="02020603050405020304" pitchFamily="18" charset="0"/>
                <a:sym typeface="+mn-lt"/>
              </a:endParaRPr>
            </a:p>
          </p:txBody>
        </p:sp>
        <p:sp>
          <p:nvSpPr>
            <p:cNvPr id="54" name="文本框 53">
              <a:extLst>
                <a:ext uri="{FF2B5EF4-FFF2-40B4-BE49-F238E27FC236}">
                  <a16:creationId xmlns:a16="http://schemas.microsoft.com/office/drawing/2014/main" id="{79C553CA-C219-4A9A-AAF7-D0E68CCFC5EA}"/>
                </a:ext>
              </a:extLst>
            </p:cNvPr>
            <p:cNvSpPr txBox="1"/>
            <p:nvPr/>
          </p:nvSpPr>
          <p:spPr>
            <a:xfrm>
              <a:off x="3781007" y="3872210"/>
              <a:ext cx="720000" cy="250478"/>
            </a:xfrm>
            <a:custGeom>
              <a:avLst/>
              <a:gdLst/>
              <a:ahLst/>
              <a:cxnLst/>
              <a:rect l="l" t="t" r="r" b="b"/>
              <a:pathLst>
                <a:path w="1361142" h="215684">
                  <a:moveTo>
                    <a:pt x="0" y="0"/>
                  </a:moveTo>
                  <a:lnTo>
                    <a:pt x="1361142" y="0"/>
                  </a:lnTo>
                  <a:lnTo>
                    <a:pt x="1361142" y="215684"/>
                  </a:lnTo>
                  <a:lnTo>
                    <a:pt x="0" y="215684"/>
                  </a:lnTo>
                  <a:close/>
                </a:path>
              </a:pathLst>
            </a:custGeom>
            <a:solidFill>
              <a:srgbClr val="F9C5B8"/>
            </a:solidFill>
            <a:ln>
              <a:noFill/>
            </a:ln>
            <a:effectLst/>
          </p:spPr>
          <p:txBody>
            <a:bodyPr rot="0" spcFirstLastPara="0" vertOverflow="overflow" horzOverflow="overflow" vert="horz" wrap="square" lIns="91464" tIns="45732" rIns="91464" bIns="45732" numCol="1" spcCol="0" rtlCol="0" fromWordArt="0" anchor="t" anchorCtr="0" forceAA="0" compatLnSpc="1">
              <a:prstTxWarp prst="textNoShape">
                <a:avLst/>
              </a:prstTxWarp>
              <a:noAutofit/>
            </a:bodyPr>
            <a:lstStyle/>
            <a:p>
              <a:pPr defTabSz="914674">
                <a:defRPr/>
              </a:pPr>
              <a:endParaRPr lang="zh-CN" altLang="en-US" sz="11503" dirty="0">
                <a:solidFill>
                  <a:prstClr val="black"/>
                </a:solidFill>
                <a:cs typeface="+mn-ea"/>
                <a:sym typeface="+mn-lt"/>
              </a:endParaRPr>
            </a:p>
          </p:txBody>
        </p:sp>
        <p:sp>
          <p:nvSpPr>
            <p:cNvPr id="15" name="文本框 14">
              <a:extLst>
                <a:ext uri="{FF2B5EF4-FFF2-40B4-BE49-F238E27FC236}">
                  <a16:creationId xmlns:a16="http://schemas.microsoft.com/office/drawing/2014/main" id="{56EF79A0-60F1-433E-B201-0E6B805DFBC2}"/>
                </a:ext>
              </a:extLst>
            </p:cNvPr>
            <p:cNvSpPr txBox="1"/>
            <p:nvPr/>
          </p:nvSpPr>
          <p:spPr>
            <a:xfrm>
              <a:off x="7628433" y="3872210"/>
              <a:ext cx="720000" cy="250478"/>
            </a:xfrm>
            <a:custGeom>
              <a:avLst/>
              <a:gdLst/>
              <a:ahLst/>
              <a:cxnLst/>
              <a:rect l="l" t="t" r="r" b="b"/>
              <a:pathLst>
                <a:path w="1361142" h="215684">
                  <a:moveTo>
                    <a:pt x="0" y="0"/>
                  </a:moveTo>
                  <a:lnTo>
                    <a:pt x="1361142" y="0"/>
                  </a:lnTo>
                  <a:lnTo>
                    <a:pt x="1361142" y="215684"/>
                  </a:lnTo>
                  <a:lnTo>
                    <a:pt x="0" y="215684"/>
                  </a:lnTo>
                  <a:close/>
                </a:path>
              </a:pathLst>
            </a:custGeom>
            <a:solidFill>
              <a:srgbClr val="C3E2D2"/>
            </a:solidFill>
            <a:ln>
              <a:noFill/>
            </a:ln>
            <a:effectLst/>
          </p:spPr>
          <p:txBody>
            <a:bodyPr rot="0" spcFirstLastPara="0" vertOverflow="overflow" horzOverflow="overflow" vert="horz" wrap="square" lIns="91464" tIns="45732" rIns="91464" bIns="45732" numCol="1" spcCol="0" rtlCol="0" fromWordArt="0" anchor="t" anchorCtr="0" forceAA="0" compatLnSpc="1">
              <a:prstTxWarp prst="textNoShape">
                <a:avLst/>
              </a:prstTxWarp>
              <a:noAutofit/>
            </a:bodyPr>
            <a:lstStyle/>
            <a:p>
              <a:pPr defTabSz="914674">
                <a:defRPr/>
              </a:pPr>
              <a:endParaRPr lang="zh-CN" altLang="en-US" sz="11503" dirty="0">
                <a:solidFill>
                  <a:prstClr val="black"/>
                </a:solidFill>
                <a:cs typeface="+mn-ea"/>
                <a:sym typeface="+mn-lt"/>
              </a:endParaRPr>
            </a:p>
          </p:txBody>
        </p:sp>
      </p:grpSp>
    </p:spTree>
    <p:custDataLst>
      <p:tags r:id="rId1"/>
    </p:custDataLst>
    <p:extLst>
      <p:ext uri="{BB962C8B-B14F-4D97-AF65-F5344CB8AC3E}">
        <p14:creationId xmlns:p14="http://schemas.microsoft.com/office/powerpoint/2010/main" val="40344927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strVal val="(6*min(max(#ppt_w*#ppt_h,.3),1)-7.4)/-.7*#ppt_w"/>
                                          </p:val>
                                        </p:tav>
                                        <p:tav tm="100000">
                                          <p:val>
                                            <p:strVal val="#ppt_w"/>
                                          </p:val>
                                        </p:tav>
                                      </p:tavLst>
                                    </p:anim>
                                    <p:anim calcmode="lin" valueType="num">
                                      <p:cBhvr>
                                        <p:cTn id="8" dur="500" fill="hold"/>
                                        <p:tgtEl>
                                          <p:spTgt spid="52"/>
                                        </p:tgtEl>
                                        <p:attrNameLst>
                                          <p:attrName>ppt_h</p:attrName>
                                        </p:attrNameLst>
                                      </p:cBhvr>
                                      <p:tavLst>
                                        <p:tav tm="0">
                                          <p:val>
                                            <p:strVal val="(6*min(max(#ppt_w*#ppt_h,.3),1)-7.4)/-.7*#ppt_h"/>
                                          </p:val>
                                        </p:tav>
                                        <p:tav tm="100000">
                                          <p:val>
                                            <p:strVal val="#ppt_h"/>
                                          </p:val>
                                        </p:tav>
                                      </p:tavLst>
                                    </p:anim>
                                    <p:anim calcmode="lin" valueType="num">
                                      <p:cBhvr>
                                        <p:cTn id="9" dur="500" fill="hold"/>
                                        <p:tgtEl>
                                          <p:spTgt spid="52"/>
                                        </p:tgtEl>
                                        <p:attrNameLst>
                                          <p:attrName>ppt_x</p:attrName>
                                        </p:attrNameLst>
                                      </p:cBhvr>
                                      <p:tavLst>
                                        <p:tav tm="0">
                                          <p:val>
                                            <p:fltVal val="0.5"/>
                                          </p:val>
                                        </p:tav>
                                        <p:tav tm="100000">
                                          <p:val>
                                            <p:strVal val="#ppt_x"/>
                                          </p:val>
                                        </p:tav>
                                      </p:tavLst>
                                    </p:anim>
                                    <p:anim calcmode="lin" valueType="num">
                                      <p:cBhvr>
                                        <p:cTn id="10" dur="500" fill="hold"/>
                                        <p:tgtEl>
                                          <p:spTgt spid="52"/>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42621"/>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B8CAE4E-3342-4FEB-A36B-1CFCCB5D235D}"/>
              </a:ext>
            </a:extLst>
          </p:cNvPr>
          <p:cNvSpPr txBox="1"/>
          <p:nvPr/>
        </p:nvSpPr>
        <p:spPr>
          <a:xfrm>
            <a:off x="1069383" y="351243"/>
            <a:ext cx="10569844" cy="1077218"/>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IV. </a:t>
            </a:r>
            <a:r>
              <a:rPr lang="en-US" sz="3600" b="1" dirty="0" err="1">
                <a:solidFill>
                  <a:srgbClr val="FF0000"/>
                </a:solidFill>
                <a:latin typeface="Times New Roman" panose="02020603050405020304" pitchFamily="18" charset="0"/>
                <a:cs typeface="Times New Roman" panose="02020603050405020304" pitchFamily="18" charset="0"/>
              </a:rPr>
              <a:t>Tổng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kết</a:t>
            </a:r>
            <a:endParaRPr lang="en-US" sz="3600" dirty="0">
              <a:solidFill>
                <a:srgbClr val="FF0000"/>
              </a:solidFill>
              <a:latin typeface="Times New Roman" panose="02020603050405020304" pitchFamily="18" charset="0"/>
              <a:cs typeface="Times New Roman" panose="02020603050405020304" pitchFamily="18" charset="0"/>
            </a:endParaRPr>
          </a:p>
          <a:p>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EA1538F3-7491-4226-9048-B665572092FE}"/>
              </a:ext>
            </a:extLst>
          </p:cNvPr>
          <p:cNvSpPr/>
          <p:nvPr/>
        </p:nvSpPr>
        <p:spPr>
          <a:xfrm>
            <a:off x="516610" y="1305349"/>
            <a:ext cx="5197098" cy="477394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800" b="1" dirty="0">
                <a:solidFill>
                  <a:schemeClr val="accent1"/>
                </a:solidFill>
                <a:latin typeface="Times New Roman" panose="02020603050405020304" pitchFamily="18" charset="0"/>
                <a:ea typeface="Times New Roman" panose="02020603050405020304" pitchFamily="18" charset="0"/>
              </a:rPr>
              <a:t>1. </a:t>
            </a:r>
            <a:r>
              <a:rPr lang="vi-VN" sz="2800" b="1" dirty="0">
                <a:solidFill>
                  <a:schemeClr val="accent1"/>
                </a:solidFill>
                <a:latin typeface="Times New Roman" panose="02020603050405020304" pitchFamily="18" charset="0"/>
                <a:ea typeface="Times New Roman" panose="02020603050405020304" pitchFamily="18" charset="0"/>
              </a:rPr>
              <a:t>Nội dung</a:t>
            </a:r>
            <a:endParaRPr lang="en-US" sz="2800" dirty="0">
              <a:solidFill>
                <a:schemeClr val="accent1"/>
              </a:solidFill>
              <a:latin typeface="Times New Roman" panose="02020603050405020304" pitchFamily="18" charset="0"/>
              <a:ea typeface="Times New Roman" panose="02020603050405020304" pitchFamily="18" charset="0"/>
            </a:endParaRPr>
          </a:p>
          <a:p>
            <a:pPr algn="just">
              <a:spcAft>
                <a:spcPts val="1200"/>
              </a:spcAft>
            </a:pPr>
            <a:r>
              <a:rPr lang="vi-VN" sz="2800" dirty="0">
                <a:solidFill>
                  <a:schemeClr val="tx1"/>
                </a:solidFill>
                <a:latin typeface="Times New Roman" panose="02020603050405020304" pitchFamily="18" charset="0"/>
                <a:ea typeface="Times New Roman" panose="02020603050405020304" pitchFamily="18" charset="0"/>
              </a:rPr>
              <a:t>Văn bản </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rõ</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đẹp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con </a:t>
            </a:r>
            <a:r>
              <a:rPr lang="en-US" sz="2800" dirty="0" err="1">
                <a:solidFill>
                  <a:schemeClr val="tx1"/>
                </a:solidFill>
                <a:latin typeface="Times New Roman" panose="02020603050405020304" pitchFamily="18" charset="0"/>
                <a:ea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thiên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nhiên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phẩm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Đất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rừng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Phương</a:t>
            </a:r>
            <a:r>
              <a:rPr lang="en-US" sz="2800" dirty="0">
                <a:solidFill>
                  <a:schemeClr val="tx1"/>
                </a:solidFill>
                <a:latin typeface="Times New Roman" panose="02020603050405020304" pitchFamily="18" charset="0"/>
                <a:ea typeface="Times New Roman" panose="02020603050405020304" pitchFamily="18" charset="0"/>
              </a:rPr>
              <a:t> Nam”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đối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Đoàn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Giỏi</a:t>
            </a:r>
            <a:r>
              <a:rPr lang="en-US" sz="2800" dirty="0">
                <a:solidFill>
                  <a:schemeClr val="tx1"/>
                </a:solidFill>
                <a:latin typeface="Times New Roman" panose="02020603050405020304" pitchFamily="18" charset="0"/>
                <a:ea typeface="Times New Roman" panose="02020603050405020304" pitchFamily="18" charset="0"/>
              </a:rPr>
              <a:t>.</a:t>
            </a:r>
          </a:p>
        </p:txBody>
      </p:sp>
      <p:sp>
        <p:nvSpPr>
          <p:cNvPr id="10" name="Rectangle: Rounded Corners 9">
            <a:extLst>
              <a:ext uri="{FF2B5EF4-FFF2-40B4-BE49-F238E27FC236}">
                <a16:creationId xmlns:a16="http://schemas.microsoft.com/office/drawing/2014/main" id="{817BA0E3-DADC-4F18-838C-995C3EAA991C}"/>
              </a:ext>
            </a:extLst>
          </p:cNvPr>
          <p:cNvSpPr/>
          <p:nvPr/>
        </p:nvSpPr>
        <p:spPr>
          <a:xfrm>
            <a:off x="6230319" y="1378885"/>
            <a:ext cx="5445070" cy="477394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1600"/>
              </a:spcBef>
              <a:spcAft>
                <a:spcPts val="80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Nghệ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thuật</a:t>
            </a:r>
            <a:endParaRPr lang="en-US" sz="2800" b="1" dirty="0">
              <a:solidFill>
                <a:srgbClr val="0070C0"/>
              </a:solidFill>
              <a:latin typeface="Times New Roman" panose="02020603050405020304" pitchFamily="18" charset="0"/>
              <a:ea typeface="Times New Roman" panose="02020603050405020304" pitchFamily="18" charset="0"/>
            </a:endParaRPr>
          </a:p>
          <a:p>
            <a:pPr algn="just">
              <a:spcBef>
                <a:spcPts val="1600"/>
              </a:spcBef>
              <a:spcAft>
                <a:spcPts val="800"/>
              </a:spcAft>
            </a:pPr>
            <a:r>
              <a:rPr lang="en-US" sz="2800" dirty="0">
                <a:solidFill>
                  <a:schemeClr val="tx1"/>
                </a:solidFill>
                <a:latin typeface="Times New Roman" panose="02020603050405020304" pitchFamily="18" charset="0"/>
                <a:ea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rPr>
              <a:t>kiến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đúng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đắn</a:t>
            </a:r>
            <a:r>
              <a:rPr lang="en-US" sz="2800" dirty="0">
                <a:solidFill>
                  <a:schemeClr val="tx1"/>
                </a:solidFill>
                <a:latin typeface="Times New Roman" panose="02020603050405020304" pitchFamily="18" charset="0"/>
                <a:ea typeface="Times New Roman" panose="02020603050405020304" pitchFamily="18" charset="0"/>
              </a:rPr>
              <a:t>.</a:t>
            </a:r>
            <a:endParaRPr lang="en-US" sz="2800" b="1"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vi-VN" sz="2800" dirty="0">
                <a:solidFill>
                  <a:schemeClr val="tx1"/>
                </a:solidFill>
                <a:latin typeface="Times New Roman" panose="02020603050405020304" pitchFamily="18" charset="0"/>
                <a:ea typeface="Times New Roman" panose="02020603050405020304" pitchFamily="18" charset="0"/>
              </a:rPr>
              <a:t>- Lí lẽ xác đáng, thuyết phục.</a:t>
            </a:r>
            <a:endParaRPr lang="en-US" sz="28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vi-VN" sz="2800" dirty="0">
                <a:solidFill>
                  <a:schemeClr val="tx1"/>
                </a:solidFill>
                <a:latin typeface="Times New Roman" panose="02020603050405020304" pitchFamily="18" charset="0"/>
                <a:ea typeface="Times New Roman" panose="02020603050405020304" pitchFamily="18" charset="0"/>
              </a:rPr>
              <a:t>- Dẫn chứng cụ thể, rõ ràng.</a:t>
            </a:r>
            <a:endParaRPr lang="en-US" sz="28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rõ</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ràng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sáng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ngắn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gọn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súc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dễ</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hiểu</a:t>
            </a:r>
            <a:endParaRPr lang="en-US" sz="2800" dirty="0">
              <a:solidFill>
                <a:schemeClr val="tx1"/>
              </a:solidFill>
              <a:latin typeface="Times New Roman" panose="02020603050405020304" pitchFamily="18" charset="0"/>
              <a:ea typeface="Times New Roman" panose="02020603050405020304" pitchFamily="18" charset="0"/>
            </a:endParaRPr>
          </a:p>
          <a:p>
            <a:pPr algn="just">
              <a:spcAft>
                <a:spcPts val="0"/>
              </a:spcAft>
            </a:pPr>
            <a:r>
              <a:rPr lang="vi-VN" sz="2800" dirty="0">
                <a:solidFill>
                  <a:schemeClr val="tx1"/>
                </a:solidFill>
                <a:latin typeface="Times New Roman" panose="02020603050405020304" pitchFamily="18" charset="0"/>
                <a:ea typeface="Times New Roman" panose="02020603050405020304" pitchFamily="18" charset="0"/>
              </a:rPr>
              <a:t>- Ngôn ngữ giản dị, giàu cảm xúc.</a:t>
            </a:r>
            <a:endParaRPr lang="en-US" sz="2800" dirty="0">
              <a:solidFill>
                <a:schemeClr val="tx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7813779"/>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42621"/>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B8CAE4E-3342-4FEB-A36B-1CFCCB5D235D}"/>
              </a:ext>
            </a:extLst>
          </p:cNvPr>
          <p:cNvSpPr txBox="1"/>
          <p:nvPr/>
        </p:nvSpPr>
        <p:spPr>
          <a:xfrm>
            <a:off x="1069383" y="196263"/>
            <a:ext cx="10569844" cy="1077218"/>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IV. </a:t>
            </a:r>
            <a:r>
              <a:rPr lang="en-US" sz="3600" b="1" dirty="0" err="1">
                <a:solidFill>
                  <a:srgbClr val="FF0000"/>
                </a:solidFill>
                <a:latin typeface="Times New Roman" panose="02020603050405020304" pitchFamily="18" charset="0"/>
                <a:cs typeface="Times New Roman" panose="02020603050405020304" pitchFamily="18" charset="0"/>
              </a:rPr>
              <a:t>Tổng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kết</a:t>
            </a:r>
            <a:endParaRPr lang="en-US" sz="3600" dirty="0">
              <a:solidFill>
                <a:srgbClr val="FF0000"/>
              </a:solidFill>
              <a:latin typeface="Times New Roman" panose="02020603050405020304" pitchFamily="18" charset="0"/>
              <a:cs typeface="Times New Roman" panose="02020603050405020304" pitchFamily="18" charset="0"/>
            </a:endParaRPr>
          </a:p>
          <a:p>
            <a:endParaRPr lang="en-US" sz="28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817BA0E3-DADC-4F18-838C-995C3EAA991C}"/>
              </a:ext>
            </a:extLst>
          </p:cNvPr>
          <p:cNvSpPr/>
          <p:nvPr/>
        </p:nvSpPr>
        <p:spPr>
          <a:xfrm>
            <a:off x="681925" y="1477511"/>
            <a:ext cx="10993464" cy="467531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định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vấn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nghị</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luận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gì</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Nhan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phẩm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vấn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ấy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như</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thế</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nào</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Hiểu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mục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gì</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Chỉ</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rõ</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hệ</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thống</a:t>
            </a:r>
            <a:r>
              <a:rPr lang="en-US" sz="2800" dirty="0">
                <a:solidFill>
                  <a:schemeClr val="tx1"/>
                </a:solidFill>
                <a:latin typeface="Times New Roman" panose="02020603050405020304" pitchFamily="18" charset="0"/>
                <a:ea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rPr>
              <a:t>kiến</a:t>
            </a:r>
            <a:r>
              <a:rPr lang="vi-VN" sz="2800" dirty="0">
                <a:solidFill>
                  <a:schemeClr val="tx1"/>
                </a:solidFill>
                <a:latin typeface="Times New Roman" panose="02020603050405020304" pitchFamily="18" charset="0"/>
                <a:ea typeface="Times New Roman" panose="02020603050405020304" pitchFamily="18" charset="0"/>
              </a:rPr>
              <a: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lẽ</a:t>
            </a:r>
            <a:r>
              <a:rPr lang="vi-VN" sz="2800" dirty="0">
                <a:solidFill>
                  <a:schemeClr val="tx1"/>
                </a:solidFill>
                <a:latin typeface="Times New Roman" panose="02020603050405020304" pitchFamily="18" charset="0"/>
                <a:ea typeface="Times New Roman" panose="02020603050405020304" pitchFamily="18" charset="0"/>
              </a:rPr>
              <a: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bằng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chứng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Hệ</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thống</a:t>
            </a:r>
            <a:r>
              <a:rPr lang="en-US" sz="2800" dirty="0">
                <a:solidFill>
                  <a:schemeClr val="tx1"/>
                </a:solidFill>
                <a:latin typeface="Times New Roman" panose="02020603050405020304" pitchFamily="18" charset="0"/>
                <a:ea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rPr>
              <a:t>kiến</a:t>
            </a:r>
            <a:r>
              <a:rPr lang="vi-VN" sz="2800" dirty="0">
                <a:solidFill>
                  <a:schemeClr val="tx1"/>
                </a:solidFill>
                <a:latin typeface="Times New Roman" panose="02020603050405020304" pitchFamily="18" charset="0"/>
                <a:ea typeface="Times New Roman" panose="02020603050405020304" pitchFamily="18" charset="0"/>
              </a:rPr>
              <a: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lẽ</a:t>
            </a:r>
            <a:r>
              <a:rPr lang="vi-VN" sz="2800" dirty="0">
                <a:solidFill>
                  <a:schemeClr val="tx1"/>
                </a:solidFill>
                <a:latin typeface="Times New Roman" panose="02020603050405020304" pitchFamily="18" charset="0"/>
                <a:ea typeface="Times New Roman" panose="02020603050405020304" pitchFamily="18" charset="0"/>
              </a:rPr>
              <a: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bằng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chứng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phục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vụ</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mục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như</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thế</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nào</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algn="just">
              <a:spcAft>
                <a:spcPts val="12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Liên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hệ</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rút</a:t>
            </a:r>
            <a:r>
              <a:rPr lang="en-US" sz="2800" dirty="0">
                <a:solidFill>
                  <a:schemeClr val="tx1"/>
                </a:solidFill>
                <a:latin typeface="Times New Roman" panose="02020603050405020304" pitchFamily="18" charset="0"/>
                <a:ea typeface="Times New Roman" panose="02020603050405020304" pitchFamily="18" charset="0"/>
              </a:rPr>
              <a:t> ra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thức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sau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khi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nghị</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luận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thấy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giúp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hiểu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thêm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chính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bản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nghị</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luận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này</a:t>
            </a:r>
            <a:r>
              <a:rPr lang="en-US" sz="2800" dirty="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F1A1D147-6C1B-4ACA-A318-AC0950853AFC}"/>
              </a:ext>
            </a:extLst>
          </p:cNvPr>
          <p:cNvSpPr txBox="1"/>
          <p:nvPr/>
        </p:nvSpPr>
        <p:spPr>
          <a:xfrm>
            <a:off x="1069040" y="867909"/>
            <a:ext cx="10569844" cy="523220"/>
          </a:xfrm>
          <a:prstGeom prst="rect">
            <a:avLst/>
          </a:prstGeom>
          <a:noFill/>
        </p:spPr>
        <p:txBody>
          <a:bodyPr wrap="square" rtlCol="0">
            <a:spAutoFit/>
          </a:bodyPr>
          <a:lstStyle/>
          <a:p>
            <a:r>
              <a:rPr lang="en-US" sz="2800" b="1" dirty="0">
                <a:solidFill>
                  <a:schemeClr val="accent2"/>
                </a:solidFill>
                <a:latin typeface="Times New Roman" panose="02020603050405020304" pitchFamily="18" charset="0"/>
                <a:cs typeface="Times New Roman" panose="02020603050405020304" pitchFamily="18" charset="0"/>
              </a:rPr>
              <a:t>3. </a:t>
            </a:r>
            <a:r>
              <a:rPr lang="en-US" sz="2800" b="1" dirty="0" err="1">
                <a:solidFill>
                  <a:schemeClr val="accent2"/>
                </a:solidFill>
                <a:latin typeface="Times New Roman" panose="02020603050405020304" pitchFamily="18" charset="0"/>
                <a:cs typeface="Times New Roman" panose="02020603050405020304" pitchFamily="18" charset="0"/>
              </a:rPr>
              <a:t>Những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lưu</a:t>
            </a:r>
            <a:r>
              <a:rPr lang="en-US" sz="2800" b="1" dirty="0">
                <a:solidFill>
                  <a:schemeClr val="accent2"/>
                </a:solidFill>
                <a:latin typeface="Times New Roman" panose="02020603050405020304" pitchFamily="18" charset="0"/>
                <a:cs typeface="Times New Roman" panose="02020603050405020304" pitchFamily="18" charset="0"/>
              </a:rPr>
              <a:t> ý </a:t>
            </a:r>
            <a:r>
              <a:rPr lang="en-US" sz="2800" b="1" dirty="0" err="1">
                <a:solidFill>
                  <a:schemeClr val="accent2"/>
                </a:solidFill>
                <a:latin typeface="Times New Roman" panose="02020603050405020304" pitchFamily="18" charset="0"/>
                <a:cs typeface="Times New Roman" panose="02020603050405020304" pitchFamily="18" charset="0"/>
              </a:rPr>
              <a:t>khi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đọc</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hiểu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văn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bản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nghị</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luận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văn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học</a:t>
            </a:r>
            <a:endParaRPr lang="en-US" sz="2800" dirty="0">
              <a:solidFill>
                <a:schemeClr val="accent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0548802"/>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339662"/>
            <a:ext cx="7240554" cy="707886"/>
          </a:xfrm>
          <a:prstGeom prst="rect">
            <a:avLst/>
          </a:prstGeom>
          <a:solidFill>
            <a:srgbClr val="00B0F0"/>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ĐỘNG KHỞI ĐỘNG</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C6B31808-52A6-4638-96F8-A6787DA29459}"/>
              </a:ext>
            </a:extLst>
          </p:cNvPr>
          <p:cNvSpPr txBox="1"/>
          <p:nvPr/>
        </p:nvSpPr>
        <p:spPr>
          <a:xfrm>
            <a:off x="5031420" y="974163"/>
            <a:ext cx="6458504" cy="307777"/>
          </a:xfrm>
          <a:prstGeom prst="rect">
            <a:avLst/>
          </a:prstGeom>
          <a:noFill/>
        </p:spPr>
        <p:txBody>
          <a:bodyPr wrap="square">
            <a:spAutoFit/>
          </a:bodyPr>
          <a:lstStyle/>
          <a:p>
            <a:pPr marL="0" marR="0" algn="just">
              <a:spcBef>
                <a:spcPts val="0"/>
              </a:spcBef>
              <a:spcAft>
                <a:spcPts val="0"/>
              </a:spcAft>
            </a:pPr>
            <a:r>
              <a:rPr lang="en-US" sz="1400" b="1" dirty="0">
                <a:solidFill>
                  <a:schemeClr val="bg1"/>
                </a:solidFill>
                <a:effectLst/>
                <a:latin typeface="Times New Roman" panose="02020603050405020304" pitchFamily="18" charset="0"/>
                <a:ea typeface="Times New Roman" panose="02020603050405020304" pitchFamily="18" charset="0"/>
              </a:rPr>
              <a:t>(</a:t>
            </a:r>
            <a:r>
              <a:rPr lang="en-US" sz="1400" b="1" dirty="0" err="1">
                <a:solidFill>
                  <a:schemeClr val="bg1"/>
                </a:solidFill>
                <a:effectLst/>
                <a:latin typeface="Times New Roman" panose="02020603050405020304" pitchFamily="18" charset="0"/>
                <a:ea typeface="Times New Roman" panose="02020603050405020304" pitchFamily="18" charset="0"/>
              </a:rPr>
              <a:t>Đỗ</a:t>
            </a:r>
            <a:r>
              <a:rPr lang="en-US" sz="1400" b="1" dirty="0">
                <a:solidFill>
                  <a:schemeClr val="bg1"/>
                </a:solidFill>
                <a:effectLst/>
                <a:latin typeface="Times New Roman" panose="02020603050405020304" pitchFamily="18" charset="0"/>
                <a:ea typeface="Times New Roman" panose="02020603050405020304" pitchFamily="18" charset="0"/>
              </a:rPr>
              <a:t> </a:t>
            </a:r>
            <a:r>
              <a:rPr lang="en-US" sz="1400" b="1" dirty="0" err="1">
                <a:solidFill>
                  <a:schemeClr val="bg1"/>
                </a:solidFill>
                <a:effectLst/>
                <a:latin typeface="Times New Roman" panose="02020603050405020304" pitchFamily="18" charset="0"/>
                <a:ea typeface="Times New Roman" panose="02020603050405020304" pitchFamily="18" charset="0"/>
              </a:rPr>
              <a:t>Diễm</a:t>
            </a:r>
            <a:r>
              <a:rPr lang="en-US" sz="1400" b="1" dirty="0">
                <a:solidFill>
                  <a:schemeClr val="bg1"/>
                </a:solidFill>
                <a:effectLst/>
                <a:latin typeface="Times New Roman" panose="02020603050405020304" pitchFamily="18" charset="0"/>
                <a:ea typeface="Times New Roman" panose="02020603050405020304" pitchFamily="18" charset="0"/>
              </a:rPr>
              <a:t>-THCS </a:t>
            </a:r>
            <a:r>
              <a:rPr lang="en-US" sz="1400" b="1" dirty="0" err="1">
                <a:solidFill>
                  <a:schemeClr val="bg1"/>
                </a:solidFill>
                <a:effectLst/>
                <a:latin typeface="Times New Roman" panose="02020603050405020304" pitchFamily="18" charset="0"/>
                <a:ea typeface="Times New Roman" panose="02020603050405020304" pitchFamily="18" charset="0"/>
              </a:rPr>
              <a:t>Thị</a:t>
            </a:r>
            <a:r>
              <a:rPr lang="en-US" sz="1400" b="1" dirty="0">
                <a:solidFill>
                  <a:schemeClr val="bg1"/>
                </a:solidFill>
                <a:effectLst/>
                <a:latin typeface="Times New Roman" panose="02020603050405020304" pitchFamily="18" charset="0"/>
                <a:ea typeface="Times New Roman" panose="02020603050405020304" pitchFamily="18" charset="0"/>
              </a:rPr>
              <a:t> </a:t>
            </a:r>
            <a:r>
              <a:rPr lang="en-US" sz="1400" b="1" dirty="0" err="1">
                <a:solidFill>
                  <a:schemeClr val="bg1"/>
                </a:solidFill>
                <a:effectLst/>
                <a:latin typeface="Times New Roman" panose="02020603050405020304" pitchFamily="18" charset="0"/>
                <a:ea typeface="Times New Roman" panose="02020603050405020304" pitchFamily="18" charset="0"/>
              </a:rPr>
              <a:t>trấn</a:t>
            </a:r>
            <a:r>
              <a:rPr lang="en-US" sz="1400" b="1" dirty="0">
                <a:solidFill>
                  <a:schemeClr val="bg1"/>
                </a:solidFill>
                <a:effectLst/>
                <a:latin typeface="Times New Roman" panose="02020603050405020304" pitchFamily="18" charset="0"/>
                <a:ea typeface="Times New Roman" panose="02020603050405020304" pitchFamily="18" charset="0"/>
              </a:rPr>
              <a:t> </a:t>
            </a:r>
            <a:r>
              <a:rPr lang="en-US" sz="1400" b="1" dirty="0" err="1">
                <a:solidFill>
                  <a:schemeClr val="bg1"/>
                </a:solidFill>
                <a:effectLst/>
                <a:latin typeface="Times New Roman" panose="02020603050405020304" pitchFamily="18" charset="0"/>
                <a:ea typeface="Times New Roman" panose="02020603050405020304" pitchFamily="18" charset="0"/>
              </a:rPr>
              <a:t>Quốc</a:t>
            </a:r>
            <a:r>
              <a:rPr lang="en-US" sz="1400" b="1" dirty="0">
                <a:solidFill>
                  <a:schemeClr val="bg1"/>
                </a:solidFill>
                <a:effectLst/>
                <a:latin typeface="Times New Roman" panose="02020603050405020304" pitchFamily="18" charset="0"/>
                <a:ea typeface="Times New Roman" panose="02020603050405020304" pitchFamily="18" charset="0"/>
              </a:rPr>
              <a:t> </a:t>
            </a:r>
            <a:r>
              <a:rPr lang="en-US" sz="1400" b="1" dirty="0" err="1">
                <a:solidFill>
                  <a:schemeClr val="bg1"/>
                </a:solidFill>
                <a:effectLst/>
                <a:latin typeface="Times New Roman" panose="02020603050405020304" pitchFamily="18" charset="0"/>
                <a:ea typeface="Times New Roman" panose="02020603050405020304" pitchFamily="18" charset="0"/>
              </a:rPr>
              <a:t>Oai</a:t>
            </a:r>
            <a:r>
              <a:rPr lang="en-US" sz="1400" b="1" dirty="0">
                <a:solidFill>
                  <a:schemeClr val="bg1"/>
                </a:solidFill>
                <a:effectLst/>
                <a:latin typeface="Times New Roman" panose="02020603050405020304" pitchFamily="18" charset="0"/>
                <a:ea typeface="Times New Roman" panose="02020603050405020304" pitchFamily="18" charset="0"/>
              </a:rPr>
              <a:t>- HN-0903231078)</a:t>
            </a:r>
            <a:endParaRPr lang="en-US" sz="1200" dirty="0">
              <a:solidFill>
                <a:schemeClr val="bg1"/>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4CD9525B-2C91-8F85-DE0C-CCCDBE49A801}"/>
              </a:ext>
            </a:extLst>
          </p:cNvPr>
          <p:cNvSpPr txBox="1"/>
          <p:nvPr/>
        </p:nvSpPr>
        <p:spPr>
          <a:xfrm>
            <a:off x="2905125" y="2906664"/>
            <a:ext cx="8820150" cy="1569660"/>
          </a:xfrm>
          <a:prstGeom prst="rect">
            <a:avLst/>
          </a:prstGeom>
          <a:noFill/>
        </p:spPr>
        <p:txBody>
          <a:bodyPr wrap="square">
            <a:spAutoFit/>
          </a:bodyPr>
          <a:lstStyle/>
          <a:p>
            <a:pPr algn="just"/>
            <a:r>
              <a:rPr lang="pt-BR" sz="3200" b="1">
                <a:latin typeface="Times New Roman" panose="02020603050405020304" pitchFamily="18" charset="0"/>
                <a:cs typeface="Times New Roman" panose="02020603050405020304" pitchFamily="18" charset="0"/>
              </a:rPr>
              <a:t>Hãy lắng nghe bài hát về vùng đất phương Nam “Bài ca đất phương Nam” – Tô Thanh Phương.</a:t>
            </a:r>
          </a:p>
          <a:p>
            <a:pPr algn="just"/>
            <a:endParaRPr lang="en-US" sz="3200" b="1"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TextBox 56">
            <a:extLst>
              <a:ext uri="{FF2B5EF4-FFF2-40B4-BE49-F238E27FC236}">
                <a16:creationId xmlns:a16="http://schemas.microsoft.com/office/drawing/2014/main" id="{41AACABD-EEFE-0A2D-731C-6E0CF6CF52BC}"/>
              </a:ext>
            </a:extLst>
          </p:cNvPr>
          <p:cNvSpPr txBox="1"/>
          <p:nvPr/>
        </p:nvSpPr>
        <p:spPr>
          <a:xfrm>
            <a:off x="1562874" y="1174455"/>
            <a:ext cx="8542021" cy="584775"/>
          </a:xfrm>
          <a:prstGeom prst="rect">
            <a:avLst/>
          </a:prstGeom>
          <a:noFill/>
        </p:spPr>
        <p:txBody>
          <a:bodyPr wrap="square">
            <a:spAutoFit/>
          </a:bodyPr>
          <a:lstStyle/>
          <a:p>
            <a:pPr algn="just"/>
            <a:endParaRPr lang="en-US" sz="3200" b="1" i="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2" name="Vi deo bài hát Bài ca đất phương nam - Tìm với Cốc Cốc">
            <a:hlinkClick r:id="" action="ppaction://media"/>
            <a:extLst>
              <a:ext uri="{FF2B5EF4-FFF2-40B4-BE49-F238E27FC236}">
                <a16:creationId xmlns:a16="http://schemas.microsoft.com/office/drawing/2014/main" id="{E9971F33-32A0-42F8-9ACD-3E4BF825C0C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82163" y="81885"/>
            <a:ext cx="11889863" cy="6566888"/>
          </a:xfrm>
          <a:prstGeom prst="rect">
            <a:avLst/>
          </a:prstGeom>
        </p:spPr>
      </p:pic>
    </p:spTree>
    <p:extLst>
      <p:ext uri="{BB962C8B-B14F-4D97-AF65-F5344CB8AC3E}">
        <p14:creationId xmlns:p14="http://schemas.microsoft.com/office/powerpoint/2010/main" val="3936841811"/>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C259AB-6576-86C9-0AB3-0D562DE5EABC}"/>
              </a:ext>
            </a:extLst>
          </p:cNvPr>
          <p:cNvSpPr>
            <a:spLocks noGrp="1"/>
          </p:cNvSpPr>
          <p:nvPr>
            <p:ph idx="1"/>
          </p:nvPr>
        </p:nvSpPr>
        <p:spPr>
          <a:xfrm>
            <a:off x="1876425" y="1534450"/>
            <a:ext cx="10153649" cy="4023360"/>
          </a:xfrm>
        </p:spPr>
        <p:txBody>
          <a:bodyPr>
            <a:normAutofit/>
          </a:bodyPr>
          <a:lstStyle/>
          <a:p>
            <a:pPr marL="0" indent="0">
              <a:buNone/>
            </a:pPr>
            <a:r>
              <a:rPr lang="vi-VN" sz="4000" b="1" i="1">
                <a:solidFill>
                  <a:srgbClr val="C00000"/>
                </a:solidFill>
                <a:latin typeface="Times New Roman" panose="02020603050405020304" pitchFamily="18" charset="0"/>
                <a:cs typeface="Times New Roman" panose="02020603050405020304" pitchFamily="18" charset="0"/>
              </a:rPr>
              <a:t>- </a:t>
            </a:r>
            <a:r>
              <a:rPr lang="pt-BR" sz="4000" b="1" i="1">
                <a:solidFill>
                  <a:srgbClr val="C00000"/>
                </a:solidFill>
                <a:latin typeface="Times New Roman" panose="02020603050405020304" pitchFamily="18" charset="0"/>
                <a:cs typeface="Times New Roman" panose="02020603050405020304" pitchFamily="18" charset="0"/>
              </a:rPr>
              <a:t>Lời bài hát gợi cho em nhớ tới văn bản nào? Của ai? Em còn nhớ gì về nhân vật chính trong văn bản đó?</a:t>
            </a:r>
            <a:endParaRPr lang="en-US" sz="4000"/>
          </a:p>
        </p:txBody>
      </p:sp>
    </p:spTree>
    <p:extLst>
      <p:ext uri="{BB962C8B-B14F-4D97-AF65-F5344CB8AC3E}">
        <p14:creationId xmlns:p14="http://schemas.microsoft.com/office/powerpoint/2010/main" val="4135212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7BE22A-0392-4425-AD13-56E402FC1D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893"/>
            <a:ext cx="12192000" cy="6859786"/>
          </a:xfrm>
          <a:prstGeom prst="rect">
            <a:avLst/>
          </a:prstGeom>
        </p:spPr>
      </p:pic>
      <p:sp>
        <p:nvSpPr>
          <p:cNvPr id="82" name="文本框 81">
            <a:extLst>
              <a:ext uri="{FF2B5EF4-FFF2-40B4-BE49-F238E27FC236}">
                <a16:creationId xmlns:a16="http://schemas.microsoft.com/office/drawing/2014/main" id="{2984F66C-3DAD-467A-B9BA-C54779069ABB}"/>
              </a:ext>
            </a:extLst>
          </p:cNvPr>
          <p:cNvSpPr txBox="1"/>
          <p:nvPr/>
        </p:nvSpPr>
        <p:spPr>
          <a:xfrm>
            <a:off x="147549" y="289065"/>
            <a:ext cx="10698794" cy="1446550"/>
          </a:xfrm>
          <a:prstGeom prst="rect">
            <a:avLst/>
          </a:prstGeom>
          <a:noFill/>
        </p:spPr>
        <p:txBody>
          <a:bodyPr wrap="square">
            <a:spAutoFit/>
          </a:bodyPr>
          <a:lstStyle/>
          <a:p>
            <a:pPr defTabSz="913765">
              <a:defRPr/>
            </a:pPr>
            <a:r>
              <a:rPr lang="vi-VN" altLang="zh-CN" sz="4400" b="1">
                <a:solidFill>
                  <a:srgbClr val="00B0F0"/>
                </a:solidFill>
                <a:latin typeface="+mj-lt"/>
                <a:ea typeface="方正正黑简体" panose="02000000000000000000" pitchFamily="2" charset="-122"/>
                <a:cs typeface="+mn-ea"/>
                <a:sym typeface="+mn-lt"/>
              </a:rPr>
              <a:t>Bài 4. NGHỊ LUẬN VĂN HỌC</a:t>
            </a:r>
            <a:endParaRPr lang="en-US" altLang="zh-CN" sz="4400" b="1">
              <a:solidFill>
                <a:srgbClr val="00B0F0"/>
              </a:solidFill>
              <a:latin typeface="+mj-lt"/>
              <a:ea typeface="方正正黑简体" panose="02000000000000000000" pitchFamily="2" charset="-122"/>
              <a:cs typeface="+mn-ea"/>
              <a:sym typeface="+mn-lt"/>
            </a:endParaRPr>
          </a:p>
          <a:p>
            <a:pPr algn="ctr" defTabSz="913765">
              <a:defRPr/>
            </a:pPr>
            <a:r>
              <a:rPr lang="vi-VN" altLang="zh-CN" sz="4400" b="1">
                <a:latin typeface="+mj-lt"/>
                <a:ea typeface="方正正黑简体" panose="02000000000000000000" pitchFamily="2" charset="-122"/>
                <a:cs typeface="+mn-ea"/>
                <a:sym typeface="+mn-lt"/>
              </a:rPr>
              <a:t>Tiết 45,46. ĐỌC HIỂU VĂN BẢN</a:t>
            </a:r>
          </a:p>
        </p:txBody>
      </p:sp>
      <p:sp>
        <p:nvSpPr>
          <p:cNvPr id="2" name="Rectangle 1">
            <a:extLst>
              <a:ext uri="{FF2B5EF4-FFF2-40B4-BE49-F238E27FC236}">
                <a16:creationId xmlns:a16="http://schemas.microsoft.com/office/drawing/2014/main" id="{75ED3474-E72F-FB93-248A-82C7EA8C1C5B}"/>
              </a:ext>
            </a:extLst>
          </p:cNvPr>
          <p:cNvSpPr/>
          <p:nvPr/>
        </p:nvSpPr>
        <p:spPr>
          <a:xfrm>
            <a:off x="609600" y="3190672"/>
            <a:ext cx="10769600" cy="3895928"/>
          </a:xfrm>
          <a:prstGeom prst="rect">
            <a:avLst/>
          </a:prstGeom>
          <a:noFill/>
        </p:spPr>
        <p:txBody>
          <a:bodyPr spcFirstLastPara="1" wrap="none">
            <a:prstTxWarp prst="textArchUp">
              <a:avLst>
                <a:gd name="adj" fmla="val 10494395"/>
              </a:avLst>
            </a:prstTxWarp>
            <a:spAutoFit/>
          </a:bodyPr>
          <a:lstStyle/>
          <a:p>
            <a:pPr algn="ctr" fontAlgn="auto">
              <a:spcBef>
                <a:spcPts val="0"/>
              </a:spcBef>
              <a:spcAft>
                <a:spcPts val="0"/>
              </a:spcAft>
              <a:defRPr/>
            </a:pPr>
            <a:r>
              <a:rPr lang="en-US" sz="40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 </a:t>
            </a:r>
            <a:r>
              <a:rPr lang="en-US"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THIÊN NHIÊN VÀ CON NG</a:t>
            </a:r>
            <a:r>
              <a:rPr lang="vi-VN"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ƯỜI</a:t>
            </a:r>
            <a:r>
              <a:rPr lang="en-US"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 </a:t>
            </a:r>
          </a:p>
          <a:p>
            <a:pPr algn="ctr" fontAlgn="auto">
              <a:spcBef>
                <a:spcPts val="0"/>
              </a:spcBef>
              <a:spcAft>
                <a:spcPts val="0"/>
              </a:spcAft>
              <a:defRPr/>
            </a:pPr>
            <a:r>
              <a:rPr lang="en-US"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TRONG TRUYỆN ĐẤT RỪNG PH</a:t>
            </a:r>
            <a:r>
              <a:rPr lang="vi-VN"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ƯƠ</a:t>
            </a:r>
            <a:r>
              <a:rPr lang="en-US" sz="6600" b="1">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Times New Roman" pitchFamily="18" charset="0"/>
                <a:cs typeface="Times New Roman" pitchFamily="18" charset="0"/>
              </a:rPr>
              <a:t>NG  NAM</a:t>
            </a:r>
          </a:p>
        </p:txBody>
      </p:sp>
      <p:sp>
        <p:nvSpPr>
          <p:cNvPr id="5" name="TextBox 4">
            <a:extLst>
              <a:ext uri="{FF2B5EF4-FFF2-40B4-BE49-F238E27FC236}">
                <a16:creationId xmlns:a16="http://schemas.microsoft.com/office/drawing/2014/main" id="{02BCF023-AF94-3A0F-9FD3-BAE51E38A2A0}"/>
              </a:ext>
            </a:extLst>
          </p:cNvPr>
          <p:cNvSpPr txBox="1"/>
          <p:nvPr/>
        </p:nvSpPr>
        <p:spPr>
          <a:xfrm>
            <a:off x="6050604" y="4396266"/>
            <a:ext cx="3920247" cy="830997"/>
          </a:xfrm>
          <a:prstGeom prst="rect">
            <a:avLst/>
          </a:prstGeom>
          <a:noFill/>
        </p:spPr>
        <p:txBody>
          <a:bodyPr wrap="square">
            <a:spAutoFit/>
          </a:bodyPr>
          <a:lstStyle/>
          <a:p>
            <a:pPr algn="r" defTabSz="913765">
              <a:defRPr/>
            </a:pPr>
            <a:r>
              <a:rPr lang="vi-VN" altLang="zh-CN" sz="4800" b="1" i="1">
                <a:solidFill>
                  <a:srgbClr val="002060"/>
                </a:solidFill>
                <a:latin typeface="Cambria" panose="02040503050406030204" pitchFamily="18" charset="0"/>
                <a:ea typeface="Cambria" panose="02040503050406030204" pitchFamily="18" charset="0"/>
                <a:cs typeface="+mn-ea"/>
                <a:sym typeface="+mn-lt"/>
              </a:rPr>
              <a:t>-</a:t>
            </a:r>
            <a:r>
              <a:rPr lang="en-US" altLang="zh-CN" sz="4800" b="1" i="1">
                <a:solidFill>
                  <a:srgbClr val="002060"/>
                </a:solidFill>
                <a:latin typeface="Cambria" panose="02040503050406030204" pitchFamily="18" charset="0"/>
                <a:ea typeface="Cambria" panose="02040503050406030204" pitchFamily="18" charset="0"/>
                <a:cs typeface="+mn-ea"/>
                <a:sym typeface="+mn-lt"/>
              </a:rPr>
              <a:t>Bùi </a:t>
            </a:r>
            <a:r>
              <a:rPr lang="vi-VN" altLang="zh-CN" sz="4800" b="1" i="1">
                <a:solidFill>
                  <a:srgbClr val="002060"/>
                </a:solidFill>
                <a:latin typeface="Cambria" panose="02040503050406030204" pitchFamily="18" charset="0"/>
                <a:ea typeface="Cambria" panose="02040503050406030204" pitchFamily="18" charset="0"/>
                <a:cs typeface="+mn-ea"/>
                <a:sym typeface="+mn-lt"/>
              </a:rPr>
              <a:t>Hồng-</a:t>
            </a:r>
            <a:r>
              <a:rPr lang="en-US" altLang="zh-CN" sz="4800" b="1" i="1">
                <a:solidFill>
                  <a:srgbClr val="002060"/>
                </a:solidFill>
                <a:latin typeface="Cambria" panose="02040503050406030204" pitchFamily="18" charset="0"/>
                <a:ea typeface="Cambria" panose="02040503050406030204" pitchFamily="18" charset="0"/>
                <a:cs typeface="+mn-ea"/>
                <a:sym typeface="+mn-lt"/>
              </a:rPr>
              <a:t> </a:t>
            </a:r>
            <a:endParaRPr lang="zh-CN" altLang="en-US" sz="4800" b="1" i="1" dirty="0">
              <a:solidFill>
                <a:srgbClr val="002060"/>
              </a:solidFill>
              <a:latin typeface="Cambria" panose="02040503050406030204" pitchFamily="18" charset="0"/>
              <a:ea typeface="方正正黑简体" panose="02000000000000000000" pitchFamily="2" charset="-122"/>
              <a:cs typeface="+mn-ea"/>
              <a:sym typeface="+mn-lt"/>
            </a:endParaRPr>
          </a:p>
        </p:txBody>
      </p:sp>
    </p:spTree>
    <p:custDataLst>
      <p:tags r:id="rId1"/>
    </p:custDataLst>
    <p:extLst>
      <p:ext uri="{BB962C8B-B14F-4D97-AF65-F5344CB8AC3E}">
        <p14:creationId xmlns:p14="http://schemas.microsoft.com/office/powerpoint/2010/main" val="4161219848"/>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3" name="Rectangle 2">
            <a:extLst>
              <a:ext uri="{FF2B5EF4-FFF2-40B4-BE49-F238E27FC236}">
                <a16:creationId xmlns:a16="http://schemas.microsoft.com/office/drawing/2014/main" id="{F67CD907-7AED-4BFE-9E35-B3C1E52FA5A4}"/>
              </a:ext>
            </a:extLst>
          </p:cNvPr>
          <p:cNvSpPr/>
          <p:nvPr/>
        </p:nvSpPr>
        <p:spPr>
          <a:xfrm>
            <a:off x="57705" y="31003"/>
            <a:ext cx="5859250" cy="678327"/>
          </a:xfrm>
          <a:prstGeom prst="rect">
            <a:avLst/>
          </a:prstGeom>
        </p:spPr>
        <p:txBody>
          <a:bodyPr wrap="square">
            <a:spAutoFit/>
          </a:bodyPr>
          <a:lstStyle/>
          <a:p>
            <a:pPr algn="just">
              <a:lnSpc>
                <a:spcPct val="115000"/>
              </a:lnSpc>
              <a:spcAft>
                <a:spcPts val="0"/>
              </a:spcAft>
            </a:pPr>
            <a:r>
              <a:rPr lang="en-US" sz="3600" b="1" dirty="0">
                <a:solidFill>
                  <a:srgbClr val="FF0000"/>
                </a:solidFill>
                <a:latin typeface="Times New Roman" panose="02020603050405020304" pitchFamily="18" charset="0"/>
                <a:ea typeface="Times New Roman" panose="02020603050405020304" pitchFamily="18" charset="0"/>
              </a:rPr>
              <a:t>I</a:t>
            </a:r>
            <a:r>
              <a:rPr lang="en-US" sz="3600" b="1">
                <a:solidFill>
                  <a:srgbClr val="FF0000"/>
                </a:solidFill>
                <a:latin typeface="Times New Roman" panose="02020603050405020304" pitchFamily="18" charset="0"/>
                <a:ea typeface="Times New Roman" panose="02020603050405020304" pitchFamily="18" charset="0"/>
              </a:rPr>
              <a:t>. </a:t>
            </a:r>
            <a:r>
              <a:rPr lang="vi-VN" sz="3600" b="1">
                <a:solidFill>
                  <a:srgbClr val="FF0000"/>
                </a:solidFill>
                <a:latin typeface="Times New Roman" panose="02020603050405020304" pitchFamily="18" charset="0"/>
                <a:ea typeface="Times New Roman" panose="02020603050405020304" pitchFamily="18" charset="0"/>
              </a:rPr>
              <a:t>Kiến</a:t>
            </a:r>
            <a:r>
              <a:rPr lang="en-US" sz="3600" b="1">
                <a:solidFill>
                  <a:srgbClr val="FF0000"/>
                </a:solidFill>
                <a:latin typeface="Times New Roman" panose="02020603050405020304" pitchFamily="18" charset="0"/>
                <a:ea typeface="Times New Roman" panose="02020603050405020304" pitchFamily="18" charset="0"/>
              </a:rPr>
              <a:t> </a:t>
            </a:r>
            <a:r>
              <a:rPr lang="en-US" sz="3600" b="1" dirty="0" err="1">
                <a:solidFill>
                  <a:srgbClr val="FF0000"/>
                </a:solidFill>
                <a:latin typeface="Times New Roman" panose="02020603050405020304" pitchFamily="18" charset="0"/>
                <a:ea typeface="Times New Roman" panose="02020603050405020304" pitchFamily="18" charset="0"/>
              </a:rPr>
              <a:t>thức</a:t>
            </a:r>
            <a:r>
              <a:rPr lang="en-US" sz="3600" b="1" dirty="0">
                <a:solidFill>
                  <a:srgbClr val="FF0000"/>
                </a:solidFill>
                <a:latin typeface="Times New Roman" panose="02020603050405020304" pitchFamily="18" charset="0"/>
                <a:ea typeface="Times New Roman" panose="02020603050405020304" pitchFamily="18" charset="0"/>
              </a:rPr>
              <a:t> </a:t>
            </a:r>
            <a:r>
              <a:rPr lang="en-US" sz="3600" b="1" dirty="0" err="1">
                <a:solidFill>
                  <a:srgbClr val="FF0000"/>
                </a:solidFill>
                <a:latin typeface="Times New Roman" panose="02020603050405020304" pitchFamily="18" charset="0"/>
                <a:ea typeface="Times New Roman" panose="02020603050405020304" pitchFamily="18" charset="0"/>
              </a:rPr>
              <a:t>Ngữ</a:t>
            </a:r>
            <a:r>
              <a:rPr lang="en-US" sz="3600" b="1" dirty="0">
                <a:solidFill>
                  <a:srgbClr val="FF0000"/>
                </a:solidFill>
                <a:latin typeface="Times New Roman" panose="02020603050405020304" pitchFamily="18" charset="0"/>
                <a:ea typeface="Times New Roman" panose="02020603050405020304" pitchFamily="18" charset="0"/>
              </a:rPr>
              <a:t> </a:t>
            </a:r>
            <a:r>
              <a:rPr lang="en-US" sz="3600" b="1" dirty="0" err="1">
                <a:solidFill>
                  <a:srgbClr val="FF0000"/>
                </a:solidFill>
                <a:latin typeface="Times New Roman" panose="02020603050405020304" pitchFamily="18" charset="0"/>
                <a:ea typeface="Times New Roman" panose="02020603050405020304" pitchFamily="18" charset="0"/>
              </a:rPr>
              <a:t>văn</a:t>
            </a:r>
            <a:endParaRPr lang="en-US" sz="3600" dirty="0">
              <a:solidFill>
                <a:srgbClr val="FF0000"/>
              </a:solidFill>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70D78A7E-F8CC-4CFE-A0AB-A2A1B5B3A6ED}"/>
              </a:ext>
            </a:extLst>
          </p:cNvPr>
          <p:cNvSpPr txBox="1"/>
          <p:nvPr/>
        </p:nvSpPr>
        <p:spPr>
          <a:xfrm>
            <a:off x="57705" y="681922"/>
            <a:ext cx="8012624" cy="584775"/>
          </a:xfrm>
          <a:prstGeom prst="rect">
            <a:avLst/>
          </a:prstGeom>
          <a:noFill/>
        </p:spPr>
        <p:txBody>
          <a:bodyPr wrap="square" rtlCol="0">
            <a:spAutoFit/>
          </a:bodyPr>
          <a:lstStyle/>
          <a:p>
            <a:r>
              <a:rPr lang="vi-VN" sz="3200" b="1" dirty="0">
                <a:solidFill>
                  <a:srgbClr val="0070C0"/>
                </a:solidFill>
                <a:latin typeface="Times New Roman" panose="02020603050405020304" pitchFamily="18" charset="0"/>
                <a:cs typeface="Times New Roman" panose="02020603050405020304" pitchFamily="18" charset="0"/>
              </a:rPr>
              <a:t>1. </a:t>
            </a:r>
            <a:r>
              <a:rPr lang="en-US" sz="3200" b="1" dirty="0" err="1">
                <a:solidFill>
                  <a:srgbClr val="0070C0"/>
                </a:solidFill>
                <a:latin typeface="Times New Roman" panose="02020603050405020304" pitchFamily="18" charset="0"/>
                <a:cs typeface="Times New Roman" panose="02020603050405020304" pitchFamily="18" charset="0"/>
              </a:rPr>
              <a:t>Đặc</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điểm</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của</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văn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bản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nghị</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luận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văn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học</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3CA422E-BB3D-4606-92E1-0AB897CBDCED}"/>
              </a:ext>
            </a:extLst>
          </p:cNvPr>
          <p:cNvSpPr txBox="1"/>
          <p:nvPr/>
        </p:nvSpPr>
        <p:spPr>
          <a:xfrm>
            <a:off x="57704" y="1267263"/>
            <a:ext cx="10011905" cy="255454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Mục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đích</a:t>
            </a:r>
            <a:r>
              <a:rPr lang="en-US" sz="3200" b="1">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Thuyết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a:t>
            </a:r>
          </a:p>
          <a:p>
            <a:pPr algn="just"/>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Nội</a:t>
            </a:r>
            <a:r>
              <a:rPr lang="en-US" sz="3200" b="1" dirty="0">
                <a:latin typeface="Times New Roman" panose="02020603050405020304" pitchFamily="18" charset="0"/>
                <a:cs typeface="Times New Roman" panose="02020603050405020304" pitchFamily="18" charset="0"/>
              </a:rPr>
              <a:t> dung</a:t>
            </a:r>
            <a:r>
              <a:rPr lang="en-US" sz="3200" b="1">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Thường </a:t>
            </a:r>
            <a:r>
              <a:rPr lang="en-US" sz="3200" dirty="0" err="1">
                <a:latin typeface="Times New Roman" panose="02020603050405020304" pitchFamily="18" charset="0"/>
                <a:cs typeface="Times New Roman" panose="02020603050405020304" pitchFamily="18" charset="0"/>
              </a:rPr>
              <a:t>tập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vẻ</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đẹp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nội</a:t>
            </a:r>
            <a:r>
              <a:rPr lang="en-US" sz="3200" dirty="0">
                <a:latin typeface="Times New Roman" panose="02020603050405020304" pitchFamily="18" charset="0"/>
                <a:cs typeface="Times New Roman" panose="02020603050405020304" pitchFamily="18" charset="0"/>
              </a:rPr>
              <a:t> dung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a:t>
            </a:r>
          </a:p>
          <a:p>
            <a:pPr algn="just"/>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Yêu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cầu</a:t>
            </a:r>
            <a:r>
              <a:rPr lang="en-US" sz="3200" b="1">
                <a:latin typeface="Times New Roman" panose="02020603050405020304" pitchFamily="18" charset="0"/>
                <a:cs typeface="Times New Roman" panose="02020603050405020304" pitchFamily="18" charset="0"/>
              </a:rPr>
              <a:t>:</a:t>
            </a:r>
            <a:r>
              <a:rPr lang="en-US" sz="3200">
                <a:latin typeface="Times New Roman" panose="02020603050405020304" pitchFamily="18" charset="0"/>
                <a:cs typeface="Times New Roman" panose="02020603050405020304" pitchFamily="18" charset="0"/>
              </a:rPr>
              <a:t> Để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p>
        </p:txBody>
      </p:sp>
      <p:sp>
        <p:nvSpPr>
          <p:cNvPr id="13" name="TextBox 12">
            <a:extLst>
              <a:ext uri="{FF2B5EF4-FFF2-40B4-BE49-F238E27FC236}">
                <a16:creationId xmlns:a16="http://schemas.microsoft.com/office/drawing/2014/main" id="{817F21E5-B656-4B99-BD7F-FF480676BDD6}"/>
              </a:ext>
            </a:extLst>
          </p:cNvPr>
          <p:cNvSpPr txBox="1"/>
          <p:nvPr/>
        </p:nvSpPr>
        <p:spPr>
          <a:xfrm>
            <a:off x="57359" y="3723463"/>
            <a:ext cx="8493417" cy="584775"/>
          </a:xfrm>
          <a:prstGeom prst="rect">
            <a:avLst/>
          </a:prstGeom>
          <a:noFill/>
        </p:spPr>
        <p:txBody>
          <a:bodyPr wrap="square" rtlCol="0">
            <a:spAutoFit/>
          </a:bodyPr>
          <a:lstStyle/>
          <a:p>
            <a:r>
              <a:rPr lang="vi-VN" sz="3200" b="1" dirty="0">
                <a:solidFill>
                  <a:srgbClr val="0070C0"/>
                </a:solidFill>
                <a:latin typeface="Times New Roman" panose="02020603050405020304" pitchFamily="18" charset="0"/>
                <a:cs typeface="Times New Roman" panose="02020603050405020304" pitchFamily="18" charset="0"/>
              </a:rPr>
              <a:t>2.  Giá trị nhận thức của văn học</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09091538-207B-4147-962E-13088D1B0B71}"/>
              </a:ext>
            </a:extLst>
          </p:cNvPr>
          <p:cNvSpPr txBox="1"/>
          <p:nvPr/>
        </p:nvSpPr>
        <p:spPr>
          <a:xfrm>
            <a:off x="57359" y="4310058"/>
            <a:ext cx="9779777" cy="2062103"/>
          </a:xfrm>
          <a:prstGeom prst="rect">
            <a:avLst/>
          </a:prstGeom>
          <a:noFill/>
        </p:spPr>
        <p:txBody>
          <a:bodyPr wrap="square" rtlCol="0">
            <a:spAutoFit/>
          </a:bodyPr>
          <a:lstStyle/>
          <a:p>
            <a:pPr algn="just"/>
            <a:r>
              <a:rPr lang="vi-VN" sz="3200">
                <a:latin typeface="Times New Roman" panose="02020603050405020304" pitchFamily="18" charset="0"/>
                <a:cs typeface="Times New Roman" panose="02020603050405020304" pitchFamily="18" charset="0"/>
              </a:rPr>
              <a:t>     Văn </a:t>
            </a:r>
            <a:r>
              <a:rPr lang="vi-VN" sz="3200" dirty="0">
                <a:latin typeface="Times New Roman" panose="02020603050405020304" pitchFamily="18" charset="0"/>
                <a:cs typeface="Times New Roman" panose="02020603050405020304" pitchFamily="18" charset="0"/>
              </a:rPr>
              <a:t>học có giá trị nhận thức là muốn khẳng định tác phẩm văn học mang lại hiểu biết cho người đọc về thiên nhiên con người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cuộc 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giúp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 </a:t>
            </a:r>
          </a:p>
        </p:txBody>
      </p:sp>
      <p:sp>
        <p:nvSpPr>
          <p:cNvPr id="2" name="Cloud 1">
            <a:extLst>
              <a:ext uri="{FF2B5EF4-FFF2-40B4-BE49-F238E27FC236}">
                <a16:creationId xmlns:a16="http://schemas.microsoft.com/office/drawing/2014/main" id="{5B173A4A-BB7B-62D6-2B4A-F371D093E0E7}"/>
              </a:ext>
            </a:extLst>
          </p:cNvPr>
          <p:cNvSpPr/>
          <p:nvPr/>
        </p:nvSpPr>
        <p:spPr>
          <a:xfrm>
            <a:off x="7000675" y="1614967"/>
            <a:ext cx="5357303" cy="401542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prstTxWarp prst="textNoShape">
              <a:avLst/>
            </a:prstTxWarp>
            <a:noAutofit/>
          </a:bodyPr>
          <a:lstStyle/>
          <a:p>
            <a:pPr algn="ctr"/>
            <a:endParaRPr lang="en-US" sz="1801" dirty="0"/>
          </a:p>
        </p:txBody>
      </p:sp>
      <p:sp>
        <p:nvSpPr>
          <p:cNvPr id="9" name="TextBox 8">
            <a:extLst>
              <a:ext uri="{FF2B5EF4-FFF2-40B4-BE49-F238E27FC236}">
                <a16:creationId xmlns:a16="http://schemas.microsoft.com/office/drawing/2014/main" id="{E6BE3D90-5BFF-9E06-5D69-1FBBEE7B03EC}"/>
              </a:ext>
            </a:extLst>
          </p:cNvPr>
          <p:cNvSpPr txBox="1"/>
          <p:nvPr/>
        </p:nvSpPr>
        <p:spPr>
          <a:xfrm>
            <a:off x="7896577" y="2405595"/>
            <a:ext cx="3446218" cy="2247410"/>
          </a:xfrm>
          <a:prstGeom prst="rect">
            <a:avLst/>
          </a:prstGeom>
          <a:noFill/>
        </p:spPr>
        <p:txBody>
          <a:bodyPr wrap="square" rtlCol="0">
            <a:spAutoFit/>
          </a:bodyPr>
          <a:lstStyle/>
          <a:p>
            <a:pPr algn="ctr"/>
            <a:r>
              <a:rPr lang="pt-BR" sz="2801" dirty="0">
                <a:latin typeface="Times New Roman" panose="02020603050405020304" pitchFamily="18" charset="0"/>
                <a:ea typeface="Calibri" panose="020F0502020204030204" pitchFamily="34" charset="0"/>
              </a:rPr>
              <a:t>Hãy chia sẻ những hiểu biết về đặc </a:t>
            </a:r>
            <a:r>
              <a:rPr lang="pt-BR" sz="2801">
                <a:latin typeface="Times New Roman" panose="02020603050405020304" pitchFamily="18" charset="0"/>
                <a:ea typeface="Calibri" panose="020F0502020204030204" pitchFamily="34" charset="0"/>
              </a:rPr>
              <a:t>điểm của</a:t>
            </a:r>
            <a:r>
              <a:rPr lang="vi-VN" sz="2801">
                <a:latin typeface="Times New Roman" panose="02020603050405020304" pitchFamily="18" charset="0"/>
                <a:ea typeface="Calibri" panose="020F0502020204030204" pitchFamily="34" charset="0"/>
              </a:rPr>
              <a:t> văn bản</a:t>
            </a:r>
            <a:r>
              <a:rPr lang="pt-BR" sz="2801">
                <a:latin typeface="Times New Roman" panose="02020603050405020304" pitchFamily="18" charset="0"/>
                <a:ea typeface="Calibri" panose="020F0502020204030204" pitchFamily="34" charset="0"/>
              </a:rPr>
              <a:t> </a:t>
            </a:r>
            <a:r>
              <a:rPr lang="pt-BR" sz="2801" dirty="0">
                <a:latin typeface="Times New Roman" panose="02020603050405020304" pitchFamily="18" charset="0"/>
                <a:ea typeface="Calibri" panose="020F0502020204030204" pitchFamily="34" charset="0"/>
              </a:rPr>
              <a:t>nghị luận văn học và giá trị nhận thức </a:t>
            </a:r>
            <a:r>
              <a:rPr lang="pt-BR" sz="2801">
                <a:latin typeface="Times New Roman" panose="02020603050405020304" pitchFamily="18" charset="0"/>
                <a:ea typeface="Calibri" panose="020F0502020204030204" pitchFamily="34" charset="0"/>
              </a:rPr>
              <a:t>của văn </a:t>
            </a:r>
            <a:r>
              <a:rPr lang="vi-VN" sz="2801">
                <a:latin typeface="Times New Roman" panose="02020603050405020304" pitchFamily="18" charset="0"/>
                <a:ea typeface="Calibri" panose="020F0502020204030204" pitchFamily="34" charset="0"/>
              </a:rPr>
              <a:t>học?</a:t>
            </a:r>
            <a:endParaRPr lang="en-US" sz="2801" dirty="0"/>
          </a:p>
        </p:txBody>
      </p:sp>
      <p:sp>
        <p:nvSpPr>
          <p:cNvPr id="5" name="Rectangle 4">
            <a:extLst>
              <a:ext uri="{FF2B5EF4-FFF2-40B4-BE49-F238E27FC236}">
                <a16:creationId xmlns:a16="http://schemas.microsoft.com/office/drawing/2014/main" id="{C58E5A3D-35DA-FDA8-1CC4-C7C0924378BA}"/>
              </a:ext>
            </a:extLst>
          </p:cNvPr>
          <p:cNvSpPr/>
          <p:nvPr/>
        </p:nvSpPr>
        <p:spPr>
          <a:xfrm>
            <a:off x="6333207" y="48754"/>
            <a:ext cx="5726311"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a:t>
            </a:r>
            <a:r>
              <a:rPr kumimoji="0" lang="vi-VN" sz="2400" b="1" i="0" u="none" strike="noStrike" kern="1200" cap="none" spc="0" normalizeH="0" baseline="0" noProof="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KHÁM </a:t>
            </a:r>
            <a:r>
              <a:rPr kumimoji="0" lang="en-US" sz="2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PHÁ KIẾN THỨC</a:t>
            </a:r>
          </a:p>
        </p:txBody>
      </p:sp>
    </p:spTree>
    <p:extLst>
      <p:ext uri="{BB962C8B-B14F-4D97-AF65-F5344CB8AC3E}">
        <p14:creationId xmlns:p14="http://schemas.microsoft.com/office/powerpoint/2010/main" val="1317601702"/>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2" grpId="0" animBg="1"/>
      <p:bldP spid="2" grpId="1" animBg="1"/>
      <p:bldP spid="9" grpId="0"/>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03C21E38-0E58-423B-AACE-9CF667805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893"/>
            <a:ext cx="12192000" cy="6859786"/>
          </a:xfrm>
          <a:prstGeom prst="rect">
            <a:avLst/>
          </a:prstGeom>
        </p:spPr>
      </p:pic>
      <p:sp>
        <p:nvSpPr>
          <p:cNvPr id="6" name="文本框 5">
            <a:extLst>
              <a:ext uri="{FF2B5EF4-FFF2-40B4-BE49-F238E27FC236}">
                <a16:creationId xmlns:a16="http://schemas.microsoft.com/office/drawing/2014/main" id="{B8E1EAE4-0079-44B2-AAFD-985EFDB832F0}"/>
              </a:ext>
            </a:extLst>
          </p:cNvPr>
          <p:cNvSpPr txBox="1"/>
          <p:nvPr/>
        </p:nvSpPr>
        <p:spPr>
          <a:xfrm>
            <a:off x="1842220" y="1476461"/>
            <a:ext cx="1415772" cy="1862498"/>
          </a:xfrm>
          <a:prstGeom prst="rect">
            <a:avLst/>
          </a:prstGeom>
          <a:noFill/>
        </p:spPr>
        <p:txBody>
          <a:bodyPr wrap="none" rtlCol="0">
            <a:spAutoFit/>
          </a:bodyPr>
          <a:lstStyle/>
          <a:p>
            <a:pPr defTabSz="914674">
              <a:defRPr/>
            </a:pPr>
            <a:r>
              <a:rPr lang="vi-VN" altLang="zh-CN" sz="11503" b="1">
                <a:solidFill>
                  <a:srgbClr val="00B050"/>
                </a:solidFill>
                <a:cs typeface="+mn-ea"/>
                <a:sym typeface="+mn-lt"/>
              </a:rPr>
              <a:t>II.</a:t>
            </a:r>
            <a:endParaRPr lang="zh-CN" altLang="en-US" sz="11503" b="1" dirty="0">
              <a:solidFill>
                <a:srgbClr val="00B050"/>
              </a:solidFill>
              <a:cs typeface="+mn-ea"/>
              <a:sym typeface="+mn-lt"/>
            </a:endParaRPr>
          </a:p>
        </p:txBody>
      </p:sp>
      <p:sp>
        <p:nvSpPr>
          <p:cNvPr id="53" name="文本框 52">
            <a:extLst>
              <a:ext uri="{FF2B5EF4-FFF2-40B4-BE49-F238E27FC236}">
                <a16:creationId xmlns:a16="http://schemas.microsoft.com/office/drawing/2014/main" id="{60491E6E-908E-4DC5-9AB8-5810E6483974}"/>
              </a:ext>
            </a:extLst>
          </p:cNvPr>
          <p:cNvSpPr txBox="1"/>
          <p:nvPr/>
        </p:nvSpPr>
        <p:spPr>
          <a:xfrm>
            <a:off x="3132307" y="2152220"/>
            <a:ext cx="8326876" cy="831125"/>
          </a:xfrm>
          <a:prstGeom prst="rect">
            <a:avLst/>
          </a:prstGeom>
          <a:noFill/>
        </p:spPr>
        <p:txBody>
          <a:bodyPr wrap="square" rtlCol="0">
            <a:spAutoFit/>
          </a:bodyPr>
          <a:lstStyle/>
          <a:p>
            <a:pPr algn="ctr" defTabSz="914674">
              <a:defRPr/>
            </a:pPr>
            <a:r>
              <a:rPr lang="vi-VN" altLang="zh-CN" sz="4801" b="1">
                <a:solidFill>
                  <a:srgbClr val="00B050"/>
                </a:solidFill>
                <a:latin typeface="Times New Roman" panose="02020603050405020304" pitchFamily="18" charset="0"/>
                <a:cs typeface="Times New Roman" panose="02020603050405020304" pitchFamily="18" charset="0"/>
                <a:sym typeface="+mn-lt"/>
              </a:rPr>
              <a:t>ĐỌC, </a:t>
            </a:r>
            <a:r>
              <a:rPr lang="en-US" altLang="zh-CN" sz="4801" b="1">
                <a:solidFill>
                  <a:srgbClr val="00B050"/>
                </a:solidFill>
                <a:latin typeface="Times New Roman" panose="02020603050405020304" pitchFamily="18" charset="0"/>
                <a:cs typeface="Times New Roman" panose="02020603050405020304" pitchFamily="18" charset="0"/>
                <a:sym typeface="+mn-lt"/>
              </a:rPr>
              <a:t>TÌM </a:t>
            </a:r>
            <a:r>
              <a:rPr lang="en-US" altLang="zh-CN" sz="4801" b="1" dirty="0">
                <a:solidFill>
                  <a:srgbClr val="00B050"/>
                </a:solidFill>
                <a:latin typeface="Times New Roman" panose="02020603050405020304" pitchFamily="18" charset="0"/>
                <a:cs typeface="Times New Roman" panose="02020603050405020304" pitchFamily="18" charset="0"/>
                <a:sym typeface="+mn-lt"/>
              </a:rPr>
              <a:t>HIỂU CHUNG</a:t>
            </a:r>
            <a:endParaRPr lang="zh-CN" altLang="en-US" sz="4801" b="1" dirty="0">
              <a:solidFill>
                <a:srgbClr val="00B050"/>
              </a:solidFill>
              <a:latin typeface="Times New Roman" panose="02020603050405020304" pitchFamily="18" charset="0"/>
              <a:cs typeface="Times New Roman" panose="02020603050405020304" pitchFamily="18" charset="0"/>
              <a:sym typeface="+mn-lt"/>
            </a:endParaRPr>
          </a:p>
        </p:txBody>
      </p:sp>
    </p:spTree>
    <p:custDataLst>
      <p:tags r:id="rId1"/>
    </p:custDataLst>
    <p:extLst>
      <p:ext uri="{BB962C8B-B14F-4D97-AF65-F5344CB8AC3E}">
        <p14:creationId xmlns:p14="http://schemas.microsoft.com/office/powerpoint/2010/main" val="519832019"/>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3" name="Rectangle 2">
            <a:extLst>
              <a:ext uri="{FF2B5EF4-FFF2-40B4-BE49-F238E27FC236}">
                <a16:creationId xmlns:a16="http://schemas.microsoft.com/office/drawing/2014/main" id="{F67CD907-7AED-4BFE-9E35-B3C1E52FA5A4}"/>
              </a:ext>
            </a:extLst>
          </p:cNvPr>
          <p:cNvSpPr/>
          <p:nvPr/>
        </p:nvSpPr>
        <p:spPr>
          <a:xfrm>
            <a:off x="1069383" y="232479"/>
            <a:ext cx="5859250" cy="678327"/>
          </a:xfrm>
          <a:prstGeom prst="rect">
            <a:avLst/>
          </a:prstGeom>
        </p:spPr>
        <p:txBody>
          <a:bodyPr wrap="square">
            <a:spAutoFit/>
          </a:bodyPr>
          <a:lstStyle/>
          <a:p>
            <a:pPr algn="just">
              <a:lnSpc>
                <a:spcPct val="115000"/>
              </a:lnSpc>
              <a:spcAft>
                <a:spcPts val="0"/>
              </a:spcAft>
            </a:pPr>
            <a:r>
              <a:rPr lang="en-US" sz="3600" b="1" dirty="0">
                <a:solidFill>
                  <a:srgbClr val="FF0000"/>
                </a:solidFill>
                <a:latin typeface="Times New Roman" panose="02020603050405020304" pitchFamily="18" charset="0"/>
                <a:ea typeface="Times New Roman" panose="02020603050405020304" pitchFamily="18" charset="0"/>
              </a:rPr>
              <a:t>II</a:t>
            </a:r>
            <a:r>
              <a:rPr lang="en-US" sz="3600" b="1">
                <a:solidFill>
                  <a:srgbClr val="FF0000"/>
                </a:solidFill>
                <a:latin typeface="Times New Roman" panose="02020603050405020304" pitchFamily="18" charset="0"/>
                <a:ea typeface="Times New Roman" panose="02020603050405020304" pitchFamily="18" charset="0"/>
              </a:rPr>
              <a:t>. </a:t>
            </a:r>
            <a:r>
              <a:rPr lang="vi-VN" sz="3600" b="1">
                <a:solidFill>
                  <a:srgbClr val="FF0000"/>
                </a:solidFill>
                <a:latin typeface="Times New Roman" panose="02020603050405020304" pitchFamily="18" charset="0"/>
                <a:ea typeface="Times New Roman" panose="02020603050405020304" pitchFamily="18" charset="0"/>
              </a:rPr>
              <a:t>Đọc, </a:t>
            </a:r>
            <a:r>
              <a:rPr lang="en-US" sz="3600" b="1">
                <a:solidFill>
                  <a:srgbClr val="FF0000"/>
                </a:solidFill>
                <a:latin typeface="Times New Roman" panose="02020603050405020304" pitchFamily="18" charset="0"/>
                <a:ea typeface="Times New Roman" panose="02020603050405020304" pitchFamily="18" charset="0"/>
              </a:rPr>
              <a:t>tìm </a:t>
            </a:r>
            <a:r>
              <a:rPr lang="en-US" sz="3600" b="1" dirty="0" err="1">
                <a:solidFill>
                  <a:srgbClr val="FF0000"/>
                </a:solidFill>
                <a:latin typeface="Times New Roman" panose="02020603050405020304" pitchFamily="18" charset="0"/>
                <a:ea typeface="Times New Roman" panose="02020603050405020304" pitchFamily="18" charset="0"/>
              </a:rPr>
              <a:t>hiểu</a:t>
            </a:r>
            <a:r>
              <a:rPr lang="en-US" sz="3600" b="1" dirty="0">
                <a:solidFill>
                  <a:srgbClr val="FF0000"/>
                </a:solidFill>
                <a:latin typeface="Times New Roman" panose="02020603050405020304" pitchFamily="18" charset="0"/>
                <a:ea typeface="Times New Roman" panose="02020603050405020304" pitchFamily="18" charset="0"/>
              </a:rPr>
              <a:t> </a:t>
            </a:r>
            <a:r>
              <a:rPr lang="en-US" sz="3600" b="1" dirty="0" err="1">
                <a:solidFill>
                  <a:srgbClr val="FF0000"/>
                </a:solidFill>
                <a:latin typeface="Times New Roman" panose="02020603050405020304" pitchFamily="18" charset="0"/>
                <a:ea typeface="Times New Roman" panose="02020603050405020304" pitchFamily="18" charset="0"/>
              </a:rPr>
              <a:t>chung</a:t>
            </a:r>
            <a:endParaRPr lang="en-US" sz="3600" dirty="0">
              <a:solidFill>
                <a:srgbClr val="FF0000"/>
              </a:solidFill>
              <a:latin typeface="Times New Roman" panose="02020603050405020304" pitchFamily="18" charset="0"/>
              <a:ea typeface="Times New Roman" panose="02020603050405020304" pitchFamily="18" charset="0"/>
            </a:endParaRPr>
          </a:p>
        </p:txBody>
      </p:sp>
      <p:graphicFrame>
        <p:nvGraphicFramePr>
          <p:cNvPr id="2" name="Table 1">
            <a:extLst>
              <a:ext uri="{FF2B5EF4-FFF2-40B4-BE49-F238E27FC236}">
                <a16:creationId xmlns:a16="http://schemas.microsoft.com/office/drawing/2014/main" id="{57A41365-1E72-47F2-BBE7-B352DEFE6BB1}"/>
              </a:ext>
            </a:extLst>
          </p:cNvPr>
          <p:cNvGraphicFramePr>
            <a:graphicFrameLocks noGrp="1"/>
          </p:cNvGraphicFramePr>
          <p:nvPr>
            <p:extLst>
              <p:ext uri="{D42A27DB-BD31-4B8C-83A1-F6EECF244321}">
                <p14:modId xmlns:p14="http://schemas.microsoft.com/office/powerpoint/2010/main" val="1400463495"/>
              </p:ext>
            </p:extLst>
          </p:nvPr>
        </p:nvGraphicFramePr>
        <p:xfrm>
          <a:off x="526943" y="1143285"/>
          <a:ext cx="11112284" cy="5375300"/>
        </p:xfrm>
        <a:graphic>
          <a:graphicData uri="http://schemas.openxmlformats.org/drawingml/2006/table">
            <a:tbl>
              <a:tblPr firstRow="1" firstCol="1" bandRow="1"/>
              <a:tblGrid>
                <a:gridCol w="2986328">
                  <a:extLst>
                    <a:ext uri="{9D8B030D-6E8A-4147-A177-3AD203B41FA5}">
                      <a16:colId xmlns:a16="http://schemas.microsoft.com/office/drawing/2014/main" val="1662623585"/>
                    </a:ext>
                  </a:extLst>
                </a:gridCol>
                <a:gridCol w="8125956">
                  <a:extLst>
                    <a:ext uri="{9D8B030D-6E8A-4147-A177-3AD203B41FA5}">
                      <a16:colId xmlns:a16="http://schemas.microsoft.com/office/drawing/2014/main" val="1453307289"/>
                    </a:ext>
                  </a:extLst>
                </a:gridCol>
              </a:tblGrid>
              <a:tr h="400032">
                <a:tc gridSpan="2">
                  <a:txBody>
                    <a:bodyPr/>
                    <a:lstStyle/>
                    <a:p>
                      <a:pPr algn="just">
                        <a:lnSpc>
                          <a:spcPct val="115000"/>
                        </a:lnSpc>
                        <a:spcAft>
                          <a:spcPts val="0"/>
                        </a:spcAft>
                      </a:pP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PHIẾU HỌC TẬP SỐ 1: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s-MX"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s-MX" sz="2400" b="1" dirty="0" err="1">
                          <a:effectLst/>
                          <a:latin typeface="Times New Roman" panose="02020603050405020304" pitchFamily="18" charset="0"/>
                          <a:ea typeface="Calibri" panose="020F0502020204030204" pitchFamily="34" charset="0"/>
                          <a:cs typeface="Times New Roman" panose="02020603050405020304" pitchFamily="18" charset="0"/>
                        </a:rPr>
                        <a:t>phẩm</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642470778"/>
                  </a:ext>
                </a:extLst>
              </a:tr>
              <a:tr h="400032">
                <a:tc>
                  <a:txBody>
                    <a:bodyPr/>
                    <a:lstStyle/>
                    <a:p>
                      <a:pPr algn="just">
                        <a:lnSpc>
                          <a:spcPct val="115000"/>
                        </a:lnSpc>
                        <a:spcAft>
                          <a:spcPts val="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hỏi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Câu trả lời của em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7531949"/>
                  </a:ext>
                </a:extLst>
              </a:tr>
              <a:tr h="2166195">
                <a:tc>
                  <a:txBody>
                    <a:bodyPr/>
                    <a:lstStyle/>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Bùi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Quê</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nghiệp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0086068"/>
                  </a:ext>
                </a:extLst>
              </a:tr>
              <a:tr h="2409041">
                <a:tc>
                  <a:txBody>
                    <a:bodyPr/>
                    <a:lstStyle/>
                    <a:p>
                      <a:pPr algn="just">
                        <a:lnSpc>
                          <a:spcPct val="115000"/>
                        </a:lnSpc>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2. Trình bày hiểu biết của em về văn bản “Thiên nhiên và con người trong truyện Đất rừng phương Nam”</a:t>
                      </a: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r>
                        <a:rPr lang="vi-VN" sz="2400">
                          <a:effectLst/>
                          <a:latin typeface="Times New Roman" panose="02020603050405020304" pitchFamily="18" charset="0"/>
                          <a:ea typeface="Calibri" panose="020F0502020204030204" pitchFamily="34" charset="0"/>
                          <a:cs typeface="Times New Roman" panose="02020603050405020304" pitchFamily="18" charset="0"/>
                        </a:rPr>
                        <a:t> Cách đọc…………………………………………………….</a:t>
                      </a:r>
                    </a:p>
                    <a:p>
                      <a:pPr algn="just">
                        <a:lnSpc>
                          <a:spcPct val="115000"/>
                        </a:lnSpc>
                        <a:spcAft>
                          <a:spcPts val="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a:t>
                      </a: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811" marR="588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8246417"/>
                  </a:ext>
                </a:extLst>
              </a:tr>
            </a:tbl>
          </a:graphicData>
        </a:graphic>
      </p:graphicFrame>
    </p:spTree>
    <p:extLst>
      <p:ext uri="{BB962C8B-B14F-4D97-AF65-F5344CB8AC3E}">
        <p14:creationId xmlns:p14="http://schemas.microsoft.com/office/powerpoint/2010/main" val="2115251452"/>
      </p:ext>
    </p:extLst>
  </p:cSld>
  <p:clrMapOvr>
    <a:masterClrMapping/>
  </p:clrMapOvr>
  <mc:AlternateContent xmlns:mc="http://schemas.openxmlformats.org/markup-compatibility/2006" xmlns:p14="http://schemas.microsoft.com/office/powerpoint/2010/main">
    <mc:Choice Requires="p14">
      <p:transition spd="slow" p14:dur="175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几何多边形年终总结"/>
</p:tagLst>
</file>

<file path=ppt/tags/tag2.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3.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4.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5.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6.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7.xml><?xml version="1.0" encoding="utf-8"?>
<p:tagLst xmlns:a="http://schemas.openxmlformats.org/drawingml/2006/main" xmlns:r="http://schemas.openxmlformats.org/officeDocument/2006/relationships"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heme/theme1.xml><?xml version="1.0" encoding="utf-8"?>
<a:theme xmlns:a="http://schemas.openxmlformats.org/drawingml/2006/main" name="www.freeppt7.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1422</TotalTime>
  <Words>3142</Words>
  <Application>Microsoft Office PowerPoint</Application>
  <PresentationFormat>Widescreen</PresentationFormat>
  <Paragraphs>238</Paragraphs>
  <Slides>29</Slides>
  <Notes>23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等线</vt:lpstr>
      <vt:lpstr>Arial</vt:lpstr>
      <vt:lpstr>Calibri</vt:lpstr>
      <vt:lpstr>Cambria</vt:lpstr>
      <vt:lpstr>Times New Roman</vt:lpstr>
      <vt:lpstr>Wingdings</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www.jpppt.com</Manager>
  <Company>www.jpppt.com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www.jpppt.com</dc:creator>
  <cp:keywords>www.jpppt.com</cp:keywords>
  <dc:description>www.jpppt.com</dc:description>
  <cp:lastModifiedBy>Tung Lâm</cp:lastModifiedBy>
  <cp:revision>170</cp:revision>
  <dcterms:created xsi:type="dcterms:W3CDTF">2018-10-20T02:59:00Z</dcterms:created>
  <dcterms:modified xsi:type="dcterms:W3CDTF">2023-11-16T03:34:49Z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2052-10.1.0.7521</vt:lpwstr>
  </property>
</Properties>
</file>