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05" r:id="rId2"/>
    <p:sldId id="299" r:id="rId3"/>
    <p:sldId id="298" r:id="rId4"/>
    <p:sldId id="300" r:id="rId5"/>
    <p:sldId id="302" r:id="rId6"/>
    <p:sldId id="304" r:id="rId7"/>
    <p:sldId id="301" r:id="rId8"/>
    <p:sldId id="293" r:id="rId9"/>
    <p:sldId id="260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291" r:id="rId18"/>
    <p:sldId id="262" r:id="rId19"/>
    <p:sldId id="294" r:id="rId20"/>
    <p:sldId id="313" r:id="rId21"/>
    <p:sldId id="31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F16649"/>
    <a:srgbClr val="EDE4BC"/>
    <a:srgbClr val="F05C3E"/>
    <a:srgbClr val="75DBFF"/>
    <a:srgbClr val="A3E7FF"/>
    <a:srgbClr val="0088EE"/>
    <a:srgbClr val="008000"/>
    <a:srgbClr val="F47A69"/>
    <a:srgbClr val="EF0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206" y="72"/>
      </p:cViewPr>
      <p:guideLst>
        <p:guide orient="horz" pos="22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D3B2C-7943-4B18-8525-49926A6D287E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EF6F9-E621-47A9-9290-627F392567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304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F4F6BC5B-24B1-4358-BB46-3BDBF21876A1}" type="slidenum">
              <a:rPr lang="en-US" sz="1200">
                <a:latin typeface="+mn-lt"/>
              </a:rPr>
              <a:pPr algn="r">
                <a:defRPr/>
              </a:pPr>
              <a:t>3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7108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316" y="4343290"/>
            <a:ext cx="5487370" cy="411531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smtClean="0"/>
          </a:p>
        </p:txBody>
      </p:sp>
    </p:spTree>
    <p:extLst>
      <p:ext uri="{BB962C8B-B14F-4D97-AF65-F5344CB8AC3E}">
        <p14:creationId xmlns:p14="http://schemas.microsoft.com/office/powerpoint/2010/main" val="791452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1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1" y="3938590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4FD97-08AD-4A9D-AE32-960B413D43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26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9.wmf"/><Relationship Id="rId3" Type="http://schemas.openxmlformats.org/officeDocument/2006/relationships/control" Target="../activeX/activeX2.xml"/><Relationship Id="rId7" Type="http://schemas.openxmlformats.org/officeDocument/2006/relationships/slide" Target="slide11.xml"/><Relationship Id="rId12" Type="http://schemas.openxmlformats.org/officeDocument/2006/relationships/image" Target="../media/image13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" Target="slide16.xml"/><Relationship Id="rId11" Type="http://schemas.openxmlformats.org/officeDocument/2006/relationships/image" Target="../media/image12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11.jpeg"/><Relationship Id="rId4" Type="http://schemas.openxmlformats.org/officeDocument/2006/relationships/slideLayout" Target="../slideLayouts/slideLayout7.xml"/><Relationship Id="rId9" Type="http://schemas.openxmlformats.org/officeDocument/2006/relationships/slide" Target="slide14.xml"/><Relationship Id="rId1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0.xml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0.xml"/><Relationship Id="rId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image" Target="../media/image28.gif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11" Type="http://schemas.openxmlformats.org/officeDocument/2006/relationships/image" Target="../media/image26.gif"/><Relationship Id="rId5" Type="http://schemas.openxmlformats.org/officeDocument/2006/relationships/image" Target="../media/image20.jpeg"/><Relationship Id="rId10" Type="http://schemas.openxmlformats.org/officeDocument/2006/relationships/image" Target="../media/image25.gif"/><Relationship Id="rId4" Type="http://schemas.openxmlformats.org/officeDocument/2006/relationships/image" Target="../media/image19.png"/><Relationship Id="rId9" Type="http://schemas.openxmlformats.org/officeDocument/2006/relationships/image" Target="../media/image2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WordArt 7"/>
          <p:cNvSpPr>
            <a:spLocks noChangeArrowheads="1" noChangeShapeType="1" noTextEdit="1"/>
          </p:cNvSpPr>
          <p:nvPr/>
        </p:nvSpPr>
        <p:spPr bwMode="auto">
          <a:xfrm>
            <a:off x="276225" y="1820863"/>
            <a:ext cx="6858000" cy="28956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GB" sz="3600" kern="10" dirty="0"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Warmly welcome to our class </a:t>
            </a:r>
          </a:p>
          <a:p>
            <a:pPr algn="ctr"/>
            <a:r>
              <a:rPr lang="en-GB" sz="3600" kern="10" dirty="0"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English 6 </a:t>
            </a:r>
          </a:p>
        </p:txBody>
      </p:sp>
    </p:spTree>
    <p:extLst>
      <p:ext uri="{BB962C8B-B14F-4D97-AF65-F5344CB8AC3E}">
        <p14:creationId xmlns:p14="http://schemas.microsoft.com/office/powerpoint/2010/main" val="23835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7120128"/>
          </a:xfrm>
          <a:prstGeom prst="rect">
            <a:avLst/>
          </a:prstGeom>
          <a:gradFill rotWithShape="1"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rgbClr val="67F77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vi-VN" sz="3600">
              <a:latin typeface=".VnTime" pitchFamily="34" charset="0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569598" y="696172"/>
            <a:ext cx="46978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 dirty="0" smtClean="0">
                <a:solidFill>
                  <a:srgbClr val="FF3300"/>
                </a:solidFill>
                <a:latin typeface="Times New Roman" pitchFamily="18" charset="0"/>
              </a:rPr>
              <a:t>GAME :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FF3300"/>
                </a:solidFill>
                <a:latin typeface="Times New Roman" pitchFamily="18" charset="0"/>
              </a:rPr>
              <a:t>Lucky numbers</a:t>
            </a:r>
          </a:p>
        </p:txBody>
      </p:sp>
      <p:sp>
        <p:nvSpPr>
          <p:cNvPr id="22533" name="Rectangle 5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2481834" y="1367600"/>
            <a:ext cx="1447800" cy="17526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7200" dirty="0">
                <a:solidFill>
                  <a:srgbClr val="FF3300"/>
                </a:solidFill>
                <a:latin typeface=".VnTifani HeavyH" pitchFamily="34" charset="0"/>
              </a:rPr>
              <a:t>1</a:t>
            </a:r>
          </a:p>
        </p:txBody>
      </p:sp>
      <p:sp>
        <p:nvSpPr>
          <p:cNvPr id="22535" name="Rectangle 7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3929634" y="1367600"/>
            <a:ext cx="1447800" cy="18288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7200" dirty="0">
                <a:solidFill>
                  <a:srgbClr val="FF3300"/>
                </a:solidFill>
                <a:latin typeface=".VnTifani HeavyH" pitchFamily="34" charset="0"/>
              </a:rPr>
              <a:t>2</a:t>
            </a:r>
          </a:p>
        </p:txBody>
      </p:sp>
      <p:sp>
        <p:nvSpPr>
          <p:cNvPr id="22537" name="Rectangle 9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377434" y="1367600"/>
            <a:ext cx="1524000" cy="17526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7200" dirty="0">
                <a:solidFill>
                  <a:srgbClr val="FF3300"/>
                </a:solidFill>
                <a:latin typeface=".VnTifani HeavyH" pitchFamily="34" charset="0"/>
              </a:rPr>
              <a:t>3</a:t>
            </a:r>
          </a:p>
        </p:txBody>
      </p:sp>
      <p:sp>
        <p:nvSpPr>
          <p:cNvPr id="22538" name="Rectangle 10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853434" y="3120200"/>
            <a:ext cx="1524000" cy="18288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7200" dirty="0">
                <a:solidFill>
                  <a:srgbClr val="FF3300"/>
                </a:solidFill>
                <a:latin typeface=".VnTifani HeavyH" pitchFamily="34" charset="0"/>
              </a:rPr>
              <a:t>5</a:t>
            </a:r>
          </a:p>
        </p:txBody>
      </p:sp>
      <p:sp>
        <p:nvSpPr>
          <p:cNvPr id="22539" name="Rectangle 11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2481834" y="3119248"/>
            <a:ext cx="1447800" cy="18288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7200" dirty="0">
                <a:solidFill>
                  <a:srgbClr val="FF3300"/>
                </a:solidFill>
                <a:latin typeface=".VnTifani HeavyH" pitchFamily="34" charset="0"/>
              </a:rPr>
              <a:t>4</a:t>
            </a:r>
          </a:p>
        </p:txBody>
      </p:sp>
      <p:sp>
        <p:nvSpPr>
          <p:cNvPr id="22541" name="Rectangle 13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377434" y="3120200"/>
            <a:ext cx="1524000" cy="18288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7200" dirty="0">
                <a:solidFill>
                  <a:srgbClr val="FF3300"/>
                </a:solidFill>
                <a:latin typeface=".VnTifani HeavyH" pitchFamily="34" charset="0"/>
              </a:rPr>
              <a:t>6</a:t>
            </a:r>
          </a:p>
        </p:txBody>
      </p:sp>
      <p:sp>
        <p:nvSpPr>
          <p:cNvPr id="1037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250" y="4475353"/>
            <a:ext cx="304800" cy="3810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1038" name="Text Box 12"/>
          <p:cNvSpPr txBox="1">
            <a:spLocks noChangeArrowheads="1"/>
          </p:cNvSpPr>
          <p:nvPr/>
        </p:nvSpPr>
        <p:spPr bwMode="auto">
          <a:xfrm>
            <a:off x="5562600" y="6053328"/>
            <a:ext cx="1676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sz="3200" b="1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28709" name="Picture 37" descr="ANd9GcT2LJJIwmYitwAIZFU9f4szraTLtEDREGHFrtOHXTBNmd6_hF1S5Q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8953"/>
            <a:ext cx="1338263" cy="1628775"/>
          </a:xfrm>
          <a:prstGeom prst="rect">
            <a:avLst/>
          </a:prstGeom>
          <a:noFill/>
          <a:ln w="38100">
            <a:solidFill>
              <a:srgbClr val="00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707" name="Rectangle 35"/>
          <p:cNvSpPr>
            <a:spLocks noChangeArrowheads="1"/>
          </p:cNvSpPr>
          <p:nvPr/>
        </p:nvSpPr>
        <p:spPr bwMode="auto">
          <a:xfrm>
            <a:off x="457200" y="6129528"/>
            <a:ext cx="522288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vi-VN" sz="1800">
              <a:cs typeface="Arial" charset="0"/>
            </a:endParaRPr>
          </a:p>
        </p:txBody>
      </p:sp>
      <p:pic>
        <p:nvPicPr>
          <p:cNvPr id="28711" name="Picture 39" descr="Jerry_Mous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50" y="5291328"/>
            <a:ext cx="1252538" cy="1690688"/>
          </a:xfrm>
          <a:prstGeom prst="rect">
            <a:avLst/>
          </a:prstGeom>
          <a:noFill/>
          <a:ln w="38100">
            <a:solidFill>
              <a:srgbClr val="00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8" name="TextBox 17"/>
          <p:cNvSpPr txBox="1"/>
          <p:nvPr/>
        </p:nvSpPr>
        <p:spPr>
          <a:xfrm>
            <a:off x="805981" y="155546"/>
            <a:ext cx="8223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Khang’s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blog again. Then answer the questions.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4352544" y="6434328"/>
            <a:ext cx="950976" cy="478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62" name="TextBox1" r:id="rId2" imgW="1219320" imgH="876240"/>
        </mc:Choice>
        <mc:Fallback>
          <p:control name="TextBox1" r:id="rId2" imgW="1219320" imgH="876240">
            <p:pic>
              <p:nvPicPr>
                <p:cNvPr id="2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1981200" y="5224463"/>
                  <a:ext cx="1219200" cy="8810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63" name="TextBox2" r:id="rId3" imgW="1219320" imgH="876240"/>
        </mc:Choice>
        <mc:Fallback>
          <p:control name="TextBox2" r:id="rId3" imgW="1219320" imgH="876240">
            <p:pic>
              <p:nvPicPr>
                <p:cNvPr id="4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6310313" y="5257800"/>
                  <a:ext cx="1219200" cy="8810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13072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1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85" decel="100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385" decel="100000"/>
                                        <p:tgtEl>
                                          <p:spTgt spid="225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385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8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25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0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5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5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25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25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 nodeType="clickPar">
                      <p:stCondLst>
                        <p:cond delay="0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8" dur="1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25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4" dur="1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41"/>
                  </p:tgtEl>
                </p:cond>
              </p:nextCondLst>
            </p:seq>
          </p:childTnLst>
        </p:cTn>
      </p:par>
    </p:tnLst>
    <p:bldLst>
      <p:bldP spid="22531" grpId="0"/>
      <p:bldP spid="22533" grpId="0" animBg="1"/>
      <p:bldP spid="22533" grpId="1" animBg="1"/>
      <p:bldP spid="22535" grpId="0" animBg="1"/>
      <p:bldP spid="22535" grpId="1" animBg="1"/>
      <p:bldP spid="22537" grpId="0" animBg="1"/>
      <p:bldP spid="22537" grpId="1" animBg="1"/>
      <p:bldP spid="22538" grpId="0" animBg="1"/>
      <p:bldP spid="22538" grpId="1" animBg="1"/>
      <p:bldP spid="22539" grpId="0" animBg="1"/>
      <p:bldP spid="22539" grpId="1" animBg="1"/>
      <p:bldP spid="22541" grpId="0" animBg="1"/>
      <p:bldP spid="22541" grpId="1" animBg="1"/>
      <p:bldP spid="2870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02991" y="751170"/>
            <a:ext cx="5728817" cy="470318"/>
            <a:chOff x="363373" y="1262747"/>
            <a:chExt cx="5728817" cy="470318"/>
          </a:xfrm>
        </p:grpSpPr>
        <p:sp>
          <p:nvSpPr>
            <p:cNvPr id="3" name="TextBox 2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27314" y="1271400"/>
              <a:ext cx="52648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Where is </a:t>
              </a:r>
              <a:r>
                <a:rPr lang="en-US" sz="2400" dirty="0" err="1"/>
                <a:t>khang’s</a:t>
              </a:r>
              <a:r>
                <a:rPr lang="en-US" sz="2400" dirty="0"/>
                <a:t> </a:t>
              </a:r>
              <a:r>
                <a:rPr lang="en-US" sz="2400" dirty="0" err="1"/>
                <a:t>neighbourhood</a:t>
              </a:r>
              <a:r>
                <a:rPr lang="en-US" sz="2400" dirty="0"/>
                <a:t>?</a:t>
              </a:r>
              <a:endParaRPr lang="en-US" sz="2400" i="1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A415B79-FB2C-4A74-84EF-33E5148BCD0C}"/>
              </a:ext>
            </a:extLst>
          </p:cNvPr>
          <p:cNvSpPr txBox="1"/>
          <p:nvPr/>
        </p:nvSpPr>
        <p:spPr>
          <a:xfrm>
            <a:off x="1166932" y="1367699"/>
            <a:ext cx="4529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It is in the suburbs of Da Nang City.</a:t>
            </a:r>
          </a:p>
        </p:txBody>
      </p:sp>
      <p:sp>
        <p:nvSpPr>
          <p:cNvPr id="6" name="Action Button: Home 5">
            <a:hlinkClick r:id="rId2" action="ppaction://hlinksldjump" highlightClick="1"/>
          </p:cNvPr>
          <p:cNvSpPr/>
          <p:nvPr/>
        </p:nvSpPr>
        <p:spPr>
          <a:xfrm>
            <a:off x="7936992" y="5553456"/>
            <a:ext cx="743712" cy="621792"/>
          </a:xfrm>
          <a:prstGeom prst="actionButtonHom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68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8030" y="504605"/>
            <a:ext cx="7565721" cy="461665"/>
            <a:chOff x="369902" y="2142097"/>
            <a:chExt cx="7565721" cy="461665"/>
          </a:xfrm>
        </p:grpSpPr>
        <p:sp>
          <p:nvSpPr>
            <p:cNvPr id="3" name="TextBox 2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44732" y="2142097"/>
              <a:ext cx="70908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Why is his </a:t>
              </a:r>
              <a:r>
                <a:rPr lang="en-US" sz="2400" dirty="0" err="1"/>
                <a:t>neighbourhood</a:t>
              </a:r>
              <a:r>
                <a:rPr lang="en-US" sz="2400" dirty="0"/>
                <a:t> great for outdoor activities?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575B4C-4344-4210-A88F-9DF97B2B7467}"/>
              </a:ext>
            </a:extLst>
          </p:cNvPr>
          <p:cNvSpPr txBox="1"/>
          <p:nvPr/>
        </p:nvSpPr>
        <p:spPr>
          <a:xfrm>
            <a:off x="742243" y="1039309"/>
            <a:ext cx="7629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80" dirty="0">
                <a:solidFill>
                  <a:srgbClr val="FF0000"/>
                </a:solidFill>
              </a:rPr>
              <a:t>Because it has beautiful parks, sandy beaches and fine weather.</a:t>
            </a:r>
          </a:p>
        </p:txBody>
      </p:sp>
      <p:sp>
        <p:nvSpPr>
          <p:cNvPr id="6" name="Action Button: Home 5">
            <a:hlinkClick r:id="rId2" action="ppaction://hlinksldjump" highlightClick="1"/>
          </p:cNvPr>
          <p:cNvSpPr/>
          <p:nvPr/>
        </p:nvSpPr>
        <p:spPr>
          <a:xfrm>
            <a:off x="7936992" y="5553456"/>
            <a:ext cx="743712" cy="621792"/>
          </a:xfrm>
          <a:prstGeom prst="actionButtonHom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03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4383" y="688299"/>
            <a:ext cx="6914269" cy="470318"/>
            <a:chOff x="363373" y="4026312"/>
            <a:chExt cx="6914269" cy="470318"/>
          </a:xfrm>
        </p:grpSpPr>
        <p:sp>
          <p:nvSpPr>
            <p:cNvPr id="3" name="TextBox 2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38203" y="4026312"/>
              <a:ext cx="64394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What are the people in his </a:t>
              </a:r>
              <a:r>
                <a:rPr lang="en-US" sz="2400" dirty="0" err="1"/>
                <a:t>neighbourhood</a:t>
              </a:r>
              <a:r>
                <a:rPr lang="en-US" sz="2400" dirty="0"/>
                <a:t> like?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F437357-1E6C-4A0B-BAB1-F7635EA370F9}"/>
              </a:ext>
            </a:extLst>
          </p:cNvPr>
          <p:cNvSpPr txBox="1"/>
          <p:nvPr/>
        </p:nvSpPr>
        <p:spPr>
          <a:xfrm>
            <a:off x="659213" y="1252252"/>
            <a:ext cx="2719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80" dirty="0">
                <a:solidFill>
                  <a:srgbClr val="FF0000"/>
                </a:solidFill>
              </a:rPr>
              <a:t>They are very friendly.</a:t>
            </a:r>
          </a:p>
        </p:txBody>
      </p:sp>
      <p:sp>
        <p:nvSpPr>
          <p:cNvPr id="6" name="Action Button: Home 5">
            <a:hlinkClick r:id="rId2" action="ppaction://hlinksldjump" highlightClick="1"/>
          </p:cNvPr>
          <p:cNvSpPr/>
          <p:nvPr/>
        </p:nvSpPr>
        <p:spPr>
          <a:xfrm>
            <a:off x="7936992" y="5553456"/>
            <a:ext cx="743712" cy="621792"/>
          </a:xfrm>
          <a:prstGeom prst="actionButtonHom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04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7263" y="494041"/>
            <a:ext cx="6471767" cy="470318"/>
            <a:chOff x="363373" y="3312302"/>
            <a:chExt cx="6471767" cy="470318"/>
          </a:xfrm>
        </p:grpSpPr>
        <p:sp>
          <p:nvSpPr>
            <p:cNvPr id="3" name="TextBox 2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38204" y="3312302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How are the streets in his </a:t>
              </a:r>
              <a:r>
                <a:rPr lang="en-US" sz="2400" dirty="0" err="1"/>
                <a:t>neighbourhood</a:t>
              </a:r>
              <a:r>
                <a:rPr lang="en-US" sz="2400" dirty="0"/>
                <a:t>?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39D4B29-E889-463C-9EF0-79F5061BF0A4}"/>
              </a:ext>
            </a:extLst>
          </p:cNvPr>
          <p:cNvSpPr txBox="1"/>
          <p:nvPr/>
        </p:nvSpPr>
        <p:spPr>
          <a:xfrm>
            <a:off x="842094" y="890483"/>
            <a:ext cx="3264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80" dirty="0">
                <a:solidFill>
                  <a:srgbClr val="FF0000"/>
                </a:solidFill>
              </a:rPr>
              <a:t>They are busy and crowed.</a:t>
            </a:r>
          </a:p>
        </p:txBody>
      </p:sp>
      <p:sp>
        <p:nvSpPr>
          <p:cNvPr id="6" name="Action Button: Home 5">
            <a:hlinkClick r:id="rId2" action="ppaction://hlinksldjump" highlightClick="1"/>
          </p:cNvPr>
          <p:cNvSpPr/>
          <p:nvPr/>
        </p:nvSpPr>
        <p:spPr>
          <a:xfrm>
            <a:off x="7936992" y="5553456"/>
            <a:ext cx="743712" cy="621792"/>
          </a:xfrm>
          <a:prstGeom prst="actionButtonHom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58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109" y="2276872"/>
            <a:ext cx="4591813" cy="396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626925"/>
            <a:ext cx="6768752" cy="1433923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LUCKY NUMBER!</a:t>
            </a:r>
            <a:endParaRPr lang="en-US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Action Button: Home 3">
            <a:hlinkClick r:id="rId4" action="ppaction://hlinksldjump" highlightClick="1"/>
          </p:cNvPr>
          <p:cNvSpPr/>
          <p:nvPr/>
        </p:nvSpPr>
        <p:spPr>
          <a:xfrm>
            <a:off x="323528" y="6021288"/>
            <a:ext cx="864096" cy="720080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ction Button: Home 4">
            <a:hlinkClick r:id="rId5" action="ppaction://hlinksldjump" highlightClick="1"/>
          </p:cNvPr>
          <p:cNvSpPr/>
          <p:nvPr/>
        </p:nvSpPr>
        <p:spPr>
          <a:xfrm>
            <a:off x="7936992" y="5553456"/>
            <a:ext cx="743712" cy="621792"/>
          </a:xfrm>
          <a:prstGeom prst="actionButtonHom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33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109" y="2276872"/>
            <a:ext cx="4591813" cy="396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626925"/>
            <a:ext cx="6768752" cy="1433923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LUCKY NUMBER!</a:t>
            </a:r>
            <a:endParaRPr lang="en-US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Action Button: Home 3">
            <a:hlinkClick r:id="rId4" action="ppaction://hlinksldjump" highlightClick="1"/>
          </p:cNvPr>
          <p:cNvSpPr/>
          <p:nvPr/>
        </p:nvSpPr>
        <p:spPr>
          <a:xfrm>
            <a:off x="323528" y="6021288"/>
            <a:ext cx="864096" cy="720080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ction Button: Home 4">
            <a:hlinkClick r:id="rId5" action="ppaction://hlinksldjump" highlightClick="1"/>
          </p:cNvPr>
          <p:cNvSpPr/>
          <p:nvPr/>
        </p:nvSpPr>
        <p:spPr>
          <a:xfrm>
            <a:off x="7936992" y="5553456"/>
            <a:ext cx="743712" cy="621792"/>
          </a:xfrm>
          <a:prstGeom prst="actionButtonHom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33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65739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05981" y="253082"/>
            <a:ext cx="8223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Khang’s blog again. Then answer the questions. 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806175" y="1348578"/>
            <a:ext cx="5728817" cy="470318"/>
            <a:chOff x="363373" y="1262747"/>
            <a:chExt cx="5728817" cy="470318"/>
          </a:xfrm>
        </p:grpSpPr>
        <p:sp>
          <p:nvSpPr>
            <p:cNvPr id="46" name="TextBox 45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27314" y="1271400"/>
              <a:ext cx="52648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Where is </a:t>
              </a:r>
              <a:r>
                <a:rPr lang="en-US" sz="2400" dirty="0" err="1"/>
                <a:t>khang’s</a:t>
              </a:r>
              <a:r>
                <a:rPr lang="en-US" sz="2400" dirty="0"/>
                <a:t> </a:t>
              </a:r>
              <a:r>
                <a:rPr lang="en-US" sz="2400" dirty="0" err="1"/>
                <a:t>neighbourhood</a:t>
              </a:r>
              <a:r>
                <a:rPr lang="en-US" sz="2400" dirty="0"/>
                <a:t>?</a:t>
              </a:r>
              <a:endParaRPr lang="en-US" sz="2400" i="1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806175" y="2345597"/>
            <a:ext cx="7565721" cy="461665"/>
            <a:chOff x="369902" y="2142097"/>
            <a:chExt cx="7565721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844732" y="2142097"/>
              <a:ext cx="70908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Why is his </a:t>
              </a:r>
              <a:r>
                <a:rPr lang="en-US" sz="2400" dirty="0" err="1"/>
                <a:t>neighbourhood</a:t>
              </a:r>
              <a:r>
                <a:rPr lang="en-US" sz="2400" dirty="0"/>
                <a:t> great for outdoor activities?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06175" y="3333963"/>
            <a:ext cx="6914269" cy="470318"/>
            <a:chOff x="363373" y="4026312"/>
            <a:chExt cx="6914269" cy="470318"/>
          </a:xfrm>
        </p:grpSpPr>
        <p:sp>
          <p:nvSpPr>
            <p:cNvPr id="64" name="TextBox 63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838203" y="4026312"/>
              <a:ext cx="64394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What are the people in his </a:t>
              </a:r>
              <a:r>
                <a:rPr lang="en-US" sz="2400" dirty="0" err="1"/>
                <a:t>neighbourhood</a:t>
              </a:r>
              <a:r>
                <a:rPr lang="en-US" sz="2400" dirty="0"/>
                <a:t> like?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806175" y="4322329"/>
            <a:ext cx="6471767" cy="470318"/>
            <a:chOff x="363373" y="3312302"/>
            <a:chExt cx="6471767" cy="470318"/>
          </a:xfrm>
        </p:grpSpPr>
        <p:sp>
          <p:nvSpPr>
            <p:cNvPr id="73" name="TextBox 72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838204" y="3312302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How are the streets in his </a:t>
              </a:r>
              <a:r>
                <a:rPr lang="en-US" sz="2400" dirty="0" err="1"/>
                <a:t>neighbourhood</a:t>
              </a:r>
              <a:r>
                <a:rPr lang="en-US" sz="2400" dirty="0"/>
                <a:t>?</a:t>
              </a:r>
            </a:p>
          </p:txBody>
        </p:sp>
      </p:grpSp>
      <p:cxnSp>
        <p:nvCxnSpPr>
          <p:cNvPr id="75" name="Straight Connector 74"/>
          <p:cNvCxnSpPr/>
          <p:nvPr/>
        </p:nvCxnSpPr>
        <p:spPr>
          <a:xfrm flipV="1">
            <a:off x="1385835" y="2186782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V="1">
            <a:off x="1413542" y="3253582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V="1">
            <a:off x="1408432" y="4261201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1371486" y="5328001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>
            <a:off x="941149" y="2052191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941149" y="3107101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941151" y="4101971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941149" y="5203061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415B79-FB2C-4A74-84EF-33E5148BCD0C}"/>
              </a:ext>
            </a:extLst>
          </p:cNvPr>
          <p:cNvSpPr txBox="1"/>
          <p:nvPr/>
        </p:nvSpPr>
        <p:spPr>
          <a:xfrm>
            <a:off x="1302645" y="1822986"/>
            <a:ext cx="4529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It is in the suburbs of Da Nang City.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B575B4C-4344-4210-A88F-9DF97B2B7467}"/>
              </a:ext>
            </a:extLst>
          </p:cNvPr>
          <p:cNvSpPr txBox="1"/>
          <p:nvPr/>
        </p:nvSpPr>
        <p:spPr>
          <a:xfrm>
            <a:off x="1290388" y="2880301"/>
            <a:ext cx="7629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80" dirty="0">
                <a:solidFill>
                  <a:srgbClr val="FF0000"/>
                </a:solidFill>
              </a:rPr>
              <a:t>Because it has beautiful parks, sandy beaches and fine weather.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9F437357-1E6C-4A0B-BAB1-F7635EA370F9}"/>
              </a:ext>
            </a:extLst>
          </p:cNvPr>
          <p:cNvSpPr txBox="1"/>
          <p:nvPr/>
        </p:nvSpPr>
        <p:spPr>
          <a:xfrm>
            <a:off x="1281005" y="3897916"/>
            <a:ext cx="2719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80" dirty="0">
                <a:solidFill>
                  <a:srgbClr val="FF0000"/>
                </a:solidFill>
              </a:rPr>
              <a:t>They are very friendly.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39D4B29-E889-463C-9EF0-79F5061BF0A4}"/>
              </a:ext>
            </a:extLst>
          </p:cNvPr>
          <p:cNvSpPr txBox="1"/>
          <p:nvPr/>
        </p:nvSpPr>
        <p:spPr>
          <a:xfrm>
            <a:off x="1270116" y="4949604"/>
            <a:ext cx="3264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80" dirty="0">
                <a:solidFill>
                  <a:srgbClr val="FF0000"/>
                </a:solidFill>
              </a:rPr>
              <a:t>They are busy and crowed.</a:t>
            </a:r>
          </a:p>
        </p:txBody>
      </p:sp>
    </p:spTree>
    <p:extLst>
      <p:ext uri="{BB962C8B-B14F-4D97-AF65-F5344CB8AC3E}">
        <p14:creationId xmlns:p14="http://schemas.microsoft.com/office/powerpoint/2010/main" val="252468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2" grpId="0"/>
      <p:bldP spid="33" grpId="0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832744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65203" y="762060"/>
            <a:ext cx="7516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Make notes about your 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neighbourhood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Think about what you like / dislike about it.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461745"/>
              </p:ext>
            </p:extLst>
          </p:nvPr>
        </p:nvGraphicFramePr>
        <p:xfrm>
          <a:off x="807403" y="1832382"/>
          <a:ext cx="7630886" cy="344675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219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089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1541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LIKES</a:t>
                      </a:r>
                    </a:p>
                  </a:txBody>
                  <a:tcPr anchor="ctr">
                    <a:solidFill>
                      <a:srgbClr val="EDE4B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DISLIKES</a:t>
                      </a:r>
                    </a:p>
                  </a:txBody>
                  <a:tcPr anchor="ctr">
                    <a:solidFill>
                      <a:srgbClr val="ED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31338"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rgbClr val="F1664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rgbClr val="F16649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19994" y="54174"/>
            <a:ext cx="3557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84B1"/>
                </a:solidFill>
              </a:rPr>
              <a:t>II. Speaking</a:t>
            </a:r>
            <a:endParaRPr lang="en-US" sz="4000" b="1" dirty="0">
              <a:solidFill>
                <a:srgbClr val="0084B1"/>
              </a:solidFill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16864" y="2822448"/>
            <a:ext cx="434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Calibri" pitchFamily="34" charset="0"/>
              </a:rPr>
              <a:t>- It’s great for outdoor activities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16864" y="3290761"/>
            <a:ext cx="4648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B050"/>
                </a:solidFill>
                <a:latin typeface="Calibri" pitchFamily="34" charset="0"/>
              </a:rPr>
              <a:t>- There’s almost everything  here: 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816864" y="3736848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B050"/>
                </a:solidFill>
                <a:latin typeface="Calibri" pitchFamily="34" charset="0"/>
              </a:rPr>
              <a:t>- The people here are incredibly friendly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816864" y="4575048"/>
            <a:ext cx="3886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B050"/>
                </a:solidFill>
                <a:latin typeface="Calibri" pitchFamily="34" charset="0"/>
              </a:rPr>
              <a:t>- The food’s very good.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388864" y="2746248"/>
            <a:ext cx="3810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B050"/>
                </a:solidFill>
                <a:latin typeface="Calibri" pitchFamily="34" charset="0"/>
              </a:rPr>
              <a:t>- The streets are busy and crowded during the day.</a:t>
            </a: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65203" y="42732"/>
            <a:ext cx="75167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Work in pairs. Ask and answer about what you like and dislike about your </a:t>
            </a:r>
            <a:r>
              <a:rPr lang="en-US" sz="2600" b="1" dirty="0" err="1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neighbourhood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5799" y="1068773"/>
            <a:ext cx="1724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Example: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0206" y="1738297"/>
            <a:ext cx="6746787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A: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Where do you live?</a:t>
            </a:r>
          </a:p>
          <a:p>
            <a:pPr>
              <a:lnSpc>
                <a:spcPct val="150000"/>
              </a:lnSpc>
            </a:pP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B: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 live in the suburbs of Da Nang City. </a:t>
            </a:r>
          </a:p>
          <a:p>
            <a:pPr>
              <a:lnSpc>
                <a:spcPct val="150000"/>
              </a:lnSpc>
            </a:pP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A: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What do you like about it?</a:t>
            </a:r>
          </a:p>
          <a:p>
            <a:pPr>
              <a:lnSpc>
                <a:spcPct val="150000"/>
              </a:lnSpc>
            </a:pP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B: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weather is fine. The people are friendly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and the food is good.</a:t>
            </a:r>
          </a:p>
          <a:p>
            <a:pPr>
              <a:lnSpc>
                <a:spcPct val="150000"/>
              </a:lnSpc>
            </a:pP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A: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What do you dislike about it?</a:t>
            </a:r>
          </a:p>
          <a:p>
            <a:pPr>
              <a:lnSpc>
                <a:spcPct val="150000"/>
              </a:lnSpc>
            </a:pP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B: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streets are busy and crowded.</a:t>
            </a:r>
          </a:p>
        </p:txBody>
      </p:sp>
    </p:spTree>
    <p:extLst>
      <p:ext uri="{BB962C8B-B14F-4D97-AF65-F5344CB8AC3E}">
        <p14:creationId xmlns:p14="http://schemas.microsoft.com/office/powerpoint/2010/main" val="15718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7045" y="381000"/>
            <a:ext cx="7968010" cy="7186736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11191768"/>
              </a:avLst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     WELCOME  </a:t>
            </a:r>
            <a:r>
              <a:rPr lang="en-US" sz="6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TO </a:t>
            </a:r>
            <a:r>
              <a:rPr lang="en-US" sz="6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en-US" sz="6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OUR </a:t>
            </a:r>
            <a:r>
              <a:rPr lang="en-US" sz="6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en-US" sz="6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CLASS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85769" y="4275579"/>
            <a:ext cx="405149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38100">
                  <a:solidFill>
                    <a:srgbClr val="FA00AD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Unit </a:t>
            </a:r>
            <a:r>
              <a:rPr lang="en-US" sz="5400" b="1" dirty="0" smtClean="0">
                <a:ln w="38100">
                  <a:solidFill>
                    <a:srgbClr val="FA00AD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4:</a:t>
            </a:r>
            <a:endParaRPr lang="en-US" sz="5400" b="1" dirty="0">
              <a:ln w="38100">
                <a:solidFill>
                  <a:srgbClr val="FA00AD"/>
                </a:solidFill>
              </a:ln>
              <a:solidFill>
                <a:srgbClr val="FFFF00"/>
              </a:solidFill>
              <a:latin typeface="+mn-lt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0248" y="4352522"/>
            <a:ext cx="72240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ln w="38100">
                  <a:solidFill>
                    <a:srgbClr val="FF0000"/>
                  </a:solidFill>
                </a:ln>
                <a:solidFill>
                  <a:srgbClr val="00FF00"/>
                </a:solidFill>
                <a:latin typeface="+mn-lt"/>
                <a:cs typeface="Arial" charset="0"/>
              </a:rPr>
              <a:t>            MY NEIGHBOURHOOD</a:t>
            </a:r>
            <a:endParaRPr lang="en-US" sz="4400" b="1" dirty="0">
              <a:ln w="38100">
                <a:solidFill>
                  <a:srgbClr val="FF0000"/>
                </a:solidFill>
              </a:ln>
              <a:solidFill>
                <a:srgbClr val="00FF00"/>
              </a:solidFill>
              <a:latin typeface="+mn-lt"/>
              <a:cs typeface="Arial" charset="0"/>
            </a:endParaRPr>
          </a:p>
        </p:txBody>
      </p:sp>
      <p:sp>
        <p:nvSpPr>
          <p:cNvPr id="6150" name="WordArt 13"/>
          <p:cNvSpPr>
            <a:spLocks noChangeArrowheads="1" noChangeShapeType="1" noTextEdit="1"/>
          </p:cNvSpPr>
          <p:nvPr/>
        </p:nvSpPr>
        <p:spPr bwMode="auto">
          <a:xfrm rot="154665">
            <a:off x="4130675" y="2727325"/>
            <a:ext cx="1139825" cy="419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6722"/>
              </a:avLst>
            </a:prstTxWarp>
          </a:bodyPr>
          <a:lstStyle/>
          <a:p>
            <a:pPr algn="ctr"/>
            <a:r>
              <a:rPr lang="en-GB" sz="3600" kern="10" spc="720" dirty="0">
                <a:gradFill rotWithShape="1">
                  <a:gsLst>
                    <a:gs pos="0">
                      <a:srgbClr val="FFFF66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ENGLISH 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518" y="1189383"/>
            <a:ext cx="2390503" cy="3025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06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882" y="195072"/>
            <a:ext cx="4516374" cy="13255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* HOMEWWORK:</a:t>
            </a:r>
            <a:endParaRPr lang="en-GB" b="1" dirty="0"/>
          </a:p>
        </p:txBody>
      </p:sp>
      <p:pic>
        <p:nvPicPr>
          <p:cNvPr id="4" name="Picture 2" descr="img00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568" y="353409"/>
            <a:ext cx="2231136" cy="1533144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2064" y="2241155"/>
            <a:ext cx="82174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Do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inWB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-"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Prepare:  Skills  2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(Write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paraggraph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about</a:t>
            </a:r>
          </a:p>
          <a:p>
            <a:pPr eaLnBrk="0" hangingPunct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your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neighbourhood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saying what you like  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dislike)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7104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opy of KHUNG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347913" y="2211389"/>
            <a:ext cx="33988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pic>
        <p:nvPicPr>
          <p:cNvPr id="21508" name="Picture 4" descr="button1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38" y="2133600"/>
            <a:ext cx="435451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button1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048000"/>
            <a:ext cx="424815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button1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0" y="3860800"/>
            <a:ext cx="424815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button1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0" y="4737100"/>
            <a:ext cx="24384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2743201" y="2286000"/>
            <a:ext cx="307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endParaRPr lang="en-US" sz="44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2667001" y="3125788"/>
            <a:ext cx="307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endParaRPr lang="en-US" sz="36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pic>
        <p:nvPicPr>
          <p:cNvPr id="21514" name="Picture 10" descr="tough_guy_drumming_hc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5200"/>
            <a:ext cx="2254250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 descr="gypsy_woman_guitar_si_a_hc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4" y="2516188"/>
            <a:ext cx="1385887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bassist_lights_hc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3430588"/>
            <a:ext cx="1547813" cy="23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Bemua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4649788"/>
            <a:ext cx="2057400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Bemua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649788"/>
            <a:ext cx="2057400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 descr="Orange_2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19600"/>
            <a:ext cx="1752600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 descr="A5-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1" y="4192588"/>
            <a:ext cx="2427288" cy="236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1" name="WordArt 17"/>
          <p:cNvSpPr>
            <a:spLocks noChangeArrowheads="1" noChangeShapeType="1" noTextEdit="1"/>
          </p:cNvSpPr>
          <p:nvPr/>
        </p:nvSpPr>
        <p:spPr bwMode="auto">
          <a:xfrm>
            <a:off x="1295400" y="609600"/>
            <a:ext cx="6248400" cy="4114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61638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 panose="020B0A04020102020204" pitchFamily="34" charset="0"/>
              </a:rPr>
              <a:t>THANK YOU FOR ATTENTION!</a:t>
            </a:r>
          </a:p>
        </p:txBody>
      </p:sp>
      <p:sp>
        <p:nvSpPr>
          <p:cNvPr id="16402" name="WordArt 18"/>
          <p:cNvSpPr>
            <a:spLocks noChangeArrowheads="1" noChangeShapeType="1" noTextEdit="1"/>
          </p:cNvSpPr>
          <p:nvPr/>
        </p:nvSpPr>
        <p:spPr bwMode="auto">
          <a:xfrm rot="5400000">
            <a:off x="-685800" y="3505200"/>
            <a:ext cx="3352800" cy="1219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en-US" sz="3600" b="1" kern="10">
                <a:solidFill>
                  <a:srgbClr val="800080"/>
                </a:soli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.VnArial"/>
              </a:rPr>
              <a:t>the end</a:t>
            </a:r>
          </a:p>
        </p:txBody>
      </p:sp>
      <p:sp>
        <p:nvSpPr>
          <p:cNvPr id="16403" name="WordArt 19"/>
          <p:cNvSpPr>
            <a:spLocks noChangeArrowheads="1" noChangeShapeType="1" noTextEdit="1"/>
          </p:cNvSpPr>
          <p:nvPr/>
        </p:nvSpPr>
        <p:spPr bwMode="auto">
          <a:xfrm rot="5400000">
            <a:off x="6442869" y="3091657"/>
            <a:ext cx="3459163" cy="1485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en-US" sz="3600" b="1" kern="10">
                <a:solidFill>
                  <a:srgbClr val="FF00FF"/>
                </a:soli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.VnArial"/>
              </a:rPr>
              <a:t>GOOD BYE!</a:t>
            </a:r>
          </a:p>
        </p:txBody>
      </p:sp>
    </p:spTree>
    <p:extLst>
      <p:ext uri="{BB962C8B-B14F-4D97-AF65-F5344CB8AC3E}">
        <p14:creationId xmlns:p14="http://schemas.microsoft.com/office/powerpoint/2010/main" val="829945420"/>
      </p:ext>
    </p:extLst>
  </p:cSld>
  <p:clrMapOvr>
    <a:masterClrMapping/>
  </p:clrMapOvr>
  <p:transition>
    <p:sndAc>
      <p:stSnd>
        <p:snd r:embed="rId2" name="lemon tree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1" grpId="0" animBg="1"/>
      <p:bldP spid="16402" grpId="0" animBg="1"/>
      <p:bldP spid="1640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27"/>
          <p:cNvSpPr txBox="1">
            <a:spLocks noChangeArrowheads="1"/>
          </p:cNvSpPr>
          <p:nvPr/>
        </p:nvSpPr>
        <p:spPr bwMode="auto">
          <a:xfrm>
            <a:off x="150876" y="73152"/>
            <a:ext cx="4267200" cy="584775"/>
          </a:xfrm>
          <a:prstGeom prst="rect">
            <a:avLst/>
          </a:prstGeom>
          <a:solidFill>
            <a:schemeClr val="accent5">
              <a:alpha val="51000"/>
            </a:schemeClr>
          </a:solidFill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*. Warm-up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Matching</a:t>
            </a:r>
            <a:endParaRPr lang="en-US" sz="28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73152" y="914400"/>
            <a:ext cx="4191000" cy="594360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0" y="1447800"/>
            <a:ext cx="4191000" cy="595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/>
              <a:t>1</a:t>
            </a:r>
            <a:r>
              <a:rPr lang="en-US" sz="2800" b="1" dirty="0" smtClean="0"/>
              <a:t>. Go </a:t>
            </a:r>
            <a:r>
              <a:rPr lang="en-US" sz="2800" b="1" dirty="0"/>
              <a:t>straight on</a:t>
            </a:r>
          </a:p>
          <a:p>
            <a:r>
              <a:rPr lang="en-US" sz="2800" b="1" dirty="0"/>
              <a:t>2</a:t>
            </a:r>
            <a:r>
              <a:rPr lang="en-US" sz="2800" b="1" dirty="0" smtClean="0"/>
              <a:t>. Turn </a:t>
            </a:r>
            <a:r>
              <a:rPr lang="en-US" sz="2800" b="1" dirty="0"/>
              <a:t>left at </a:t>
            </a:r>
          </a:p>
          <a:p>
            <a:r>
              <a:rPr lang="en-US" sz="2800" b="1" dirty="0"/>
              <a:t>the traffic </a:t>
            </a:r>
            <a:r>
              <a:rPr lang="en-US" sz="2800" b="1" dirty="0" smtClean="0"/>
              <a:t>lights.</a:t>
            </a:r>
            <a:endParaRPr lang="en-US" sz="2800" b="1" dirty="0"/>
          </a:p>
          <a:p>
            <a:r>
              <a:rPr lang="en-US" sz="2800" b="1" dirty="0"/>
              <a:t>3. Go past the bus stop.</a:t>
            </a:r>
          </a:p>
          <a:p>
            <a:r>
              <a:rPr lang="en-US" sz="2800" b="1" dirty="0"/>
              <a:t>4</a:t>
            </a:r>
            <a:r>
              <a:rPr lang="en-US" sz="2800" b="1" dirty="0" smtClean="0"/>
              <a:t>. Take </a:t>
            </a:r>
            <a:r>
              <a:rPr lang="en-US" sz="2800" b="1" dirty="0"/>
              <a:t>the first turning </a:t>
            </a:r>
          </a:p>
          <a:p>
            <a:r>
              <a:rPr lang="en-US" sz="2800" b="1" dirty="0"/>
              <a:t>on the left.</a:t>
            </a:r>
          </a:p>
          <a:p>
            <a:r>
              <a:rPr lang="en-US" sz="2800" b="1" dirty="0"/>
              <a:t>5</a:t>
            </a:r>
            <a:r>
              <a:rPr lang="en-US" sz="2800" b="1" dirty="0" smtClean="0"/>
              <a:t>. Go </a:t>
            </a:r>
            <a:r>
              <a:rPr lang="en-US" sz="2800" b="1" dirty="0"/>
              <a:t>to the end of </a:t>
            </a:r>
          </a:p>
          <a:p>
            <a:r>
              <a:rPr lang="en-US" sz="2800" b="1" dirty="0"/>
              <a:t>the road. </a:t>
            </a:r>
          </a:p>
          <a:p>
            <a:r>
              <a:rPr lang="en-US" sz="2800" b="1" dirty="0"/>
              <a:t>6</a:t>
            </a:r>
            <a:r>
              <a:rPr lang="en-US" sz="2800" b="1" dirty="0" smtClean="0"/>
              <a:t>. Go </a:t>
            </a:r>
            <a:r>
              <a:rPr lang="en-US" sz="2800" b="1" dirty="0"/>
              <a:t>along the street</a:t>
            </a:r>
          </a:p>
          <a:p>
            <a:r>
              <a:rPr lang="en-US" sz="2800" b="1" dirty="0"/>
              <a:t>7. It’s on your right</a:t>
            </a:r>
          </a:p>
          <a:p>
            <a:endParaRPr lang="en-US" sz="2800" b="1" dirty="0"/>
          </a:p>
          <a:p>
            <a:endParaRPr lang="en-US" sz="2800" b="1" dirty="0"/>
          </a:p>
          <a:p>
            <a:endParaRPr lang="en-US" b="1" dirty="0"/>
          </a:p>
          <a:p>
            <a:pPr>
              <a:spcBef>
                <a:spcPct val="50000"/>
              </a:spcBef>
            </a:pPr>
            <a:endParaRPr lang="en-US" b="1" dirty="0"/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533400" y="914400"/>
            <a:ext cx="1981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           </a:t>
            </a:r>
            <a:r>
              <a:rPr lang="en-US" sz="3200" b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4648200" y="1974114"/>
            <a:ext cx="4572000" cy="397031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lphaLcPeriod"/>
            </a:pPr>
            <a:r>
              <a:rPr lang="en-US" sz="2800" dirty="0" err="1" smtClean="0"/>
              <a:t>Nó</a:t>
            </a:r>
            <a:r>
              <a:rPr lang="en-US" sz="2800" dirty="0" smtClean="0"/>
              <a:t> </a:t>
            </a:r>
            <a:r>
              <a:rPr lang="en-US" sz="2800" dirty="0"/>
              <a:t>ở   </a:t>
            </a:r>
            <a:r>
              <a:rPr lang="en-US" sz="2800" dirty="0" err="1"/>
              <a:t>bên</a:t>
            </a:r>
            <a:r>
              <a:rPr lang="en-US" sz="2800" dirty="0"/>
              <a:t> </a:t>
            </a:r>
            <a:r>
              <a:rPr lang="en-US" sz="2800" dirty="0" err="1"/>
              <a:t>phải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</a:p>
          <a:p>
            <a:pPr marL="342900" indent="-342900"/>
            <a:r>
              <a:rPr lang="en-US" sz="2800" dirty="0"/>
              <a:t>c.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endParaRPr lang="en-US" sz="2800" dirty="0"/>
          </a:p>
          <a:p>
            <a:pPr marL="342900" indent="-342900"/>
            <a:r>
              <a:rPr lang="en-US" sz="2800" dirty="0"/>
              <a:t>d.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cuối</a:t>
            </a:r>
            <a:r>
              <a:rPr lang="en-US" sz="2800" dirty="0"/>
              <a:t> con </a:t>
            </a:r>
            <a:r>
              <a:rPr lang="en-US" sz="2800" dirty="0" err="1"/>
              <a:t>đường</a:t>
            </a:r>
            <a:endParaRPr lang="en-US" sz="2800" dirty="0"/>
          </a:p>
          <a:p>
            <a:pPr marL="342900" indent="-342900">
              <a:spcBef>
                <a:spcPct val="50000"/>
              </a:spcBef>
            </a:pPr>
            <a:r>
              <a:rPr lang="en-US" sz="2800" dirty="0"/>
              <a:t>e. </a:t>
            </a:r>
            <a:r>
              <a:rPr lang="en-US" sz="2800" dirty="0" err="1"/>
              <a:t>Rẽ</a:t>
            </a:r>
            <a:r>
              <a:rPr lang="en-US" sz="2800" dirty="0"/>
              <a:t> </a:t>
            </a:r>
            <a:r>
              <a:rPr lang="en-US" sz="2800" dirty="0" err="1"/>
              <a:t>trái</a:t>
            </a:r>
            <a:r>
              <a:rPr lang="en-US" sz="2800" dirty="0"/>
              <a:t> ở </a:t>
            </a:r>
            <a:r>
              <a:rPr lang="en-US" sz="2800" dirty="0" err="1"/>
              <a:t>cột</a:t>
            </a:r>
            <a:r>
              <a:rPr lang="en-US" sz="2800" dirty="0"/>
              <a:t> </a:t>
            </a:r>
            <a:r>
              <a:rPr lang="en-US" sz="2800" dirty="0" err="1"/>
              <a:t>đèn</a:t>
            </a:r>
            <a:r>
              <a:rPr lang="en-US" sz="2800" dirty="0"/>
              <a:t> </a:t>
            </a:r>
            <a:r>
              <a:rPr lang="en-US" sz="2800" dirty="0" err="1"/>
              <a:t>giao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endParaRPr lang="en-US" sz="2800" dirty="0"/>
          </a:p>
          <a:p>
            <a:pPr marL="342900" indent="-342900">
              <a:spcBef>
                <a:spcPct val="50000"/>
              </a:spcBef>
            </a:pPr>
            <a:r>
              <a:rPr lang="en-US" sz="2800" dirty="0"/>
              <a:t>f. </a:t>
            </a:r>
            <a:r>
              <a:rPr lang="en-US" sz="2800" dirty="0" err="1"/>
              <a:t>Rẽ</a:t>
            </a:r>
            <a:r>
              <a:rPr lang="en-US" sz="2800" dirty="0"/>
              <a:t> </a:t>
            </a:r>
            <a:r>
              <a:rPr lang="en-US" sz="2800" dirty="0" err="1"/>
              <a:t>trái</a:t>
            </a:r>
            <a:r>
              <a:rPr lang="en-US" sz="2800" dirty="0"/>
              <a:t> ở </a:t>
            </a:r>
            <a:r>
              <a:rPr lang="en-US" sz="2800" dirty="0" err="1"/>
              <a:t>chổ</a:t>
            </a:r>
            <a:r>
              <a:rPr lang="en-US" sz="2800" dirty="0"/>
              <a:t> </a:t>
            </a:r>
            <a:r>
              <a:rPr lang="en-US" sz="2800" dirty="0" err="1"/>
              <a:t>rẽ</a:t>
            </a:r>
            <a:r>
              <a:rPr lang="en-US" sz="2800" dirty="0"/>
              <a:t> </a:t>
            </a:r>
            <a:r>
              <a:rPr lang="en-US" sz="2800" dirty="0" err="1"/>
              <a:t>đầu</a:t>
            </a:r>
            <a:r>
              <a:rPr lang="en-US" sz="2800" dirty="0"/>
              <a:t> </a:t>
            </a:r>
            <a:r>
              <a:rPr lang="en-US" sz="2800" dirty="0" err="1"/>
              <a:t>tiên</a:t>
            </a:r>
            <a:endParaRPr lang="en-US" sz="2800" dirty="0"/>
          </a:p>
          <a:p>
            <a:pPr marL="342900" indent="-342900">
              <a:spcBef>
                <a:spcPct val="50000"/>
              </a:spcBef>
            </a:pPr>
            <a:r>
              <a:rPr lang="en-US" sz="2800" dirty="0"/>
              <a:t>g. </a:t>
            </a:r>
            <a:r>
              <a:rPr lang="en-US" sz="2800" dirty="0" err="1"/>
              <a:t>Băng</a:t>
            </a:r>
            <a:r>
              <a:rPr lang="en-US" sz="2800" dirty="0"/>
              <a:t> qua tram </a:t>
            </a:r>
            <a:r>
              <a:rPr lang="en-US" sz="2800" dirty="0" err="1"/>
              <a:t>xe</a:t>
            </a:r>
            <a:r>
              <a:rPr lang="en-US" sz="2800" dirty="0"/>
              <a:t> </a:t>
            </a:r>
            <a:r>
              <a:rPr lang="en-US" sz="2800" dirty="0" err="1" smtClean="0"/>
              <a:t>buýt</a:t>
            </a:r>
            <a:endParaRPr lang="en-US" sz="2800" dirty="0" smtClean="0"/>
          </a:p>
          <a:p>
            <a:pPr marL="342900" indent="-342900">
              <a:spcBef>
                <a:spcPct val="50000"/>
              </a:spcBef>
            </a:pPr>
            <a:r>
              <a:rPr lang="en-US" sz="2800" dirty="0" smtClean="0"/>
              <a:t>h. </a:t>
            </a:r>
            <a:r>
              <a:rPr lang="en-US" sz="2800" dirty="0" err="1" smtClean="0"/>
              <a:t>Đi</a:t>
            </a:r>
            <a:r>
              <a:rPr lang="en-US" sz="2800" dirty="0" smtClean="0"/>
              <a:t> </a:t>
            </a:r>
            <a:r>
              <a:rPr lang="en-US" sz="2800" dirty="0" err="1"/>
              <a:t>dọc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con </a:t>
            </a:r>
            <a:r>
              <a:rPr lang="en-US" sz="2800" dirty="0" err="1" smtClean="0"/>
              <a:t>đường</a:t>
            </a:r>
            <a:endParaRPr lang="en-US" sz="2800" dirty="0"/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5715000" y="762000"/>
            <a:ext cx="1752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</a:rPr>
              <a:t>    B</a:t>
            </a:r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>
            <a:off x="2613660" y="1752600"/>
            <a:ext cx="1958340" cy="990600"/>
          </a:xfrm>
          <a:prstGeom prst="line">
            <a:avLst/>
          </a:prstGeom>
          <a:noFill/>
          <a:ln w="38100">
            <a:solidFill>
              <a:srgbClr val="F1664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2514600" y="2535936"/>
            <a:ext cx="2133600" cy="119481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>
            <a:off x="3124200" y="3133344"/>
            <a:ext cx="1807464" cy="1938528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>
            <a:off x="2706624" y="3493008"/>
            <a:ext cx="1865376" cy="93253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V="1">
            <a:off x="2865120" y="3276600"/>
            <a:ext cx="1783080" cy="11489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3352800" y="5227638"/>
            <a:ext cx="1578864" cy="44164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2852928" y="2340864"/>
            <a:ext cx="2078736" cy="3321330"/>
          </a:xfrm>
          <a:prstGeom prst="line">
            <a:avLst/>
          </a:prstGeom>
          <a:noFill/>
          <a:ln w="381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4419600" y="5943600"/>
            <a:ext cx="4724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2"/>
                </a:solidFill>
              </a:rPr>
              <a:t>1.C   2.e.   3.g      4.f   5. d    6. a      7.b</a:t>
            </a:r>
          </a:p>
        </p:txBody>
      </p:sp>
    </p:spTree>
    <p:extLst>
      <p:ext uri="{BB962C8B-B14F-4D97-AF65-F5344CB8AC3E}">
        <p14:creationId xmlns:p14="http://schemas.microsoft.com/office/powerpoint/2010/main" val="38965015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3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  <p:bldP spid="33798" grpId="0" animBg="1"/>
      <p:bldP spid="33800" grpId="0" animBg="1"/>
      <p:bldP spid="33801" grpId="0" animBg="1"/>
      <p:bldP spid="33802" grpId="0" animBg="1"/>
      <p:bldP spid="33803" grpId="0" animBg="1"/>
      <p:bldP spid="33804" grpId="0" animBg="1"/>
      <p:bldP spid="33804" grpId="1" animBg="1"/>
      <p:bldP spid="33805" grpId="0" animBg="1"/>
      <p:bldP spid="3380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2765058" y="2115248"/>
            <a:ext cx="3100737" cy="578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.VnArabia" pitchFamily="34" charset="0"/>
              </a:rPr>
              <a:t>LESSON 5</a:t>
            </a:r>
            <a:endParaRPr lang="en-GB" sz="4000" b="1" dirty="0">
              <a:solidFill>
                <a:srgbClr val="FF0000"/>
              </a:solidFill>
              <a:latin typeface=".VnArabia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8193" y="305669"/>
            <a:ext cx="8451669" cy="1058092"/>
          </a:xfrm>
          <a:prstGeom prst="roundRect">
            <a:avLst/>
          </a:prstGeom>
          <a:solidFill>
            <a:srgbClr val="0FB7BD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UNIT 4: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MY NEIGHBOURHOOD</a:t>
            </a:r>
            <a:endParaRPr lang="en-GB" sz="40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378" y="3413111"/>
            <a:ext cx="3454095" cy="7527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72203" y="4880371"/>
            <a:ext cx="421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READING AND SPEAKING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7152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64744" y="1756433"/>
            <a:ext cx="4937760" cy="1655762"/>
          </a:xfrm>
        </p:spPr>
        <p:txBody>
          <a:bodyPr/>
          <a:lstStyle/>
          <a:p>
            <a:pPr lvl="0"/>
            <a:r>
              <a:rPr lang="en-US" i="1" dirty="0" smtClean="0"/>
              <a:t>play </a:t>
            </a:r>
            <a:r>
              <a:rPr lang="en-US" i="1" dirty="0"/>
              <a:t>football, go camping, go fishing… </a:t>
            </a:r>
            <a:endParaRPr lang="en-US" i="1" dirty="0" smtClean="0"/>
          </a:p>
          <a:p>
            <a:pPr lvl="0"/>
            <a:r>
              <a:rPr lang="en-US" i="1" dirty="0" smtClean="0">
                <a:solidFill>
                  <a:srgbClr val="FF0000"/>
                </a:solidFill>
              </a:rPr>
              <a:t>where </a:t>
            </a:r>
            <a:r>
              <a:rPr lang="en-US" i="1" dirty="0">
                <a:solidFill>
                  <a:srgbClr val="FF0000"/>
                </a:solidFill>
              </a:rPr>
              <a:t>can do these activities</a:t>
            </a:r>
            <a:r>
              <a:rPr lang="en-US" i="1" dirty="0" smtClean="0">
                <a:solidFill>
                  <a:srgbClr val="FF0000"/>
                </a:solidFill>
              </a:rPr>
              <a:t>?</a:t>
            </a:r>
            <a:endParaRPr lang="en-GB" dirty="0">
              <a:solidFill>
                <a:srgbClr val="FF0000"/>
              </a:solidFill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96105" y="532650"/>
            <a:ext cx="2156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FB7BD"/>
                </a:solidFill>
              </a:rPr>
              <a:t>* Vocabulary</a:t>
            </a:r>
            <a:endParaRPr lang="en-GB" sz="2800" b="1" dirty="0">
              <a:solidFill>
                <a:srgbClr val="0FB7BD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5675" y="1240531"/>
            <a:ext cx="2066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- suburb </a:t>
            </a:r>
            <a:r>
              <a:rPr lang="en-US" sz="2800" dirty="0"/>
              <a:t>(n</a:t>
            </a:r>
            <a:r>
              <a:rPr lang="en-US" sz="2800" dirty="0" smtClean="0"/>
              <a:t>): </a:t>
            </a:r>
            <a:endParaRPr lang="en-GB" sz="2800" dirty="0"/>
          </a:p>
        </p:txBody>
      </p:sp>
      <p:sp>
        <p:nvSpPr>
          <p:cNvPr id="8" name="Rectangle 7"/>
          <p:cNvSpPr/>
          <p:nvPr/>
        </p:nvSpPr>
        <p:spPr>
          <a:xfrm>
            <a:off x="4589527" y="1268403"/>
            <a:ext cx="26824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/>
              <a:t>= the </a:t>
            </a:r>
            <a:r>
              <a:rPr lang="en-US" sz="2800" i="1" dirty="0"/>
              <a:t>countryside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2576566" y="1262831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 smtClean="0"/>
              <a:t>Khu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ngoại</a:t>
            </a:r>
            <a:r>
              <a:rPr lang="en-US" sz="2800" i="1" dirty="0" smtClean="0"/>
              <a:t> ô</a:t>
            </a:r>
            <a:endParaRPr lang="en-GB" sz="2800" dirty="0"/>
          </a:p>
        </p:txBody>
      </p:sp>
      <p:sp>
        <p:nvSpPr>
          <p:cNvPr id="10" name="Rectangle 9"/>
          <p:cNvSpPr/>
          <p:nvPr/>
        </p:nvSpPr>
        <p:spPr>
          <a:xfrm>
            <a:off x="713632" y="1796976"/>
            <a:ext cx="3875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Outdoor activity </a:t>
            </a:r>
            <a:r>
              <a:rPr lang="en-US" sz="2800" dirty="0"/>
              <a:t>(n</a:t>
            </a:r>
            <a:r>
              <a:rPr lang="en-US" sz="2800" dirty="0" smtClean="0"/>
              <a:t>): </a:t>
            </a:r>
            <a:endParaRPr lang="en-GB" sz="2800" dirty="0"/>
          </a:p>
        </p:txBody>
      </p:sp>
      <p:sp>
        <p:nvSpPr>
          <p:cNvPr id="11" name="Rectangle 10"/>
          <p:cNvSpPr/>
          <p:nvPr/>
        </p:nvSpPr>
        <p:spPr>
          <a:xfrm>
            <a:off x="4229837" y="1773556"/>
            <a:ext cx="32508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hoạt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ngoài</a:t>
            </a:r>
            <a:r>
              <a:rPr lang="en-US" sz="2800" dirty="0"/>
              <a:t> </a:t>
            </a:r>
            <a:r>
              <a:rPr lang="en-US" sz="2800" dirty="0" err="1"/>
              <a:t>trời</a:t>
            </a:r>
            <a:r>
              <a:rPr lang="en-US" sz="2800" dirty="0"/>
              <a:t> </a:t>
            </a:r>
            <a:endParaRPr lang="en-GB" sz="2800" dirty="0"/>
          </a:p>
        </p:txBody>
      </p:sp>
      <p:sp>
        <p:nvSpPr>
          <p:cNvPr id="12" name="Rectangle 11"/>
          <p:cNvSpPr/>
          <p:nvPr/>
        </p:nvSpPr>
        <p:spPr>
          <a:xfrm>
            <a:off x="713633" y="2309040"/>
            <a:ext cx="28160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backyard </a:t>
            </a:r>
            <a:r>
              <a:rPr lang="en-US" sz="2800" dirty="0"/>
              <a:t>(n</a:t>
            </a:r>
            <a:r>
              <a:rPr lang="en-US" sz="2800" dirty="0" smtClean="0"/>
              <a:t>):</a:t>
            </a:r>
            <a:endParaRPr lang="en-GB" sz="2800" dirty="0"/>
          </a:p>
        </p:txBody>
      </p:sp>
      <p:sp>
        <p:nvSpPr>
          <p:cNvPr id="13" name="Rectangle 12"/>
          <p:cNvSpPr/>
          <p:nvPr/>
        </p:nvSpPr>
        <p:spPr>
          <a:xfrm>
            <a:off x="3055265" y="2308742"/>
            <a:ext cx="13516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sân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endParaRPr lang="en-GB" sz="2800" dirty="0"/>
          </a:p>
        </p:txBody>
      </p:sp>
      <p:sp>
        <p:nvSpPr>
          <p:cNvPr id="15" name="Rectangle 14"/>
          <p:cNvSpPr/>
          <p:nvPr/>
        </p:nvSpPr>
        <p:spPr>
          <a:xfrm>
            <a:off x="4433006" y="2357510"/>
            <a:ext cx="2691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the yard behind the house)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786080" y="2849875"/>
            <a:ext cx="17440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- dislike </a:t>
            </a:r>
            <a:r>
              <a:rPr lang="en-US" sz="2800" dirty="0"/>
              <a:t>(v)</a:t>
            </a:r>
            <a:endParaRPr lang="en-GB" sz="2800" dirty="0"/>
          </a:p>
        </p:txBody>
      </p:sp>
      <p:sp>
        <p:nvSpPr>
          <p:cNvPr id="17" name="Rectangle 16"/>
          <p:cNvSpPr/>
          <p:nvPr/>
        </p:nvSpPr>
        <p:spPr>
          <a:xfrm>
            <a:off x="2466947" y="2856935"/>
            <a:ext cx="5505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#    </a:t>
            </a:r>
            <a:r>
              <a:rPr lang="en-US" sz="2800" dirty="0" smtClean="0"/>
              <a:t>like: </a:t>
            </a:r>
            <a:r>
              <a:rPr lang="en-US" sz="2800" dirty="0" err="1" smtClean="0"/>
              <a:t>ghét</a:t>
            </a:r>
            <a:r>
              <a:rPr lang="en-US" sz="2800" dirty="0" smtClean="0"/>
              <a:t>, </a:t>
            </a:r>
            <a:r>
              <a:rPr lang="en-US" sz="2800" dirty="0" err="1" smtClean="0"/>
              <a:t>ko</a:t>
            </a:r>
            <a:r>
              <a:rPr lang="en-US" sz="2800" dirty="0" smtClean="0"/>
              <a:t> </a:t>
            </a:r>
            <a:r>
              <a:rPr lang="en-US" sz="2800" dirty="0" err="1" smtClean="0"/>
              <a:t>thích</a:t>
            </a:r>
            <a:endParaRPr lang="en-GB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196105" y="119158"/>
            <a:ext cx="2680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I/ READING</a:t>
            </a:r>
            <a:endParaRPr lang="en-GB" sz="2800" b="1" dirty="0"/>
          </a:p>
        </p:txBody>
      </p:sp>
      <p:sp>
        <p:nvSpPr>
          <p:cNvPr id="19" name="Rectangle 18"/>
          <p:cNvSpPr/>
          <p:nvPr/>
        </p:nvSpPr>
        <p:spPr>
          <a:xfrm>
            <a:off x="822569" y="3375766"/>
            <a:ext cx="45401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- </a:t>
            </a:r>
            <a:r>
              <a:rPr lang="en-US" sz="2800" dirty="0"/>
              <a:t>s</a:t>
            </a:r>
            <a:r>
              <a:rPr lang="en-US" sz="2800" dirty="0" smtClean="0"/>
              <a:t>andy beach (n): </a:t>
            </a:r>
            <a:r>
              <a:rPr lang="en-US" sz="2800" dirty="0" err="1" smtClean="0"/>
              <a:t>bãi</a:t>
            </a:r>
            <a:r>
              <a:rPr lang="en-US" sz="2800" dirty="0" smtClean="0"/>
              <a:t> </a:t>
            </a:r>
            <a:r>
              <a:rPr lang="en-US" sz="2800" dirty="0" err="1" smtClean="0"/>
              <a:t>biển</a:t>
            </a:r>
            <a:r>
              <a:rPr lang="en-US" sz="2800" dirty="0" smtClean="0"/>
              <a:t> </a:t>
            </a:r>
            <a:r>
              <a:rPr lang="en-US" sz="2800" dirty="0" err="1" smtClean="0"/>
              <a:t>cát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5266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/>
      <p:bldP spid="5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6"/>
          <p:cNvSpPr>
            <a:spLocks noGrp="1" noChangeArrowheads="1"/>
          </p:cNvSpPr>
          <p:nvPr>
            <p:ph type="title"/>
          </p:nvPr>
        </p:nvSpPr>
        <p:spPr>
          <a:xfrm>
            <a:off x="365760" y="445623"/>
            <a:ext cx="3505200" cy="560387"/>
          </a:xfrm>
          <a:noFill/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Checking words:</a:t>
            </a: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3574869" y="474559"/>
            <a:ext cx="434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What and Where</a:t>
            </a:r>
          </a:p>
        </p:txBody>
      </p:sp>
      <p:sp>
        <p:nvSpPr>
          <p:cNvPr id="55307" name="Oval 11"/>
          <p:cNvSpPr>
            <a:spLocks noChangeArrowheads="1"/>
          </p:cNvSpPr>
          <p:nvPr/>
        </p:nvSpPr>
        <p:spPr bwMode="auto">
          <a:xfrm>
            <a:off x="3783657" y="1433040"/>
            <a:ext cx="2133600" cy="1447800"/>
          </a:xfrm>
          <a:prstGeom prst="ellipse">
            <a:avLst/>
          </a:prstGeom>
          <a:solidFill>
            <a:srgbClr val="0D9FA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suburb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5309" name="Oval 13"/>
          <p:cNvSpPr>
            <a:spLocks noChangeArrowheads="1"/>
          </p:cNvSpPr>
          <p:nvPr/>
        </p:nvSpPr>
        <p:spPr bwMode="auto">
          <a:xfrm>
            <a:off x="1051560" y="4035322"/>
            <a:ext cx="2133600" cy="1447800"/>
          </a:xfrm>
          <a:prstGeom prst="ellipse">
            <a:avLst/>
          </a:prstGeom>
          <a:solidFill>
            <a:srgbClr val="CC00CC"/>
          </a:solidFill>
          <a:ln w="9525">
            <a:solidFill>
              <a:srgbClr val="CC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dirty="0"/>
              <a:t>backyard </a:t>
            </a:r>
            <a:endParaRPr lang="en-US" sz="2800" b="1" dirty="0"/>
          </a:p>
        </p:txBody>
      </p:sp>
      <p:sp>
        <p:nvSpPr>
          <p:cNvPr id="55310" name="Oval 14"/>
          <p:cNvSpPr>
            <a:spLocks noChangeArrowheads="1"/>
          </p:cNvSpPr>
          <p:nvPr/>
        </p:nvSpPr>
        <p:spPr bwMode="auto">
          <a:xfrm>
            <a:off x="3783657" y="4474488"/>
            <a:ext cx="2133600" cy="1447800"/>
          </a:xfrm>
          <a:prstGeom prst="ellipse">
            <a:avLst/>
          </a:prstGeom>
          <a:solidFill>
            <a:srgbClr val="FFFF66"/>
          </a:solidFill>
          <a:ln w="9525">
            <a:solidFill>
              <a:srgbClr val="CC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b="1" dirty="0"/>
              <a:t>outdoor activity</a:t>
            </a:r>
            <a:endParaRPr lang="en-US" sz="2400" b="1" dirty="0">
              <a:solidFill>
                <a:srgbClr val="3333CC"/>
              </a:solidFill>
            </a:endParaRPr>
          </a:p>
        </p:txBody>
      </p:sp>
      <p:sp>
        <p:nvSpPr>
          <p:cNvPr id="55311" name="Oval 15"/>
          <p:cNvSpPr>
            <a:spLocks noChangeArrowheads="1"/>
          </p:cNvSpPr>
          <p:nvPr/>
        </p:nvSpPr>
        <p:spPr bwMode="auto">
          <a:xfrm>
            <a:off x="914400" y="1883142"/>
            <a:ext cx="2133600" cy="1447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dislike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6080324" y="3026688"/>
            <a:ext cx="2133600" cy="1447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dirty="0"/>
              <a:t> incredibly </a:t>
            </a:r>
            <a:endParaRPr lang="en-US" sz="2800" b="1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3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53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5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55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53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5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55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53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1208">
            <a:off x="4825888" y="1509957"/>
            <a:ext cx="3919307" cy="2321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7490">
            <a:off x="385953" y="1143983"/>
            <a:ext cx="3678123" cy="2165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646370" y="642378"/>
            <a:ext cx="3217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MY NEIGHBOURHOOD</a:t>
            </a:r>
          </a:p>
        </p:txBody>
      </p:sp>
      <p:sp>
        <p:nvSpPr>
          <p:cNvPr id="5" name="Rectangle 4"/>
          <p:cNvSpPr/>
          <p:nvPr/>
        </p:nvSpPr>
        <p:spPr>
          <a:xfrm>
            <a:off x="2225014" y="180713"/>
            <a:ext cx="27522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*Read </a:t>
            </a:r>
            <a:r>
              <a:rPr lang="en-US" sz="2400" dirty="0" err="1"/>
              <a:t>Khang’s</a:t>
            </a:r>
            <a:r>
              <a:rPr lang="en-US" sz="2400" dirty="0"/>
              <a:t> blog. </a:t>
            </a:r>
            <a:endParaRPr lang="en-GB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96105" y="119158"/>
            <a:ext cx="2680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I/ READING: </a:t>
            </a:r>
            <a:endParaRPr lang="en-GB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240961" y="4279517"/>
            <a:ext cx="54054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/>
              <a:t>1.Where </a:t>
            </a:r>
            <a:r>
              <a:rPr lang="en-US" sz="2000" dirty="0"/>
              <a:t>do you think </a:t>
            </a:r>
            <a:r>
              <a:rPr lang="en-US" sz="2000" dirty="0" err="1"/>
              <a:t>Khang’s</a:t>
            </a:r>
            <a:r>
              <a:rPr lang="en-US" sz="2000" dirty="0"/>
              <a:t> </a:t>
            </a:r>
            <a:r>
              <a:rPr lang="en-US" sz="2000" dirty="0" err="1"/>
              <a:t>neighbourhood</a:t>
            </a:r>
            <a:r>
              <a:rPr lang="en-US" sz="2000" dirty="0"/>
              <a:t> is?</a:t>
            </a:r>
            <a:endParaRPr lang="en-GB" sz="2000" dirty="0"/>
          </a:p>
          <a:p>
            <a:pPr lvl="0"/>
            <a:r>
              <a:rPr lang="en-US" sz="2000" dirty="0" smtClean="0"/>
              <a:t>2. What </a:t>
            </a:r>
            <a:r>
              <a:rPr lang="en-US" sz="2000" dirty="0"/>
              <a:t>do you think about it? </a:t>
            </a:r>
            <a:endParaRPr lang="en-GB" sz="2000" dirty="0"/>
          </a:p>
          <a:p>
            <a:pPr lvl="0"/>
            <a:r>
              <a:rPr lang="en-US" sz="2000" dirty="0" smtClean="0"/>
              <a:t>3. What are there in the </a:t>
            </a:r>
            <a:r>
              <a:rPr lang="en-US" sz="2000" dirty="0" err="1" smtClean="0"/>
              <a:t>neighbourhood</a:t>
            </a:r>
            <a:r>
              <a:rPr lang="en-US" sz="2000" dirty="0" smtClean="0"/>
              <a:t>?</a:t>
            </a:r>
            <a:endParaRPr lang="en-GB" sz="2000" dirty="0" smtClean="0"/>
          </a:p>
          <a:p>
            <a:pPr lvl="0"/>
            <a:r>
              <a:rPr lang="en-US" sz="2000" dirty="0" smtClean="0"/>
              <a:t>4. Do </a:t>
            </a:r>
            <a:r>
              <a:rPr lang="en-US" sz="2000" dirty="0"/>
              <a:t>you like living there? Why?/ Why not? </a:t>
            </a:r>
            <a:endParaRPr lang="en-GB" sz="2000" dirty="0"/>
          </a:p>
        </p:txBody>
      </p:sp>
      <p:sp>
        <p:nvSpPr>
          <p:cNvPr id="9" name="Rectangle 8"/>
          <p:cNvSpPr/>
          <p:nvPr/>
        </p:nvSpPr>
        <p:spPr>
          <a:xfrm>
            <a:off x="2010503" y="5841230"/>
            <a:ext cx="369325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b="1" dirty="0">
                <a:sym typeface="Wingdings"/>
              </a:rPr>
              <a:t></a:t>
            </a:r>
            <a:r>
              <a:rPr lang="en-US" b="1" dirty="0"/>
              <a:t> You’re going to read </a:t>
            </a:r>
            <a:r>
              <a:rPr lang="en-US" b="1" dirty="0" err="1"/>
              <a:t>Khang’s</a:t>
            </a:r>
            <a:r>
              <a:rPr lang="en-US" b="1" dirty="0"/>
              <a:t> blog.</a:t>
            </a:r>
            <a:endParaRPr lang="en-GB" b="1" dirty="0"/>
          </a:p>
        </p:txBody>
      </p:sp>
      <p:sp>
        <p:nvSpPr>
          <p:cNvPr id="10" name="Rectangle 9"/>
          <p:cNvSpPr/>
          <p:nvPr/>
        </p:nvSpPr>
        <p:spPr>
          <a:xfrm>
            <a:off x="5646370" y="4321064"/>
            <a:ext cx="1909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i="1" dirty="0">
                <a:solidFill>
                  <a:srgbClr val="FF0000"/>
                </a:solidFill>
              </a:rPr>
              <a:t>In the countryside.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94324" y="4618070"/>
            <a:ext cx="5315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I think </a:t>
            </a:r>
            <a:r>
              <a:rPr lang="en-US" i="1" dirty="0" err="1">
                <a:solidFill>
                  <a:srgbClr val="FF0000"/>
                </a:solidFill>
              </a:rPr>
              <a:t>Khang’s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neighbourhood</a:t>
            </a:r>
            <a:r>
              <a:rPr lang="en-US" i="1" dirty="0">
                <a:solidFill>
                  <a:srgbClr val="FF0000"/>
                </a:solidFill>
              </a:rPr>
              <a:t> is very nice and peaceful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50005" y="4942498"/>
            <a:ext cx="340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i="1" dirty="0">
                <a:solidFill>
                  <a:srgbClr val="FF0000"/>
                </a:solidFill>
              </a:rPr>
              <a:t>There are a lot of trees, markets,...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40666" y="5258008"/>
            <a:ext cx="3550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Yes, I do. Because it is very peaceful.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06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5">
            <a:extLst>
              <a:ext uri="{FF2B5EF4-FFF2-40B4-BE49-F238E27FC236}">
                <a16:creationId xmlns:a16="http://schemas.microsoft.com/office/drawing/2014/main" xmlns="" id="{D81680F7-0FAE-486B-A8CB-897A62D0DB12}"/>
              </a:ext>
            </a:extLst>
          </p:cNvPr>
          <p:cNvSpPr/>
          <p:nvPr/>
        </p:nvSpPr>
        <p:spPr>
          <a:xfrm>
            <a:off x="804504" y="2468895"/>
            <a:ext cx="7536380" cy="4321292"/>
          </a:xfrm>
          <a:prstGeom prst="roundRect">
            <a:avLst>
              <a:gd name="adj" fmla="val 47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358327" y="922663"/>
            <a:ext cx="6760261" cy="820793"/>
          </a:xfrm>
          <a:prstGeom prst="roundRect">
            <a:avLst>
              <a:gd name="adj" fmla="val 470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20" y="964443"/>
            <a:ext cx="532968" cy="54681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41672" y="938507"/>
            <a:ext cx="45200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http://www.myblog.com.vn/Khang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03522" y="1297566"/>
            <a:ext cx="343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KHANG’S BLOG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1208">
            <a:off x="2682131" y="1863623"/>
            <a:ext cx="1317040" cy="987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7490">
            <a:off x="868059" y="1855394"/>
            <a:ext cx="1524206" cy="942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993939" y="2172517"/>
            <a:ext cx="3054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Friday, December 23rd 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23917" y="2813695"/>
            <a:ext cx="3217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MY NEIGHBOURHOOD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2022" y="3346762"/>
            <a:ext cx="710204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/>
              <a:t>I live in the suburbs of Da Nang City. There are many things I like about my </a:t>
            </a:r>
            <a:r>
              <a:rPr lang="en-US" sz="2000" dirty="0" err="1"/>
              <a:t>neighbourhood</a:t>
            </a:r>
            <a:r>
              <a:rPr lang="en-US" sz="2000" dirty="0"/>
              <a:t>. </a:t>
            </a:r>
          </a:p>
          <a:p>
            <a:pPr algn="just">
              <a:spcAft>
                <a:spcPts val="600"/>
              </a:spcAft>
            </a:pPr>
            <a:r>
              <a:rPr lang="en-US" sz="2000" dirty="0"/>
              <a:t>It’s great for outdoor activities because it has beautiful parks, sandy beaches and fine weather. There’s almost everything I need here: shops, restaurants, and markets. The people here are friendlier, and the food is better than in other places. </a:t>
            </a:r>
          </a:p>
          <a:p>
            <a:pPr algn="just">
              <a:spcAft>
                <a:spcPts val="600"/>
              </a:spcAft>
            </a:pPr>
            <a:r>
              <a:rPr lang="en-US" sz="2000" dirty="0"/>
              <a:t>However, there are two things I dislike about it: there are many modern buildings and offices; and the streets are busy and crowded.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65155" y="6166294"/>
            <a:ext cx="3020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Posted by </a:t>
            </a:r>
            <a:r>
              <a:rPr lang="en-US" i="1" dirty="0" err="1"/>
              <a:t>Khang</a:t>
            </a:r>
            <a:r>
              <a:rPr lang="en-US" i="1" dirty="0"/>
              <a:t> at 4:55 PM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76EB2131-4DCF-423E-9B2A-7335D6A03762}"/>
              </a:ext>
            </a:extLst>
          </p:cNvPr>
          <p:cNvCxnSpPr/>
          <p:nvPr/>
        </p:nvCxnSpPr>
        <p:spPr>
          <a:xfrm>
            <a:off x="2366080" y="3686830"/>
            <a:ext cx="8229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ABC67336-9829-4399-88D2-E94B148251DD}"/>
              </a:ext>
            </a:extLst>
          </p:cNvPr>
          <p:cNvCxnSpPr/>
          <p:nvPr/>
        </p:nvCxnSpPr>
        <p:spPr>
          <a:xfrm>
            <a:off x="4567567" y="5636072"/>
            <a:ext cx="7315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263EC07E-667F-46C9-8B8A-8530BA069A67}"/>
              </a:ext>
            </a:extLst>
          </p:cNvPr>
          <p:cNvCxnSpPr/>
          <p:nvPr/>
        </p:nvCxnSpPr>
        <p:spPr>
          <a:xfrm>
            <a:off x="2619618" y="4342981"/>
            <a:ext cx="8229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5" y="74840"/>
            <a:ext cx="577156" cy="415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3" name="TextBox 22"/>
          <p:cNvSpPr txBox="1"/>
          <p:nvPr/>
        </p:nvSpPr>
        <p:spPr>
          <a:xfrm>
            <a:off x="797129" y="74839"/>
            <a:ext cx="7688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spc="-100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Read </a:t>
            </a:r>
            <a:r>
              <a:rPr lang="en-US" sz="2000" b="1" spc="-100" dirty="0" err="1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Khang’s</a:t>
            </a:r>
            <a:r>
              <a:rPr lang="en-US" sz="2000" b="1" spc="-100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blog. Look at the words in the box, then find them in the text and underline them. What do they mean?</a:t>
            </a:r>
          </a:p>
        </p:txBody>
      </p:sp>
    </p:spTree>
    <p:extLst>
      <p:ext uri="{BB962C8B-B14F-4D97-AF65-F5344CB8AC3E}">
        <p14:creationId xmlns:p14="http://schemas.microsoft.com/office/powerpoint/2010/main" val="266289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34" y="240832"/>
            <a:ext cx="627229" cy="468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1122221" y="36576"/>
            <a:ext cx="7280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sz="2400" b="1" spc="-50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Khang’s</a:t>
            </a:r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blog again and fill the table with the information.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478032"/>
              </p:ext>
            </p:extLst>
          </p:nvPr>
        </p:nvGraphicFramePr>
        <p:xfrm>
          <a:off x="507177" y="1058999"/>
          <a:ext cx="8082643" cy="411595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0481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344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4594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LIKES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/>
                        <a:t>DISLIKES</a:t>
                      </a:r>
                      <a:endParaRPr lang="en-US" sz="2800" b="1" dirty="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70007"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rgbClr val="F1664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rgbClr val="F16649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2384" y="1928371"/>
            <a:ext cx="3224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beautiful parks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2384" y="2456074"/>
            <a:ext cx="3224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16649"/>
                </a:solidFill>
              </a:rPr>
              <a:t>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122221" y="2832381"/>
            <a:ext cx="193270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82384" y="2983777"/>
            <a:ext cx="3224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16649"/>
                </a:solidFill>
              </a:rPr>
              <a:t> 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1122221" y="3360084"/>
            <a:ext cx="193270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82384" y="3511480"/>
            <a:ext cx="3224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16649"/>
                </a:solidFill>
              </a:rPr>
              <a:t> 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122221" y="3887787"/>
            <a:ext cx="193270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738256" y="1928371"/>
            <a:ext cx="3224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16649"/>
                </a:solidFill>
              </a:rPr>
              <a:t> 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5178093" y="2304678"/>
            <a:ext cx="193270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738256" y="2723928"/>
            <a:ext cx="3224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16649"/>
                </a:solidFill>
              </a:rPr>
              <a:t> 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5178093" y="3100235"/>
            <a:ext cx="193270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68803B9-9C7D-4407-9CFB-90C4BB613D25}"/>
              </a:ext>
            </a:extLst>
          </p:cNvPr>
          <p:cNvSpPr txBox="1"/>
          <p:nvPr/>
        </p:nvSpPr>
        <p:spPr>
          <a:xfrm>
            <a:off x="946196" y="2414579"/>
            <a:ext cx="2045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1"/>
              </a:buClr>
            </a:pPr>
            <a:r>
              <a:rPr lang="en-US" sz="2400" dirty="0">
                <a:solidFill>
                  <a:srgbClr val="FF0000"/>
                </a:solidFill>
              </a:rPr>
              <a:t>sandy beaches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09DC53F4-2F21-4061-BD81-E7881860190B}"/>
              </a:ext>
            </a:extLst>
          </p:cNvPr>
          <p:cNvSpPr txBox="1"/>
          <p:nvPr/>
        </p:nvSpPr>
        <p:spPr>
          <a:xfrm>
            <a:off x="912671" y="2967092"/>
            <a:ext cx="187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1"/>
              </a:buClr>
            </a:pPr>
            <a:r>
              <a:rPr lang="en-US" sz="2400" dirty="0">
                <a:solidFill>
                  <a:srgbClr val="FF0000"/>
                </a:solidFill>
              </a:rPr>
              <a:t>fine weather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2A8FE58D-FE45-472C-B741-DA875C573D2D}"/>
              </a:ext>
            </a:extLst>
          </p:cNvPr>
          <p:cNvSpPr txBox="1"/>
          <p:nvPr/>
        </p:nvSpPr>
        <p:spPr>
          <a:xfrm>
            <a:off x="912671" y="3500998"/>
            <a:ext cx="3582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1"/>
              </a:buClr>
            </a:pPr>
            <a:r>
              <a:rPr lang="en-US" sz="2400" dirty="0">
                <a:solidFill>
                  <a:srgbClr val="FF0000"/>
                </a:solidFill>
              </a:rPr>
              <a:t>shops, restaurant, markets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64C52844-44F3-4B90-B4AC-7A485100F09D}"/>
              </a:ext>
            </a:extLst>
          </p:cNvPr>
          <p:cNvSpPr txBox="1"/>
          <p:nvPr/>
        </p:nvSpPr>
        <p:spPr>
          <a:xfrm>
            <a:off x="682384" y="4047312"/>
            <a:ext cx="3224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16649"/>
                </a:solidFill>
              </a:rPr>
              <a:t> 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B18705C5-94B0-4CE1-B62C-C2B42E89763A}"/>
              </a:ext>
            </a:extLst>
          </p:cNvPr>
          <p:cNvCxnSpPr/>
          <p:nvPr/>
        </p:nvCxnSpPr>
        <p:spPr>
          <a:xfrm>
            <a:off x="1122221" y="4423619"/>
            <a:ext cx="193270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85FB6DA7-5801-4029-BDF8-C9EF4F9A22F7}"/>
              </a:ext>
            </a:extLst>
          </p:cNvPr>
          <p:cNvSpPr txBox="1"/>
          <p:nvPr/>
        </p:nvSpPr>
        <p:spPr>
          <a:xfrm>
            <a:off x="682384" y="4583144"/>
            <a:ext cx="3224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16649"/>
                </a:solidFill>
              </a:rPr>
              <a:t> 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DFB2330A-64C4-42B6-B36E-4EA33015C0D5}"/>
              </a:ext>
            </a:extLst>
          </p:cNvPr>
          <p:cNvCxnSpPr/>
          <p:nvPr/>
        </p:nvCxnSpPr>
        <p:spPr>
          <a:xfrm>
            <a:off x="1122221" y="4959451"/>
            <a:ext cx="193270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A1DB194B-36E3-405E-835C-EAABC33F79FF}"/>
              </a:ext>
            </a:extLst>
          </p:cNvPr>
          <p:cNvSpPr txBox="1"/>
          <p:nvPr/>
        </p:nvSpPr>
        <p:spPr>
          <a:xfrm>
            <a:off x="976233" y="4031743"/>
            <a:ext cx="2201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dirty="0">
                <a:solidFill>
                  <a:srgbClr val="FF0000"/>
                </a:solidFill>
              </a:rPr>
              <a:t>friendly people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F4506BF9-2FDB-43E2-878D-A86813203E06}"/>
              </a:ext>
            </a:extLst>
          </p:cNvPr>
          <p:cNvSpPr txBox="1"/>
          <p:nvPr/>
        </p:nvSpPr>
        <p:spPr>
          <a:xfrm>
            <a:off x="976232" y="4575854"/>
            <a:ext cx="2201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dirty="0">
                <a:solidFill>
                  <a:srgbClr val="FF0000"/>
                </a:solidFill>
              </a:rPr>
              <a:t>good food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07EAD2AB-88C2-419C-8381-DBC6B858A751}"/>
              </a:ext>
            </a:extLst>
          </p:cNvPr>
          <p:cNvSpPr txBox="1"/>
          <p:nvPr/>
        </p:nvSpPr>
        <p:spPr>
          <a:xfrm>
            <a:off x="5007310" y="1928371"/>
            <a:ext cx="3582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dirty="0">
                <a:solidFill>
                  <a:srgbClr val="FF0000"/>
                </a:solidFill>
              </a:rPr>
              <a:t>modern buildings and offices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59F2C4B-0F73-4B84-B59E-93B071D66E41}"/>
              </a:ext>
            </a:extLst>
          </p:cNvPr>
          <p:cNvSpPr txBox="1"/>
          <p:nvPr/>
        </p:nvSpPr>
        <p:spPr>
          <a:xfrm>
            <a:off x="5007310" y="2707023"/>
            <a:ext cx="3582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dirty="0">
                <a:solidFill>
                  <a:srgbClr val="FF0000"/>
                </a:solidFill>
              </a:rPr>
              <a:t>busy and crowed streets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5" grpId="0"/>
      <p:bldP spid="56" grpId="0"/>
      <p:bldP spid="57" grpId="0"/>
      <p:bldP spid="5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1539</TotalTime>
  <Words>874</Words>
  <Application>Microsoft Office PowerPoint</Application>
  <PresentationFormat>On-screen Show (4:3)</PresentationFormat>
  <Paragraphs>155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.VnArabia</vt:lpstr>
      <vt:lpstr>.VnArial</vt:lpstr>
      <vt:lpstr>.VnTifani HeavyH</vt:lpstr>
      <vt:lpstr>.VnTime</vt:lpstr>
      <vt:lpstr>Arial</vt:lpstr>
      <vt:lpstr>Arial Black</vt:lpstr>
      <vt:lpstr>Calibri</vt:lpstr>
      <vt:lpstr>Calibri Light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 Checking words: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 HOMEWWORK: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122</cp:revision>
  <dcterms:created xsi:type="dcterms:W3CDTF">2020-12-09T02:04:09Z</dcterms:created>
  <dcterms:modified xsi:type="dcterms:W3CDTF">2021-11-18T01:13:29Z</dcterms:modified>
</cp:coreProperties>
</file>