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C5C0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69260" y="41910"/>
            <a:ext cx="7253478" cy="83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39470" y="3943578"/>
            <a:ext cx="10513059" cy="159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69260" y="41910"/>
            <a:ext cx="7253478" cy="83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9078" y="1312926"/>
            <a:ext cx="10473842" cy="4488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Relationship Id="rId6" Type="http://schemas.openxmlformats.org/officeDocument/2006/relationships/image" Target="../media/image26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Relationship Id="rId6" Type="http://schemas.openxmlformats.org/officeDocument/2006/relationships/image" Target="../media/image31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5" Type="http://schemas.openxmlformats.org/officeDocument/2006/relationships/image" Target="../media/image35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17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44567" y="1132332"/>
            <a:ext cx="2878836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61988" y="1132332"/>
            <a:ext cx="918972" cy="11186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45558" y="1248232"/>
            <a:ext cx="25006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>
                <a:solidFill>
                  <a:srgbClr val="1F4E79"/>
                </a:solidFill>
              </a:rPr>
              <a:t>MĨ </a:t>
            </a:r>
            <a:r>
              <a:rPr dirty="0" sz="4000" spc="-95">
                <a:solidFill>
                  <a:srgbClr val="1F4E79"/>
                </a:solidFill>
              </a:rPr>
              <a:t>THUẬT</a:t>
            </a:r>
            <a:r>
              <a:rPr dirty="0" sz="4000" spc="-55">
                <a:solidFill>
                  <a:srgbClr val="1F4E79"/>
                </a:solidFill>
              </a:rPr>
              <a:t> </a:t>
            </a:r>
            <a:r>
              <a:rPr dirty="0" sz="4000" spc="-5">
                <a:solidFill>
                  <a:srgbClr val="1F4E79"/>
                </a:solidFill>
              </a:rPr>
              <a:t>8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1903476" y="2394204"/>
            <a:ext cx="2625852" cy="12313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800855" y="2394204"/>
            <a:ext cx="1011936" cy="12313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84320" y="2394204"/>
            <a:ext cx="6239256" cy="1231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505838" y="2524506"/>
            <a:ext cx="9177655" cy="2038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05"/>
              </a:spcBef>
            </a:pPr>
            <a:r>
              <a:rPr dirty="0" sz="4400" spc="-5" b="1">
                <a:solidFill>
                  <a:srgbClr val="C00000"/>
                </a:solidFill>
                <a:latin typeface="Calibri"/>
                <a:cs typeface="Calibri"/>
              </a:rPr>
              <a:t>CHỦ ĐỀ </a:t>
            </a:r>
            <a:r>
              <a:rPr dirty="0" sz="4400" b="1">
                <a:solidFill>
                  <a:srgbClr val="C00000"/>
                </a:solidFill>
                <a:latin typeface="Calibri"/>
                <a:cs typeface="Calibri"/>
              </a:rPr>
              <a:t>4: NỘI </a:t>
            </a:r>
            <a:r>
              <a:rPr dirty="0" sz="4400" spc="-90" b="1">
                <a:solidFill>
                  <a:srgbClr val="C00000"/>
                </a:solidFill>
                <a:latin typeface="Calibri"/>
                <a:cs typeface="Calibri"/>
              </a:rPr>
              <a:t>THẤT </a:t>
            </a:r>
            <a:r>
              <a:rPr dirty="0" sz="4400" spc="-5" b="1">
                <a:solidFill>
                  <a:srgbClr val="C00000"/>
                </a:solidFill>
                <a:latin typeface="Calibri"/>
                <a:cs typeface="Calibri"/>
              </a:rPr>
              <a:t>CĂN</a:t>
            </a:r>
            <a:r>
              <a:rPr dirty="0" sz="4400" spc="6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4400" spc="-5" b="1">
                <a:solidFill>
                  <a:srgbClr val="C00000"/>
                </a:solidFill>
                <a:latin typeface="Calibri"/>
                <a:cs typeface="Calibri"/>
              </a:rPr>
              <a:t>PHÒNG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4400" spc="-15" b="1">
                <a:solidFill>
                  <a:srgbClr val="1F4E79"/>
                </a:solidFill>
                <a:latin typeface="Calibri"/>
                <a:cs typeface="Calibri"/>
              </a:rPr>
              <a:t>BÀI </a:t>
            </a:r>
            <a:r>
              <a:rPr dirty="0" sz="4400" spc="-5" b="1">
                <a:solidFill>
                  <a:srgbClr val="1F4E79"/>
                </a:solidFill>
                <a:latin typeface="Calibri"/>
                <a:cs typeface="Calibri"/>
              </a:rPr>
              <a:t>10: THIẾT </a:t>
            </a:r>
            <a:r>
              <a:rPr dirty="0" sz="4400" b="1">
                <a:solidFill>
                  <a:srgbClr val="1F4E79"/>
                </a:solidFill>
                <a:latin typeface="Calibri"/>
                <a:cs typeface="Calibri"/>
              </a:rPr>
              <a:t>KẾ MÔ HÌNH </a:t>
            </a:r>
            <a:r>
              <a:rPr dirty="0" sz="4400" spc="-5" b="1">
                <a:solidFill>
                  <a:srgbClr val="1F4E79"/>
                </a:solidFill>
                <a:latin typeface="Calibri"/>
                <a:cs typeface="Calibri"/>
              </a:rPr>
              <a:t>CĂN</a:t>
            </a:r>
            <a:r>
              <a:rPr dirty="0" sz="4400" spc="-4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4400" spc="-5" b="1">
                <a:solidFill>
                  <a:srgbClr val="1F4E79"/>
                </a:solidFill>
                <a:latin typeface="Calibri"/>
                <a:cs typeface="Calibri"/>
              </a:rPr>
              <a:t>PHÒNG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81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5"/>
              <a:t> </a:t>
            </a:r>
            <a:r>
              <a:rPr dirty="0" sz="2800" spc="-5"/>
              <a:t>3</a:t>
            </a:r>
            <a:endParaRPr sz="2800"/>
          </a:p>
          <a:p>
            <a:pPr algn="ctr" marL="3810">
              <a:lnSpc>
                <a:spcPts val="3190"/>
              </a:lnSpc>
            </a:pP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50"/>
              <a:t> </a:t>
            </a:r>
            <a:r>
              <a:rPr dirty="0" sz="2800" spc="-60"/>
              <a:t>THẤT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6255201" y="3886200"/>
            <a:ext cx="3225602" cy="22433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04203" y="1045463"/>
            <a:ext cx="2517648" cy="27020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772858" y="1078991"/>
            <a:ext cx="3213401" cy="22311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544811" y="3640835"/>
            <a:ext cx="2441448" cy="26014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33780" y="1248664"/>
            <a:ext cx="4886325" cy="5095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51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+ Em </a:t>
            </a:r>
            <a:r>
              <a:rPr dirty="0" sz="2400" spc="-10">
                <a:latin typeface="Calibri"/>
                <a:cs typeface="Calibri"/>
              </a:rPr>
              <a:t>tạo </a:t>
            </a:r>
            <a:r>
              <a:rPr dirty="0" sz="2400" spc="-5">
                <a:latin typeface="Calibri"/>
                <a:cs typeface="Calibri"/>
              </a:rPr>
              <a:t>hướng </a:t>
            </a:r>
            <a:r>
              <a:rPr dirty="0" sz="2400">
                <a:latin typeface="Calibri"/>
                <a:cs typeface="Calibri"/>
              </a:rPr>
              <a:t>ánh </a:t>
            </a:r>
            <a:r>
              <a:rPr dirty="0" sz="2400" spc="-5">
                <a:latin typeface="Calibri"/>
                <a:cs typeface="Calibri"/>
              </a:rPr>
              <a:t>sáng </a:t>
            </a:r>
            <a:r>
              <a:rPr dirty="0" sz="2400">
                <a:latin typeface="Calibri"/>
                <a:cs typeface="Calibri"/>
              </a:rPr>
              <a:t>cho không  gian </a:t>
            </a:r>
            <a:r>
              <a:rPr dirty="0" sz="2400" spc="-5">
                <a:latin typeface="Calibri"/>
                <a:cs typeface="Calibri"/>
              </a:rPr>
              <a:t>nội </a:t>
            </a:r>
            <a:r>
              <a:rPr dirty="0" sz="2400" spc="-10">
                <a:latin typeface="Calibri"/>
                <a:cs typeface="Calibri"/>
              </a:rPr>
              <a:t>thất </a:t>
            </a:r>
            <a:r>
              <a:rPr dirty="0" sz="2400" spc="-5">
                <a:latin typeface="Calibri"/>
                <a:cs typeface="Calibri"/>
              </a:rPr>
              <a:t>như </a:t>
            </a:r>
            <a:r>
              <a:rPr dirty="0" sz="2400">
                <a:latin typeface="Calibri"/>
                <a:cs typeface="Calibri"/>
              </a:rPr>
              <a:t>thế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nào?</a:t>
            </a:r>
            <a:endParaRPr sz="2400">
              <a:latin typeface="Calibri"/>
              <a:cs typeface="Calibri"/>
            </a:endParaRPr>
          </a:p>
          <a:p>
            <a:pPr algn="just" marL="12700" marR="8890">
              <a:lnSpc>
                <a:spcPct val="114999"/>
              </a:lnSpc>
            </a:pPr>
            <a:r>
              <a:rPr dirty="0" sz="2400">
                <a:latin typeface="Calibri"/>
                <a:cs typeface="Calibri"/>
              </a:rPr>
              <a:t>+ Không </a:t>
            </a:r>
            <a:r>
              <a:rPr dirty="0" sz="2400" spc="-5">
                <a:latin typeface="Calibri"/>
                <a:cs typeface="Calibri"/>
              </a:rPr>
              <a:t>gian nội </a:t>
            </a:r>
            <a:r>
              <a:rPr dirty="0" sz="2400" spc="-10">
                <a:latin typeface="Calibri"/>
                <a:cs typeface="Calibri"/>
              </a:rPr>
              <a:t>thất </a:t>
            </a:r>
            <a:r>
              <a:rPr dirty="0" sz="2400" spc="-20">
                <a:latin typeface="Calibri"/>
                <a:cs typeface="Calibri"/>
              </a:rPr>
              <a:t>có </a:t>
            </a:r>
            <a:r>
              <a:rPr dirty="0" sz="2400" spc="-5">
                <a:latin typeface="Calibri"/>
                <a:cs typeface="Calibri"/>
              </a:rPr>
              <a:t>phù hợp </a:t>
            </a:r>
            <a:r>
              <a:rPr dirty="0" sz="2400" spc="-15">
                <a:latin typeface="Calibri"/>
                <a:cs typeface="Calibri"/>
              </a:rPr>
              <a:t>với  </a:t>
            </a:r>
            <a:r>
              <a:rPr dirty="0" sz="2400" spc="-10">
                <a:latin typeface="Calibri"/>
                <a:cs typeface="Calibri"/>
              </a:rPr>
              <a:t>công </a:t>
            </a:r>
            <a:r>
              <a:rPr dirty="0" sz="2400" spc="-5">
                <a:latin typeface="Calibri"/>
                <a:cs typeface="Calibri"/>
              </a:rPr>
              <a:t>năng sử </a:t>
            </a:r>
            <a:r>
              <a:rPr dirty="0" sz="2400">
                <a:latin typeface="Calibri"/>
                <a:cs typeface="Calibri"/>
              </a:rPr>
              <a:t>dụng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không?</a:t>
            </a:r>
            <a:endParaRPr sz="2400">
              <a:latin typeface="Calibri"/>
              <a:cs typeface="Calibri"/>
            </a:endParaRPr>
          </a:p>
          <a:p>
            <a:pPr algn="just" marL="12700" marR="6985">
              <a:lnSpc>
                <a:spcPct val="114999"/>
              </a:lnSpc>
            </a:pPr>
            <a:r>
              <a:rPr dirty="0" sz="2400">
                <a:latin typeface="Calibri"/>
                <a:cs typeface="Calibri"/>
              </a:rPr>
              <a:t>+ Em </a:t>
            </a:r>
            <a:r>
              <a:rPr dirty="0" sz="2400" spc="-5">
                <a:latin typeface="Calibri"/>
                <a:cs typeface="Calibri"/>
              </a:rPr>
              <a:t>sẽ </a:t>
            </a:r>
            <a:r>
              <a:rPr dirty="0" sz="2400" spc="-10">
                <a:latin typeface="Calibri"/>
                <a:cs typeface="Calibri"/>
              </a:rPr>
              <a:t>phối </a:t>
            </a:r>
            <a:r>
              <a:rPr dirty="0" sz="2400" spc="-5">
                <a:latin typeface="Calibri"/>
                <a:cs typeface="Calibri"/>
              </a:rPr>
              <a:t>hợp </a:t>
            </a:r>
            <a:r>
              <a:rPr dirty="0" sz="2400" spc="-15">
                <a:latin typeface="Calibri"/>
                <a:cs typeface="Calibri"/>
              </a:rPr>
              <a:t>với </a:t>
            </a:r>
            <a:r>
              <a:rPr dirty="0" sz="2400" spc="-10">
                <a:latin typeface="Calibri"/>
                <a:cs typeface="Calibri"/>
              </a:rPr>
              <a:t>các </a:t>
            </a:r>
            <a:r>
              <a:rPr dirty="0" sz="2400" spc="-5">
                <a:latin typeface="Calibri"/>
                <a:cs typeface="Calibri"/>
              </a:rPr>
              <a:t>sản phẩm nội  </a:t>
            </a:r>
            <a:r>
              <a:rPr dirty="0" sz="2400" spc="-10">
                <a:latin typeface="Calibri"/>
                <a:cs typeface="Calibri"/>
              </a:rPr>
              <a:t>thất trong không </a:t>
            </a:r>
            <a:r>
              <a:rPr dirty="0" sz="2400">
                <a:latin typeface="Calibri"/>
                <a:cs typeface="Calibri"/>
              </a:rPr>
              <a:t>gian chức </a:t>
            </a:r>
            <a:r>
              <a:rPr dirty="0" sz="2400" spc="-5">
                <a:latin typeface="Calibri"/>
                <a:cs typeface="Calibri"/>
              </a:rPr>
              <a:t>năng như  </a:t>
            </a:r>
            <a:r>
              <a:rPr dirty="0" sz="2400">
                <a:latin typeface="Calibri"/>
                <a:cs typeface="Calibri"/>
              </a:rPr>
              <a:t>thế </a:t>
            </a:r>
            <a:r>
              <a:rPr dirty="0" sz="2400" spc="-5">
                <a:latin typeface="Calibri"/>
                <a:cs typeface="Calibri"/>
              </a:rPr>
              <a:t>nào để </a:t>
            </a:r>
            <a:r>
              <a:rPr dirty="0" sz="2400" spc="-10">
                <a:latin typeface="Calibri"/>
                <a:cs typeface="Calibri"/>
              </a:rPr>
              <a:t>đạt </a:t>
            </a:r>
            <a:r>
              <a:rPr dirty="0" sz="2400" spc="-5">
                <a:latin typeface="Calibri"/>
                <a:cs typeface="Calibri"/>
              </a:rPr>
              <a:t>hiệu </a:t>
            </a:r>
            <a:r>
              <a:rPr dirty="0" sz="2400">
                <a:latin typeface="Calibri"/>
                <a:cs typeface="Calibri"/>
              </a:rPr>
              <a:t>quả thẩm mĩ đáp  ứng </a:t>
            </a:r>
            <a:r>
              <a:rPr dirty="0" sz="2400" spc="-5">
                <a:latin typeface="Calibri"/>
                <a:cs typeface="Calibri"/>
              </a:rPr>
              <a:t>nhu </a:t>
            </a:r>
            <a:r>
              <a:rPr dirty="0" sz="2400" spc="-10">
                <a:latin typeface="Calibri"/>
                <a:cs typeface="Calibri"/>
              </a:rPr>
              <a:t>cầu </a:t>
            </a:r>
            <a:r>
              <a:rPr dirty="0" sz="2400" spc="-5">
                <a:latin typeface="Calibri"/>
                <a:cs typeface="Calibri"/>
              </a:rPr>
              <a:t>sử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dụng?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2400">
                <a:latin typeface="Calibri"/>
                <a:cs typeface="Calibri"/>
              </a:rPr>
              <a:t>+</a:t>
            </a:r>
            <a:r>
              <a:rPr dirty="0" sz="2400" spc="4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Cần</a:t>
            </a:r>
            <a:r>
              <a:rPr dirty="0" sz="2400" spc="409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trang</a:t>
            </a:r>
            <a:r>
              <a:rPr dirty="0" sz="2400" spc="4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trí</a:t>
            </a:r>
            <a:r>
              <a:rPr dirty="0" sz="2400" spc="4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thêm</a:t>
            </a:r>
            <a:r>
              <a:rPr dirty="0" sz="2400" spc="409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gì</a:t>
            </a:r>
            <a:r>
              <a:rPr dirty="0" sz="2400" spc="4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để</a:t>
            </a:r>
            <a:r>
              <a:rPr dirty="0" sz="2400" spc="4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sản</a:t>
            </a:r>
            <a:r>
              <a:rPr dirty="0" sz="2400" spc="4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phẩm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2400" spc="-5">
                <a:latin typeface="Calibri"/>
                <a:cs typeface="Calibri"/>
              </a:rPr>
              <a:t>hoàn </a:t>
            </a:r>
            <a:r>
              <a:rPr dirty="0" sz="2400">
                <a:latin typeface="Calibri"/>
                <a:cs typeface="Calibri"/>
              </a:rPr>
              <a:t>thiện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hơn?</a:t>
            </a:r>
            <a:endParaRPr sz="2400">
              <a:latin typeface="Calibri"/>
              <a:cs typeface="Calibri"/>
            </a:endParaRPr>
          </a:p>
          <a:p>
            <a:pPr marL="27940" marR="7620">
              <a:lnSpc>
                <a:spcPct val="100000"/>
              </a:lnSpc>
              <a:spcBef>
                <a:spcPts val="1030"/>
              </a:spcBef>
            </a:pPr>
            <a:r>
              <a:rPr dirty="0" sz="2400" b="1" i="1">
                <a:latin typeface="Calibri"/>
                <a:cs typeface="Calibri"/>
              </a:rPr>
              <a:t>Lưu </a:t>
            </a:r>
            <a:r>
              <a:rPr dirty="0" sz="2400" spc="-5" b="1" i="1">
                <a:latin typeface="Calibri"/>
                <a:cs typeface="Calibri"/>
              </a:rPr>
              <a:t>ý: </a:t>
            </a:r>
            <a:r>
              <a:rPr dirty="0" sz="2400" spc="-15" b="1" i="1">
                <a:latin typeface="Calibri"/>
                <a:cs typeface="Calibri"/>
              </a:rPr>
              <a:t>có </a:t>
            </a:r>
            <a:r>
              <a:rPr dirty="0" sz="2400" spc="-5" b="1" i="1">
                <a:latin typeface="Calibri"/>
                <a:cs typeface="Calibri"/>
              </a:rPr>
              <a:t>thể </a:t>
            </a:r>
            <a:r>
              <a:rPr dirty="0" sz="2400" spc="-30" b="1" i="1">
                <a:latin typeface="Calibri"/>
                <a:cs typeface="Calibri"/>
              </a:rPr>
              <a:t>kết </a:t>
            </a:r>
            <a:r>
              <a:rPr dirty="0" sz="2400" spc="-5" b="1" i="1">
                <a:latin typeface="Calibri"/>
                <a:cs typeface="Calibri"/>
              </a:rPr>
              <a:t>hợp </a:t>
            </a:r>
            <a:r>
              <a:rPr dirty="0" sz="2400" spc="-10" b="1" i="1">
                <a:latin typeface="Calibri"/>
                <a:cs typeface="Calibri"/>
              </a:rPr>
              <a:t>các </a:t>
            </a:r>
            <a:r>
              <a:rPr dirty="0" sz="2400" spc="-5" b="1" i="1">
                <a:latin typeface="Calibri"/>
                <a:cs typeface="Calibri"/>
              </a:rPr>
              <a:t>chất liệu để  </a:t>
            </a:r>
            <a:r>
              <a:rPr dirty="0" sz="2400" spc="-10" b="1" i="1">
                <a:latin typeface="Calibri"/>
                <a:cs typeface="Calibri"/>
              </a:rPr>
              <a:t>tạo </a:t>
            </a:r>
            <a:r>
              <a:rPr dirty="0" sz="2400" b="1" i="1">
                <a:latin typeface="Calibri"/>
                <a:cs typeface="Calibri"/>
              </a:rPr>
              <a:t>mô </a:t>
            </a:r>
            <a:r>
              <a:rPr dirty="0" sz="2400" spc="-5" b="1" i="1">
                <a:latin typeface="Calibri"/>
                <a:cs typeface="Calibri"/>
              </a:rPr>
              <a:t>hình </a:t>
            </a:r>
            <a:r>
              <a:rPr dirty="0" sz="2400" spc="-10" b="1" i="1">
                <a:latin typeface="Calibri"/>
                <a:cs typeface="Calibri"/>
              </a:rPr>
              <a:t>nội </a:t>
            </a:r>
            <a:r>
              <a:rPr dirty="0" sz="2400" spc="-5" b="1" i="1">
                <a:latin typeface="Calibri"/>
                <a:cs typeface="Calibri"/>
              </a:rPr>
              <a:t>thất cho </a:t>
            </a:r>
            <a:r>
              <a:rPr dirty="0" sz="2400" spc="-10" b="1" i="1">
                <a:latin typeface="Calibri"/>
                <a:cs typeface="Calibri"/>
              </a:rPr>
              <a:t>căn</a:t>
            </a:r>
            <a:r>
              <a:rPr dirty="0" sz="2400" spc="-45" b="1" i="1">
                <a:latin typeface="Calibri"/>
                <a:cs typeface="Calibri"/>
              </a:rPr>
              <a:t> </a:t>
            </a:r>
            <a:r>
              <a:rPr dirty="0" sz="2400" spc="-5" b="1" i="1">
                <a:latin typeface="Calibri"/>
                <a:cs typeface="Calibri"/>
              </a:rPr>
              <a:t>phòng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81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5"/>
              <a:t> </a:t>
            </a:r>
            <a:r>
              <a:rPr dirty="0" sz="2800" spc="-5"/>
              <a:t>3</a:t>
            </a:r>
            <a:endParaRPr sz="2800"/>
          </a:p>
          <a:p>
            <a:pPr algn="ctr" marL="3810">
              <a:lnSpc>
                <a:spcPts val="3190"/>
              </a:lnSpc>
            </a:pP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50"/>
              <a:t> </a:t>
            </a:r>
            <a:r>
              <a:rPr dirty="0" sz="2800" spc="-60"/>
              <a:t>THẤT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749808" y="4148328"/>
            <a:ext cx="3640836" cy="2555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53539" y="1185672"/>
            <a:ext cx="4066032" cy="255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832603" y="4148328"/>
            <a:ext cx="3659124" cy="25557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67855" y="1187196"/>
            <a:ext cx="4000500" cy="25542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827941" y="4624433"/>
            <a:ext cx="3085072" cy="16358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12707" y="4520184"/>
            <a:ext cx="2805683" cy="2103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77100" y="1258824"/>
            <a:ext cx="4241292" cy="3180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20268" y="1258824"/>
            <a:ext cx="6237732" cy="3180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56532" y="4520184"/>
            <a:ext cx="3678936" cy="2103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8076" y="4520184"/>
            <a:ext cx="2871216" cy="21031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81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5"/>
              <a:t> </a:t>
            </a:r>
            <a:r>
              <a:rPr dirty="0" sz="2800" spc="-5"/>
              <a:t>3</a:t>
            </a:r>
            <a:endParaRPr sz="2800"/>
          </a:p>
          <a:p>
            <a:pPr algn="ctr" marL="3810">
              <a:lnSpc>
                <a:spcPts val="3190"/>
              </a:lnSpc>
            </a:pP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50"/>
              <a:t> </a:t>
            </a:r>
            <a:r>
              <a:rPr dirty="0" sz="2800" spc="-60"/>
              <a:t>THẤT</a:t>
            </a:r>
            <a:endParaRPr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828" y="1296924"/>
            <a:ext cx="3010515" cy="4024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355847" y="2060448"/>
            <a:ext cx="4954524" cy="3717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499347" y="1178052"/>
            <a:ext cx="3493007" cy="1975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81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5"/>
              <a:t> </a:t>
            </a:r>
            <a:r>
              <a:rPr dirty="0" sz="2800" spc="-5"/>
              <a:t>3</a:t>
            </a:r>
            <a:endParaRPr sz="2800"/>
          </a:p>
          <a:p>
            <a:pPr algn="ctr" marL="3810">
              <a:lnSpc>
                <a:spcPts val="3190"/>
              </a:lnSpc>
            </a:pP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50"/>
              <a:t> </a:t>
            </a:r>
            <a:r>
              <a:rPr dirty="0" sz="2800" spc="-60"/>
              <a:t>THẤT</a:t>
            </a:r>
            <a:endParaRPr sz="2800"/>
          </a:p>
        </p:txBody>
      </p:sp>
      <p:sp>
        <p:nvSpPr>
          <p:cNvPr id="7" name="object 7"/>
          <p:cNvSpPr/>
          <p:nvPr/>
        </p:nvSpPr>
        <p:spPr>
          <a:xfrm>
            <a:off x="8499347" y="3209544"/>
            <a:ext cx="3493007" cy="34914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07363"/>
            <a:ext cx="12115800" cy="5850890"/>
          </a:xfrm>
          <a:custGeom>
            <a:avLst/>
            <a:gdLst/>
            <a:ahLst/>
            <a:cxnLst/>
            <a:rect l="l" t="t" r="r" b="b"/>
            <a:pathLst>
              <a:path w="12115800" h="5850890">
                <a:moveTo>
                  <a:pt x="0" y="5850635"/>
                </a:moveTo>
                <a:lnTo>
                  <a:pt x="12115800" y="5850635"/>
                </a:lnTo>
                <a:lnTo>
                  <a:pt x="12115800" y="0"/>
                </a:lnTo>
                <a:lnTo>
                  <a:pt x="0" y="0"/>
                </a:lnTo>
                <a:lnTo>
                  <a:pt x="0" y="585063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563367" y="2542032"/>
            <a:ext cx="9019540" cy="2286000"/>
          </a:xfrm>
          <a:custGeom>
            <a:avLst/>
            <a:gdLst/>
            <a:ahLst/>
            <a:cxnLst/>
            <a:rect l="l" t="t" r="r" b="b"/>
            <a:pathLst>
              <a:path w="9019540" h="2286000">
                <a:moveTo>
                  <a:pt x="9019032" y="0"/>
                </a:moveTo>
                <a:lnTo>
                  <a:pt x="1142999" y="0"/>
                </a:lnTo>
                <a:lnTo>
                  <a:pt x="0" y="1142999"/>
                </a:lnTo>
                <a:lnTo>
                  <a:pt x="1142999" y="2285999"/>
                </a:lnTo>
                <a:lnTo>
                  <a:pt x="9019032" y="2285999"/>
                </a:lnTo>
                <a:lnTo>
                  <a:pt x="9019032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63367" y="2542032"/>
            <a:ext cx="9019540" cy="2286000"/>
          </a:xfrm>
          <a:custGeom>
            <a:avLst/>
            <a:gdLst/>
            <a:ahLst/>
            <a:cxnLst/>
            <a:rect l="l" t="t" r="r" b="b"/>
            <a:pathLst>
              <a:path w="9019540" h="2286000">
                <a:moveTo>
                  <a:pt x="9019032" y="2285999"/>
                </a:moveTo>
                <a:lnTo>
                  <a:pt x="1142999" y="2285999"/>
                </a:lnTo>
                <a:lnTo>
                  <a:pt x="0" y="1142999"/>
                </a:lnTo>
                <a:lnTo>
                  <a:pt x="1142999" y="0"/>
                </a:lnTo>
                <a:lnTo>
                  <a:pt x="9019032" y="0"/>
                </a:lnTo>
                <a:lnTo>
                  <a:pt x="9019032" y="228599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911978" y="2853385"/>
            <a:ext cx="6459855" cy="162115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 marR="5080" indent="365760">
              <a:lnSpc>
                <a:spcPct val="101600"/>
              </a:lnSpc>
              <a:spcBef>
                <a:spcPts val="45"/>
              </a:spcBef>
            </a:pPr>
            <a:r>
              <a:rPr dirty="0" sz="3200" spc="-5">
                <a:solidFill>
                  <a:srgbClr val="333E50"/>
                </a:solidFill>
                <a:latin typeface="Calibri"/>
                <a:cs typeface="Calibri"/>
              </a:rPr>
              <a:t>Các </a:t>
            </a:r>
            <a:r>
              <a:rPr dirty="0" sz="3200">
                <a:solidFill>
                  <a:srgbClr val="333E50"/>
                </a:solidFill>
                <a:latin typeface="Calibri"/>
                <a:cs typeface="Calibri"/>
              </a:rPr>
              <a:t>em </a:t>
            </a:r>
            <a:r>
              <a:rPr dirty="0" sz="3200" spc="-25">
                <a:solidFill>
                  <a:srgbClr val="333E50"/>
                </a:solidFill>
                <a:latin typeface="Calibri"/>
                <a:cs typeface="Calibri"/>
              </a:rPr>
              <a:t>hãy </a:t>
            </a:r>
            <a:r>
              <a:rPr dirty="0" sz="3200">
                <a:solidFill>
                  <a:srgbClr val="333E50"/>
                </a:solidFill>
                <a:latin typeface="Calibri"/>
                <a:cs typeface="Calibri"/>
              </a:rPr>
              <a:t>thiết </a:t>
            </a:r>
            <a:r>
              <a:rPr dirty="0" sz="3200" spc="-55">
                <a:solidFill>
                  <a:srgbClr val="333E50"/>
                </a:solidFill>
                <a:latin typeface="Calibri"/>
                <a:cs typeface="Calibri"/>
              </a:rPr>
              <a:t>kế </a:t>
            </a:r>
            <a:r>
              <a:rPr dirty="0" sz="3200" spc="5">
                <a:solidFill>
                  <a:srgbClr val="333E50"/>
                </a:solidFill>
                <a:latin typeface="Calibri"/>
                <a:cs typeface="Calibri"/>
              </a:rPr>
              <a:t>mô </a:t>
            </a:r>
            <a:r>
              <a:rPr dirty="0" sz="3200" spc="-5">
                <a:solidFill>
                  <a:srgbClr val="333E50"/>
                </a:solidFill>
                <a:latin typeface="Calibri"/>
                <a:cs typeface="Calibri"/>
              </a:rPr>
              <a:t>hình </a:t>
            </a:r>
            <a:r>
              <a:rPr dirty="0" sz="3200">
                <a:solidFill>
                  <a:srgbClr val="333E50"/>
                </a:solidFill>
                <a:latin typeface="Calibri"/>
                <a:cs typeface="Calibri"/>
              </a:rPr>
              <a:t>không  gian </a:t>
            </a:r>
            <a:r>
              <a:rPr dirty="0" sz="3200" spc="-5">
                <a:solidFill>
                  <a:srgbClr val="333E50"/>
                </a:solidFill>
                <a:latin typeface="Calibri"/>
                <a:cs typeface="Calibri"/>
              </a:rPr>
              <a:t>nội </a:t>
            </a:r>
            <a:r>
              <a:rPr dirty="0" sz="3200" spc="-10">
                <a:solidFill>
                  <a:srgbClr val="333E50"/>
                </a:solidFill>
                <a:latin typeface="Calibri"/>
                <a:cs typeface="Calibri"/>
              </a:rPr>
              <a:t>thất </a:t>
            </a:r>
            <a:r>
              <a:rPr dirty="0" sz="3200">
                <a:solidFill>
                  <a:srgbClr val="333E50"/>
                </a:solidFill>
                <a:latin typeface="Calibri"/>
                <a:cs typeface="Calibri"/>
              </a:rPr>
              <a:t>một </a:t>
            </a:r>
            <a:r>
              <a:rPr dirty="0" sz="3200" spc="-10">
                <a:solidFill>
                  <a:srgbClr val="333E50"/>
                </a:solidFill>
                <a:latin typeface="Calibri"/>
                <a:cs typeface="Calibri"/>
              </a:rPr>
              <a:t>căn </a:t>
            </a:r>
            <a:r>
              <a:rPr dirty="0" sz="3200" spc="-5">
                <a:solidFill>
                  <a:srgbClr val="333E50"/>
                </a:solidFill>
                <a:latin typeface="Calibri"/>
                <a:cs typeface="Calibri"/>
              </a:rPr>
              <a:t>phòng </a:t>
            </a:r>
            <a:r>
              <a:rPr dirty="0" sz="3200" spc="-10">
                <a:solidFill>
                  <a:srgbClr val="333E50"/>
                </a:solidFill>
                <a:latin typeface="Calibri"/>
                <a:cs typeface="Calibri"/>
              </a:rPr>
              <a:t>yêu</a:t>
            </a:r>
            <a:r>
              <a:rPr dirty="0" sz="3200" spc="-45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dirty="0" sz="3200" spc="-5">
                <a:solidFill>
                  <a:srgbClr val="333E50"/>
                </a:solidFill>
                <a:latin typeface="Calibri"/>
                <a:cs typeface="Calibri"/>
              </a:rPr>
              <a:t>thích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5"/>
              </a:spcBef>
            </a:pPr>
            <a:r>
              <a:rPr dirty="0" sz="2800" spc="-5" i="1">
                <a:solidFill>
                  <a:srgbClr val="333E50"/>
                </a:solidFill>
                <a:latin typeface="Calibri"/>
                <a:cs typeface="Calibri"/>
              </a:rPr>
              <a:t>(2 </a:t>
            </a:r>
            <a:r>
              <a:rPr dirty="0" sz="2800" spc="-10" i="1">
                <a:solidFill>
                  <a:srgbClr val="333E50"/>
                </a:solidFill>
                <a:latin typeface="Calibri"/>
                <a:cs typeface="Calibri"/>
              </a:rPr>
              <a:t>HS/nhóm)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3587" y="1739900"/>
            <a:ext cx="4058412" cy="405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13587" y="1732788"/>
            <a:ext cx="4058920" cy="4058920"/>
          </a:xfrm>
          <a:custGeom>
            <a:avLst/>
            <a:gdLst/>
            <a:ahLst/>
            <a:cxnLst/>
            <a:rect l="l" t="t" r="r" b="b"/>
            <a:pathLst>
              <a:path w="4058920" h="4058920">
                <a:moveTo>
                  <a:pt x="0" y="2029206"/>
                </a:moveTo>
                <a:lnTo>
                  <a:pt x="570" y="1980617"/>
                </a:lnTo>
                <a:lnTo>
                  <a:pt x="2273" y="1932309"/>
                </a:lnTo>
                <a:lnTo>
                  <a:pt x="5095" y="1884294"/>
                </a:lnTo>
                <a:lnTo>
                  <a:pt x="9024" y="1836584"/>
                </a:lnTo>
                <a:lnTo>
                  <a:pt x="14047" y="1789192"/>
                </a:lnTo>
                <a:lnTo>
                  <a:pt x="20152" y="1742132"/>
                </a:lnTo>
                <a:lnTo>
                  <a:pt x="27325" y="1695414"/>
                </a:lnTo>
                <a:lnTo>
                  <a:pt x="35554" y="1649053"/>
                </a:lnTo>
                <a:lnTo>
                  <a:pt x="44826" y="1603062"/>
                </a:lnTo>
                <a:lnTo>
                  <a:pt x="55129" y="1557452"/>
                </a:lnTo>
                <a:lnTo>
                  <a:pt x="66450" y="1512236"/>
                </a:lnTo>
                <a:lnTo>
                  <a:pt x="78776" y="1467428"/>
                </a:lnTo>
                <a:lnTo>
                  <a:pt x="92094" y="1423039"/>
                </a:lnTo>
                <a:lnTo>
                  <a:pt x="106392" y="1379083"/>
                </a:lnTo>
                <a:lnTo>
                  <a:pt x="121657" y="1335573"/>
                </a:lnTo>
                <a:lnTo>
                  <a:pt x="137876" y="1292521"/>
                </a:lnTo>
                <a:lnTo>
                  <a:pt x="155036" y="1249939"/>
                </a:lnTo>
                <a:lnTo>
                  <a:pt x="173125" y="1207841"/>
                </a:lnTo>
                <a:lnTo>
                  <a:pt x="192130" y="1166239"/>
                </a:lnTo>
                <a:lnTo>
                  <a:pt x="212039" y="1125147"/>
                </a:lnTo>
                <a:lnTo>
                  <a:pt x="232838" y="1084575"/>
                </a:lnTo>
                <a:lnTo>
                  <a:pt x="254515" y="1044539"/>
                </a:lnTo>
                <a:lnTo>
                  <a:pt x="277057" y="1005049"/>
                </a:lnTo>
                <a:lnTo>
                  <a:pt x="300452" y="966120"/>
                </a:lnTo>
                <a:lnTo>
                  <a:pt x="324686" y="927763"/>
                </a:lnTo>
                <a:lnTo>
                  <a:pt x="349747" y="889991"/>
                </a:lnTo>
                <a:lnTo>
                  <a:pt x="375623" y="852817"/>
                </a:lnTo>
                <a:lnTo>
                  <a:pt x="402300" y="816254"/>
                </a:lnTo>
                <a:lnTo>
                  <a:pt x="429765" y="780314"/>
                </a:lnTo>
                <a:lnTo>
                  <a:pt x="458007" y="745011"/>
                </a:lnTo>
                <a:lnTo>
                  <a:pt x="487013" y="710356"/>
                </a:lnTo>
                <a:lnTo>
                  <a:pt x="516769" y="676364"/>
                </a:lnTo>
                <a:lnTo>
                  <a:pt x="547263" y="643045"/>
                </a:lnTo>
                <a:lnTo>
                  <a:pt x="578482" y="610414"/>
                </a:lnTo>
                <a:lnTo>
                  <a:pt x="610414" y="578482"/>
                </a:lnTo>
                <a:lnTo>
                  <a:pt x="643045" y="547263"/>
                </a:lnTo>
                <a:lnTo>
                  <a:pt x="676364" y="516769"/>
                </a:lnTo>
                <a:lnTo>
                  <a:pt x="710356" y="487013"/>
                </a:lnTo>
                <a:lnTo>
                  <a:pt x="745011" y="458007"/>
                </a:lnTo>
                <a:lnTo>
                  <a:pt x="780314" y="429765"/>
                </a:lnTo>
                <a:lnTo>
                  <a:pt x="816254" y="402300"/>
                </a:lnTo>
                <a:lnTo>
                  <a:pt x="852817" y="375623"/>
                </a:lnTo>
                <a:lnTo>
                  <a:pt x="889991" y="349747"/>
                </a:lnTo>
                <a:lnTo>
                  <a:pt x="927763" y="324686"/>
                </a:lnTo>
                <a:lnTo>
                  <a:pt x="966120" y="300452"/>
                </a:lnTo>
                <a:lnTo>
                  <a:pt x="1005049" y="277057"/>
                </a:lnTo>
                <a:lnTo>
                  <a:pt x="1044539" y="254515"/>
                </a:lnTo>
                <a:lnTo>
                  <a:pt x="1084575" y="232838"/>
                </a:lnTo>
                <a:lnTo>
                  <a:pt x="1125147" y="212039"/>
                </a:lnTo>
                <a:lnTo>
                  <a:pt x="1166239" y="192130"/>
                </a:lnTo>
                <a:lnTo>
                  <a:pt x="1207841" y="173125"/>
                </a:lnTo>
                <a:lnTo>
                  <a:pt x="1249939" y="155036"/>
                </a:lnTo>
                <a:lnTo>
                  <a:pt x="1292521" y="137876"/>
                </a:lnTo>
                <a:lnTo>
                  <a:pt x="1335573" y="121657"/>
                </a:lnTo>
                <a:lnTo>
                  <a:pt x="1379083" y="106392"/>
                </a:lnTo>
                <a:lnTo>
                  <a:pt x="1423039" y="92094"/>
                </a:lnTo>
                <a:lnTo>
                  <a:pt x="1467428" y="78776"/>
                </a:lnTo>
                <a:lnTo>
                  <a:pt x="1512236" y="66450"/>
                </a:lnTo>
                <a:lnTo>
                  <a:pt x="1557452" y="55129"/>
                </a:lnTo>
                <a:lnTo>
                  <a:pt x="1603062" y="44826"/>
                </a:lnTo>
                <a:lnTo>
                  <a:pt x="1649053" y="35554"/>
                </a:lnTo>
                <a:lnTo>
                  <a:pt x="1695414" y="27325"/>
                </a:lnTo>
                <a:lnTo>
                  <a:pt x="1742132" y="20152"/>
                </a:lnTo>
                <a:lnTo>
                  <a:pt x="1789192" y="14047"/>
                </a:lnTo>
                <a:lnTo>
                  <a:pt x="1836584" y="9024"/>
                </a:lnTo>
                <a:lnTo>
                  <a:pt x="1884294" y="5095"/>
                </a:lnTo>
                <a:lnTo>
                  <a:pt x="1932309" y="2273"/>
                </a:lnTo>
                <a:lnTo>
                  <a:pt x="1980617" y="570"/>
                </a:lnTo>
                <a:lnTo>
                  <a:pt x="2029206" y="0"/>
                </a:lnTo>
                <a:lnTo>
                  <a:pt x="2077794" y="570"/>
                </a:lnTo>
                <a:lnTo>
                  <a:pt x="2126102" y="2273"/>
                </a:lnTo>
                <a:lnTo>
                  <a:pt x="2174117" y="5095"/>
                </a:lnTo>
                <a:lnTo>
                  <a:pt x="2221827" y="9024"/>
                </a:lnTo>
                <a:lnTo>
                  <a:pt x="2269219" y="14047"/>
                </a:lnTo>
                <a:lnTo>
                  <a:pt x="2316279" y="20152"/>
                </a:lnTo>
                <a:lnTo>
                  <a:pt x="2362997" y="27325"/>
                </a:lnTo>
                <a:lnTo>
                  <a:pt x="2409358" y="35554"/>
                </a:lnTo>
                <a:lnTo>
                  <a:pt x="2455349" y="44826"/>
                </a:lnTo>
                <a:lnTo>
                  <a:pt x="2500959" y="55129"/>
                </a:lnTo>
                <a:lnTo>
                  <a:pt x="2546175" y="66450"/>
                </a:lnTo>
                <a:lnTo>
                  <a:pt x="2590983" y="78776"/>
                </a:lnTo>
                <a:lnTo>
                  <a:pt x="2635372" y="92094"/>
                </a:lnTo>
                <a:lnTo>
                  <a:pt x="2679328" y="106392"/>
                </a:lnTo>
                <a:lnTo>
                  <a:pt x="2722838" y="121657"/>
                </a:lnTo>
                <a:lnTo>
                  <a:pt x="2765890" y="137876"/>
                </a:lnTo>
                <a:lnTo>
                  <a:pt x="2808472" y="155036"/>
                </a:lnTo>
                <a:lnTo>
                  <a:pt x="2850570" y="173125"/>
                </a:lnTo>
                <a:lnTo>
                  <a:pt x="2892172" y="192130"/>
                </a:lnTo>
                <a:lnTo>
                  <a:pt x="2933264" y="212039"/>
                </a:lnTo>
                <a:lnTo>
                  <a:pt x="2973836" y="232838"/>
                </a:lnTo>
                <a:lnTo>
                  <a:pt x="3013872" y="254515"/>
                </a:lnTo>
                <a:lnTo>
                  <a:pt x="3053362" y="277057"/>
                </a:lnTo>
                <a:lnTo>
                  <a:pt x="3092291" y="300452"/>
                </a:lnTo>
                <a:lnTo>
                  <a:pt x="3130648" y="324686"/>
                </a:lnTo>
                <a:lnTo>
                  <a:pt x="3168420" y="349747"/>
                </a:lnTo>
                <a:lnTo>
                  <a:pt x="3205594" y="375623"/>
                </a:lnTo>
                <a:lnTo>
                  <a:pt x="3242157" y="402300"/>
                </a:lnTo>
                <a:lnTo>
                  <a:pt x="3278097" y="429765"/>
                </a:lnTo>
                <a:lnTo>
                  <a:pt x="3313400" y="458007"/>
                </a:lnTo>
                <a:lnTo>
                  <a:pt x="3348055" y="487013"/>
                </a:lnTo>
                <a:lnTo>
                  <a:pt x="3382047" y="516769"/>
                </a:lnTo>
                <a:lnTo>
                  <a:pt x="3415366" y="547263"/>
                </a:lnTo>
                <a:lnTo>
                  <a:pt x="3447997" y="578482"/>
                </a:lnTo>
                <a:lnTo>
                  <a:pt x="3479929" y="610414"/>
                </a:lnTo>
                <a:lnTo>
                  <a:pt x="3511148" y="643045"/>
                </a:lnTo>
                <a:lnTo>
                  <a:pt x="3541642" y="676364"/>
                </a:lnTo>
                <a:lnTo>
                  <a:pt x="3571398" y="710356"/>
                </a:lnTo>
                <a:lnTo>
                  <a:pt x="3600404" y="745011"/>
                </a:lnTo>
                <a:lnTo>
                  <a:pt x="3628646" y="780314"/>
                </a:lnTo>
                <a:lnTo>
                  <a:pt x="3656111" y="816254"/>
                </a:lnTo>
                <a:lnTo>
                  <a:pt x="3682788" y="852817"/>
                </a:lnTo>
                <a:lnTo>
                  <a:pt x="3708664" y="889991"/>
                </a:lnTo>
                <a:lnTo>
                  <a:pt x="3733725" y="927763"/>
                </a:lnTo>
                <a:lnTo>
                  <a:pt x="3757959" y="966120"/>
                </a:lnTo>
                <a:lnTo>
                  <a:pt x="3781354" y="1005049"/>
                </a:lnTo>
                <a:lnTo>
                  <a:pt x="3803896" y="1044539"/>
                </a:lnTo>
                <a:lnTo>
                  <a:pt x="3825573" y="1084575"/>
                </a:lnTo>
                <a:lnTo>
                  <a:pt x="3846372" y="1125147"/>
                </a:lnTo>
                <a:lnTo>
                  <a:pt x="3866281" y="1166239"/>
                </a:lnTo>
                <a:lnTo>
                  <a:pt x="3885286" y="1207841"/>
                </a:lnTo>
                <a:lnTo>
                  <a:pt x="3903375" y="1249939"/>
                </a:lnTo>
                <a:lnTo>
                  <a:pt x="3920535" y="1292521"/>
                </a:lnTo>
                <a:lnTo>
                  <a:pt x="3936754" y="1335573"/>
                </a:lnTo>
                <a:lnTo>
                  <a:pt x="3952019" y="1379083"/>
                </a:lnTo>
                <a:lnTo>
                  <a:pt x="3966317" y="1423039"/>
                </a:lnTo>
                <a:lnTo>
                  <a:pt x="3979635" y="1467428"/>
                </a:lnTo>
                <a:lnTo>
                  <a:pt x="3991961" y="1512236"/>
                </a:lnTo>
                <a:lnTo>
                  <a:pt x="4003282" y="1557452"/>
                </a:lnTo>
                <a:lnTo>
                  <a:pt x="4013585" y="1603062"/>
                </a:lnTo>
                <a:lnTo>
                  <a:pt x="4022857" y="1649053"/>
                </a:lnTo>
                <a:lnTo>
                  <a:pt x="4031086" y="1695414"/>
                </a:lnTo>
                <a:lnTo>
                  <a:pt x="4038259" y="1742132"/>
                </a:lnTo>
                <a:lnTo>
                  <a:pt x="4044364" y="1789192"/>
                </a:lnTo>
                <a:lnTo>
                  <a:pt x="4049387" y="1836584"/>
                </a:lnTo>
                <a:lnTo>
                  <a:pt x="4053316" y="1884294"/>
                </a:lnTo>
                <a:lnTo>
                  <a:pt x="4056138" y="1932309"/>
                </a:lnTo>
                <a:lnTo>
                  <a:pt x="4057841" y="1980617"/>
                </a:lnTo>
                <a:lnTo>
                  <a:pt x="4058412" y="2029206"/>
                </a:lnTo>
                <a:lnTo>
                  <a:pt x="4057841" y="2077794"/>
                </a:lnTo>
                <a:lnTo>
                  <a:pt x="4056138" y="2126102"/>
                </a:lnTo>
                <a:lnTo>
                  <a:pt x="4053316" y="2174117"/>
                </a:lnTo>
                <a:lnTo>
                  <a:pt x="4049387" y="2221827"/>
                </a:lnTo>
                <a:lnTo>
                  <a:pt x="4044364" y="2269219"/>
                </a:lnTo>
                <a:lnTo>
                  <a:pt x="4038259" y="2316279"/>
                </a:lnTo>
                <a:lnTo>
                  <a:pt x="4031086" y="2362997"/>
                </a:lnTo>
                <a:lnTo>
                  <a:pt x="4022857" y="2409358"/>
                </a:lnTo>
                <a:lnTo>
                  <a:pt x="4013585" y="2455349"/>
                </a:lnTo>
                <a:lnTo>
                  <a:pt x="4003282" y="2500959"/>
                </a:lnTo>
                <a:lnTo>
                  <a:pt x="3991961" y="2546175"/>
                </a:lnTo>
                <a:lnTo>
                  <a:pt x="3979635" y="2590983"/>
                </a:lnTo>
                <a:lnTo>
                  <a:pt x="3966317" y="2635372"/>
                </a:lnTo>
                <a:lnTo>
                  <a:pt x="3952019" y="2679328"/>
                </a:lnTo>
                <a:lnTo>
                  <a:pt x="3936754" y="2722838"/>
                </a:lnTo>
                <a:lnTo>
                  <a:pt x="3920535" y="2765890"/>
                </a:lnTo>
                <a:lnTo>
                  <a:pt x="3903375" y="2808472"/>
                </a:lnTo>
                <a:lnTo>
                  <a:pt x="3885286" y="2850570"/>
                </a:lnTo>
                <a:lnTo>
                  <a:pt x="3866281" y="2892172"/>
                </a:lnTo>
                <a:lnTo>
                  <a:pt x="3846372" y="2933264"/>
                </a:lnTo>
                <a:lnTo>
                  <a:pt x="3825573" y="2973836"/>
                </a:lnTo>
                <a:lnTo>
                  <a:pt x="3803896" y="3013872"/>
                </a:lnTo>
                <a:lnTo>
                  <a:pt x="3781354" y="3053362"/>
                </a:lnTo>
                <a:lnTo>
                  <a:pt x="3757959" y="3092291"/>
                </a:lnTo>
                <a:lnTo>
                  <a:pt x="3733725" y="3130648"/>
                </a:lnTo>
                <a:lnTo>
                  <a:pt x="3708664" y="3168420"/>
                </a:lnTo>
                <a:lnTo>
                  <a:pt x="3682788" y="3205594"/>
                </a:lnTo>
                <a:lnTo>
                  <a:pt x="3656111" y="3242157"/>
                </a:lnTo>
                <a:lnTo>
                  <a:pt x="3628646" y="3278097"/>
                </a:lnTo>
                <a:lnTo>
                  <a:pt x="3600404" y="3313400"/>
                </a:lnTo>
                <a:lnTo>
                  <a:pt x="3571398" y="3348055"/>
                </a:lnTo>
                <a:lnTo>
                  <a:pt x="3541642" y="3382047"/>
                </a:lnTo>
                <a:lnTo>
                  <a:pt x="3511148" y="3415366"/>
                </a:lnTo>
                <a:lnTo>
                  <a:pt x="3479929" y="3447997"/>
                </a:lnTo>
                <a:lnTo>
                  <a:pt x="3447997" y="3479929"/>
                </a:lnTo>
                <a:lnTo>
                  <a:pt x="3415366" y="3511148"/>
                </a:lnTo>
                <a:lnTo>
                  <a:pt x="3382047" y="3541642"/>
                </a:lnTo>
                <a:lnTo>
                  <a:pt x="3348055" y="3571398"/>
                </a:lnTo>
                <a:lnTo>
                  <a:pt x="3313400" y="3600404"/>
                </a:lnTo>
                <a:lnTo>
                  <a:pt x="3278097" y="3628646"/>
                </a:lnTo>
                <a:lnTo>
                  <a:pt x="3242157" y="3656111"/>
                </a:lnTo>
                <a:lnTo>
                  <a:pt x="3205594" y="3682788"/>
                </a:lnTo>
                <a:lnTo>
                  <a:pt x="3168420" y="3708664"/>
                </a:lnTo>
                <a:lnTo>
                  <a:pt x="3130648" y="3733725"/>
                </a:lnTo>
                <a:lnTo>
                  <a:pt x="3092291" y="3757959"/>
                </a:lnTo>
                <a:lnTo>
                  <a:pt x="3053362" y="3781354"/>
                </a:lnTo>
                <a:lnTo>
                  <a:pt x="3013872" y="3803896"/>
                </a:lnTo>
                <a:lnTo>
                  <a:pt x="2973836" y="3825573"/>
                </a:lnTo>
                <a:lnTo>
                  <a:pt x="2933264" y="3846372"/>
                </a:lnTo>
                <a:lnTo>
                  <a:pt x="2892172" y="3866281"/>
                </a:lnTo>
                <a:lnTo>
                  <a:pt x="2850570" y="3885286"/>
                </a:lnTo>
                <a:lnTo>
                  <a:pt x="2808472" y="3903375"/>
                </a:lnTo>
                <a:lnTo>
                  <a:pt x="2765890" y="3920535"/>
                </a:lnTo>
                <a:lnTo>
                  <a:pt x="2722838" y="3936754"/>
                </a:lnTo>
                <a:lnTo>
                  <a:pt x="2679328" y="3952019"/>
                </a:lnTo>
                <a:lnTo>
                  <a:pt x="2635372" y="3966317"/>
                </a:lnTo>
                <a:lnTo>
                  <a:pt x="2590983" y="3979635"/>
                </a:lnTo>
                <a:lnTo>
                  <a:pt x="2546175" y="3991961"/>
                </a:lnTo>
                <a:lnTo>
                  <a:pt x="2500959" y="4003282"/>
                </a:lnTo>
                <a:lnTo>
                  <a:pt x="2455349" y="4013585"/>
                </a:lnTo>
                <a:lnTo>
                  <a:pt x="2409358" y="4022857"/>
                </a:lnTo>
                <a:lnTo>
                  <a:pt x="2362997" y="4031086"/>
                </a:lnTo>
                <a:lnTo>
                  <a:pt x="2316279" y="4038259"/>
                </a:lnTo>
                <a:lnTo>
                  <a:pt x="2269219" y="4044364"/>
                </a:lnTo>
                <a:lnTo>
                  <a:pt x="2221827" y="4049387"/>
                </a:lnTo>
                <a:lnTo>
                  <a:pt x="2174117" y="4053316"/>
                </a:lnTo>
                <a:lnTo>
                  <a:pt x="2126102" y="4056138"/>
                </a:lnTo>
                <a:lnTo>
                  <a:pt x="2077794" y="4057841"/>
                </a:lnTo>
                <a:lnTo>
                  <a:pt x="2029206" y="4058412"/>
                </a:lnTo>
                <a:lnTo>
                  <a:pt x="1980617" y="4057841"/>
                </a:lnTo>
                <a:lnTo>
                  <a:pt x="1932309" y="4056138"/>
                </a:lnTo>
                <a:lnTo>
                  <a:pt x="1884294" y="4053316"/>
                </a:lnTo>
                <a:lnTo>
                  <a:pt x="1836584" y="4049387"/>
                </a:lnTo>
                <a:lnTo>
                  <a:pt x="1789192" y="4044364"/>
                </a:lnTo>
                <a:lnTo>
                  <a:pt x="1742132" y="4038259"/>
                </a:lnTo>
                <a:lnTo>
                  <a:pt x="1695414" y="4031086"/>
                </a:lnTo>
                <a:lnTo>
                  <a:pt x="1649053" y="4022857"/>
                </a:lnTo>
                <a:lnTo>
                  <a:pt x="1603062" y="4013585"/>
                </a:lnTo>
                <a:lnTo>
                  <a:pt x="1557452" y="4003282"/>
                </a:lnTo>
                <a:lnTo>
                  <a:pt x="1512236" y="3991961"/>
                </a:lnTo>
                <a:lnTo>
                  <a:pt x="1467428" y="3979635"/>
                </a:lnTo>
                <a:lnTo>
                  <a:pt x="1423039" y="3966317"/>
                </a:lnTo>
                <a:lnTo>
                  <a:pt x="1379083" y="3952019"/>
                </a:lnTo>
                <a:lnTo>
                  <a:pt x="1335573" y="3936754"/>
                </a:lnTo>
                <a:lnTo>
                  <a:pt x="1292521" y="3920535"/>
                </a:lnTo>
                <a:lnTo>
                  <a:pt x="1249939" y="3903375"/>
                </a:lnTo>
                <a:lnTo>
                  <a:pt x="1207841" y="3885286"/>
                </a:lnTo>
                <a:lnTo>
                  <a:pt x="1166239" y="3866281"/>
                </a:lnTo>
                <a:lnTo>
                  <a:pt x="1125147" y="3846372"/>
                </a:lnTo>
                <a:lnTo>
                  <a:pt x="1084575" y="3825573"/>
                </a:lnTo>
                <a:lnTo>
                  <a:pt x="1044539" y="3803896"/>
                </a:lnTo>
                <a:lnTo>
                  <a:pt x="1005049" y="3781354"/>
                </a:lnTo>
                <a:lnTo>
                  <a:pt x="966120" y="3757959"/>
                </a:lnTo>
                <a:lnTo>
                  <a:pt x="927763" y="3733725"/>
                </a:lnTo>
                <a:lnTo>
                  <a:pt x="889991" y="3708664"/>
                </a:lnTo>
                <a:lnTo>
                  <a:pt x="852817" y="3682788"/>
                </a:lnTo>
                <a:lnTo>
                  <a:pt x="816254" y="3656111"/>
                </a:lnTo>
                <a:lnTo>
                  <a:pt x="780314" y="3628646"/>
                </a:lnTo>
                <a:lnTo>
                  <a:pt x="745011" y="3600404"/>
                </a:lnTo>
                <a:lnTo>
                  <a:pt x="710356" y="3571398"/>
                </a:lnTo>
                <a:lnTo>
                  <a:pt x="676364" y="3541642"/>
                </a:lnTo>
                <a:lnTo>
                  <a:pt x="643045" y="3511148"/>
                </a:lnTo>
                <a:lnTo>
                  <a:pt x="610414" y="3479929"/>
                </a:lnTo>
                <a:lnTo>
                  <a:pt x="578482" y="3447997"/>
                </a:lnTo>
                <a:lnTo>
                  <a:pt x="547263" y="3415366"/>
                </a:lnTo>
                <a:lnTo>
                  <a:pt x="516769" y="3382047"/>
                </a:lnTo>
                <a:lnTo>
                  <a:pt x="487013" y="3348055"/>
                </a:lnTo>
                <a:lnTo>
                  <a:pt x="458007" y="3313400"/>
                </a:lnTo>
                <a:lnTo>
                  <a:pt x="429765" y="3278097"/>
                </a:lnTo>
                <a:lnTo>
                  <a:pt x="402300" y="3242157"/>
                </a:lnTo>
                <a:lnTo>
                  <a:pt x="375623" y="3205594"/>
                </a:lnTo>
                <a:lnTo>
                  <a:pt x="349747" y="3168420"/>
                </a:lnTo>
                <a:lnTo>
                  <a:pt x="324686" y="3130648"/>
                </a:lnTo>
                <a:lnTo>
                  <a:pt x="300452" y="3092291"/>
                </a:lnTo>
                <a:lnTo>
                  <a:pt x="277057" y="3053362"/>
                </a:lnTo>
                <a:lnTo>
                  <a:pt x="254515" y="3013872"/>
                </a:lnTo>
                <a:lnTo>
                  <a:pt x="232838" y="2973836"/>
                </a:lnTo>
                <a:lnTo>
                  <a:pt x="212039" y="2933264"/>
                </a:lnTo>
                <a:lnTo>
                  <a:pt x="192130" y="2892172"/>
                </a:lnTo>
                <a:lnTo>
                  <a:pt x="173125" y="2850570"/>
                </a:lnTo>
                <a:lnTo>
                  <a:pt x="155036" y="2808472"/>
                </a:lnTo>
                <a:lnTo>
                  <a:pt x="137876" y="2765890"/>
                </a:lnTo>
                <a:lnTo>
                  <a:pt x="121657" y="2722838"/>
                </a:lnTo>
                <a:lnTo>
                  <a:pt x="106392" y="2679328"/>
                </a:lnTo>
                <a:lnTo>
                  <a:pt x="92094" y="2635372"/>
                </a:lnTo>
                <a:lnTo>
                  <a:pt x="78776" y="2590983"/>
                </a:lnTo>
                <a:lnTo>
                  <a:pt x="66450" y="2546175"/>
                </a:lnTo>
                <a:lnTo>
                  <a:pt x="55129" y="2500959"/>
                </a:lnTo>
                <a:lnTo>
                  <a:pt x="44826" y="2455349"/>
                </a:lnTo>
                <a:lnTo>
                  <a:pt x="35554" y="2409358"/>
                </a:lnTo>
                <a:lnTo>
                  <a:pt x="27325" y="2362997"/>
                </a:lnTo>
                <a:lnTo>
                  <a:pt x="20152" y="2316279"/>
                </a:lnTo>
                <a:lnTo>
                  <a:pt x="14047" y="2269219"/>
                </a:lnTo>
                <a:lnTo>
                  <a:pt x="9024" y="2221827"/>
                </a:lnTo>
                <a:lnTo>
                  <a:pt x="5095" y="2174117"/>
                </a:lnTo>
                <a:lnTo>
                  <a:pt x="2273" y="2126102"/>
                </a:lnTo>
                <a:lnTo>
                  <a:pt x="570" y="2077794"/>
                </a:lnTo>
                <a:lnTo>
                  <a:pt x="0" y="202920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81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15"/>
              <a:t> </a:t>
            </a:r>
            <a:r>
              <a:rPr dirty="0" sz="2800" spc="-5"/>
              <a:t>3</a:t>
            </a:r>
            <a:endParaRPr sz="2800"/>
          </a:p>
          <a:p>
            <a:pPr algn="ctr" marL="3810">
              <a:lnSpc>
                <a:spcPts val="3190"/>
              </a:lnSpc>
            </a:pP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50"/>
              <a:t> </a:t>
            </a:r>
            <a:r>
              <a:rPr dirty="0" sz="2800" spc="-60"/>
              <a:t>THẤT</a:t>
            </a:r>
            <a:endParaRPr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B3D4B3">
              <a:alpha val="9490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489197" y="41910"/>
            <a:ext cx="5212080" cy="8356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">
              <a:lnSpc>
                <a:spcPts val="3190"/>
              </a:lnSpc>
              <a:spcBef>
                <a:spcPts val="95"/>
              </a:spcBef>
            </a:pPr>
            <a:r>
              <a:rPr dirty="0" sz="2800" spc="-15" b="1">
                <a:solidFill>
                  <a:srgbClr val="FFFFFF"/>
                </a:solidFill>
                <a:latin typeface="Calibri"/>
                <a:cs typeface="Calibri"/>
              </a:rPr>
              <a:t>Hoạt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động</a:t>
            </a:r>
            <a:r>
              <a:rPr dirty="0" sz="28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190"/>
              </a:lnSpc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TRƯNG </a:t>
            </a:r>
            <a:r>
              <a:rPr dirty="0" sz="2800" spc="-90" b="1">
                <a:solidFill>
                  <a:srgbClr val="FFFFFF"/>
                </a:solidFill>
                <a:latin typeface="Calibri"/>
                <a:cs typeface="Calibri"/>
              </a:rPr>
              <a:t>BÀY </a:t>
            </a: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SẢN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PHẨM </a:t>
            </a:r>
            <a:r>
              <a:rPr dirty="0" sz="2800" spc="-75" b="1">
                <a:solidFill>
                  <a:srgbClr val="FFFFFF"/>
                </a:solidFill>
                <a:latin typeface="Calibri"/>
                <a:cs typeface="Calibri"/>
              </a:rPr>
              <a:t>VÀ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CHIA</a:t>
            </a:r>
            <a:r>
              <a:rPr dirty="0" sz="2800" spc="2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SẺ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1893" y="1945665"/>
            <a:ext cx="10872470" cy="3226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5600" marR="635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800" spc="-10">
                <a:latin typeface="Calibri"/>
                <a:cs typeface="Calibri"/>
              </a:rPr>
              <a:t>Các </a:t>
            </a:r>
            <a:r>
              <a:rPr dirty="0" sz="2800" spc="-5">
                <a:latin typeface="Calibri"/>
                <a:cs typeface="Calibri"/>
              </a:rPr>
              <a:t>em </a:t>
            </a:r>
            <a:r>
              <a:rPr dirty="0" sz="2800" spc="-25">
                <a:latin typeface="Calibri"/>
                <a:cs typeface="Calibri"/>
              </a:rPr>
              <a:t>hãy </a:t>
            </a:r>
            <a:r>
              <a:rPr dirty="0" sz="2800" spc="-5">
                <a:latin typeface="Calibri"/>
                <a:cs typeface="Calibri"/>
              </a:rPr>
              <a:t>trưng </a:t>
            </a:r>
            <a:r>
              <a:rPr dirty="0" sz="2800" spc="-25">
                <a:latin typeface="Calibri"/>
                <a:cs typeface="Calibri"/>
              </a:rPr>
              <a:t>bày </a:t>
            </a:r>
            <a:r>
              <a:rPr dirty="0" sz="2800" spc="-10">
                <a:latin typeface="Calibri"/>
                <a:cs typeface="Calibri"/>
              </a:rPr>
              <a:t>mô </a:t>
            </a:r>
            <a:r>
              <a:rPr dirty="0" sz="2800" spc="-5">
                <a:latin typeface="Calibri"/>
                <a:cs typeface="Calibri"/>
              </a:rPr>
              <a:t>hình không </a:t>
            </a:r>
            <a:r>
              <a:rPr dirty="0" sz="2800" spc="-10">
                <a:latin typeface="Calibri"/>
                <a:cs typeface="Calibri"/>
              </a:rPr>
              <a:t>gian </a:t>
            </a:r>
            <a:r>
              <a:rPr dirty="0" sz="2800" spc="-5">
                <a:latin typeface="Calibri"/>
                <a:cs typeface="Calibri"/>
              </a:rPr>
              <a:t>nội </a:t>
            </a:r>
            <a:r>
              <a:rPr dirty="0" sz="2800" spc="-10">
                <a:latin typeface="Calibri"/>
                <a:cs typeface="Calibri"/>
              </a:rPr>
              <a:t>thất </a:t>
            </a:r>
            <a:r>
              <a:rPr dirty="0" sz="2800" spc="-15">
                <a:latin typeface="Calibri"/>
                <a:cs typeface="Calibri"/>
              </a:rPr>
              <a:t>trên </a:t>
            </a:r>
            <a:r>
              <a:rPr dirty="0" sz="2800" spc="-10">
                <a:latin typeface="Calibri"/>
                <a:cs typeface="Calibri"/>
              </a:rPr>
              <a:t>bàn </a:t>
            </a:r>
            <a:r>
              <a:rPr dirty="0" sz="2800" spc="-5">
                <a:latin typeface="Calibri"/>
                <a:cs typeface="Calibri"/>
              </a:rPr>
              <a:t>ở </a:t>
            </a:r>
            <a:r>
              <a:rPr dirty="0" sz="2800" spc="-10">
                <a:latin typeface="Calibri"/>
                <a:cs typeface="Calibri"/>
              </a:rPr>
              <a:t>bục </a:t>
            </a:r>
            <a:r>
              <a:rPr dirty="0" sz="2800" spc="-5">
                <a:latin typeface="Calibri"/>
                <a:cs typeface="Calibri"/>
              </a:rPr>
              <a:t>giảng  theo thứ tự </a:t>
            </a:r>
            <a:r>
              <a:rPr dirty="0" sz="2800" spc="-10">
                <a:latin typeface="Calibri"/>
                <a:cs typeface="Calibri"/>
              </a:rPr>
              <a:t>biển </a:t>
            </a:r>
            <a:r>
              <a:rPr dirty="0" sz="2800" spc="-15">
                <a:latin typeface="Calibri"/>
                <a:cs typeface="Calibri"/>
              </a:rPr>
              <a:t>tên</a:t>
            </a:r>
            <a:r>
              <a:rPr dirty="0" sz="2800" spc="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nhóm.</a:t>
            </a:r>
            <a:endParaRPr sz="2800">
              <a:latin typeface="Calibri"/>
              <a:cs typeface="Calibri"/>
            </a:endParaRPr>
          </a:p>
          <a:p>
            <a:pPr algn="just" marL="355600" marR="5080" indent="-342900">
              <a:lnSpc>
                <a:spcPct val="15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Các em </a:t>
            </a:r>
            <a:r>
              <a:rPr dirty="0" sz="2800" spc="-25">
                <a:latin typeface="Calibri"/>
                <a:cs typeface="Calibri"/>
              </a:rPr>
              <a:t>hãy </a:t>
            </a:r>
            <a:r>
              <a:rPr dirty="0" sz="2800" spc="-15">
                <a:latin typeface="Calibri"/>
                <a:cs typeface="Calibri"/>
              </a:rPr>
              <a:t>vai </a:t>
            </a:r>
            <a:r>
              <a:rPr dirty="0" sz="2800" spc="-5">
                <a:latin typeface="Calibri"/>
                <a:cs typeface="Calibri"/>
              </a:rPr>
              <a:t>nhà phê bình mĩ </a:t>
            </a:r>
            <a:r>
              <a:rPr dirty="0" sz="2800" spc="-10">
                <a:latin typeface="Calibri"/>
                <a:cs typeface="Calibri"/>
              </a:rPr>
              <a:t>thuật </a:t>
            </a:r>
            <a:r>
              <a:rPr dirty="0" sz="2800" spc="5">
                <a:latin typeface="Calibri"/>
                <a:cs typeface="Calibri"/>
              </a:rPr>
              <a:t>để </a:t>
            </a:r>
            <a:r>
              <a:rPr dirty="0" sz="2800" spc="-5">
                <a:latin typeface="Calibri"/>
                <a:cs typeface="Calibri"/>
              </a:rPr>
              <a:t>giới thiệu/phân tích/bình luận  </a:t>
            </a:r>
            <a:r>
              <a:rPr dirty="0" sz="2800" spc="-20">
                <a:latin typeface="Calibri"/>
                <a:cs typeface="Calibri"/>
              </a:rPr>
              <a:t>về </a:t>
            </a:r>
            <a:r>
              <a:rPr dirty="0" sz="2800" spc="-10">
                <a:latin typeface="Calibri"/>
                <a:cs typeface="Calibri"/>
              </a:rPr>
              <a:t>sản </a:t>
            </a:r>
            <a:r>
              <a:rPr dirty="0" sz="2800" spc="-5">
                <a:latin typeface="Calibri"/>
                <a:cs typeface="Calibri"/>
              </a:rPr>
              <a:t>phẩm </a:t>
            </a:r>
            <a:r>
              <a:rPr dirty="0" sz="2800" spc="-10">
                <a:latin typeface="Calibri"/>
                <a:cs typeface="Calibri"/>
              </a:rPr>
              <a:t>mô </a:t>
            </a:r>
            <a:r>
              <a:rPr dirty="0" sz="2800" spc="-5">
                <a:latin typeface="Calibri"/>
                <a:cs typeface="Calibri"/>
              </a:rPr>
              <a:t>hình không gian nội </a:t>
            </a:r>
            <a:r>
              <a:rPr dirty="0" sz="2800" spc="-10">
                <a:latin typeface="Calibri"/>
                <a:cs typeface="Calibri"/>
              </a:rPr>
              <a:t>thất </a:t>
            </a:r>
            <a:r>
              <a:rPr dirty="0" sz="2800" spc="-5">
                <a:latin typeface="Calibri"/>
                <a:cs typeface="Calibri"/>
              </a:rPr>
              <a:t>của nhóm mình </a:t>
            </a:r>
            <a:r>
              <a:rPr dirty="0" sz="2800" spc="-25">
                <a:latin typeface="Calibri"/>
                <a:cs typeface="Calibri"/>
              </a:rPr>
              <a:t>và </a:t>
            </a:r>
            <a:r>
              <a:rPr dirty="0" sz="2800" spc="-5">
                <a:latin typeface="Calibri"/>
                <a:cs typeface="Calibri"/>
              </a:rPr>
              <a:t>nhóm bạn  theo </a:t>
            </a:r>
            <a:r>
              <a:rPr dirty="0" sz="2800" spc="-10">
                <a:latin typeface="Calibri"/>
                <a:cs typeface="Calibri"/>
              </a:rPr>
              <a:t>gợi </a:t>
            </a:r>
            <a:r>
              <a:rPr dirty="0" sz="2800" spc="-5">
                <a:latin typeface="Calibri"/>
                <a:cs typeface="Calibri"/>
              </a:rPr>
              <a:t>ý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 spc="-5">
                <a:latin typeface="Calibri"/>
                <a:cs typeface="Calibri"/>
              </a:rPr>
              <a:t>sau: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B3D4B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0"/>
              <a:t> </a:t>
            </a:r>
            <a:r>
              <a:rPr dirty="0" sz="2800" spc="-5"/>
              <a:t>4</a:t>
            </a:r>
            <a:endParaRPr sz="2800"/>
          </a:p>
          <a:p>
            <a:pPr algn="ctr">
              <a:lnSpc>
                <a:spcPts val="3190"/>
              </a:lnSpc>
            </a:pPr>
            <a:r>
              <a:rPr dirty="0" sz="2800" spc="-10"/>
              <a:t>TRƯNG </a:t>
            </a:r>
            <a:r>
              <a:rPr dirty="0" sz="2800" spc="-90"/>
              <a:t>BÀY </a:t>
            </a:r>
            <a:r>
              <a:rPr dirty="0" sz="2800" spc="-20"/>
              <a:t>SẢN </a:t>
            </a:r>
            <a:r>
              <a:rPr dirty="0" sz="2800" spc="-10"/>
              <a:t>PHẨM </a:t>
            </a:r>
            <a:r>
              <a:rPr dirty="0" sz="2800" spc="-75"/>
              <a:t>VÀ </a:t>
            </a:r>
            <a:r>
              <a:rPr dirty="0" sz="2800" spc="-10"/>
              <a:t>CHIA</a:t>
            </a:r>
            <a:r>
              <a:rPr dirty="0" sz="2800" spc="260"/>
              <a:t> </a:t>
            </a:r>
            <a:r>
              <a:rPr dirty="0" sz="2800" spc="-5"/>
              <a:t>SẺ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638962" y="1563446"/>
            <a:ext cx="10849610" cy="46628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Các em </a:t>
            </a:r>
            <a:r>
              <a:rPr dirty="0" sz="2800" spc="-20">
                <a:latin typeface="Calibri"/>
                <a:cs typeface="Calibri"/>
              </a:rPr>
              <a:t>hãy vai </a:t>
            </a:r>
            <a:r>
              <a:rPr dirty="0" sz="2800" spc="-5">
                <a:latin typeface="Calibri"/>
                <a:cs typeface="Calibri"/>
              </a:rPr>
              <a:t>nhà phê bình mĩ </a:t>
            </a:r>
            <a:r>
              <a:rPr dirty="0" sz="2800" spc="-10">
                <a:latin typeface="Calibri"/>
                <a:cs typeface="Calibri"/>
              </a:rPr>
              <a:t>thuật </a:t>
            </a:r>
            <a:r>
              <a:rPr dirty="0" sz="2800" spc="5">
                <a:latin typeface="Calibri"/>
                <a:cs typeface="Calibri"/>
              </a:rPr>
              <a:t>để </a:t>
            </a:r>
            <a:r>
              <a:rPr dirty="0" sz="2800" spc="-5">
                <a:latin typeface="Calibri"/>
                <a:cs typeface="Calibri"/>
              </a:rPr>
              <a:t>giới thiệu/phân tích/bình </a:t>
            </a:r>
            <a:r>
              <a:rPr dirty="0" sz="2800">
                <a:latin typeface="Calibri"/>
                <a:cs typeface="Calibri"/>
              </a:rPr>
              <a:t>luận  </a:t>
            </a:r>
            <a:r>
              <a:rPr dirty="0" sz="2800" spc="-20">
                <a:latin typeface="Calibri"/>
                <a:cs typeface="Calibri"/>
              </a:rPr>
              <a:t>về </a:t>
            </a:r>
            <a:r>
              <a:rPr dirty="0" sz="2800" spc="-10">
                <a:latin typeface="Calibri"/>
                <a:cs typeface="Calibri"/>
              </a:rPr>
              <a:t>sản </a:t>
            </a:r>
            <a:r>
              <a:rPr dirty="0" sz="2800" spc="-5">
                <a:latin typeface="Calibri"/>
                <a:cs typeface="Calibri"/>
              </a:rPr>
              <a:t>phẩm </a:t>
            </a:r>
            <a:r>
              <a:rPr dirty="0" sz="2800" spc="-10">
                <a:latin typeface="Calibri"/>
                <a:cs typeface="Calibri"/>
              </a:rPr>
              <a:t>mô </a:t>
            </a:r>
            <a:r>
              <a:rPr dirty="0" sz="2800" spc="-5">
                <a:latin typeface="Calibri"/>
                <a:cs typeface="Calibri"/>
              </a:rPr>
              <a:t>hình không gian nội </a:t>
            </a:r>
            <a:r>
              <a:rPr dirty="0" sz="2800" spc="-10">
                <a:latin typeface="Calibri"/>
                <a:cs typeface="Calibri"/>
              </a:rPr>
              <a:t>thất </a:t>
            </a:r>
            <a:r>
              <a:rPr dirty="0" sz="2800" spc="-5">
                <a:latin typeface="Calibri"/>
                <a:cs typeface="Calibri"/>
              </a:rPr>
              <a:t>của </a:t>
            </a:r>
            <a:r>
              <a:rPr dirty="0" sz="2800" spc="-10">
                <a:latin typeface="Calibri"/>
                <a:cs typeface="Calibri"/>
              </a:rPr>
              <a:t>nhóm </a:t>
            </a:r>
            <a:r>
              <a:rPr dirty="0" sz="2800" spc="-5">
                <a:latin typeface="Calibri"/>
                <a:cs typeface="Calibri"/>
              </a:rPr>
              <a:t>mình </a:t>
            </a:r>
            <a:r>
              <a:rPr dirty="0" sz="2800" spc="-25">
                <a:latin typeface="Calibri"/>
                <a:cs typeface="Calibri"/>
              </a:rPr>
              <a:t>và </a:t>
            </a:r>
            <a:r>
              <a:rPr dirty="0" sz="2800" spc="-10">
                <a:latin typeface="Calibri"/>
                <a:cs typeface="Calibri"/>
              </a:rPr>
              <a:t>nhóm </a:t>
            </a:r>
            <a:r>
              <a:rPr dirty="0" sz="2800">
                <a:latin typeface="Calibri"/>
                <a:cs typeface="Calibri"/>
              </a:rPr>
              <a:t>bạn  </a:t>
            </a:r>
            <a:r>
              <a:rPr dirty="0" sz="2800" spc="-5">
                <a:latin typeface="Calibri"/>
                <a:cs typeface="Calibri"/>
              </a:rPr>
              <a:t>theo </a:t>
            </a:r>
            <a:r>
              <a:rPr dirty="0" sz="2800" spc="-10">
                <a:latin typeface="Calibri"/>
                <a:cs typeface="Calibri"/>
              </a:rPr>
              <a:t>gợi </a:t>
            </a:r>
            <a:r>
              <a:rPr dirty="0" sz="2800" spc="-5">
                <a:latin typeface="Calibri"/>
                <a:cs typeface="Calibri"/>
              </a:rPr>
              <a:t>ý</a:t>
            </a:r>
            <a:r>
              <a:rPr dirty="0" sz="2800" spc="1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sau: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95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</a:t>
            </a:r>
            <a:r>
              <a:rPr dirty="0" sz="2400" spc="-5" i="1">
                <a:latin typeface="Calibri"/>
                <a:cs typeface="Calibri"/>
              </a:rPr>
              <a:t>Sản </a:t>
            </a:r>
            <a:r>
              <a:rPr dirty="0" sz="2400" i="1">
                <a:latin typeface="Calibri"/>
                <a:cs typeface="Calibri"/>
              </a:rPr>
              <a:t>phẩm em </a:t>
            </a:r>
            <a:r>
              <a:rPr dirty="0" sz="2400" spc="-5" i="1">
                <a:latin typeface="Calibri"/>
                <a:cs typeface="Calibri"/>
              </a:rPr>
              <a:t>yêu</a:t>
            </a:r>
            <a:r>
              <a:rPr dirty="0" sz="2400" spc="-1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thích?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  <a:spcBef>
                <a:spcPts val="5"/>
              </a:spcBef>
            </a:pPr>
            <a:r>
              <a:rPr dirty="0" sz="2400" i="1">
                <a:latin typeface="Calibri"/>
                <a:cs typeface="Calibri"/>
              </a:rPr>
              <a:t>+ Các </a:t>
            </a:r>
            <a:r>
              <a:rPr dirty="0" sz="2400" spc="-5" i="1">
                <a:latin typeface="Calibri"/>
                <a:cs typeface="Calibri"/>
              </a:rPr>
              <a:t>hình </a:t>
            </a:r>
            <a:r>
              <a:rPr dirty="0" sz="2400" i="1">
                <a:latin typeface="Calibri"/>
                <a:cs typeface="Calibri"/>
              </a:rPr>
              <a:t>khối </a:t>
            </a:r>
            <a:r>
              <a:rPr dirty="0" sz="2400" spc="-15" i="1">
                <a:latin typeface="Calibri"/>
                <a:cs typeface="Calibri"/>
              </a:rPr>
              <a:t>tạo </a:t>
            </a:r>
            <a:r>
              <a:rPr dirty="0" sz="2400" spc="-5" i="1">
                <a:latin typeface="Calibri"/>
                <a:cs typeface="Calibri"/>
              </a:rPr>
              <a:t>nên </a:t>
            </a:r>
            <a:r>
              <a:rPr dirty="0" sz="2400" i="1">
                <a:latin typeface="Calibri"/>
                <a:cs typeface="Calibri"/>
              </a:rPr>
              <a:t>sản phẩm </a:t>
            </a:r>
            <a:r>
              <a:rPr dirty="0" sz="2400" spc="-5" i="1">
                <a:latin typeface="Calibri"/>
                <a:cs typeface="Calibri"/>
              </a:rPr>
              <a:t>nội</a:t>
            </a:r>
            <a:r>
              <a:rPr dirty="0" sz="2400" spc="-10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thất?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Cách sắp </a:t>
            </a:r>
            <a:r>
              <a:rPr dirty="0" sz="2400" spc="-15" i="1">
                <a:latin typeface="Calibri"/>
                <a:cs typeface="Calibri"/>
              </a:rPr>
              <a:t>xếp </a:t>
            </a:r>
            <a:r>
              <a:rPr dirty="0" sz="2400" spc="-5" i="1">
                <a:latin typeface="Calibri"/>
                <a:cs typeface="Calibri"/>
              </a:rPr>
              <a:t>đồ </a:t>
            </a:r>
            <a:r>
              <a:rPr dirty="0" sz="2400" i="1">
                <a:latin typeface="Calibri"/>
                <a:cs typeface="Calibri"/>
              </a:rPr>
              <a:t>vật trong không </a:t>
            </a:r>
            <a:r>
              <a:rPr dirty="0" sz="2400" spc="-5" i="1">
                <a:latin typeface="Calibri"/>
                <a:cs typeface="Calibri"/>
              </a:rPr>
              <a:t>gian nội</a:t>
            </a:r>
            <a:r>
              <a:rPr dirty="0" sz="2400" i="1">
                <a:latin typeface="Calibri"/>
                <a:cs typeface="Calibri"/>
              </a:rPr>
              <a:t> thất?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</a:t>
            </a:r>
            <a:r>
              <a:rPr dirty="0" sz="2400" spc="45" i="1">
                <a:latin typeface="Calibri"/>
                <a:cs typeface="Calibri"/>
              </a:rPr>
              <a:t>Kĩ </a:t>
            </a:r>
            <a:r>
              <a:rPr dirty="0" sz="2400" i="1">
                <a:latin typeface="Calibri"/>
                <a:cs typeface="Calibri"/>
              </a:rPr>
              <a:t>thuật </a:t>
            </a:r>
            <a:r>
              <a:rPr dirty="0" sz="2400" spc="-15" i="1">
                <a:latin typeface="Calibri"/>
                <a:cs typeface="Calibri"/>
              </a:rPr>
              <a:t>tạo </a:t>
            </a:r>
            <a:r>
              <a:rPr dirty="0" sz="2400" spc="-5" i="1">
                <a:latin typeface="Calibri"/>
                <a:cs typeface="Calibri"/>
              </a:rPr>
              <a:t>hình và trang </a:t>
            </a:r>
            <a:r>
              <a:rPr dirty="0" sz="2400" i="1">
                <a:latin typeface="Calibri"/>
                <a:cs typeface="Calibri"/>
              </a:rPr>
              <a:t>trí </a:t>
            </a:r>
            <a:r>
              <a:rPr dirty="0" sz="2400" spc="-5" i="1">
                <a:latin typeface="Calibri"/>
                <a:cs typeface="Calibri"/>
              </a:rPr>
              <a:t>mô hình </a:t>
            </a:r>
            <a:r>
              <a:rPr dirty="0" sz="2400" i="1">
                <a:latin typeface="Calibri"/>
                <a:cs typeface="Calibri"/>
              </a:rPr>
              <a:t>trong không </a:t>
            </a:r>
            <a:r>
              <a:rPr dirty="0" sz="2400" spc="-5" i="1">
                <a:latin typeface="Calibri"/>
                <a:cs typeface="Calibri"/>
              </a:rPr>
              <a:t>gian nội</a:t>
            </a:r>
            <a:r>
              <a:rPr dirty="0" sz="2400" spc="-30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thất?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</a:t>
            </a:r>
            <a:r>
              <a:rPr dirty="0" sz="2400" spc="-5" i="1">
                <a:latin typeface="Calibri"/>
                <a:cs typeface="Calibri"/>
              </a:rPr>
              <a:t>Cách </a:t>
            </a:r>
            <a:r>
              <a:rPr dirty="0" sz="2400" i="1">
                <a:latin typeface="Calibri"/>
                <a:cs typeface="Calibri"/>
              </a:rPr>
              <a:t>sử dụng màu </a:t>
            </a:r>
            <a:r>
              <a:rPr dirty="0" sz="2400" spc="-5" i="1">
                <a:latin typeface="Calibri"/>
                <a:cs typeface="Calibri"/>
              </a:rPr>
              <a:t>sắc, </a:t>
            </a:r>
            <a:r>
              <a:rPr dirty="0" sz="2400" i="1">
                <a:latin typeface="Calibri"/>
                <a:cs typeface="Calibri"/>
              </a:rPr>
              <a:t>chất liệu trên sản phẩm </a:t>
            </a:r>
            <a:r>
              <a:rPr dirty="0" sz="2400" spc="-5" i="1">
                <a:latin typeface="Calibri"/>
                <a:cs typeface="Calibri"/>
              </a:rPr>
              <a:t>nội</a:t>
            </a:r>
            <a:r>
              <a:rPr dirty="0" sz="2400" spc="-4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thất?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</a:t>
            </a:r>
            <a:r>
              <a:rPr dirty="0" sz="2400" spc="-5" i="1">
                <a:latin typeface="Calibri"/>
                <a:cs typeface="Calibri"/>
              </a:rPr>
              <a:t>Hướng </a:t>
            </a:r>
            <a:r>
              <a:rPr dirty="0" sz="2400" i="1">
                <a:latin typeface="Calibri"/>
                <a:cs typeface="Calibri"/>
              </a:rPr>
              <a:t>ánh sáng không </a:t>
            </a:r>
            <a:r>
              <a:rPr dirty="0" sz="2400" spc="-5" i="1">
                <a:latin typeface="Calibri"/>
                <a:cs typeface="Calibri"/>
              </a:rPr>
              <a:t>gian nội</a:t>
            </a:r>
            <a:r>
              <a:rPr dirty="0" sz="2400" i="1">
                <a:latin typeface="Calibri"/>
                <a:cs typeface="Calibri"/>
              </a:rPr>
              <a:t> thất?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Nét văn </a:t>
            </a:r>
            <a:r>
              <a:rPr dirty="0" sz="2400" spc="-5" i="1">
                <a:latin typeface="Calibri"/>
                <a:cs typeface="Calibri"/>
              </a:rPr>
              <a:t>hoá </a:t>
            </a:r>
            <a:r>
              <a:rPr dirty="0" sz="2400" i="1">
                <a:latin typeface="Calibri"/>
                <a:cs typeface="Calibri"/>
              </a:rPr>
              <a:t>vùng miền thể </a:t>
            </a:r>
            <a:r>
              <a:rPr dirty="0" sz="2400" spc="-5" i="1">
                <a:latin typeface="Calibri"/>
                <a:cs typeface="Calibri"/>
              </a:rPr>
              <a:t>hiện </a:t>
            </a:r>
            <a:r>
              <a:rPr dirty="0" sz="2400" i="1">
                <a:latin typeface="Calibri"/>
                <a:cs typeface="Calibri"/>
              </a:rPr>
              <a:t>trong </a:t>
            </a:r>
            <a:r>
              <a:rPr dirty="0" sz="2400" spc="-5" i="1">
                <a:latin typeface="Calibri"/>
                <a:cs typeface="Calibri"/>
              </a:rPr>
              <a:t>mô</a:t>
            </a:r>
            <a:r>
              <a:rPr dirty="0" sz="2400" spc="-10" i="1">
                <a:latin typeface="Calibri"/>
                <a:cs typeface="Calibri"/>
              </a:rPr>
              <a:t> </a:t>
            </a:r>
            <a:r>
              <a:rPr dirty="0" sz="2400" spc="-5" i="1">
                <a:latin typeface="Calibri"/>
                <a:cs typeface="Calibri"/>
              </a:rPr>
              <a:t>hình?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</a:pPr>
            <a:r>
              <a:rPr dirty="0" sz="2400" i="1">
                <a:latin typeface="Calibri"/>
                <a:cs typeface="Calibri"/>
              </a:rPr>
              <a:t>+ Ý tưởng điều chỉnh </a:t>
            </a:r>
            <a:r>
              <a:rPr dirty="0" sz="2400" spc="-5" i="1">
                <a:latin typeface="Calibri"/>
                <a:cs typeface="Calibri"/>
              </a:rPr>
              <a:t>để sản </a:t>
            </a:r>
            <a:r>
              <a:rPr dirty="0" sz="2400" i="1">
                <a:latin typeface="Calibri"/>
                <a:cs typeface="Calibri"/>
              </a:rPr>
              <a:t>phẩm </a:t>
            </a:r>
            <a:r>
              <a:rPr dirty="0" sz="2400" spc="-5" i="1">
                <a:latin typeface="Calibri"/>
                <a:cs typeface="Calibri"/>
              </a:rPr>
              <a:t>hoàn </a:t>
            </a:r>
            <a:r>
              <a:rPr dirty="0" sz="2400" i="1">
                <a:latin typeface="Calibri"/>
                <a:cs typeface="Calibri"/>
              </a:rPr>
              <a:t>thiện</a:t>
            </a:r>
            <a:r>
              <a:rPr dirty="0" sz="2400" spc="-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hơn?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832" rIns="0" bIns="0" rtlCol="0" vert="horz">
            <a:spAutoFit/>
          </a:bodyPr>
          <a:lstStyle/>
          <a:p>
            <a:pPr algn="ctr" marL="1905">
              <a:lnSpc>
                <a:spcPts val="2860"/>
              </a:lnSpc>
              <a:spcBef>
                <a:spcPts val="95"/>
              </a:spcBef>
            </a:pPr>
            <a:r>
              <a:rPr dirty="0" spc="-10"/>
              <a:t>Hoạt </a:t>
            </a:r>
            <a:r>
              <a:rPr dirty="0" spc="-5"/>
              <a:t>động</a:t>
            </a:r>
            <a:r>
              <a:rPr dirty="0" spc="20"/>
              <a:t> </a:t>
            </a:r>
            <a:r>
              <a:rPr dirty="0" spc="-5"/>
              <a:t>5</a:t>
            </a:r>
          </a:p>
          <a:p>
            <a:pPr algn="ctr">
              <a:lnSpc>
                <a:spcPts val="2860"/>
              </a:lnSpc>
            </a:pPr>
            <a:r>
              <a:rPr dirty="0" spc="-10"/>
              <a:t>TÌM HIỂU MÔ </a:t>
            </a:r>
            <a:r>
              <a:rPr dirty="0" spc="-5"/>
              <a:t>HÌNH </a:t>
            </a:r>
            <a:r>
              <a:rPr dirty="0" spc="-10"/>
              <a:t>THIẾT </a:t>
            </a:r>
            <a:r>
              <a:rPr dirty="0" spc="-5"/>
              <a:t>KẾ NỘI </a:t>
            </a:r>
            <a:r>
              <a:rPr dirty="0" spc="-55"/>
              <a:t>THẤT </a:t>
            </a:r>
            <a:r>
              <a:rPr dirty="0" spc="-30"/>
              <a:t>CỦA </a:t>
            </a:r>
            <a:r>
              <a:rPr dirty="0" spc="-5"/>
              <a:t>NGÔI</a:t>
            </a:r>
            <a:r>
              <a:rPr dirty="0" spc="145"/>
              <a:t> </a:t>
            </a:r>
            <a:r>
              <a:rPr dirty="0" spc="-5"/>
              <a:t>NHÀ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7243" y="1262888"/>
            <a:ext cx="6146800" cy="527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Calibri"/>
                <a:cs typeface="Calibri"/>
              </a:rPr>
              <a:t>Các em </a:t>
            </a:r>
            <a:r>
              <a:rPr dirty="0" sz="2400" spc="-20" b="1">
                <a:latin typeface="Calibri"/>
                <a:cs typeface="Calibri"/>
              </a:rPr>
              <a:t>hãy </a:t>
            </a:r>
            <a:r>
              <a:rPr dirty="0" sz="2400" spc="-5" b="1">
                <a:latin typeface="Calibri"/>
                <a:cs typeface="Calibri"/>
              </a:rPr>
              <a:t>quan sát, </a:t>
            </a:r>
            <a:r>
              <a:rPr dirty="0" sz="2400" b="1">
                <a:latin typeface="Calibri"/>
                <a:cs typeface="Calibri"/>
              </a:rPr>
              <a:t>đọc </a:t>
            </a:r>
            <a:r>
              <a:rPr dirty="0" sz="2400" spc="-5" b="1">
                <a:latin typeface="Calibri"/>
                <a:cs typeface="Calibri"/>
              </a:rPr>
              <a:t>thông </a:t>
            </a:r>
            <a:r>
              <a:rPr dirty="0" sz="2400" b="1">
                <a:latin typeface="Calibri"/>
                <a:cs typeface="Calibri"/>
              </a:rPr>
              <a:t>tin </a:t>
            </a:r>
            <a:r>
              <a:rPr dirty="0" sz="2400" spc="-10" b="1">
                <a:latin typeface="Calibri"/>
                <a:cs typeface="Calibri"/>
              </a:rPr>
              <a:t>trong </a:t>
            </a:r>
            <a:r>
              <a:rPr dirty="0" sz="2400" spc="-5" b="1">
                <a:latin typeface="Calibri"/>
                <a:cs typeface="Calibri"/>
              </a:rPr>
              <a:t>SGK  </a:t>
            </a:r>
            <a:r>
              <a:rPr dirty="0" sz="2400" b="1">
                <a:latin typeface="Calibri"/>
                <a:cs typeface="Calibri"/>
              </a:rPr>
              <a:t>Mĩ </a:t>
            </a:r>
            <a:r>
              <a:rPr dirty="0" sz="2400" spc="-10" b="1">
                <a:latin typeface="Calibri"/>
                <a:cs typeface="Calibri"/>
              </a:rPr>
              <a:t>thuật </a:t>
            </a:r>
            <a:r>
              <a:rPr dirty="0" sz="2400" b="1">
                <a:latin typeface="Calibri"/>
                <a:cs typeface="Calibri"/>
              </a:rPr>
              <a:t>8 </a:t>
            </a:r>
            <a:r>
              <a:rPr dirty="0" sz="2400" spc="-15" b="1">
                <a:latin typeface="Calibri"/>
                <a:cs typeface="Calibri"/>
              </a:rPr>
              <a:t>trang </a:t>
            </a:r>
            <a:r>
              <a:rPr dirty="0" sz="2400" spc="-5" b="1">
                <a:latin typeface="Calibri"/>
                <a:cs typeface="Calibri"/>
              </a:rPr>
              <a:t>47, </a:t>
            </a:r>
            <a:r>
              <a:rPr dirty="0" sz="2400" b="1">
                <a:latin typeface="Calibri"/>
                <a:cs typeface="Calibri"/>
              </a:rPr>
              <a:t>để </a:t>
            </a:r>
            <a:r>
              <a:rPr dirty="0" sz="2400" spc="-5" b="1">
                <a:latin typeface="Calibri"/>
                <a:cs typeface="Calibri"/>
              </a:rPr>
              <a:t>tìm hiểu </a:t>
            </a:r>
            <a:r>
              <a:rPr dirty="0" sz="2400" b="1">
                <a:latin typeface="Calibri"/>
                <a:cs typeface="Calibri"/>
              </a:rPr>
              <a:t>mô </a:t>
            </a:r>
            <a:r>
              <a:rPr dirty="0" sz="2400" spc="-5" b="1">
                <a:latin typeface="Calibri"/>
                <a:cs typeface="Calibri"/>
              </a:rPr>
              <a:t>hình thiết  </a:t>
            </a:r>
            <a:r>
              <a:rPr dirty="0" sz="2400" spc="-35" b="1">
                <a:latin typeface="Calibri"/>
                <a:cs typeface="Calibri"/>
              </a:rPr>
              <a:t>kế </a:t>
            </a:r>
            <a:r>
              <a:rPr dirty="0" sz="2400" b="1">
                <a:latin typeface="Calibri"/>
                <a:cs typeface="Calibri"/>
              </a:rPr>
              <a:t>nội </a:t>
            </a:r>
            <a:r>
              <a:rPr dirty="0" sz="2400" spc="-10" b="1">
                <a:latin typeface="Calibri"/>
                <a:cs typeface="Calibri"/>
              </a:rPr>
              <a:t>thất ngôi </a:t>
            </a:r>
            <a:r>
              <a:rPr dirty="0" sz="2400" spc="-5" b="1">
                <a:latin typeface="Calibri"/>
                <a:cs typeface="Calibri"/>
              </a:rPr>
              <a:t>nhà </a:t>
            </a:r>
            <a:r>
              <a:rPr dirty="0" sz="2400" b="1">
                <a:latin typeface="Calibri"/>
                <a:cs typeface="Calibri"/>
              </a:rPr>
              <a:t>suy </a:t>
            </a:r>
            <a:r>
              <a:rPr dirty="0" sz="2400" spc="-5" b="1">
                <a:latin typeface="Calibri"/>
                <a:cs typeface="Calibri"/>
              </a:rPr>
              <a:t>nghĩ </a:t>
            </a:r>
            <a:r>
              <a:rPr dirty="0" sz="2400" spc="-20" b="1">
                <a:latin typeface="Calibri"/>
                <a:cs typeface="Calibri"/>
              </a:rPr>
              <a:t>và trả </a:t>
            </a:r>
            <a:r>
              <a:rPr dirty="0" sz="2400" b="1">
                <a:latin typeface="Calibri"/>
                <a:cs typeface="Calibri"/>
              </a:rPr>
              <a:t>lời </a:t>
            </a:r>
            <a:r>
              <a:rPr dirty="0" sz="2400" spc="-5" b="1">
                <a:latin typeface="Calibri"/>
                <a:cs typeface="Calibri"/>
              </a:rPr>
              <a:t>câu hỏi  sau: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dirty="0" sz="2400" i="1">
                <a:latin typeface="Calibri"/>
                <a:cs typeface="Calibri"/>
              </a:rPr>
              <a:t>+ </a:t>
            </a:r>
            <a:r>
              <a:rPr dirty="0" sz="2400" spc="-5" i="1">
                <a:latin typeface="Calibri"/>
                <a:cs typeface="Calibri"/>
              </a:rPr>
              <a:t>Hình </a:t>
            </a:r>
            <a:r>
              <a:rPr dirty="0" sz="2400" i="1">
                <a:latin typeface="Calibri"/>
                <a:cs typeface="Calibri"/>
              </a:rPr>
              <a:t>khối </a:t>
            </a:r>
            <a:r>
              <a:rPr dirty="0" sz="2400" spc="-5" i="1">
                <a:latin typeface="Calibri"/>
                <a:cs typeface="Calibri"/>
              </a:rPr>
              <a:t>trong </a:t>
            </a:r>
            <a:r>
              <a:rPr dirty="0" sz="2400" spc="-10" i="1">
                <a:latin typeface="Calibri"/>
                <a:cs typeface="Calibri"/>
              </a:rPr>
              <a:t>các </a:t>
            </a:r>
            <a:r>
              <a:rPr dirty="0" sz="2400" i="1">
                <a:latin typeface="Calibri"/>
                <a:cs typeface="Calibri"/>
              </a:rPr>
              <a:t>sản phẩm </a:t>
            </a:r>
            <a:r>
              <a:rPr dirty="0" sz="2400" spc="-5" i="1">
                <a:latin typeface="Calibri"/>
                <a:cs typeface="Calibri"/>
              </a:rPr>
              <a:t>nội </a:t>
            </a:r>
            <a:r>
              <a:rPr dirty="0" sz="2400" i="1">
                <a:latin typeface="Calibri"/>
                <a:cs typeface="Calibri"/>
              </a:rPr>
              <a:t>thất được</a:t>
            </a:r>
            <a:r>
              <a:rPr dirty="0" sz="2400" spc="-4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thể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dirty="0" sz="2400" spc="-5" i="1">
                <a:latin typeface="Calibri"/>
                <a:cs typeface="Calibri"/>
              </a:rPr>
              <a:t>hiện </a:t>
            </a:r>
            <a:r>
              <a:rPr dirty="0" sz="2400" i="1">
                <a:latin typeface="Calibri"/>
                <a:cs typeface="Calibri"/>
              </a:rPr>
              <a:t>như thế</a:t>
            </a:r>
            <a:r>
              <a:rPr dirty="0" sz="2400" spc="-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nào?</a:t>
            </a:r>
            <a:endParaRPr sz="2400">
              <a:latin typeface="Calibri"/>
              <a:cs typeface="Calibri"/>
            </a:endParaRPr>
          </a:p>
          <a:p>
            <a:pPr algn="just" marL="12700" marR="6350">
              <a:lnSpc>
                <a:spcPct val="150000"/>
              </a:lnSpc>
              <a:spcBef>
                <a:spcPts val="5"/>
              </a:spcBef>
            </a:pPr>
            <a:r>
              <a:rPr dirty="0" sz="2400" i="1">
                <a:latin typeface="Calibri"/>
                <a:cs typeface="Calibri"/>
              </a:rPr>
              <a:t>+ Cách sắp </a:t>
            </a:r>
            <a:r>
              <a:rPr dirty="0" sz="2400" spc="-15" i="1">
                <a:latin typeface="Calibri"/>
                <a:cs typeface="Calibri"/>
              </a:rPr>
              <a:t>xếp </a:t>
            </a:r>
            <a:r>
              <a:rPr dirty="0" sz="2400" i="1">
                <a:latin typeface="Calibri"/>
                <a:cs typeface="Calibri"/>
              </a:rPr>
              <a:t>bố cục màu sắc ánh sáng </a:t>
            </a:r>
            <a:r>
              <a:rPr dirty="0" sz="2400" spc="-5" i="1">
                <a:latin typeface="Calibri"/>
                <a:cs typeface="Calibri"/>
              </a:rPr>
              <a:t>và </a:t>
            </a:r>
            <a:r>
              <a:rPr dirty="0" sz="2400" i="1">
                <a:latin typeface="Calibri"/>
                <a:cs typeface="Calibri"/>
              </a:rPr>
              <a:t>sản  </a:t>
            </a:r>
            <a:r>
              <a:rPr dirty="0" sz="2400" i="1">
                <a:latin typeface="Calibri"/>
                <a:cs typeface="Calibri"/>
              </a:rPr>
              <a:t>phẩm </a:t>
            </a:r>
            <a:r>
              <a:rPr dirty="0" sz="2400" spc="-5" i="1">
                <a:latin typeface="Calibri"/>
                <a:cs typeface="Calibri"/>
              </a:rPr>
              <a:t>nội thất </a:t>
            </a:r>
            <a:r>
              <a:rPr dirty="0" sz="2400" spc="-15" i="1">
                <a:latin typeface="Calibri"/>
                <a:cs typeface="Calibri"/>
              </a:rPr>
              <a:t>có </a:t>
            </a:r>
            <a:r>
              <a:rPr dirty="0" sz="2400" i="1">
                <a:latin typeface="Calibri"/>
                <a:cs typeface="Calibri"/>
              </a:rPr>
              <a:t>phù </a:t>
            </a:r>
            <a:r>
              <a:rPr dirty="0" sz="2400" spc="-5" i="1">
                <a:latin typeface="Calibri"/>
                <a:cs typeface="Calibri"/>
              </a:rPr>
              <a:t>hợp với không gian không  </a:t>
            </a:r>
            <a:r>
              <a:rPr dirty="0" sz="2400" i="1">
                <a:latin typeface="Calibri"/>
                <a:cs typeface="Calibri"/>
              </a:rPr>
              <a:t>chức năng của </a:t>
            </a:r>
            <a:r>
              <a:rPr dirty="0" sz="2400" spc="-5" i="1">
                <a:latin typeface="Calibri"/>
                <a:cs typeface="Calibri"/>
              </a:rPr>
              <a:t>ngôi </a:t>
            </a:r>
            <a:r>
              <a:rPr dirty="0" sz="2400" i="1">
                <a:latin typeface="Calibri"/>
                <a:cs typeface="Calibri"/>
              </a:rPr>
              <a:t>nhà không</a:t>
            </a:r>
            <a:r>
              <a:rPr dirty="0" sz="2400" spc="-1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algn="just" marL="12700" marR="6985">
              <a:lnSpc>
                <a:spcPct val="150000"/>
              </a:lnSpc>
            </a:pPr>
            <a:r>
              <a:rPr dirty="0" sz="2400" i="1">
                <a:latin typeface="Calibri"/>
                <a:cs typeface="Calibri"/>
              </a:rPr>
              <a:t>+ Nét đặc trưng trong mỗi không </a:t>
            </a:r>
            <a:r>
              <a:rPr dirty="0" sz="2400" spc="-5" i="1">
                <a:latin typeface="Calibri"/>
                <a:cs typeface="Calibri"/>
              </a:rPr>
              <a:t>gian nội </a:t>
            </a:r>
            <a:r>
              <a:rPr dirty="0" sz="2400" i="1">
                <a:latin typeface="Calibri"/>
                <a:cs typeface="Calibri"/>
              </a:rPr>
              <a:t>thất  </a:t>
            </a:r>
            <a:r>
              <a:rPr dirty="0" sz="2400" i="1">
                <a:latin typeface="Calibri"/>
                <a:cs typeface="Calibri"/>
              </a:rPr>
              <a:t>của </a:t>
            </a:r>
            <a:r>
              <a:rPr dirty="0" sz="2400" spc="-5" i="1">
                <a:latin typeface="Calibri"/>
                <a:cs typeface="Calibri"/>
              </a:rPr>
              <a:t>ngôi </a:t>
            </a:r>
            <a:r>
              <a:rPr dirty="0" sz="2400" i="1">
                <a:latin typeface="Calibri"/>
                <a:cs typeface="Calibri"/>
              </a:rPr>
              <a:t>nhà là</a:t>
            </a:r>
            <a:r>
              <a:rPr dirty="0" sz="2400" spc="-1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gì?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76871" y="1964435"/>
            <a:ext cx="4953000" cy="3945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8496A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832" rIns="0" bIns="0" rtlCol="0" vert="horz">
            <a:spAutoFit/>
          </a:bodyPr>
          <a:lstStyle/>
          <a:p>
            <a:pPr algn="ctr" marL="1905">
              <a:lnSpc>
                <a:spcPts val="2860"/>
              </a:lnSpc>
              <a:spcBef>
                <a:spcPts val="95"/>
              </a:spcBef>
            </a:pPr>
            <a:r>
              <a:rPr dirty="0" spc="-10"/>
              <a:t>Hoạt </a:t>
            </a:r>
            <a:r>
              <a:rPr dirty="0" spc="-5"/>
              <a:t>động</a:t>
            </a:r>
            <a:r>
              <a:rPr dirty="0" spc="20"/>
              <a:t> </a:t>
            </a:r>
            <a:r>
              <a:rPr dirty="0" spc="-5"/>
              <a:t>5</a:t>
            </a:r>
          </a:p>
          <a:p>
            <a:pPr algn="ctr">
              <a:lnSpc>
                <a:spcPts val="2860"/>
              </a:lnSpc>
            </a:pPr>
            <a:r>
              <a:rPr dirty="0" spc="-10"/>
              <a:t>TÌM HIỂU MÔ </a:t>
            </a:r>
            <a:r>
              <a:rPr dirty="0" spc="-5"/>
              <a:t>HÌNH </a:t>
            </a:r>
            <a:r>
              <a:rPr dirty="0" spc="-10"/>
              <a:t>THIẾT </a:t>
            </a:r>
            <a:r>
              <a:rPr dirty="0" spc="-5"/>
              <a:t>KẾ NỘI </a:t>
            </a:r>
            <a:r>
              <a:rPr dirty="0" spc="-55"/>
              <a:t>THẤT </a:t>
            </a:r>
            <a:r>
              <a:rPr dirty="0" spc="-30"/>
              <a:t>CỦA </a:t>
            </a:r>
            <a:r>
              <a:rPr dirty="0" spc="-5"/>
              <a:t>NGÔI</a:t>
            </a:r>
            <a:r>
              <a:rPr dirty="0" spc="145"/>
              <a:t> </a:t>
            </a:r>
            <a:r>
              <a:rPr dirty="0" spc="-5"/>
              <a:t>NHÀ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6116" y="2222118"/>
            <a:ext cx="10121900" cy="2463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000" spc="-5" b="1" i="1">
                <a:latin typeface="Times New Roman"/>
                <a:cs typeface="Times New Roman"/>
              </a:rPr>
              <a:t>Ghi nhớ: </a:t>
            </a:r>
            <a:r>
              <a:rPr dirty="0" sz="4000" spc="-75" i="1">
                <a:latin typeface="Times New Roman"/>
                <a:cs typeface="Times New Roman"/>
              </a:rPr>
              <a:t>Trong </a:t>
            </a:r>
            <a:r>
              <a:rPr dirty="0" sz="4000" i="1">
                <a:latin typeface="Times New Roman"/>
                <a:cs typeface="Times New Roman"/>
              </a:rPr>
              <a:t>thiết </a:t>
            </a:r>
            <a:r>
              <a:rPr dirty="0" sz="4000" spc="-5" i="1">
                <a:latin typeface="Times New Roman"/>
                <a:cs typeface="Times New Roman"/>
              </a:rPr>
              <a:t>kế không </a:t>
            </a:r>
            <a:r>
              <a:rPr dirty="0" sz="4000" i="1">
                <a:latin typeface="Times New Roman"/>
                <a:cs typeface="Times New Roman"/>
              </a:rPr>
              <a:t>gian nội thất, </a:t>
            </a:r>
            <a:r>
              <a:rPr dirty="0" sz="4000" spc="-5" i="1">
                <a:latin typeface="Times New Roman"/>
                <a:cs typeface="Times New Roman"/>
              </a:rPr>
              <a:t>các  </a:t>
            </a:r>
            <a:r>
              <a:rPr dirty="0" sz="4000" spc="-5" i="1">
                <a:latin typeface="Times New Roman"/>
                <a:cs typeface="Times New Roman"/>
              </a:rPr>
              <a:t>sản phẩm </a:t>
            </a:r>
            <a:r>
              <a:rPr dirty="0" sz="4000" i="1">
                <a:latin typeface="Times New Roman"/>
                <a:cs typeface="Times New Roman"/>
              </a:rPr>
              <a:t>tạo dáng </a:t>
            </a:r>
            <a:r>
              <a:rPr dirty="0" sz="4000" spc="-5" i="1">
                <a:latin typeface="Times New Roman"/>
                <a:cs typeface="Times New Roman"/>
              </a:rPr>
              <a:t>công nghiệp và </a:t>
            </a:r>
            <a:r>
              <a:rPr dirty="0" sz="4000" i="1">
                <a:latin typeface="Times New Roman"/>
                <a:cs typeface="Times New Roman"/>
              </a:rPr>
              <a:t>tác </a:t>
            </a:r>
            <a:r>
              <a:rPr dirty="0" sz="4000" spc="-5" i="1">
                <a:latin typeface="Times New Roman"/>
                <a:cs typeface="Times New Roman"/>
              </a:rPr>
              <a:t>phẩm </a:t>
            </a:r>
            <a:r>
              <a:rPr dirty="0" sz="4000" i="1">
                <a:latin typeface="Times New Roman"/>
                <a:cs typeface="Times New Roman"/>
              </a:rPr>
              <a:t>hội  hoạ, đồ hoạ </a:t>
            </a:r>
            <a:r>
              <a:rPr dirty="0" sz="4000" spc="-5" i="1">
                <a:latin typeface="Times New Roman"/>
                <a:cs typeface="Times New Roman"/>
              </a:rPr>
              <a:t>thường </a:t>
            </a:r>
            <a:r>
              <a:rPr dirty="0" sz="4000" i="1">
                <a:latin typeface="Times New Roman"/>
                <a:cs typeface="Times New Roman"/>
              </a:rPr>
              <a:t>tạo </a:t>
            </a:r>
            <a:r>
              <a:rPr dirty="0" sz="4000" spc="-5" i="1">
                <a:latin typeface="Times New Roman"/>
                <a:cs typeface="Times New Roman"/>
              </a:rPr>
              <a:t>nên </a:t>
            </a:r>
            <a:r>
              <a:rPr dirty="0" sz="4000" i="1">
                <a:latin typeface="Times New Roman"/>
                <a:cs typeface="Times New Roman"/>
              </a:rPr>
              <a:t>giá trị </a:t>
            </a:r>
            <a:r>
              <a:rPr dirty="0" sz="4000" spc="-5" i="1">
                <a:latin typeface="Times New Roman"/>
                <a:cs typeface="Times New Roman"/>
              </a:rPr>
              <a:t>thẩm </a:t>
            </a:r>
            <a:r>
              <a:rPr dirty="0" sz="4000" i="1">
                <a:latin typeface="Times New Roman"/>
                <a:cs typeface="Times New Roman"/>
              </a:rPr>
              <a:t>mĩ, </a:t>
            </a:r>
            <a:r>
              <a:rPr dirty="0" sz="4000" spc="-5" i="1">
                <a:latin typeface="Times New Roman"/>
                <a:cs typeface="Times New Roman"/>
              </a:rPr>
              <a:t>công  </a:t>
            </a:r>
            <a:r>
              <a:rPr dirty="0" sz="4000" i="1">
                <a:latin typeface="Times New Roman"/>
                <a:cs typeface="Times New Roman"/>
              </a:rPr>
              <a:t>năng, </a:t>
            </a:r>
            <a:r>
              <a:rPr dirty="0" sz="4000" spc="-5" i="1">
                <a:latin typeface="Times New Roman"/>
                <a:cs typeface="Times New Roman"/>
              </a:rPr>
              <a:t>nét đặc </a:t>
            </a:r>
            <a:r>
              <a:rPr dirty="0" sz="4000" i="1">
                <a:latin typeface="Times New Roman"/>
                <a:cs typeface="Times New Roman"/>
              </a:rPr>
              <a:t>trưng riêng </a:t>
            </a:r>
            <a:r>
              <a:rPr dirty="0" sz="4000" spc="-5" i="1">
                <a:latin typeface="Times New Roman"/>
                <a:cs typeface="Times New Roman"/>
              </a:rPr>
              <a:t>cho mỗi căn</a:t>
            </a:r>
            <a:r>
              <a:rPr dirty="0" sz="4000" spc="-35" i="1">
                <a:latin typeface="Times New Roman"/>
                <a:cs typeface="Times New Roman"/>
              </a:rPr>
              <a:t> </a:t>
            </a:r>
            <a:r>
              <a:rPr dirty="0" sz="4000" i="1">
                <a:latin typeface="Times New Roman"/>
                <a:cs typeface="Times New Roman"/>
              </a:rPr>
              <a:t>phòng.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79009" y="576833"/>
            <a:ext cx="263461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5">
                <a:solidFill>
                  <a:srgbClr val="C55A11"/>
                </a:solidFill>
              </a:rPr>
              <a:t>Mục </a:t>
            </a:r>
            <a:r>
              <a:rPr dirty="0" sz="3200">
                <a:solidFill>
                  <a:srgbClr val="C55A11"/>
                </a:solidFill>
              </a:rPr>
              <a:t>tiêu</a:t>
            </a:r>
            <a:r>
              <a:rPr dirty="0" sz="3200" spc="-70">
                <a:solidFill>
                  <a:srgbClr val="C55A11"/>
                </a:solidFill>
              </a:rPr>
              <a:t> </a:t>
            </a:r>
            <a:r>
              <a:rPr dirty="0" sz="3200" spc="-5">
                <a:solidFill>
                  <a:srgbClr val="C55A11"/>
                </a:solidFill>
              </a:rPr>
              <a:t>chung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5814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8140" algn="l"/>
                <a:tab pos="358775" algn="l"/>
              </a:tabLst>
            </a:pPr>
            <a:r>
              <a:rPr dirty="0"/>
              <a:t>Phân</a:t>
            </a:r>
            <a:r>
              <a:rPr dirty="0" spc="150"/>
              <a:t> </a:t>
            </a:r>
            <a:r>
              <a:rPr dirty="0"/>
              <a:t>tích</a:t>
            </a:r>
            <a:r>
              <a:rPr dirty="0" spc="150"/>
              <a:t> </a:t>
            </a:r>
            <a:r>
              <a:rPr dirty="0"/>
              <a:t>được</a:t>
            </a:r>
            <a:r>
              <a:rPr dirty="0" spc="160"/>
              <a:t> </a:t>
            </a:r>
            <a:r>
              <a:rPr dirty="0" spc="-5"/>
              <a:t>sự</a:t>
            </a:r>
            <a:r>
              <a:rPr dirty="0" spc="165"/>
              <a:t> </a:t>
            </a:r>
            <a:r>
              <a:rPr dirty="0" spc="-5"/>
              <a:t>hài</a:t>
            </a:r>
            <a:r>
              <a:rPr dirty="0" spc="140"/>
              <a:t> </a:t>
            </a:r>
            <a:r>
              <a:rPr dirty="0" spc="-5"/>
              <a:t>hoà</a:t>
            </a:r>
            <a:r>
              <a:rPr dirty="0" spc="160"/>
              <a:t> </a:t>
            </a:r>
            <a:r>
              <a:rPr dirty="0" spc="-15"/>
              <a:t>về</a:t>
            </a:r>
            <a:r>
              <a:rPr dirty="0" spc="165"/>
              <a:t> </a:t>
            </a:r>
            <a:r>
              <a:rPr dirty="0" spc="-5"/>
              <a:t>hình</a:t>
            </a:r>
            <a:r>
              <a:rPr dirty="0" spc="165"/>
              <a:t> </a:t>
            </a:r>
            <a:r>
              <a:rPr dirty="0"/>
              <a:t>khối</a:t>
            </a:r>
            <a:r>
              <a:rPr dirty="0" spc="155"/>
              <a:t> </a:t>
            </a:r>
            <a:r>
              <a:rPr dirty="0" spc="-20"/>
              <a:t>và</a:t>
            </a:r>
            <a:r>
              <a:rPr dirty="0" spc="160"/>
              <a:t> </a:t>
            </a:r>
            <a:r>
              <a:rPr dirty="0" spc="-5"/>
              <a:t>không</a:t>
            </a:r>
            <a:r>
              <a:rPr dirty="0" spc="160"/>
              <a:t> </a:t>
            </a:r>
            <a:r>
              <a:rPr dirty="0"/>
              <a:t>gian</a:t>
            </a:r>
            <a:r>
              <a:rPr dirty="0" spc="145"/>
              <a:t> </a:t>
            </a:r>
            <a:r>
              <a:rPr dirty="0" spc="-15"/>
              <a:t>trong</a:t>
            </a:r>
            <a:r>
              <a:rPr dirty="0" spc="165"/>
              <a:t> </a:t>
            </a:r>
            <a:r>
              <a:rPr dirty="0" spc="-5"/>
              <a:t>sản</a:t>
            </a:r>
            <a:r>
              <a:rPr dirty="0" spc="155"/>
              <a:t> </a:t>
            </a:r>
            <a:r>
              <a:rPr dirty="0" spc="-5"/>
              <a:t>phẩm</a:t>
            </a:r>
            <a:r>
              <a:rPr dirty="0" spc="140"/>
              <a:t> </a:t>
            </a:r>
            <a:r>
              <a:rPr dirty="0"/>
              <a:t>mĩ</a:t>
            </a:r>
            <a:r>
              <a:rPr dirty="0" spc="150"/>
              <a:t> </a:t>
            </a:r>
            <a:r>
              <a:rPr dirty="0" spc="-5"/>
              <a:t>thuật.</a:t>
            </a:r>
          </a:p>
          <a:p>
            <a:pPr marL="358140">
              <a:lnSpc>
                <a:spcPct val="100000"/>
              </a:lnSpc>
              <a:spcBef>
                <a:spcPts val="1725"/>
              </a:spcBef>
            </a:pPr>
            <a:r>
              <a:rPr dirty="0"/>
              <a:t>Nêu được </a:t>
            </a:r>
            <a:r>
              <a:rPr dirty="0" spc="-10"/>
              <a:t>cách </a:t>
            </a:r>
            <a:r>
              <a:rPr dirty="0" spc="-5"/>
              <a:t>sắp </a:t>
            </a:r>
            <a:r>
              <a:rPr dirty="0" spc="-20"/>
              <a:t>xếp </a:t>
            </a:r>
            <a:r>
              <a:rPr dirty="0" spc="-5"/>
              <a:t>đồ </a:t>
            </a:r>
            <a:r>
              <a:rPr dirty="0" spc="-25"/>
              <a:t>vật </a:t>
            </a:r>
            <a:r>
              <a:rPr dirty="0" spc="-10"/>
              <a:t>tạo không </a:t>
            </a:r>
            <a:r>
              <a:rPr dirty="0"/>
              <a:t>gian </a:t>
            </a:r>
            <a:r>
              <a:rPr dirty="0" spc="-5"/>
              <a:t>nội </a:t>
            </a:r>
            <a:r>
              <a:rPr dirty="0" spc="-10"/>
              <a:t>thất </a:t>
            </a:r>
            <a:r>
              <a:rPr dirty="0" spc="-5"/>
              <a:t>phù hợp </a:t>
            </a:r>
            <a:r>
              <a:rPr dirty="0" spc="-15"/>
              <a:t>với </a:t>
            </a:r>
            <a:r>
              <a:rPr dirty="0"/>
              <a:t>chức </a:t>
            </a:r>
            <a:r>
              <a:rPr dirty="0" spc="-5"/>
              <a:t>năng</a:t>
            </a:r>
            <a:r>
              <a:rPr dirty="0" spc="455"/>
              <a:t> </a:t>
            </a:r>
            <a:r>
              <a:rPr dirty="0"/>
              <a:t>của</a:t>
            </a:r>
          </a:p>
          <a:p>
            <a:pPr marL="358140">
              <a:lnSpc>
                <a:spcPct val="100000"/>
              </a:lnSpc>
              <a:spcBef>
                <a:spcPts val="1730"/>
              </a:spcBef>
            </a:pPr>
            <a:r>
              <a:rPr dirty="0" spc="-10"/>
              <a:t>căn </a:t>
            </a:r>
            <a:r>
              <a:rPr dirty="0" spc="-5"/>
              <a:t>phòng.</a:t>
            </a:r>
          </a:p>
          <a:p>
            <a:pPr marL="358140" indent="-342900">
              <a:lnSpc>
                <a:spcPct val="100000"/>
              </a:lnSpc>
              <a:spcBef>
                <a:spcPts val="1730"/>
              </a:spcBef>
              <a:buFont typeface="Arial"/>
              <a:buChar char="•"/>
              <a:tabLst>
                <a:tab pos="358140" algn="l"/>
                <a:tab pos="358775" algn="l"/>
              </a:tabLst>
            </a:pPr>
            <a:r>
              <a:rPr dirty="0" spc="-10"/>
              <a:t>Thiết </a:t>
            </a:r>
            <a:r>
              <a:rPr dirty="0" spc="-40"/>
              <a:t>kế </a:t>
            </a:r>
            <a:r>
              <a:rPr dirty="0"/>
              <a:t>được mô </a:t>
            </a:r>
            <a:r>
              <a:rPr dirty="0" spc="-5"/>
              <a:t>hình </a:t>
            </a:r>
            <a:r>
              <a:rPr dirty="0"/>
              <a:t>một không gian </a:t>
            </a:r>
            <a:r>
              <a:rPr dirty="0" spc="-5"/>
              <a:t>nội </a:t>
            </a:r>
            <a:r>
              <a:rPr dirty="0" spc="-10"/>
              <a:t>thất </a:t>
            </a:r>
            <a:r>
              <a:rPr dirty="0" spc="-5"/>
              <a:t>phù hợp </a:t>
            </a:r>
            <a:r>
              <a:rPr dirty="0" spc="-10"/>
              <a:t>với công </a:t>
            </a:r>
            <a:r>
              <a:rPr dirty="0" spc="-5"/>
              <a:t>năng sử</a:t>
            </a:r>
            <a:r>
              <a:rPr dirty="0" spc="-30"/>
              <a:t> </a:t>
            </a:r>
            <a:r>
              <a:rPr dirty="0" spc="-5"/>
              <a:t>dụng.</a:t>
            </a:r>
          </a:p>
          <a:p>
            <a:pPr marL="358140" marR="5080" indent="-342900">
              <a:lnSpc>
                <a:spcPct val="160000"/>
              </a:lnSpc>
              <a:buFont typeface="Arial"/>
              <a:buChar char="•"/>
              <a:tabLst>
                <a:tab pos="358140" algn="l"/>
                <a:tab pos="358775" algn="l"/>
              </a:tabLst>
            </a:pPr>
            <a:r>
              <a:rPr dirty="0" spc="-50"/>
              <a:t>Vận </a:t>
            </a:r>
            <a:r>
              <a:rPr dirty="0" spc="-5"/>
              <a:t>dụng </a:t>
            </a:r>
            <a:r>
              <a:rPr dirty="0"/>
              <a:t>kiến thức </a:t>
            </a:r>
            <a:r>
              <a:rPr dirty="0" spc="-20"/>
              <a:t>và </a:t>
            </a:r>
            <a:r>
              <a:rPr dirty="0"/>
              <a:t>kĩ </a:t>
            </a:r>
            <a:r>
              <a:rPr dirty="0" spc="-5"/>
              <a:t>năng </a:t>
            </a:r>
            <a:r>
              <a:rPr dirty="0" spc="-15"/>
              <a:t>vào </a:t>
            </a:r>
            <a:r>
              <a:rPr dirty="0" spc="-5"/>
              <a:t>thiết </a:t>
            </a:r>
            <a:r>
              <a:rPr dirty="0" spc="-40"/>
              <a:t>kế </a:t>
            </a:r>
            <a:r>
              <a:rPr dirty="0"/>
              <a:t>mô </a:t>
            </a:r>
            <a:r>
              <a:rPr dirty="0" spc="-5"/>
              <a:t>hình </a:t>
            </a:r>
            <a:r>
              <a:rPr dirty="0"/>
              <a:t>không gian </a:t>
            </a:r>
            <a:r>
              <a:rPr dirty="0" spc="-5"/>
              <a:t>nội </a:t>
            </a:r>
            <a:r>
              <a:rPr dirty="0" spc="-10"/>
              <a:t>thất </a:t>
            </a:r>
            <a:r>
              <a:rPr dirty="0"/>
              <a:t>cho </a:t>
            </a:r>
            <a:r>
              <a:rPr dirty="0" spc="-10"/>
              <a:t>căn  </a:t>
            </a:r>
            <a:r>
              <a:rPr dirty="0" spc="-5"/>
              <a:t>nhà </a:t>
            </a:r>
            <a:r>
              <a:rPr dirty="0"/>
              <a:t>của mình </a:t>
            </a:r>
            <a:r>
              <a:rPr dirty="0" spc="-20"/>
              <a:t>và </a:t>
            </a:r>
            <a:r>
              <a:rPr dirty="0" spc="-5"/>
              <a:t>người </a:t>
            </a:r>
            <a:r>
              <a:rPr dirty="0"/>
              <a:t>thân </a:t>
            </a:r>
            <a:r>
              <a:rPr dirty="0" spc="-10"/>
              <a:t>trong </a:t>
            </a:r>
            <a:r>
              <a:rPr dirty="0"/>
              <a:t>tương</a:t>
            </a:r>
            <a:r>
              <a:rPr dirty="0" spc="-45"/>
              <a:t> </a:t>
            </a:r>
            <a:r>
              <a:rPr dirty="0"/>
              <a:t>lai.</a:t>
            </a:r>
          </a:p>
          <a:p>
            <a:pPr marL="358140" marR="7620" indent="-342900">
              <a:lnSpc>
                <a:spcPts val="4610"/>
              </a:lnSpc>
              <a:spcBef>
                <a:spcPts val="440"/>
              </a:spcBef>
              <a:buFont typeface="Arial"/>
              <a:buChar char="•"/>
              <a:tabLst>
                <a:tab pos="358140" algn="l"/>
                <a:tab pos="358775" algn="l"/>
              </a:tabLst>
            </a:pPr>
            <a:r>
              <a:rPr dirty="0"/>
              <a:t>Có ý thức </a:t>
            </a:r>
            <a:r>
              <a:rPr dirty="0" spc="-5"/>
              <a:t>bản </a:t>
            </a:r>
            <a:r>
              <a:rPr dirty="0"/>
              <a:t>thân </a:t>
            </a:r>
            <a:r>
              <a:rPr dirty="0" spc="-20"/>
              <a:t>và </a:t>
            </a:r>
            <a:r>
              <a:rPr dirty="0" spc="-5"/>
              <a:t>nhắc nhở người </a:t>
            </a:r>
            <a:r>
              <a:rPr dirty="0" spc="-10"/>
              <a:t>xung </a:t>
            </a:r>
            <a:r>
              <a:rPr dirty="0" spc="-5"/>
              <a:t>quanh </a:t>
            </a:r>
            <a:r>
              <a:rPr dirty="0" spc="-15"/>
              <a:t>về </a:t>
            </a:r>
            <a:r>
              <a:rPr dirty="0"/>
              <a:t>việc giữ </a:t>
            </a:r>
            <a:r>
              <a:rPr dirty="0" spc="-5"/>
              <a:t>gìn, </a:t>
            </a:r>
            <a:r>
              <a:rPr dirty="0" spc="-10"/>
              <a:t>bảo </a:t>
            </a:r>
            <a:r>
              <a:rPr dirty="0" spc="-5"/>
              <a:t>quản đồ  nội</a:t>
            </a:r>
            <a:r>
              <a:rPr dirty="0" spc="-10"/>
              <a:t> </a:t>
            </a:r>
            <a:r>
              <a:rPr dirty="0"/>
              <a:t>thất.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325880"/>
          </a:xfrm>
          <a:custGeom>
            <a:avLst/>
            <a:gdLst/>
            <a:ahLst/>
            <a:cxnLst/>
            <a:rect l="l" t="t" r="r" b="b"/>
            <a:pathLst>
              <a:path w="12192000" h="1325880">
                <a:moveTo>
                  <a:pt x="0" y="1325879"/>
                </a:moveTo>
                <a:lnTo>
                  <a:pt x="12192000" y="1325879"/>
                </a:lnTo>
                <a:lnTo>
                  <a:pt x="12192000" y="0"/>
                </a:lnTo>
                <a:lnTo>
                  <a:pt x="0" y="0"/>
                </a:lnTo>
                <a:lnTo>
                  <a:pt x="0" y="1325879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325880"/>
          </a:xfrm>
          <a:custGeom>
            <a:avLst/>
            <a:gdLst/>
            <a:ahLst/>
            <a:cxnLst/>
            <a:rect l="l" t="t" r="r" b="b"/>
            <a:pathLst>
              <a:path w="12192000" h="1325880">
                <a:moveTo>
                  <a:pt x="0" y="1325879"/>
                </a:moveTo>
                <a:lnTo>
                  <a:pt x="12192000" y="1325879"/>
                </a:lnTo>
                <a:lnTo>
                  <a:pt x="12192000" y="0"/>
                </a:lnTo>
                <a:lnTo>
                  <a:pt x="0" y="0"/>
                </a:lnTo>
                <a:lnTo>
                  <a:pt x="0" y="1325879"/>
                </a:lnTo>
                <a:close/>
              </a:path>
            </a:pathLst>
          </a:custGeom>
          <a:ln w="9144">
            <a:solidFill>
              <a:srgbClr val="F8CAA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05967" y="200660"/>
            <a:ext cx="10020935" cy="30911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359410">
              <a:lnSpc>
                <a:spcPct val="100000"/>
              </a:lnSpc>
              <a:spcBef>
                <a:spcPts val="95"/>
              </a:spcBef>
            </a:pPr>
            <a:r>
              <a:rPr dirty="0" sz="2800" spc="-15" b="1">
                <a:solidFill>
                  <a:srgbClr val="843B0C"/>
                </a:solidFill>
                <a:latin typeface="Calibri"/>
                <a:cs typeface="Calibri"/>
              </a:rPr>
              <a:t>Hoạt </a:t>
            </a:r>
            <a:r>
              <a:rPr dirty="0" sz="2800" spc="-5" b="1">
                <a:solidFill>
                  <a:srgbClr val="843B0C"/>
                </a:solidFill>
                <a:latin typeface="Calibri"/>
                <a:cs typeface="Calibri"/>
              </a:rPr>
              <a:t>động</a:t>
            </a:r>
            <a:r>
              <a:rPr dirty="0" sz="2800" spc="25" b="1">
                <a:solidFill>
                  <a:srgbClr val="843B0C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843B0C"/>
                </a:solidFill>
                <a:latin typeface="Calibri"/>
                <a:cs typeface="Calibri"/>
              </a:rPr>
              <a:t>1</a:t>
            </a:r>
            <a:endParaRPr sz="2800">
              <a:latin typeface="Calibri"/>
              <a:cs typeface="Calibri"/>
            </a:endParaRPr>
          </a:p>
          <a:p>
            <a:pPr algn="ctr" marL="357505">
              <a:lnSpc>
                <a:spcPct val="100000"/>
              </a:lnSpc>
            </a:pPr>
            <a:r>
              <a:rPr dirty="0" sz="2800" spc="-25" b="1">
                <a:solidFill>
                  <a:srgbClr val="843B0C"/>
                </a:solidFill>
                <a:latin typeface="Calibri"/>
                <a:cs typeface="Calibri"/>
              </a:rPr>
              <a:t>QUAN </a:t>
            </a:r>
            <a:r>
              <a:rPr dirty="0" sz="2800" spc="-90" b="1">
                <a:solidFill>
                  <a:srgbClr val="843B0C"/>
                </a:solidFill>
                <a:latin typeface="Calibri"/>
                <a:cs typeface="Calibri"/>
              </a:rPr>
              <a:t>SÁT </a:t>
            </a:r>
            <a:r>
              <a:rPr dirty="0" sz="2800" spc="-5" b="1">
                <a:solidFill>
                  <a:srgbClr val="843B0C"/>
                </a:solidFill>
                <a:latin typeface="Calibri"/>
                <a:cs typeface="Calibri"/>
              </a:rPr>
              <a:t>– NHẬN </a:t>
            </a:r>
            <a:r>
              <a:rPr dirty="0" sz="2800" spc="-30" b="1">
                <a:solidFill>
                  <a:srgbClr val="843B0C"/>
                </a:solidFill>
                <a:latin typeface="Calibri"/>
                <a:cs typeface="Calibri"/>
              </a:rPr>
              <a:t>THỨC </a:t>
            </a:r>
            <a:r>
              <a:rPr dirty="0" sz="2800" spc="-5" b="1">
                <a:solidFill>
                  <a:srgbClr val="843B0C"/>
                </a:solidFill>
                <a:latin typeface="Calibri"/>
                <a:cs typeface="Calibri"/>
              </a:rPr>
              <a:t>VỀ KHÔNG </a:t>
            </a:r>
            <a:r>
              <a:rPr dirty="0" sz="2800" spc="-10" b="1">
                <a:solidFill>
                  <a:srgbClr val="843B0C"/>
                </a:solidFill>
                <a:latin typeface="Calibri"/>
                <a:cs typeface="Calibri"/>
              </a:rPr>
              <a:t>GIAN </a:t>
            </a:r>
            <a:r>
              <a:rPr dirty="0" sz="2800" spc="-5" b="1">
                <a:solidFill>
                  <a:srgbClr val="843B0C"/>
                </a:solidFill>
                <a:latin typeface="Calibri"/>
                <a:cs typeface="Calibri"/>
              </a:rPr>
              <a:t>NỘI </a:t>
            </a:r>
            <a:r>
              <a:rPr dirty="0" sz="2800" spc="-65" b="1">
                <a:solidFill>
                  <a:srgbClr val="843B0C"/>
                </a:solidFill>
                <a:latin typeface="Calibri"/>
                <a:cs typeface="Calibri"/>
              </a:rPr>
              <a:t>THẤT </a:t>
            </a:r>
            <a:r>
              <a:rPr dirty="0" sz="2800" spc="-10" b="1">
                <a:solidFill>
                  <a:srgbClr val="843B0C"/>
                </a:solidFill>
                <a:latin typeface="Calibri"/>
                <a:cs typeface="Calibri"/>
              </a:rPr>
              <a:t>CĂN</a:t>
            </a:r>
            <a:r>
              <a:rPr dirty="0" sz="2800" spc="450" b="1">
                <a:solidFill>
                  <a:srgbClr val="843B0C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843B0C"/>
                </a:solidFill>
                <a:latin typeface="Calibri"/>
                <a:cs typeface="Calibri"/>
              </a:rPr>
              <a:t>PHÒNG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1300" algn="l"/>
              </a:tabLst>
            </a:pPr>
            <a:r>
              <a:rPr dirty="0" sz="2800" spc="-10" b="1">
                <a:latin typeface="Calibri"/>
                <a:cs typeface="Calibri"/>
              </a:rPr>
              <a:t>Các em </a:t>
            </a:r>
            <a:r>
              <a:rPr dirty="0" sz="2800" spc="-20" b="1">
                <a:latin typeface="Calibri"/>
                <a:cs typeface="Calibri"/>
              </a:rPr>
              <a:t>hãy </a:t>
            </a:r>
            <a:r>
              <a:rPr dirty="0" sz="2800" spc="-10" b="1">
                <a:latin typeface="Calibri"/>
                <a:cs typeface="Calibri"/>
              </a:rPr>
              <a:t>quan sát, </a:t>
            </a:r>
            <a:r>
              <a:rPr dirty="0" sz="2800" spc="-5" b="1">
                <a:latin typeface="Calibri"/>
                <a:cs typeface="Calibri"/>
              </a:rPr>
              <a:t>suy nghĩ </a:t>
            </a:r>
            <a:r>
              <a:rPr dirty="0" sz="2800" spc="-25" b="1">
                <a:latin typeface="Calibri"/>
                <a:cs typeface="Calibri"/>
              </a:rPr>
              <a:t>và </a:t>
            </a:r>
            <a:r>
              <a:rPr dirty="0" sz="2800" spc="-20" b="1">
                <a:latin typeface="Calibri"/>
                <a:cs typeface="Calibri"/>
              </a:rPr>
              <a:t>trả </a:t>
            </a:r>
            <a:r>
              <a:rPr dirty="0" sz="2800" spc="-5" b="1">
                <a:latin typeface="Calibri"/>
                <a:cs typeface="Calibri"/>
              </a:rPr>
              <a:t>lời </a:t>
            </a:r>
            <a:r>
              <a:rPr dirty="0" sz="2800" spc="-10" b="1">
                <a:latin typeface="Calibri"/>
                <a:cs typeface="Calibri"/>
              </a:rPr>
              <a:t>câu </a:t>
            </a:r>
            <a:r>
              <a:rPr dirty="0" sz="2800" spc="-5" b="1">
                <a:latin typeface="Calibri"/>
                <a:cs typeface="Calibri"/>
              </a:rPr>
              <a:t>hỏi</a:t>
            </a:r>
            <a:r>
              <a:rPr dirty="0" sz="2800" spc="225" b="1">
                <a:latin typeface="Calibri"/>
                <a:cs typeface="Calibri"/>
              </a:rPr>
              <a:t> </a:t>
            </a:r>
            <a:r>
              <a:rPr dirty="0" sz="2800" spc="-5" b="1">
                <a:latin typeface="Calibri"/>
                <a:cs typeface="Calibri"/>
              </a:rPr>
              <a:t>sau: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dirty="0" sz="2800" spc="-5" i="1">
                <a:latin typeface="Calibri"/>
                <a:cs typeface="Calibri"/>
              </a:rPr>
              <a:t>+ </a:t>
            </a:r>
            <a:r>
              <a:rPr dirty="0" sz="2800" spc="-35" i="1">
                <a:latin typeface="Calibri"/>
                <a:cs typeface="Calibri"/>
              </a:rPr>
              <a:t>Kể </a:t>
            </a:r>
            <a:r>
              <a:rPr dirty="0" sz="2800" spc="-15" i="1">
                <a:latin typeface="Calibri"/>
                <a:cs typeface="Calibri"/>
              </a:rPr>
              <a:t>tên </a:t>
            </a:r>
            <a:r>
              <a:rPr dirty="0" sz="2800" spc="-10" i="1">
                <a:latin typeface="Calibri"/>
                <a:cs typeface="Calibri"/>
              </a:rPr>
              <a:t>các </a:t>
            </a:r>
            <a:r>
              <a:rPr dirty="0" sz="2800" spc="-5" i="1">
                <a:latin typeface="Calibri"/>
                <a:cs typeface="Calibri"/>
              </a:rPr>
              <a:t>thông tin nội thất trong một ngôi</a:t>
            </a:r>
            <a:r>
              <a:rPr dirty="0" sz="2800" spc="114" i="1">
                <a:latin typeface="Calibri"/>
                <a:cs typeface="Calibri"/>
              </a:rPr>
              <a:t> </a:t>
            </a:r>
            <a:r>
              <a:rPr dirty="0" sz="2800" spc="-5" i="1">
                <a:latin typeface="Calibri"/>
                <a:cs typeface="Calibri"/>
              </a:rPr>
              <a:t>nhà?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dirty="0" sz="2800" spc="-75" b="1">
                <a:latin typeface="Calibri"/>
                <a:cs typeface="Calibri"/>
              </a:rPr>
              <a:t>Trả </a:t>
            </a:r>
            <a:r>
              <a:rPr dirty="0" sz="2800" spc="-10" b="1">
                <a:latin typeface="Calibri"/>
                <a:cs typeface="Calibri"/>
              </a:rPr>
              <a:t>lời: </a:t>
            </a:r>
            <a:r>
              <a:rPr dirty="0" sz="2800" spc="-5">
                <a:latin typeface="Calibri"/>
                <a:cs typeface="Calibri"/>
              </a:rPr>
              <a:t>tủ, tủ </a:t>
            </a:r>
            <a:r>
              <a:rPr dirty="0" sz="2800" spc="-55">
                <a:latin typeface="Calibri"/>
                <a:cs typeface="Calibri"/>
              </a:rPr>
              <a:t>giày, </a:t>
            </a:r>
            <a:r>
              <a:rPr dirty="0" sz="2800" spc="-10">
                <a:latin typeface="Calibri"/>
                <a:cs typeface="Calibri"/>
              </a:rPr>
              <a:t>bàn, </a:t>
            </a:r>
            <a:r>
              <a:rPr dirty="0" sz="2800" spc="-5">
                <a:latin typeface="Calibri"/>
                <a:cs typeface="Calibri"/>
              </a:rPr>
              <a:t>ghế, ti </a:t>
            </a:r>
            <a:r>
              <a:rPr dirty="0" sz="2800" spc="-10">
                <a:latin typeface="Calibri"/>
                <a:cs typeface="Calibri"/>
              </a:rPr>
              <a:t>vi, quạt,</a:t>
            </a:r>
            <a:r>
              <a:rPr dirty="0" sz="2800" spc="295">
                <a:latin typeface="Calibri"/>
                <a:cs typeface="Calibri"/>
              </a:rPr>
              <a:t> </a:t>
            </a:r>
            <a:r>
              <a:rPr dirty="0" sz="2800" spc="-5">
                <a:latin typeface="Calibri"/>
                <a:cs typeface="Calibri"/>
              </a:rPr>
              <a:t>đèn,...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25311" y="3713988"/>
            <a:ext cx="5457444" cy="2845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27532" y="3713988"/>
            <a:ext cx="3901440" cy="2845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69260" y="41910"/>
            <a:ext cx="7251065" cy="8356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540">
              <a:lnSpc>
                <a:spcPts val="3190"/>
              </a:lnSpc>
              <a:spcBef>
                <a:spcPts val="95"/>
              </a:spcBef>
            </a:pPr>
            <a:r>
              <a:rPr dirty="0" sz="2800" spc="-15" b="1">
                <a:solidFill>
                  <a:srgbClr val="FFFFFF"/>
                </a:solidFill>
                <a:latin typeface="Calibri"/>
                <a:cs typeface="Calibri"/>
              </a:rPr>
              <a:t>Hoạt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động</a:t>
            </a:r>
            <a:r>
              <a:rPr dirty="0" sz="28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190"/>
              </a:lnSpc>
            </a:pP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CÁCH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THIẾT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KẾ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MÔ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HÌNH KHÔNG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GIAN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NỘI</a:t>
            </a:r>
            <a:r>
              <a:rPr dirty="0" sz="2800" spc="1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65" b="1">
                <a:solidFill>
                  <a:srgbClr val="FFFFFF"/>
                </a:solidFill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9462" y="1427225"/>
            <a:ext cx="4520565" cy="2159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5">
                <a:latin typeface="Calibri"/>
                <a:cs typeface="Calibri"/>
              </a:rPr>
              <a:t>* </a:t>
            </a:r>
            <a:r>
              <a:rPr dirty="0" sz="2800" spc="-10">
                <a:latin typeface="Calibri"/>
                <a:cs typeface="Calibri"/>
              </a:rPr>
              <a:t>Các </a:t>
            </a:r>
            <a:r>
              <a:rPr dirty="0" sz="2800" spc="-5">
                <a:latin typeface="Calibri"/>
                <a:cs typeface="Calibri"/>
              </a:rPr>
              <a:t>em quan </a:t>
            </a:r>
            <a:r>
              <a:rPr dirty="0" sz="2800" spc="-10">
                <a:latin typeface="Calibri"/>
                <a:cs typeface="Calibri"/>
              </a:rPr>
              <a:t>sát </a:t>
            </a:r>
            <a:r>
              <a:rPr dirty="0" sz="2800" spc="-5">
                <a:latin typeface="Calibri"/>
                <a:cs typeface="Calibri"/>
              </a:rPr>
              <a:t>hình minh  </a:t>
            </a:r>
            <a:r>
              <a:rPr dirty="0" sz="2800" spc="-10">
                <a:latin typeface="Calibri"/>
                <a:cs typeface="Calibri"/>
              </a:rPr>
              <a:t>họa </a:t>
            </a:r>
            <a:r>
              <a:rPr dirty="0" sz="2800" spc="-15">
                <a:latin typeface="Calibri"/>
                <a:cs typeface="Calibri"/>
              </a:rPr>
              <a:t>trong </a:t>
            </a:r>
            <a:r>
              <a:rPr dirty="0" sz="2800" spc="-10">
                <a:latin typeface="Calibri"/>
                <a:cs typeface="Calibri"/>
              </a:rPr>
              <a:t>SGK </a:t>
            </a:r>
            <a:r>
              <a:rPr dirty="0" sz="2800" spc="-5">
                <a:latin typeface="Calibri"/>
                <a:cs typeface="Calibri"/>
              </a:rPr>
              <a:t>Mĩ </a:t>
            </a:r>
            <a:r>
              <a:rPr dirty="0" sz="2800" spc="-10">
                <a:latin typeface="Calibri"/>
                <a:cs typeface="Calibri"/>
              </a:rPr>
              <a:t>thuật </a:t>
            </a:r>
            <a:r>
              <a:rPr dirty="0" sz="2800" spc="-5">
                <a:latin typeface="Calibri"/>
                <a:cs typeface="Calibri"/>
              </a:rPr>
              <a:t>8 </a:t>
            </a:r>
            <a:r>
              <a:rPr dirty="0" sz="2800" spc="-15">
                <a:latin typeface="Calibri"/>
                <a:cs typeface="Calibri"/>
              </a:rPr>
              <a:t>trang  </a:t>
            </a:r>
            <a:r>
              <a:rPr dirty="0" sz="2800">
                <a:latin typeface="Calibri"/>
                <a:cs typeface="Calibri"/>
              </a:rPr>
              <a:t>45, </a:t>
            </a:r>
            <a:r>
              <a:rPr dirty="0" sz="2800" spc="-5">
                <a:latin typeface="Calibri"/>
                <a:cs typeface="Calibri"/>
              </a:rPr>
              <a:t>thảo luận </a:t>
            </a:r>
            <a:r>
              <a:rPr dirty="0" sz="2800" spc="-25">
                <a:latin typeface="Calibri"/>
                <a:cs typeface="Calibri"/>
              </a:rPr>
              <a:t>và </a:t>
            </a:r>
            <a:r>
              <a:rPr dirty="0" sz="2800" spc="-5">
                <a:latin typeface="Calibri"/>
                <a:cs typeface="Calibri"/>
              </a:rPr>
              <a:t>chỉ </a:t>
            </a:r>
            <a:r>
              <a:rPr dirty="0" sz="2800" spc="-35">
                <a:latin typeface="Calibri"/>
                <a:cs typeface="Calibri"/>
              </a:rPr>
              <a:t>ra </a:t>
            </a:r>
            <a:r>
              <a:rPr dirty="0" sz="2800" spc="-10">
                <a:latin typeface="Calibri"/>
                <a:cs typeface="Calibri"/>
              </a:rPr>
              <a:t>cách  thiết </a:t>
            </a:r>
            <a:r>
              <a:rPr dirty="0" sz="2800" spc="-45">
                <a:latin typeface="Calibri"/>
                <a:cs typeface="Calibri"/>
              </a:rPr>
              <a:t>kế </a:t>
            </a:r>
            <a:r>
              <a:rPr dirty="0" sz="2800" spc="-5">
                <a:latin typeface="Calibri"/>
                <a:cs typeface="Calibri"/>
              </a:rPr>
              <a:t>mô hình không gian  nội</a:t>
            </a:r>
            <a:r>
              <a:rPr dirty="0" sz="2800" spc="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thất.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6000" y="1412747"/>
            <a:ext cx="5213604" cy="2563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92668" y="4387596"/>
            <a:ext cx="2703576" cy="2333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84375" y="4405884"/>
            <a:ext cx="2314955" cy="23210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693920" y="4393691"/>
            <a:ext cx="2804160" cy="23332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C5C0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5"/>
              <a:t> </a:t>
            </a:r>
            <a:r>
              <a:rPr dirty="0" sz="2800" spc="-5"/>
              <a:t>2</a:t>
            </a:r>
            <a:endParaRPr sz="2800"/>
          </a:p>
          <a:p>
            <a:pPr algn="ctr">
              <a:lnSpc>
                <a:spcPts val="3190"/>
              </a:lnSpc>
            </a:pPr>
            <a:r>
              <a:rPr dirty="0" sz="2800" spc="-20"/>
              <a:t>CÁCH </a:t>
            </a: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80"/>
              <a:t> </a:t>
            </a:r>
            <a:r>
              <a:rPr dirty="0" sz="2800" spc="-65"/>
              <a:t>THẤT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8178800" y="1479041"/>
            <a:ext cx="3567429" cy="60515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241300" marR="5080" indent="-228600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2000" spc="-5" i="1">
                <a:latin typeface="Calibri"/>
                <a:cs typeface="Calibri"/>
              </a:rPr>
              <a:t>Có </a:t>
            </a:r>
            <a:r>
              <a:rPr dirty="0" sz="2000" spc="-10" i="1">
                <a:latin typeface="Calibri"/>
                <a:cs typeface="Calibri"/>
              </a:rPr>
              <a:t>bao </a:t>
            </a:r>
            <a:r>
              <a:rPr dirty="0" sz="2000" spc="-5" i="1">
                <a:latin typeface="Calibri"/>
                <a:cs typeface="Calibri"/>
              </a:rPr>
              <a:t>nhiêu </a:t>
            </a:r>
            <a:r>
              <a:rPr dirty="0" sz="2000" spc="-10" i="1">
                <a:latin typeface="Calibri"/>
                <a:cs typeface="Calibri"/>
              </a:rPr>
              <a:t>cách </a:t>
            </a:r>
            <a:r>
              <a:rPr dirty="0" sz="2000" spc="-5" i="1">
                <a:latin typeface="Calibri"/>
                <a:cs typeface="Calibri"/>
              </a:rPr>
              <a:t>thiết </a:t>
            </a:r>
            <a:r>
              <a:rPr dirty="0" sz="2000" spc="-45" i="1">
                <a:latin typeface="Calibri"/>
                <a:cs typeface="Calibri"/>
              </a:rPr>
              <a:t>kế </a:t>
            </a:r>
            <a:r>
              <a:rPr dirty="0" sz="2000" spc="-5" i="1">
                <a:latin typeface="Calibri"/>
                <a:cs typeface="Calibri"/>
              </a:rPr>
              <a:t>mô  </a:t>
            </a:r>
            <a:r>
              <a:rPr dirty="0" sz="2000" spc="-5" i="1">
                <a:latin typeface="Calibri"/>
                <a:cs typeface="Calibri"/>
              </a:rPr>
              <a:t>hình </a:t>
            </a:r>
            <a:r>
              <a:rPr dirty="0" sz="2000" i="1">
                <a:latin typeface="Calibri"/>
                <a:cs typeface="Calibri"/>
              </a:rPr>
              <a:t>không </a:t>
            </a:r>
            <a:r>
              <a:rPr dirty="0" sz="2000" spc="-5" i="1">
                <a:latin typeface="Calibri"/>
                <a:cs typeface="Calibri"/>
              </a:rPr>
              <a:t>gian nội</a:t>
            </a:r>
            <a:r>
              <a:rPr dirty="0" sz="2000" spc="-7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thất?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78800" y="2154427"/>
            <a:ext cx="3568700" cy="263271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algn="just" marL="241300" marR="5080" indent="-228600">
              <a:lnSpc>
                <a:spcPts val="216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000" spc="-5" i="1">
                <a:latin typeface="Calibri"/>
                <a:cs typeface="Calibri"/>
              </a:rPr>
              <a:t>Để thiết </a:t>
            </a:r>
            <a:r>
              <a:rPr dirty="0" sz="2000" spc="-40" i="1">
                <a:latin typeface="Calibri"/>
                <a:cs typeface="Calibri"/>
              </a:rPr>
              <a:t>kế </a:t>
            </a:r>
            <a:r>
              <a:rPr dirty="0" sz="2000" i="1">
                <a:latin typeface="Calibri"/>
                <a:cs typeface="Calibri"/>
              </a:rPr>
              <a:t>mô </a:t>
            </a:r>
            <a:r>
              <a:rPr dirty="0" sz="2000" spc="-5" i="1">
                <a:latin typeface="Calibri"/>
                <a:cs typeface="Calibri"/>
              </a:rPr>
              <a:t>hình không </a:t>
            </a:r>
            <a:r>
              <a:rPr dirty="0" sz="2000" spc="-10" i="1">
                <a:latin typeface="Calibri"/>
                <a:cs typeface="Calibri"/>
              </a:rPr>
              <a:t>gian  </a:t>
            </a:r>
            <a:r>
              <a:rPr dirty="0" sz="2000" spc="-5" i="1">
                <a:latin typeface="Calibri"/>
                <a:cs typeface="Calibri"/>
              </a:rPr>
              <a:t>nội </a:t>
            </a:r>
            <a:r>
              <a:rPr dirty="0" sz="2000" i="1">
                <a:latin typeface="Calibri"/>
                <a:cs typeface="Calibri"/>
              </a:rPr>
              <a:t>thất từ </a:t>
            </a:r>
            <a:r>
              <a:rPr dirty="0" sz="2000" spc="-10" i="1">
                <a:latin typeface="Calibri"/>
                <a:cs typeface="Calibri"/>
              </a:rPr>
              <a:t>các </a:t>
            </a:r>
            <a:r>
              <a:rPr dirty="0" sz="2000" spc="-5" i="1">
                <a:latin typeface="Calibri"/>
                <a:cs typeface="Calibri"/>
              </a:rPr>
              <a:t>sản phẩm nội  </a:t>
            </a:r>
            <a:r>
              <a:rPr dirty="0" sz="2000" i="1">
                <a:latin typeface="Calibri"/>
                <a:cs typeface="Calibri"/>
              </a:rPr>
              <a:t>thất đã </a:t>
            </a:r>
            <a:r>
              <a:rPr dirty="0" sz="2000" spc="-10" i="1">
                <a:latin typeface="Calibri"/>
                <a:cs typeface="Calibri"/>
              </a:rPr>
              <a:t>có cần </a:t>
            </a:r>
            <a:r>
              <a:rPr dirty="0" sz="2000" i="1">
                <a:latin typeface="Calibri"/>
                <a:cs typeface="Calibri"/>
              </a:rPr>
              <a:t>bao </a:t>
            </a:r>
            <a:r>
              <a:rPr dirty="0" sz="2000" spc="-5" i="1">
                <a:latin typeface="Calibri"/>
                <a:cs typeface="Calibri"/>
              </a:rPr>
              <a:t>nhiêu</a:t>
            </a:r>
            <a:r>
              <a:rPr dirty="0" sz="2000" spc="-95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bước?</a:t>
            </a:r>
            <a:endParaRPr sz="2000">
              <a:latin typeface="Calibri"/>
              <a:cs typeface="Calibri"/>
            </a:endParaRPr>
          </a:p>
          <a:p>
            <a:pPr algn="just" marL="241300" marR="6350" indent="-228600">
              <a:lnSpc>
                <a:spcPts val="216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000" spc="-5" i="1">
                <a:latin typeface="Calibri"/>
                <a:cs typeface="Calibri"/>
              </a:rPr>
              <a:t>Làm </a:t>
            </a:r>
            <a:r>
              <a:rPr dirty="0" sz="2000" spc="-10" i="1">
                <a:latin typeface="Calibri"/>
                <a:cs typeface="Calibri"/>
              </a:rPr>
              <a:t>thế </a:t>
            </a:r>
            <a:r>
              <a:rPr dirty="0" sz="2000" spc="-5" i="1">
                <a:latin typeface="Calibri"/>
                <a:cs typeface="Calibri"/>
              </a:rPr>
              <a:t>nào </a:t>
            </a:r>
            <a:r>
              <a:rPr dirty="0" sz="2000" i="1">
                <a:latin typeface="Calibri"/>
                <a:cs typeface="Calibri"/>
              </a:rPr>
              <a:t>để </a:t>
            </a:r>
            <a:r>
              <a:rPr dirty="0" sz="2000" spc="-5" i="1">
                <a:latin typeface="Calibri"/>
                <a:cs typeface="Calibri"/>
              </a:rPr>
              <a:t>thiết </a:t>
            </a:r>
            <a:r>
              <a:rPr dirty="0" sz="2000" spc="-40" i="1">
                <a:latin typeface="Calibri"/>
                <a:cs typeface="Calibri"/>
              </a:rPr>
              <a:t>kế </a:t>
            </a:r>
            <a:r>
              <a:rPr dirty="0" sz="2000" spc="-10" i="1">
                <a:latin typeface="Calibri"/>
                <a:cs typeface="Calibri"/>
              </a:rPr>
              <a:t>thêm  </a:t>
            </a:r>
            <a:r>
              <a:rPr dirty="0" sz="2000" spc="-5" i="1">
                <a:latin typeface="Calibri"/>
                <a:cs typeface="Calibri"/>
              </a:rPr>
              <a:t>sản </a:t>
            </a:r>
            <a:r>
              <a:rPr dirty="0" sz="2000" i="1">
                <a:latin typeface="Calibri"/>
                <a:cs typeface="Calibri"/>
              </a:rPr>
              <a:t>phẩm </a:t>
            </a:r>
            <a:r>
              <a:rPr dirty="0" sz="2000" spc="-5" i="1">
                <a:latin typeface="Calibri"/>
                <a:cs typeface="Calibri"/>
              </a:rPr>
              <a:t>nội</a:t>
            </a:r>
            <a:r>
              <a:rPr dirty="0" sz="2000" spc="-5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thất?</a:t>
            </a:r>
            <a:endParaRPr sz="2000">
              <a:latin typeface="Calibri"/>
              <a:cs typeface="Calibri"/>
            </a:endParaRPr>
          </a:p>
          <a:p>
            <a:pPr algn="just" marL="241300" marR="7620" indent="-228600">
              <a:lnSpc>
                <a:spcPts val="2160"/>
              </a:lnSpc>
              <a:spcBef>
                <a:spcPts val="994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000" i="1">
                <a:latin typeface="Calibri"/>
                <a:cs typeface="Calibri"/>
              </a:rPr>
              <a:t>Mỗi </a:t>
            </a:r>
            <a:r>
              <a:rPr dirty="0" sz="2000" spc="-5" i="1">
                <a:latin typeface="Calibri"/>
                <a:cs typeface="Calibri"/>
              </a:rPr>
              <a:t>sản phẩm nội thất </a:t>
            </a:r>
            <a:r>
              <a:rPr dirty="0" sz="2000" spc="-10" i="1">
                <a:latin typeface="Calibri"/>
                <a:cs typeface="Calibri"/>
              </a:rPr>
              <a:t>có chức  </a:t>
            </a:r>
            <a:r>
              <a:rPr dirty="0" sz="2000" i="1">
                <a:latin typeface="Calibri"/>
                <a:cs typeface="Calibri"/>
              </a:rPr>
              <a:t>năng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gì?</a:t>
            </a:r>
            <a:endParaRPr sz="2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2000" spc="-5" i="1">
                <a:latin typeface="Calibri"/>
                <a:cs typeface="Calibri"/>
              </a:rPr>
              <a:t>Cách sắp </a:t>
            </a:r>
            <a:r>
              <a:rPr dirty="0" sz="2000" spc="-20" i="1">
                <a:latin typeface="Calibri"/>
                <a:cs typeface="Calibri"/>
              </a:rPr>
              <a:t>xếp </a:t>
            </a:r>
            <a:r>
              <a:rPr dirty="0" sz="2000" spc="-10" i="1">
                <a:latin typeface="Calibri"/>
                <a:cs typeface="Calibri"/>
              </a:rPr>
              <a:t>các </a:t>
            </a:r>
            <a:r>
              <a:rPr dirty="0" sz="2000" spc="-5" i="1">
                <a:latin typeface="Calibri"/>
                <a:cs typeface="Calibri"/>
              </a:rPr>
              <a:t>sản phẩm</a:t>
            </a:r>
            <a:r>
              <a:rPr dirty="0" sz="2000" spc="220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nội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07400" y="4730241"/>
            <a:ext cx="334010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2940" algn="l"/>
                <a:tab pos="1443355" algn="l"/>
                <a:tab pos="2295525" algn="l"/>
                <a:tab pos="2962910" algn="l"/>
              </a:tabLst>
            </a:pPr>
            <a:r>
              <a:rPr dirty="0" sz="2000" i="1">
                <a:latin typeface="Calibri"/>
                <a:cs typeface="Calibri"/>
              </a:rPr>
              <a:t>thất</a:t>
            </a:r>
            <a:r>
              <a:rPr dirty="0" sz="2000" i="1">
                <a:latin typeface="Calibri"/>
                <a:cs typeface="Calibri"/>
              </a:rPr>
              <a:t>	</a:t>
            </a:r>
            <a:r>
              <a:rPr dirty="0" sz="2000" i="1">
                <a:latin typeface="Calibri"/>
                <a:cs typeface="Calibri"/>
              </a:rPr>
              <a:t>t</a:t>
            </a:r>
            <a:r>
              <a:rPr dirty="0" sz="2000" spc="-15" i="1">
                <a:latin typeface="Calibri"/>
                <a:cs typeface="Calibri"/>
              </a:rPr>
              <a:t>r</a:t>
            </a:r>
            <a:r>
              <a:rPr dirty="0" sz="2000" spc="-5" i="1">
                <a:latin typeface="Calibri"/>
                <a:cs typeface="Calibri"/>
              </a:rPr>
              <a:t>o</a:t>
            </a:r>
            <a:r>
              <a:rPr dirty="0" sz="2000" spc="-10" i="1">
                <a:latin typeface="Calibri"/>
                <a:cs typeface="Calibri"/>
              </a:rPr>
              <a:t>n</a:t>
            </a:r>
            <a:r>
              <a:rPr dirty="0" sz="2000" i="1">
                <a:latin typeface="Calibri"/>
                <a:cs typeface="Calibri"/>
              </a:rPr>
              <a:t>g</a:t>
            </a:r>
            <a:r>
              <a:rPr dirty="0" sz="2000" i="1">
                <a:latin typeface="Calibri"/>
                <a:cs typeface="Calibri"/>
              </a:rPr>
              <a:t>	</a:t>
            </a:r>
            <a:r>
              <a:rPr dirty="0" sz="2000" spc="-15" i="1">
                <a:latin typeface="Calibri"/>
                <a:cs typeface="Calibri"/>
              </a:rPr>
              <a:t>k</a:t>
            </a:r>
            <a:r>
              <a:rPr dirty="0" sz="2000" spc="-5" i="1">
                <a:latin typeface="Calibri"/>
                <a:cs typeface="Calibri"/>
              </a:rPr>
              <a:t>h</a:t>
            </a:r>
            <a:r>
              <a:rPr dirty="0" sz="2000" spc="-10" i="1">
                <a:latin typeface="Calibri"/>
                <a:cs typeface="Calibri"/>
              </a:rPr>
              <a:t>ô</a:t>
            </a:r>
            <a:r>
              <a:rPr dirty="0" sz="2000" spc="-5" i="1">
                <a:latin typeface="Calibri"/>
                <a:cs typeface="Calibri"/>
              </a:rPr>
              <a:t>n</a:t>
            </a:r>
            <a:r>
              <a:rPr dirty="0" sz="2000" i="1">
                <a:latin typeface="Calibri"/>
                <a:cs typeface="Calibri"/>
              </a:rPr>
              <a:t>g</a:t>
            </a:r>
            <a:r>
              <a:rPr dirty="0" sz="2000" i="1">
                <a:latin typeface="Calibri"/>
                <a:cs typeface="Calibri"/>
              </a:rPr>
              <a:t>	</a:t>
            </a:r>
            <a:r>
              <a:rPr dirty="0" sz="2000" spc="-5" i="1">
                <a:latin typeface="Calibri"/>
                <a:cs typeface="Calibri"/>
              </a:rPr>
              <a:t>gia</a:t>
            </a:r>
            <a:r>
              <a:rPr dirty="0" sz="2000" i="1">
                <a:latin typeface="Calibri"/>
                <a:cs typeface="Calibri"/>
              </a:rPr>
              <a:t>n</a:t>
            </a:r>
            <a:r>
              <a:rPr dirty="0" sz="2000" i="1">
                <a:latin typeface="Calibri"/>
                <a:cs typeface="Calibri"/>
              </a:rPr>
              <a:t>	</a:t>
            </a:r>
            <a:r>
              <a:rPr dirty="0" sz="2000" spc="-20" i="1">
                <a:latin typeface="Calibri"/>
                <a:cs typeface="Calibri"/>
              </a:rPr>
              <a:t>c</a:t>
            </a:r>
            <a:r>
              <a:rPr dirty="0" sz="2000" spc="-15" i="1">
                <a:latin typeface="Calibri"/>
                <a:cs typeface="Calibri"/>
              </a:rPr>
              <a:t>ă</a:t>
            </a:r>
            <a:r>
              <a:rPr dirty="0" sz="2000" i="1"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78800" y="4907279"/>
            <a:ext cx="3569335" cy="137985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241300">
              <a:lnSpc>
                <a:spcPct val="100000"/>
              </a:lnSpc>
              <a:spcBef>
                <a:spcPts val="869"/>
              </a:spcBef>
            </a:pPr>
            <a:r>
              <a:rPr dirty="0" sz="2000" i="1">
                <a:latin typeface="Calibri"/>
                <a:cs typeface="Calibri"/>
              </a:rPr>
              <a:t>phòng như thế</a:t>
            </a:r>
            <a:r>
              <a:rPr dirty="0" sz="2000" spc="-7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nào?</a:t>
            </a:r>
            <a:endParaRPr sz="2000">
              <a:latin typeface="Calibri"/>
              <a:cs typeface="Calibri"/>
            </a:endParaRPr>
          </a:p>
          <a:p>
            <a:pPr algn="just" marL="241300" marR="5080" indent="-228600">
              <a:lnSpc>
                <a:spcPts val="2160"/>
              </a:lnSpc>
              <a:spcBef>
                <a:spcPts val="1040"/>
              </a:spcBef>
              <a:buFont typeface="Arial"/>
              <a:buChar char="•"/>
              <a:tabLst>
                <a:tab pos="299720" algn="l"/>
              </a:tabLst>
            </a:pPr>
            <a:r>
              <a:rPr dirty="0"/>
              <a:t>	</a:t>
            </a:r>
            <a:r>
              <a:rPr dirty="0" sz="2000" spc="-5" i="1">
                <a:latin typeface="Calibri"/>
                <a:cs typeface="Calibri"/>
              </a:rPr>
              <a:t>Các </a:t>
            </a:r>
            <a:r>
              <a:rPr dirty="0" sz="2000" i="1">
                <a:latin typeface="Calibri"/>
                <a:cs typeface="Calibri"/>
              </a:rPr>
              <a:t>chi </a:t>
            </a:r>
            <a:r>
              <a:rPr dirty="0" sz="2000" spc="-5" i="1">
                <a:latin typeface="Calibri"/>
                <a:cs typeface="Calibri"/>
              </a:rPr>
              <a:t>tiết trang </a:t>
            </a:r>
            <a:r>
              <a:rPr dirty="0" sz="2000" i="1">
                <a:latin typeface="Calibri"/>
                <a:cs typeface="Calibri"/>
              </a:rPr>
              <a:t>trí cho </a:t>
            </a:r>
            <a:r>
              <a:rPr dirty="0" sz="2000" spc="-5" i="1">
                <a:latin typeface="Calibri"/>
                <a:cs typeface="Calibri"/>
              </a:rPr>
              <a:t>không  </a:t>
            </a:r>
            <a:r>
              <a:rPr dirty="0" sz="2000" spc="-5" i="1">
                <a:latin typeface="Calibri"/>
                <a:cs typeface="Calibri"/>
              </a:rPr>
              <a:t>gian nội </a:t>
            </a:r>
            <a:r>
              <a:rPr dirty="0" sz="2000" i="1">
                <a:latin typeface="Calibri"/>
                <a:cs typeface="Calibri"/>
              </a:rPr>
              <a:t>thất </a:t>
            </a:r>
            <a:r>
              <a:rPr dirty="0" sz="2000" spc="-5" i="1">
                <a:latin typeface="Calibri"/>
                <a:cs typeface="Calibri"/>
              </a:rPr>
              <a:t>được </a:t>
            </a:r>
            <a:r>
              <a:rPr dirty="0" sz="2000" i="1">
                <a:latin typeface="Calibri"/>
                <a:cs typeface="Calibri"/>
              </a:rPr>
              <a:t>thực </a:t>
            </a:r>
            <a:r>
              <a:rPr dirty="0" sz="2000" spc="-5" i="1">
                <a:latin typeface="Calibri"/>
                <a:cs typeface="Calibri"/>
              </a:rPr>
              <a:t>hiện </a:t>
            </a:r>
            <a:r>
              <a:rPr dirty="0" sz="2000" i="1">
                <a:latin typeface="Calibri"/>
                <a:cs typeface="Calibri"/>
              </a:rPr>
              <a:t>khi  nào?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84932" y="1493519"/>
            <a:ext cx="5213604" cy="25618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94959" y="4187952"/>
            <a:ext cx="2703576" cy="2331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3631" y="4194047"/>
            <a:ext cx="2314956" cy="2319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503932" y="4187952"/>
            <a:ext cx="2805684" cy="23317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1383" y="1844731"/>
            <a:ext cx="2393950" cy="1522730"/>
          </a:xfrm>
          <a:custGeom>
            <a:avLst/>
            <a:gdLst/>
            <a:ahLst/>
            <a:cxnLst/>
            <a:rect l="l" t="t" r="r" b="b"/>
            <a:pathLst>
              <a:path w="2393950" h="1522729">
                <a:moveTo>
                  <a:pt x="217378" y="501212"/>
                </a:moveTo>
                <a:lnTo>
                  <a:pt x="213926" y="457255"/>
                </a:lnTo>
                <a:lnTo>
                  <a:pt x="217219" y="414320"/>
                </a:lnTo>
                <a:lnTo>
                  <a:pt x="226879" y="372839"/>
                </a:lnTo>
                <a:lnTo>
                  <a:pt x="242523" y="333248"/>
                </a:lnTo>
                <a:lnTo>
                  <a:pt x="263770" y="295979"/>
                </a:lnTo>
                <a:lnTo>
                  <a:pt x="290240" y="261468"/>
                </a:lnTo>
                <a:lnTo>
                  <a:pt x="321550" y="230147"/>
                </a:lnTo>
                <a:lnTo>
                  <a:pt x="357321" y="202452"/>
                </a:lnTo>
                <a:lnTo>
                  <a:pt x="397170" y="178815"/>
                </a:lnTo>
                <a:lnTo>
                  <a:pt x="440718" y="159670"/>
                </a:lnTo>
                <a:lnTo>
                  <a:pt x="487581" y="145453"/>
                </a:lnTo>
                <a:lnTo>
                  <a:pt x="537380" y="136595"/>
                </a:lnTo>
                <a:lnTo>
                  <a:pt x="587168" y="133636"/>
                </a:lnTo>
                <a:lnTo>
                  <a:pt x="636643" y="136418"/>
                </a:lnTo>
                <a:lnTo>
                  <a:pt x="685157" y="144834"/>
                </a:lnTo>
                <a:lnTo>
                  <a:pt x="732063" y="158772"/>
                </a:lnTo>
                <a:lnTo>
                  <a:pt x="776712" y="178124"/>
                </a:lnTo>
                <a:lnTo>
                  <a:pt x="802585" y="142994"/>
                </a:lnTo>
                <a:lnTo>
                  <a:pt x="833768" y="112731"/>
                </a:lnTo>
                <a:lnTo>
                  <a:pt x="869441" y="87554"/>
                </a:lnTo>
                <a:lnTo>
                  <a:pt x="908783" y="67681"/>
                </a:lnTo>
                <a:lnTo>
                  <a:pt x="950972" y="53331"/>
                </a:lnTo>
                <a:lnTo>
                  <a:pt x="995187" y="44722"/>
                </a:lnTo>
                <a:lnTo>
                  <a:pt x="1040607" y="42074"/>
                </a:lnTo>
                <a:lnTo>
                  <a:pt x="1086411" y="45605"/>
                </a:lnTo>
                <a:lnTo>
                  <a:pt x="1131777" y="55534"/>
                </a:lnTo>
                <a:lnTo>
                  <a:pt x="1175885" y="72079"/>
                </a:lnTo>
                <a:lnTo>
                  <a:pt x="1211985" y="91717"/>
                </a:lnTo>
                <a:lnTo>
                  <a:pt x="1244465" y="115640"/>
                </a:lnTo>
                <a:lnTo>
                  <a:pt x="1270591" y="79770"/>
                </a:lnTo>
                <a:lnTo>
                  <a:pt x="1303429" y="50041"/>
                </a:lnTo>
                <a:lnTo>
                  <a:pt x="1341678" y="26830"/>
                </a:lnTo>
                <a:lnTo>
                  <a:pt x="1384038" y="10516"/>
                </a:lnTo>
                <a:lnTo>
                  <a:pt x="1429208" y="1477"/>
                </a:lnTo>
                <a:lnTo>
                  <a:pt x="1475887" y="90"/>
                </a:lnTo>
                <a:lnTo>
                  <a:pt x="1522775" y="6734"/>
                </a:lnTo>
                <a:lnTo>
                  <a:pt x="1568569" y="21787"/>
                </a:lnTo>
                <a:lnTo>
                  <a:pt x="1614670" y="47759"/>
                </a:lnTo>
                <a:lnTo>
                  <a:pt x="1652770" y="82112"/>
                </a:lnTo>
                <a:lnTo>
                  <a:pt x="1687324" y="52666"/>
                </a:lnTo>
                <a:lnTo>
                  <a:pt x="1726264" y="29655"/>
                </a:lnTo>
                <a:lnTo>
                  <a:pt x="1768519" y="13156"/>
                </a:lnTo>
                <a:lnTo>
                  <a:pt x="1813020" y="3245"/>
                </a:lnTo>
                <a:lnTo>
                  <a:pt x="1858695" y="0"/>
                </a:lnTo>
                <a:lnTo>
                  <a:pt x="1904475" y="3495"/>
                </a:lnTo>
                <a:lnTo>
                  <a:pt x="1949289" y="13807"/>
                </a:lnTo>
                <a:lnTo>
                  <a:pt x="1992067" y="31013"/>
                </a:lnTo>
                <a:lnTo>
                  <a:pt x="2031738" y="55188"/>
                </a:lnTo>
                <a:lnTo>
                  <a:pt x="2064445" y="83656"/>
                </a:lnTo>
                <a:lnTo>
                  <a:pt x="2090793" y="116339"/>
                </a:lnTo>
                <a:lnTo>
                  <a:pt x="2110284" y="152450"/>
                </a:lnTo>
                <a:lnTo>
                  <a:pt x="2122416" y="191205"/>
                </a:lnTo>
                <a:lnTo>
                  <a:pt x="2172380" y="207299"/>
                </a:lnTo>
                <a:lnTo>
                  <a:pt x="2216979" y="230182"/>
                </a:lnTo>
                <a:lnTo>
                  <a:pt x="2255625" y="258967"/>
                </a:lnTo>
                <a:lnTo>
                  <a:pt x="2287734" y="292766"/>
                </a:lnTo>
                <a:lnTo>
                  <a:pt x="2312718" y="330691"/>
                </a:lnTo>
                <a:lnTo>
                  <a:pt x="2329991" y="371856"/>
                </a:lnTo>
                <a:lnTo>
                  <a:pt x="2338967" y="415372"/>
                </a:lnTo>
                <a:lnTo>
                  <a:pt x="2339059" y="460353"/>
                </a:lnTo>
                <a:lnTo>
                  <a:pt x="2329680" y="505911"/>
                </a:lnTo>
                <a:lnTo>
                  <a:pt x="2326827" y="514456"/>
                </a:lnTo>
                <a:lnTo>
                  <a:pt x="2323616" y="522929"/>
                </a:lnTo>
                <a:lnTo>
                  <a:pt x="2320072" y="531307"/>
                </a:lnTo>
                <a:lnTo>
                  <a:pt x="2316218" y="539566"/>
                </a:lnTo>
                <a:lnTo>
                  <a:pt x="2344490" y="576351"/>
                </a:lnTo>
                <a:lnTo>
                  <a:pt x="2366302" y="615159"/>
                </a:lnTo>
                <a:lnTo>
                  <a:pt x="2381739" y="655450"/>
                </a:lnTo>
                <a:lnTo>
                  <a:pt x="2390880" y="696679"/>
                </a:lnTo>
                <a:lnTo>
                  <a:pt x="2393810" y="738306"/>
                </a:lnTo>
                <a:lnTo>
                  <a:pt x="2390609" y="779787"/>
                </a:lnTo>
                <a:lnTo>
                  <a:pt x="2381359" y="820580"/>
                </a:lnTo>
                <a:lnTo>
                  <a:pt x="2366144" y="860142"/>
                </a:lnTo>
                <a:lnTo>
                  <a:pt x="2345043" y="897932"/>
                </a:lnTo>
                <a:lnTo>
                  <a:pt x="2318141" y="933407"/>
                </a:lnTo>
                <a:lnTo>
                  <a:pt x="2285518" y="966025"/>
                </a:lnTo>
                <a:lnTo>
                  <a:pt x="2247257" y="995242"/>
                </a:lnTo>
                <a:lnTo>
                  <a:pt x="2207245" y="1018475"/>
                </a:lnTo>
                <a:lnTo>
                  <a:pt x="2164326" y="1036993"/>
                </a:lnTo>
                <a:lnTo>
                  <a:pt x="2119027" y="1050606"/>
                </a:lnTo>
                <a:lnTo>
                  <a:pt x="2071870" y="1059123"/>
                </a:lnTo>
                <a:lnTo>
                  <a:pt x="2067268" y="1104078"/>
                </a:lnTo>
                <a:lnTo>
                  <a:pt x="2054744" y="1146668"/>
                </a:lnTo>
                <a:lnTo>
                  <a:pt x="2034962" y="1186325"/>
                </a:lnTo>
                <a:lnTo>
                  <a:pt x="2008588" y="1222484"/>
                </a:lnTo>
                <a:lnTo>
                  <a:pt x="1976287" y="1254576"/>
                </a:lnTo>
                <a:lnTo>
                  <a:pt x="1938725" y="1282036"/>
                </a:lnTo>
                <a:lnTo>
                  <a:pt x="1896566" y="1304295"/>
                </a:lnTo>
                <a:lnTo>
                  <a:pt x="1850476" y="1320788"/>
                </a:lnTo>
                <a:lnTo>
                  <a:pt x="1801120" y="1330947"/>
                </a:lnTo>
                <a:lnTo>
                  <a:pt x="1749163" y="1334205"/>
                </a:lnTo>
                <a:lnTo>
                  <a:pt x="1705138" y="1331280"/>
                </a:lnTo>
                <a:lnTo>
                  <a:pt x="1662232" y="1323188"/>
                </a:lnTo>
                <a:lnTo>
                  <a:pt x="1621040" y="1310095"/>
                </a:lnTo>
                <a:lnTo>
                  <a:pt x="1582158" y="1292168"/>
                </a:lnTo>
                <a:lnTo>
                  <a:pt x="1564196" y="1333466"/>
                </a:lnTo>
                <a:lnTo>
                  <a:pt x="1540587" y="1371400"/>
                </a:lnTo>
                <a:lnTo>
                  <a:pt x="1511886" y="1405710"/>
                </a:lnTo>
                <a:lnTo>
                  <a:pt x="1478649" y="1436139"/>
                </a:lnTo>
                <a:lnTo>
                  <a:pt x="1441431" y="1462428"/>
                </a:lnTo>
                <a:lnTo>
                  <a:pt x="1400787" y="1484319"/>
                </a:lnTo>
                <a:lnTo>
                  <a:pt x="1357272" y="1501553"/>
                </a:lnTo>
                <a:lnTo>
                  <a:pt x="1311441" y="1513873"/>
                </a:lnTo>
                <a:lnTo>
                  <a:pt x="1263851" y="1521018"/>
                </a:lnTo>
                <a:lnTo>
                  <a:pt x="1215055" y="1522732"/>
                </a:lnTo>
                <a:lnTo>
                  <a:pt x="1165609" y="1518755"/>
                </a:lnTo>
                <a:lnTo>
                  <a:pt x="1116068" y="1508830"/>
                </a:lnTo>
                <a:lnTo>
                  <a:pt x="1067888" y="1492938"/>
                </a:lnTo>
                <a:lnTo>
                  <a:pt x="1022962" y="1471578"/>
                </a:lnTo>
                <a:lnTo>
                  <a:pt x="981890" y="1445133"/>
                </a:lnTo>
                <a:lnTo>
                  <a:pt x="945276" y="1413989"/>
                </a:lnTo>
                <a:lnTo>
                  <a:pt x="913719" y="1378528"/>
                </a:lnTo>
                <a:lnTo>
                  <a:pt x="869529" y="1398698"/>
                </a:lnTo>
                <a:lnTo>
                  <a:pt x="823933" y="1413988"/>
                </a:lnTo>
                <a:lnTo>
                  <a:pt x="777372" y="1424491"/>
                </a:lnTo>
                <a:lnTo>
                  <a:pt x="730286" y="1430306"/>
                </a:lnTo>
                <a:lnTo>
                  <a:pt x="683115" y="1431526"/>
                </a:lnTo>
                <a:lnTo>
                  <a:pt x="636299" y="1428247"/>
                </a:lnTo>
                <a:lnTo>
                  <a:pt x="590277" y="1420565"/>
                </a:lnTo>
                <a:lnTo>
                  <a:pt x="545491" y="1408576"/>
                </a:lnTo>
                <a:lnTo>
                  <a:pt x="502380" y="1392374"/>
                </a:lnTo>
                <a:lnTo>
                  <a:pt x="461383" y="1372056"/>
                </a:lnTo>
                <a:lnTo>
                  <a:pt x="422942" y="1347717"/>
                </a:lnTo>
                <a:lnTo>
                  <a:pt x="387495" y="1319452"/>
                </a:lnTo>
                <a:lnTo>
                  <a:pt x="355484" y="1287357"/>
                </a:lnTo>
                <a:lnTo>
                  <a:pt x="327348" y="1251528"/>
                </a:lnTo>
                <a:lnTo>
                  <a:pt x="325811" y="1249242"/>
                </a:lnTo>
                <a:lnTo>
                  <a:pt x="324300" y="1247083"/>
                </a:lnTo>
                <a:lnTo>
                  <a:pt x="322826" y="1244797"/>
                </a:lnTo>
                <a:lnTo>
                  <a:pt x="273950" y="1245497"/>
                </a:lnTo>
                <a:lnTo>
                  <a:pt x="227320" y="1237993"/>
                </a:lnTo>
                <a:lnTo>
                  <a:pt x="184011" y="1223020"/>
                </a:lnTo>
                <a:lnTo>
                  <a:pt x="145103" y="1201316"/>
                </a:lnTo>
                <a:lnTo>
                  <a:pt x="111671" y="1173616"/>
                </a:lnTo>
                <a:lnTo>
                  <a:pt x="84793" y="1140659"/>
                </a:lnTo>
                <a:lnTo>
                  <a:pt x="65547" y="1103181"/>
                </a:lnTo>
                <a:lnTo>
                  <a:pt x="55009" y="1061917"/>
                </a:lnTo>
                <a:lnTo>
                  <a:pt x="54610" y="1016449"/>
                </a:lnTo>
                <a:lnTo>
                  <a:pt x="65447" y="972493"/>
                </a:lnTo>
                <a:lnTo>
                  <a:pt x="86940" y="931562"/>
                </a:lnTo>
                <a:lnTo>
                  <a:pt x="118509" y="895166"/>
                </a:lnTo>
                <a:lnTo>
                  <a:pt x="79153" y="870134"/>
                </a:lnTo>
                <a:lnTo>
                  <a:pt x="47278" y="839715"/>
                </a:lnTo>
                <a:lnTo>
                  <a:pt x="23230" y="805057"/>
                </a:lnTo>
                <a:lnTo>
                  <a:pt x="7355" y="767309"/>
                </a:lnTo>
                <a:lnTo>
                  <a:pt x="0" y="727620"/>
                </a:lnTo>
                <a:lnTo>
                  <a:pt x="1509" y="687140"/>
                </a:lnTo>
                <a:lnTo>
                  <a:pt x="12228" y="647017"/>
                </a:lnTo>
                <a:lnTo>
                  <a:pt x="32504" y="608400"/>
                </a:lnTo>
                <a:lnTo>
                  <a:pt x="66694" y="569080"/>
                </a:lnTo>
                <a:lnTo>
                  <a:pt x="109874" y="538153"/>
                </a:lnTo>
                <a:lnTo>
                  <a:pt x="160086" y="516728"/>
                </a:lnTo>
                <a:lnTo>
                  <a:pt x="215372" y="505911"/>
                </a:lnTo>
                <a:lnTo>
                  <a:pt x="217378" y="501212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62457" y="2733929"/>
            <a:ext cx="140335" cy="28575"/>
          </a:xfrm>
          <a:custGeom>
            <a:avLst/>
            <a:gdLst/>
            <a:ahLst/>
            <a:cxnLst/>
            <a:rect l="l" t="t" r="r" b="b"/>
            <a:pathLst>
              <a:path w="140334" h="28575">
                <a:moveTo>
                  <a:pt x="140208" y="28067"/>
                </a:moveTo>
                <a:lnTo>
                  <a:pt x="103611" y="28110"/>
                </a:lnTo>
                <a:lnTo>
                  <a:pt x="67632" y="23368"/>
                </a:lnTo>
                <a:lnTo>
                  <a:pt x="32889" y="13958"/>
                </a:ln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5022" y="3069335"/>
            <a:ext cx="61594" cy="13970"/>
          </a:xfrm>
          <a:custGeom>
            <a:avLst/>
            <a:gdLst/>
            <a:ahLst/>
            <a:cxnLst/>
            <a:rect l="l" t="t" r="r" b="b"/>
            <a:pathLst>
              <a:path w="61595" h="13969">
                <a:moveTo>
                  <a:pt x="61353" y="0"/>
                </a:moveTo>
                <a:lnTo>
                  <a:pt x="46421" y="4710"/>
                </a:lnTo>
                <a:lnTo>
                  <a:pt x="31186" y="8540"/>
                </a:lnTo>
                <a:lnTo>
                  <a:pt x="15696" y="11465"/>
                </a:lnTo>
                <a:lnTo>
                  <a:pt x="0" y="13462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18006" y="3155823"/>
            <a:ext cx="37465" cy="61594"/>
          </a:xfrm>
          <a:custGeom>
            <a:avLst/>
            <a:gdLst/>
            <a:ahLst/>
            <a:cxnLst/>
            <a:rect l="l" t="t" r="r" b="b"/>
            <a:pathLst>
              <a:path w="37465" h="61594">
                <a:moveTo>
                  <a:pt x="36969" y="61213"/>
                </a:moveTo>
                <a:lnTo>
                  <a:pt x="26321" y="46577"/>
                </a:lnTo>
                <a:lnTo>
                  <a:pt x="16598" y="31464"/>
                </a:lnTo>
                <a:lnTo>
                  <a:pt x="7819" y="15922"/>
                </a:ln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923795" y="3064129"/>
            <a:ext cx="15240" cy="67310"/>
          </a:xfrm>
          <a:custGeom>
            <a:avLst/>
            <a:gdLst/>
            <a:ahLst/>
            <a:cxnLst/>
            <a:rect l="l" t="t" r="r" b="b"/>
            <a:pathLst>
              <a:path w="15239" h="67310">
                <a:moveTo>
                  <a:pt x="14731" y="0"/>
                </a:moveTo>
                <a:lnTo>
                  <a:pt x="12590" y="17089"/>
                </a:lnTo>
                <a:lnTo>
                  <a:pt x="9413" y="34036"/>
                </a:lnTo>
                <a:lnTo>
                  <a:pt x="5212" y="50792"/>
                </a:lnTo>
                <a:lnTo>
                  <a:pt x="0" y="6731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32025" y="2648457"/>
            <a:ext cx="180340" cy="251460"/>
          </a:xfrm>
          <a:custGeom>
            <a:avLst/>
            <a:gdLst/>
            <a:ahLst/>
            <a:cxnLst/>
            <a:rect l="l" t="t" r="r" b="b"/>
            <a:pathLst>
              <a:path w="180339" h="251460">
                <a:moveTo>
                  <a:pt x="0" y="0"/>
                </a:moveTo>
                <a:lnTo>
                  <a:pt x="44925" y="23039"/>
                </a:lnTo>
                <a:lnTo>
                  <a:pt x="84318" y="51607"/>
                </a:lnTo>
                <a:lnTo>
                  <a:pt x="117655" y="84961"/>
                </a:lnTo>
                <a:lnTo>
                  <a:pt x="144412" y="122364"/>
                </a:lnTo>
                <a:lnTo>
                  <a:pt x="164065" y="163074"/>
                </a:lnTo>
                <a:lnTo>
                  <a:pt x="176088" y="206353"/>
                </a:lnTo>
                <a:lnTo>
                  <a:pt x="179958" y="251459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76322" y="2380614"/>
            <a:ext cx="80645" cy="94615"/>
          </a:xfrm>
          <a:custGeom>
            <a:avLst/>
            <a:gdLst/>
            <a:ahLst/>
            <a:cxnLst/>
            <a:rect l="l" t="t" r="r" b="b"/>
            <a:pathLst>
              <a:path w="80644" h="94614">
                <a:moveTo>
                  <a:pt x="80136" y="0"/>
                </a:moveTo>
                <a:lnTo>
                  <a:pt x="64900" y="26439"/>
                </a:lnTo>
                <a:lnTo>
                  <a:pt x="46355" y="51117"/>
                </a:lnTo>
                <a:lnTo>
                  <a:pt x="24665" y="73794"/>
                </a:lnTo>
                <a:lnTo>
                  <a:pt x="0" y="94234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464180" y="2030729"/>
            <a:ext cx="4445" cy="44450"/>
          </a:xfrm>
          <a:custGeom>
            <a:avLst/>
            <a:gdLst/>
            <a:ahLst/>
            <a:cxnLst/>
            <a:rect l="l" t="t" r="r" b="b"/>
            <a:pathLst>
              <a:path w="4444" h="44450">
                <a:moveTo>
                  <a:pt x="0" y="0"/>
                </a:moveTo>
                <a:lnTo>
                  <a:pt x="1976" y="11017"/>
                </a:lnTo>
                <a:lnTo>
                  <a:pt x="3333" y="22129"/>
                </a:lnTo>
                <a:lnTo>
                  <a:pt x="4071" y="33289"/>
                </a:lnTo>
                <a:lnTo>
                  <a:pt x="4191" y="4445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952370" y="1921891"/>
            <a:ext cx="41275" cy="57150"/>
          </a:xfrm>
          <a:custGeom>
            <a:avLst/>
            <a:gdLst/>
            <a:ahLst/>
            <a:cxnLst/>
            <a:rect l="l" t="t" r="r" b="b"/>
            <a:pathLst>
              <a:path w="41275" h="57150">
                <a:moveTo>
                  <a:pt x="0" y="56896"/>
                </a:moveTo>
                <a:lnTo>
                  <a:pt x="8445" y="41737"/>
                </a:lnTo>
                <a:lnTo>
                  <a:pt x="18129" y="27162"/>
                </a:lnTo>
                <a:lnTo>
                  <a:pt x="29003" y="13229"/>
                </a:lnTo>
                <a:lnTo>
                  <a:pt x="41021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68450" y="1956816"/>
            <a:ext cx="20320" cy="49530"/>
          </a:xfrm>
          <a:custGeom>
            <a:avLst/>
            <a:gdLst/>
            <a:ahLst/>
            <a:cxnLst/>
            <a:rect l="l" t="t" r="r" b="b"/>
            <a:pathLst>
              <a:path w="20319" h="49530">
                <a:moveTo>
                  <a:pt x="0" y="49022"/>
                </a:moveTo>
                <a:lnTo>
                  <a:pt x="3613" y="36379"/>
                </a:lnTo>
                <a:lnTo>
                  <a:pt x="8143" y="23987"/>
                </a:lnTo>
                <a:lnTo>
                  <a:pt x="13555" y="11856"/>
                </a:lnTo>
                <a:lnTo>
                  <a:pt x="19812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117815" y="2022475"/>
            <a:ext cx="72390" cy="47625"/>
          </a:xfrm>
          <a:custGeom>
            <a:avLst/>
            <a:gdLst/>
            <a:ahLst/>
            <a:cxnLst/>
            <a:rect l="l" t="t" r="r" b="b"/>
            <a:pathLst>
              <a:path w="72390" h="47625">
                <a:moveTo>
                  <a:pt x="0" y="0"/>
                </a:moveTo>
                <a:lnTo>
                  <a:pt x="19208" y="10421"/>
                </a:lnTo>
                <a:lnTo>
                  <a:pt x="37634" y="21844"/>
                </a:lnTo>
                <a:lnTo>
                  <a:pt x="55230" y="34218"/>
                </a:lnTo>
                <a:lnTo>
                  <a:pt x="71945" y="474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58774" y="2345944"/>
            <a:ext cx="12700" cy="50165"/>
          </a:xfrm>
          <a:custGeom>
            <a:avLst/>
            <a:gdLst/>
            <a:ahLst/>
            <a:cxnLst/>
            <a:rect l="l" t="t" r="r" b="b"/>
            <a:pathLst>
              <a:path w="12700" h="50164">
                <a:moveTo>
                  <a:pt x="12560" y="49910"/>
                </a:moveTo>
                <a:lnTo>
                  <a:pt x="8565" y="37629"/>
                </a:lnTo>
                <a:lnTo>
                  <a:pt x="5137" y="25193"/>
                </a:lnTo>
                <a:lnTo>
                  <a:pt x="2280" y="12638"/>
                </a:ln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823061" y="2263597"/>
            <a:ext cx="125984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20" b="1">
                <a:latin typeface="Calibri"/>
                <a:cs typeface="Calibri"/>
              </a:rPr>
              <a:t>CÂU </a:t>
            </a:r>
            <a:r>
              <a:rPr dirty="0" sz="1800" b="1">
                <a:latin typeface="Calibri"/>
                <a:cs typeface="Calibri"/>
              </a:rPr>
              <a:t>HỎI</a:t>
            </a:r>
            <a:r>
              <a:rPr dirty="0" sz="1800" spc="-50" b="1">
                <a:latin typeface="Calibri"/>
                <a:cs typeface="Calibri"/>
              </a:rPr>
              <a:t> </a:t>
            </a:r>
            <a:r>
              <a:rPr dirty="0" sz="1800" spc="-5" b="1">
                <a:latin typeface="Calibri"/>
                <a:cs typeface="Calibri"/>
              </a:rPr>
              <a:t>GỢI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 spc="-5" b="1">
                <a:latin typeface="Calibri"/>
                <a:cs typeface="Calibri"/>
              </a:rPr>
              <a:t>MỞ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C5C0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69260" y="41910"/>
            <a:ext cx="7251065" cy="8356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540">
              <a:lnSpc>
                <a:spcPts val="3190"/>
              </a:lnSpc>
              <a:spcBef>
                <a:spcPts val="95"/>
              </a:spcBef>
            </a:pPr>
            <a:r>
              <a:rPr dirty="0" sz="2800" spc="-15" b="1">
                <a:solidFill>
                  <a:srgbClr val="FFFFFF"/>
                </a:solidFill>
                <a:latin typeface="Calibri"/>
                <a:cs typeface="Calibri"/>
              </a:rPr>
              <a:t>Hoạt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động</a:t>
            </a:r>
            <a:r>
              <a:rPr dirty="0" sz="28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190"/>
              </a:lnSpc>
            </a:pP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CÁCH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THIẾT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KẾ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MÔ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HÌNH KHÔNG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GIAN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NỘI</a:t>
            </a:r>
            <a:r>
              <a:rPr dirty="0" sz="2800" spc="1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65" b="1">
                <a:solidFill>
                  <a:srgbClr val="FFFFFF"/>
                </a:solidFill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9462" y="3305517"/>
            <a:ext cx="10168255" cy="296862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2234565">
              <a:lnSpc>
                <a:spcPct val="100000"/>
              </a:lnSpc>
              <a:spcBef>
                <a:spcPts val="775"/>
              </a:spcBef>
            </a:pPr>
            <a:r>
              <a:rPr dirty="0" sz="2800" spc="-5" b="1">
                <a:latin typeface="Calibri"/>
                <a:cs typeface="Calibri"/>
              </a:rPr>
              <a:t>Cách </a:t>
            </a:r>
            <a:r>
              <a:rPr dirty="0" sz="2800" spc="-10" b="1">
                <a:latin typeface="Calibri"/>
                <a:cs typeface="Calibri"/>
              </a:rPr>
              <a:t>thiết </a:t>
            </a:r>
            <a:r>
              <a:rPr dirty="0" sz="2800" spc="-40" b="1">
                <a:latin typeface="Calibri"/>
                <a:cs typeface="Calibri"/>
              </a:rPr>
              <a:t>kế </a:t>
            </a:r>
            <a:r>
              <a:rPr dirty="0" sz="2800" spc="-5" b="1">
                <a:latin typeface="Calibri"/>
                <a:cs typeface="Calibri"/>
              </a:rPr>
              <a:t>mô hình không </a:t>
            </a:r>
            <a:r>
              <a:rPr dirty="0" sz="2800" spc="-10" b="1">
                <a:latin typeface="Calibri"/>
                <a:cs typeface="Calibri"/>
              </a:rPr>
              <a:t>gian </a:t>
            </a:r>
            <a:r>
              <a:rPr dirty="0" sz="2800" spc="-5" b="1">
                <a:latin typeface="Calibri"/>
                <a:cs typeface="Calibri"/>
              </a:rPr>
              <a:t>nội</a:t>
            </a:r>
            <a:r>
              <a:rPr dirty="0" sz="2800" spc="15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ts val="3020"/>
              </a:lnSpc>
              <a:spcBef>
                <a:spcPts val="1060"/>
              </a:spcBef>
              <a:buFont typeface="Arial"/>
              <a:buChar char="•"/>
              <a:tabLst>
                <a:tab pos="241935" algn="l"/>
              </a:tabLst>
            </a:pPr>
            <a:r>
              <a:rPr dirty="0" sz="2800" spc="-20">
                <a:latin typeface="Calibri"/>
                <a:cs typeface="Calibri"/>
              </a:rPr>
              <a:t>Xây </a:t>
            </a:r>
            <a:r>
              <a:rPr dirty="0" sz="2800" spc="-10">
                <a:latin typeface="Calibri"/>
                <a:cs typeface="Calibri"/>
              </a:rPr>
              <a:t>dựng </a:t>
            </a:r>
            <a:r>
              <a:rPr dirty="0" sz="2800" spc="-5">
                <a:latin typeface="Calibri"/>
                <a:cs typeface="Calibri"/>
              </a:rPr>
              <a:t>ý tưởng </a:t>
            </a:r>
            <a:r>
              <a:rPr dirty="0" sz="2800" spc="-10">
                <a:latin typeface="Calibri"/>
                <a:cs typeface="Calibri"/>
              </a:rPr>
              <a:t>thiết </a:t>
            </a:r>
            <a:r>
              <a:rPr dirty="0" sz="2800" spc="-45">
                <a:latin typeface="Calibri"/>
                <a:cs typeface="Calibri"/>
              </a:rPr>
              <a:t>kế </a:t>
            </a:r>
            <a:r>
              <a:rPr dirty="0" sz="2800" spc="-5">
                <a:latin typeface="Calibri"/>
                <a:cs typeface="Calibri"/>
              </a:rPr>
              <a:t>không gian nội </a:t>
            </a:r>
            <a:r>
              <a:rPr dirty="0" sz="2800" spc="-10">
                <a:latin typeface="Calibri"/>
                <a:cs typeface="Calibri"/>
              </a:rPr>
              <a:t>thất phù hợp </a:t>
            </a:r>
            <a:r>
              <a:rPr dirty="0" sz="2800" spc="-15">
                <a:latin typeface="Calibri"/>
                <a:cs typeface="Calibri"/>
              </a:rPr>
              <a:t>với </a:t>
            </a:r>
            <a:r>
              <a:rPr dirty="0" sz="2800" spc="-10">
                <a:latin typeface="Calibri"/>
                <a:cs typeface="Calibri"/>
              </a:rPr>
              <a:t>sản phẩm  </a:t>
            </a:r>
            <a:r>
              <a:rPr dirty="0" sz="2800">
                <a:latin typeface="Calibri"/>
                <a:cs typeface="Calibri"/>
              </a:rPr>
              <a:t>đã </a:t>
            </a:r>
            <a:r>
              <a:rPr dirty="0" sz="2800" spc="-20">
                <a:latin typeface="Calibri"/>
                <a:cs typeface="Calibri"/>
              </a:rPr>
              <a:t>tập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hợp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935" algn="l"/>
              </a:tabLst>
            </a:pPr>
            <a:r>
              <a:rPr dirty="0" sz="2800" spc="-10">
                <a:latin typeface="Calibri"/>
                <a:cs typeface="Calibri"/>
              </a:rPr>
              <a:t>Xác </a:t>
            </a:r>
            <a:r>
              <a:rPr dirty="0" sz="2800" spc="-5">
                <a:latin typeface="Calibri"/>
                <a:cs typeface="Calibri"/>
              </a:rPr>
              <a:t>định vị trí, </a:t>
            </a:r>
            <a:r>
              <a:rPr dirty="0" sz="2800" spc="-10">
                <a:latin typeface="Calibri"/>
                <a:cs typeface="Calibri"/>
              </a:rPr>
              <a:t>sắp </a:t>
            </a:r>
            <a:r>
              <a:rPr dirty="0" sz="2800" spc="-30">
                <a:latin typeface="Calibri"/>
                <a:cs typeface="Calibri"/>
              </a:rPr>
              <a:t>xếp </a:t>
            </a:r>
            <a:r>
              <a:rPr dirty="0" sz="2800" spc="-5">
                <a:latin typeface="Calibri"/>
                <a:cs typeface="Calibri"/>
              </a:rPr>
              <a:t>bố cục </a:t>
            </a:r>
            <a:r>
              <a:rPr dirty="0" sz="2800" spc="-15">
                <a:latin typeface="Calibri"/>
                <a:cs typeface="Calibri"/>
              </a:rPr>
              <a:t>tổng quát </a:t>
            </a:r>
            <a:r>
              <a:rPr dirty="0" sz="2800" spc="-5">
                <a:latin typeface="Calibri"/>
                <a:cs typeface="Calibri"/>
              </a:rPr>
              <a:t>cho không gian nội</a:t>
            </a:r>
            <a:r>
              <a:rPr dirty="0" sz="2800" spc="2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1935" algn="l"/>
              </a:tabLst>
            </a:pPr>
            <a:r>
              <a:rPr dirty="0" sz="2800" spc="-10">
                <a:latin typeface="Calibri"/>
                <a:cs typeface="Calibri"/>
              </a:rPr>
              <a:t>Thiết </a:t>
            </a:r>
            <a:r>
              <a:rPr dirty="0" sz="2800" spc="-45">
                <a:latin typeface="Calibri"/>
                <a:cs typeface="Calibri"/>
              </a:rPr>
              <a:t>kế </a:t>
            </a:r>
            <a:r>
              <a:rPr dirty="0" sz="2800" spc="-5">
                <a:latin typeface="Calibri"/>
                <a:cs typeface="Calibri"/>
              </a:rPr>
              <a:t>thêm </a:t>
            </a:r>
            <a:r>
              <a:rPr dirty="0" sz="2800" spc="-10">
                <a:latin typeface="Calibri"/>
                <a:cs typeface="Calibri"/>
              </a:rPr>
              <a:t>sản phẩm cần </a:t>
            </a:r>
            <a:r>
              <a:rPr dirty="0" sz="2800" spc="-15">
                <a:latin typeface="Calibri"/>
                <a:cs typeface="Calibri"/>
              </a:rPr>
              <a:t>có trong </a:t>
            </a:r>
            <a:r>
              <a:rPr dirty="0" sz="2800" spc="-5">
                <a:latin typeface="Calibri"/>
                <a:cs typeface="Calibri"/>
              </a:rPr>
              <a:t>không gian nội</a:t>
            </a:r>
            <a:r>
              <a:rPr dirty="0" sz="2800" spc="21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935" algn="l"/>
              </a:tabLst>
            </a:pPr>
            <a:r>
              <a:rPr dirty="0" sz="2800" spc="-50">
                <a:latin typeface="Calibri"/>
                <a:cs typeface="Calibri"/>
              </a:rPr>
              <a:t>Trang </a:t>
            </a:r>
            <a:r>
              <a:rPr dirty="0" sz="2800" spc="-5">
                <a:latin typeface="Calibri"/>
                <a:cs typeface="Calibri"/>
              </a:rPr>
              <a:t>trí </a:t>
            </a:r>
            <a:r>
              <a:rPr dirty="0" sz="2800" spc="-25">
                <a:latin typeface="Calibri"/>
                <a:cs typeface="Calibri"/>
              </a:rPr>
              <a:t>và </a:t>
            </a:r>
            <a:r>
              <a:rPr dirty="0" sz="2800" spc="-10">
                <a:latin typeface="Calibri"/>
                <a:cs typeface="Calibri"/>
              </a:rPr>
              <a:t>hoàn </a:t>
            </a:r>
            <a:r>
              <a:rPr dirty="0" sz="2800" spc="-5">
                <a:latin typeface="Calibri"/>
                <a:cs typeface="Calibri"/>
              </a:rPr>
              <a:t>thiện cho không gian nội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1331" y="1229867"/>
            <a:ext cx="3570732" cy="1755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247631" y="1126236"/>
            <a:ext cx="2090927" cy="18028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45152" y="1210055"/>
            <a:ext cx="1789176" cy="17937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757416" y="1229867"/>
            <a:ext cx="2168652" cy="18028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0">
              <a:lnSpc>
                <a:spcPts val="3190"/>
              </a:lnSpc>
              <a:spcBef>
                <a:spcPts val="95"/>
              </a:spcBef>
            </a:pPr>
            <a:r>
              <a:rPr dirty="0" spc="-15"/>
              <a:t>Hoạt </a:t>
            </a:r>
            <a:r>
              <a:rPr dirty="0" spc="-5"/>
              <a:t>động</a:t>
            </a:r>
            <a:r>
              <a:rPr dirty="0" spc="25"/>
              <a:t> </a:t>
            </a:r>
            <a:r>
              <a:rPr dirty="0" spc="-5"/>
              <a:t>2</a:t>
            </a:r>
          </a:p>
          <a:p>
            <a:pPr algn="ctr">
              <a:lnSpc>
                <a:spcPts val="3190"/>
              </a:lnSpc>
            </a:pPr>
            <a:r>
              <a:rPr dirty="0" spc="-20"/>
              <a:t>CÁCH </a:t>
            </a:r>
            <a:r>
              <a:rPr dirty="0" spc="-10"/>
              <a:t>THIẾT </a:t>
            </a:r>
            <a:r>
              <a:rPr dirty="0" spc="-5"/>
              <a:t>KẾ </a:t>
            </a:r>
            <a:r>
              <a:rPr dirty="0" spc="-10"/>
              <a:t>MÔ </a:t>
            </a:r>
            <a:r>
              <a:rPr dirty="0" spc="-5"/>
              <a:t>HÌNH KHÔNG </a:t>
            </a:r>
            <a:r>
              <a:rPr dirty="0" spc="-10"/>
              <a:t>GIAN </a:t>
            </a:r>
            <a:r>
              <a:rPr dirty="0" spc="-5"/>
              <a:t>NỘI</a:t>
            </a:r>
            <a:r>
              <a:rPr dirty="0" spc="180"/>
              <a:t> </a:t>
            </a:r>
            <a:r>
              <a:rPr dirty="0" spc="-65"/>
              <a:t>THẤT</a:t>
            </a:r>
          </a:p>
        </p:txBody>
      </p:sp>
      <p:sp>
        <p:nvSpPr>
          <p:cNvPr id="3" name="object 3"/>
          <p:cNvSpPr/>
          <p:nvPr/>
        </p:nvSpPr>
        <p:spPr>
          <a:xfrm>
            <a:off x="382524" y="1452372"/>
            <a:ext cx="3988308" cy="1959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467088" y="1441703"/>
            <a:ext cx="2334768" cy="2014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96384" y="1441703"/>
            <a:ext cx="1997964" cy="2004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819900" y="1452372"/>
            <a:ext cx="2421636" cy="2014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40739" y="3943578"/>
            <a:ext cx="10511790" cy="15906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7000"/>
              </a:lnSpc>
              <a:spcBef>
                <a:spcPts val="95"/>
              </a:spcBef>
            </a:pPr>
            <a:r>
              <a:rPr dirty="0" sz="3200" b="1" i="1">
                <a:latin typeface="Calibri"/>
                <a:cs typeface="Calibri"/>
              </a:rPr>
              <a:t>Lưu ý: </a:t>
            </a:r>
            <a:r>
              <a:rPr dirty="0" sz="3200" spc="-30" i="1">
                <a:latin typeface="Calibri"/>
                <a:cs typeface="Calibri"/>
              </a:rPr>
              <a:t>Kết </a:t>
            </a:r>
            <a:r>
              <a:rPr dirty="0" sz="3200" spc="-5" i="1">
                <a:latin typeface="Calibri"/>
                <a:cs typeface="Calibri"/>
              </a:rPr>
              <a:t>hợp hài hoà hình </a:t>
            </a:r>
            <a:r>
              <a:rPr dirty="0" sz="3200" i="1">
                <a:latin typeface="Calibri"/>
                <a:cs typeface="Calibri"/>
              </a:rPr>
              <a:t>khối, </a:t>
            </a:r>
            <a:r>
              <a:rPr dirty="0" sz="3200" spc="-5" i="1">
                <a:latin typeface="Calibri"/>
                <a:cs typeface="Calibri"/>
              </a:rPr>
              <a:t>tỉ lệ màu sắc </a:t>
            </a:r>
            <a:r>
              <a:rPr dirty="0" sz="3200" i="1">
                <a:latin typeface="Calibri"/>
                <a:cs typeface="Calibri"/>
              </a:rPr>
              <a:t>trong </a:t>
            </a:r>
            <a:r>
              <a:rPr dirty="0" sz="3200" spc="-10" i="1">
                <a:latin typeface="Calibri"/>
                <a:cs typeface="Calibri"/>
              </a:rPr>
              <a:t>các </a:t>
            </a:r>
            <a:r>
              <a:rPr dirty="0" sz="3200" spc="5" i="1">
                <a:latin typeface="Calibri"/>
                <a:cs typeface="Calibri"/>
              </a:rPr>
              <a:t>mô  </a:t>
            </a:r>
            <a:r>
              <a:rPr dirty="0" sz="3200" spc="-5" i="1">
                <a:latin typeface="Calibri"/>
                <a:cs typeface="Calibri"/>
              </a:rPr>
              <a:t>hình các đồ </a:t>
            </a:r>
            <a:r>
              <a:rPr dirty="0" sz="3200" i="1">
                <a:latin typeface="Calibri"/>
                <a:cs typeface="Calibri"/>
              </a:rPr>
              <a:t>vật một </a:t>
            </a:r>
            <a:r>
              <a:rPr dirty="0" sz="3200" spc="-5" i="1">
                <a:latin typeface="Calibri"/>
                <a:cs typeface="Calibri"/>
              </a:rPr>
              <a:t>căn phòng </a:t>
            </a:r>
            <a:r>
              <a:rPr dirty="0" sz="3200" spc="-15" i="1">
                <a:latin typeface="Calibri"/>
                <a:cs typeface="Calibri"/>
              </a:rPr>
              <a:t>có </a:t>
            </a:r>
            <a:r>
              <a:rPr dirty="0" sz="3200" i="1">
                <a:latin typeface="Calibri"/>
                <a:cs typeface="Calibri"/>
              </a:rPr>
              <a:t>thể </a:t>
            </a:r>
            <a:r>
              <a:rPr dirty="0" sz="3200" spc="-15" i="1">
                <a:latin typeface="Calibri"/>
                <a:cs typeface="Calibri"/>
              </a:rPr>
              <a:t>tạo </a:t>
            </a:r>
            <a:r>
              <a:rPr dirty="0" sz="3200" i="1">
                <a:latin typeface="Calibri"/>
                <a:cs typeface="Calibri"/>
              </a:rPr>
              <a:t>nên </a:t>
            </a:r>
            <a:r>
              <a:rPr dirty="0" sz="3200" spc="-5" i="1">
                <a:latin typeface="Calibri"/>
                <a:cs typeface="Calibri"/>
              </a:rPr>
              <a:t>vẻ </a:t>
            </a:r>
            <a:r>
              <a:rPr dirty="0" sz="3200" i="1">
                <a:latin typeface="Calibri"/>
                <a:cs typeface="Calibri"/>
              </a:rPr>
              <a:t>đẹp thẩm </a:t>
            </a:r>
            <a:r>
              <a:rPr dirty="0" sz="3200" spc="-5" i="1">
                <a:latin typeface="Calibri"/>
                <a:cs typeface="Calibri"/>
              </a:rPr>
              <a:t>mĩ,  </a:t>
            </a:r>
            <a:r>
              <a:rPr dirty="0" sz="3200" spc="-10" i="1">
                <a:latin typeface="Calibri"/>
                <a:cs typeface="Calibri"/>
              </a:rPr>
              <a:t>công </a:t>
            </a:r>
            <a:r>
              <a:rPr dirty="0" sz="3200" spc="-5" i="1">
                <a:latin typeface="Calibri"/>
                <a:cs typeface="Calibri"/>
              </a:rPr>
              <a:t>năng </a:t>
            </a:r>
            <a:r>
              <a:rPr dirty="0" sz="3200" i="1">
                <a:latin typeface="Calibri"/>
                <a:cs typeface="Calibri"/>
              </a:rPr>
              <a:t>và văn hoá </a:t>
            </a:r>
            <a:r>
              <a:rPr dirty="0" sz="3200" spc="-5" i="1">
                <a:latin typeface="Calibri"/>
                <a:cs typeface="Calibri"/>
              </a:rPr>
              <a:t>cho không gian nội</a:t>
            </a:r>
            <a:r>
              <a:rPr dirty="0" sz="3200" spc="50" i="1">
                <a:latin typeface="Calibri"/>
                <a:cs typeface="Calibri"/>
              </a:rPr>
              <a:t> </a:t>
            </a:r>
            <a:r>
              <a:rPr dirty="0" sz="3200" spc="-5" i="1">
                <a:latin typeface="Calibri"/>
                <a:cs typeface="Calibri"/>
              </a:rPr>
              <a:t>thất.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15792" y="41910"/>
            <a:ext cx="6364605" cy="8356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3190"/>
              </a:lnSpc>
              <a:spcBef>
                <a:spcPts val="95"/>
              </a:spcBef>
            </a:pPr>
            <a:r>
              <a:rPr dirty="0" sz="2800" spc="-15" b="1">
                <a:solidFill>
                  <a:srgbClr val="FFFFFF"/>
                </a:solidFill>
                <a:latin typeface="Calibri"/>
                <a:cs typeface="Calibri"/>
              </a:rPr>
              <a:t>Hoạt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động</a:t>
            </a:r>
            <a:r>
              <a:rPr dirty="0" sz="28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190"/>
              </a:lnSpc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THIẾT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KẾ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MÔ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HÌNH KHÔNG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GIAN </a:t>
            </a:r>
            <a:r>
              <a:rPr dirty="0" sz="2800" spc="-5" b="1">
                <a:solidFill>
                  <a:srgbClr val="FFFFFF"/>
                </a:solidFill>
                <a:latin typeface="Calibri"/>
                <a:cs typeface="Calibri"/>
              </a:rPr>
              <a:t>NỘI</a:t>
            </a:r>
            <a:r>
              <a:rPr dirty="0" sz="2800" spc="1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60" b="1">
                <a:solidFill>
                  <a:srgbClr val="FFFFFF"/>
                </a:solidFill>
                <a:latin typeface="Calibri"/>
                <a:cs typeface="Calibri"/>
              </a:rPr>
              <a:t>THẤT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0257" y="5900724"/>
            <a:ext cx="859599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>
                <a:latin typeface="Calibri"/>
                <a:cs typeface="Calibri"/>
              </a:rPr>
              <a:t>Quan </a:t>
            </a:r>
            <a:r>
              <a:rPr dirty="0" sz="2800" spc="-10">
                <a:latin typeface="Calibri"/>
                <a:cs typeface="Calibri"/>
              </a:rPr>
              <a:t>sát hình </a:t>
            </a:r>
            <a:r>
              <a:rPr dirty="0" sz="2800" spc="-5">
                <a:latin typeface="Calibri"/>
                <a:cs typeface="Calibri"/>
              </a:rPr>
              <a:t>ảnh một số không gian nội </a:t>
            </a:r>
            <a:r>
              <a:rPr dirty="0" sz="2800" spc="-10">
                <a:latin typeface="Calibri"/>
                <a:cs typeface="Calibri"/>
              </a:rPr>
              <a:t>thất </a:t>
            </a:r>
            <a:r>
              <a:rPr dirty="0" sz="2800" spc="-15">
                <a:latin typeface="Calibri"/>
                <a:cs typeface="Calibri"/>
              </a:rPr>
              <a:t>trong </a:t>
            </a:r>
            <a:r>
              <a:rPr dirty="0" sz="2800" spc="-10">
                <a:latin typeface="Calibri"/>
                <a:cs typeface="Calibri"/>
              </a:rPr>
              <a:t>thực</a:t>
            </a:r>
            <a:r>
              <a:rPr dirty="0" sz="2800" spc="220">
                <a:latin typeface="Calibri"/>
                <a:cs typeface="Calibri"/>
              </a:rPr>
              <a:t> </a:t>
            </a:r>
            <a:r>
              <a:rPr dirty="0" sz="2800" spc="-30">
                <a:latin typeface="Calibri"/>
                <a:cs typeface="Calibri"/>
              </a:rPr>
              <a:t>tế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8808" y="1624583"/>
            <a:ext cx="5672328" cy="4131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77228" y="4079747"/>
            <a:ext cx="2511679" cy="1688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336023" y="4067555"/>
            <a:ext cx="2491739" cy="1714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231635" y="1648967"/>
            <a:ext cx="3906012" cy="23225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300716" y="1648967"/>
            <a:ext cx="1527048" cy="23225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07744"/>
          </a:xfrm>
          <a:custGeom>
            <a:avLst/>
            <a:gdLst/>
            <a:ahLst/>
            <a:cxnLst/>
            <a:rect l="l" t="t" r="r" b="b"/>
            <a:pathLst>
              <a:path w="12192000" h="1007744">
                <a:moveTo>
                  <a:pt x="0" y="1007363"/>
                </a:moveTo>
                <a:lnTo>
                  <a:pt x="12192000" y="1007363"/>
                </a:lnTo>
                <a:lnTo>
                  <a:pt x="12192000" y="0"/>
                </a:lnTo>
                <a:lnTo>
                  <a:pt x="0" y="0"/>
                </a:lnTo>
                <a:lnTo>
                  <a:pt x="0" y="1007363"/>
                </a:lnTo>
                <a:close/>
              </a:path>
            </a:pathLst>
          </a:custGeom>
          <a:solidFill>
            <a:srgbClr val="A690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3810">
              <a:lnSpc>
                <a:spcPts val="3190"/>
              </a:lnSpc>
              <a:spcBef>
                <a:spcPts val="95"/>
              </a:spcBef>
            </a:pPr>
            <a:r>
              <a:rPr dirty="0" sz="2800" spc="-15"/>
              <a:t>Hoạt </a:t>
            </a:r>
            <a:r>
              <a:rPr dirty="0" sz="2800" spc="-5"/>
              <a:t>động</a:t>
            </a:r>
            <a:r>
              <a:rPr dirty="0" sz="2800" spc="25"/>
              <a:t> </a:t>
            </a:r>
            <a:r>
              <a:rPr dirty="0" sz="2800" spc="-5"/>
              <a:t>3</a:t>
            </a:r>
            <a:endParaRPr sz="2800"/>
          </a:p>
          <a:p>
            <a:pPr algn="ctr" marL="3810">
              <a:lnSpc>
                <a:spcPts val="3190"/>
              </a:lnSpc>
            </a:pPr>
            <a:r>
              <a:rPr dirty="0" sz="2800" spc="-10"/>
              <a:t>THIẾT </a:t>
            </a:r>
            <a:r>
              <a:rPr dirty="0" sz="2800" spc="-5"/>
              <a:t>KẾ </a:t>
            </a:r>
            <a:r>
              <a:rPr dirty="0" sz="2800" spc="-10"/>
              <a:t>MÔ </a:t>
            </a:r>
            <a:r>
              <a:rPr dirty="0" sz="2800" spc="-5"/>
              <a:t>HÌNH KHÔNG </a:t>
            </a:r>
            <a:r>
              <a:rPr dirty="0" sz="2800" spc="-10"/>
              <a:t>GIAN </a:t>
            </a:r>
            <a:r>
              <a:rPr dirty="0" sz="2800" spc="-5"/>
              <a:t>NỘI</a:t>
            </a:r>
            <a:r>
              <a:rPr dirty="0" sz="2800" spc="150"/>
              <a:t> </a:t>
            </a:r>
            <a:r>
              <a:rPr dirty="0" sz="2800" spc="-60"/>
              <a:t>THẤT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263753" y="4655057"/>
            <a:ext cx="8039734" cy="163195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241300" marR="5080" indent="-2286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400" spc="-10" i="1">
                <a:latin typeface="Calibri"/>
                <a:cs typeface="Calibri"/>
              </a:rPr>
              <a:t>Em </a:t>
            </a:r>
            <a:r>
              <a:rPr dirty="0" sz="2400" i="1">
                <a:latin typeface="Calibri"/>
                <a:cs typeface="Calibri"/>
              </a:rPr>
              <a:t>sẽ thiết </a:t>
            </a:r>
            <a:r>
              <a:rPr dirty="0" sz="2400" spc="-45" i="1">
                <a:latin typeface="Calibri"/>
                <a:cs typeface="Calibri"/>
              </a:rPr>
              <a:t>kế </a:t>
            </a:r>
            <a:r>
              <a:rPr dirty="0" sz="2400" spc="-5" i="1">
                <a:latin typeface="Calibri"/>
                <a:cs typeface="Calibri"/>
              </a:rPr>
              <a:t>mô hình </a:t>
            </a:r>
            <a:r>
              <a:rPr dirty="0" sz="2400" i="1">
                <a:latin typeface="Calibri"/>
                <a:cs typeface="Calibri"/>
              </a:rPr>
              <a:t>không </a:t>
            </a:r>
            <a:r>
              <a:rPr dirty="0" sz="2400" spc="-5" i="1">
                <a:latin typeface="Calibri"/>
                <a:cs typeface="Calibri"/>
              </a:rPr>
              <a:t>gian nội </a:t>
            </a:r>
            <a:r>
              <a:rPr dirty="0" sz="2400" i="1">
                <a:latin typeface="Calibri"/>
                <a:cs typeface="Calibri"/>
              </a:rPr>
              <a:t>thất cho </a:t>
            </a:r>
            <a:r>
              <a:rPr dirty="0" sz="2400" spc="-10" i="1">
                <a:latin typeface="Calibri"/>
                <a:cs typeface="Calibri"/>
              </a:rPr>
              <a:t>căn </a:t>
            </a:r>
            <a:r>
              <a:rPr dirty="0" sz="2400" spc="-5" i="1">
                <a:latin typeface="Calibri"/>
                <a:cs typeface="Calibri"/>
              </a:rPr>
              <a:t>phòng </a:t>
            </a:r>
            <a:r>
              <a:rPr dirty="0" sz="2400" i="1">
                <a:latin typeface="Calibri"/>
                <a:cs typeface="Calibri"/>
              </a:rPr>
              <a:t>nào  </a:t>
            </a:r>
            <a:r>
              <a:rPr dirty="0" sz="2400" i="1">
                <a:latin typeface="Calibri"/>
                <a:cs typeface="Calibri"/>
              </a:rPr>
              <a:t>trong nhà?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400" spc="-10" i="1">
                <a:latin typeface="Calibri"/>
                <a:cs typeface="Calibri"/>
              </a:rPr>
              <a:t>Em </a:t>
            </a:r>
            <a:r>
              <a:rPr dirty="0" sz="2400" i="1">
                <a:latin typeface="Calibri"/>
                <a:cs typeface="Calibri"/>
              </a:rPr>
              <a:t>sắp </a:t>
            </a:r>
            <a:r>
              <a:rPr dirty="0" sz="2400" spc="-15" i="1">
                <a:latin typeface="Calibri"/>
                <a:cs typeface="Calibri"/>
              </a:rPr>
              <a:t>xếp </a:t>
            </a:r>
            <a:r>
              <a:rPr dirty="0" sz="2400" i="1">
                <a:latin typeface="Calibri"/>
                <a:cs typeface="Calibri"/>
              </a:rPr>
              <a:t>bố cục màu </a:t>
            </a:r>
            <a:r>
              <a:rPr dirty="0" sz="2400" spc="-5" i="1">
                <a:latin typeface="Calibri"/>
                <a:cs typeface="Calibri"/>
              </a:rPr>
              <a:t>sắc </a:t>
            </a:r>
            <a:r>
              <a:rPr dirty="0" sz="2400" i="1">
                <a:latin typeface="Calibri"/>
                <a:cs typeface="Calibri"/>
              </a:rPr>
              <a:t>như thế</a:t>
            </a:r>
            <a:r>
              <a:rPr dirty="0" sz="2400" spc="-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nào?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241300" algn="l"/>
              </a:tabLst>
            </a:pPr>
            <a:r>
              <a:rPr dirty="0" sz="2400" spc="-15" i="1">
                <a:latin typeface="Calibri"/>
                <a:cs typeface="Calibri"/>
              </a:rPr>
              <a:t>Em </a:t>
            </a:r>
            <a:r>
              <a:rPr dirty="0" sz="2400" spc="-10" i="1">
                <a:latin typeface="Calibri"/>
                <a:cs typeface="Calibri"/>
              </a:rPr>
              <a:t>cần </a:t>
            </a:r>
            <a:r>
              <a:rPr dirty="0" sz="2400" spc="-5" i="1">
                <a:latin typeface="Calibri"/>
                <a:cs typeface="Calibri"/>
              </a:rPr>
              <a:t>thiết </a:t>
            </a:r>
            <a:r>
              <a:rPr dirty="0" sz="2400" spc="-45" i="1">
                <a:latin typeface="Calibri"/>
                <a:cs typeface="Calibri"/>
              </a:rPr>
              <a:t>kế </a:t>
            </a:r>
            <a:r>
              <a:rPr dirty="0" sz="2400" i="1">
                <a:latin typeface="Calibri"/>
                <a:cs typeface="Calibri"/>
              </a:rPr>
              <a:t>thêm sản phẩm nào cho không </a:t>
            </a:r>
            <a:r>
              <a:rPr dirty="0" sz="2400" spc="-5" i="1">
                <a:latin typeface="Calibri"/>
                <a:cs typeface="Calibri"/>
              </a:rPr>
              <a:t>gian nội</a:t>
            </a:r>
            <a:r>
              <a:rPr dirty="0" sz="2400" spc="35" i="1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thất?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23153" y="2327148"/>
            <a:ext cx="3225602" cy="22433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04203" y="1045463"/>
            <a:ext cx="2517648" cy="27020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39890" y="3224783"/>
            <a:ext cx="3211901" cy="22311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4404" y="1214627"/>
            <a:ext cx="2441448" cy="25999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dc:title>Chủ đề SƠ LƯỢC MỸ THUẬT PHƯƠNG TÂY THẾ KỶ XIX - XX</dc:title>
  <dcterms:created xsi:type="dcterms:W3CDTF">2024-03-31T15:01:41Z</dcterms:created>
  <dcterms:modified xsi:type="dcterms:W3CDTF">2024-03-31T15:01:41Z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2024-03-31T00:00:00Z</vt:filetime>
  </property>
</Properties>
</file>