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577" r:id="rId2"/>
    <p:sldId id="578" r:id="rId3"/>
    <p:sldId id="579" r:id="rId4"/>
    <p:sldId id="503" r:id="rId5"/>
    <p:sldId id="580" r:id="rId6"/>
    <p:sldId id="497" r:id="rId7"/>
    <p:sldId id="581" r:id="rId8"/>
    <p:sldId id="582" r:id="rId9"/>
    <p:sldId id="583" r:id="rId10"/>
    <p:sldId id="590" r:id="rId11"/>
    <p:sldId id="612" r:id="rId12"/>
    <p:sldId id="591" r:id="rId13"/>
    <p:sldId id="613" r:id="rId14"/>
    <p:sldId id="592" r:id="rId15"/>
    <p:sldId id="614" r:id="rId16"/>
    <p:sldId id="593" r:id="rId17"/>
    <p:sldId id="594" r:id="rId18"/>
    <p:sldId id="598" r:id="rId19"/>
    <p:sldId id="599" r:id="rId20"/>
    <p:sldId id="600" r:id="rId21"/>
    <p:sldId id="601" r:id="rId22"/>
    <p:sldId id="602" r:id="rId23"/>
    <p:sldId id="603" r:id="rId24"/>
    <p:sldId id="604" r:id="rId25"/>
    <p:sldId id="606" r:id="rId26"/>
    <p:sldId id="607" r:id="rId27"/>
    <p:sldId id="608" r:id="rId28"/>
    <p:sldId id="609" r:id="rId29"/>
    <p:sldId id="610" r:id="rId30"/>
    <p:sldId id="611" r:id="rId31"/>
    <p:sldId id="595" r:id="rId32"/>
    <p:sldId id="537" r:id="rId33"/>
    <p:sldId id="596" r:id="rId34"/>
    <p:sldId id="61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FFCCFF"/>
    <a:srgbClr val="BCFCD4"/>
    <a:srgbClr val="33CCFF"/>
    <a:srgbClr val="99FF66"/>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effectLst/>
              <a:latin typeface="+mj-lt"/>
              <a:ea typeface="Cambria" pitchFamily="18" charset="0"/>
              <a:cs typeface="Times New Roman"/>
            </a:rPr>
            <a:t>Vùng biển nước ta bao gồm nội thủy, lãnh hải, vùng tiếp giáp lãnh hải, vùng đặc quyền kinh tế và thềm lục địa.</a:t>
          </a:r>
          <a:endParaRPr lang="en-US" sz="1800" b="0" dirty="0" smtClean="0">
            <a:solidFill>
              <a:schemeClr val="tx1"/>
            </a:solidFill>
            <a:effectLst/>
            <a:latin typeface="+mj-lt"/>
            <a:ea typeface="Cambria" pitchFamily="18" charset="0"/>
            <a:cs typeface="Times New Roman"/>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vi-VN"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Căn cứ theo Pháp luật VN, điều ước quốc tế về biên giới lãnh thổ mà nước ta là thành viên và Công ước của Liên hợp quốc về Luật biển năm 1982.</a:t>
          </a:r>
          <a:endParaRPr lang="en-US"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Đường cơ sở để tính chiều rộng lãnh hải VN là đường thẳng gãy khúc, nối liền các điểm từ 0 – </a:t>
          </a:r>
          <a:r>
            <a:rPr lang="vi-VN"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A11.</a:t>
          </a:r>
          <a:endParaRPr lang="en-US" sz="1800" b="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800" b="1" dirty="0" smtClean="0">
              <a:solidFill>
                <a:schemeClr val="tx1"/>
              </a:solidFill>
              <a:latin typeface="+mj-lt"/>
              <a:ea typeface="Cambria" pitchFamily="18" charset="0"/>
            </a:rPr>
            <a:t>- Nội thuỷ </a:t>
          </a:r>
          <a:r>
            <a:rPr lang="vi-VN" sz="1800" dirty="0" smtClean="0">
              <a:solidFill>
                <a:schemeClr val="tx1"/>
              </a:solidFill>
              <a:latin typeface="+mj-lt"/>
              <a:ea typeface="Cambria" pitchFamily="18" charset="0"/>
            </a:rPr>
            <a:t>là vùng nước tiếp giáp với bờ biển, ở phía trong đường cơ sở và là bộ phận lãnh thổ của Việt Nam.</a:t>
          </a:r>
          <a:endParaRPr lang="en-US" sz="1800" dirty="0" smtClean="0">
            <a:solidFill>
              <a:schemeClr val="tx1"/>
            </a:solidFill>
            <a:latin typeface="+mj-lt"/>
            <a:ea typeface="Cambria" pitchFamily="18" charset="0"/>
          </a:endParaRPr>
        </a:p>
        <a:p>
          <a:pPr algn="just"/>
          <a:r>
            <a:rPr lang="vi-VN" sz="1800" b="1" dirty="0" smtClean="0">
              <a:solidFill>
                <a:schemeClr val="tx1"/>
              </a:solidFill>
              <a:latin typeface="+mj-lt"/>
              <a:ea typeface="Cambria" pitchFamily="18" charset="0"/>
            </a:rPr>
            <a:t>- Lãnh hải </a:t>
          </a:r>
          <a:r>
            <a:rPr lang="vi-VN" sz="1800" dirty="0" smtClean="0">
              <a:solidFill>
                <a:schemeClr val="tx1"/>
              </a:solidFill>
              <a:latin typeface="+mj-lt"/>
              <a:ea typeface="Cambria" pitchFamily="18" charset="0"/>
            </a:rPr>
            <a:t>là vùng biển có chiều rộng 12 hải lí tính từ đường cơ sở ra phía biển. Ranh giới ngoài của lãnh hải là biên giới quốc gia trên biển của Việt Nam.</a:t>
          </a:r>
          <a:endParaRPr lang="en-US" sz="1800" dirty="0" smtClean="0">
            <a:solidFill>
              <a:schemeClr val="tx1"/>
            </a:solidFill>
            <a:latin typeface="+mj-lt"/>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67385" custLinFactNeighborX="258" custLinFactNeighborY="-6905">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33657"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4263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C8BEC6C5-19D8-44B8-AD35-366F25A135A4}" type="presOf" srcId="{9DA92A08-ED37-48A9-A0DD-F521D2142CD2}" destId="{C7497E28-FAE4-42DA-8D9D-5B4659273D7A}" srcOrd="0" destOrd="0" presId="urn:microsoft.com/office/officeart/2008/layout/VerticalCurvedList"/>
    <dgm:cxn modelId="{59DF7864-BC33-49BE-B927-88CFDD679D22}" type="presOf" srcId="{9B38993F-91D9-4E45-89FE-E7C2053BB052}" destId="{A0E9B536-5134-4AC7-990D-17E1F41843BA}" srcOrd="0" destOrd="0" presId="urn:microsoft.com/office/officeart/2008/layout/VerticalCurvedList"/>
    <dgm:cxn modelId="{E64BB9CC-7AAD-4461-AC6B-1C06549CA543}"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A988E9E4-621F-4189-82B5-934912784D36}" type="presOf" srcId="{2EA4557B-2359-4BA8-9F14-A6ECB8DAC4AB}" destId="{DD97E049-4A6C-47F8-8707-C5FFDBF743ED}"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12ED2A65-8E53-46B4-AA56-5A6D7C1FBDDD}" type="presOf" srcId="{75A2E02A-7769-4E94-8561-8178449CF35B}" destId="{534504B8-3AD3-4D7F-BA10-772C4BC9F4DA}" srcOrd="0" destOrd="0" presId="urn:microsoft.com/office/officeart/2008/layout/VerticalCurvedList"/>
    <dgm:cxn modelId="{E683680C-5D62-41D3-A482-18F19BFEE27C}" type="presParOf" srcId="{287E208B-7CBA-48D9-A845-7C3BA9246006}" destId="{5A99791D-9E28-4B3D-8ACD-8F48A5C6199A}" srcOrd="0" destOrd="0" presId="urn:microsoft.com/office/officeart/2008/layout/VerticalCurvedList"/>
    <dgm:cxn modelId="{EA426073-618F-43E2-89B1-3547A10CC738}" type="presParOf" srcId="{5A99791D-9E28-4B3D-8ACD-8F48A5C6199A}" destId="{9839DEA4-81CC-40F3-A882-992AC1AF75D3}" srcOrd="0" destOrd="0" presId="urn:microsoft.com/office/officeart/2008/layout/VerticalCurvedList"/>
    <dgm:cxn modelId="{F49DC11E-4D92-4BC2-A38C-AC3D868B3FB5}" type="presParOf" srcId="{9839DEA4-81CC-40F3-A882-992AC1AF75D3}" destId="{28F6DBF1-E187-4C38-B1F1-C875CC0EEA2D}" srcOrd="0" destOrd="0" presId="urn:microsoft.com/office/officeart/2008/layout/VerticalCurvedList"/>
    <dgm:cxn modelId="{35DC249A-F567-4BD8-A423-C19FF9168D1F}" type="presParOf" srcId="{9839DEA4-81CC-40F3-A882-992AC1AF75D3}" destId="{C7497E28-FAE4-42DA-8D9D-5B4659273D7A}" srcOrd="1" destOrd="0" presId="urn:microsoft.com/office/officeart/2008/layout/VerticalCurvedList"/>
    <dgm:cxn modelId="{CA12F994-AD3E-490A-AB0A-BE031FBE340C}" type="presParOf" srcId="{9839DEA4-81CC-40F3-A882-992AC1AF75D3}" destId="{175AA276-58F2-4DD9-80FC-A508711E986D}" srcOrd="2" destOrd="0" presId="urn:microsoft.com/office/officeart/2008/layout/VerticalCurvedList"/>
    <dgm:cxn modelId="{315C0D89-CAA7-44F4-9F38-FA54D694D96A}" type="presParOf" srcId="{9839DEA4-81CC-40F3-A882-992AC1AF75D3}" destId="{99D1BCB1-BBEC-4020-AF46-9B84DFEEEB12}" srcOrd="3" destOrd="0" presId="urn:microsoft.com/office/officeart/2008/layout/VerticalCurvedList"/>
    <dgm:cxn modelId="{56A7F61D-ABDF-4FEA-A8C2-8C8991E418E6}" type="presParOf" srcId="{5A99791D-9E28-4B3D-8ACD-8F48A5C6199A}" destId="{534504B8-3AD3-4D7F-BA10-772C4BC9F4DA}" srcOrd="1" destOrd="0" presId="urn:microsoft.com/office/officeart/2008/layout/VerticalCurvedList"/>
    <dgm:cxn modelId="{108C3C8B-58C6-4C74-A14A-BE6CE95DBB50}" type="presParOf" srcId="{5A99791D-9E28-4B3D-8ACD-8F48A5C6199A}" destId="{449D8CCB-25E3-4F77-9AA7-F013F49094ED}" srcOrd="2" destOrd="0" presId="urn:microsoft.com/office/officeart/2008/layout/VerticalCurvedList"/>
    <dgm:cxn modelId="{1D525DDD-A949-4F6C-B68F-50840A59FD8B}" type="presParOf" srcId="{449D8CCB-25E3-4F77-9AA7-F013F49094ED}" destId="{467C472B-F399-46AE-B017-5DC56BBEA7D7}" srcOrd="0" destOrd="0" presId="urn:microsoft.com/office/officeart/2008/layout/VerticalCurvedList"/>
    <dgm:cxn modelId="{E1F843E9-2E61-46A7-BB5F-97BD649B4491}" type="presParOf" srcId="{5A99791D-9E28-4B3D-8ACD-8F48A5C6199A}" destId="{DD97E049-4A6C-47F8-8707-C5FFDBF743ED}" srcOrd="3" destOrd="0" presId="urn:microsoft.com/office/officeart/2008/layout/VerticalCurvedList"/>
    <dgm:cxn modelId="{79AD547A-3D97-41E8-B3EE-6755FF52AE52}" type="presParOf" srcId="{5A99791D-9E28-4B3D-8ACD-8F48A5C6199A}" destId="{7DBD23B7-51C8-4591-8906-0B740EFCF017}" srcOrd="4" destOrd="0" presId="urn:microsoft.com/office/officeart/2008/layout/VerticalCurvedList"/>
    <dgm:cxn modelId="{915D1350-5A55-450F-BE4E-7496E275C539}" type="presParOf" srcId="{7DBD23B7-51C8-4591-8906-0B740EFCF017}" destId="{9D6C96D5-59F1-4074-AA4E-276172A59D56}" srcOrd="0" destOrd="0" presId="urn:microsoft.com/office/officeart/2008/layout/VerticalCurvedList"/>
    <dgm:cxn modelId="{6797CE2C-24FF-4461-9DCE-C36946064F43}" type="presParOf" srcId="{5A99791D-9E28-4B3D-8ACD-8F48A5C6199A}" destId="{A0E9B536-5134-4AC7-990D-17E1F41843BA}" srcOrd="5" destOrd="0" presId="urn:microsoft.com/office/officeart/2008/layout/VerticalCurvedList"/>
    <dgm:cxn modelId="{6427F8D9-AF07-40ED-8812-6E6649AE6B38}" type="presParOf" srcId="{5A99791D-9E28-4B3D-8ACD-8F48A5C6199A}" destId="{E6CA5371-E765-4FE6-A6BE-7ECD1C15C765}" srcOrd="6" destOrd="0" presId="urn:microsoft.com/office/officeart/2008/layout/VerticalCurvedList"/>
    <dgm:cxn modelId="{137E1F7A-609B-4462-9B6B-90E425D5055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Vùng</a:t>
          </a:r>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tiếp</a:t>
          </a:r>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giáp</a:t>
          </a:r>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là</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vùng</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biển</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tiếp</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liền</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và</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nằm</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ngoài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Việt</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Nam,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có</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chiều</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rộng</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12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lí</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tính</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từ</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ranh</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giới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ngoài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của</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a:t>
          </a:r>
        </a:p>
        <a:p>
          <a:pPr algn="just"/>
          <a:r>
            <a:rPr lang="vi-VN" sz="1600" b="1" dirty="0" smtClean="0">
              <a:solidFill>
                <a:schemeClr val="tx1"/>
              </a:solidFill>
              <a:effectLst/>
              <a:latin typeface="Times New Roman" panose="02020603050405020304" pitchFamily="18" charset="0"/>
              <a:ea typeface="Cambria" pitchFamily="18" charset="0"/>
              <a:cs typeface="Times New Roman" panose="02020603050405020304" pitchFamily="18" charset="0"/>
            </a:rPr>
            <a:t>- Vùng đặc quyền kinh tế </a:t>
          </a:r>
          <a:r>
            <a:rPr lang="vi-VN"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rPr>
            <a:t>là vùng biển tiếp liền và nằm ngoài lãnh hải Việt Nam, hợp với lãnh hải thành một vùng biển có chiều rộng 200 hải lí tính từ đường cơ sở.</a:t>
          </a:r>
          <a:endParaRPr lang="en-US" sz="1600" b="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600" b="1" dirty="0" smtClean="0">
              <a:solidFill>
                <a:schemeClr val="tx1"/>
              </a:solidFill>
              <a:effectLst/>
              <a:latin typeface="+mj-lt"/>
              <a:ea typeface="Cambria" pitchFamily="18" charset="0"/>
              <a:cs typeface="Times New Roman"/>
            </a:rPr>
            <a:t>Thềm lục địa Việt Nam </a:t>
          </a:r>
          <a:r>
            <a:rPr lang="vi-VN" sz="1600" b="0" dirty="0" smtClean="0">
              <a:solidFill>
                <a:schemeClr val="tx1"/>
              </a:solidFill>
              <a:effectLst/>
              <a:latin typeface="+mj-lt"/>
              <a:ea typeface="Cambria" pitchFamily="18" charset="0"/>
              <a:cs typeface="Times New Roman"/>
            </a:rPr>
            <a:t>là đáy biển và lòng đất dưới đáy biển, tiếp liền và nằm ngoài lãnh hải Việt Nam, trên toàn bộ phần kéo dài tự nhiên của lãnh thổ đất liền, các đảo và quần đảo của Việt Nam cho đến mép ngoài của rìa lục địa.</a:t>
          </a:r>
          <a:endParaRPr lang="en-US" sz="1600" b="0" dirty="0" smtClean="0">
            <a:solidFill>
              <a:schemeClr val="tx1"/>
            </a:solidFill>
            <a:effectLst/>
            <a:latin typeface="+mj-lt"/>
            <a:ea typeface="Cambria" pitchFamily="18" charset="0"/>
            <a:cs typeface="Times New Roman"/>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600" dirty="0" smtClean="0">
              <a:solidFill>
                <a:schemeClr val="tx1"/>
              </a:solidFill>
              <a:latin typeface="+mj-lt"/>
              <a:ea typeface="Cambria" pitchFamily="18" charset="0"/>
            </a:rPr>
            <a:t>- Trường hợp mép ngoài của rìa lục địa này cách đường cơ sở chưa đủ 200 hải lí: thì thềm lục địa nơi đó được kéo dài đến 200 hải lí tính từ đường cơ sở.</a:t>
          </a:r>
          <a:endParaRPr lang="en-US" sz="1600" dirty="0" smtClean="0">
            <a:solidFill>
              <a:schemeClr val="tx1"/>
            </a:solidFill>
            <a:latin typeface="+mj-lt"/>
            <a:ea typeface="Cambria" pitchFamily="18" charset="0"/>
          </a:endParaRPr>
        </a:p>
        <a:p>
          <a:pPr algn="just"/>
          <a:r>
            <a:rPr lang="vi-VN" sz="1600" dirty="0" smtClean="0">
              <a:solidFill>
                <a:schemeClr val="tx1"/>
              </a:solidFill>
              <a:latin typeface="+mj-lt"/>
              <a:ea typeface="Cambria" pitchFamily="18" charset="0"/>
            </a:rPr>
            <a:t>- Trường hợp mép ngoài của rìa lục địa này vượt quá 200 hải lí tính từ đường cơ sở: thì thềm lục địa nơi đó được kéo dài không quá 350 hải lí tính từ đường cơ sở hoặc không quá 100 hải lí tính từ đường đẳng sâu 2500m.</a:t>
          </a:r>
          <a:endParaRPr lang="en-US" sz="1600" dirty="0" smtClean="0">
            <a:solidFill>
              <a:schemeClr val="tx1"/>
            </a:solidFill>
            <a:latin typeface="+mj-lt"/>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5943">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92230" custLinFactNeighborX="-386" custLinFactNeighborY="-6391">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5644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FA6DA07E-F3EE-46CF-8518-59DFCAA3D9FF}" type="presOf" srcId="{9B38993F-91D9-4E45-89FE-E7C2053BB052}" destId="{A0E9B536-5134-4AC7-990D-17E1F41843B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C4AD510F-086F-47E4-B0F5-41618A5BC95E}" type="presOf" srcId="{75A2E02A-7769-4E94-8561-8178449CF35B}" destId="{534504B8-3AD3-4D7F-BA10-772C4BC9F4DA}" srcOrd="0" destOrd="0" presId="urn:microsoft.com/office/officeart/2008/layout/VerticalCurvedList"/>
    <dgm:cxn modelId="{3854C402-67DC-497C-AAC2-1EBAEE67A3FC}" type="presOf" srcId="{A55E36B4-5DBD-4D69-9E07-2ACE1B02C75C}" destId="{287E208B-7CBA-48D9-A845-7C3BA9246006}"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B9C5E535-C290-4271-8D50-19C6D509D9E1}" type="presOf" srcId="{2EA4557B-2359-4BA8-9F14-A6ECB8DAC4AB}" destId="{DD97E049-4A6C-47F8-8707-C5FFDBF743ED}" srcOrd="0" destOrd="0" presId="urn:microsoft.com/office/officeart/2008/layout/VerticalCurvedList"/>
    <dgm:cxn modelId="{295A6F00-91FE-4B51-9398-B75E42046630}"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926F563A-BF35-4926-BE33-4F933C93B4AE}" type="presParOf" srcId="{287E208B-7CBA-48D9-A845-7C3BA9246006}" destId="{5A99791D-9E28-4B3D-8ACD-8F48A5C6199A}" srcOrd="0" destOrd="0" presId="urn:microsoft.com/office/officeart/2008/layout/VerticalCurvedList"/>
    <dgm:cxn modelId="{471C738C-83C0-4613-9EB3-9618F0AE11A2}" type="presParOf" srcId="{5A99791D-9E28-4B3D-8ACD-8F48A5C6199A}" destId="{9839DEA4-81CC-40F3-A882-992AC1AF75D3}" srcOrd="0" destOrd="0" presId="urn:microsoft.com/office/officeart/2008/layout/VerticalCurvedList"/>
    <dgm:cxn modelId="{F7DC024F-45A1-475A-92E2-1EB60EFFCAB5}" type="presParOf" srcId="{9839DEA4-81CC-40F3-A882-992AC1AF75D3}" destId="{28F6DBF1-E187-4C38-B1F1-C875CC0EEA2D}" srcOrd="0" destOrd="0" presId="urn:microsoft.com/office/officeart/2008/layout/VerticalCurvedList"/>
    <dgm:cxn modelId="{0DE3078B-F805-4F98-989C-410E517E2587}" type="presParOf" srcId="{9839DEA4-81CC-40F3-A882-992AC1AF75D3}" destId="{C7497E28-FAE4-42DA-8D9D-5B4659273D7A}" srcOrd="1" destOrd="0" presId="urn:microsoft.com/office/officeart/2008/layout/VerticalCurvedList"/>
    <dgm:cxn modelId="{C9E321E1-20E3-4033-A3FC-928DF0175191}" type="presParOf" srcId="{9839DEA4-81CC-40F3-A882-992AC1AF75D3}" destId="{175AA276-58F2-4DD9-80FC-A508711E986D}" srcOrd="2" destOrd="0" presId="urn:microsoft.com/office/officeart/2008/layout/VerticalCurvedList"/>
    <dgm:cxn modelId="{58D2F1C5-563B-4F11-9065-D4D1795FA47A}" type="presParOf" srcId="{9839DEA4-81CC-40F3-A882-992AC1AF75D3}" destId="{99D1BCB1-BBEC-4020-AF46-9B84DFEEEB12}" srcOrd="3" destOrd="0" presId="urn:microsoft.com/office/officeart/2008/layout/VerticalCurvedList"/>
    <dgm:cxn modelId="{FBC41EA0-5D20-478B-BDA0-BE62F1E6F22C}" type="presParOf" srcId="{5A99791D-9E28-4B3D-8ACD-8F48A5C6199A}" destId="{534504B8-3AD3-4D7F-BA10-772C4BC9F4DA}" srcOrd="1" destOrd="0" presId="urn:microsoft.com/office/officeart/2008/layout/VerticalCurvedList"/>
    <dgm:cxn modelId="{5F4E746A-6128-40DA-A2B8-CBA2B0806B46}" type="presParOf" srcId="{5A99791D-9E28-4B3D-8ACD-8F48A5C6199A}" destId="{449D8CCB-25E3-4F77-9AA7-F013F49094ED}" srcOrd="2" destOrd="0" presId="urn:microsoft.com/office/officeart/2008/layout/VerticalCurvedList"/>
    <dgm:cxn modelId="{DA7D8C73-9AEF-4692-B478-ABF416F7F8A0}" type="presParOf" srcId="{449D8CCB-25E3-4F77-9AA7-F013F49094ED}" destId="{467C472B-F399-46AE-B017-5DC56BBEA7D7}" srcOrd="0" destOrd="0" presId="urn:microsoft.com/office/officeart/2008/layout/VerticalCurvedList"/>
    <dgm:cxn modelId="{384C9D26-148A-4F7D-8803-84762AE90DBD}" type="presParOf" srcId="{5A99791D-9E28-4B3D-8ACD-8F48A5C6199A}" destId="{DD97E049-4A6C-47F8-8707-C5FFDBF743ED}" srcOrd="3" destOrd="0" presId="urn:microsoft.com/office/officeart/2008/layout/VerticalCurvedList"/>
    <dgm:cxn modelId="{82FA2CE8-9E12-4AFE-B0C2-7DFD7A65C79E}" type="presParOf" srcId="{5A99791D-9E28-4B3D-8ACD-8F48A5C6199A}" destId="{7DBD23B7-51C8-4591-8906-0B740EFCF017}" srcOrd="4" destOrd="0" presId="urn:microsoft.com/office/officeart/2008/layout/VerticalCurvedList"/>
    <dgm:cxn modelId="{66E3F746-D41A-4651-9C94-A46FA37D81A0}" type="presParOf" srcId="{7DBD23B7-51C8-4591-8906-0B740EFCF017}" destId="{9D6C96D5-59F1-4074-AA4E-276172A59D56}" srcOrd="0" destOrd="0" presId="urn:microsoft.com/office/officeart/2008/layout/VerticalCurvedList"/>
    <dgm:cxn modelId="{1EF1FB0C-80EB-40F7-ACBE-771D460A6E86}" type="presParOf" srcId="{5A99791D-9E28-4B3D-8ACD-8F48A5C6199A}" destId="{A0E9B536-5134-4AC7-990D-17E1F41843BA}" srcOrd="5" destOrd="0" presId="urn:microsoft.com/office/officeart/2008/layout/VerticalCurvedList"/>
    <dgm:cxn modelId="{3074F098-1480-4FCA-95C5-33C42826D14D}" type="presParOf" srcId="{5A99791D-9E28-4B3D-8ACD-8F48A5C6199A}" destId="{E6CA5371-E765-4FE6-A6BE-7ECD1C15C765}" srcOrd="6" destOrd="0" presId="urn:microsoft.com/office/officeart/2008/layout/VerticalCurvedList"/>
    <dgm:cxn modelId="{3ECC5032-0EBF-435A-B63D-F2C8AA0AED2F}"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6237467" y="-954511"/>
          <a:ext cx="7427116" cy="7427116"/>
        </a:xfrm>
        <a:prstGeom prst="blockArc">
          <a:avLst>
            <a:gd name="adj1" fmla="val 18900000"/>
            <a:gd name="adj2" fmla="val 2700000"/>
            <a:gd name="adj3" fmla="val 29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84381" y="655577"/>
          <a:ext cx="7158940" cy="743673"/>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effectLst/>
              <a:latin typeface="+mj-lt"/>
              <a:ea typeface="Cambria" pitchFamily="18" charset="0"/>
              <a:cs typeface="Times New Roman"/>
            </a:rPr>
            <a:t>Vùng biển nước ta bao gồm nội thủy, lãnh hải, vùng tiếp giáp lãnh hải, vùng đặc quyền kinh tế và thềm lục địa.</a:t>
          </a:r>
          <a:endParaRPr lang="en-US" sz="1800" b="0" kern="1200" dirty="0" smtClean="0">
            <a:solidFill>
              <a:schemeClr val="tx1"/>
            </a:solidFill>
            <a:effectLst/>
            <a:latin typeface="+mj-lt"/>
            <a:ea typeface="Cambria" pitchFamily="18" charset="0"/>
            <a:cs typeface="Times New Roman"/>
          </a:endParaRPr>
        </a:p>
      </dsp:txBody>
      <dsp:txXfrm>
        <a:off x="784381" y="655577"/>
        <a:ext cx="7158940" cy="743673"/>
      </dsp:txXfrm>
    </dsp:sp>
    <dsp:sp modelId="{467C472B-F399-46AE-B017-5DC56BBEA7D7}">
      <dsp:nvSpPr>
        <dsp:cNvPr id="0" name=""/>
        <dsp:cNvSpPr/>
      </dsp:nvSpPr>
      <dsp:spPr>
        <a:xfrm>
          <a:off x="76149" y="413856"/>
          <a:ext cx="1379523" cy="137952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140991" y="1950982"/>
          <a:ext cx="6757774" cy="147506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en-US"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vi-VN"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Căn cứ theo Pháp luật VN, điều ước quốc tế về biên giới lãnh thổ mà nước ta là thành viên và Công ước của Liên hợp quốc về Luật biển năm 1982.</a:t>
          </a:r>
          <a:endParaRPr lang="en-US"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Đường cơ sở để tính chiều rộng lãnh hải VN là đường thẳng gãy khúc, nối liền các điểm từ 0 – </a:t>
          </a:r>
          <a:r>
            <a:rPr lang="vi-VN"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A11.</a:t>
          </a:r>
          <a:endParaRPr lang="en-US" sz="18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dsp:txBody>
      <dsp:txXfrm>
        <a:off x="1140991" y="1950982"/>
        <a:ext cx="6757774" cy="1475063"/>
      </dsp:txXfrm>
    </dsp:sp>
    <dsp:sp modelId="{9D6C96D5-59F1-4074-AA4E-276172A59D56}">
      <dsp:nvSpPr>
        <dsp:cNvPr id="0" name=""/>
        <dsp:cNvSpPr/>
      </dsp:nvSpPr>
      <dsp:spPr>
        <a:xfrm>
          <a:off x="477315" y="2069284"/>
          <a:ext cx="1379523" cy="1379523"/>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65911" y="3627384"/>
          <a:ext cx="7158940" cy="1574179"/>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 Nội thuỷ </a:t>
          </a:r>
          <a:r>
            <a:rPr lang="vi-VN" sz="1800" kern="1200" dirty="0" smtClean="0">
              <a:solidFill>
                <a:schemeClr val="tx1"/>
              </a:solidFill>
              <a:latin typeface="+mj-lt"/>
              <a:ea typeface="Cambria" pitchFamily="18" charset="0"/>
            </a:rPr>
            <a:t>là vùng nước tiếp giáp với bờ biển, ở phía trong đường cơ sở và là bộ phận lãnh thổ của Việt Nam.</a:t>
          </a:r>
          <a:endParaRPr lang="en-US" sz="180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 Lãnh hải </a:t>
          </a:r>
          <a:r>
            <a:rPr lang="vi-VN" sz="1800" kern="1200" dirty="0" smtClean="0">
              <a:solidFill>
                <a:schemeClr val="tx1"/>
              </a:solidFill>
              <a:latin typeface="+mj-lt"/>
              <a:ea typeface="Cambria" pitchFamily="18" charset="0"/>
            </a:rPr>
            <a:t>là vùng biển có chiều rộng 12 hải lí tính từ đường cơ sở ra phía biển. Ranh giới ngoài của lãnh hải là biên giới quốc gia trên biển của Việt Nam.</a:t>
          </a:r>
          <a:endParaRPr lang="en-US" sz="1800" kern="1200" dirty="0" smtClean="0">
            <a:solidFill>
              <a:schemeClr val="tx1"/>
            </a:solidFill>
            <a:latin typeface="+mj-lt"/>
            <a:ea typeface="Cambria" pitchFamily="18" charset="0"/>
          </a:endParaRPr>
        </a:p>
      </dsp:txBody>
      <dsp:txXfrm>
        <a:off x="765911" y="3627384"/>
        <a:ext cx="7158940" cy="1574179"/>
      </dsp:txXfrm>
    </dsp:sp>
    <dsp:sp modelId="{BB02C15B-25BD-4CA5-8B62-85830BA892A9}">
      <dsp:nvSpPr>
        <dsp:cNvPr id="0" name=""/>
        <dsp:cNvSpPr/>
      </dsp:nvSpPr>
      <dsp:spPr>
        <a:xfrm>
          <a:off x="76149" y="3724712"/>
          <a:ext cx="1379523" cy="1379523"/>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6237467" y="-954511"/>
          <a:ext cx="7427116" cy="7427116"/>
        </a:xfrm>
        <a:prstGeom prst="blockArc">
          <a:avLst>
            <a:gd name="adj1" fmla="val 18900000"/>
            <a:gd name="adj2" fmla="val 2700000"/>
            <a:gd name="adj3" fmla="val 29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65911" y="408653"/>
          <a:ext cx="7158940" cy="1389930"/>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Vùng</a:t>
          </a: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tiếp</a:t>
          </a: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giáp</a:t>
          </a: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1"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là</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vùng</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biển</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tiếp</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liền</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và</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nằm</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ngoài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Việt</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Nam,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có</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chiều</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rộng</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12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lí</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tính</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từ</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ranh</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giới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ngoài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của</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lãnh</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a:t>
          </a:r>
          <a:r>
            <a:rPr lang="en-US" sz="1600" b="0" kern="1200" dirty="0" err="1" smtClean="0">
              <a:solidFill>
                <a:schemeClr val="tx1"/>
              </a:solidFill>
              <a:effectLst/>
              <a:latin typeface="Times New Roman" panose="02020603050405020304" pitchFamily="18" charset="0"/>
              <a:ea typeface="Cambria" pitchFamily="18" charset="0"/>
              <a:cs typeface="Times New Roman" panose="02020603050405020304" pitchFamily="18" charset="0"/>
            </a:rPr>
            <a:t>hải</a:t>
          </a:r>
          <a:r>
            <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a:t>
          </a:r>
        </a:p>
        <a:p>
          <a:pPr lvl="0" algn="just" defTabSz="711200">
            <a:lnSpc>
              <a:spcPct val="90000"/>
            </a:lnSpc>
            <a:spcBef>
              <a:spcPct val="0"/>
            </a:spcBef>
            <a:spcAft>
              <a:spcPct val="35000"/>
            </a:spcAft>
          </a:pPr>
          <a:r>
            <a:rPr lang="vi-VN" sz="1600" b="1"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 Vùng đặc quyền kinh tế </a:t>
          </a:r>
          <a:r>
            <a:rPr lang="vi-VN"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rPr>
            <a:t>là vùng biển tiếp liền và nằm ngoài lãnh hải Việt Nam, hợp với lãnh hải thành một vùng biển có chiều rộng 200 hải lí tính từ đường cơ sở.</a:t>
          </a:r>
          <a:endParaRPr lang="en-US" sz="1600" b="0" kern="1200" dirty="0" smtClean="0">
            <a:solidFill>
              <a:schemeClr val="tx1"/>
            </a:solidFill>
            <a:effectLst/>
            <a:latin typeface="Times New Roman" panose="02020603050405020304" pitchFamily="18" charset="0"/>
            <a:ea typeface="Cambria" pitchFamily="18" charset="0"/>
            <a:cs typeface="Times New Roman" panose="02020603050405020304" pitchFamily="18" charset="0"/>
          </a:endParaRPr>
        </a:p>
      </dsp:txBody>
      <dsp:txXfrm>
        <a:off x="765911" y="408653"/>
        <a:ext cx="7158940" cy="1389930"/>
      </dsp:txXfrm>
    </dsp:sp>
    <dsp:sp modelId="{467C472B-F399-46AE-B017-5DC56BBEA7D7}">
      <dsp:nvSpPr>
        <dsp:cNvPr id="0" name=""/>
        <dsp:cNvSpPr/>
      </dsp:nvSpPr>
      <dsp:spPr>
        <a:xfrm>
          <a:off x="76149" y="413856"/>
          <a:ext cx="1379523" cy="1379523"/>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140991" y="2179580"/>
          <a:ext cx="6757774" cy="1017867"/>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vi-VN" sz="1600" b="1" kern="1200" dirty="0" smtClean="0">
              <a:solidFill>
                <a:schemeClr val="tx1"/>
              </a:solidFill>
              <a:effectLst/>
              <a:latin typeface="+mj-lt"/>
              <a:ea typeface="Cambria" pitchFamily="18" charset="0"/>
              <a:cs typeface="Times New Roman"/>
            </a:rPr>
            <a:t>Thềm lục địa Việt Nam </a:t>
          </a:r>
          <a:r>
            <a:rPr lang="vi-VN" sz="1600" b="0" kern="1200" dirty="0" smtClean="0">
              <a:solidFill>
                <a:schemeClr val="tx1"/>
              </a:solidFill>
              <a:effectLst/>
              <a:latin typeface="+mj-lt"/>
              <a:ea typeface="Cambria" pitchFamily="18" charset="0"/>
              <a:cs typeface="Times New Roman"/>
            </a:rPr>
            <a:t>là đáy biển và lòng đất dưới đáy biển, tiếp liền và nằm ngoài lãnh hải Việt Nam, trên toàn bộ phần kéo dài tự nhiên của lãnh thổ đất liền, các đảo và quần đảo của Việt Nam cho đến mép ngoài của rìa lục địa.</a:t>
          </a:r>
          <a:endParaRPr lang="en-US" sz="1600" b="0" kern="1200" dirty="0" smtClean="0">
            <a:solidFill>
              <a:schemeClr val="tx1"/>
            </a:solidFill>
            <a:effectLst/>
            <a:latin typeface="+mj-lt"/>
            <a:ea typeface="Cambria" pitchFamily="18" charset="0"/>
            <a:cs typeface="Times New Roman"/>
          </a:endParaRPr>
        </a:p>
      </dsp:txBody>
      <dsp:txXfrm>
        <a:off x="1140991" y="2179580"/>
        <a:ext cx="6757774" cy="1017867"/>
      </dsp:txXfrm>
    </dsp:sp>
    <dsp:sp modelId="{9D6C96D5-59F1-4074-AA4E-276172A59D56}">
      <dsp:nvSpPr>
        <dsp:cNvPr id="0" name=""/>
        <dsp:cNvSpPr/>
      </dsp:nvSpPr>
      <dsp:spPr>
        <a:xfrm>
          <a:off x="477315" y="2069284"/>
          <a:ext cx="1379523" cy="1379523"/>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65911" y="3551179"/>
          <a:ext cx="7158940" cy="1726589"/>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5997" tIns="40640" rIns="40640" bIns="4064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 Trường hợp mép ngoài của rìa lục địa này cách đường cơ sở chưa đủ 200 hải lí: thì thềm lục địa nơi đó được kéo dài đến 200 hải lí tính từ đường cơ sở.</a:t>
          </a:r>
          <a:endParaRPr lang="en-US" sz="1600" kern="1200" dirty="0" smtClean="0">
            <a:solidFill>
              <a:schemeClr val="tx1"/>
            </a:solidFill>
            <a:latin typeface="+mj-lt"/>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 Trường hợp mép ngoài của rìa lục địa này vượt quá 200 hải lí tính từ đường cơ sở: thì thềm lục địa nơi đó được kéo dài không quá 350 hải lí tính từ đường cơ sở hoặc không quá 100 hải lí tính từ đường đẳng sâu 2500m.</a:t>
          </a:r>
          <a:endParaRPr lang="en-US" sz="1600" kern="1200" dirty="0" smtClean="0">
            <a:solidFill>
              <a:schemeClr val="tx1"/>
            </a:solidFill>
            <a:latin typeface="+mj-lt"/>
            <a:ea typeface="Cambria" pitchFamily="18" charset="0"/>
          </a:endParaRPr>
        </a:p>
      </dsp:txBody>
      <dsp:txXfrm>
        <a:off x="765911" y="3551179"/>
        <a:ext cx="7158940" cy="1726589"/>
      </dsp:txXfrm>
    </dsp:sp>
    <dsp:sp modelId="{BB02C15B-25BD-4CA5-8B62-85830BA892A9}">
      <dsp:nvSpPr>
        <dsp:cNvPr id="0" name=""/>
        <dsp:cNvSpPr/>
      </dsp:nvSpPr>
      <dsp:spPr>
        <a:xfrm>
          <a:off x="76149" y="3724712"/>
          <a:ext cx="1379523" cy="1379523"/>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4</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7.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7.png"/><Relationship Id="rId4" Type="http://schemas.openxmlformats.org/officeDocument/2006/relationships/image" Target="../media/image10.jpe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7.png"/><Relationship Id="rId4" Type="http://schemas.openxmlformats.org/officeDocument/2006/relationships/image" Target="../media/image10.jpeg"/><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20.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28.png"/><Relationship Id="rId5" Type="http://schemas.openxmlformats.org/officeDocument/2006/relationships/image" Target="../media/image11.png"/><Relationship Id="rId10" Type="http://schemas.openxmlformats.org/officeDocument/2006/relationships/image" Target="../media/image27.png"/><Relationship Id="rId4" Type="http://schemas.openxmlformats.org/officeDocument/2006/relationships/image" Target="../media/image10.jpeg"/><Relationship Id="rId9" Type="http://schemas.openxmlformats.org/officeDocument/2006/relationships/image" Target="../media/image13.jpeg"/></Relationships>
</file>

<file path=ppt/slides/_rels/slide1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9.wdp"/><Relationship Id="rId5" Type="http://schemas.openxmlformats.org/officeDocument/2006/relationships/image" Target="../media/image11.png"/><Relationship Id="rId10" Type="http://schemas.openxmlformats.org/officeDocument/2006/relationships/image" Target="../media/image29.png"/><Relationship Id="rId4" Type="http://schemas.openxmlformats.org/officeDocument/2006/relationships/image" Target="../media/image10.jpeg"/><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10.wdp"/><Relationship Id="rId5" Type="http://schemas.openxmlformats.org/officeDocument/2006/relationships/image" Target="../media/image11.png"/><Relationship Id="rId10" Type="http://schemas.openxmlformats.org/officeDocument/2006/relationships/image" Target="../media/image30.jpeg"/><Relationship Id="rId4" Type="http://schemas.openxmlformats.org/officeDocument/2006/relationships/image" Target="../media/image10.jpeg"/><Relationship Id="rId9" Type="http://schemas.openxmlformats.org/officeDocument/2006/relationships/image" Target="../media/image13.jpe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36.png"/><Relationship Id="rId5" Type="http://schemas.openxmlformats.org/officeDocument/2006/relationships/image" Target="../media/image11.png"/><Relationship Id="rId10" Type="http://schemas.openxmlformats.org/officeDocument/2006/relationships/image" Target="../media/image35.png"/><Relationship Id="rId4" Type="http://schemas.openxmlformats.org/officeDocument/2006/relationships/image" Target="../media/image10.jpeg"/><Relationship Id="rId9" Type="http://schemas.openxmlformats.org/officeDocument/2006/relationships/image" Target="../media/image13.jpeg"/></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11.wdp"/><Relationship Id="rId5" Type="http://schemas.openxmlformats.org/officeDocument/2006/relationships/image" Target="../media/image11.png"/><Relationship Id="rId10" Type="http://schemas.openxmlformats.org/officeDocument/2006/relationships/image" Target="../media/image37.png"/><Relationship Id="rId4" Type="http://schemas.openxmlformats.org/officeDocument/2006/relationships/image" Target="../media/image10.jpeg"/><Relationship Id="rId9" Type="http://schemas.openxmlformats.org/officeDocument/2006/relationships/image" Target="../media/image13.jpeg"/></Relationships>
</file>

<file path=ppt/slides/_rels/slide2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11.wdp"/><Relationship Id="rId5" Type="http://schemas.openxmlformats.org/officeDocument/2006/relationships/image" Target="../media/image11.png"/><Relationship Id="rId10" Type="http://schemas.openxmlformats.org/officeDocument/2006/relationships/image" Target="../media/image37.png"/><Relationship Id="rId4" Type="http://schemas.openxmlformats.org/officeDocument/2006/relationships/image" Target="../media/image10.jpeg"/><Relationship Id="rId9"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12" Type="http://schemas.microsoft.com/office/2007/relationships/hdphoto" Target="../media/hdphoto12.wdp"/><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41.png"/><Relationship Id="rId5" Type="http://schemas.openxmlformats.org/officeDocument/2006/relationships/image" Target="../media/image11.png"/><Relationship Id="rId10" Type="http://schemas.openxmlformats.org/officeDocument/2006/relationships/image" Target="../media/image40.png"/><Relationship Id="rId4" Type="http://schemas.openxmlformats.org/officeDocument/2006/relationships/image" Target="../media/image10.jpeg"/><Relationship Id="rId9" Type="http://schemas.openxmlformats.org/officeDocument/2006/relationships/image" Target="../media/image13.jpeg"/></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43.png"/><Relationship Id="rId5" Type="http://schemas.openxmlformats.org/officeDocument/2006/relationships/image" Target="../media/image11.png"/><Relationship Id="rId10" Type="http://schemas.openxmlformats.org/officeDocument/2006/relationships/image" Target="../media/image42.png"/><Relationship Id="rId4" Type="http://schemas.openxmlformats.org/officeDocument/2006/relationships/image" Target="../media/image10.jpeg"/><Relationship Id="rId9" Type="http://schemas.openxmlformats.org/officeDocument/2006/relationships/image" Target="../media/image13.jpeg"/></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45.png"/><Relationship Id="rId5" Type="http://schemas.openxmlformats.org/officeDocument/2006/relationships/image" Target="../media/image11.png"/><Relationship Id="rId10" Type="http://schemas.openxmlformats.org/officeDocument/2006/relationships/image" Target="../media/image44.png"/><Relationship Id="rId4" Type="http://schemas.openxmlformats.org/officeDocument/2006/relationships/image" Target="../media/image10.jpe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12.wdp"/><Relationship Id="rId5" Type="http://schemas.openxmlformats.org/officeDocument/2006/relationships/image" Target="../media/image11.png"/><Relationship Id="rId10" Type="http://schemas.openxmlformats.org/officeDocument/2006/relationships/image" Target="../media/image41.png"/><Relationship Id="rId4" Type="http://schemas.openxmlformats.org/officeDocument/2006/relationships/image" Target="../media/image10.jpeg"/><Relationship Id="rId9" Type="http://schemas.openxmlformats.org/officeDocument/2006/relationships/image" Target="../media/image13.jpeg"/></Relationships>
</file>

<file path=ppt/slides/_rels/slide32.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76200"/>
            <a:ext cx="65532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VƯỢT CHƯỚNG NGẠI VẬT</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6" name="Rectangle 35"/>
          <p:cNvSpPr/>
          <p:nvPr/>
        </p:nvSpPr>
        <p:spPr>
          <a:xfrm>
            <a:off x="-1" y="3581400"/>
            <a:ext cx="8991601" cy="3323987"/>
          </a:xfrm>
          <a:prstGeom prst="rect">
            <a:avLst/>
          </a:prstGeom>
        </p:spPr>
        <p:txBody>
          <a:bodyPr wrap="square">
            <a:spAutoFit/>
          </a:bodyPr>
          <a:lstStyle/>
          <a:p>
            <a:pPr algn="ctr"/>
            <a:r>
              <a:rPr lang="en-US" sz="21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a:t>
            </a:r>
            <a:r>
              <a:rPr lang="vi-VN" sz="21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UẬT CHƠI</a:t>
            </a:r>
          </a:p>
          <a:p>
            <a:pPr algn="just"/>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“Chướng ngại vật” là tên hình ảnh ẩn sau 4 mảnh ghép được đánh số từ 1 đến 4 tương ứng với 4 câu hỏi.</a:t>
            </a:r>
          </a:p>
          <a:p>
            <a:pPr algn="just"/>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Các em dựa vào </a:t>
            </a:r>
            <a:r>
              <a:rPr lang="en-US" sz="2100" b="1" dirty="0" err="1"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Atlat</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a:t>
            </a:r>
            <a:r>
              <a:rPr lang="en-US" sz="2100" b="1" dirty="0" err="1"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Địa</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a:t>
            </a:r>
            <a:r>
              <a:rPr lang="en-US" sz="2100" b="1" dirty="0" err="1"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lí</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a:t>
            </a:r>
            <a:r>
              <a:rPr lang="en-US" sz="2100" b="1" dirty="0" err="1"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Việt</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Nam </a:t>
            </a:r>
            <a:r>
              <a:rPr lang="en-US" sz="2100" b="1" dirty="0" err="1"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và</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kiến </a:t>
            </a:r>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thức đã học để trả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lời, </a:t>
            </a:r>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mỗi câu hỏi có 1 lượt trả lời.</a:t>
            </a:r>
          </a:p>
          <a:p>
            <a:pPr algn="just"/>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Em </a:t>
            </a:r>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nào trả lời đúng sẽ nhận được 1 phần quà nhỏ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và </a:t>
            </a:r>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mảng ghép sẽ biến mất để hiện ra một góc của hình ảnh tương ứng, trả lời sai mảnh ghép sẽ bị khóa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lại</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 T</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rong </a:t>
            </a:r>
            <a:r>
              <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rPr>
              <a:t>quá trình trả lời, em nào trả lời đúng “Chướng ngại vật” thì sẽ nhận được phần quà lớn </a:t>
            </a:r>
            <a:r>
              <a:rPr lang="vi-VN"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hơn</a:t>
            </a:r>
            <a:r>
              <a:rPr lang="en-US" sz="21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a:t>
            </a:r>
            <a:endParaRPr lang="vi-VN" sz="21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8" name="Rectangle 37"/>
          <p:cNvSpPr/>
          <p:nvPr/>
        </p:nvSpPr>
        <p:spPr>
          <a:xfrm>
            <a:off x="2362200" y="838200"/>
            <a:ext cx="2665252" cy="134048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a:solidFill>
                  <a:srgbClr val="000000"/>
                </a:solidFill>
                <a:effectLst/>
                <a:latin typeface="Times New Roman" panose="02020603050405020304" pitchFamily="18" charset="0"/>
                <a:ea typeface="Calibri"/>
                <a:cs typeface="Times New Roman" panose="02020603050405020304" pitchFamily="18" charset="0"/>
              </a:rPr>
              <a:t>1</a:t>
            </a:r>
            <a:endParaRPr lang="en-US" sz="1100">
              <a:effectLst/>
              <a:latin typeface="Times New Roman" panose="02020603050405020304" pitchFamily="18" charset="0"/>
              <a:ea typeface="Calibri"/>
              <a:cs typeface="Times New Roman" panose="02020603050405020304" pitchFamily="18" charset="0"/>
            </a:endParaRPr>
          </a:p>
        </p:txBody>
      </p:sp>
      <p:sp>
        <p:nvSpPr>
          <p:cNvPr id="39" name="Rectangle 38"/>
          <p:cNvSpPr/>
          <p:nvPr/>
        </p:nvSpPr>
        <p:spPr>
          <a:xfrm>
            <a:off x="4745355" y="843280"/>
            <a:ext cx="2665252" cy="1340485"/>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a:solidFill>
                  <a:srgbClr val="000000"/>
                </a:solidFill>
                <a:effectLst/>
                <a:latin typeface="Times New Roman" panose="02020603050405020304" pitchFamily="18" charset="0"/>
                <a:ea typeface="Calibri"/>
                <a:cs typeface="Times New Roman" panose="02020603050405020304" pitchFamily="18" charset="0"/>
              </a:rPr>
              <a:t>2</a:t>
            </a:r>
            <a:endParaRPr lang="en-US" sz="1100">
              <a:effectLst/>
              <a:latin typeface="Times New Roman" panose="02020603050405020304" pitchFamily="18" charset="0"/>
              <a:ea typeface="Calibri"/>
              <a:cs typeface="Times New Roman" panose="02020603050405020304" pitchFamily="18" charset="0"/>
            </a:endParaRPr>
          </a:p>
        </p:txBody>
      </p:sp>
      <p:sp>
        <p:nvSpPr>
          <p:cNvPr id="40" name="Rectangle 39"/>
          <p:cNvSpPr/>
          <p:nvPr/>
        </p:nvSpPr>
        <p:spPr>
          <a:xfrm>
            <a:off x="2366010" y="2183765"/>
            <a:ext cx="2657450" cy="1340485"/>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a:solidFill>
                  <a:srgbClr val="000000"/>
                </a:solidFill>
                <a:effectLst/>
                <a:latin typeface="Times New Roman" panose="02020603050405020304" pitchFamily="18" charset="0"/>
                <a:ea typeface="Calibri"/>
                <a:cs typeface="Times New Roman" panose="02020603050405020304" pitchFamily="18" charset="0"/>
              </a:rPr>
              <a:t>3</a:t>
            </a:r>
            <a:endParaRPr lang="en-US" sz="1100">
              <a:effectLst/>
              <a:latin typeface="Times New Roman" panose="02020603050405020304" pitchFamily="18" charset="0"/>
              <a:ea typeface="Calibri"/>
              <a:cs typeface="Times New Roman" panose="02020603050405020304" pitchFamily="18" charset="0"/>
            </a:endParaRPr>
          </a:p>
        </p:txBody>
      </p:sp>
      <p:sp>
        <p:nvSpPr>
          <p:cNvPr id="41" name="Rectangle 40"/>
          <p:cNvSpPr/>
          <p:nvPr/>
        </p:nvSpPr>
        <p:spPr>
          <a:xfrm>
            <a:off x="4748530" y="2183766"/>
            <a:ext cx="2661706" cy="1340484"/>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dirty="0">
                <a:solidFill>
                  <a:srgbClr val="000000"/>
                </a:solidFill>
                <a:effectLst/>
                <a:latin typeface="Times New Roman" panose="02020603050405020304" pitchFamily="18" charset="0"/>
                <a:ea typeface="Calibri"/>
                <a:cs typeface="Times New Roman" panose="02020603050405020304" pitchFamily="18" charset="0"/>
              </a:rPr>
              <a:t>4</a:t>
            </a:r>
            <a:endParaRPr lang="en-US" sz="11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594866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randombar(horizontal)">
                                      <p:cBhvr>
                                        <p:cTn id="7" dur="500"/>
                                        <p:tgtEl>
                                          <p:spTgt spid="3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randombar(horizontal)">
                                      <p:cBhvr>
                                        <p:cTn id="10" dur="500"/>
                                        <p:tgtEl>
                                          <p:spTgt spid="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randombar(horizontal)">
                                      <p:cBhvr>
                                        <p:cTn id="13" dur="500"/>
                                        <p:tgtEl>
                                          <p:spTgt spid="4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randombar(horizontal)">
                                      <p:cBhvr>
                                        <p:cTn id="16" dur="500"/>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21" dur="500"/>
                                        <p:tgtEl>
                                          <p:spTgt spid="36">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6">
                                            <p:txEl>
                                              <p:pRg st="1" end="1"/>
                                            </p:txEl>
                                          </p:spTgt>
                                        </p:tgtEl>
                                        <p:attrNameLst>
                                          <p:attrName>style.visibility</p:attrName>
                                        </p:attrNameLst>
                                      </p:cBhvr>
                                      <p:to>
                                        <p:strVal val="visible"/>
                                      </p:to>
                                    </p:set>
                                    <p:animEffect transition="in" filter="randombar(horizontal)">
                                      <p:cBhvr>
                                        <p:cTn id="24" dur="500"/>
                                        <p:tgtEl>
                                          <p:spTgt spid="3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6">
                                            <p:txEl>
                                              <p:pRg st="2" end="2"/>
                                            </p:txEl>
                                          </p:spTgt>
                                        </p:tgtEl>
                                        <p:attrNameLst>
                                          <p:attrName>style.visibility</p:attrName>
                                        </p:attrNameLst>
                                      </p:cBhvr>
                                      <p:to>
                                        <p:strVal val="visible"/>
                                      </p:to>
                                    </p:set>
                                    <p:animEffect transition="in" filter="randombar(horizontal)">
                                      <p:cBhvr>
                                        <p:cTn id="29" dur="500"/>
                                        <p:tgtEl>
                                          <p:spTgt spid="3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6">
                                            <p:txEl>
                                              <p:pRg st="3" end="3"/>
                                            </p:txEl>
                                          </p:spTgt>
                                        </p:tgtEl>
                                        <p:attrNameLst>
                                          <p:attrName>style.visibility</p:attrName>
                                        </p:attrNameLst>
                                      </p:cBhvr>
                                      <p:to>
                                        <p:strVal val="visible"/>
                                      </p:to>
                                    </p:set>
                                    <p:animEffect transition="in" filter="randombar(horizontal)">
                                      <p:cBhvr>
                                        <p:cTn id="34" dur="500"/>
                                        <p:tgtEl>
                                          <p:spTgt spid="3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6">
                                            <p:txEl>
                                              <p:pRg st="4" end="4"/>
                                            </p:txEl>
                                          </p:spTgt>
                                        </p:tgtEl>
                                        <p:attrNameLst>
                                          <p:attrName>style.visibility</p:attrName>
                                        </p:attrNameLst>
                                      </p:cBhvr>
                                      <p:to>
                                        <p:strVal val="visible"/>
                                      </p:to>
                                    </p:set>
                                    <p:animEffect transition="in" filter="randombar(horizontal)">
                                      <p:cBhvr>
                                        <p:cTn id="39" dur="500"/>
                                        <p:tgtEl>
                                          <p:spTgt spid="3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Ở </a:t>
            </a:r>
            <a:r>
              <a:rPr lang="vi-VN" sz="2400" b="1" dirty="0" smtClean="0">
                <a:solidFill>
                  <a:srgbClr val="0D30DD"/>
                </a:solidFill>
                <a:latin typeface="Times New Roman" panose="02020603050405020304" pitchFamily="18" charset="0"/>
                <a:cs typeface="Times New Roman" panose="02020603050405020304" pitchFamily="18" charset="0"/>
              </a:rPr>
              <a:t>BIỂN ĐÔNG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268865" y="1274088"/>
            <a:ext cx="8570335" cy="5062924"/>
          </a:xfrm>
          <a:prstGeom prst="rect">
            <a:avLst/>
          </a:prstGeom>
          <a:solidFill>
            <a:srgbClr val="BCFCD4"/>
          </a:solidFill>
          <a:ln>
            <a:solidFill>
              <a:srgbClr val="00B050"/>
            </a:solidFill>
          </a:ln>
        </p:spPr>
        <p:txBody>
          <a:bodyPr wrap="square">
            <a:spAutoFit/>
          </a:bodyPr>
          <a:lstStyle/>
          <a:p>
            <a:pPr algn="ct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15 </a:t>
            </a:r>
            <a:r>
              <a:rPr lang="en-US" sz="19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19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19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3 VÀ 4: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11.2-11.4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1900" i="1" dirty="0" smtClean="0">
                <a:solidFill>
                  <a:srgbClr val="FF0000"/>
                </a:solidFill>
                <a:latin typeface="Times New Roman" panose="02020603050405020304" pitchFamily="18" charset="0"/>
                <a:ea typeface="Times New Roman"/>
                <a:cs typeface="Times New Roman" panose="02020603050405020304" pitchFamily="18" charset="0"/>
              </a:rPr>
              <a:t>- Cho </a:t>
            </a:r>
            <a:r>
              <a:rPr lang="en-US" sz="1900" i="1" dirty="0" err="1" smtClean="0">
                <a:solidFill>
                  <a:srgbClr val="FF0000"/>
                </a:solidFill>
                <a:latin typeface="Times New Roman" panose="02020603050405020304" pitchFamily="18" charset="0"/>
                <a:ea typeface="Times New Roman"/>
                <a:cs typeface="Times New Roman" panose="02020603050405020304" pitchFamily="18" charset="0"/>
              </a:rPr>
              <a:t>biết</a:t>
            </a:r>
            <a:r>
              <a:rPr lang="en-US" sz="1900" i="1" dirty="0" smtClean="0">
                <a:solidFill>
                  <a:srgbClr val="FF0000"/>
                </a:solidFill>
                <a:latin typeface="Times New Roman" panose="02020603050405020304" pitchFamily="18" charset="0"/>
                <a:ea typeface="Times New Roman"/>
                <a:cs typeface="Times New Roman" panose="02020603050405020304" pitchFamily="18" charset="0"/>
              </a:rPr>
              <a:t> v</a:t>
            </a:r>
            <a:r>
              <a:rPr lang="vi-VN" sz="1900" i="1" dirty="0" smtClean="0">
                <a:solidFill>
                  <a:srgbClr val="FF0000"/>
                </a:solidFill>
                <a:latin typeface="Times New Roman" panose="02020603050405020304" pitchFamily="18" charset="0"/>
                <a:ea typeface="Times New Roman"/>
                <a:cs typeface="Times New Roman" panose="02020603050405020304" pitchFamily="18" charset="0"/>
              </a:rPr>
              <a:t>ùng </a:t>
            </a:r>
            <a:r>
              <a:rPr lang="vi-VN" sz="1900" i="1" dirty="0">
                <a:solidFill>
                  <a:srgbClr val="FF0000"/>
                </a:solidFill>
                <a:latin typeface="Times New Roman" panose="02020603050405020304" pitchFamily="18" charset="0"/>
                <a:ea typeface="Times New Roman"/>
                <a:cs typeface="Times New Roman" panose="02020603050405020304" pitchFamily="18" charset="0"/>
              </a:rPr>
              <a:t>biển nước ta gồm những bộ phận nào? </a:t>
            </a:r>
            <a:endParaRPr lang="en-US" sz="1900" i="1" dirty="0" smtClean="0">
              <a:solidFill>
                <a:srgbClr val="FF0000"/>
              </a:solidFill>
              <a:latin typeface="Times New Roman" panose="02020603050405020304" pitchFamily="18" charset="0"/>
              <a:ea typeface="Times New Roman"/>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căn cứ xác định vùng biển nước ta</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đ</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ường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cơ sở là gì? Xác định các mốc đường cơ sở trên biển dùng để tính chiều rộng lãnh hải của lục địa nước ta.</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ội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thủy và lãnh hải khác nhau như thế nào</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7 VÀ 8: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11.2-11.4</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 kênh chữ SGK,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ùng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tiếp giáp lãnh hải và vùng đặc quyền kinh tế khác nhau như thế nào</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khái niệm thềm lục địa VN</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cách xác định thềm lục địa khi mép ngoài của rìa lục địa này cách đường cơ sở chưa đủ 200 hải lí và khi mép ngoài của rìa lục địa này vượt quá 200 hải lí tính từ đường cơ sở</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gày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25/12/2020 hiệp định gì đã được kí kết? Xác định đường phân chia vịnh Bắc Bộ giữa Việt Nam và Trung Quốc.</a:t>
            </a:r>
            <a:endPar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8400" y="1424818"/>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5293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3" dur="500"/>
                                        <p:tgtEl>
                                          <p:spTgt spid="22">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48" dur="500"/>
                                        <p:tgtEl>
                                          <p:spTgt spid="22">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3" dur="500"/>
                                        <p:tgtEl>
                                          <p:spTgt spid="22">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58" dur="500"/>
                                        <p:tgtEl>
                                          <p:spTgt spid="22">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3" dur="500"/>
                                        <p:tgtEl>
                                          <p:spTgt spid="22">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68" dur="500"/>
                                        <p:tgtEl>
                                          <p:spTgt spid="22">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2" end="12"/>
                                            </p:txEl>
                                          </p:spTgt>
                                        </p:tgtEl>
                                        <p:attrNameLst>
                                          <p:attrName>style.visibility</p:attrName>
                                        </p:attrNameLst>
                                      </p:cBhvr>
                                      <p:to>
                                        <p:strVal val="visible"/>
                                      </p:to>
                                    </p:set>
                                    <p:animEffect transition="in" filter="randombar(horizontal)">
                                      <p:cBhvr>
                                        <p:cTn id="73" dur="500"/>
                                        <p:tgtEl>
                                          <p:spTgt spid="2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400" y="152400"/>
            <a:ext cx="4736973" cy="6553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29200" y="152400"/>
            <a:ext cx="3962400" cy="19716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029200" y="2286000"/>
            <a:ext cx="3962400" cy="4419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02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par>
                                <p:cTn id="8" presetID="14" presetClass="entr" presetSubtype="1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randombar(horizontal)">
                                      <p:cBhvr>
                                        <p:cTn id="10" dur="500"/>
                                        <p:tgtEl>
                                          <p:spTgt spid="2051"/>
                                        </p:tgtEl>
                                      </p:cBhvr>
                                    </p:animEffect>
                                  </p:childTnLst>
                                </p:cTn>
                              </p:par>
                              <p:par>
                                <p:cTn id="11" presetID="14" presetClass="entr" presetSubtype="1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randombar(horizontal)">
                                      <p:cBhvr>
                                        <p:cTn id="13"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2867709984"/>
              </p:ext>
            </p:extLst>
          </p:nvPr>
        </p:nvGraphicFramePr>
        <p:xfrm>
          <a:off x="838199" y="1173219"/>
          <a:ext cx="8001001" cy="5518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587" y="3478394"/>
            <a:ext cx="945993" cy="87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457200" y="3581400"/>
            <a:ext cx="4897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1</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Ở </a:t>
            </a:r>
            <a:r>
              <a:rPr lang="vi-VN" sz="2400" b="1" dirty="0">
                <a:solidFill>
                  <a:srgbClr val="0D30DD"/>
                </a:solidFill>
                <a:latin typeface="Times New Roman" panose="02020603050405020304" pitchFamily="18" charset="0"/>
                <a:cs typeface="Times New Roman" panose="02020603050405020304" pitchFamily="18" charset="0"/>
              </a:rPr>
              <a:t>BIỂN ĐÔNG</a:t>
            </a:r>
          </a:p>
        </p:txBody>
      </p:sp>
    </p:spTree>
    <p:extLst>
      <p:ext uri="{BB962C8B-B14F-4D97-AF65-F5344CB8AC3E}">
        <p14:creationId xmlns:p14="http://schemas.microsoft.com/office/powerpoint/2010/main" val="3728957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233161" y="1398687"/>
            <a:ext cx="4948440" cy="4801314"/>
          </a:xfrm>
          <a:prstGeom prst="rect">
            <a:avLst/>
          </a:prstGeom>
          <a:solidFill>
            <a:srgbClr val="FFCCFF"/>
          </a:solidFill>
          <a:ln w="12700">
            <a:solidFill>
              <a:srgbClr val="009900"/>
            </a:solidFill>
          </a:ln>
        </p:spPr>
        <p:txBody>
          <a:bodyPr wrap="square">
            <a:spAutoFit/>
          </a:bodyPr>
          <a:lstStyle/>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0 - nằm trên ranh giới phía Tây Nam của vùng nước lịch sử của nước Cộng hòa xã hội chủ nghĩa Việt Nam và Cộng hòa nhân dân Campuchia.</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A1 - tại hòn Nhạn, quần đảo Thổ Chu, tỉnh Kiên Giang.</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A2 - tại hòn Đá Lẻ ở Đông Nam Hòn Khoai, tỉnh Cà Mau.</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A3 - tại hòn Tài Lớn, Côn Đảo.</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A4 - tại hòn Bông Lang, Côn Đảo.</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 5 - tại hòn Bảy Cạnh, Côn Đảo.</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A6 - hòn Hải (nhóm đảo Phú Quý), tỉnh Bình Thuận.</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A7 - hòn Đôi, tỉnh Khánh Hòa.</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A8 - mũi Đại Lãnh, tỉnh Phú Yên.</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A9 - hòn Ông Căn, tỉnh Bình Định.</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A10 - đảo Lý Sơn, tỉnh Quảng Ngãi.</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Mốc A11 - đảo Cồn Cỏ, tỉnh Quảng Trị.</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Ở </a:t>
            </a:r>
            <a:r>
              <a:rPr lang="en-US" sz="2400" b="1" dirty="0">
                <a:solidFill>
                  <a:srgbClr val="0D30DD"/>
                </a:solidFill>
                <a:latin typeface="Times New Roman" panose="02020603050405020304" pitchFamily="18" charset="0"/>
                <a:cs typeface="Times New Roman" panose="02020603050405020304" pitchFamily="18" charset="0"/>
              </a:rPr>
              <a:t>BIỂN ĐÔNG</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4122" y="1311234"/>
            <a:ext cx="3525077" cy="5241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277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2" dur="500"/>
                                        <p:tgtEl>
                                          <p:spTgt spid="16">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18" dur="500"/>
                                        <p:tgtEl>
                                          <p:spTgt spid="16">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21" dur="500"/>
                                        <p:tgtEl>
                                          <p:spTgt spid="16">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16">
                                            <p:txEl>
                                              <p:pRg st="4" end="4"/>
                                            </p:txEl>
                                          </p:spTgt>
                                        </p:tgtEl>
                                        <p:attrNameLst>
                                          <p:attrName>style.visibility</p:attrName>
                                        </p:attrNameLst>
                                      </p:cBhvr>
                                      <p:to>
                                        <p:strVal val="visible"/>
                                      </p:to>
                                    </p:set>
                                    <p:animEffect transition="in" filter="randombar(horizontal)">
                                      <p:cBhvr>
                                        <p:cTn id="24" dur="500"/>
                                        <p:tgtEl>
                                          <p:spTgt spid="16">
                                            <p:txEl>
                                              <p:pRg st="4" end="4"/>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animEffect transition="in" filter="randombar(horizontal)">
                                      <p:cBhvr>
                                        <p:cTn id="27" dur="500"/>
                                        <p:tgtEl>
                                          <p:spTgt spid="16">
                                            <p:txEl>
                                              <p:pRg st="5" end="5"/>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6">
                                            <p:txEl>
                                              <p:pRg st="6" end="6"/>
                                            </p:txEl>
                                          </p:spTgt>
                                        </p:tgtEl>
                                        <p:attrNameLst>
                                          <p:attrName>style.visibility</p:attrName>
                                        </p:attrNameLst>
                                      </p:cBhvr>
                                      <p:to>
                                        <p:strVal val="visible"/>
                                      </p:to>
                                    </p:set>
                                    <p:animEffect transition="in" filter="randombar(horizontal)">
                                      <p:cBhvr>
                                        <p:cTn id="30" dur="500"/>
                                        <p:tgtEl>
                                          <p:spTgt spid="16">
                                            <p:txEl>
                                              <p:pRg st="6" end="6"/>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16">
                                            <p:txEl>
                                              <p:pRg st="7" end="7"/>
                                            </p:txEl>
                                          </p:spTgt>
                                        </p:tgtEl>
                                        <p:attrNameLst>
                                          <p:attrName>style.visibility</p:attrName>
                                        </p:attrNameLst>
                                      </p:cBhvr>
                                      <p:to>
                                        <p:strVal val="visible"/>
                                      </p:to>
                                    </p:set>
                                    <p:animEffect transition="in" filter="randombar(horizontal)">
                                      <p:cBhvr>
                                        <p:cTn id="33" dur="500"/>
                                        <p:tgtEl>
                                          <p:spTgt spid="16">
                                            <p:txEl>
                                              <p:pRg st="7" end="7"/>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6">
                                            <p:txEl>
                                              <p:pRg st="8" end="8"/>
                                            </p:txEl>
                                          </p:spTgt>
                                        </p:tgtEl>
                                        <p:attrNameLst>
                                          <p:attrName>style.visibility</p:attrName>
                                        </p:attrNameLst>
                                      </p:cBhvr>
                                      <p:to>
                                        <p:strVal val="visible"/>
                                      </p:to>
                                    </p:set>
                                    <p:animEffect transition="in" filter="randombar(horizontal)">
                                      <p:cBhvr>
                                        <p:cTn id="36" dur="500"/>
                                        <p:tgtEl>
                                          <p:spTgt spid="16">
                                            <p:txEl>
                                              <p:pRg st="8" end="8"/>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6">
                                            <p:txEl>
                                              <p:pRg st="9" end="9"/>
                                            </p:txEl>
                                          </p:spTgt>
                                        </p:tgtEl>
                                        <p:attrNameLst>
                                          <p:attrName>style.visibility</p:attrName>
                                        </p:attrNameLst>
                                      </p:cBhvr>
                                      <p:to>
                                        <p:strVal val="visible"/>
                                      </p:to>
                                    </p:set>
                                    <p:animEffect transition="in" filter="randombar(horizontal)">
                                      <p:cBhvr>
                                        <p:cTn id="39" dur="500"/>
                                        <p:tgtEl>
                                          <p:spTgt spid="16">
                                            <p:txEl>
                                              <p:pRg st="9" end="9"/>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16">
                                            <p:txEl>
                                              <p:pRg st="10" end="10"/>
                                            </p:txEl>
                                          </p:spTgt>
                                        </p:tgtEl>
                                        <p:attrNameLst>
                                          <p:attrName>style.visibility</p:attrName>
                                        </p:attrNameLst>
                                      </p:cBhvr>
                                      <p:to>
                                        <p:strVal val="visible"/>
                                      </p:to>
                                    </p:set>
                                    <p:animEffect transition="in" filter="randombar(horizontal)">
                                      <p:cBhvr>
                                        <p:cTn id="42" dur="500"/>
                                        <p:tgtEl>
                                          <p:spTgt spid="16">
                                            <p:txEl>
                                              <p:pRg st="10" end="10"/>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16">
                                            <p:txEl>
                                              <p:pRg st="11" end="11"/>
                                            </p:txEl>
                                          </p:spTgt>
                                        </p:tgtEl>
                                        <p:attrNameLst>
                                          <p:attrName>style.visibility</p:attrName>
                                        </p:attrNameLst>
                                      </p:cBhvr>
                                      <p:to>
                                        <p:strVal val="visible"/>
                                      </p:to>
                                    </p:set>
                                    <p:animEffect transition="in" filter="randombar(horizontal)">
                                      <p:cBhvr>
                                        <p:cTn id="45" dur="500"/>
                                        <p:tgtEl>
                                          <p:spTgt spid="1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4087872548"/>
              </p:ext>
            </p:extLst>
          </p:nvPr>
        </p:nvGraphicFramePr>
        <p:xfrm>
          <a:off x="838199" y="1173219"/>
          <a:ext cx="8001001" cy="55180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587" y="3478394"/>
            <a:ext cx="945993" cy="87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457200" y="3581400"/>
            <a:ext cx="4897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5</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Ở </a:t>
            </a:r>
            <a:r>
              <a:rPr lang="vi-VN" sz="2400" b="1" dirty="0">
                <a:solidFill>
                  <a:srgbClr val="0D30DD"/>
                </a:solidFill>
                <a:latin typeface="Times New Roman" panose="02020603050405020304" pitchFamily="18" charset="0"/>
                <a:cs typeface="Times New Roman" panose="02020603050405020304" pitchFamily="18" charset="0"/>
              </a:rPr>
              <a:t>BIỂN ĐÔNG</a:t>
            </a:r>
          </a:p>
        </p:txBody>
      </p:sp>
    </p:spTree>
    <p:extLst>
      <p:ext uri="{BB962C8B-B14F-4D97-AF65-F5344CB8AC3E}">
        <p14:creationId xmlns:p14="http://schemas.microsoft.com/office/powerpoint/2010/main" val="2286541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14</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VÙNG BIỂN VIỆT NAM Ở </a:t>
            </a:r>
            <a:r>
              <a:rPr lang="vi-VN" sz="2400" b="1" dirty="0" smtClean="0">
                <a:solidFill>
                  <a:srgbClr val="0D30DD"/>
                </a:solidFill>
                <a:latin typeface="Times New Roman" panose="02020603050405020304" pitchFamily="18" charset="0"/>
                <a:cs typeface="Times New Roman" panose="02020603050405020304" pitchFamily="18" charset="0"/>
              </a:rPr>
              <a:t>BIỂN </a:t>
            </a:r>
            <a:r>
              <a:rPr lang="vi-VN" sz="2400" b="1" dirty="0">
                <a:solidFill>
                  <a:srgbClr val="0D30DD"/>
                </a:solidFill>
                <a:latin typeface="Times New Roman" panose="02020603050405020304" pitchFamily="18" charset="0"/>
                <a:cs typeface="Times New Roman" panose="02020603050405020304" pitchFamily="18" charset="0"/>
              </a:rPr>
              <a:t>ĐÔNG</a:t>
            </a:r>
          </a:p>
        </p:txBody>
      </p:sp>
      <p:sp>
        <p:nvSpPr>
          <p:cNvPr id="32" name="Rectangle 31"/>
          <p:cNvSpPr/>
          <p:nvPr/>
        </p:nvSpPr>
        <p:spPr>
          <a:xfrm>
            <a:off x="533400" y="1570940"/>
            <a:ext cx="3657600" cy="460126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mj-lt"/>
                <a:ea typeface="Cambria" pitchFamily="18" charset="0"/>
              </a:rPr>
              <a:t>- Ngày 25/12/2000, Hiệp định về phân định lãnh hải, vùng đặc quyền kinh tế và thềm lục địa của VN và Trung Quốc trong vịnh Bắc Bộ đã được kí kết.</a:t>
            </a:r>
          </a:p>
          <a:p>
            <a:pPr algn="just">
              <a:spcBef>
                <a:spcPts val="600"/>
              </a:spcBef>
              <a:spcAft>
                <a:spcPts val="0"/>
              </a:spcAft>
            </a:pPr>
            <a:r>
              <a:rPr lang="vi-VN" sz="2400" dirty="0">
                <a:latin typeface="+mj-lt"/>
                <a:ea typeface="Cambria" pitchFamily="18" charset="0"/>
              </a:rPr>
              <a:t>- </a:t>
            </a:r>
            <a:r>
              <a:rPr lang="vi-VN" sz="2400" dirty="0" smtClean="0">
                <a:latin typeface="+mj-lt"/>
                <a:ea typeface="Cambria" pitchFamily="18" charset="0"/>
              </a:rPr>
              <a:t>Đường </a:t>
            </a:r>
            <a:r>
              <a:rPr lang="vi-VN" sz="2400" dirty="0">
                <a:latin typeface="+mj-lt"/>
                <a:ea typeface="Cambria" pitchFamily="18" charset="0"/>
              </a:rPr>
              <a:t>phân định vịnh Bắc Bộ giữa Việt Nam và Trung Quốc được xác định bằng 21 điểm có tọa độ xác định, nối tuần tự với nhau bằng </a:t>
            </a:r>
            <a:r>
              <a:rPr lang="vi-VN" sz="2400" dirty="0" smtClean="0">
                <a:latin typeface="+mj-lt"/>
                <a:ea typeface="Cambria" pitchFamily="18" charset="0"/>
              </a:rPr>
              <a:t>các</a:t>
            </a:r>
            <a:r>
              <a:rPr lang="en-US" sz="2400" dirty="0" smtClean="0">
                <a:latin typeface="+mj-lt"/>
                <a:ea typeface="Cambria" pitchFamily="18" charset="0"/>
              </a:rPr>
              <a:t> </a:t>
            </a:r>
            <a:r>
              <a:rPr lang="vi-VN" sz="2400" dirty="0" smtClean="0">
                <a:latin typeface="+mj-lt"/>
                <a:ea typeface="Cambria" pitchFamily="18" charset="0"/>
              </a:rPr>
              <a:t>đoạn </a:t>
            </a:r>
            <a:r>
              <a:rPr lang="vi-VN" sz="2400" dirty="0">
                <a:latin typeface="+mj-lt"/>
                <a:ea typeface="Cambria" pitchFamily="18" charset="0"/>
              </a:rPr>
              <a:t>thẳng.</a:t>
            </a:r>
          </a:p>
        </p:txBody>
      </p:sp>
      <p:pic>
        <p:nvPicPr>
          <p:cNvPr id="25" name="Picture 4"/>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95800" y="1430209"/>
            <a:ext cx="4191000" cy="497059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2842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17"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200"/>
            <a:ext cx="6792509" cy="3581400"/>
          </a:xfrm>
          <a:prstGeom prst="wedgeRoundRectCallout">
            <a:avLst>
              <a:gd name="adj1" fmla="val 48134"/>
              <a:gd name="adj2" fmla="val 6675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1752600"/>
            <a:ext cx="6553198" cy="3247043"/>
          </a:xfrm>
          <a:prstGeom prst="rect">
            <a:avLst/>
          </a:prstGeom>
        </p:spPr>
        <p:txBody>
          <a:bodyPr wrap="square">
            <a:spAutoFit/>
          </a:bodyPr>
          <a:lstStyle/>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 </a:t>
            </a:r>
            <a:r>
              <a:rPr lang="vi-VN" sz="1900" dirty="0" smtClean="0">
                <a:latin typeface="Times New Roman" panose="02020603050405020304" pitchFamily="18" charset="0"/>
                <a:ea typeface="Cambria" pitchFamily="18" charset="0"/>
                <a:cs typeface="Times New Roman" panose="02020603050405020304" pitchFamily="18" charset="0"/>
              </a:rPr>
              <a:t>Đường </a:t>
            </a:r>
            <a:r>
              <a:rPr lang="vi-VN" sz="1900" dirty="0">
                <a:latin typeface="Times New Roman" panose="02020603050405020304" pitchFamily="18" charset="0"/>
                <a:ea typeface="Cambria" pitchFamily="18" charset="0"/>
                <a:cs typeface="Times New Roman" panose="02020603050405020304" pitchFamily="18" charset="0"/>
              </a:rPr>
              <a:t>cơ sở để tính chiều rộng lãnh hải VN là đường thẳng gãy khúc, nối liền các điểm từ 0 – A11</a:t>
            </a:r>
            <a:r>
              <a:rPr lang="vi-VN" sz="1900" dirty="0" smtClean="0">
                <a:latin typeface="Times New Roman" panose="02020603050405020304" pitchFamily="18" charset="0"/>
                <a:ea typeface="Cambria" pitchFamily="18" charset="0"/>
                <a:cs typeface="Times New Roman" panose="02020603050405020304" pitchFamily="18" charset="0"/>
              </a:rPr>
              <a:t>.</a:t>
            </a:r>
            <a:endParaRPr lang="en-US" sz="19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1900" b="1" dirty="0" smtClean="0">
                <a:latin typeface="Times New Roman" panose="02020603050405020304" pitchFamily="18" charset="0"/>
                <a:ea typeface="Cambria" pitchFamily="18" charset="0"/>
                <a:cs typeface="Times New Roman" panose="02020603050405020304" pitchFamily="18" charset="0"/>
              </a:rPr>
              <a:t>- </a:t>
            </a:r>
            <a:r>
              <a:rPr lang="vi-VN" sz="1900" b="1" dirty="0">
                <a:latin typeface="Times New Roman" panose="02020603050405020304" pitchFamily="18" charset="0"/>
                <a:ea typeface="Cambria" pitchFamily="18" charset="0"/>
                <a:cs typeface="Times New Roman" panose="02020603050405020304" pitchFamily="18" charset="0"/>
              </a:rPr>
              <a:t>Nội thuỷ </a:t>
            </a:r>
            <a:r>
              <a:rPr lang="vi-VN" sz="1900" dirty="0">
                <a:latin typeface="Times New Roman" panose="02020603050405020304" pitchFamily="18" charset="0"/>
                <a:ea typeface="Cambria" pitchFamily="18" charset="0"/>
                <a:cs typeface="Times New Roman" panose="02020603050405020304" pitchFamily="18" charset="0"/>
              </a:rPr>
              <a:t>là vùng nước tiếp giáp với bờ biển, ở phía trong đường cơ sở và là bộ phận lãnh thổ của Việt Nam.</a:t>
            </a:r>
          </a:p>
          <a:p>
            <a:pPr algn="just">
              <a:spcBef>
                <a:spcPts val="600"/>
              </a:spcBef>
              <a:spcAft>
                <a:spcPts val="0"/>
              </a:spcAft>
            </a:pPr>
            <a:r>
              <a:rPr lang="vi-VN" sz="1900" b="1" dirty="0">
                <a:latin typeface="Times New Roman" panose="02020603050405020304" pitchFamily="18" charset="0"/>
                <a:ea typeface="Cambria" pitchFamily="18" charset="0"/>
                <a:cs typeface="Times New Roman" panose="02020603050405020304" pitchFamily="18" charset="0"/>
              </a:rPr>
              <a:t>- Lãnh hải </a:t>
            </a:r>
            <a:r>
              <a:rPr lang="vi-VN" sz="1900" dirty="0">
                <a:latin typeface="Times New Roman" panose="02020603050405020304" pitchFamily="18" charset="0"/>
                <a:ea typeface="Cambria" pitchFamily="18" charset="0"/>
                <a:cs typeface="Times New Roman" panose="02020603050405020304" pitchFamily="18" charset="0"/>
              </a:rPr>
              <a:t>là vùng biển có chiều rộng 12 hải lí tính từ đường cơ sở ra phía biển. Ranh giới ngoài của lãnh hải là biên giới quốc gia trên biển của Việt Nam.</a:t>
            </a:r>
          </a:p>
          <a:p>
            <a:pPr algn="just">
              <a:spcBef>
                <a:spcPts val="600"/>
              </a:spcBef>
              <a:spcAft>
                <a:spcPts val="0"/>
              </a:spcAft>
            </a:pPr>
            <a:r>
              <a:rPr lang="vi-VN" sz="1900" b="1" dirty="0">
                <a:latin typeface="Times New Roman" panose="02020603050405020304" pitchFamily="18" charset="0"/>
                <a:ea typeface="Cambria" pitchFamily="18" charset="0"/>
                <a:cs typeface="Times New Roman" panose="02020603050405020304" pitchFamily="18" charset="0"/>
              </a:rPr>
              <a:t>- Vùng tiếp giáp lãnh hải </a:t>
            </a:r>
            <a:r>
              <a:rPr lang="vi-VN" sz="1900" dirty="0">
                <a:latin typeface="Times New Roman" panose="02020603050405020304" pitchFamily="18" charset="0"/>
                <a:ea typeface="Cambria" pitchFamily="18" charset="0"/>
                <a:cs typeface="Times New Roman" panose="02020603050405020304" pitchFamily="18" charset="0"/>
              </a:rPr>
              <a:t>là vùng biển tiếp liền và nằm ngoài lãnh hải Việt Nam, có chiều rộng 12 hải lí tính từ ranh giới ngoài của lãnh hải</a:t>
            </a:r>
            <a:r>
              <a:rPr lang="vi-VN" sz="1900" dirty="0" smtClean="0">
                <a:latin typeface="Times New Roman" panose="02020603050405020304" pitchFamily="18" charset="0"/>
                <a:ea typeface="Cambria" pitchFamily="18" charset="0"/>
                <a:cs typeface="Times New Roman" panose="02020603050405020304" pitchFamily="18" charset="0"/>
              </a:rPr>
              <a:t>.</a:t>
            </a:r>
            <a:endParaRPr lang="vi-VN" sz="1900" dirty="0">
              <a:latin typeface="Times New Roman" panose="02020603050405020304" pitchFamily="18" charset="0"/>
              <a:ea typeface="Cambria"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Ở </a:t>
            </a:r>
            <a:r>
              <a:rPr lang="vi-VN" sz="2400" b="1" dirty="0">
                <a:solidFill>
                  <a:srgbClr val="0D30DD"/>
                </a:solidFill>
                <a:latin typeface="Times New Roman" panose="02020603050405020304" pitchFamily="18" charset="0"/>
                <a:cs typeface="Times New Roman" panose="02020603050405020304" pitchFamily="18" charset="0"/>
              </a:rPr>
              <a:t>BIỂN </a:t>
            </a:r>
            <a:r>
              <a:rPr lang="vi-VN" sz="2400" b="1" dirty="0" smtClean="0">
                <a:solidFill>
                  <a:srgbClr val="0D30DD"/>
                </a:solidFill>
                <a:latin typeface="Times New Roman" panose="02020603050405020304" pitchFamily="18" charset="0"/>
                <a:cs typeface="Times New Roman" panose="02020603050405020304" pitchFamily="18" charset="0"/>
              </a:rPr>
              <a:t>ĐÔNG</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6445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200"/>
            <a:ext cx="6792509" cy="3581400"/>
          </a:xfrm>
          <a:prstGeom prst="wedgeRoundRectCallout">
            <a:avLst>
              <a:gd name="adj1" fmla="val 48134"/>
              <a:gd name="adj2" fmla="val 6675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66145" y="1828800"/>
            <a:ext cx="6553198" cy="3170099"/>
          </a:xfrm>
          <a:prstGeom prst="rect">
            <a:avLst/>
          </a:prstGeom>
        </p:spPr>
        <p:txBody>
          <a:bodyPr wrap="square">
            <a:spAutoFit/>
          </a:bodyPr>
          <a:lstStyle/>
          <a:p>
            <a:pPr algn="just">
              <a:spcBef>
                <a:spcPts val="600"/>
              </a:spcBef>
              <a:spcAft>
                <a:spcPts val="0"/>
              </a:spcAft>
            </a:pPr>
            <a:r>
              <a:rPr lang="vi-VN" sz="1900" b="1" dirty="0" smtClean="0">
                <a:latin typeface="Times New Roman" panose="02020603050405020304" pitchFamily="18" charset="0"/>
                <a:ea typeface="Cambria" pitchFamily="18" charset="0"/>
                <a:cs typeface="Times New Roman" panose="02020603050405020304" pitchFamily="18" charset="0"/>
              </a:rPr>
              <a:t>- </a:t>
            </a:r>
            <a:r>
              <a:rPr lang="vi-VN" sz="1900" b="1" dirty="0">
                <a:latin typeface="Times New Roman" panose="02020603050405020304" pitchFamily="18" charset="0"/>
                <a:ea typeface="Cambria" pitchFamily="18" charset="0"/>
                <a:cs typeface="Times New Roman" panose="02020603050405020304" pitchFamily="18" charset="0"/>
              </a:rPr>
              <a:t>Vùng đặc quyền kinh tế </a:t>
            </a:r>
            <a:r>
              <a:rPr lang="vi-VN" sz="1900" dirty="0">
                <a:latin typeface="Times New Roman" panose="02020603050405020304" pitchFamily="18" charset="0"/>
                <a:ea typeface="Cambria" pitchFamily="18" charset="0"/>
                <a:cs typeface="Times New Roman" panose="02020603050405020304" pitchFamily="18" charset="0"/>
              </a:rPr>
              <a:t>là vùng biển tiếp liền và nằm ngoài lãnh hải Việt Nam, hợp với lãnh hải thành một vùng biển có chiều rộng 200 hải lí tính từ đường cơ sở.</a:t>
            </a:r>
          </a:p>
          <a:p>
            <a:pPr algn="just">
              <a:spcBef>
                <a:spcPts val="600"/>
              </a:spcBef>
              <a:spcAft>
                <a:spcPts val="0"/>
              </a:spcAft>
            </a:pPr>
            <a:r>
              <a:rPr lang="en-US" sz="1900" b="1" dirty="0" smtClean="0">
                <a:latin typeface="Times New Roman" panose="02020603050405020304" pitchFamily="18" charset="0"/>
                <a:ea typeface="Cambria" pitchFamily="18" charset="0"/>
                <a:cs typeface="Times New Roman" panose="02020603050405020304" pitchFamily="18" charset="0"/>
              </a:rPr>
              <a:t>- </a:t>
            </a:r>
            <a:r>
              <a:rPr lang="vi-VN" sz="1900" b="1" dirty="0" smtClean="0">
                <a:latin typeface="Times New Roman" panose="02020603050405020304" pitchFamily="18" charset="0"/>
                <a:ea typeface="Cambria" pitchFamily="18" charset="0"/>
                <a:cs typeface="Times New Roman" panose="02020603050405020304" pitchFamily="18" charset="0"/>
              </a:rPr>
              <a:t>Thềm </a:t>
            </a:r>
            <a:r>
              <a:rPr lang="vi-VN" sz="1900" b="1" dirty="0">
                <a:latin typeface="Times New Roman" panose="02020603050405020304" pitchFamily="18" charset="0"/>
                <a:ea typeface="Cambria" pitchFamily="18" charset="0"/>
                <a:cs typeface="Times New Roman" panose="02020603050405020304" pitchFamily="18" charset="0"/>
              </a:rPr>
              <a:t>lục địa Việt Nam </a:t>
            </a:r>
            <a:r>
              <a:rPr lang="vi-VN" sz="1900" dirty="0">
                <a:latin typeface="Times New Roman" panose="02020603050405020304" pitchFamily="18" charset="0"/>
                <a:ea typeface="Cambria" pitchFamily="18" charset="0"/>
                <a:cs typeface="Times New Roman" panose="02020603050405020304" pitchFamily="18" charset="0"/>
              </a:rPr>
              <a:t>là đáy biển và lòng đất dưới đáy biển, tiếp liền và nằm ngoài lãnh hải Việt Nam, trên toàn bộ phần kéo dài tự nhiên của lãnh thổ đất liền, các đảo và quần đảo của Việt Nam cho đến mép ngoài của rìa lục địa</a:t>
            </a:r>
            <a:r>
              <a:rPr lang="vi-VN" sz="1900" dirty="0" smtClean="0">
                <a:latin typeface="Times New Roman" panose="02020603050405020304" pitchFamily="18" charset="0"/>
                <a:ea typeface="Cambria" pitchFamily="18" charset="0"/>
                <a:cs typeface="Times New Roman" panose="02020603050405020304" pitchFamily="18" charset="0"/>
              </a:rPr>
              <a:t>.</a:t>
            </a:r>
            <a:endParaRPr lang="en-US" sz="19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Đường phân định vịnh Bắc Bộ giữa Việt Nam và Trung Quốc được xác định bằng 21 điểm có tọa độ xác định, nối tuần tự với nhau bằng các đoạn thẳng.</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CÁC VÙNG BIỂN CỦA VIỆT NAM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Ở </a:t>
            </a:r>
            <a:r>
              <a:rPr lang="vi-VN" sz="2400" b="1" dirty="0">
                <a:solidFill>
                  <a:srgbClr val="0D30DD"/>
                </a:solidFill>
                <a:latin typeface="Times New Roman" panose="02020603050405020304" pitchFamily="18" charset="0"/>
                <a:cs typeface="Times New Roman" panose="02020603050405020304" pitchFamily="18" charset="0"/>
              </a:rPr>
              <a:t>BIỂN ĐÔNG</a:t>
            </a:r>
          </a:p>
        </p:txBody>
      </p:sp>
    </p:spTree>
    <p:extLst>
      <p:ext uri="{BB962C8B-B14F-4D97-AF65-F5344CB8AC3E}">
        <p14:creationId xmlns:p14="http://schemas.microsoft.com/office/powerpoint/2010/main" val="30750258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087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đ</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ịa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 ven biển nước ta gồm những dạng địa hình gì?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78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092476"/>
            <a:ext cx="3657601" cy="2308324"/>
          </a:xfrm>
          <a:prstGeom prst="rect">
            <a:avLst/>
          </a:prstGeom>
          <a:solidFill>
            <a:srgbClr val="FFCCFF"/>
          </a:solidFill>
          <a:ln w="12700">
            <a:solidFill>
              <a:srgbClr val="0070C0"/>
            </a:solidFill>
          </a:ln>
        </p:spPr>
        <p:txBody>
          <a:bodyPr wrap="square">
            <a:spAutoFit/>
          </a:bodyPr>
          <a:lstStyle/>
          <a:p>
            <a:pPr algn="just"/>
            <a:r>
              <a:rPr lang="vi-VN" sz="2400" dirty="0">
                <a:latin typeface="Times New Roman" panose="02020603050405020304" pitchFamily="18" charset="0"/>
                <a:ea typeface="Cambria" panose="02040503050406030204" pitchFamily="18" charset="0"/>
                <a:cs typeface="Times New Roman" panose="02020603050405020304" pitchFamily="18" charset="0"/>
              </a:rPr>
              <a:t>Địa hình ven biển rất đa dạng, bao gồm: vịnh cửa sông, bờ biển mài mòn, tam giác châu, các bãi cát phẳng, cồn cát, đầm phá, vũng vịnh nước sâu,...</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endParaRPr lang="en-US" sz="2400" b="1" dirty="0">
              <a:solidFill>
                <a:srgbClr val="CC0000"/>
              </a:solidFill>
              <a:latin typeface="Times New Roman" pitchFamily="18" charset="0"/>
              <a:cs typeface="Times New Roman"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Phá</a:t>
            </a:r>
            <a:r>
              <a:rPr lang="en-US" dirty="0" smtClean="0">
                <a:latin typeface="Times New Roman" panose="02020603050405020304" pitchFamily="18" charset="0"/>
                <a:ea typeface="Cambria" pitchFamily="18" charset="0"/>
                <a:cs typeface="Times New Roman" panose="02020603050405020304" pitchFamily="18" charset="0"/>
              </a:rPr>
              <a:t> Tam </a:t>
            </a:r>
            <a:r>
              <a:rPr lang="en-US" dirty="0" err="1" smtClean="0">
                <a:latin typeface="Times New Roman" panose="02020603050405020304" pitchFamily="18" charset="0"/>
                <a:ea typeface="Cambria" pitchFamily="18" charset="0"/>
                <a:cs typeface="Times New Roman" panose="02020603050405020304" pitchFamily="18" charset="0"/>
              </a:rPr>
              <a:t>Giang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5304146" y="3517098"/>
            <a:ext cx="3663641"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Bờ</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mài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mòn</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205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0800000" flipV="1">
            <a:off x="5314312" y="1295397"/>
            <a:ext cx="3524888" cy="2133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4312" y="3976836"/>
            <a:ext cx="3524888" cy="228323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73302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randombar(horizontal)">
                                      <p:cBhvr>
                                        <p:cTn id="20" dur="500"/>
                                        <p:tgtEl>
                                          <p:spTgt spid="205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2051"/>
                                        </p:tgtEl>
                                        <p:attrNameLst>
                                          <p:attrName>style.visibility</p:attrName>
                                        </p:attrNameLst>
                                      </p:cBhvr>
                                      <p:to>
                                        <p:strVal val="visible"/>
                                      </p:to>
                                    </p:set>
                                    <p:animEffect transition="in" filter="randombar(horizontal)">
                                      <p:cBhvr>
                                        <p:cTn id="26" dur="500"/>
                                        <p:tgtEl>
                                          <p:spTgt spid="205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randombar(horizontal)">
                                      <p:cBhvr>
                                        <p:cTn id="29" dur="500"/>
                                        <p:tgtEl>
                                          <p:spTgt spid="5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55"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087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tr6, 7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hềm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lục địa nước ta có đặc điểm gì? </a:t>
            </a: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78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092476"/>
            <a:ext cx="3657601" cy="2308324"/>
          </a:xfrm>
          <a:prstGeom prst="rect">
            <a:avLst/>
          </a:prstGeom>
          <a:solidFill>
            <a:srgbClr val="FFCCFF"/>
          </a:solidFill>
          <a:ln w="12700">
            <a:solidFill>
              <a:srgbClr val="0070C0"/>
            </a:solidFill>
          </a:ln>
        </p:spPr>
        <p:txBody>
          <a:bodyPr wrap="square">
            <a:spAutoFit/>
          </a:bodyPr>
          <a:lstStyle/>
          <a:p>
            <a:pPr algn="just"/>
            <a:r>
              <a:rPr lang="vi-VN" sz="2400" dirty="0">
                <a:latin typeface="Times New Roman" panose="02020603050405020304" pitchFamily="18" charset="0"/>
                <a:ea typeface="Cambria" panose="02040503050406030204" pitchFamily="18" charset="0"/>
                <a:cs typeface="Times New Roman" panose="02020603050405020304" pitchFamily="18" charset="0"/>
              </a:rPr>
              <a:t>Địa hình thềm lục địa có sự tiếp nối với địa hình trên đất liền. Vùng thềm lục địa rộng, bằng phẳng ở phía bắc và phía nam, hẹp và sâu ở miền Trung.</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endParaRPr lang="en-US" sz="2400" b="1" dirty="0">
              <a:solidFill>
                <a:srgbClr val="CC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4" y="1311232"/>
            <a:ext cx="3528125" cy="52419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5631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randombar(horizontal)">
                                      <p:cBhvr>
                                        <p:cTn id="15" dur="5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905000" y="76200"/>
            <a:ext cx="5328268" cy="5334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VƯỢT CHƯỚNG NGẠI VẬT</a:t>
            </a:r>
            <a:endParaRPr lang="en-US" sz="3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6" name="Rectangle 35"/>
          <p:cNvSpPr/>
          <p:nvPr/>
        </p:nvSpPr>
        <p:spPr>
          <a:xfrm>
            <a:off x="457200" y="3767078"/>
            <a:ext cx="8382000" cy="2862322"/>
          </a:xfrm>
          <a:prstGeom prst="rect">
            <a:avLst/>
          </a:prstGeom>
        </p:spPr>
        <p:txBody>
          <a:bodyPr wrap="square">
            <a:spAutoFit/>
          </a:bodyPr>
          <a:lstStyle/>
          <a:p>
            <a:pPr algn="just"/>
            <a:r>
              <a:rPr lang="vi-VN" sz="2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Câu 1</a:t>
            </a:r>
            <a:r>
              <a:rPr lang="vi-VN" sz="20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Kể tên 5 loài động vật của nước ta. </a:t>
            </a:r>
            <a:endParaRPr lang="en-US"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Khỉ, vượn, hươu, voi, hổ,… </a:t>
            </a:r>
            <a:endParaRPr lang="en-US" sz="20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Câu </a:t>
            </a:r>
            <a:r>
              <a:rPr lang="vi-VN" sz="2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2</a:t>
            </a:r>
            <a:r>
              <a:rPr lang="vi-VN" sz="20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Kể tên 5 loài thảm thực vật của nước ta</a:t>
            </a:r>
            <a:r>
              <a:rPr lang="vi-VN"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Rừng kín thường xanh, rừng thưa, rừng tre nứa, rừng ngập mặn, rừng trên núi đá vôi</a:t>
            </a:r>
            <a:r>
              <a:rPr lang="vi-VN" sz="2000" dirty="0" smtClean="0">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Câu </a:t>
            </a:r>
            <a:r>
              <a:rPr lang="vi-VN" sz="2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3</a:t>
            </a:r>
            <a:r>
              <a:rPr lang="vi-VN" sz="20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Kể tên 5 vườn quốc gia của nước ta</a:t>
            </a:r>
            <a:r>
              <a:rPr lang="vi-VN"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Ba Bể, Cúc Phương, Bạch Mã, Cát Tiên, Phú Quốc</a:t>
            </a:r>
            <a:r>
              <a:rPr lang="vi-VN" sz="2000" dirty="0" smtClean="0">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Câu </a:t>
            </a:r>
            <a:r>
              <a:rPr lang="vi-VN" sz="2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4</a:t>
            </a:r>
            <a:r>
              <a:rPr lang="vi-VN" sz="2000"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Kể tên 5 khu dự trữ sinh quyển của nước ta</a:t>
            </a:r>
            <a:r>
              <a:rPr lang="vi-VN"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Cát Bà, Cù lao Chàm, Cần Giờ, Kiên Giang, Cà Mau,…</a:t>
            </a:r>
          </a:p>
        </p:txBody>
      </p:sp>
      <p:grpSp>
        <p:nvGrpSpPr>
          <p:cNvPr id="13" name="Group 12"/>
          <p:cNvGrpSpPr/>
          <p:nvPr/>
        </p:nvGrpSpPr>
        <p:grpSpPr>
          <a:xfrm>
            <a:off x="3489317" y="968692"/>
            <a:ext cx="2159634" cy="2378405"/>
            <a:chOff x="0" y="0"/>
            <a:chExt cx="3101789" cy="3182471"/>
          </a:xfrm>
        </p:grpSpPr>
        <p:pic>
          <p:nvPicPr>
            <p:cNvPr id="14" name="Picture 13" descr="undefined"/>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3101789" cy="3182471"/>
            </a:xfrm>
            <a:prstGeom prst="rect">
              <a:avLst/>
            </a:prstGeom>
            <a:noFill/>
            <a:ln>
              <a:noFill/>
            </a:ln>
          </p:spPr>
        </p:pic>
        <p:pic>
          <p:nvPicPr>
            <p:cNvPr id="15" name="Picture 14" descr="Điểm Thẩm Vấn Dấu Hỏi Chấm - Miễn Phí vector hình ảnh trên Pixabay"/>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21224" y="995083"/>
              <a:ext cx="654423" cy="1057835"/>
            </a:xfrm>
            <a:prstGeom prst="rect">
              <a:avLst/>
            </a:prstGeom>
            <a:noFill/>
            <a:ln>
              <a:noFill/>
            </a:ln>
          </p:spPr>
        </p:pic>
      </p:grpSp>
      <p:sp>
        <p:nvSpPr>
          <p:cNvPr id="16" name="Rectangle 15"/>
          <p:cNvSpPr/>
          <p:nvPr/>
        </p:nvSpPr>
        <p:spPr>
          <a:xfrm>
            <a:off x="2164715" y="824230"/>
            <a:ext cx="2386330" cy="1335405"/>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a:solidFill>
                  <a:srgbClr val="000000"/>
                </a:solidFill>
                <a:effectLst/>
                <a:latin typeface="Times New Roman" panose="02020603050405020304" pitchFamily="18" charset="0"/>
                <a:ea typeface="Calibri"/>
                <a:cs typeface="Times New Roman" panose="02020603050405020304" pitchFamily="18" charset="0"/>
              </a:rPr>
              <a:t>1</a:t>
            </a:r>
            <a:endParaRPr lang="en-US" sz="1100">
              <a:effectLst/>
              <a:latin typeface="Times New Roman" panose="02020603050405020304" pitchFamily="18" charset="0"/>
              <a:ea typeface="Calibri"/>
              <a:cs typeface="Times New Roman" panose="02020603050405020304" pitchFamily="18" charset="0"/>
            </a:endParaRPr>
          </a:p>
        </p:txBody>
      </p:sp>
      <p:sp>
        <p:nvSpPr>
          <p:cNvPr id="17" name="Rectangle 16"/>
          <p:cNvSpPr/>
          <p:nvPr/>
        </p:nvSpPr>
        <p:spPr>
          <a:xfrm>
            <a:off x="4547870" y="824230"/>
            <a:ext cx="2386330" cy="1340485"/>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3</a:t>
            </a:r>
            <a:endParaRPr lang="en-US" sz="1100" dirty="0">
              <a:effectLst/>
              <a:latin typeface="Times New Roman" panose="02020603050405020304" pitchFamily="18" charset="0"/>
              <a:ea typeface="Calibri"/>
              <a:cs typeface="Times New Roman" panose="02020603050405020304" pitchFamily="18" charset="0"/>
            </a:endParaRPr>
          </a:p>
        </p:txBody>
      </p:sp>
      <p:sp>
        <p:nvSpPr>
          <p:cNvPr id="19" name="Rectangle 18"/>
          <p:cNvSpPr/>
          <p:nvPr/>
        </p:nvSpPr>
        <p:spPr>
          <a:xfrm>
            <a:off x="2168525" y="2164715"/>
            <a:ext cx="2386330" cy="1335405"/>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2</a:t>
            </a:r>
            <a:endParaRPr lang="en-US" sz="1100" dirty="0">
              <a:effectLst/>
              <a:latin typeface="Times New Roman" panose="02020603050405020304" pitchFamily="18" charset="0"/>
              <a:ea typeface="Calibri"/>
              <a:cs typeface="Times New Roman" panose="02020603050405020304" pitchFamily="18" charset="0"/>
            </a:endParaRPr>
          </a:p>
        </p:txBody>
      </p:sp>
      <p:sp>
        <p:nvSpPr>
          <p:cNvPr id="20" name="Rectangle 19"/>
          <p:cNvSpPr/>
          <p:nvPr/>
        </p:nvSpPr>
        <p:spPr>
          <a:xfrm>
            <a:off x="4547870" y="2159635"/>
            <a:ext cx="2386330" cy="1340485"/>
          </a:xfrm>
          <a:prstGeom prst="rect">
            <a:avLst/>
          </a:prstGeom>
          <a:solidFill>
            <a:sysClr val="window" lastClr="FFFFFF"/>
          </a:solidFill>
          <a:ln w="25400" cap="flat" cmpd="sng" algn="ctr">
            <a:solidFill>
              <a:srgbClr val="00B0F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4</a:t>
            </a:r>
            <a:endParaRPr lang="en-US" sz="11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81853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randombar(horizontal)">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0" nodeType="clickEffect">
                                  <p:stCondLst>
                                    <p:cond delay="0"/>
                                  </p:stCondLst>
                                  <p:childTnLst>
                                    <p:animEffect transition="out" filter="fade">
                                      <p:cBhvr>
                                        <p:cTn id="16" dur="1000"/>
                                        <p:tgtEl>
                                          <p:spTgt spid="16"/>
                                        </p:tgtEl>
                                      </p:cBhvr>
                                    </p:animEffect>
                                    <p:anim calcmode="lin" valueType="num">
                                      <p:cBhvr>
                                        <p:cTn id="17" dur="1000"/>
                                        <p:tgtEl>
                                          <p:spTgt spid="16"/>
                                        </p:tgtEl>
                                        <p:attrNameLst>
                                          <p:attrName>ppt_x</p:attrName>
                                        </p:attrNameLst>
                                      </p:cBhvr>
                                      <p:tavLst>
                                        <p:tav tm="0">
                                          <p:val>
                                            <p:strVal val="ppt_x"/>
                                          </p:val>
                                        </p:tav>
                                        <p:tav tm="100000">
                                          <p:val>
                                            <p:strVal val="ppt_x"/>
                                          </p:val>
                                        </p:tav>
                                      </p:tavLst>
                                    </p:anim>
                                    <p:anim calcmode="lin" valueType="num">
                                      <p:cBhvr>
                                        <p:cTn id="18" dur="1000"/>
                                        <p:tgtEl>
                                          <p:spTgt spid="16"/>
                                        </p:tgtEl>
                                        <p:attrNameLst>
                                          <p:attrName>ppt_y</p:attrName>
                                        </p:attrNameLst>
                                      </p:cBhvr>
                                      <p:tavLst>
                                        <p:tav tm="0">
                                          <p:val>
                                            <p:strVal val="ppt_y"/>
                                          </p:val>
                                        </p:tav>
                                        <p:tav tm="100000">
                                          <p:val>
                                            <p:strVal val="ppt_y+.1"/>
                                          </p:val>
                                        </p:tav>
                                      </p:tavLst>
                                    </p:anim>
                                    <p:set>
                                      <p:cBhvr>
                                        <p:cTn id="19" dur="1" fill="hold">
                                          <p:stCondLst>
                                            <p:cond delay="999"/>
                                          </p:stCondLst>
                                        </p:cTn>
                                        <p:tgtEl>
                                          <p:spTgt spid="1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6">
                                            <p:txEl>
                                              <p:pRg st="2" end="2"/>
                                            </p:txEl>
                                          </p:spTgt>
                                        </p:tgtEl>
                                        <p:attrNameLst>
                                          <p:attrName>style.visibility</p:attrName>
                                        </p:attrNameLst>
                                      </p:cBhvr>
                                      <p:to>
                                        <p:strVal val="visible"/>
                                      </p:to>
                                    </p:set>
                                    <p:animEffect transition="in" filter="randombar(horizontal)">
                                      <p:cBhvr>
                                        <p:cTn id="24" dur="500"/>
                                        <p:tgtEl>
                                          <p:spTgt spid="3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6">
                                            <p:txEl>
                                              <p:pRg st="3" end="3"/>
                                            </p:txEl>
                                          </p:spTgt>
                                        </p:tgtEl>
                                        <p:attrNameLst>
                                          <p:attrName>style.visibility</p:attrName>
                                        </p:attrNameLst>
                                      </p:cBhvr>
                                      <p:to>
                                        <p:strVal val="visible"/>
                                      </p:to>
                                    </p:set>
                                    <p:animEffect transition="in" filter="randombar(horizontal)">
                                      <p:cBhvr>
                                        <p:cTn id="29" dur="500"/>
                                        <p:tgtEl>
                                          <p:spTgt spid="3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0" nodeType="clickEffect">
                                  <p:stCondLst>
                                    <p:cond delay="0"/>
                                  </p:stCondLst>
                                  <p:childTnLst>
                                    <p:animEffect transition="out" filter="randombar(horizontal)">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6">
                                            <p:txEl>
                                              <p:pRg st="4" end="4"/>
                                            </p:txEl>
                                          </p:spTgt>
                                        </p:tgtEl>
                                        <p:attrNameLst>
                                          <p:attrName>style.visibility</p:attrName>
                                        </p:attrNameLst>
                                      </p:cBhvr>
                                      <p:to>
                                        <p:strVal val="visible"/>
                                      </p:to>
                                    </p:set>
                                    <p:animEffect transition="in" filter="randombar(horizontal)">
                                      <p:cBhvr>
                                        <p:cTn id="39" dur="500"/>
                                        <p:tgtEl>
                                          <p:spTgt spid="36">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6">
                                            <p:txEl>
                                              <p:pRg st="5" end="5"/>
                                            </p:txEl>
                                          </p:spTgt>
                                        </p:tgtEl>
                                        <p:attrNameLst>
                                          <p:attrName>style.visibility</p:attrName>
                                        </p:attrNameLst>
                                      </p:cBhvr>
                                      <p:to>
                                        <p:strVal val="visible"/>
                                      </p:to>
                                    </p:set>
                                    <p:animEffect transition="in" filter="randombar(horizontal)">
                                      <p:cBhvr>
                                        <p:cTn id="44" dur="500"/>
                                        <p:tgtEl>
                                          <p:spTgt spid="36">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grpId="0" nodeType="clickEffect">
                                  <p:stCondLst>
                                    <p:cond delay="0"/>
                                  </p:stCondLst>
                                  <p:childTnLst>
                                    <p:animEffect transition="out" filter="randombar(horizontal)">
                                      <p:cBhvr>
                                        <p:cTn id="48" dur="500"/>
                                        <p:tgtEl>
                                          <p:spTgt spid="17"/>
                                        </p:tgtEl>
                                      </p:cBhvr>
                                    </p:animEffect>
                                    <p:set>
                                      <p:cBhvr>
                                        <p:cTn id="49" dur="1" fill="hold">
                                          <p:stCondLst>
                                            <p:cond delay="499"/>
                                          </p:stCondLst>
                                        </p:cTn>
                                        <p:tgtEl>
                                          <p:spTgt spid="1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6">
                                            <p:txEl>
                                              <p:pRg st="6" end="6"/>
                                            </p:txEl>
                                          </p:spTgt>
                                        </p:tgtEl>
                                        <p:attrNameLst>
                                          <p:attrName>style.visibility</p:attrName>
                                        </p:attrNameLst>
                                      </p:cBhvr>
                                      <p:to>
                                        <p:strVal val="visible"/>
                                      </p:to>
                                    </p:set>
                                    <p:animEffect transition="in" filter="randombar(horizontal)">
                                      <p:cBhvr>
                                        <p:cTn id="54" dur="500"/>
                                        <p:tgtEl>
                                          <p:spTgt spid="36">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6">
                                            <p:txEl>
                                              <p:pRg st="7" end="7"/>
                                            </p:txEl>
                                          </p:spTgt>
                                        </p:tgtEl>
                                        <p:attrNameLst>
                                          <p:attrName>style.visibility</p:attrName>
                                        </p:attrNameLst>
                                      </p:cBhvr>
                                      <p:to>
                                        <p:strVal val="visible"/>
                                      </p:to>
                                    </p:set>
                                    <p:animEffect transition="in" filter="randombar(horizontal)">
                                      <p:cBhvr>
                                        <p:cTn id="59" dur="500"/>
                                        <p:tgtEl>
                                          <p:spTgt spid="36">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xit" presetSubtype="10" fill="hold" grpId="0" nodeType="clickEffect">
                                  <p:stCondLst>
                                    <p:cond delay="0"/>
                                  </p:stCondLst>
                                  <p:childTnLst>
                                    <p:animEffect transition="out" filter="randombar(horizontal)">
                                      <p:cBhvr>
                                        <p:cTn id="63" dur="500"/>
                                        <p:tgtEl>
                                          <p:spTgt spid="20"/>
                                        </p:tgtEl>
                                      </p:cBhvr>
                                    </p:animEffect>
                                    <p:set>
                                      <p:cBhvr>
                                        <p:cTn id="6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8623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tr4, 5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các đảo và quần đảo của nước ta. Các đảo và quần đảo nước ta đóng vai trò gì?</a:t>
            </a: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91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76600"/>
            <a:ext cx="3657601" cy="3308598"/>
          </a:xfrm>
          <a:prstGeom prst="rect">
            <a:avLst/>
          </a:prstGeom>
          <a:solidFill>
            <a:srgbClr val="FFCCFF"/>
          </a:solidFill>
          <a:ln w="12700">
            <a:solidFill>
              <a:srgbClr val="0070C0"/>
            </a:solidFill>
          </a:ln>
        </p:spPr>
        <p:txBody>
          <a:bodyPr wrap="square">
            <a:spAutoFit/>
          </a:bodyPr>
          <a:lstStyle/>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Tên một số đảo: đảo Cát Bà (Hải Phòng), đảo Bạch Long Vĩ (Hải Phòng), </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đảo </a:t>
            </a:r>
            <a:r>
              <a:rPr lang="vi-VN" sz="1900" dirty="0">
                <a:latin typeface="Times New Roman" panose="02020603050405020304" pitchFamily="18" charset="0"/>
                <a:ea typeface="Cambria" panose="02040503050406030204" pitchFamily="18" charset="0"/>
                <a:cs typeface="Times New Roman" panose="02020603050405020304" pitchFamily="18" charset="0"/>
              </a:rPr>
              <a:t>Lý Sơn (Quảng Ngãi), đảo Phú Quốc (Kiên </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Giang), </a:t>
            </a:r>
            <a:r>
              <a:rPr lang="vi-VN" sz="1900" dirty="0">
                <a:latin typeface="Times New Roman" panose="02020603050405020304" pitchFamily="18" charset="0"/>
                <a:ea typeface="Cambria" panose="02040503050406030204" pitchFamily="18" charset="0"/>
                <a:cs typeface="Times New Roman" panose="02020603050405020304" pitchFamily="18" charset="0"/>
              </a:rPr>
              <a:t>đảo Phú Quý (Bình </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Thuận),…</a:t>
            </a:r>
            <a:endParaRPr lang="vi-VN" sz="19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Tên một số quần đảo: </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Hoàng </a:t>
            </a:r>
            <a:r>
              <a:rPr lang="vi-VN" sz="1900" dirty="0">
                <a:latin typeface="Times New Roman" panose="02020603050405020304" pitchFamily="18" charset="0"/>
                <a:ea typeface="Cambria" panose="02040503050406030204" pitchFamily="18" charset="0"/>
                <a:cs typeface="Times New Roman" panose="02020603050405020304" pitchFamily="18" charset="0"/>
              </a:rPr>
              <a:t>Sa (Đà Nẵng), </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Trường </a:t>
            </a:r>
            <a:r>
              <a:rPr lang="vi-VN" sz="1900" dirty="0">
                <a:latin typeface="Times New Roman" panose="02020603050405020304" pitchFamily="18" charset="0"/>
                <a:ea typeface="Cambria" panose="02040503050406030204" pitchFamily="18" charset="0"/>
                <a:cs typeface="Times New Roman" panose="02020603050405020304" pitchFamily="18" charset="0"/>
              </a:rPr>
              <a:t>Sa (Khánh Hòa</a:t>
            </a:r>
            <a:r>
              <a:rPr lang="vi-VN" sz="1900" dirty="0" smtClean="0">
                <a:latin typeface="Times New Roman" panose="02020603050405020304" pitchFamily="18" charset="0"/>
                <a:ea typeface="Cambria" panose="02040503050406030204" pitchFamily="18" charset="0"/>
                <a:cs typeface="Times New Roman" panose="02020603050405020304" pitchFamily="18" charset="0"/>
              </a:rPr>
              <a:t>)</a:t>
            </a:r>
            <a:r>
              <a:rPr lang="en-US" sz="19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19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Các đảo và quần đảo đóng vai trò rất quan trọng về kinh tế - chính trị và an ninh quốc phòng.</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endParaRPr lang="en-US" sz="2400" b="1" dirty="0">
              <a:solidFill>
                <a:srgbClr val="CC0000"/>
              </a:solidFill>
              <a:latin typeface="Times New Roman" pitchFamily="18" charset="0"/>
              <a:cs typeface="Times New Roman" pitchFamily="18" charset="0"/>
            </a:endParaRPr>
          </a:p>
        </p:txBody>
      </p:sp>
      <p:pic>
        <p:nvPicPr>
          <p:cNvPr id="37" name="Picture 1" descr="5.jpg">
            <a:extLst>
              <a:ext uri="{FF2B5EF4-FFF2-40B4-BE49-F238E27FC236}">
                <a16:creationId xmlns:a16="http://schemas.microsoft.com/office/drawing/2014/main" xmlns="" id="{E0EEC8B3-74D6-1660-0045-459497469626}"/>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p:blipFill>
        <p:spPr bwMode="auto">
          <a:xfrm>
            <a:off x="5288648" y="1295398"/>
            <a:ext cx="3550551" cy="528979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8" name="Oval 37"/>
          <p:cNvSpPr/>
          <p:nvPr/>
        </p:nvSpPr>
        <p:spPr>
          <a:xfrm>
            <a:off x="6477000" y="1905000"/>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Oval 38"/>
          <p:cNvSpPr/>
          <p:nvPr/>
        </p:nvSpPr>
        <p:spPr>
          <a:xfrm>
            <a:off x="6493328" y="2157113"/>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0" name="Oval 39"/>
          <p:cNvSpPr/>
          <p:nvPr/>
        </p:nvSpPr>
        <p:spPr>
          <a:xfrm>
            <a:off x="6949623" y="3200400"/>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Oval 40"/>
          <p:cNvSpPr/>
          <p:nvPr/>
        </p:nvSpPr>
        <p:spPr>
          <a:xfrm>
            <a:off x="5791200" y="4291288"/>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2" name="Oval 41"/>
          <p:cNvSpPr/>
          <p:nvPr/>
        </p:nvSpPr>
        <p:spPr>
          <a:xfrm>
            <a:off x="6919273" y="4188197"/>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3" name="Oval 42"/>
          <p:cNvSpPr/>
          <p:nvPr/>
        </p:nvSpPr>
        <p:spPr>
          <a:xfrm>
            <a:off x="7282358" y="2771722"/>
            <a:ext cx="718642" cy="7199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4" name="Oval 43"/>
          <p:cNvSpPr/>
          <p:nvPr/>
        </p:nvSpPr>
        <p:spPr>
          <a:xfrm>
            <a:off x="7543800" y="3931307"/>
            <a:ext cx="1295399" cy="12958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43707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randombar(horizontal)">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randombar(horizontal)">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randombar(horizontal)">
                                      <p:cBhvr>
                                        <p:cTn id="38" dur="500"/>
                                        <p:tgtEl>
                                          <p:spTgt spid="39"/>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randombar(horizontal)">
                                      <p:cBhvr>
                                        <p:cTn id="43" dur="500"/>
                                        <p:tgtEl>
                                          <p:spTgt spid="40"/>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randombar(horizontal)">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randombar(horizontal)">
                                      <p:cBhvr>
                                        <p:cTn id="53" dur="500"/>
                                        <p:tgtEl>
                                          <p:spTgt spid="41"/>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58" dur="500"/>
                                        <p:tgtEl>
                                          <p:spTgt spid="32">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randombar(horizontal)">
                                      <p:cBhvr>
                                        <p:cTn id="63" dur="500"/>
                                        <p:tgtEl>
                                          <p:spTgt spid="43"/>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randombar(horizontal)">
                                      <p:cBhvr>
                                        <p:cTn id="68" dur="500"/>
                                        <p:tgtEl>
                                          <p:spTgt spid="44"/>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73"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8" grpId="0" animBg="1"/>
      <p:bldP spid="39" grpId="0" animBg="1"/>
      <p:bldP spid="40" grpId="0" animBg="1"/>
      <p:bldP spid="41" grpId="0" animBg="1"/>
      <p:bldP spid="42" grpId="0" animBg="1"/>
      <p:bldP spid="43" grpId="0" animBg="1"/>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4112"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37401" y="6248400"/>
            <a:ext cx="4058399"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Quần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Hoàng</a:t>
            </a:r>
            <a:r>
              <a:rPr lang="en-US" dirty="0" smtClean="0">
                <a:latin typeface="Times New Roman" panose="02020603050405020304" pitchFamily="18" charset="0"/>
                <a:ea typeface="Cambria" pitchFamily="18" charset="0"/>
                <a:cs typeface="Times New Roman" panose="02020603050405020304" pitchFamily="18" charset="0"/>
              </a:rPr>
              <a:t> Sa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Quần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Trường</a:t>
            </a:r>
            <a:r>
              <a:rPr lang="en-US" dirty="0" smtClean="0">
                <a:latin typeface="Times New Roman" panose="02020603050405020304" pitchFamily="18" charset="0"/>
                <a:ea typeface="Cambria" pitchFamily="18" charset="0"/>
                <a:cs typeface="Times New Roman" panose="02020603050405020304" pitchFamily="18" charset="0"/>
              </a:rPr>
              <a:t> Sa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613372" y="3595074"/>
            <a:ext cx="3941166"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Phú</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Qúy</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4572000" y="3581400"/>
            <a:ext cx="39624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Bạch</a:t>
            </a:r>
            <a:r>
              <a:rPr lang="en-US" dirty="0" smtClean="0">
                <a:latin typeface="Times New Roman" panose="02020603050405020304" pitchFamily="18" charset="0"/>
                <a:ea typeface="Cambria" pitchFamily="18" charset="0"/>
                <a:cs typeface="Times New Roman" panose="02020603050405020304" pitchFamily="18" charset="0"/>
              </a:rPr>
              <a:t> Long </a:t>
            </a:r>
            <a:r>
              <a:rPr lang="en-US" dirty="0" err="1" smtClean="0">
                <a:latin typeface="Times New Roman" panose="02020603050405020304" pitchFamily="18" charset="0"/>
                <a:ea typeface="Cambria" pitchFamily="18" charset="0"/>
                <a:cs typeface="Times New Roman" panose="02020603050405020304" pitchFamily="18" charset="0"/>
              </a:rPr>
              <a:t>Vĩ</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5"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vi-VN" sz="2400" b="1" dirty="0" smtClean="0">
                <a:solidFill>
                  <a:srgbClr val="0D30DD"/>
                </a:solidFill>
                <a:latin typeface="Times New Roman" panose="02020603050405020304" pitchFamily="18" charset="0"/>
                <a:cs typeface="Times New Roman" panose="02020603050405020304" pitchFamily="18" charset="0"/>
              </a:rPr>
              <a:t>ĐẢO</a:t>
            </a:r>
            <a:r>
              <a:rPr lang="en-US" sz="2400" b="1" dirty="0" smtClean="0">
                <a:solidFill>
                  <a:srgbClr val="0D30DD"/>
                </a:solidFill>
                <a:latin typeface="Times New Roman" panose="02020603050405020304" pitchFamily="18" charset="0"/>
                <a:cs typeface="Times New Roman" panose="02020603050405020304" pitchFamily="18" charset="0"/>
              </a:rPr>
              <a:t>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vi-VN" sz="2400" b="1" dirty="0">
              <a:solidFill>
                <a:srgbClr val="0D30DD"/>
              </a:solidFill>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372" y="1385273"/>
            <a:ext cx="3806226" cy="21299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9362" y="1385273"/>
            <a:ext cx="3915037" cy="212725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622" y="4114800"/>
            <a:ext cx="3769976" cy="21031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19362" y="4114800"/>
            <a:ext cx="3915037" cy="21031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2822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randombar(horizontal)">
                                      <p:cBhvr>
                                        <p:cTn id="7" dur="500"/>
                                        <p:tgtEl>
                                          <p:spTgt spid="5122"/>
                                        </p:tgtEl>
                                      </p:cBhvr>
                                    </p:animEffect>
                                  </p:childTnLst>
                                </p:cTn>
                              </p:par>
                              <p:par>
                                <p:cTn id="8" presetID="14" presetClass="entr" presetSubtype="10"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randombar(horizontal)">
                                      <p:cBhvr>
                                        <p:cTn id="10" dur="500"/>
                                        <p:tgtEl>
                                          <p:spTgt spid="51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5124"/>
                                        </p:tgtEl>
                                        <p:attrNameLst>
                                          <p:attrName>style.visibility</p:attrName>
                                        </p:attrNameLst>
                                      </p:cBhvr>
                                      <p:to>
                                        <p:strVal val="visible"/>
                                      </p:to>
                                    </p:set>
                                    <p:animEffect transition="in" filter="randombar(horizontal)">
                                      <p:cBhvr>
                                        <p:cTn id="19" dur="500"/>
                                        <p:tgtEl>
                                          <p:spTgt spid="5124"/>
                                        </p:tgtEl>
                                      </p:cBhvr>
                                    </p:animEffect>
                                  </p:childTnLst>
                                </p:cTn>
                              </p:par>
                              <p:par>
                                <p:cTn id="20" presetID="14" presetClass="entr" presetSubtype="10" fill="hold" nodeType="with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randombar(horizontal)">
                                      <p:cBhvr>
                                        <p:cTn id="22" dur="500"/>
                                        <p:tgtEl>
                                          <p:spTgt spid="512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590800"/>
            <a:ext cx="6553198" cy="2400657"/>
          </a:xfrm>
          <a:prstGeom prst="rect">
            <a:avLst/>
          </a:prstGeom>
        </p:spPr>
        <p:txBody>
          <a:bodyPr wrap="square">
            <a:spAutoFit/>
          </a:bodyPr>
          <a:lstStyle/>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Địa hình ven biển rất đa dạng, bao gồm: vịnh cửa sông, bờ biển mài mòn, tam giác châu, các bãi cát phẳng, cồn cát, đầm phá, vũng vịnh nước sâu,...</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Vùng thềm lục địa rộng, bằng phẳng ở phía bắc và phía nam, hẹp và sâu ở miền Trung.</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Có nhiều đảo và quần đảo, trong đó có 2 quần đảo xa bờ là Hoàng Sa và Trường Sa.</a:t>
            </a: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5863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029361"/>
            <a:ext cx="3657601" cy="923330"/>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t</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rình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đặc điểm nhiệt độ và lượng mưa trên biển ở nước ta. </a:t>
            </a: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91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124200"/>
            <a:ext cx="3657601" cy="3139321"/>
          </a:xfrm>
          <a:prstGeom prst="rect">
            <a:avLst/>
          </a:prstGeom>
          <a:solidFill>
            <a:srgbClr val="FFCCFF"/>
          </a:solidFill>
          <a:ln w="12700">
            <a:solidFill>
              <a:srgbClr val="0070C0"/>
            </a:solidFill>
          </a:ln>
        </p:spPr>
        <p:txBody>
          <a:bodyPr wrap="square">
            <a:spAutoFit/>
          </a:bodyPr>
          <a:lstStyle/>
          <a:p>
            <a:pPr algn="just"/>
            <a:r>
              <a:rPr lang="vi-VN" dirty="0" smtClean="0">
                <a:latin typeface="Times New Roman" panose="02020603050405020304" pitchFamily="18" charset="0"/>
                <a:ea typeface="Cambria" panose="02040503050406030204" pitchFamily="18" charset="0"/>
                <a:cs typeface="Times New Roman" panose="02020603050405020304" pitchFamily="18" charset="0"/>
              </a:rPr>
              <a:t>- Nhiệt độ bề mặt nước biển trung bình năm là trên 23°C.</a:t>
            </a:r>
          </a:p>
          <a:p>
            <a:pPr algn="just"/>
            <a:r>
              <a:rPr lang="vi-VN" dirty="0" smtClean="0">
                <a:latin typeface="Times New Roman" panose="02020603050405020304" pitchFamily="18" charset="0"/>
                <a:ea typeface="Cambria" panose="02040503050406030204" pitchFamily="18" charset="0"/>
                <a:cs typeface="Times New Roman" panose="02020603050405020304" pitchFamily="18" charset="0"/>
              </a:rPr>
              <a:t>+ Mùa hạ: nhiệt độ giữa các vùng biển ít chênh lệch</a:t>
            </a:r>
            <a:r>
              <a:rPr lang="en-US"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vi-VN" dirty="0" smtClean="0">
                <a:latin typeface="Times New Roman" panose="02020603050405020304" pitchFamily="18" charset="0"/>
                <a:ea typeface="Cambria" panose="02040503050406030204" pitchFamily="18" charset="0"/>
                <a:cs typeface="Times New Roman" panose="02020603050405020304" pitchFamily="18" charset="0"/>
              </a:rPr>
              <a:t>+ Mùa đông: nhiệt độ giảm từ vùng biển phía nam lên phía bắc.</a:t>
            </a:r>
          </a:p>
          <a:p>
            <a:pPr algn="just"/>
            <a:r>
              <a:rPr lang="vi-VN" dirty="0" smtClean="0">
                <a:latin typeface="Times New Roman" panose="02020603050405020304" pitchFamily="18" charset="0"/>
                <a:ea typeface="Cambria" panose="02040503050406030204" pitchFamily="18" charset="0"/>
                <a:cs typeface="Times New Roman" panose="02020603050405020304" pitchFamily="18" charset="0"/>
              </a:rPr>
              <a:t>+ Biên độ nhiệt độ trung bình năm ở vùng biển đảo nhỏ hơn trên đất liền.</a:t>
            </a:r>
          </a:p>
          <a:p>
            <a:pPr algn="just"/>
            <a:r>
              <a:rPr lang="vi-VN" dirty="0" smtClean="0">
                <a:latin typeface="Times New Roman" panose="02020603050405020304" pitchFamily="18" charset="0"/>
                <a:ea typeface="Cambria" panose="02040503050406030204" pitchFamily="18" charset="0"/>
                <a:cs typeface="Times New Roman" panose="02020603050405020304" pitchFamily="18" charset="0"/>
              </a:rPr>
              <a:t>- Lượng mưa nhỏ hơn trên đất liền, khoảng trên 1100 mm/năm; các đảo có lượng mưa lớn hơn.</a:t>
            </a:r>
            <a:endParaRPr lang="vi-VN"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Khí</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hậu</a:t>
            </a:r>
            <a:endParaRPr lang="en-US" sz="2400" b="1" dirty="0">
              <a:solidFill>
                <a:srgbClr val="CC0000"/>
              </a:solidFill>
              <a:latin typeface="Times New Roman" pitchFamily="18" charset="0"/>
              <a:cs typeface="Times New Roman"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Mưa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Phú</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Quốc</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4099"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4310" y="4038600"/>
            <a:ext cx="3524889"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4310" y="1295398"/>
            <a:ext cx="3524889"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86400" y="3505200"/>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Bình</a:t>
            </a:r>
            <a:r>
              <a:rPr lang="en-US" dirty="0" smtClean="0">
                <a:latin typeface="Times New Roman" panose="02020603050405020304" pitchFamily="18" charset="0"/>
                <a:ea typeface="Cambria" pitchFamily="18" charset="0"/>
                <a:cs typeface="Times New Roman" panose="02020603050405020304" pitchFamily="18" charset="0"/>
              </a:rPr>
              <a:t> minh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Nha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Trang</a:t>
            </a:r>
            <a:endParaRPr lang="en-US"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878215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randombar(horizontal)">
                                      <p:cBhvr>
                                        <p:cTn id="20" dur="500"/>
                                        <p:tgtEl>
                                          <p:spTgt spid="512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4099"/>
                                        </p:tgtEl>
                                        <p:attrNameLst>
                                          <p:attrName>style.visibility</p:attrName>
                                        </p:attrNameLst>
                                      </p:cBhvr>
                                      <p:to>
                                        <p:strVal val="visible"/>
                                      </p:to>
                                    </p:set>
                                    <p:animEffect transition="in" filter="randombar(horizontal)">
                                      <p:cBhvr>
                                        <p:cTn id="26" dur="500"/>
                                        <p:tgtEl>
                                          <p:spTgt spid="4099"/>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randombar(horizontal)">
                                      <p:cBhvr>
                                        <p:cTn id="29" dur="500"/>
                                        <p:tgtEl>
                                          <p:spTgt spid="5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7" dur="500"/>
                                        <p:tgtEl>
                                          <p:spTgt spid="3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52" dur="500"/>
                                        <p:tgtEl>
                                          <p:spTgt spid="32">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7" dur="500"/>
                                        <p:tgtEl>
                                          <p:spTgt spid="32">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32">
                                            <p:txEl>
                                              <p:pRg st="4" end="4"/>
                                            </p:txEl>
                                          </p:spTgt>
                                        </p:tgtEl>
                                        <p:attrNameLst>
                                          <p:attrName>style.visibility</p:attrName>
                                        </p:attrNameLst>
                                      </p:cBhvr>
                                      <p:to>
                                        <p:strVal val="visible"/>
                                      </p:to>
                                    </p:set>
                                    <p:animEffect transition="in" filter="randombar(horizontal)">
                                      <p:cBhvr>
                                        <p:cTn id="62" dur="500"/>
                                        <p:tgtEl>
                                          <p:spTgt spid="3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55"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15</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81200"/>
            <a:ext cx="3657601" cy="1061829"/>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tr9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x</a:t>
            </a:r>
            <a:r>
              <a:rPr lang="vi-VN"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các hướng gió thổi trên biển ở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ĐẢO</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352800"/>
            <a:ext cx="3657601" cy="3000821"/>
          </a:xfrm>
          <a:prstGeom prst="rect">
            <a:avLst/>
          </a:prstGeom>
          <a:solidFill>
            <a:srgbClr val="FFCCFF"/>
          </a:solidFill>
          <a:ln w="12700">
            <a:solidFill>
              <a:srgbClr val="0070C0"/>
            </a:solidFill>
          </a:ln>
        </p:spPr>
        <p:txBody>
          <a:bodyPr wrap="square">
            <a:spAutoFit/>
          </a:bodyPr>
          <a:lstStyle/>
          <a:p>
            <a:pPr algn="just"/>
            <a:r>
              <a:rPr lang="vi-VN" sz="2100" dirty="0">
                <a:latin typeface="Times New Roman" panose="02020603050405020304" pitchFamily="18" charset="0"/>
                <a:ea typeface="Cambria" panose="02040503050406030204" pitchFamily="18" charset="0"/>
                <a:cs typeface="Times New Roman" panose="02020603050405020304" pitchFamily="18" charset="0"/>
              </a:rPr>
              <a:t>-Từ tháng 10 đến tháng 4 năm sau, gió mùa mùa đông và Tín phong có hướng đông bắc chiếm ưu thế;</a:t>
            </a:r>
          </a:p>
          <a:p>
            <a:pPr algn="just"/>
            <a:r>
              <a:rPr lang="vi-VN" sz="2100" dirty="0">
                <a:latin typeface="Times New Roman" panose="02020603050405020304" pitchFamily="18" charset="0"/>
                <a:ea typeface="Cambria" panose="02040503050406030204" pitchFamily="18" charset="0"/>
                <a:cs typeface="Times New Roman" panose="02020603050405020304" pitchFamily="18" charset="0"/>
              </a:rPr>
              <a:t>- Từ tháng 5 đến tháng 9, gió mùa hướng </a:t>
            </a:r>
            <a:r>
              <a:rPr lang="en-US" sz="2100" dirty="0" err="1" smtClean="0">
                <a:latin typeface="Times New Roman" panose="02020603050405020304" pitchFamily="18" charset="0"/>
                <a:ea typeface="Cambria" panose="02040503050406030204" pitchFamily="18" charset="0"/>
                <a:cs typeface="Times New Roman" panose="02020603050405020304" pitchFamily="18" charset="0"/>
              </a:rPr>
              <a:t>tây</a:t>
            </a:r>
            <a:r>
              <a:rPr lang="en-US" sz="21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100" dirty="0" err="1" smtClean="0">
                <a:latin typeface="Times New Roman" panose="02020603050405020304" pitchFamily="18" charset="0"/>
                <a:ea typeface="Cambria" panose="02040503050406030204" pitchFamily="18" charset="0"/>
                <a:cs typeface="Times New Roman" panose="02020603050405020304" pitchFamily="18" charset="0"/>
              </a:rPr>
              <a:t>nam</a:t>
            </a:r>
            <a:r>
              <a:rPr lang="en-US" sz="21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100" dirty="0" smtClean="0">
                <a:latin typeface="Times New Roman" panose="02020603050405020304" pitchFamily="18" charset="0"/>
                <a:ea typeface="Cambria" panose="02040503050406030204" pitchFamily="18" charset="0"/>
                <a:cs typeface="Times New Roman" panose="02020603050405020304" pitchFamily="18" charset="0"/>
              </a:rPr>
              <a:t>đông </a:t>
            </a:r>
            <a:r>
              <a:rPr lang="vi-VN" sz="2100" dirty="0">
                <a:latin typeface="Times New Roman" panose="02020603050405020304" pitchFamily="18" charset="0"/>
                <a:ea typeface="Cambria" panose="02040503050406030204" pitchFamily="18" charset="0"/>
                <a:cs typeface="Times New Roman" panose="02020603050405020304" pitchFamily="18" charset="0"/>
              </a:rPr>
              <a:t>nam chiếm ưu thế.</a:t>
            </a:r>
          </a:p>
          <a:p>
            <a:pPr algn="just"/>
            <a:r>
              <a:rPr lang="vi-VN" sz="2100" dirty="0">
                <a:latin typeface="Times New Roman" panose="02020603050405020304" pitchFamily="18" charset="0"/>
                <a:ea typeface="Cambria" panose="02040503050406030204" pitchFamily="18" charset="0"/>
                <a:cs typeface="Times New Roman" panose="02020603050405020304" pitchFamily="18" charset="0"/>
              </a:rPr>
              <a:t>- Gió trên biển mạnh hơn trên đất liền rõ rệt.</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Khí</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hậu</a:t>
            </a:r>
            <a:endParaRPr lang="en-US" sz="2400" b="1" dirty="0">
              <a:solidFill>
                <a:srgbClr val="CC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r="28092" b="36660"/>
          <a:stretch/>
        </p:blipFill>
        <p:spPr bwMode="auto">
          <a:xfrm>
            <a:off x="5296968" y="1311232"/>
            <a:ext cx="3542232" cy="52419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7474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randombar(horizontal)">
                                      <p:cBhvr>
                                        <p:cTn id="12" dur="500"/>
                                        <p:tgtEl>
                                          <p:spTgt spid="614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055674"/>
            <a:ext cx="3657601" cy="1754326"/>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tr9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ùng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 nước ta có những thiên tai nào? Trung bình mỗi năm trước ta có bao nhiêu cơn bão? Tần suất bão lớn nhất là vào tháng nào? Đổ bộ vào vùng nào của nước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354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958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092476"/>
            <a:ext cx="3657601" cy="2031325"/>
          </a:xfrm>
          <a:prstGeom prst="rect">
            <a:avLst/>
          </a:prstGeom>
          <a:solidFill>
            <a:srgbClr val="FFCCFF"/>
          </a:solidFill>
          <a:ln w="12700">
            <a:solidFill>
              <a:srgbClr val="0070C0"/>
            </a:solidFill>
          </a:ln>
        </p:spPr>
        <p:txBody>
          <a:bodyPr wrap="square">
            <a:spAutoFit/>
          </a:bodyPr>
          <a:lstStyle/>
          <a:p>
            <a:pPr algn="just"/>
            <a:r>
              <a:rPr lang="vi-VN" dirty="0">
                <a:latin typeface="Times New Roman" panose="02020603050405020304" pitchFamily="18" charset="0"/>
                <a:ea typeface="Cambria" panose="02040503050406030204" pitchFamily="18" charset="0"/>
                <a:cs typeface="Times New Roman" panose="02020603050405020304" pitchFamily="18" charset="0"/>
              </a:rPr>
              <a:t>- Vùng biển nước ta là nơi chịu nhiều thiên tai: bão, áp thấp nhiệt đới, lốc,...</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Trung bình mỗi năm có 3 - 4 cơn bão trực tiếp đổ bộ vào đất liền Việt Nam.</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Tần suất bão lớn nhất là vào tháng 9.  Đổ bộ vào vùng Bắc Trung Bộ.</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Khí</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hậu</a:t>
            </a:r>
            <a:endParaRPr lang="en-US" sz="2400" b="1" dirty="0">
              <a:solidFill>
                <a:srgbClr val="CC0000"/>
              </a:solidFill>
              <a:latin typeface="Times New Roman" pitchFamily="18" charset="0"/>
              <a:cs typeface="Times New Roman" pitchFamily="18" charset="0"/>
            </a:endParaRPr>
          </a:p>
        </p:txBody>
      </p:sp>
      <p:pic>
        <p:nvPicPr>
          <p:cNvPr id="27" name="Picture 2"/>
          <p:cNvPicPr>
            <a:picLocks noChangeAspect="1" noChangeArrowheads="1"/>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r="28092" b="36660"/>
          <a:stretch/>
        </p:blipFill>
        <p:spPr bwMode="auto">
          <a:xfrm>
            <a:off x="5296968" y="1311232"/>
            <a:ext cx="3542232" cy="52419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11075" y="1311232"/>
            <a:ext cx="3528125" cy="27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04147" y="4051309"/>
            <a:ext cx="3535053" cy="2501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TextBox 35"/>
          <p:cNvSpPr txBox="1"/>
          <p:nvPr/>
        </p:nvSpPr>
        <p:spPr>
          <a:xfrm>
            <a:off x="5304147" y="4051308"/>
            <a:ext cx="3992253" cy="338554"/>
          </a:xfrm>
          <a:prstGeom prst="rect">
            <a:avLst/>
          </a:prstGeom>
          <a:noFill/>
        </p:spPr>
        <p:txBody>
          <a:bodyPr wrap="square" rtlCol="0">
            <a:spAutoFit/>
          </a:bodyPr>
          <a:lstStyle/>
          <a:p>
            <a:r>
              <a:rPr lang="en-US" sz="1600" dirty="0" err="1" smtClean="0">
                <a:latin typeface="Times New Roman" panose="02020603050405020304" pitchFamily="18" charset="0"/>
                <a:ea typeface="Cambria" pitchFamily="18" charset="0"/>
                <a:cs typeface="Times New Roman" panose="02020603050405020304" pitchFamily="18" charset="0"/>
              </a:rPr>
              <a:t>Bão</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Noru</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đổ</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bộ</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vào</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vùng</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biển</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Đà</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Nẵng</a:t>
            </a:r>
            <a:endParaRPr lang="en-US" sz="1600"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380973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anim calcmode="lin" valueType="num">
                                      <p:cBhvr>
                                        <p:cTn id="44" dur="1000" fill="hold"/>
                                        <p:tgtEl>
                                          <p:spTgt spid="34"/>
                                        </p:tgtEl>
                                        <p:attrNameLst>
                                          <p:attrName>ppt_x</p:attrName>
                                        </p:attrNameLst>
                                      </p:cBhvr>
                                      <p:tavLst>
                                        <p:tav tm="0">
                                          <p:val>
                                            <p:strVal val="#ppt_x"/>
                                          </p:val>
                                        </p:tav>
                                        <p:tav tm="100000">
                                          <p:val>
                                            <p:strVal val="#ppt_x"/>
                                          </p:val>
                                        </p:tav>
                                      </p:tavLst>
                                    </p:anim>
                                    <p:anim calcmode="lin" valueType="num">
                                      <p:cBhvr>
                                        <p:cTn id="45" dur="1000" fill="hold"/>
                                        <p:tgtEl>
                                          <p:spTgt spid="3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1000"/>
                                        <p:tgtEl>
                                          <p:spTgt spid="35"/>
                                        </p:tgtEl>
                                      </p:cBhvr>
                                    </p:animEffect>
                                    <p:anim calcmode="lin" valueType="num">
                                      <p:cBhvr>
                                        <p:cTn id="54" dur="1000" fill="hold"/>
                                        <p:tgtEl>
                                          <p:spTgt spid="35"/>
                                        </p:tgtEl>
                                        <p:attrNameLst>
                                          <p:attrName>ppt_x</p:attrName>
                                        </p:attrNameLst>
                                      </p:cBhvr>
                                      <p:tavLst>
                                        <p:tav tm="0">
                                          <p:val>
                                            <p:strVal val="#ppt_x"/>
                                          </p:val>
                                        </p:tav>
                                        <p:tav tm="100000">
                                          <p:val>
                                            <p:strVal val="#ppt_x"/>
                                          </p:val>
                                        </p:tav>
                                      </p:tavLst>
                                    </p:anim>
                                    <p:anim calcmode="lin" valueType="num">
                                      <p:cBhvr>
                                        <p:cTn id="5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Khí</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hậu</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590800"/>
            <a:ext cx="6553198" cy="1862048"/>
          </a:xfrm>
          <a:prstGeom prst="rect">
            <a:avLst/>
          </a:prstGeom>
        </p:spPr>
        <p:txBody>
          <a:bodyPr wrap="square">
            <a:spAutoFit/>
          </a:bodyPr>
          <a:lstStyle/>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Nhiệt độ: </a:t>
            </a:r>
            <a:r>
              <a:rPr lang="vi-VN" sz="2000" dirty="0">
                <a:latin typeface="Times New Roman" panose="02020603050405020304" pitchFamily="18" charset="0"/>
                <a:ea typeface="Cambria" pitchFamily="18" charset="0"/>
                <a:cs typeface="Times New Roman" panose="02020603050405020304" pitchFamily="18" charset="0"/>
              </a:rPr>
              <a:t>khá cao, trên 23°C, biên độ nhiệt nhỏ hơn đất liền.</a:t>
            </a:r>
          </a:p>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Lượng mưa: </a:t>
            </a:r>
            <a:r>
              <a:rPr lang="vi-VN" sz="2000" dirty="0">
                <a:latin typeface="Times New Roman" panose="02020603050405020304" pitchFamily="18" charset="0"/>
                <a:ea typeface="Cambria" pitchFamily="18" charset="0"/>
                <a:cs typeface="Times New Roman" panose="02020603050405020304" pitchFamily="18" charset="0"/>
              </a:rPr>
              <a:t>nhỏ hơn trên đất liền khoảng trên 1100 mm/năm.</a:t>
            </a:r>
          </a:p>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Gió trên Biển: </a:t>
            </a:r>
            <a:r>
              <a:rPr lang="vi-VN" sz="2000" dirty="0">
                <a:latin typeface="Times New Roman" panose="02020603050405020304" pitchFamily="18" charset="0"/>
                <a:ea typeface="Cambria" pitchFamily="18" charset="0"/>
                <a:cs typeface="Times New Roman" panose="02020603050405020304" pitchFamily="18" charset="0"/>
              </a:rPr>
              <a:t>thay đổi theo mùa và mạnh hơn trên đất liền.</a:t>
            </a:r>
          </a:p>
          <a:p>
            <a:pPr algn="just">
              <a:spcBef>
                <a:spcPts val="600"/>
              </a:spcBef>
              <a:spcAft>
                <a:spcPts val="0"/>
              </a:spcAft>
            </a:pPr>
            <a:r>
              <a:rPr lang="vi-VN" sz="2000" b="1" dirty="0">
                <a:latin typeface="Times New Roman" panose="02020603050405020304" pitchFamily="18" charset="0"/>
                <a:ea typeface="Cambria" pitchFamily="18" charset="0"/>
                <a:cs typeface="Times New Roman" panose="02020603050405020304" pitchFamily="18" charset="0"/>
              </a:rPr>
              <a:t>- Thiên tai: </a:t>
            </a:r>
            <a:r>
              <a:rPr lang="vi-VN" sz="2000" dirty="0">
                <a:latin typeface="Times New Roman" panose="02020603050405020304" pitchFamily="18" charset="0"/>
                <a:ea typeface="Cambria" pitchFamily="18" charset="0"/>
                <a:cs typeface="Times New Roman" panose="02020603050405020304" pitchFamily="18" charset="0"/>
              </a:rPr>
              <a:t>bão, lốc, áp thấp nhiệt đới,...</a:t>
            </a: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1174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81200"/>
            <a:ext cx="3657601" cy="1631216"/>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x</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hướng chảy của dòng biển trong vùng biển nước ta. Nguyên nhân nào tạo nên hướng chảy của các dòng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09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886200"/>
            <a:ext cx="3657601" cy="2554545"/>
          </a:xfrm>
          <a:prstGeom prst="rect">
            <a:avLst/>
          </a:prstGeom>
          <a:solidFill>
            <a:srgbClr val="FFCCFF"/>
          </a:solidFill>
          <a:ln w="12700">
            <a:solidFill>
              <a:srgbClr val="0070C0"/>
            </a:solidFill>
          </a:ln>
        </p:spPr>
        <p:txBody>
          <a:bodyPr wrap="square">
            <a:spAutoFit/>
          </a:bodyPr>
          <a:lstStyle/>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Hướng chảy của dòng biển ven bờ ở nước ta thay đổi theo mùa:</a:t>
            </a: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Mùa đông, dòng biển có hướng: đông bắc - tây nam.</a:t>
            </a: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Mùa hạ, dòng biển chảy theo hướng tây nam - đông bắc.</a:t>
            </a: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Nguyên nhân: do hoạt động của gió mùa.</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c. </a:t>
            </a:r>
            <a:r>
              <a:rPr lang="en-US" sz="2400" b="1" dirty="0" err="1" smtClean="0">
                <a:solidFill>
                  <a:srgbClr val="CC0000"/>
                </a:solidFill>
                <a:latin typeface="Times New Roman" pitchFamily="18" charset="0"/>
                <a:cs typeface="Times New Roman" pitchFamily="18" charset="0"/>
              </a:rPr>
              <a:t>Hải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văn</a:t>
            </a:r>
            <a:endParaRPr lang="en-US" sz="2400" b="1" dirty="0">
              <a:solidFill>
                <a:srgbClr val="CC0000"/>
              </a:solidFill>
              <a:latin typeface="Times New Roman" pitchFamily="18" charset="0"/>
              <a:cs typeface="Times New Roman"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Dòng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chảy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7172"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4038600"/>
            <a:ext cx="3535053"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4" y="1277301"/>
            <a:ext cx="3528125" cy="26088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699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par>
                                <p:cTn id="21" presetID="14" presetClass="entr" presetSubtype="10" fill="hold" nodeType="withEffect">
                                  <p:stCondLst>
                                    <p:cond delay="0"/>
                                  </p:stCondLst>
                                  <p:childTnLst>
                                    <p:set>
                                      <p:cBhvr>
                                        <p:cTn id="22" dur="1" fill="hold">
                                          <p:stCondLst>
                                            <p:cond delay="0"/>
                                          </p:stCondLst>
                                        </p:cTn>
                                        <p:tgtEl>
                                          <p:spTgt spid="7172"/>
                                        </p:tgtEl>
                                        <p:attrNameLst>
                                          <p:attrName>style.visibility</p:attrName>
                                        </p:attrNameLst>
                                      </p:cBhvr>
                                      <p:to>
                                        <p:strVal val="visible"/>
                                      </p:to>
                                    </p:set>
                                    <p:animEffect transition="in" filter="randombar(horizontal)">
                                      <p:cBhvr>
                                        <p:cTn id="23" dur="500"/>
                                        <p:tgtEl>
                                          <p:spTgt spid="717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randombar(horizontal)">
                                      <p:cBhvr>
                                        <p:cTn id="26" dur="500"/>
                                        <p:tgtEl>
                                          <p:spTgt spid="5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randombar(horizont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9" dur="500"/>
                                        <p:tgtEl>
                                          <p:spTgt spid="3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4" dur="500"/>
                                        <p:tgtEl>
                                          <p:spTgt spid="32">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9" dur="500"/>
                                        <p:tgtEl>
                                          <p:spTgt spid="32">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4"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2099608"/>
            <a:ext cx="3657601" cy="1938992"/>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đ</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ộ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muối của nước biển là bao nhiêu? Độ muối của nước biển thay đổi như thế nào</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Kể</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nơi sản xuất muối nổi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tiếng</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506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706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419600"/>
            <a:ext cx="3657601" cy="1631216"/>
          </a:xfrm>
          <a:prstGeom prst="rect">
            <a:avLst/>
          </a:prstGeom>
          <a:solidFill>
            <a:srgbClr val="FFCCFF"/>
          </a:solidFill>
          <a:ln w="12700">
            <a:solidFill>
              <a:srgbClr val="0070C0"/>
            </a:solidFill>
          </a:ln>
        </p:spPr>
        <p:txBody>
          <a:bodyPr wrap="square">
            <a:spAutoFit/>
          </a:bodyPr>
          <a:lstStyle/>
          <a:p>
            <a:pPr algn="just"/>
            <a:r>
              <a:rPr lang="vi-VN" sz="2000" dirty="0" smtClean="0">
                <a:latin typeface="Times New Roman" panose="02020603050405020304" pitchFamily="18" charset="0"/>
                <a:ea typeface="Cambria" panose="02040503050406030204" pitchFamily="18" charset="0"/>
                <a:cs typeface="Times New Roman" panose="02020603050405020304" pitchFamily="18" charset="0"/>
              </a:rPr>
              <a:t>Độ </a:t>
            </a:r>
            <a:r>
              <a:rPr lang="vi-VN" sz="2000" dirty="0">
                <a:latin typeface="Times New Roman" panose="02020603050405020304" pitchFamily="18" charset="0"/>
                <a:ea typeface="Cambria" panose="02040503050406030204" pitchFamily="18" charset="0"/>
                <a:cs typeface="Times New Roman" panose="02020603050405020304" pitchFamily="18" charset="0"/>
              </a:rPr>
              <a:t>muối bình quân của Biển Đông là 30 - 33%</a:t>
            </a:r>
            <a:r>
              <a:rPr lang="vi-VN" sz="2000" baseline="-25000" dirty="0">
                <a:latin typeface="Times New Roman" panose="02020603050405020304" pitchFamily="18" charset="0"/>
                <a:ea typeface="Cambria" panose="02040503050406030204" pitchFamily="18" charset="0"/>
                <a:cs typeface="Times New Roman" panose="02020603050405020304" pitchFamily="18" charset="0"/>
              </a:rPr>
              <a:t>0</a:t>
            </a:r>
            <a:r>
              <a:rPr lang="vi-VN" sz="2000" dirty="0">
                <a:latin typeface="Times New Roman" panose="02020603050405020304" pitchFamily="18" charset="0"/>
                <a:ea typeface="Cambria" panose="02040503050406030204" pitchFamily="18" charset="0"/>
                <a:cs typeface="Times New Roman" panose="02020603050405020304" pitchFamily="18" charset="0"/>
              </a:rPr>
              <a:t>; thay đổi theo khu vực, theo mùa và theo độ sâu</a:t>
            </a:r>
            <a:r>
              <a:rPr lang="vi-VN" sz="2000" dirty="0" smtClean="0">
                <a:latin typeface="Times New Roman" panose="02020603050405020304" pitchFamily="18" charset="0"/>
                <a:ea typeface="Cambria" panose="02040503050406030204" pitchFamily="18" charset="0"/>
                <a:cs typeface="Times New Roman" panose="02020603050405020304" pitchFamily="18" charset="0"/>
              </a:rPr>
              <a:t>.</a:t>
            </a:r>
            <a:endParaRPr lang="en-US" sz="20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0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000" dirty="0">
                <a:latin typeface="Times New Roman" panose="02020603050405020304" pitchFamily="18" charset="0"/>
                <a:ea typeface="Cambria" panose="02040503050406030204" pitchFamily="18" charset="0"/>
                <a:cs typeface="Times New Roman" panose="02020603050405020304" pitchFamily="18" charset="0"/>
              </a:rPr>
              <a:t>Các nơi sản xuất muối nổi tiếng: Sa Huỳnh và Cà Ná.</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c. </a:t>
            </a:r>
            <a:r>
              <a:rPr lang="en-US" sz="2400" b="1" dirty="0" err="1">
                <a:solidFill>
                  <a:srgbClr val="CC0000"/>
                </a:solidFill>
                <a:latin typeface="Times New Roman" pitchFamily="18" charset="0"/>
                <a:cs typeface="Times New Roman" pitchFamily="18" charset="0"/>
              </a:rPr>
              <a:t>H</a:t>
            </a:r>
            <a:r>
              <a:rPr lang="en-US" sz="2400" b="1" dirty="0" err="1" smtClean="0">
                <a:solidFill>
                  <a:srgbClr val="CC0000"/>
                </a:solidFill>
                <a:latin typeface="Times New Roman" pitchFamily="18" charset="0"/>
                <a:cs typeface="Times New Roman" pitchFamily="18" charset="0"/>
              </a:rPr>
              <a:t>ải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văn</a:t>
            </a:r>
            <a:endParaRPr lang="en-US" sz="2400" b="1" dirty="0">
              <a:solidFill>
                <a:srgbClr val="CC0000"/>
              </a:solidFill>
              <a:latin typeface="Times New Roman" pitchFamily="18" charset="0"/>
              <a:cs typeface="Times New Roman"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Sản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xuất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muối</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Cà</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Ná</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Sản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xuất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muối</a:t>
            </a:r>
            <a:r>
              <a:rPr lang="en-US" dirty="0" smtClean="0">
                <a:latin typeface="Times New Roman" panose="02020603050405020304" pitchFamily="18" charset="0"/>
                <a:ea typeface="Cambria" pitchFamily="18" charset="0"/>
                <a:cs typeface="Times New Roman" panose="02020603050405020304" pitchFamily="18" charset="0"/>
              </a:rPr>
              <a:t> ở Sa </a:t>
            </a:r>
            <a:r>
              <a:rPr lang="en-US" dirty="0" err="1" smtClean="0">
                <a:latin typeface="Times New Roman" panose="02020603050405020304" pitchFamily="18" charset="0"/>
                <a:ea typeface="Cambria" pitchFamily="18" charset="0"/>
                <a:cs typeface="Times New Roman" panose="02020603050405020304" pitchFamily="18" charset="0"/>
              </a:rPr>
              <a:t>Huỳnh</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5110" y="1299019"/>
            <a:ext cx="3514089" cy="2206181"/>
          </a:xfrm>
          <a:prstGeom prst="rect">
            <a:avLst/>
          </a:prstGeom>
          <a:solidFill>
            <a:srgbClr val="FF0000"/>
          </a:solidFill>
          <a:ln>
            <a:solidFill>
              <a:srgbClr val="FF0000"/>
            </a:solidFill>
          </a:ln>
          <a:effectLst/>
        </p:spPr>
      </p:pic>
      <p:pic>
        <p:nvPicPr>
          <p:cNvPr id="2"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25109" y="4114801"/>
            <a:ext cx="3514089" cy="2145268"/>
          </a:xfrm>
          <a:prstGeom prst="rect">
            <a:avLst/>
          </a:prstGeom>
          <a:solidFill>
            <a:srgbClr val="FF0000"/>
          </a:solidFill>
          <a:ln>
            <a:solidFill>
              <a:srgbClr val="FF0000"/>
            </a:solidFill>
          </a:ln>
          <a:effectLst/>
        </p:spPr>
      </p:pic>
    </p:spTree>
    <p:extLst>
      <p:ext uri="{BB962C8B-B14F-4D97-AF65-F5344CB8AC3E}">
        <p14:creationId xmlns:p14="http://schemas.microsoft.com/office/powerpoint/2010/main" val="20556316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randombar(horizontal)">
                                      <p:cBhvr>
                                        <p:cTn id="21" dur="500"/>
                                        <p:tgtEl>
                                          <p:spTgt spid="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5" grpId="0"/>
      <p:bldP spid="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050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n</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êu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đặc điểm chế độ triều của nước ta.</a:t>
            </a:r>
          </a:p>
        </p:txBody>
      </p:sp>
      <p:sp>
        <p:nvSpPr>
          <p:cNvPr id="3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73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075325"/>
            <a:ext cx="3657601" cy="3170099"/>
          </a:xfrm>
          <a:prstGeom prst="rect">
            <a:avLst/>
          </a:prstGeom>
          <a:solidFill>
            <a:srgbClr val="FFCCFF"/>
          </a:solidFill>
          <a:ln w="12700">
            <a:solidFill>
              <a:srgbClr val="0070C0"/>
            </a:solidFill>
          </a:ln>
        </p:spPr>
        <p:txBody>
          <a:bodyPr wrap="square">
            <a:spAutoFit/>
          </a:bodyPr>
          <a:lstStyle/>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Bao gồm: nhật triều đều, nhật triều không đều, bán nhật triều và bán nhật triều không đều. Trong đó, chế độ nhật triều đều rất điển hình (đặc biệt ở vịnh Bắc Bộ).</a:t>
            </a:r>
          </a:p>
          <a:p>
            <a:pPr algn="just"/>
            <a:r>
              <a:rPr lang="vi-VN" sz="2000" dirty="0">
                <a:latin typeface="Times New Roman" panose="02020603050405020304" pitchFamily="18" charset="0"/>
                <a:ea typeface="Cambria" panose="02040503050406030204" pitchFamily="18" charset="0"/>
                <a:cs typeface="Times New Roman" panose="02020603050405020304" pitchFamily="18" charset="0"/>
              </a:rPr>
              <a:t>- Độ cao triều cũng thay đổi tuỳ đoạn bờ biển (cao nhất là từ Quảng Ninh đến Thanh Hoá, thấp nhất là vùng biển ven bờ đồng bằng sông Cửu Long).</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c. </a:t>
            </a:r>
            <a:r>
              <a:rPr lang="en-US" sz="2400" b="1" dirty="0" err="1" smtClean="0">
                <a:solidFill>
                  <a:srgbClr val="CC0000"/>
                </a:solidFill>
                <a:latin typeface="Times New Roman" pitchFamily="18" charset="0"/>
                <a:cs typeface="Times New Roman" pitchFamily="18" charset="0"/>
              </a:rPr>
              <a:t>Hải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văn</a:t>
            </a:r>
            <a:endParaRPr lang="en-US" sz="2400" b="1" dirty="0">
              <a:solidFill>
                <a:srgbClr val="CC0000"/>
              </a:solidFill>
              <a:latin typeface="Times New Roman" pitchFamily="18" charset="0"/>
              <a:cs typeface="Times New Roman" pitchFamily="18" charset="0"/>
            </a:endParaRPr>
          </a:p>
        </p:txBody>
      </p:sp>
      <p:sp>
        <p:nvSpPr>
          <p:cNvPr id="55" name="TextBox 54"/>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Bán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nhật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triều</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Nha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Trang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304147" y="3593068"/>
            <a:ext cx="3663641"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Nhật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triều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cửa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Bạch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Đằng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921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1299019"/>
            <a:ext cx="3528125" cy="229404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11074" y="4114800"/>
            <a:ext cx="3528125" cy="21452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7455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randombar(horizontal)">
                                      <p:cBhvr>
                                        <p:cTn id="15" dur="500"/>
                                        <p:tgtEl>
                                          <p:spTgt spid="921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9219"/>
                                        </p:tgtEl>
                                        <p:attrNameLst>
                                          <p:attrName>style.visibility</p:attrName>
                                        </p:attrNameLst>
                                      </p:cBhvr>
                                      <p:to>
                                        <p:strVal val="visible"/>
                                      </p:to>
                                    </p:set>
                                    <p:animEffect transition="in" filter="randombar(horizontal)">
                                      <p:cBhvr>
                                        <p:cTn id="21" dur="500"/>
                                        <p:tgtEl>
                                          <p:spTgt spid="921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5"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76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CHƯỚNG NGẠI VẬT</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6" name="TextBox 5"/>
          <p:cNvSpPr txBox="1"/>
          <p:nvPr/>
        </p:nvSpPr>
        <p:spPr>
          <a:xfrm>
            <a:off x="1905000" y="5922258"/>
            <a:ext cx="5486400" cy="630942"/>
          </a:xfrm>
          <a:prstGeom prst="rect">
            <a:avLst/>
          </a:prstGeom>
          <a:noFill/>
        </p:spPr>
        <p:txBody>
          <a:bodyPr wrap="square" rtlCol="0">
            <a:spAutoFit/>
          </a:bodyPr>
          <a:lstStyle/>
          <a:p>
            <a:pPr algn="ctr"/>
            <a:r>
              <a:rPr lang="en-US" sz="35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BIỂN ĐÔNG</a:t>
            </a:r>
            <a:endParaRPr lang="en-US" sz="3500" b="1" dirty="0">
              <a:solidFill>
                <a:srgbClr val="0D30DD"/>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7" name="Picture 6" descr="undefined"/>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52600" y="990600"/>
            <a:ext cx="5791200" cy="4858349"/>
          </a:xfrm>
          <a:prstGeom prst="rect">
            <a:avLst/>
          </a:prstGeom>
          <a:noFill/>
          <a:ln>
            <a:solidFill>
              <a:srgbClr val="FF0000"/>
            </a:solidFill>
          </a:ln>
        </p:spPr>
      </p:pic>
    </p:spTree>
    <p:extLst>
      <p:ext uri="{BB962C8B-B14F-4D97-AF65-F5344CB8AC3E}">
        <p14:creationId xmlns:p14="http://schemas.microsoft.com/office/powerpoint/2010/main" val="322345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c</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Hải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văn</a:t>
            </a:r>
            <a:endParaRPr lang="vi-VN" sz="2400" b="1" dirty="0">
              <a:solidFill>
                <a:srgbClr val="CC0000"/>
              </a:solidFill>
              <a:latin typeface="Times New Roman" pitchFamily="18" charset="0"/>
              <a:cs typeface="Times New Roman"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667000"/>
            <a:ext cx="6710214" cy="1938992"/>
          </a:xfrm>
          <a:prstGeom prst="rect">
            <a:avLst/>
          </a:prstGeom>
        </p:spPr>
        <p:txBody>
          <a:bodyPr wrap="square">
            <a:spAutoFit/>
          </a:bodyPr>
          <a:lstStyle/>
          <a:p>
            <a:pPr algn="just">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Độ muối trung bình </a:t>
            </a:r>
            <a:r>
              <a:rPr lang="vi-VN" sz="2200" dirty="0">
                <a:latin typeface="Times New Roman" panose="02020603050405020304" pitchFamily="18" charset="0"/>
                <a:ea typeface="Cambria" pitchFamily="18" charset="0"/>
                <a:cs typeface="Times New Roman" panose="02020603050405020304" pitchFamily="18" charset="0"/>
              </a:rPr>
              <a:t>là 32 - 33%</a:t>
            </a:r>
            <a:r>
              <a:rPr lang="vi-VN" sz="2200" baseline="-25000" dirty="0">
                <a:latin typeface="Times New Roman" panose="02020603050405020304" pitchFamily="18" charset="0"/>
                <a:ea typeface="Cambria" pitchFamily="18" charset="0"/>
                <a:cs typeface="Times New Roman" panose="02020603050405020304" pitchFamily="18" charset="0"/>
              </a:rPr>
              <a:t>0</a:t>
            </a:r>
            <a:r>
              <a:rPr lang="vi-VN" sz="2200" dirty="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Dòng biển</a:t>
            </a:r>
            <a:r>
              <a:rPr lang="vi-VN" sz="2200" dirty="0">
                <a:latin typeface="Times New Roman" panose="02020603050405020304" pitchFamily="18" charset="0"/>
                <a:ea typeface="Cambria" pitchFamily="18" charset="0"/>
                <a:cs typeface="Times New Roman" panose="02020603050405020304" pitchFamily="18" charset="0"/>
              </a:rPr>
              <a:t>: thay đổi theo mùa: mùa đông, dòng biển có hướng đông bắc - tây nam; mùa hạ, là tây nam - đông bắc.</a:t>
            </a:r>
          </a:p>
          <a:p>
            <a:pPr algn="just">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Chế độ thủy triều: </a:t>
            </a:r>
            <a:r>
              <a:rPr lang="vi-VN" sz="2200" dirty="0">
                <a:latin typeface="Times New Roman" panose="02020603050405020304" pitchFamily="18" charset="0"/>
                <a:ea typeface="Cambria" pitchFamily="18" charset="0"/>
                <a:cs typeface="Times New Roman" panose="02020603050405020304" pitchFamily="18" charset="0"/>
              </a:rPr>
              <a:t>nhật triều đều, nhật triều không đều, bán nhật triều và bán nhật triều không đều.</a:t>
            </a: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TỰ NHIÊN VÙNG BIỂN </a:t>
            </a:r>
            <a:r>
              <a:rPr lang="en-US" sz="2400" b="1" dirty="0" smtClean="0">
                <a:solidFill>
                  <a:srgbClr val="0D30DD"/>
                </a:solidFill>
                <a:latin typeface="Times New Roman" panose="02020603050405020304" pitchFamily="18" charset="0"/>
                <a:cs typeface="Times New Roman" panose="02020603050405020304" pitchFamily="18" charset="0"/>
              </a:rPr>
              <a:t>ĐẢO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959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Dựa vào hình 11.5, hãy cho biết sự khác nhau về hướng chảy của dòng biển mùa đông và dòng biển mùa hạ trên biển đông.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vi-VN"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191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05200"/>
            <a:ext cx="3657601" cy="241604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100" dirty="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Dòng biển ven bờ nước ta có sự thay đổi theo mùa về hướng chảy:</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Mùa đông, dòng biển có hướng đông bắc - tây nam;</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Mùa hạ, dòng biển chảy theo hướng ngược lại, là tây nam - đông bắc.</a:t>
            </a: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pic>
        <p:nvPicPr>
          <p:cNvPr id="27"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4" y="1277301"/>
            <a:ext cx="3528125" cy="52758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8865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anose="02020603050405020304"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286422" y="2057400"/>
            <a:ext cx="7400378" cy="1107996"/>
          </a:xfrm>
          <a:prstGeom prst="rect">
            <a:avLst/>
          </a:prstGeom>
          <a:solidFill>
            <a:srgbClr val="BCFCD4"/>
          </a:solidFill>
          <a:ln w="12700">
            <a:solidFill>
              <a:srgbClr val="009900"/>
            </a:solidFill>
          </a:ln>
        </p:spPr>
        <p:txBody>
          <a:bodyPr wrap="square">
            <a:spAutoFit/>
          </a:bodyPr>
          <a:lstStyle/>
          <a:p>
            <a:pPr algn="just"/>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Tìm hiểu về vị trí địa lý, đặc điểm tự nhiên của một trong các khu vực biển và hải đảo sau: vịnh Bắc Bộ, vịnh Thái Lan, quần đảo Hoàng Sa, quần đảo Trường Sa.</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24133"/>
            <a:ext cx="856661" cy="9000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323996" y="4173579"/>
            <a:ext cx="884052" cy="1008021"/>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81743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randombar(horizont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353278"/>
          </a:xfrm>
          <a:prstGeom prst="rect">
            <a:avLst/>
          </a:prstGeom>
        </p:spPr>
        <p:txBody>
          <a:bodyPr wrap="square">
            <a:spAutoFit/>
          </a:bodyPr>
          <a:lstStyle/>
          <a:p>
            <a:pPr algn="ctr"/>
            <a:r>
              <a:rPr lang="en-US" sz="1900" b="1" dirty="0" smtClean="0">
                <a:solidFill>
                  <a:srgbClr val="0D30DD"/>
                </a:solidFill>
                <a:latin typeface="Times New Roman" panose="02020603050405020304" pitchFamily="18" charset="0"/>
                <a:ea typeface="Cambria" pitchFamily="18" charset="0"/>
                <a:cs typeface="Times New Roman" panose="02020603050405020304" pitchFamily="18" charset="0"/>
              </a:rPr>
              <a:t>V</a:t>
            </a:r>
            <a:r>
              <a:rPr lang="vi-VN" sz="1900" b="1" dirty="0" smtClean="0">
                <a:solidFill>
                  <a:srgbClr val="0D30DD"/>
                </a:solidFill>
                <a:latin typeface="Times New Roman" panose="02020603050405020304" pitchFamily="18" charset="0"/>
                <a:ea typeface="Cambria" pitchFamily="18" charset="0"/>
                <a:cs typeface="Times New Roman" panose="02020603050405020304" pitchFamily="18" charset="0"/>
              </a:rPr>
              <a:t>Ị TRÍ ĐỊA LÍ, ĐẶC ĐIỂM TỰ NHIÊN CỦA QUẦN ĐẢO TRƯỜNG SA</a:t>
            </a:r>
          </a:p>
          <a:p>
            <a:pPr indent="288290" algn="just">
              <a:lnSpc>
                <a:spcPct val="115000"/>
              </a:lnSpc>
              <a:spcBef>
                <a:spcPts val="600"/>
              </a:spcBef>
              <a:spcAft>
                <a:spcPts val="0"/>
              </a:spcAft>
            </a:pPr>
            <a:r>
              <a:rPr lang="en-US" sz="1900" b="1" dirty="0" smtClean="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Vị</a:t>
            </a:r>
            <a:r>
              <a:rPr lang="en-US" sz="1900" b="1" dirty="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trí</a:t>
            </a:r>
            <a:r>
              <a:rPr lang="en-US" sz="1900" b="1" dirty="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địa</a:t>
            </a:r>
            <a:r>
              <a:rPr lang="en-US" sz="1900" b="1" dirty="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lí</a:t>
            </a:r>
            <a:r>
              <a:rPr lang="en-US" sz="1900" b="1"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Quần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Trường</a:t>
            </a:r>
            <a:r>
              <a:rPr lang="en-US" sz="1900" dirty="0">
                <a:latin typeface="Times New Roman" panose="02020603050405020304" pitchFamily="18" charset="0"/>
                <a:ea typeface="Cambria" pitchFamily="18" charset="0"/>
                <a:cs typeface="Times New Roman" panose="02020603050405020304" pitchFamily="18" charset="0"/>
              </a:rPr>
              <a:t> Sa </a:t>
            </a:r>
            <a:r>
              <a:rPr lang="en-US" sz="1900" dirty="0" err="1">
                <a:latin typeface="Times New Roman" panose="02020603050405020304" pitchFamily="18" charset="0"/>
                <a:ea typeface="Cambria" pitchFamily="18" charset="0"/>
                <a:cs typeface="Times New Roman" panose="02020603050405020304" pitchFamily="18" charset="0"/>
              </a:rPr>
              <a:t>của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Việt</a:t>
            </a:r>
            <a:r>
              <a:rPr lang="en-US" sz="1900" dirty="0">
                <a:latin typeface="Times New Roman" panose="02020603050405020304" pitchFamily="18" charset="0"/>
                <a:ea typeface="Cambria" pitchFamily="18" charset="0"/>
                <a:cs typeface="Times New Roman" panose="02020603050405020304" pitchFamily="18" charset="0"/>
              </a:rPr>
              <a:t> Nam </a:t>
            </a:r>
            <a:r>
              <a:rPr lang="en-US" sz="1900" dirty="0" err="1">
                <a:latin typeface="Times New Roman" panose="02020603050405020304" pitchFamily="18" charset="0"/>
                <a:ea typeface="Cambria" pitchFamily="18" charset="0"/>
                <a:cs typeface="Times New Roman" panose="02020603050405020304" pitchFamily="18" charset="0"/>
              </a:rPr>
              <a:t>nằm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về</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phía</a:t>
            </a:r>
            <a:r>
              <a:rPr lang="en-US" sz="1900" dirty="0">
                <a:latin typeface="Times New Roman" panose="02020603050405020304" pitchFamily="18" charset="0"/>
                <a:ea typeface="Cambria" pitchFamily="18" charset="0"/>
                <a:cs typeface="Times New Roman" panose="02020603050405020304" pitchFamily="18" charset="0"/>
              </a:rPr>
              <a:t> Nam </a:t>
            </a:r>
            <a:r>
              <a:rPr lang="en-US" sz="1900" dirty="0" err="1">
                <a:latin typeface="Times New Roman" panose="02020603050405020304" pitchFamily="18" charset="0"/>
                <a:ea typeface="Cambria" pitchFamily="18" charset="0"/>
                <a:cs typeface="Times New Roman" panose="02020603050405020304" pitchFamily="18" charset="0"/>
              </a:rPr>
              <a:t>Biển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Đông</a:t>
            </a:r>
            <a:r>
              <a:rPr lang="en-US" sz="1900" dirty="0">
                <a:latin typeface="Times New Roman" panose="02020603050405020304" pitchFamily="18" charset="0"/>
                <a:ea typeface="Cambria" pitchFamily="18" charset="0"/>
                <a:cs typeface="Times New Roman" panose="02020603050405020304" pitchFamily="18" charset="0"/>
              </a:rPr>
              <a:t>, ở </a:t>
            </a:r>
            <a:r>
              <a:rPr lang="en-US" sz="1900" dirty="0" err="1">
                <a:latin typeface="Times New Roman" panose="02020603050405020304" pitchFamily="18" charset="0"/>
                <a:ea typeface="Cambria" pitchFamily="18" charset="0"/>
                <a:cs typeface="Times New Roman" panose="02020603050405020304" pitchFamily="18" charset="0"/>
              </a:rPr>
              <a:t>trong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từ</a:t>
            </a:r>
            <a:r>
              <a:rPr lang="en-US" sz="1900" dirty="0">
                <a:latin typeface="Times New Roman" panose="02020603050405020304" pitchFamily="18" charset="0"/>
                <a:ea typeface="Cambria" pitchFamily="18" charset="0"/>
                <a:cs typeface="Times New Roman" panose="02020603050405020304" pitchFamily="18" charset="0"/>
              </a:rPr>
              <a:t> 6</a:t>
            </a:r>
            <a:r>
              <a:rPr lang="en-US" sz="1900" baseline="30000" dirty="0">
                <a:latin typeface="Times New Roman" panose="02020603050405020304" pitchFamily="18" charset="0"/>
                <a:ea typeface="Cambria" pitchFamily="18" charset="0"/>
                <a:cs typeface="Times New Roman" panose="02020603050405020304" pitchFamily="18" charset="0"/>
              </a:rPr>
              <a:t>0</a:t>
            </a:r>
            <a:r>
              <a:rPr lang="en-US" sz="1900" dirty="0">
                <a:latin typeface="Times New Roman" panose="02020603050405020304" pitchFamily="18" charset="0"/>
                <a:ea typeface="Cambria" pitchFamily="18" charset="0"/>
                <a:cs typeface="Times New Roman" panose="02020603050405020304" pitchFamily="18" charset="0"/>
              </a:rPr>
              <a:t>30’ </a:t>
            </a:r>
            <a:r>
              <a:rPr lang="en-US" sz="1900" dirty="0" err="1">
                <a:latin typeface="Times New Roman" panose="02020603050405020304" pitchFamily="18" charset="0"/>
                <a:ea typeface="Cambria" pitchFamily="18" charset="0"/>
                <a:cs typeface="Times New Roman" panose="02020603050405020304" pitchFamily="18" charset="0"/>
              </a:rPr>
              <a:t>đến</a:t>
            </a:r>
            <a:r>
              <a:rPr lang="en-US" sz="1900" dirty="0">
                <a:latin typeface="Times New Roman" panose="02020603050405020304" pitchFamily="18" charset="0"/>
                <a:ea typeface="Cambria" pitchFamily="18" charset="0"/>
                <a:cs typeface="Times New Roman" panose="02020603050405020304" pitchFamily="18" charset="0"/>
              </a:rPr>
              <a:t> 12</a:t>
            </a:r>
            <a:r>
              <a:rPr lang="en-US" sz="1900" baseline="30000" dirty="0">
                <a:latin typeface="Times New Roman" panose="02020603050405020304" pitchFamily="18" charset="0"/>
                <a:ea typeface="Cambria" pitchFamily="18" charset="0"/>
                <a:cs typeface="Times New Roman" panose="02020603050405020304" pitchFamily="18" charset="0"/>
              </a:rPr>
              <a:t>0</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độ</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vĩ</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Bắc</a:t>
            </a:r>
            <a:r>
              <a:rPr lang="en-US" sz="1900" dirty="0">
                <a:latin typeface="Times New Roman" panose="02020603050405020304" pitchFamily="18" charset="0"/>
                <a:ea typeface="Cambria" pitchFamily="18" charset="0"/>
                <a:cs typeface="Times New Roman" panose="02020603050405020304" pitchFamily="18" charset="0"/>
              </a:rPr>
              <a:t>, 111</a:t>
            </a:r>
            <a:r>
              <a:rPr lang="en-US" sz="1900" baseline="30000" dirty="0">
                <a:latin typeface="Times New Roman" panose="02020603050405020304" pitchFamily="18" charset="0"/>
                <a:ea typeface="Cambria" pitchFamily="18" charset="0"/>
                <a:cs typeface="Times New Roman" panose="02020603050405020304" pitchFamily="18" charset="0"/>
              </a:rPr>
              <a:t>0</a:t>
            </a:r>
            <a:r>
              <a:rPr lang="en-US" sz="1900" dirty="0">
                <a:latin typeface="Times New Roman" panose="02020603050405020304" pitchFamily="18" charset="0"/>
                <a:ea typeface="Cambria" pitchFamily="18" charset="0"/>
                <a:cs typeface="Times New Roman" panose="02020603050405020304" pitchFamily="18" charset="0"/>
              </a:rPr>
              <a:t>00 </a:t>
            </a:r>
            <a:r>
              <a:rPr lang="en-US" sz="1900" dirty="0" err="1">
                <a:latin typeface="Times New Roman" panose="02020603050405020304" pitchFamily="18" charset="0"/>
                <a:ea typeface="Cambria" pitchFamily="18" charset="0"/>
                <a:cs typeface="Times New Roman" panose="02020603050405020304" pitchFamily="18" charset="0"/>
              </a:rPr>
              <a:t>đến</a:t>
            </a:r>
            <a:r>
              <a:rPr lang="en-US" sz="1900" dirty="0">
                <a:latin typeface="Times New Roman" panose="02020603050405020304" pitchFamily="18" charset="0"/>
                <a:ea typeface="Cambria" pitchFamily="18" charset="0"/>
                <a:cs typeface="Times New Roman" panose="02020603050405020304" pitchFamily="18" charset="0"/>
              </a:rPr>
              <a:t> 117</a:t>
            </a:r>
            <a:r>
              <a:rPr lang="en-US" sz="1900" baseline="30000" dirty="0">
                <a:latin typeface="Times New Roman" panose="02020603050405020304" pitchFamily="18" charset="0"/>
                <a:ea typeface="Cambria" pitchFamily="18" charset="0"/>
                <a:cs typeface="Times New Roman" panose="02020603050405020304" pitchFamily="18" charset="0"/>
              </a:rPr>
              <a:t>0</a:t>
            </a:r>
            <a:r>
              <a:rPr lang="en-US" sz="1900" dirty="0">
                <a:latin typeface="Times New Roman" panose="02020603050405020304" pitchFamily="18" charset="0"/>
                <a:ea typeface="Cambria" pitchFamily="18" charset="0"/>
                <a:cs typeface="Times New Roman" panose="02020603050405020304" pitchFamily="18" charset="0"/>
              </a:rPr>
              <a:t>20’ </a:t>
            </a:r>
            <a:r>
              <a:rPr lang="en-US" sz="1900" dirty="0" err="1">
                <a:latin typeface="Times New Roman" panose="02020603050405020304" pitchFamily="18" charset="0"/>
                <a:ea typeface="Cambria" pitchFamily="18" charset="0"/>
                <a:cs typeface="Times New Roman" panose="02020603050405020304" pitchFamily="18" charset="0"/>
              </a:rPr>
              <a:t>độ</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kinh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Đông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vịnh</a:t>
            </a:r>
            <a:r>
              <a:rPr lang="en-US" sz="1900" dirty="0">
                <a:latin typeface="Times New Roman" panose="02020603050405020304" pitchFamily="18" charset="0"/>
                <a:ea typeface="Cambria" pitchFamily="18" charset="0"/>
                <a:cs typeface="Times New Roman" panose="02020603050405020304" pitchFamily="18" charset="0"/>
              </a:rPr>
              <a:t> Cam </a:t>
            </a:r>
            <a:r>
              <a:rPr lang="en-US" sz="1900" dirty="0" err="1">
                <a:latin typeface="Times New Roman" panose="02020603050405020304" pitchFamily="18" charset="0"/>
                <a:ea typeface="Cambria" pitchFamily="18" charset="0"/>
                <a:cs typeface="Times New Roman" panose="02020603050405020304" pitchFamily="18" charset="0"/>
              </a:rPr>
              <a:t>Ranh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Khánh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Hòa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248 </a:t>
            </a:r>
            <a:r>
              <a:rPr lang="en-US" sz="1900" dirty="0" err="1">
                <a:latin typeface="Times New Roman" panose="02020603050405020304" pitchFamily="18" charset="0"/>
                <a:ea typeface="Cambria" pitchFamily="18" charset="0"/>
                <a:cs typeface="Times New Roman" panose="02020603050405020304" pitchFamily="18" charset="0"/>
              </a:rPr>
              <a:t>hải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lý</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Hải</a:t>
            </a:r>
            <a:r>
              <a:rPr lang="en-US" sz="1900" dirty="0">
                <a:latin typeface="Times New Roman" panose="02020603050405020304" pitchFamily="18" charset="0"/>
                <a:ea typeface="Cambria" pitchFamily="18" charset="0"/>
                <a:cs typeface="Times New Roman" panose="02020603050405020304" pitchFamily="18" charset="0"/>
              </a:rPr>
              <a:t> Nam (</a:t>
            </a:r>
            <a:r>
              <a:rPr lang="en-US" sz="1900" dirty="0" err="1">
                <a:latin typeface="Times New Roman" panose="02020603050405020304" pitchFamily="18" charset="0"/>
                <a:ea typeface="Cambria" pitchFamily="18" charset="0"/>
                <a:cs typeface="Times New Roman" panose="02020603050405020304" pitchFamily="18" charset="0"/>
              </a:rPr>
              <a:t>Trung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Quốc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gần</a:t>
            </a:r>
            <a:r>
              <a:rPr lang="en-US" sz="1900" dirty="0">
                <a:latin typeface="Times New Roman" panose="02020603050405020304" pitchFamily="18" charset="0"/>
                <a:ea typeface="Cambria" pitchFamily="18" charset="0"/>
                <a:cs typeface="Times New Roman" panose="02020603050405020304" pitchFamily="18" charset="0"/>
              </a:rPr>
              <a:t> 600 </a:t>
            </a:r>
            <a:r>
              <a:rPr lang="en-US" sz="1900" dirty="0" err="1">
                <a:latin typeface="Times New Roman" panose="02020603050405020304" pitchFamily="18" charset="0"/>
                <a:ea typeface="Cambria" pitchFamily="18" charset="0"/>
                <a:cs typeface="Times New Roman" panose="02020603050405020304" pitchFamily="18" charset="0"/>
              </a:rPr>
              <a:t>hải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lý</a:t>
            </a:r>
            <a:r>
              <a:rPr lang="en-US" sz="19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Đây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quần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thể</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gồm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hơn</a:t>
            </a:r>
            <a:r>
              <a:rPr lang="en-US" sz="1900" dirty="0">
                <a:latin typeface="Times New Roman" panose="02020603050405020304" pitchFamily="18" charset="0"/>
                <a:ea typeface="Cambria" pitchFamily="18" charset="0"/>
                <a:cs typeface="Times New Roman" panose="02020603050405020304" pitchFamily="18" charset="0"/>
              </a:rPr>
              <a:t> 100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bãi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ngầm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bãi</a:t>
            </a:r>
            <a:r>
              <a:rPr lang="en-US" sz="1900" dirty="0">
                <a:latin typeface="Times New Roman" panose="02020603050405020304" pitchFamily="18" charset="0"/>
                <a:ea typeface="Cambria" pitchFamily="18" charset="0"/>
                <a:cs typeface="Times New Roman" panose="02020603050405020304" pitchFamily="18" charset="0"/>
              </a:rPr>
              <a:t> san </a:t>
            </a:r>
            <a:r>
              <a:rPr lang="en-US" sz="1900" dirty="0" err="1">
                <a:latin typeface="Times New Roman" panose="02020603050405020304" pitchFamily="18" charset="0"/>
                <a:ea typeface="Cambria" pitchFamily="18" charset="0"/>
                <a:cs typeface="Times New Roman" panose="02020603050405020304" pitchFamily="18" charset="0"/>
              </a:rPr>
              <a:t>hô</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trải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rộng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trên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vùng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biển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180.000 km</a:t>
            </a:r>
            <a:r>
              <a:rPr lang="en-US" sz="1900" baseline="30000" dirty="0">
                <a:latin typeface="Times New Roman" panose="02020603050405020304" pitchFamily="18" charset="0"/>
                <a:ea typeface="Cambria" pitchFamily="18" charset="0"/>
                <a:cs typeface="Times New Roman" panose="02020603050405020304" pitchFamily="18" charset="0"/>
              </a:rPr>
              <a:t>2</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án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ngữ</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vùng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biển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rộng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phía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Đông</a:t>
            </a:r>
            <a:r>
              <a:rPr lang="en-US" sz="1900" dirty="0">
                <a:latin typeface="Times New Roman" panose="02020603050405020304" pitchFamily="18" charset="0"/>
                <a:ea typeface="Cambria" pitchFamily="18" charset="0"/>
                <a:cs typeface="Times New Roman" panose="02020603050405020304" pitchFamily="18" charset="0"/>
              </a:rPr>
              <a:t> Nam </a:t>
            </a:r>
            <a:r>
              <a:rPr lang="en-US" sz="1900" dirty="0" err="1">
                <a:latin typeface="Times New Roman" panose="02020603050405020304" pitchFamily="18" charset="0"/>
                <a:ea typeface="Cambria" pitchFamily="18" charset="0"/>
                <a:cs typeface="Times New Roman" panose="02020603050405020304" pitchFamily="18" charset="0"/>
              </a:rPr>
              <a:t>nước</a:t>
            </a:r>
            <a:r>
              <a:rPr lang="en-US" sz="1900" dirty="0">
                <a:latin typeface="Times New Roman" panose="02020603050405020304" pitchFamily="18" charset="0"/>
                <a:ea typeface="Cambria" pitchFamily="18" charset="0"/>
                <a:cs typeface="Times New Roman" panose="02020603050405020304" pitchFamily="18" charset="0"/>
              </a:rPr>
              <a:t> ta.</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cứ</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vị</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trí</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giữa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quần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Trường</a:t>
            </a:r>
            <a:r>
              <a:rPr lang="en-US" sz="1900" dirty="0">
                <a:latin typeface="Times New Roman" panose="02020603050405020304" pitchFamily="18" charset="0"/>
                <a:ea typeface="Cambria" pitchFamily="18" charset="0"/>
                <a:cs typeface="Times New Roman" panose="02020603050405020304" pitchFamily="18" charset="0"/>
              </a:rPr>
              <a:t> Sa </a:t>
            </a:r>
            <a:r>
              <a:rPr lang="en-US" sz="1900" dirty="0" err="1">
                <a:latin typeface="Times New Roman" panose="02020603050405020304" pitchFamily="18" charset="0"/>
                <a:ea typeface="Cambria" pitchFamily="18" charset="0"/>
                <a:cs typeface="Times New Roman" panose="02020603050405020304" pitchFamily="18" charset="0"/>
              </a:rPr>
              <a:t>được</a:t>
            </a:r>
            <a:r>
              <a:rPr lang="en-US" sz="1900" dirty="0">
                <a:latin typeface="Times New Roman" panose="02020603050405020304" pitchFamily="18" charset="0"/>
                <a:ea typeface="Cambria" pitchFamily="18" charset="0"/>
                <a:cs typeface="Times New Roman" panose="02020603050405020304" pitchFamily="18" charset="0"/>
              </a:rPr>
              <a:t> chia </a:t>
            </a:r>
            <a:r>
              <a:rPr lang="en-US" sz="1900" dirty="0" err="1">
                <a:latin typeface="Times New Roman" panose="02020603050405020304" pitchFamily="18" charset="0"/>
                <a:ea typeface="Cambria" pitchFamily="18" charset="0"/>
                <a:cs typeface="Times New Roman" panose="02020603050405020304" pitchFamily="18" charset="0"/>
              </a:rPr>
              <a:t>thành</a:t>
            </a:r>
            <a:r>
              <a:rPr lang="en-US" sz="1900" dirty="0">
                <a:latin typeface="Times New Roman" panose="02020603050405020304" pitchFamily="18" charset="0"/>
                <a:ea typeface="Cambria" pitchFamily="18" charset="0"/>
                <a:cs typeface="Times New Roman" panose="02020603050405020304" pitchFamily="18" charset="0"/>
              </a:rPr>
              <a:t> 8 </a:t>
            </a:r>
            <a:r>
              <a:rPr lang="en-US" sz="1900" dirty="0" err="1">
                <a:latin typeface="Times New Roman" panose="02020603050405020304" pitchFamily="18" charset="0"/>
                <a:ea typeface="Cambria" pitchFamily="18" charset="0"/>
                <a:cs typeface="Times New Roman" panose="02020603050405020304" pitchFamily="18" charset="0"/>
              </a:rPr>
              <a:t>cụm</a:t>
            </a:r>
            <a:r>
              <a:rPr lang="en-US" sz="1900" dirty="0">
                <a:latin typeface="Times New Roman" panose="02020603050405020304" pitchFamily="18" charset="0"/>
                <a:ea typeface="Cambria" pitchFamily="18" charset="0"/>
                <a:cs typeface="Times New Roman" panose="02020603050405020304" pitchFamily="18" charset="0"/>
              </a:rPr>
              <a:t>: Song </a:t>
            </a:r>
            <a:r>
              <a:rPr lang="en-US" sz="1900" dirty="0" err="1">
                <a:latin typeface="Times New Roman" panose="02020603050405020304" pitchFamily="18" charset="0"/>
                <a:ea typeface="Cambria" pitchFamily="18" charset="0"/>
                <a:cs typeface="Times New Roman" panose="02020603050405020304" pitchFamily="18" charset="0"/>
              </a:rPr>
              <a:t>Tử</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Thị</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Tứ</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Loại</a:t>
            </a:r>
            <a:r>
              <a:rPr lang="en-US" sz="1900" dirty="0">
                <a:latin typeface="Times New Roman" panose="02020603050405020304" pitchFamily="18" charset="0"/>
                <a:ea typeface="Cambria" pitchFamily="18" charset="0"/>
                <a:cs typeface="Times New Roman" panose="02020603050405020304" pitchFamily="18" charset="0"/>
              </a:rPr>
              <a:t> Ta, Nam </a:t>
            </a:r>
            <a:r>
              <a:rPr lang="en-US" sz="1900" dirty="0" err="1">
                <a:latin typeface="Times New Roman" panose="02020603050405020304" pitchFamily="18" charset="0"/>
                <a:ea typeface="Cambria" pitchFamily="18" charset="0"/>
                <a:cs typeface="Times New Roman" panose="02020603050405020304" pitchFamily="18" charset="0"/>
              </a:rPr>
              <a:t>Yết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Sinh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Tồn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Trường</a:t>
            </a:r>
            <a:r>
              <a:rPr lang="en-US" sz="1900" dirty="0">
                <a:latin typeface="Times New Roman" panose="02020603050405020304" pitchFamily="18" charset="0"/>
                <a:ea typeface="Cambria" pitchFamily="18" charset="0"/>
                <a:cs typeface="Times New Roman" panose="02020603050405020304" pitchFamily="18" charset="0"/>
              </a:rPr>
              <a:t> Sa, </a:t>
            </a:r>
            <a:r>
              <a:rPr lang="en-US" sz="1900" dirty="0" err="1">
                <a:latin typeface="Times New Roman" panose="02020603050405020304" pitchFamily="18" charset="0"/>
                <a:ea typeface="Cambria" pitchFamily="18" charset="0"/>
                <a:cs typeface="Times New Roman" panose="02020603050405020304" pitchFamily="18" charset="0"/>
              </a:rPr>
              <a:t>Thám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Hiểm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Bình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Nguyên</a:t>
            </a:r>
            <a:r>
              <a:rPr lang="en-US" sz="19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b="1" dirty="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Đặc</a:t>
            </a:r>
            <a:r>
              <a:rPr lang="en-US" sz="1900" b="1" dirty="0">
                <a:latin typeface="Times New Roman" panose="02020603050405020304" pitchFamily="18" charset="0"/>
                <a:ea typeface="Cambria" pitchFamily="18" charset="0"/>
                <a:cs typeface="Times New Roman" panose="02020603050405020304" pitchFamily="18" charset="0"/>
              </a:rPr>
              <a:t> </a:t>
            </a:r>
            <a:r>
              <a:rPr lang="en-US" sz="1900" b="1" dirty="0" err="1">
                <a:latin typeface="Times New Roman" panose="02020603050405020304" pitchFamily="18" charset="0"/>
                <a:ea typeface="Cambria" pitchFamily="18" charset="0"/>
                <a:cs typeface="Times New Roman" panose="02020603050405020304" pitchFamily="18" charset="0"/>
              </a:rPr>
              <a:t>điểm</a:t>
            </a:r>
            <a:r>
              <a:rPr lang="en-US" sz="1900" b="1" dirty="0">
                <a:latin typeface="Times New Roman" panose="02020603050405020304" pitchFamily="18" charset="0"/>
                <a:ea typeface="Cambria" pitchFamily="18" charset="0"/>
                <a:cs typeface="Times New Roman" panose="02020603050405020304" pitchFamily="18" charset="0"/>
              </a:rPr>
              <a:t> tự </a:t>
            </a:r>
            <a:r>
              <a:rPr lang="en-US" sz="1900" b="1" dirty="0" err="1">
                <a:latin typeface="Times New Roman" panose="02020603050405020304" pitchFamily="18" charset="0"/>
                <a:ea typeface="Cambria" pitchFamily="18" charset="0"/>
                <a:cs typeface="Times New Roman" panose="02020603050405020304" pitchFamily="18" charset="0"/>
              </a:rPr>
              <a:t>nhiên</a:t>
            </a:r>
            <a:r>
              <a:rPr lang="en-US" sz="1900" b="1"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Diện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tích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thuộc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quần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Trường</a:t>
            </a:r>
            <a:r>
              <a:rPr lang="en-US" sz="1900" dirty="0">
                <a:latin typeface="Times New Roman" panose="02020603050405020304" pitchFamily="18" charset="0"/>
                <a:ea typeface="Cambria" pitchFamily="18" charset="0"/>
                <a:cs typeface="Times New Roman" panose="02020603050405020304" pitchFamily="18" charset="0"/>
              </a:rPr>
              <a:t> Sa </a:t>
            </a:r>
            <a:r>
              <a:rPr lang="en-US" sz="1900" dirty="0" err="1">
                <a:latin typeface="Times New Roman" panose="02020603050405020304" pitchFamily="18" charset="0"/>
                <a:ea typeface="Cambria" pitchFamily="18" charset="0"/>
                <a:cs typeface="Times New Roman" panose="02020603050405020304" pitchFamily="18" charset="0"/>
              </a:rPr>
              <a:t>có</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diện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tích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nhỏ</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trong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đó</a:t>
            </a:r>
            <a:r>
              <a:rPr lang="en-US" sz="1900" dirty="0">
                <a:latin typeface="Times New Roman" panose="02020603050405020304" pitchFamily="18" charset="0"/>
                <a:ea typeface="Cambria" pitchFamily="18" charset="0"/>
                <a:cs typeface="Times New Roman" panose="02020603050405020304" pitchFamily="18" charset="0"/>
              </a:rPr>
              <a:t>, Ba </a:t>
            </a:r>
            <a:r>
              <a:rPr lang="en-US" sz="1900" dirty="0" err="1">
                <a:latin typeface="Times New Roman" panose="02020603050405020304" pitchFamily="18" charset="0"/>
                <a:ea typeface="Cambria" pitchFamily="18" charset="0"/>
                <a:cs typeface="Times New Roman" panose="02020603050405020304" pitchFamily="18" charset="0"/>
              </a:rPr>
              <a:t>Bình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rộng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nhất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có</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diện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tích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0,6 km</a:t>
            </a:r>
            <a:r>
              <a:rPr lang="en-US" sz="1900" baseline="30000" dirty="0">
                <a:latin typeface="Times New Roman" panose="02020603050405020304" pitchFamily="18" charset="0"/>
                <a:ea typeface="Cambria" pitchFamily="18" charset="0"/>
                <a:cs typeface="Times New Roman" panose="02020603050405020304" pitchFamily="18" charset="0"/>
              </a:rPr>
              <a:t>2</a:t>
            </a:r>
            <a:r>
              <a:rPr lang="en-US" sz="19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Độ</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cao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của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(so </a:t>
            </a:r>
            <a:r>
              <a:rPr lang="en-US" sz="1900" dirty="0" err="1">
                <a:latin typeface="Times New Roman" panose="02020603050405020304" pitchFamily="18" charset="0"/>
                <a:ea typeface="Cambria" pitchFamily="18" charset="0"/>
                <a:cs typeface="Times New Roman" panose="02020603050405020304" pitchFamily="18" charset="0"/>
              </a:rPr>
              <a:t>với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mặt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nước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biển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trung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bình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từ</a:t>
            </a:r>
            <a:r>
              <a:rPr lang="en-US" sz="1900" dirty="0">
                <a:latin typeface="Times New Roman" panose="02020603050405020304" pitchFamily="18" charset="0"/>
                <a:ea typeface="Cambria" pitchFamily="18" charset="0"/>
                <a:cs typeface="Times New Roman" panose="02020603050405020304" pitchFamily="18" charset="0"/>
              </a:rPr>
              <a:t> 3 m - 5 m; </a:t>
            </a:r>
            <a:r>
              <a:rPr lang="en-US" sz="1900" dirty="0" err="1">
                <a:latin typeface="Times New Roman" panose="02020603050405020304" pitchFamily="18" charset="0"/>
                <a:ea typeface="Cambria" pitchFamily="18" charset="0"/>
                <a:cs typeface="Times New Roman" panose="02020603050405020304" pitchFamily="18" charset="0"/>
              </a:rPr>
              <a:t>cao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nhất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Song </a:t>
            </a:r>
            <a:r>
              <a:rPr lang="en-US" sz="1900" dirty="0" err="1">
                <a:latin typeface="Times New Roman" panose="02020603050405020304" pitchFamily="18" charset="0"/>
                <a:ea typeface="Cambria" pitchFamily="18" charset="0"/>
                <a:cs typeface="Times New Roman" panose="02020603050405020304" pitchFamily="18" charset="0"/>
              </a:rPr>
              <a:t>Tử</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Tây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từ</a:t>
            </a:r>
            <a:r>
              <a:rPr lang="en-US" sz="1900" dirty="0">
                <a:latin typeface="Times New Roman" panose="02020603050405020304" pitchFamily="18" charset="0"/>
                <a:ea typeface="Cambria" pitchFamily="18" charset="0"/>
                <a:cs typeface="Times New Roman" panose="02020603050405020304" pitchFamily="18" charset="0"/>
              </a:rPr>
              <a:t> 4 m - 6 m (</a:t>
            </a:r>
            <a:r>
              <a:rPr lang="en-US" sz="1900" dirty="0" err="1">
                <a:latin typeface="Times New Roman" panose="02020603050405020304" pitchFamily="18" charset="0"/>
                <a:ea typeface="Cambria" pitchFamily="18" charset="0"/>
                <a:cs typeface="Times New Roman" panose="02020603050405020304" pitchFamily="18" charset="0"/>
              </a:rPr>
              <a:t>lúc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thủy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triều</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xuống</a:t>
            </a:r>
            <a:r>
              <a:rPr lang="en-US" sz="19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Chất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đất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trên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đảo</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chủ</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yếu</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cát</a:t>
            </a:r>
            <a:r>
              <a:rPr lang="en-US" sz="1900" dirty="0">
                <a:latin typeface="Times New Roman" panose="02020603050405020304" pitchFamily="18" charset="0"/>
                <a:ea typeface="Cambria" pitchFamily="18" charset="0"/>
                <a:cs typeface="Times New Roman" panose="02020603050405020304" pitchFamily="18" charset="0"/>
              </a:rPr>
              <a:t> san </a:t>
            </a:r>
            <a:r>
              <a:rPr lang="en-US" sz="1900" dirty="0" err="1">
                <a:latin typeface="Times New Roman" panose="02020603050405020304" pitchFamily="18" charset="0"/>
                <a:ea typeface="Cambria" pitchFamily="18" charset="0"/>
                <a:cs typeface="Times New Roman" panose="02020603050405020304" pitchFamily="18" charset="0"/>
              </a:rPr>
              <a:t>hô</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có</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lẫn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lớp</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phân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chim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mùn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cây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dày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khoảng</a:t>
            </a:r>
            <a:r>
              <a:rPr lang="en-US" sz="1900" dirty="0">
                <a:latin typeface="Times New Roman" panose="02020603050405020304" pitchFamily="18" charset="0"/>
                <a:ea typeface="Cambria" pitchFamily="18" charset="0"/>
                <a:cs typeface="Times New Roman" panose="02020603050405020304" pitchFamily="18" charset="0"/>
              </a:rPr>
              <a:t> 5 cm - 10 cm</a:t>
            </a:r>
            <a:r>
              <a:rPr lang="en-US" sz="1900" dirty="0" smtClean="0">
                <a:latin typeface="Times New Roman" panose="02020603050405020304" pitchFamily="18" charset="0"/>
                <a:ea typeface="Cambria" pitchFamily="18" charset="0"/>
                <a:cs typeface="Times New Roman" panose="02020603050405020304" pitchFamily="18" charset="0"/>
              </a:rPr>
              <a:t>.</a:t>
            </a:r>
            <a:endParaRPr lang="en-US" sz="1900"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200684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0" dur="500"/>
                                        <p:tgtEl>
                                          <p:spTgt spid="4">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3" dur="500"/>
                                        <p:tgtEl>
                                          <p:spTgt spid="4">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6" dur="500"/>
                                        <p:tgtEl>
                                          <p:spTgt spid="4">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randombar(horizontal)">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randombar(horizontal)">
                                      <p:cBhvr>
                                        <p:cTn id="24" dur="500"/>
                                        <p:tgtEl>
                                          <p:spTgt spid="4">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randombar(horizontal)">
                                      <p:cBhvr>
                                        <p:cTn id="27" dur="500"/>
                                        <p:tgtEl>
                                          <p:spTgt spid="4">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randombar(horizontal)">
                                      <p:cBhvr>
                                        <p:cTn id="30" dur="500"/>
                                        <p:tgtEl>
                                          <p:spTgt spid="4">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randombar(horizontal)">
                                      <p:cBhvr>
                                        <p:cTn id="33"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5711628"/>
          </a:xfrm>
          <a:prstGeom prst="rect">
            <a:avLst/>
          </a:prstGeom>
        </p:spPr>
        <p:txBody>
          <a:bodyPr wrap="square">
            <a:spAutoFit/>
          </a:bodyPr>
          <a:lstStyle/>
          <a:p>
            <a:pPr algn="ctr"/>
            <a:r>
              <a:rPr lang="en-US" sz="2000" b="1" dirty="0" smtClean="0">
                <a:solidFill>
                  <a:srgbClr val="0D30DD"/>
                </a:solidFill>
                <a:latin typeface="Times New Roman" panose="02020603050405020304" pitchFamily="18" charset="0"/>
                <a:ea typeface="Cambria" pitchFamily="18" charset="0"/>
                <a:cs typeface="Times New Roman" panose="02020603050405020304" pitchFamily="18" charset="0"/>
              </a:rPr>
              <a:t>V</a:t>
            </a:r>
            <a:r>
              <a:rPr lang="vi-VN" sz="2000" b="1" dirty="0" smtClean="0">
                <a:solidFill>
                  <a:srgbClr val="0D30DD"/>
                </a:solidFill>
                <a:latin typeface="Times New Roman" panose="02020603050405020304" pitchFamily="18" charset="0"/>
                <a:ea typeface="Cambria" pitchFamily="18" charset="0"/>
                <a:cs typeface="Times New Roman" panose="02020603050405020304" pitchFamily="18" charset="0"/>
              </a:rPr>
              <a:t>Ị TRÍ ĐỊA LÍ, ĐẶC ĐIỂM TỰ NHIÊN CỦA QUẦN ĐẢO TRƯỜNG SA</a:t>
            </a:r>
          </a:p>
          <a:p>
            <a:pPr indent="288290" algn="just">
              <a:lnSpc>
                <a:spcPct val="115000"/>
              </a:lnSpc>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Một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số</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mạch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nước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ngầm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thể</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tạo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giếng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nước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ngọt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như</a:t>
            </a:r>
            <a:r>
              <a:rPr lang="en-US" sz="2000" dirty="0">
                <a:latin typeface="Times New Roman" panose="02020603050405020304" pitchFamily="18" charset="0"/>
                <a:ea typeface="Cambria" pitchFamily="18" charset="0"/>
                <a:cs typeface="Times New Roman" panose="02020603050405020304" pitchFamily="18" charset="0"/>
              </a:rPr>
              <a:t>: Song </a:t>
            </a:r>
            <a:r>
              <a:rPr lang="en-US" sz="2000" dirty="0" err="1">
                <a:latin typeface="Times New Roman" panose="02020603050405020304" pitchFamily="18" charset="0"/>
                <a:ea typeface="Cambria" pitchFamily="18" charset="0"/>
                <a:cs typeface="Times New Roman" panose="02020603050405020304" pitchFamily="18" charset="0"/>
              </a:rPr>
              <a:t>Tử</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Tây</a:t>
            </a:r>
            <a:r>
              <a:rPr lang="en-US" sz="2000" dirty="0">
                <a:latin typeface="Times New Roman" panose="02020603050405020304" pitchFamily="18" charset="0"/>
                <a:ea typeface="Cambria" pitchFamily="18" charset="0"/>
                <a:cs typeface="Times New Roman" panose="02020603050405020304" pitchFamily="18" charset="0"/>
              </a:rPr>
              <a:t>, Song </a:t>
            </a:r>
            <a:r>
              <a:rPr lang="en-US" sz="2000" dirty="0" err="1">
                <a:latin typeface="Times New Roman" panose="02020603050405020304" pitchFamily="18" charset="0"/>
                <a:ea typeface="Cambria" pitchFamily="18" charset="0"/>
                <a:cs typeface="Times New Roman" panose="02020603050405020304" pitchFamily="18" charset="0"/>
              </a:rPr>
              <a:t>Tử</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Đông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Trường</a:t>
            </a:r>
            <a:r>
              <a:rPr lang="en-US" sz="2000" dirty="0">
                <a:latin typeface="Times New Roman" panose="02020603050405020304" pitchFamily="18" charset="0"/>
                <a:ea typeface="Cambria" pitchFamily="18" charset="0"/>
                <a:cs typeface="Times New Roman" panose="02020603050405020304" pitchFamily="18" charset="0"/>
              </a:rPr>
              <a:t> Sa, v.v. </a:t>
            </a:r>
            <a:r>
              <a:rPr lang="en-US" sz="2000" dirty="0" err="1">
                <a:latin typeface="Times New Roman" panose="02020603050405020304" pitchFamily="18" charset="0"/>
                <a:ea typeface="Cambria" pitchFamily="18" charset="0"/>
                <a:cs typeface="Times New Roman" panose="02020603050405020304" pitchFamily="18" charset="0"/>
              </a:rPr>
              <a:t>Đây</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vấn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đề</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rất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quan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trọng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để</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đưa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dân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sinh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sống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phát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triển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dịch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vụ</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hậu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cần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nghề</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a:t>
            </a:r>
            <a:r>
              <a:rPr lang="en-US" sz="20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Ngoài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nổi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còn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bãi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đá</a:t>
            </a:r>
            <a:r>
              <a:rPr lang="en-US" sz="2000" dirty="0">
                <a:latin typeface="Times New Roman" panose="02020603050405020304" pitchFamily="18" charset="0"/>
                <a:ea typeface="Cambria" pitchFamily="18" charset="0"/>
                <a:cs typeface="Times New Roman" panose="02020603050405020304" pitchFamily="18" charset="0"/>
              </a:rPr>
              <a:t>, san </a:t>
            </a:r>
            <a:r>
              <a:rPr lang="en-US" sz="2000" dirty="0" err="1">
                <a:latin typeface="Times New Roman" panose="02020603050405020304" pitchFamily="18" charset="0"/>
                <a:ea typeface="Cambria" pitchFamily="18" charset="0"/>
                <a:cs typeface="Times New Roman" panose="02020603050405020304" pitchFamily="18" charset="0"/>
              </a:rPr>
              <a:t>hô</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ngầm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như</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Sinh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Tồn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Đông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Chữ</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Thập</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Châu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Viên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Ven</a:t>
            </a:r>
            <a:r>
              <a:rPr lang="en-US" sz="2000" dirty="0">
                <a:latin typeface="Times New Roman" panose="02020603050405020304" pitchFamily="18" charset="0"/>
                <a:ea typeface="Cambria" pitchFamily="18" charset="0"/>
                <a:cs typeface="Times New Roman" panose="02020603050405020304" pitchFamily="18" charset="0"/>
              </a:rPr>
              <a:t>, Ken Nan, </a:t>
            </a:r>
            <a:r>
              <a:rPr lang="en-US" sz="2000" dirty="0" err="1">
                <a:latin typeface="Times New Roman" panose="02020603050405020304" pitchFamily="18" charset="0"/>
                <a:ea typeface="Cambria" pitchFamily="18" charset="0"/>
                <a:cs typeface="Times New Roman" panose="02020603050405020304" pitchFamily="18" charset="0"/>
              </a:rPr>
              <a:t>Đá</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Lớn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Thuyền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Chài</a:t>
            </a:r>
            <a:r>
              <a:rPr lang="en-US" sz="2000" dirty="0">
                <a:latin typeface="Times New Roman" panose="02020603050405020304" pitchFamily="18" charset="0"/>
                <a:ea typeface="Cambria" pitchFamily="18" charset="0"/>
                <a:cs typeface="Times New Roman" panose="02020603050405020304" pitchFamily="18" charset="0"/>
              </a:rPr>
              <a:t>, v.v.</a:t>
            </a:r>
          </a:p>
          <a:p>
            <a:pPr indent="288290" algn="just">
              <a:lnSpc>
                <a:spcPct val="115000"/>
              </a:lnSpc>
              <a:spcBef>
                <a:spcPts val="600"/>
              </a:spcBef>
              <a:spcAft>
                <a:spcPts val="0"/>
              </a:spcAft>
            </a:pP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Khí</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hậu</a:t>
            </a:r>
            <a:r>
              <a:rPr lang="en-US" sz="2000" dirty="0">
                <a:latin typeface="Times New Roman" panose="02020603050405020304" pitchFamily="18" charset="0"/>
                <a:ea typeface="Cambria" pitchFamily="18" charset="0"/>
                <a:cs typeface="Times New Roman" panose="02020603050405020304" pitchFamily="18" charset="0"/>
              </a:rPr>
              <a:t> ở </a:t>
            </a:r>
            <a:r>
              <a:rPr lang="en-US" sz="2000" dirty="0" err="1">
                <a:latin typeface="Times New Roman" panose="02020603050405020304" pitchFamily="18" charset="0"/>
                <a:ea typeface="Cambria" pitchFamily="18" charset="0"/>
                <a:cs typeface="Times New Roman" panose="02020603050405020304" pitchFamily="18" charset="0"/>
              </a:rPr>
              <a:t>quần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Trường</a:t>
            </a:r>
            <a:r>
              <a:rPr lang="en-US" sz="2000" dirty="0">
                <a:latin typeface="Times New Roman" panose="02020603050405020304" pitchFamily="18" charset="0"/>
                <a:ea typeface="Cambria" pitchFamily="18" charset="0"/>
                <a:cs typeface="Times New Roman" panose="02020603050405020304" pitchFamily="18" charset="0"/>
              </a:rPr>
              <a:t> Sa </a:t>
            </a:r>
            <a:r>
              <a:rPr lang="en-US" sz="2000" dirty="0" err="1">
                <a:latin typeface="Times New Roman" panose="02020603050405020304" pitchFamily="18" charset="0"/>
                <a:ea typeface="Cambria" pitchFamily="18" charset="0"/>
                <a:cs typeface="Times New Roman" panose="02020603050405020304" pitchFamily="18" charset="0"/>
              </a:rPr>
              <a:t>được</a:t>
            </a:r>
            <a:r>
              <a:rPr lang="en-US" sz="2000" dirty="0">
                <a:latin typeface="Times New Roman" panose="02020603050405020304" pitchFamily="18" charset="0"/>
                <a:ea typeface="Cambria" pitchFamily="18" charset="0"/>
                <a:cs typeface="Times New Roman" panose="02020603050405020304" pitchFamily="18" charset="0"/>
              </a:rPr>
              <a:t> chia </a:t>
            </a:r>
            <a:r>
              <a:rPr lang="en-US" sz="2000" dirty="0" err="1">
                <a:latin typeface="Times New Roman" panose="02020603050405020304" pitchFamily="18" charset="0"/>
                <a:ea typeface="Cambria" pitchFamily="18" charset="0"/>
                <a:cs typeface="Times New Roman" panose="02020603050405020304" pitchFamily="18" charset="0"/>
              </a:rPr>
              <a:t>thành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hai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mùa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mùa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khô</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từ</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tháng</a:t>
            </a:r>
            <a:r>
              <a:rPr lang="en-US" sz="2000" dirty="0">
                <a:latin typeface="Times New Roman" panose="02020603050405020304" pitchFamily="18" charset="0"/>
                <a:ea typeface="Cambria" pitchFamily="18" charset="0"/>
                <a:cs typeface="Times New Roman" panose="02020603050405020304" pitchFamily="18" charset="0"/>
              </a:rPr>
              <a:t> 1 </a:t>
            </a:r>
            <a:r>
              <a:rPr lang="en-US" sz="2000" dirty="0" err="1">
                <a:latin typeface="Times New Roman" panose="02020603050405020304" pitchFamily="18" charset="0"/>
                <a:ea typeface="Cambria" pitchFamily="18" charset="0"/>
                <a:cs typeface="Times New Roman" panose="02020603050405020304" pitchFamily="18" charset="0"/>
              </a:rPr>
              <a:t>đến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tháng</a:t>
            </a:r>
            <a:r>
              <a:rPr lang="en-US" sz="2000" dirty="0">
                <a:latin typeface="Times New Roman" panose="02020603050405020304" pitchFamily="18" charset="0"/>
                <a:ea typeface="Cambria" pitchFamily="18" charset="0"/>
                <a:cs typeface="Times New Roman" panose="02020603050405020304" pitchFamily="18" charset="0"/>
              </a:rPr>
              <a:t> 5)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mùa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mưa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từ</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tháng</a:t>
            </a:r>
            <a:r>
              <a:rPr lang="en-US" sz="2000" dirty="0">
                <a:latin typeface="Times New Roman" panose="02020603050405020304" pitchFamily="18" charset="0"/>
                <a:ea typeface="Cambria" pitchFamily="18" charset="0"/>
                <a:cs typeface="Times New Roman" panose="02020603050405020304" pitchFamily="18" charset="0"/>
              </a:rPr>
              <a:t> 5 </a:t>
            </a:r>
            <a:r>
              <a:rPr lang="en-US" sz="2000" dirty="0" err="1">
                <a:latin typeface="Times New Roman" panose="02020603050405020304" pitchFamily="18" charset="0"/>
                <a:ea typeface="Cambria" pitchFamily="18" charset="0"/>
                <a:cs typeface="Times New Roman" panose="02020603050405020304" pitchFamily="18" charset="0"/>
              </a:rPr>
              <a:t>đến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tháng</a:t>
            </a:r>
            <a:r>
              <a:rPr lang="en-US" sz="2000" dirty="0">
                <a:latin typeface="Times New Roman" panose="02020603050405020304" pitchFamily="18" charset="0"/>
                <a:ea typeface="Cambria" pitchFamily="18" charset="0"/>
                <a:cs typeface="Times New Roman" panose="02020603050405020304" pitchFamily="18" charset="0"/>
              </a:rPr>
              <a:t> 1 </a:t>
            </a:r>
            <a:r>
              <a:rPr lang="en-US" sz="2000" dirty="0" err="1">
                <a:latin typeface="Times New Roman" panose="02020603050405020304" pitchFamily="18" charset="0"/>
                <a:ea typeface="Cambria" pitchFamily="18" charset="0"/>
                <a:cs typeface="Times New Roman" panose="02020603050405020304" pitchFamily="18" charset="0"/>
              </a:rPr>
              <a:t>của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năm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sau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với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lượng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mưa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rất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lớn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khoảng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hơn</a:t>
            </a:r>
            <a:r>
              <a:rPr lang="en-US" sz="2000" dirty="0">
                <a:latin typeface="Times New Roman" panose="02020603050405020304" pitchFamily="18" charset="0"/>
                <a:ea typeface="Cambria" pitchFamily="18" charset="0"/>
                <a:cs typeface="Times New Roman" panose="02020603050405020304" pitchFamily="18" charset="0"/>
              </a:rPr>
              <a:t> 2.500 mm.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hiện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tượng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thời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tiết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cực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đoan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như</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giông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lốc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diễn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quanh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năm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thường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xuyên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hứng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chịu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cơn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lớn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đi</a:t>
            </a:r>
            <a:r>
              <a:rPr lang="en-US" sz="2000" dirty="0">
                <a:latin typeface="Times New Roman" panose="02020603050405020304" pitchFamily="18" charset="0"/>
                <a:ea typeface="Cambria" pitchFamily="18" charset="0"/>
                <a:cs typeface="Times New Roman" panose="02020603050405020304" pitchFamily="18" charset="0"/>
              </a:rPr>
              <a:t> qua.</a:t>
            </a:r>
          </a:p>
          <a:p>
            <a:pPr indent="288290" algn="just">
              <a:lnSpc>
                <a:spcPct val="115000"/>
              </a:lnSpc>
              <a:spcBef>
                <a:spcPts val="600"/>
              </a:spcBef>
              <a:spcAft>
                <a:spcPts val="0"/>
              </a:spcAft>
            </a:pP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Thảm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thực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vật</a:t>
            </a:r>
            <a:r>
              <a:rPr lang="en-US" sz="2000" dirty="0">
                <a:latin typeface="Times New Roman" panose="02020603050405020304" pitchFamily="18" charset="0"/>
                <a:ea typeface="Cambria" pitchFamily="18" charset="0"/>
                <a:cs typeface="Times New Roman" panose="02020603050405020304" pitchFamily="18" charset="0"/>
              </a:rPr>
              <a:t> ở </a:t>
            </a:r>
            <a:r>
              <a:rPr lang="en-US" sz="2000" dirty="0" err="1">
                <a:latin typeface="Times New Roman" panose="02020603050405020304" pitchFamily="18" charset="0"/>
                <a:ea typeface="Cambria" pitchFamily="18" charset="0"/>
                <a:cs typeface="Times New Roman" panose="02020603050405020304" pitchFamily="18" charset="0"/>
              </a:rPr>
              <a:t>quần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Trường</a:t>
            </a:r>
            <a:r>
              <a:rPr lang="en-US" sz="2000" dirty="0">
                <a:latin typeface="Times New Roman" panose="02020603050405020304" pitchFamily="18" charset="0"/>
                <a:ea typeface="Cambria" pitchFamily="18" charset="0"/>
                <a:cs typeface="Times New Roman" panose="02020603050405020304" pitchFamily="18" charset="0"/>
              </a:rPr>
              <a:t> Sa </a:t>
            </a:r>
            <a:r>
              <a:rPr lang="en-US" sz="2000" dirty="0" err="1">
                <a:latin typeface="Times New Roman" panose="02020603050405020304" pitchFamily="18" charset="0"/>
                <a:ea typeface="Cambria" pitchFamily="18" charset="0"/>
                <a:cs typeface="Times New Roman" panose="02020603050405020304" pitchFamily="18" charset="0"/>
              </a:rPr>
              <a:t>tương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đối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phong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phú</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với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nhiều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loại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cây</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xanh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như</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phong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mù</a:t>
            </a:r>
            <a:r>
              <a:rPr lang="en-US" sz="2000" dirty="0">
                <a:latin typeface="Times New Roman" panose="02020603050405020304" pitchFamily="18" charset="0"/>
                <a:ea typeface="Cambria" pitchFamily="18" charset="0"/>
                <a:cs typeface="Times New Roman" panose="02020603050405020304" pitchFamily="18" charset="0"/>
              </a:rPr>
              <a:t> u, </a:t>
            </a:r>
            <a:r>
              <a:rPr lang="en-US" sz="2000" dirty="0" err="1">
                <a:latin typeface="Times New Roman" panose="02020603050405020304" pitchFamily="18" charset="0"/>
                <a:ea typeface="Cambria" pitchFamily="18" charset="0"/>
                <a:cs typeface="Times New Roman" panose="02020603050405020304" pitchFamily="18" charset="0"/>
              </a:rPr>
              <a:t>bàng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vuông</a:t>
            </a:r>
            <a:r>
              <a:rPr lang="en-US" sz="2000" dirty="0">
                <a:latin typeface="Times New Roman" panose="02020603050405020304" pitchFamily="18" charset="0"/>
                <a:ea typeface="Cambria" pitchFamily="18" charset="0"/>
                <a:cs typeface="Times New Roman" panose="02020603050405020304" pitchFamily="18" charset="0"/>
              </a:rPr>
              <a:t>, phi </a:t>
            </a:r>
            <a:r>
              <a:rPr lang="en-US" sz="2000" dirty="0" err="1">
                <a:latin typeface="Times New Roman" panose="02020603050405020304" pitchFamily="18" charset="0"/>
                <a:ea typeface="Cambria" pitchFamily="18" charset="0"/>
                <a:cs typeface="Times New Roman" panose="02020603050405020304" pitchFamily="18" charset="0"/>
              </a:rPr>
              <a:t>lao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một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số</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dây</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leo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cỏ</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vùng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nhiệt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đới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Đặc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biệt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đảo</a:t>
            </a:r>
            <a:r>
              <a:rPr lang="en-US" sz="2000" dirty="0">
                <a:latin typeface="Times New Roman" panose="02020603050405020304" pitchFamily="18" charset="0"/>
                <a:ea typeface="Cambria" pitchFamily="18" charset="0"/>
                <a:cs typeface="Times New Roman" panose="02020603050405020304" pitchFamily="18" charset="0"/>
              </a:rPr>
              <a:t> Song </a:t>
            </a:r>
            <a:r>
              <a:rPr lang="en-US" sz="2000" dirty="0" err="1">
                <a:latin typeface="Times New Roman" panose="02020603050405020304" pitchFamily="18" charset="0"/>
                <a:ea typeface="Cambria" pitchFamily="18" charset="0"/>
                <a:cs typeface="Times New Roman" panose="02020603050405020304" pitchFamily="18" charset="0"/>
              </a:rPr>
              <a:t>Tử</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Đông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cả</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vườn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dừa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nhiều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cây</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nhỏ</a:t>
            </a:r>
            <a:r>
              <a:rPr lang="en-US" sz="2000" dirty="0">
                <a:latin typeface="Times New Roman" panose="02020603050405020304" pitchFamily="18" charset="0"/>
                <a:ea typeface="Cambria" pitchFamily="18" charset="0"/>
                <a:cs typeface="Times New Roman" panose="02020603050405020304" pitchFamily="18" charset="0"/>
              </a:rPr>
              <a:t>.</a:t>
            </a:r>
          </a:p>
          <a:p>
            <a:pPr indent="288290" algn="just">
              <a:lnSpc>
                <a:spcPct val="115000"/>
              </a:lnSpc>
              <a:spcBef>
                <a:spcPts val="600"/>
              </a:spcBef>
              <a:spcAft>
                <a:spcPts val="0"/>
              </a:spcAft>
            </a:pP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Nguồn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lợi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hải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sản</a:t>
            </a:r>
            <a:r>
              <a:rPr lang="en-US" sz="2000" dirty="0">
                <a:latin typeface="Times New Roman" panose="02020603050405020304" pitchFamily="18" charset="0"/>
                <a:ea typeface="Cambria" pitchFamily="18" charset="0"/>
                <a:cs typeface="Times New Roman" panose="02020603050405020304" pitchFamily="18" charset="0"/>
              </a:rPr>
              <a:t> ở </a:t>
            </a:r>
            <a:r>
              <a:rPr lang="en-US" sz="2000" dirty="0" err="1">
                <a:latin typeface="Times New Roman" panose="02020603050405020304" pitchFamily="18" charset="0"/>
                <a:ea typeface="Cambria" pitchFamily="18" charset="0"/>
                <a:cs typeface="Times New Roman" panose="02020603050405020304" pitchFamily="18" charset="0"/>
              </a:rPr>
              <a:t>Trường</a:t>
            </a:r>
            <a:r>
              <a:rPr lang="en-US" sz="2000" dirty="0">
                <a:latin typeface="Times New Roman" panose="02020603050405020304" pitchFamily="18" charset="0"/>
                <a:ea typeface="Cambria" pitchFamily="18" charset="0"/>
                <a:cs typeface="Times New Roman" panose="02020603050405020304" pitchFamily="18" charset="0"/>
              </a:rPr>
              <a:t> Sa </a:t>
            </a:r>
            <a:r>
              <a:rPr lang="en-US" sz="2000" dirty="0" err="1">
                <a:latin typeface="Times New Roman" panose="02020603050405020304" pitchFamily="18" charset="0"/>
                <a:ea typeface="Cambria" pitchFamily="18" charset="0"/>
                <a:cs typeface="Times New Roman" panose="02020603050405020304" pitchFamily="18" charset="0"/>
              </a:rPr>
              <a:t>cũng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rất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dạng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bao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gồm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nhiều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loại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động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vật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quý</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hiếm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có</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giá</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trị</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kinh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tế</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cao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nhất</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tôm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hùm</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vích</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cá</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ngừ</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dương</a:t>
            </a:r>
            <a:r>
              <a:rPr lang="en-US" sz="2000" dirty="0">
                <a:latin typeface="Times New Roman" panose="02020603050405020304" pitchFamily="18" charset="0"/>
                <a:ea typeface="Cambria" pitchFamily="18" charset="0"/>
                <a:cs typeface="Times New Roman" panose="02020603050405020304" pitchFamily="18" charset="0"/>
              </a:rPr>
              <a:t>, v.v. </a:t>
            </a:r>
          </a:p>
        </p:txBody>
      </p:sp>
    </p:spTree>
    <p:extLst>
      <p:ext uri="{BB962C8B-B14F-4D97-AF65-F5344CB8AC3E}">
        <p14:creationId xmlns:p14="http://schemas.microsoft.com/office/powerpoint/2010/main" val="272227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0" dur="500"/>
                                        <p:tgtEl>
                                          <p:spTgt spid="4">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3" dur="500"/>
                                        <p:tgtEl>
                                          <p:spTgt spid="4">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randombar(horizontal)">
                                      <p:cBhvr>
                                        <p:cTn id="16" dur="500"/>
                                        <p:tgtEl>
                                          <p:spTgt spid="4">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randombar(horizontal)">
                                      <p:cBhvr>
                                        <p:cTn id="19"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vi-VN" sz="26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PHẠM VI BIỂN ĐÔNG, VÙNG BIỂN ĐẢO VÀ ĐẶC ĐIỂM TỰ NHIÊN VÙNG BIỂN ĐẢO VIỆT NAM</a:t>
            </a: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11</a:t>
            </a:r>
            <a:endParaRPr lang="en-US" sz="2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11. </a:t>
            </a:r>
            <a:r>
              <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PHẠM VI BIỂN ĐÔNG, VÙNG BIỂN ĐẢO VÀ ĐẶC ĐIỂM TỰ NHIÊN VÙNG BIỂN ĐẢO VIỆT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a:t>
            </a:r>
          </a:p>
          <a:p>
            <a:r>
              <a:rPr lang="en-US" sz="24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VỊ TRÍ ĐỊA LÍ </a:t>
            </a:r>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 PHẠM VI </a:t>
            </a:r>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BIỂN ĐÔNG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 VÙNG BIỂN CỦA VIỆT NAM Ở BIỂN ĐÔNG</a:t>
            </a: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 ĐIỂM TỰ NHIÊN VÙNG BIỂN ĐẢO VIỆT NAM</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49834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71600"/>
            <a:ext cx="3657601" cy="2554545"/>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11.1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Đông có diện tích bao nhiêu? Lớn thứ mấy trên thế giới? </a:t>
            </a:r>
          </a:p>
          <a:p>
            <a:pPr algn="just"/>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Biển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Đông nằm ở đại dương nào? Trải dài trên những vĩ độ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VỊ TRÍ ĐỊA LÍ VÀ PHẠM VI BIỂN ĐÔNG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81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153287"/>
            <a:ext cx="3657601" cy="2323713"/>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Biển </a:t>
            </a:r>
            <a:r>
              <a:rPr lang="vi-VN" sz="2000" dirty="0">
                <a:latin typeface="Times New Roman" panose="02020603050405020304" pitchFamily="18" charset="0"/>
                <a:ea typeface="Cambria" pitchFamily="18" charset="0"/>
                <a:cs typeface="Times New Roman" panose="02020603050405020304" pitchFamily="18" charset="0"/>
              </a:rPr>
              <a:t>Đông có diện tích khoảng 3447 nghìn km</a:t>
            </a:r>
            <a:r>
              <a:rPr lang="vi-VN" sz="2000" baseline="30000" dirty="0">
                <a:latin typeface="Times New Roman" panose="02020603050405020304" pitchFamily="18" charset="0"/>
                <a:ea typeface="Cambria" pitchFamily="18" charset="0"/>
                <a:cs typeface="Times New Roman" panose="02020603050405020304" pitchFamily="18" charset="0"/>
              </a:rPr>
              <a:t>2</a:t>
            </a:r>
            <a:r>
              <a:rPr lang="vi-VN" sz="2000" dirty="0">
                <a:latin typeface="Times New Roman" panose="02020603050405020304" pitchFamily="18" charset="0"/>
                <a:ea typeface="Cambria" pitchFamily="18" charset="0"/>
                <a:cs typeface="Times New Roman" panose="02020603050405020304" pitchFamily="18" charset="0"/>
              </a:rPr>
              <a:t>, là biển lớn thứ 3 trong các biển trên thế giới.</a:t>
            </a:r>
          </a:p>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Biển </a:t>
            </a:r>
            <a:r>
              <a:rPr lang="vi-VN" sz="2000" dirty="0">
                <a:latin typeface="Times New Roman" panose="02020603050405020304" pitchFamily="18" charset="0"/>
                <a:ea typeface="Cambria" pitchFamily="18" charset="0"/>
                <a:cs typeface="Times New Roman" panose="02020603050405020304" pitchFamily="18" charset="0"/>
              </a:rPr>
              <a:t>Đông thuộc Thái Bình Dương, trải rộng từ vĩ độ 3</a:t>
            </a:r>
            <a:r>
              <a:rPr lang="vi-VN" sz="2000" baseline="30000" dirty="0">
                <a:latin typeface="Times New Roman" panose="02020603050405020304" pitchFamily="18" charset="0"/>
                <a:ea typeface="Cambria" pitchFamily="18" charset="0"/>
                <a:cs typeface="Times New Roman" panose="02020603050405020304" pitchFamily="18" charset="0"/>
              </a:rPr>
              <a:t>0</a:t>
            </a:r>
            <a:r>
              <a:rPr lang="vi-VN" sz="2000" dirty="0">
                <a:latin typeface="Times New Roman" panose="02020603050405020304" pitchFamily="18" charset="0"/>
                <a:ea typeface="Cambria" pitchFamily="18" charset="0"/>
                <a:cs typeface="Times New Roman" panose="02020603050405020304" pitchFamily="18" charset="0"/>
              </a:rPr>
              <a:t>N đến vĩ độ 26</a:t>
            </a:r>
            <a:r>
              <a:rPr lang="vi-VN" sz="2000" baseline="30000" dirty="0">
                <a:latin typeface="Times New Roman" panose="02020603050405020304" pitchFamily="18" charset="0"/>
                <a:ea typeface="Cambria" pitchFamily="18" charset="0"/>
                <a:cs typeface="Times New Roman" panose="02020603050405020304" pitchFamily="18" charset="0"/>
              </a:rPr>
              <a:t>0</a:t>
            </a:r>
            <a:r>
              <a:rPr lang="vi-VN" sz="2000" dirty="0">
                <a:latin typeface="Times New Roman" panose="02020603050405020304" pitchFamily="18" charset="0"/>
                <a:ea typeface="Cambria" pitchFamily="18" charset="0"/>
                <a:cs typeface="Times New Roman" panose="02020603050405020304" pitchFamily="18" charset="0"/>
              </a:rPr>
              <a:t>B và từ kinh độ 100</a:t>
            </a:r>
            <a:r>
              <a:rPr lang="vi-VN" sz="2000" baseline="30000" dirty="0">
                <a:latin typeface="Times New Roman" panose="02020603050405020304" pitchFamily="18" charset="0"/>
                <a:ea typeface="Cambria" pitchFamily="18" charset="0"/>
                <a:cs typeface="Times New Roman" panose="02020603050405020304" pitchFamily="18" charset="0"/>
              </a:rPr>
              <a:t>0</a:t>
            </a:r>
            <a:r>
              <a:rPr lang="vi-VN" sz="2000" dirty="0">
                <a:latin typeface="Times New Roman" panose="02020603050405020304" pitchFamily="18" charset="0"/>
                <a:ea typeface="Cambria" pitchFamily="18" charset="0"/>
                <a:cs typeface="Times New Roman" panose="02020603050405020304" pitchFamily="18" charset="0"/>
              </a:rPr>
              <a:t> đến 121</a:t>
            </a:r>
            <a:r>
              <a:rPr lang="vi-VN" sz="2000" baseline="30000" dirty="0">
                <a:latin typeface="Times New Roman" panose="02020603050405020304" pitchFamily="18" charset="0"/>
                <a:ea typeface="Cambria" pitchFamily="18" charset="0"/>
                <a:cs typeface="Times New Roman" panose="02020603050405020304" pitchFamily="18" charset="0"/>
              </a:rPr>
              <a:t>0</a:t>
            </a:r>
            <a:r>
              <a:rPr lang="vi-VN" sz="2000" dirty="0">
                <a:latin typeface="Times New Roman" panose="02020603050405020304" pitchFamily="18" charset="0"/>
                <a:ea typeface="Cambria" pitchFamily="18" charset="0"/>
                <a:cs typeface="Times New Roman" panose="02020603050405020304" pitchFamily="18" charset="0"/>
              </a:rPr>
              <a:t>Đ.</a:t>
            </a:r>
          </a:p>
        </p:txBody>
      </p:sp>
      <p:pic>
        <p:nvPicPr>
          <p:cNvPr id="26" name="Picture 25"/>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7" y="1249278"/>
            <a:ext cx="3535053" cy="5303922"/>
          </a:xfrm>
          <a:prstGeom prst="rect">
            <a:avLst/>
          </a:prstGeom>
          <a:noFill/>
          <a:ln>
            <a:solidFill>
              <a:srgbClr val="FF0000"/>
            </a:solidFill>
          </a:ln>
        </p:spPr>
      </p:pic>
      <p:grpSp>
        <p:nvGrpSpPr>
          <p:cNvPr id="34" name="Group 33"/>
          <p:cNvGrpSpPr/>
          <p:nvPr/>
        </p:nvGrpSpPr>
        <p:grpSpPr>
          <a:xfrm>
            <a:off x="5410200" y="1523999"/>
            <a:ext cx="3048001" cy="4495800"/>
            <a:chOff x="1264920" y="1409416"/>
            <a:chExt cx="2185511" cy="3326053"/>
          </a:xfrm>
        </p:grpSpPr>
        <p:sp>
          <p:nvSpPr>
            <p:cNvPr id="36" name="Freeform 35"/>
            <p:cNvSpPr/>
            <p:nvPr/>
          </p:nvSpPr>
          <p:spPr>
            <a:xfrm>
              <a:off x="1428833" y="1409416"/>
              <a:ext cx="1966959" cy="1953778"/>
            </a:xfrm>
            <a:custGeom>
              <a:avLst/>
              <a:gdLst>
                <a:gd name="connsiteX0" fmla="*/ 1905000 w 1905000"/>
                <a:gd name="connsiteY0" fmla="*/ 10160 h 2027153"/>
                <a:gd name="connsiteX1" fmla="*/ 1788160 w 1905000"/>
                <a:gd name="connsiteY1" fmla="*/ 5080 h 2027153"/>
                <a:gd name="connsiteX2" fmla="*/ 1767840 w 1905000"/>
                <a:gd name="connsiteY2" fmla="*/ 0 h 2027153"/>
                <a:gd name="connsiteX3" fmla="*/ 1752600 w 1905000"/>
                <a:gd name="connsiteY3" fmla="*/ 5080 h 2027153"/>
                <a:gd name="connsiteX4" fmla="*/ 1711960 w 1905000"/>
                <a:gd name="connsiteY4" fmla="*/ 10160 h 2027153"/>
                <a:gd name="connsiteX5" fmla="*/ 1706880 w 1905000"/>
                <a:gd name="connsiteY5" fmla="*/ 25400 h 2027153"/>
                <a:gd name="connsiteX6" fmla="*/ 1701800 w 1905000"/>
                <a:gd name="connsiteY6" fmla="*/ 60960 h 2027153"/>
                <a:gd name="connsiteX7" fmla="*/ 1671320 w 1905000"/>
                <a:gd name="connsiteY7" fmla="*/ 71120 h 2027153"/>
                <a:gd name="connsiteX8" fmla="*/ 1651000 w 1905000"/>
                <a:gd name="connsiteY8" fmla="*/ 96520 h 2027153"/>
                <a:gd name="connsiteX9" fmla="*/ 1625600 w 1905000"/>
                <a:gd name="connsiteY9" fmla="*/ 121920 h 2027153"/>
                <a:gd name="connsiteX10" fmla="*/ 1605280 w 1905000"/>
                <a:gd name="connsiteY10" fmla="*/ 147320 h 2027153"/>
                <a:gd name="connsiteX11" fmla="*/ 1600200 w 1905000"/>
                <a:gd name="connsiteY11" fmla="*/ 162560 h 2027153"/>
                <a:gd name="connsiteX12" fmla="*/ 1574800 w 1905000"/>
                <a:gd name="connsiteY12" fmla="*/ 187960 h 2027153"/>
                <a:gd name="connsiteX13" fmla="*/ 1554480 w 1905000"/>
                <a:gd name="connsiteY13" fmla="*/ 208280 h 2027153"/>
                <a:gd name="connsiteX14" fmla="*/ 1544320 w 1905000"/>
                <a:gd name="connsiteY14" fmla="*/ 223520 h 2027153"/>
                <a:gd name="connsiteX15" fmla="*/ 1529080 w 1905000"/>
                <a:gd name="connsiteY15" fmla="*/ 233680 h 2027153"/>
                <a:gd name="connsiteX16" fmla="*/ 1508760 w 1905000"/>
                <a:gd name="connsiteY16" fmla="*/ 264160 h 2027153"/>
                <a:gd name="connsiteX17" fmla="*/ 1478280 w 1905000"/>
                <a:gd name="connsiteY17" fmla="*/ 284480 h 2027153"/>
                <a:gd name="connsiteX18" fmla="*/ 1463040 w 1905000"/>
                <a:gd name="connsiteY18" fmla="*/ 294640 h 2027153"/>
                <a:gd name="connsiteX19" fmla="*/ 1427480 w 1905000"/>
                <a:gd name="connsiteY19" fmla="*/ 304800 h 2027153"/>
                <a:gd name="connsiteX20" fmla="*/ 1412240 w 1905000"/>
                <a:gd name="connsiteY20" fmla="*/ 309880 h 2027153"/>
                <a:gd name="connsiteX21" fmla="*/ 1346200 w 1905000"/>
                <a:gd name="connsiteY21" fmla="*/ 314960 h 2027153"/>
                <a:gd name="connsiteX22" fmla="*/ 1330960 w 1905000"/>
                <a:gd name="connsiteY22" fmla="*/ 330200 h 2027153"/>
                <a:gd name="connsiteX23" fmla="*/ 1315720 w 1905000"/>
                <a:gd name="connsiteY23" fmla="*/ 335280 h 2027153"/>
                <a:gd name="connsiteX24" fmla="*/ 1300480 w 1905000"/>
                <a:gd name="connsiteY24" fmla="*/ 345440 h 2027153"/>
                <a:gd name="connsiteX25" fmla="*/ 1270000 w 1905000"/>
                <a:gd name="connsiteY25" fmla="*/ 335280 h 2027153"/>
                <a:gd name="connsiteX26" fmla="*/ 1254760 w 1905000"/>
                <a:gd name="connsiteY26" fmla="*/ 325120 h 2027153"/>
                <a:gd name="connsiteX27" fmla="*/ 1249680 w 1905000"/>
                <a:gd name="connsiteY27" fmla="*/ 345440 h 2027153"/>
                <a:gd name="connsiteX28" fmla="*/ 1229360 w 1905000"/>
                <a:gd name="connsiteY28" fmla="*/ 370840 h 2027153"/>
                <a:gd name="connsiteX29" fmla="*/ 1209040 w 1905000"/>
                <a:gd name="connsiteY29" fmla="*/ 401320 h 2027153"/>
                <a:gd name="connsiteX30" fmla="*/ 1112520 w 1905000"/>
                <a:gd name="connsiteY30" fmla="*/ 426720 h 2027153"/>
                <a:gd name="connsiteX31" fmla="*/ 1082040 w 1905000"/>
                <a:gd name="connsiteY31" fmla="*/ 436880 h 2027153"/>
                <a:gd name="connsiteX32" fmla="*/ 1051560 w 1905000"/>
                <a:gd name="connsiteY32" fmla="*/ 462280 h 2027153"/>
                <a:gd name="connsiteX33" fmla="*/ 1036320 w 1905000"/>
                <a:gd name="connsiteY33" fmla="*/ 477520 h 2027153"/>
                <a:gd name="connsiteX34" fmla="*/ 1005840 w 1905000"/>
                <a:gd name="connsiteY34" fmla="*/ 487680 h 2027153"/>
                <a:gd name="connsiteX35" fmla="*/ 970280 w 1905000"/>
                <a:gd name="connsiteY35" fmla="*/ 497840 h 2027153"/>
                <a:gd name="connsiteX36" fmla="*/ 944880 w 1905000"/>
                <a:gd name="connsiteY36" fmla="*/ 528320 h 2027153"/>
                <a:gd name="connsiteX37" fmla="*/ 929640 w 1905000"/>
                <a:gd name="connsiteY37" fmla="*/ 558800 h 2027153"/>
                <a:gd name="connsiteX38" fmla="*/ 939800 w 1905000"/>
                <a:gd name="connsiteY38" fmla="*/ 589280 h 2027153"/>
                <a:gd name="connsiteX39" fmla="*/ 949960 w 1905000"/>
                <a:gd name="connsiteY39" fmla="*/ 604520 h 2027153"/>
                <a:gd name="connsiteX40" fmla="*/ 975360 w 1905000"/>
                <a:gd name="connsiteY40" fmla="*/ 650240 h 2027153"/>
                <a:gd name="connsiteX41" fmla="*/ 1000760 w 1905000"/>
                <a:gd name="connsiteY41" fmla="*/ 680720 h 2027153"/>
                <a:gd name="connsiteX42" fmla="*/ 1005840 w 1905000"/>
                <a:gd name="connsiteY42" fmla="*/ 706120 h 2027153"/>
                <a:gd name="connsiteX43" fmla="*/ 985520 w 1905000"/>
                <a:gd name="connsiteY43" fmla="*/ 731520 h 2027153"/>
                <a:gd name="connsiteX44" fmla="*/ 970280 w 1905000"/>
                <a:gd name="connsiteY44" fmla="*/ 736600 h 2027153"/>
                <a:gd name="connsiteX45" fmla="*/ 955040 w 1905000"/>
                <a:gd name="connsiteY45" fmla="*/ 746760 h 2027153"/>
                <a:gd name="connsiteX46" fmla="*/ 944880 w 1905000"/>
                <a:gd name="connsiteY46" fmla="*/ 762000 h 2027153"/>
                <a:gd name="connsiteX47" fmla="*/ 939800 w 1905000"/>
                <a:gd name="connsiteY47" fmla="*/ 782320 h 2027153"/>
                <a:gd name="connsiteX48" fmla="*/ 934720 w 1905000"/>
                <a:gd name="connsiteY48" fmla="*/ 797560 h 2027153"/>
                <a:gd name="connsiteX49" fmla="*/ 929640 w 1905000"/>
                <a:gd name="connsiteY49" fmla="*/ 817880 h 2027153"/>
                <a:gd name="connsiteX50" fmla="*/ 914400 w 1905000"/>
                <a:gd name="connsiteY50" fmla="*/ 828040 h 2027153"/>
                <a:gd name="connsiteX51" fmla="*/ 868680 w 1905000"/>
                <a:gd name="connsiteY51" fmla="*/ 863600 h 2027153"/>
                <a:gd name="connsiteX52" fmla="*/ 807720 w 1905000"/>
                <a:gd name="connsiteY52" fmla="*/ 858520 h 2027153"/>
                <a:gd name="connsiteX53" fmla="*/ 792480 w 1905000"/>
                <a:gd name="connsiteY53" fmla="*/ 853440 h 2027153"/>
                <a:gd name="connsiteX54" fmla="*/ 782320 w 1905000"/>
                <a:gd name="connsiteY54" fmla="*/ 822960 h 2027153"/>
                <a:gd name="connsiteX55" fmla="*/ 772160 w 1905000"/>
                <a:gd name="connsiteY55" fmla="*/ 807720 h 2027153"/>
                <a:gd name="connsiteX56" fmla="*/ 777240 w 1905000"/>
                <a:gd name="connsiteY56" fmla="*/ 741680 h 2027153"/>
                <a:gd name="connsiteX57" fmla="*/ 787400 w 1905000"/>
                <a:gd name="connsiteY57" fmla="*/ 711200 h 2027153"/>
                <a:gd name="connsiteX58" fmla="*/ 812800 w 1905000"/>
                <a:gd name="connsiteY58" fmla="*/ 706120 h 2027153"/>
                <a:gd name="connsiteX59" fmla="*/ 817880 w 1905000"/>
                <a:gd name="connsiteY59" fmla="*/ 690880 h 2027153"/>
                <a:gd name="connsiteX60" fmla="*/ 833120 w 1905000"/>
                <a:gd name="connsiteY60" fmla="*/ 680720 h 2027153"/>
                <a:gd name="connsiteX61" fmla="*/ 848360 w 1905000"/>
                <a:gd name="connsiteY61" fmla="*/ 665480 h 2027153"/>
                <a:gd name="connsiteX62" fmla="*/ 853440 w 1905000"/>
                <a:gd name="connsiteY62" fmla="*/ 650240 h 2027153"/>
                <a:gd name="connsiteX63" fmla="*/ 883920 w 1905000"/>
                <a:gd name="connsiteY63" fmla="*/ 629920 h 2027153"/>
                <a:gd name="connsiteX64" fmla="*/ 889000 w 1905000"/>
                <a:gd name="connsiteY64" fmla="*/ 614680 h 2027153"/>
                <a:gd name="connsiteX65" fmla="*/ 904240 w 1905000"/>
                <a:gd name="connsiteY65" fmla="*/ 584200 h 2027153"/>
                <a:gd name="connsiteX66" fmla="*/ 899160 w 1905000"/>
                <a:gd name="connsiteY66" fmla="*/ 528320 h 2027153"/>
                <a:gd name="connsiteX67" fmla="*/ 889000 w 1905000"/>
                <a:gd name="connsiteY67" fmla="*/ 513080 h 2027153"/>
                <a:gd name="connsiteX68" fmla="*/ 868680 w 1905000"/>
                <a:gd name="connsiteY68" fmla="*/ 477520 h 2027153"/>
                <a:gd name="connsiteX69" fmla="*/ 812800 w 1905000"/>
                <a:gd name="connsiteY69" fmla="*/ 477520 h 2027153"/>
                <a:gd name="connsiteX70" fmla="*/ 802640 w 1905000"/>
                <a:gd name="connsiteY70" fmla="*/ 462280 h 2027153"/>
                <a:gd name="connsiteX71" fmla="*/ 746760 w 1905000"/>
                <a:gd name="connsiteY71" fmla="*/ 472440 h 2027153"/>
                <a:gd name="connsiteX72" fmla="*/ 716280 w 1905000"/>
                <a:gd name="connsiteY72" fmla="*/ 497840 h 2027153"/>
                <a:gd name="connsiteX73" fmla="*/ 701040 w 1905000"/>
                <a:gd name="connsiteY73" fmla="*/ 508000 h 2027153"/>
                <a:gd name="connsiteX74" fmla="*/ 716280 w 1905000"/>
                <a:gd name="connsiteY74" fmla="*/ 518160 h 2027153"/>
                <a:gd name="connsiteX75" fmla="*/ 701040 w 1905000"/>
                <a:gd name="connsiteY75" fmla="*/ 553720 h 2027153"/>
                <a:gd name="connsiteX76" fmla="*/ 635000 w 1905000"/>
                <a:gd name="connsiteY76" fmla="*/ 558800 h 2027153"/>
                <a:gd name="connsiteX77" fmla="*/ 619760 w 1905000"/>
                <a:gd name="connsiteY77" fmla="*/ 568960 h 2027153"/>
                <a:gd name="connsiteX78" fmla="*/ 594360 w 1905000"/>
                <a:gd name="connsiteY78" fmla="*/ 594360 h 2027153"/>
                <a:gd name="connsiteX79" fmla="*/ 579120 w 1905000"/>
                <a:gd name="connsiteY79" fmla="*/ 624840 h 2027153"/>
                <a:gd name="connsiteX80" fmla="*/ 563880 w 1905000"/>
                <a:gd name="connsiteY80" fmla="*/ 635000 h 2027153"/>
                <a:gd name="connsiteX81" fmla="*/ 533400 w 1905000"/>
                <a:gd name="connsiteY81" fmla="*/ 680720 h 2027153"/>
                <a:gd name="connsiteX82" fmla="*/ 523240 w 1905000"/>
                <a:gd name="connsiteY82" fmla="*/ 695960 h 2027153"/>
                <a:gd name="connsiteX83" fmla="*/ 518160 w 1905000"/>
                <a:gd name="connsiteY83" fmla="*/ 721360 h 2027153"/>
                <a:gd name="connsiteX84" fmla="*/ 513080 w 1905000"/>
                <a:gd name="connsiteY84" fmla="*/ 736600 h 2027153"/>
                <a:gd name="connsiteX85" fmla="*/ 508000 w 1905000"/>
                <a:gd name="connsiteY85" fmla="*/ 756920 h 2027153"/>
                <a:gd name="connsiteX86" fmla="*/ 502920 w 1905000"/>
                <a:gd name="connsiteY86" fmla="*/ 828040 h 2027153"/>
                <a:gd name="connsiteX87" fmla="*/ 518160 w 1905000"/>
                <a:gd name="connsiteY87" fmla="*/ 833120 h 2027153"/>
                <a:gd name="connsiteX88" fmla="*/ 528320 w 1905000"/>
                <a:gd name="connsiteY88" fmla="*/ 848360 h 2027153"/>
                <a:gd name="connsiteX89" fmla="*/ 543560 w 1905000"/>
                <a:gd name="connsiteY89" fmla="*/ 858520 h 2027153"/>
                <a:gd name="connsiteX90" fmla="*/ 563880 w 1905000"/>
                <a:gd name="connsiteY90" fmla="*/ 889000 h 2027153"/>
                <a:gd name="connsiteX91" fmla="*/ 574040 w 1905000"/>
                <a:gd name="connsiteY91" fmla="*/ 904240 h 2027153"/>
                <a:gd name="connsiteX92" fmla="*/ 589280 w 1905000"/>
                <a:gd name="connsiteY92" fmla="*/ 909320 h 2027153"/>
                <a:gd name="connsiteX93" fmla="*/ 604520 w 1905000"/>
                <a:gd name="connsiteY93" fmla="*/ 939800 h 2027153"/>
                <a:gd name="connsiteX94" fmla="*/ 609600 w 1905000"/>
                <a:gd name="connsiteY94" fmla="*/ 955040 h 2027153"/>
                <a:gd name="connsiteX95" fmla="*/ 619760 w 1905000"/>
                <a:gd name="connsiteY95" fmla="*/ 970280 h 2027153"/>
                <a:gd name="connsiteX96" fmla="*/ 645160 w 1905000"/>
                <a:gd name="connsiteY96" fmla="*/ 1010920 h 2027153"/>
                <a:gd name="connsiteX97" fmla="*/ 655320 w 1905000"/>
                <a:gd name="connsiteY97" fmla="*/ 1026160 h 2027153"/>
                <a:gd name="connsiteX98" fmla="*/ 670560 w 1905000"/>
                <a:gd name="connsiteY98" fmla="*/ 1036320 h 2027153"/>
                <a:gd name="connsiteX99" fmla="*/ 690880 w 1905000"/>
                <a:gd name="connsiteY99" fmla="*/ 1066800 h 2027153"/>
                <a:gd name="connsiteX100" fmla="*/ 695960 w 1905000"/>
                <a:gd name="connsiteY100" fmla="*/ 1082040 h 2027153"/>
                <a:gd name="connsiteX101" fmla="*/ 711200 w 1905000"/>
                <a:gd name="connsiteY101" fmla="*/ 1087120 h 2027153"/>
                <a:gd name="connsiteX102" fmla="*/ 731520 w 1905000"/>
                <a:gd name="connsiteY102" fmla="*/ 1107440 h 2027153"/>
                <a:gd name="connsiteX103" fmla="*/ 756920 w 1905000"/>
                <a:gd name="connsiteY103" fmla="*/ 1127760 h 2027153"/>
                <a:gd name="connsiteX104" fmla="*/ 767080 w 1905000"/>
                <a:gd name="connsiteY104" fmla="*/ 1143000 h 2027153"/>
                <a:gd name="connsiteX105" fmla="*/ 772160 w 1905000"/>
                <a:gd name="connsiteY105" fmla="*/ 1158240 h 2027153"/>
                <a:gd name="connsiteX106" fmla="*/ 787400 w 1905000"/>
                <a:gd name="connsiteY106" fmla="*/ 1168400 h 2027153"/>
                <a:gd name="connsiteX107" fmla="*/ 792480 w 1905000"/>
                <a:gd name="connsiteY107" fmla="*/ 1183640 h 2027153"/>
                <a:gd name="connsiteX108" fmla="*/ 807720 w 1905000"/>
                <a:gd name="connsiteY108" fmla="*/ 1193800 h 2027153"/>
                <a:gd name="connsiteX109" fmla="*/ 817880 w 1905000"/>
                <a:gd name="connsiteY109" fmla="*/ 1224280 h 2027153"/>
                <a:gd name="connsiteX110" fmla="*/ 822960 w 1905000"/>
                <a:gd name="connsiteY110" fmla="*/ 1239520 h 2027153"/>
                <a:gd name="connsiteX111" fmla="*/ 828040 w 1905000"/>
                <a:gd name="connsiteY111" fmla="*/ 1320800 h 2027153"/>
                <a:gd name="connsiteX112" fmla="*/ 838200 w 1905000"/>
                <a:gd name="connsiteY112" fmla="*/ 1351280 h 2027153"/>
                <a:gd name="connsiteX113" fmla="*/ 843280 w 1905000"/>
                <a:gd name="connsiteY113" fmla="*/ 1366520 h 2027153"/>
                <a:gd name="connsiteX114" fmla="*/ 848360 w 1905000"/>
                <a:gd name="connsiteY114" fmla="*/ 1422400 h 2027153"/>
                <a:gd name="connsiteX115" fmla="*/ 858520 w 1905000"/>
                <a:gd name="connsiteY115" fmla="*/ 1437640 h 2027153"/>
                <a:gd name="connsiteX116" fmla="*/ 863600 w 1905000"/>
                <a:gd name="connsiteY116" fmla="*/ 1518920 h 2027153"/>
                <a:gd name="connsiteX117" fmla="*/ 873760 w 1905000"/>
                <a:gd name="connsiteY117" fmla="*/ 1559560 h 2027153"/>
                <a:gd name="connsiteX118" fmla="*/ 868680 w 1905000"/>
                <a:gd name="connsiteY118" fmla="*/ 1600200 h 2027153"/>
                <a:gd name="connsiteX119" fmla="*/ 863600 w 1905000"/>
                <a:gd name="connsiteY119" fmla="*/ 1615440 h 2027153"/>
                <a:gd name="connsiteX120" fmla="*/ 848360 w 1905000"/>
                <a:gd name="connsiteY120" fmla="*/ 1625600 h 2027153"/>
                <a:gd name="connsiteX121" fmla="*/ 833120 w 1905000"/>
                <a:gd name="connsiteY121" fmla="*/ 1681480 h 2027153"/>
                <a:gd name="connsiteX122" fmla="*/ 822960 w 1905000"/>
                <a:gd name="connsiteY122" fmla="*/ 1696720 h 2027153"/>
                <a:gd name="connsiteX123" fmla="*/ 807720 w 1905000"/>
                <a:gd name="connsiteY123" fmla="*/ 1701800 h 2027153"/>
                <a:gd name="connsiteX124" fmla="*/ 797560 w 1905000"/>
                <a:gd name="connsiteY124" fmla="*/ 1717040 h 2027153"/>
                <a:gd name="connsiteX125" fmla="*/ 746760 w 1905000"/>
                <a:gd name="connsiteY125" fmla="*/ 1747520 h 2027153"/>
                <a:gd name="connsiteX126" fmla="*/ 731520 w 1905000"/>
                <a:gd name="connsiteY126" fmla="*/ 1757680 h 2027153"/>
                <a:gd name="connsiteX127" fmla="*/ 690880 w 1905000"/>
                <a:gd name="connsiteY127" fmla="*/ 1793240 h 2027153"/>
                <a:gd name="connsiteX128" fmla="*/ 660400 w 1905000"/>
                <a:gd name="connsiteY128" fmla="*/ 1803400 h 2027153"/>
                <a:gd name="connsiteX129" fmla="*/ 645160 w 1905000"/>
                <a:gd name="connsiteY129" fmla="*/ 1808480 h 2027153"/>
                <a:gd name="connsiteX130" fmla="*/ 614680 w 1905000"/>
                <a:gd name="connsiteY130" fmla="*/ 1833880 h 2027153"/>
                <a:gd name="connsiteX131" fmla="*/ 604520 w 1905000"/>
                <a:gd name="connsiteY131" fmla="*/ 1864360 h 2027153"/>
                <a:gd name="connsiteX132" fmla="*/ 589280 w 1905000"/>
                <a:gd name="connsiteY132" fmla="*/ 1894840 h 2027153"/>
                <a:gd name="connsiteX133" fmla="*/ 568960 w 1905000"/>
                <a:gd name="connsiteY133" fmla="*/ 1899920 h 2027153"/>
                <a:gd name="connsiteX134" fmla="*/ 538480 w 1905000"/>
                <a:gd name="connsiteY134" fmla="*/ 1925320 h 2027153"/>
                <a:gd name="connsiteX135" fmla="*/ 502920 w 1905000"/>
                <a:gd name="connsiteY135" fmla="*/ 1935480 h 2027153"/>
                <a:gd name="connsiteX136" fmla="*/ 487680 w 1905000"/>
                <a:gd name="connsiteY136" fmla="*/ 1950720 h 2027153"/>
                <a:gd name="connsiteX137" fmla="*/ 472440 w 1905000"/>
                <a:gd name="connsiteY137" fmla="*/ 1955800 h 2027153"/>
                <a:gd name="connsiteX138" fmla="*/ 467360 w 1905000"/>
                <a:gd name="connsiteY138" fmla="*/ 1971040 h 2027153"/>
                <a:gd name="connsiteX139" fmla="*/ 441960 w 1905000"/>
                <a:gd name="connsiteY139" fmla="*/ 1996440 h 2027153"/>
                <a:gd name="connsiteX140" fmla="*/ 416560 w 1905000"/>
                <a:gd name="connsiteY140" fmla="*/ 2026920 h 2027153"/>
                <a:gd name="connsiteX141" fmla="*/ 411480 w 1905000"/>
                <a:gd name="connsiteY141" fmla="*/ 1996440 h 2027153"/>
                <a:gd name="connsiteX142" fmla="*/ 406400 w 1905000"/>
                <a:gd name="connsiteY142" fmla="*/ 1981200 h 2027153"/>
                <a:gd name="connsiteX143" fmla="*/ 406400 w 1905000"/>
                <a:gd name="connsiteY143" fmla="*/ 1864360 h 2027153"/>
                <a:gd name="connsiteX144" fmla="*/ 391160 w 1905000"/>
                <a:gd name="connsiteY144" fmla="*/ 1813560 h 2027153"/>
                <a:gd name="connsiteX145" fmla="*/ 375920 w 1905000"/>
                <a:gd name="connsiteY145" fmla="*/ 1803400 h 2027153"/>
                <a:gd name="connsiteX146" fmla="*/ 365760 w 1905000"/>
                <a:gd name="connsiteY146" fmla="*/ 1788160 h 2027153"/>
                <a:gd name="connsiteX147" fmla="*/ 330200 w 1905000"/>
                <a:gd name="connsiteY147" fmla="*/ 1793240 h 2027153"/>
                <a:gd name="connsiteX148" fmla="*/ 314960 w 1905000"/>
                <a:gd name="connsiteY148" fmla="*/ 1798320 h 2027153"/>
                <a:gd name="connsiteX149" fmla="*/ 304800 w 1905000"/>
                <a:gd name="connsiteY149" fmla="*/ 1813560 h 2027153"/>
                <a:gd name="connsiteX150" fmla="*/ 289560 w 1905000"/>
                <a:gd name="connsiteY150" fmla="*/ 1808480 h 2027153"/>
                <a:gd name="connsiteX151" fmla="*/ 299720 w 1905000"/>
                <a:gd name="connsiteY151" fmla="*/ 1767840 h 2027153"/>
                <a:gd name="connsiteX152" fmla="*/ 294640 w 1905000"/>
                <a:gd name="connsiteY152" fmla="*/ 1737360 h 2027153"/>
                <a:gd name="connsiteX153" fmla="*/ 279400 w 1905000"/>
                <a:gd name="connsiteY153" fmla="*/ 1727200 h 2027153"/>
                <a:gd name="connsiteX154" fmla="*/ 274320 w 1905000"/>
                <a:gd name="connsiteY154" fmla="*/ 1747520 h 2027153"/>
                <a:gd name="connsiteX155" fmla="*/ 254000 w 1905000"/>
                <a:gd name="connsiteY155" fmla="*/ 1778000 h 2027153"/>
                <a:gd name="connsiteX156" fmla="*/ 238760 w 1905000"/>
                <a:gd name="connsiteY156" fmla="*/ 1732280 h 2027153"/>
                <a:gd name="connsiteX157" fmla="*/ 233680 w 1905000"/>
                <a:gd name="connsiteY157" fmla="*/ 1717040 h 2027153"/>
                <a:gd name="connsiteX158" fmla="*/ 228600 w 1905000"/>
                <a:gd name="connsiteY158" fmla="*/ 1691640 h 2027153"/>
                <a:gd name="connsiteX159" fmla="*/ 223520 w 1905000"/>
                <a:gd name="connsiteY159" fmla="*/ 1656080 h 2027153"/>
                <a:gd name="connsiteX160" fmla="*/ 208280 w 1905000"/>
                <a:gd name="connsiteY160" fmla="*/ 1645920 h 2027153"/>
                <a:gd name="connsiteX161" fmla="*/ 193040 w 1905000"/>
                <a:gd name="connsiteY161" fmla="*/ 1615440 h 2027153"/>
                <a:gd name="connsiteX162" fmla="*/ 177800 w 1905000"/>
                <a:gd name="connsiteY162" fmla="*/ 1584960 h 2027153"/>
                <a:gd name="connsiteX163" fmla="*/ 162560 w 1905000"/>
                <a:gd name="connsiteY163" fmla="*/ 1579880 h 2027153"/>
                <a:gd name="connsiteX164" fmla="*/ 137160 w 1905000"/>
                <a:gd name="connsiteY164" fmla="*/ 1554480 h 2027153"/>
                <a:gd name="connsiteX165" fmla="*/ 106680 w 1905000"/>
                <a:gd name="connsiteY165" fmla="*/ 1544320 h 2027153"/>
                <a:gd name="connsiteX166" fmla="*/ 91440 w 1905000"/>
                <a:gd name="connsiteY166" fmla="*/ 1539240 h 2027153"/>
                <a:gd name="connsiteX167" fmla="*/ 76200 w 1905000"/>
                <a:gd name="connsiteY167" fmla="*/ 1529080 h 2027153"/>
                <a:gd name="connsiteX168" fmla="*/ 35560 w 1905000"/>
                <a:gd name="connsiteY168" fmla="*/ 1524000 h 2027153"/>
                <a:gd name="connsiteX169" fmla="*/ 30480 w 1905000"/>
                <a:gd name="connsiteY169" fmla="*/ 1508760 h 2027153"/>
                <a:gd name="connsiteX170" fmla="*/ 0 w 1905000"/>
                <a:gd name="connsiteY170" fmla="*/ 1488440 h 2027153"/>
                <a:gd name="connsiteX171" fmla="*/ 20320 w 1905000"/>
                <a:gd name="connsiteY171" fmla="*/ 1468120 h 202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905000" h="2027153">
                  <a:moveTo>
                    <a:pt x="1905000" y="10160"/>
                  </a:moveTo>
                  <a:cubicBezTo>
                    <a:pt x="1866053" y="8467"/>
                    <a:pt x="1827037" y="7960"/>
                    <a:pt x="1788160" y="5080"/>
                  </a:cubicBezTo>
                  <a:cubicBezTo>
                    <a:pt x="1781197" y="4564"/>
                    <a:pt x="1774822" y="0"/>
                    <a:pt x="1767840" y="0"/>
                  </a:cubicBezTo>
                  <a:cubicBezTo>
                    <a:pt x="1762485" y="0"/>
                    <a:pt x="1757868" y="4122"/>
                    <a:pt x="1752600" y="5080"/>
                  </a:cubicBezTo>
                  <a:cubicBezTo>
                    <a:pt x="1739168" y="7522"/>
                    <a:pt x="1725507" y="8467"/>
                    <a:pt x="1711960" y="10160"/>
                  </a:cubicBezTo>
                  <a:cubicBezTo>
                    <a:pt x="1710267" y="15240"/>
                    <a:pt x="1707930" y="20149"/>
                    <a:pt x="1706880" y="25400"/>
                  </a:cubicBezTo>
                  <a:cubicBezTo>
                    <a:pt x="1704532" y="37141"/>
                    <a:pt x="1709151" y="51509"/>
                    <a:pt x="1701800" y="60960"/>
                  </a:cubicBezTo>
                  <a:cubicBezTo>
                    <a:pt x="1695225" y="69414"/>
                    <a:pt x="1671320" y="71120"/>
                    <a:pt x="1671320" y="71120"/>
                  </a:cubicBezTo>
                  <a:cubicBezTo>
                    <a:pt x="1661430" y="100789"/>
                    <a:pt x="1673978" y="73542"/>
                    <a:pt x="1651000" y="96520"/>
                  </a:cubicBezTo>
                  <a:cubicBezTo>
                    <a:pt x="1617133" y="130387"/>
                    <a:pt x="1666240" y="94827"/>
                    <a:pt x="1625600" y="121920"/>
                  </a:cubicBezTo>
                  <a:cubicBezTo>
                    <a:pt x="1612831" y="160226"/>
                    <a:pt x="1631541" y="114494"/>
                    <a:pt x="1605280" y="147320"/>
                  </a:cubicBezTo>
                  <a:cubicBezTo>
                    <a:pt x="1601935" y="151501"/>
                    <a:pt x="1602595" y="157771"/>
                    <a:pt x="1600200" y="162560"/>
                  </a:cubicBezTo>
                  <a:cubicBezTo>
                    <a:pt x="1591733" y="179493"/>
                    <a:pt x="1590040" y="177800"/>
                    <a:pt x="1574800" y="187960"/>
                  </a:cubicBezTo>
                  <a:cubicBezTo>
                    <a:pt x="1563716" y="221211"/>
                    <a:pt x="1579110" y="188576"/>
                    <a:pt x="1554480" y="208280"/>
                  </a:cubicBezTo>
                  <a:cubicBezTo>
                    <a:pt x="1549712" y="212094"/>
                    <a:pt x="1548637" y="219203"/>
                    <a:pt x="1544320" y="223520"/>
                  </a:cubicBezTo>
                  <a:cubicBezTo>
                    <a:pt x="1540003" y="227837"/>
                    <a:pt x="1534160" y="230293"/>
                    <a:pt x="1529080" y="233680"/>
                  </a:cubicBezTo>
                  <a:cubicBezTo>
                    <a:pt x="1522307" y="243840"/>
                    <a:pt x="1518920" y="257387"/>
                    <a:pt x="1508760" y="264160"/>
                  </a:cubicBezTo>
                  <a:lnTo>
                    <a:pt x="1478280" y="284480"/>
                  </a:lnTo>
                  <a:cubicBezTo>
                    <a:pt x="1473200" y="287867"/>
                    <a:pt x="1468832" y="292709"/>
                    <a:pt x="1463040" y="294640"/>
                  </a:cubicBezTo>
                  <a:cubicBezTo>
                    <a:pt x="1426500" y="306820"/>
                    <a:pt x="1472131" y="292043"/>
                    <a:pt x="1427480" y="304800"/>
                  </a:cubicBezTo>
                  <a:cubicBezTo>
                    <a:pt x="1422331" y="306271"/>
                    <a:pt x="1417553" y="309216"/>
                    <a:pt x="1412240" y="309880"/>
                  </a:cubicBezTo>
                  <a:cubicBezTo>
                    <a:pt x="1390332" y="312618"/>
                    <a:pt x="1368213" y="313267"/>
                    <a:pt x="1346200" y="314960"/>
                  </a:cubicBezTo>
                  <a:cubicBezTo>
                    <a:pt x="1341120" y="320040"/>
                    <a:pt x="1336938" y="326215"/>
                    <a:pt x="1330960" y="330200"/>
                  </a:cubicBezTo>
                  <a:cubicBezTo>
                    <a:pt x="1326505" y="333170"/>
                    <a:pt x="1320509" y="332885"/>
                    <a:pt x="1315720" y="335280"/>
                  </a:cubicBezTo>
                  <a:cubicBezTo>
                    <a:pt x="1310259" y="338010"/>
                    <a:pt x="1305560" y="342053"/>
                    <a:pt x="1300480" y="345440"/>
                  </a:cubicBezTo>
                  <a:cubicBezTo>
                    <a:pt x="1290320" y="342053"/>
                    <a:pt x="1279787" y="339630"/>
                    <a:pt x="1270000" y="335280"/>
                  </a:cubicBezTo>
                  <a:cubicBezTo>
                    <a:pt x="1264421" y="332800"/>
                    <a:pt x="1260221" y="322390"/>
                    <a:pt x="1254760" y="325120"/>
                  </a:cubicBezTo>
                  <a:cubicBezTo>
                    <a:pt x="1248515" y="328242"/>
                    <a:pt x="1251598" y="338727"/>
                    <a:pt x="1249680" y="345440"/>
                  </a:cubicBezTo>
                  <a:cubicBezTo>
                    <a:pt x="1243906" y="365647"/>
                    <a:pt x="1247645" y="358650"/>
                    <a:pt x="1229360" y="370840"/>
                  </a:cubicBezTo>
                  <a:cubicBezTo>
                    <a:pt x="1222587" y="381000"/>
                    <a:pt x="1219200" y="394547"/>
                    <a:pt x="1209040" y="401320"/>
                  </a:cubicBezTo>
                  <a:cubicBezTo>
                    <a:pt x="1160190" y="433887"/>
                    <a:pt x="1190735" y="420703"/>
                    <a:pt x="1112520" y="426720"/>
                  </a:cubicBezTo>
                  <a:cubicBezTo>
                    <a:pt x="1102360" y="430107"/>
                    <a:pt x="1089613" y="429307"/>
                    <a:pt x="1082040" y="436880"/>
                  </a:cubicBezTo>
                  <a:cubicBezTo>
                    <a:pt x="1037516" y="481404"/>
                    <a:pt x="1093995" y="426917"/>
                    <a:pt x="1051560" y="462280"/>
                  </a:cubicBezTo>
                  <a:cubicBezTo>
                    <a:pt x="1046041" y="466879"/>
                    <a:pt x="1042600" y="474031"/>
                    <a:pt x="1036320" y="477520"/>
                  </a:cubicBezTo>
                  <a:cubicBezTo>
                    <a:pt x="1026958" y="482721"/>
                    <a:pt x="1016000" y="484293"/>
                    <a:pt x="1005840" y="487680"/>
                  </a:cubicBezTo>
                  <a:cubicBezTo>
                    <a:pt x="983976" y="494968"/>
                    <a:pt x="995795" y="491461"/>
                    <a:pt x="970280" y="497840"/>
                  </a:cubicBezTo>
                  <a:cubicBezTo>
                    <a:pt x="959045" y="509075"/>
                    <a:pt x="951953" y="514175"/>
                    <a:pt x="944880" y="528320"/>
                  </a:cubicBezTo>
                  <a:cubicBezTo>
                    <a:pt x="923848" y="570384"/>
                    <a:pt x="958757" y="515124"/>
                    <a:pt x="929640" y="558800"/>
                  </a:cubicBezTo>
                  <a:cubicBezTo>
                    <a:pt x="933027" y="568960"/>
                    <a:pt x="933859" y="580369"/>
                    <a:pt x="939800" y="589280"/>
                  </a:cubicBezTo>
                  <a:cubicBezTo>
                    <a:pt x="943187" y="594360"/>
                    <a:pt x="947230" y="599059"/>
                    <a:pt x="949960" y="604520"/>
                  </a:cubicBezTo>
                  <a:cubicBezTo>
                    <a:pt x="962736" y="630072"/>
                    <a:pt x="943325" y="618205"/>
                    <a:pt x="975360" y="650240"/>
                  </a:cubicBezTo>
                  <a:cubicBezTo>
                    <a:pt x="994917" y="669797"/>
                    <a:pt x="986615" y="659502"/>
                    <a:pt x="1000760" y="680720"/>
                  </a:cubicBezTo>
                  <a:cubicBezTo>
                    <a:pt x="1002453" y="689187"/>
                    <a:pt x="1005840" y="697486"/>
                    <a:pt x="1005840" y="706120"/>
                  </a:cubicBezTo>
                  <a:cubicBezTo>
                    <a:pt x="1005840" y="720768"/>
                    <a:pt x="997222" y="725669"/>
                    <a:pt x="985520" y="731520"/>
                  </a:cubicBezTo>
                  <a:cubicBezTo>
                    <a:pt x="980731" y="733915"/>
                    <a:pt x="975069" y="734205"/>
                    <a:pt x="970280" y="736600"/>
                  </a:cubicBezTo>
                  <a:cubicBezTo>
                    <a:pt x="964819" y="739330"/>
                    <a:pt x="960120" y="743373"/>
                    <a:pt x="955040" y="746760"/>
                  </a:cubicBezTo>
                  <a:cubicBezTo>
                    <a:pt x="951653" y="751840"/>
                    <a:pt x="947285" y="756388"/>
                    <a:pt x="944880" y="762000"/>
                  </a:cubicBezTo>
                  <a:cubicBezTo>
                    <a:pt x="942130" y="768417"/>
                    <a:pt x="941718" y="775607"/>
                    <a:pt x="939800" y="782320"/>
                  </a:cubicBezTo>
                  <a:cubicBezTo>
                    <a:pt x="938329" y="787469"/>
                    <a:pt x="936191" y="792411"/>
                    <a:pt x="934720" y="797560"/>
                  </a:cubicBezTo>
                  <a:cubicBezTo>
                    <a:pt x="932802" y="804273"/>
                    <a:pt x="933513" y="812071"/>
                    <a:pt x="929640" y="817880"/>
                  </a:cubicBezTo>
                  <a:cubicBezTo>
                    <a:pt x="926253" y="822960"/>
                    <a:pt x="919480" y="824653"/>
                    <a:pt x="914400" y="828040"/>
                  </a:cubicBezTo>
                  <a:cubicBezTo>
                    <a:pt x="889291" y="865704"/>
                    <a:pt x="906054" y="856125"/>
                    <a:pt x="868680" y="863600"/>
                  </a:cubicBezTo>
                  <a:cubicBezTo>
                    <a:pt x="848360" y="861907"/>
                    <a:pt x="827932" y="861215"/>
                    <a:pt x="807720" y="858520"/>
                  </a:cubicBezTo>
                  <a:cubicBezTo>
                    <a:pt x="802412" y="857812"/>
                    <a:pt x="795592" y="857797"/>
                    <a:pt x="792480" y="853440"/>
                  </a:cubicBezTo>
                  <a:cubicBezTo>
                    <a:pt x="786255" y="844725"/>
                    <a:pt x="788261" y="831871"/>
                    <a:pt x="782320" y="822960"/>
                  </a:cubicBezTo>
                  <a:lnTo>
                    <a:pt x="772160" y="807720"/>
                  </a:lnTo>
                  <a:cubicBezTo>
                    <a:pt x="773853" y="785707"/>
                    <a:pt x="773797" y="763488"/>
                    <a:pt x="777240" y="741680"/>
                  </a:cubicBezTo>
                  <a:cubicBezTo>
                    <a:pt x="778910" y="731101"/>
                    <a:pt x="776898" y="713300"/>
                    <a:pt x="787400" y="711200"/>
                  </a:cubicBezTo>
                  <a:lnTo>
                    <a:pt x="812800" y="706120"/>
                  </a:lnTo>
                  <a:cubicBezTo>
                    <a:pt x="814493" y="701040"/>
                    <a:pt x="814535" y="695061"/>
                    <a:pt x="817880" y="690880"/>
                  </a:cubicBezTo>
                  <a:cubicBezTo>
                    <a:pt x="821694" y="686112"/>
                    <a:pt x="828430" y="684629"/>
                    <a:pt x="833120" y="680720"/>
                  </a:cubicBezTo>
                  <a:cubicBezTo>
                    <a:pt x="838639" y="676121"/>
                    <a:pt x="843280" y="670560"/>
                    <a:pt x="848360" y="665480"/>
                  </a:cubicBezTo>
                  <a:cubicBezTo>
                    <a:pt x="850053" y="660400"/>
                    <a:pt x="849654" y="654026"/>
                    <a:pt x="853440" y="650240"/>
                  </a:cubicBezTo>
                  <a:cubicBezTo>
                    <a:pt x="862074" y="641606"/>
                    <a:pt x="883920" y="629920"/>
                    <a:pt x="883920" y="629920"/>
                  </a:cubicBezTo>
                  <a:cubicBezTo>
                    <a:pt x="885613" y="624840"/>
                    <a:pt x="886605" y="619469"/>
                    <a:pt x="889000" y="614680"/>
                  </a:cubicBezTo>
                  <a:cubicBezTo>
                    <a:pt x="908695" y="575289"/>
                    <a:pt x="891471" y="622506"/>
                    <a:pt x="904240" y="584200"/>
                  </a:cubicBezTo>
                  <a:cubicBezTo>
                    <a:pt x="902547" y="565573"/>
                    <a:pt x="903079" y="546608"/>
                    <a:pt x="899160" y="528320"/>
                  </a:cubicBezTo>
                  <a:cubicBezTo>
                    <a:pt x="897881" y="522350"/>
                    <a:pt x="891144" y="518797"/>
                    <a:pt x="889000" y="513080"/>
                  </a:cubicBezTo>
                  <a:cubicBezTo>
                    <a:pt x="875399" y="476811"/>
                    <a:pt x="896283" y="495922"/>
                    <a:pt x="868680" y="477520"/>
                  </a:cubicBezTo>
                  <a:cubicBezTo>
                    <a:pt x="847248" y="484664"/>
                    <a:pt x="841521" y="489008"/>
                    <a:pt x="812800" y="477520"/>
                  </a:cubicBezTo>
                  <a:cubicBezTo>
                    <a:pt x="807131" y="475253"/>
                    <a:pt x="806027" y="467360"/>
                    <a:pt x="802640" y="462280"/>
                  </a:cubicBezTo>
                  <a:cubicBezTo>
                    <a:pt x="788631" y="464031"/>
                    <a:pt x="762422" y="464609"/>
                    <a:pt x="746760" y="472440"/>
                  </a:cubicBezTo>
                  <a:cubicBezTo>
                    <a:pt x="727841" y="481900"/>
                    <a:pt x="733132" y="483796"/>
                    <a:pt x="716280" y="497840"/>
                  </a:cubicBezTo>
                  <a:cubicBezTo>
                    <a:pt x="711590" y="501749"/>
                    <a:pt x="706120" y="504613"/>
                    <a:pt x="701040" y="508000"/>
                  </a:cubicBezTo>
                  <a:cubicBezTo>
                    <a:pt x="706120" y="511387"/>
                    <a:pt x="714349" y="512368"/>
                    <a:pt x="716280" y="518160"/>
                  </a:cubicBezTo>
                  <a:cubicBezTo>
                    <a:pt x="717719" y="522478"/>
                    <a:pt x="708077" y="551844"/>
                    <a:pt x="701040" y="553720"/>
                  </a:cubicBezTo>
                  <a:cubicBezTo>
                    <a:pt x="679707" y="559409"/>
                    <a:pt x="657013" y="557107"/>
                    <a:pt x="635000" y="558800"/>
                  </a:cubicBezTo>
                  <a:cubicBezTo>
                    <a:pt x="629920" y="562187"/>
                    <a:pt x="624077" y="564643"/>
                    <a:pt x="619760" y="568960"/>
                  </a:cubicBezTo>
                  <a:cubicBezTo>
                    <a:pt x="585893" y="602827"/>
                    <a:pt x="635000" y="567267"/>
                    <a:pt x="594360" y="594360"/>
                  </a:cubicBezTo>
                  <a:cubicBezTo>
                    <a:pt x="590228" y="606755"/>
                    <a:pt x="588968" y="614992"/>
                    <a:pt x="579120" y="624840"/>
                  </a:cubicBezTo>
                  <a:cubicBezTo>
                    <a:pt x="574803" y="629157"/>
                    <a:pt x="568960" y="631613"/>
                    <a:pt x="563880" y="635000"/>
                  </a:cubicBezTo>
                  <a:lnTo>
                    <a:pt x="533400" y="680720"/>
                  </a:lnTo>
                  <a:lnTo>
                    <a:pt x="523240" y="695960"/>
                  </a:lnTo>
                  <a:cubicBezTo>
                    <a:pt x="521547" y="704427"/>
                    <a:pt x="520254" y="712983"/>
                    <a:pt x="518160" y="721360"/>
                  </a:cubicBezTo>
                  <a:cubicBezTo>
                    <a:pt x="516861" y="726555"/>
                    <a:pt x="514551" y="731451"/>
                    <a:pt x="513080" y="736600"/>
                  </a:cubicBezTo>
                  <a:cubicBezTo>
                    <a:pt x="511162" y="743313"/>
                    <a:pt x="509693" y="750147"/>
                    <a:pt x="508000" y="756920"/>
                  </a:cubicBezTo>
                  <a:cubicBezTo>
                    <a:pt x="506307" y="780627"/>
                    <a:pt x="499779" y="804481"/>
                    <a:pt x="502920" y="828040"/>
                  </a:cubicBezTo>
                  <a:cubicBezTo>
                    <a:pt x="503628" y="833348"/>
                    <a:pt x="513979" y="829775"/>
                    <a:pt x="518160" y="833120"/>
                  </a:cubicBezTo>
                  <a:cubicBezTo>
                    <a:pt x="522928" y="836934"/>
                    <a:pt x="524003" y="844043"/>
                    <a:pt x="528320" y="848360"/>
                  </a:cubicBezTo>
                  <a:cubicBezTo>
                    <a:pt x="532637" y="852677"/>
                    <a:pt x="538480" y="855133"/>
                    <a:pt x="543560" y="858520"/>
                  </a:cubicBezTo>
                  <a:lnTo>
                    <a:pt x="563880" y="889000"/>
                  </a:lnTo>
                  <a:cubicBezTo>
                    <a:pt x="567267" y="894080"/>
                    <a:pt x="568248" y="902309"/>
                    <a:pt x="574040" y="904240"/>
                  </a:cubicBezTo>
                  <a:lnTo>
                    <a:pt x="589280" y="909320"/>
                  </a:lnTo>
                  <a:cubicBezTo>
                    <a:pt x="602049" y="947626"/>
                    <a:pt x="584825" y="900409"/>
                    <a:pt x="604520" y="939800"/>
                  </a:cubicBezTo>
                  <a:cubicBezTo>
                    <a:pt x="606915" y="944589"/>
                    <a:pt x="607205" y="950251"/>
                    <a:pt x="609600" y="955040"/>
                  </a:cubicBezTo>
                  <a:cubicBezTo>
                    <a:pt x="612330" y="960501"/>
                    <a:pt x="617280" y="964701"/>
                    <a:pt x="619760" y="970280"/>
                  </a:cubicBezTo>
                  <a:cubicBezTo>
                    <a:pt x="637578" y="1010370"/>
                    <a:pt x="617744" y="992643"/>
                    <a:pt x="645160" y="1010920"/>
                  </a:cubicBezTo>
                  <a:cubicBezTo>
                    <a:pt x="648547" y="1016000"/>
                    <a:pt x="651003" y="1021843"/>
                    <a:pt x="655320" y="1026160"/>
                  </a:cubicBezTo>
                  <a:cubicBezTo>
                    <a:pt x="659637" y="1030477"/>
                    <a:pt x="666540" y="1031725"/>
                    <a:pt x="670560" y="1036320"/>
                  </a:cubicBezTo>
                  <a:cubicBezTo>
                    <a:pt x="678601" y="1045510"/>
                    <a:pt x="687019" y="1055216"/>
                    <a:pt x="690880" y="1066800"/>
                  </a:cubicBezTo>
                  <a:cubicBezTo>
                    <a:pt x="692573" y="1071880"/>
                    <a:pt x="692174" y="1078254"/>
                    <a:pt x="695960" y="1082040"/>
                  </a:cubicBezTo>
                  <a:cubicBezTo>
                    <a:pt x="699746" y="1085826"/>
                    <a:pt x="706120" y="1085427"/>
                    <a:pt x="711200" y="1087120"/>
                  </a:cubicBezTo>
                  <a:cubicBezTo>
                    <a:pt x="722284" y="1120371"/>
                    <a:pt x="706890" y="1087736"/>
                    <a:pt x="731520" y="1107440"/>
                  </a:cubicBezTo>
                  <a:cubicBezTo>
                    <a:pt x="764346" y="1133701"/>
                    <a:pt x="718614" y="1114991"/>
                    <a:pt x="756920" y="1127760"/>
                  </a:cubicBezTo>
                  <a:cubicBezTo>
                    <a:pt x="760307" y="1132840"/>
                    <a:pt x="764350" y="1137539"/>
                    <a:pt x="767080" y="1143000"/>
                  </a:cubicBezTo>
                  <a:cubicBezTo>
                    <a:pt x="769475" y="1147789"/>
                    <a:pt x="768815" y="1154059"/>
                    <a:pt x="772160" y="1158240"/>
                  </a:cubicBezTo>
                  <a:cubicBezTo>
                    <a:pt x="775974" y="1163008"/>
                    <a:pt x="782320" y="1165013"/>
                    <a:pt x="787400" y="1168400"/>
                  </a:cubicBezTo>
                  <a:cubicBezTo>
                    <a:pt x="789093" y="1173480"/>
                    <a:pt x="789135" y="1179459"/>
                    <a:pt x="792480" y="1183640"/>
                  </a:cubicBezTo>
                  <a:cubicBezTo>
                    <a:pt x="796294" y="1188408"/>
                    <a:pt x="804484" y="1188623"/>
                    <a:pt x="807720" y="1193800"/>
                  </a:cubicBezTo>
                  <a:cubicBezTo>
                    <a:pt x="813396" y="1202882"/>
                    <a:pt x="814493" y="1214120"/>
                    <a:pt x="817880" y="1224280"/>
                  </a:cubicBezTo>
                  <a:lnTo>
                    <a:pt x="822960" y="1239520"/>
                  </a:lnTo>
                  <a:cubicBezTo>
                    <a:pt x="824653" y="1266613"/>
                    <a:pt x="824372" y="1293903"/>
                    <a:pt x="828040" y="1320800"/>
                  </a:cubicBezTo>
                  <a:cubicBezTo>
                    <a:pt x="829487" y="1331411"/>
                    <a:pt x="834813" y="1341120"/>
                    <a:pt x="838200" y="1351280"/>
                  </a:cubicBezTo>
                  <a:lnTo>
                    <a:pt x="843280" y="1366520"/>
                  </a:lnTo>
                  <a:cubicBezTo>
                    <a:pt x="844973" y="1385147"/>
                    <a:pt x="844441" y="1404112"/>
                    <a:pt x="848360" y="1422400"/>
                  </a:cubicBezTo>
                  <a:cubicBezTo>
                    <a:pt x="849639" y="1428370"/>
                    <a:pt x="857568" y="1431609"/>
                    <a:pt x="858520" y="1437640"/>
                  </a:cubicBezTo>
                  <a:cubicBezTo>
                    <a:pt x="862754" y="1464454"/>
                    <a:pt x="861026" y="1491896"/>
                    <a:pt x="863600" y="1518920"/>
                  </a:cubicBezTo>
                  <a:cubicBezTo>
                    <a:pt x="865235" y="1536084"/>
                    <a:pt x="868738" y="1544493"/>
                    <a:pt x="873760" y="1559560"/>
                  </a:cubicBezTo>
                  <a:cubicBezTo>
                    <a:pt x="872067" y="1573107"/>
                    <a:pt x="871122" y="1586768"/>
                    <a:pt x="868680" y="1600200"/>
                  </a:cubicBezTo>
                  <a:cubicBezTo>
                    <a:pt x="867722" y="1605468"/>
                    <a:pt x="866945" y="1611259"/>
                    <a:pt x="863600" y="1615440"/>
                  </a:cubicBezTo>
                  <a:cubicBezTo>
                    <a:pt x="859786" y="1620208"/>
                    <a:pt x="853440" y="1622213"/>
                    <a:pt x="848360" y="1625600"/>
                  </a:cubicBezTo>
                  <a:cubicBezTo>
                    <a:pt x="845634" y="1639232"/>
                    <a:pt x="840486" y="1670431"/>
                    <a:pt x="833120" y="1681480"/>
                  </a:cubicBezTo>
                  <a:cubicBezTo>
                    <a:pt x="829733" y="1686560"/>
                    <a:pt x="827728" y="1692906"/>
                    <a:pt x="822960" y="1696720"/>
                  </a:cubicBezTo>
                  <a:cubicBezTo>
                    <a:pt x="818779" y="1700065"/>
                    <a:pt x="812800" y="1700107"/>
                    <a:pt x="807720" y="1701800"/>
                  </a:cubicBezTo>
                  <a:cubicBezTo>
                    <a:pt x="804333" y="1706880"/>
                    <a:pt x="802155" y="1713020"/>
                    <a:pt x="797560" y="1717040"/>
                  </a:cubicBezTo>
                  <a:cubicBezTo>
                    <a:pt x="774168" y="1737508"/>
                    <a:pt x="769698" y="1734412"/>
                    <a:pt x="746760" y="1747520"/>
                  </a:cubicBezTo>
                  <a:cubicBezTo>
                    <a:pt x="741459" y="1750549"/>
                    <a:pt x="736600" y="1754293"/>
                    <a:pt x="731520" y="1757680"/>
                  </a:cubicBezTo>
                  <a:cubicBezTo>
                    <a:pt x="719667" y="1775460"/>
                    <a:pt x="716280" y="1784773"/>
                    <a:pt x="690880" y="1793240"/>
                  </a:cubicBezTo>
                  <a:lnTo>
                    <a:pt x="660400" y="1803400"/>
                  </a:lnTo>
                  <a:cubicBezTo>
                    <a:pt x="655320" y="1805093"/>
                    <a:pt x="649615" y="1805510"/>
                    <a:pt x="645160" y="1808480"/>
                  </a:cubicBezTo>
                  <a:cubicBezTo>
                    <a:pt x="623942" y="1822625"/>
                    <a:pt x="634237" y="1814323"/>
                    <a:pt x="614680" y="1833880"/>
                  </a:cubicBezTo>
                  <a:lnTo>
                    <a:pt x="604520" y="1864360"/>
                  </a:lnTo>
                  <a:cubicBezTo>
                    <a:pt x="601622" y="1873053"/>
                    <a:pt x="597721" y="1889213"/>
                    <a:pt x="589280" y="1894840"/>
                  </a:cubicBezTo>
                  <a:cubicBezTo>
                    <a:pt x="583471" y="1898713"/>
                    <a:pt x="575733" y="1898227"/>
                    <a:pt x="568960" y="1899920"/>
                  </a:cubicBezTo>
                  <a:cubicBezTo>
                    <a:pt x="557725" y="1911155"/>
                    <a:pt x="552625" y="1918247"/>
                    <a:pt x="538480" y="1925320"/>
                  </a:cubicBezTo>
                  <a:cubicBezTo>
                    <a:pt x="531192" y="1928964"/>
                    <a:pt x="509431" y="1933852"/>
                    <a:pt x="502920" y="1935480"/>
                  </a:cubicBezTo>
                  <a:cubicBezTo>
                    <a:pt x="497840" y="1940560"/>
                    <a:pt x="493658" y="1946735"/>
                    <a:pt x="487680" y="1950720"/>
                  </a:cubicBezTo>
                  <a:cubicBezTo>
                    <a:pt x="483225" y="1953690"/>
                    <a:pt x="476226" y="1952014"/>
                    <a:pt x="472440" y="1955800"/>
                  </a:cubicBezTo>
                  <a:cubicBezTo>
                    <a:pt x="468654" y="1959586"/>
                    <a:pt x="469755" y="1966251"/>
                    <a:pt x="467360" y="1971040"/>
                  </a:cubicBezTo>
                  <a:cubicBezTo>
                    <a:pt x="458893" y="1987973"/>
                    <a:pt x="457200" y="1986280"/>
                    <a:pt x="441960" y="1996440"/>
                  </a:cubicBezTo>
                  <a:cubicBezTo>
                    <a:pt x="440742" y="1998267"/>
                    <a:pt x="420906" y="2030180"/>
                    <a:pt x="416560" y="2026920"/>
                  </a:cubicBezTo>
                  <a:cubicBezTo>
                    <a:pt x="408320" y="2020740"/>
                    <a:pt x="413714" y="2006495"/>
                    <a:pt x="411480" y="1996440"/>
                  </a:cubicBezTo>
                  <a:cubicBezTo>
                    <a:pt x="410318" y="1991213"/>
                    <a:pt x="408093" y="1986280"/>
                    <a:pt x="406400" y="1981200"/>
                  </a:cubicBezTo>
                  <a:cubicBezTo>
                    <a:pt x="421870" y="1934789"/>
                    <a:pt x="413854" y="1964988"/>
                    <a:pt x="406400" y="1864360"/>
                  </a:cubicBezTo>
                  <a:cubicBezTo>
                    <a:pt x="404865" y="1843640"/>
                    <a:pt x="405714" y="1828114"/>
                    <a:pt x="391160" y="1813560"/>
                  </a:cubicBezTo>
                  <a:cubicBezTo>
                    <a:pt x="386843" y="1809243"/>
                    <a:pt x="381000" y="1806787"/>
                    <a:pt x="375920" y="1803400"/>
                  </a:cubicBezTo>
                  <a:cubicBezTo>
                    <a:pt x="372533" y="1798320"/>
                    <a:pt x="370840" y="1791547"/>
                    <a:pt x="365760" y="1788160"/>
                  </a:cubicBezTo>
                  <a:cubicBezTo>
                    <a:pt x="345451" y="1774621"/>
                    <a:pt x="346060" y="1785310"/>
                    <a:pt x="330200" y="1793240"/>
                  </a:cubicBezTo>
                  <a:cubicBezTo>
                    <a:pt x="325411" y="1795635"/>
                    <a:pt x="320040" y="1796627"/>
                    <a:pt x="314960" y="1798320"/>
                  </a:cubicBezTo>
                  <a:cubicBezTo>
                    <a:pt x="311573" y="1803400"/>
                    <a:pt x="310469" y="1811293"/>
                    <a:pt x="304800" y="1813560"/>
                  </a:cubicBezTo>
                  <a:cubicBezTo>
                    <a:pt x="299828" y="1815549"/>
                    <a:pt x="291253" y="1813560"/>
                    <a:pt x="289560" y="1808480"/>
                  </a:cubicBezTo>
                  <a:cubicBezTo>
                    <a:pt x="287517" y="1802350"/>
                    <a:pt x="296979" y="1776064"/>
                    <a:pt x="299720" y="1767840"/>
                  </a:cubicBezTo>
                  <a:cubicBezTo>
                    <a:pt x="298027" y="1757680"/>
                    <a:pt x="299246" y="1746573"/>
                    <a:pt x="294640" y="1737360"/>
                  </a:cubicBezTo>
                  <a:cubicBezTo>
                    <a:pt x="291910" y="1731899"/>
                    <a:pt x="284861" y="1724470"/>
                    <a:pt x="279400" y="1727200"/>
                  </a:cubicBezTo>
                  <a:cubicBezTo>
                    <a:pt x="273155" y="1730322"/>
                    <a:pt x="277442" y="1741275"/>
                    <a:pt x="274320" y="1747520"/>
                  </a:cubicBezTo>
                  <a:cubicBezTo>
                    <a:pt x="268859" y="1758442"/>
                    <a:pt x="254000" y="1778000"/>
                    <a:pt x="254000" y="1778000"/>
                  </a:cubicBezTo>
                  <a:lnTo>
                    <a:pt x="238760" y="1732280"/>
                  </a:lnTo>
                  <a:cubicBezTo>
                    <a:pt x="237067" y="1727200"/>
                    <a:pt x="234730" y="1722291"/>
                    <a:pt x="233680" y="1717040"/>
                  </a:cubicBezTo>
                  <a:cubicBezTo>
                    <a:pt x="231987" y="1708573"/>
                    <a:pt x="230019" y="1700157"/>
                    <a:pt x="228600" y="1691640"/>
                  </a:cubicBezTo>
                  <a:cubicBezTo>
                    <a:pt x="226632" y="1679829"/>
                    <a:pt x="228383" y="1667022"/>
                    <a:pt x="223520" y="1656080"/>
                  </a:cubicBezTo>
                  <a:cubicBezTo>
                    <a:pt x="221040" y="1650501"/>
                    <a:pt x="213360" y="1649307"/>
                    <a:pt x="208280" y="1645920"/>
                  </a:cubicBezTo>
                  <a:cubicBezTo>
                    <a:pt x="195511" y="1607614"/>
                    <a:pt x="212735" y="1654831"/>
                    <a:pt x="193040" y="1615440"/>
                  </a:cubicBezTo>
                  <a:cubicBezTo>
                    <a:pt x="186905" y="1603169"/>
                    <a:pt x="189932" y="1594666"/>
                    <a:pt x="177800" y="1584960"/>
                  </a:cubicBezTo>
                  <a:cubicBezTo>
                    <a:pt x="173619" y="1581615"/>
                    <a:pt x="167640" y="1581573"/>
                    <a:pt x="162560" y="1579880"/>
                  </a:cubicBezTo>
                  <a:cubicBezTo>
                    <a:pt x="153291" y="1565977"/>
                    <a:pt x="153202" y="1561610"/>
                    <a:pt x="137160" y="1554480"/>
                  </a:cubicBezTo>
                  <a:cubicBezTo>
                    <a:pt x="127373" y="1550130"/>
                    <a:pt x="116840" y="1547707"/>
                    <a:pt x="106680" y="1544320"/>
                  </a:cubicBezTo>
                  <a:cubicBezTo>
                    <a:pt x="101600" y="1542627"/>
                    <a:pt x="95895" y="1542210"/>
                    <a:pt x="91440" y="1539240"/>
                  </a:cubicBezTo>
                  <a:cubicBezTo>
                    <a:pt x="86360" y="1535853"/>
                    <a:pt x="82090" y="1530686"/>
                    <a:pt x="76200" y="1529080"/>
                  </a:cubicBezTo>
                  <a:cubicBezTo>
                    <a:pt x="63029" y="1525488"/>
                    <a:pt x="49107" y="1525693"/>
                    <a:pt x="35560" y="1524000"/>
                  </a:cubicBezTo>
                  <a:cubicBezTo>
                    <a:pt x="33867" y="1518920"/>
                    <a:pt x="34266" y="1512546"/>
                    <a:pt x="30480" y="1508760"/>
                  </a:cubicBezTo>
                  <a:cubicBezTo>
                    <a:pt x="21846" y="1500126"/>
                    <a:pt x="0" y="1488440"/>
                    <a:pt x="0" y="1488440"/>
                  </a:cubicBezTo>
                  <a:cubicBezTo>
                    <a:pt x="18390" y="1476180"/>
                    <a:pt x="12510" y="1483741"/>
                    <a:pt x="20320" y="146812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7" name="Freeform 36"/>
            <p:cNvSpPr/>
            <p:nvPr/>
          </p:nvSpPr>
          <p:spPr>
            <a:xfrm>
              <a:off x="2209800" y="1409416"/>
              <a:ext cx="1240631" cy="2898752"/>
            </a:xfrm>
            <a:custGeom>
              <a:avLst/>
              <a:gdLst>
                <a:gd name="connsiteX0" fmla="*/ 1107440 w 1193800"/>
                <a:gd name="connsiteY0" fmla="*/ 0 h 2936568"/>
                <a:gd name="connsiteX1" fmla="*/ 1082040 w 1193800"/>
                <a:gd name="connsiteY1" fmla="*/ 20320 h 2936568"/>
                <a:gd name="connsiteX2" fmla="*/ 1066800 w 1193800"/>
                <a:gd name="connsiteY2" fmla="*/ 50800 h 2936568"/>
                <a:gd name="connsiteX3" fmla="*/ 1056640 w 1193800"/>
                <a:gd name="connsiteY3" fmla="*/ 66040 h 2936568"/>
                <a:gd name="connsiteX4" fmla="*/ 1051560 w 1193800"/>
                <a:gd name="connsiteY4" fmla="*/ 81280 h 2936568"/>
                <a:gd name="connsiteX5" fmla="*/ 1036320 w 1193800"/>
                <a:gd name="connsiteY5" fmla="*/ 111760 h 2936568"/>
                <a:gd name="connsiteX6" fmla="*/ 1046480 w 1193800"/>
                <a:gd name="connsiteY6" fmla="*/ 182880 h 2936568"/>
                <a:gd name="connsiteX7" fmla="*/ 1056640 w 1193800"/>
                <a:gd name="connsiteY7" fmla="*/ 198120 h 2936568"/>
                <a:gd name="connsiteX8" fmla="*/ 1066800 w 1193800"/>
                <a:gd name="connsiteY8" fmla="*/ 264160 h 2936568"/>
                <a:gd name="connsiteX9" fmla="*/ 1076960 w 1193800"/>
                <a:gd name="connsiteY9" fmla="*/ 294640 h 2936568"/>
                <a:gd name="connsiteX10" fmla="*/ 1092200 w 1193800"/>
                <a:gd name="connsiteY10" fmla="*/ 325120 h 2936568"/>
                <a:gd name="connsiteX11" fmla="*/ 1102360 w 1193800"/>
                <a:gd name="connsiteY11" fmla="*/ 365760 h 2936568"/>
                <a:gd name="connsiteX12" fmla="*/ 1107440 w 1193800"/>
                <a:gd name="connsiteY12" fmla="*/ 381000 h 2936568"/>
                <a:gd name="connsiteX13" fmla="*/ 1122680 w 1193800"/>
                <a:gd name="connsiteY13" fmla="*/ 386080 h 2936568"/>
                <a:gd name="connsiteX14" fmla="*/ 1127760 w 1193800"/>
                <a:gd name="connsiteY14" fmla="*/ 401320 h 2936568"/>
                <a:gd name="connsiteX15" fmla="*/ 1143000 w 1193800"/>
                <a:gd name="connsiteY15" fmla="*/ 406400 h 2936568"/>
                <a:gd name="connsiteX16" fmla="*/ 1153160 w 1193800"/>
                <a:gd name="connsiteY16" fmla="*/ 436880 h 2936568"/>
                <a:gd name="connsiteX17" fmla="*/ 1158240 w 1193800"/>
                <a:gd name="connsiteY17" fmla="*/ 452120 h 2936568"/>
                <a:gd name="connsiteX18" fmla="*/ 1178560 w 1193800"/>
                <a:gd name="connsiteY18" fmla="*/ 482600 h 2936568"/>
                <a:gd name="connsiteX19" fmla="*/ 1193800 w 1193800"/>
                <a:gd name="connsiteY19" fmla="*/ 513080 h 2936568"/>
                <a:gd name="connsiteX20" fmla="*/ 1188720 w 1193800"/>
                <a:gd name="connsiteY20" fmla="*/ 645160 h 2936568"/>
                <a:gd name="connsiteX21" fmla="*/ 1183640 w 1193800"/>
                <a:gd name="connsiteY21" fmla="*/ 660400 h 2936568"/>
                <a:gd name="connsiteX22" fmla="*/ 1168400 w 1193800"/>
                <a:gd name="connsiteY22" fmla="*/ 670560 h 2936568"/>
                <a:gd name="connsiteX23" fmla="*/ 1163320 w 1193800"/>
                <a:gd name="connsiteY23" fmla="*/ 685800 h 2936568"/>
                <a:gd name="connsiteX24" fmla="*/ 1132840 w 1193800"/>
                <a:gd name="connsiteY24" fmla="*/ 731520 h 2936568"/>
                <a:gd name="connsiteX25" fmla="*/ 1122680 w 1193800"/>
                <a:gd name="connsiteY25" fmla="*/ 746760 h 2936568"/>
                <a:gd name="connsiteX26" fmla="*/ 1117600 w 1193800"/>
                <a:gd name="connsiteY26" fmla="*/ 762000 h 2936568"/>
                <a:gd name="connsiteX27" fmla="*/ 1112520 w 1193800"/>
                <a:gd name="connsiteY27" fmla="*/ 838200 h 2936568"/>
                <a:gd name="connsiteX28" fmla="*/ 1097280 w 1193800"/>
                <a:gd name="connsiteY28" fmla="*/ 848360 h 2936568"/>
                <a:gd name="connsiteX29" fmla="*/ 1092200 w 1193800"/>
                <a:gd name="connsiteY29" fmla="*/ 863600 h 2936568"/>
                <a:gd name="connsiteX30" fmla="*/ 1097280 w 1193800"/>
                <a:gd name="connsiteY30" fmla="*/ 914400 h 2936568"/>
                <a:gd name="connsiteX31" fmla="*/ 1107440 w 1193800"/>
                <a:gd name="connsiteY31" fmla="*/ 944880 h 2936568"/>
                <a:gd name="connsiteX32" fmla="*/ 1071880 w 1193800"/>
                <a:gd name="connsiteY32" fmla="*/ 1036320 h 2936568"/>
                <a:gd name="connsiteX33" fmla="*/ 1056640 w 1193800"/>
                <a:gd name="connsiteY33" fmla="*/ 1041400 h 2936568"/>
                <a:gd name="connsiteX34" fmla="*/ 1041400 w 1193800"/>
                <a:gd name="connsiteY34" fmla="*/ 1137920 h 2936568"/>
                <a:gd name="connsiteX35" fmla="*/ 1056640 w 1193800"/>
                <a:gd name="connsiteY35" fmla="*/ 1148080 h 2936568"/>
                <a:gd name="connsiteX36" fmla="*/ 1061720 w 1193800"/>
                <a:gd name="connsiteY36" fmla="*/ 1163320 h 2936568"/>
                <a:gd name="connsiteX37" fmla="*/ 1092200 w 1193800"/>
                <a:gd name="connsiteY37" fmla="*/ 1178560 h 2936568"/>
                <a:gd name="connsiteX38" fmla="*/ 1102360 w 1193800"/>
                <a:gd name="connsiteY38" fmla="*/ 1214120 h 2936568"/>
                <a:gd name="connsiteX39" fmla="*/ 1117600 w 1193800"/>
                <a:gd name="connsiteY39" fmla="*/ 1219200 h 2936568"/>
                <a:gd name="connsiteX40" fmla="*/ 1137920 w 1193800"/>
                <a:gd name="connsiteY40" fmla="*/ 1249680 h 2936568"/>
                <a:gd name="connsiteX41" fmla="*/ 1148080 w 1193800"/>
                <a:gd name="connsiteY41" fmla="*/ 1280160 h 2936568"/>
                <a:gd name="connsiteX42" fmla="*/ 1173480 w 1193800"/>
                <a:gd name="connsiteY42" fmla="*/ 1325880 h 2936568"/>
                <a:gd name="connsiteX43" fmla="*/ 1158240 w 1193800"/>
                <a:gd name="connsiteY43" fmla="*/ 1336040 h 2936568"/>
                <a:gd name="connsiteX44" fmla="*/ 1153160 w 1193800"/>
                <a:gd name="connsiteY44" fmla="*/ 1351280 h 2936568"/>
                <a:gd name="connsiteX45" fmla="*/ 1143000 w 1193800"/>
                <a:gd name="connsiteY45" fmla="*/ 1366520 h 2936568"/>
                <a:gd name="connsiteX46" fmla="*/ 1158240 w 1193800"/>
                <a:gd name="connsiteY46" fmla="*/ 1427480 h 2936568"/>
                <a:gd name="connsiteX47" fmla="*/ 1163320 w 1193800"/>
                <a:gd name="connsiteY47" fmla="*/ 1442720 h 2936568"/>
                <a:gd name="connsiteX48" fmla="*/ 1143000 w 1193800"/>
                <a:gd name="connsiteY48" fmla="*/ 1463040 h 2936568"/>
                <a:gd name="connsiteX49" fmla="*/ 1132840 w 1193800"/>
                <a:gd name="connsiteY49" fmla="*/ 1478280 h 2936568"/>
                <a:gd name="connsiteX50" fmla="*/ 1117600 w 1193800"/>
                <a:gd name="connsiteY50" fmla="*/ 1488440 h 2936568"/>
                <a:gd name="connsiteX51" fmla="*/ 1107440 w 1193800"/>
                <a:gd name="connsiteY51" fmla="*/ 1503680 h 2936568"/>
                <a:gd name="connsiteX52" fmla="*/ 1076960 w 1193800"/>
                <a:gd name="connsiteY52" fmla="*/ 1524000 h 2936568"/>
                <a:gd name="connsiteX53" fmla="*/ 1061720 w 1193800"/>
                <a:gd name="connsiteY53" fmla="*/ 1574800 h 2936568"/>
                <a:gd name="connsiteX54" fmla="*/ 1056640 w 1193800"/>
                <a:gd name="connsiteY54" fmla="*/ 1590040 h 2936568"/>
                <a:gd name="connsiteX55" fmla="*/ 1051560 w 1193800"/>
                <a:gd name="connsiteY55" fmla="*/ 1620520 h 2936568"/>
                <a:gd name="connsiteX56" fmla="*/ 1046480 w 1193800"/>
                <a:gd name="connsiteY56" fmla="*/ 1635760 h 2936568"/>
                <a:gd name="connsiteX57" fmla="*/ 1031240 w 1193800"/>
                <a:gd name="connsiteY57" fmla="*/ 1640840 h 2936568"/>
                <a:gd name="connsiteX58" fmla="*/ 1021080 w 1193800"/>
                <a:gd name="connsiteY58" fmla="*/ 1656080 h 2936568"/>
                <a:gd name="connsiteX59" fmla="*/ 1016000 w 1193800"/>
                <a:gd name="connsiteY59" fmla="*/ 1681480 h 2936568"/>
                <a:gd name="connsiteX60" fmla="*/ 1010920 w 1193800"/>
                <a:gd name="connsiteY60" fmla="*/ 1701800 h 2936568"/>
                <a:gd name="connsiteX61" fmla="*/ 995680 w 1193800"/>
                <a:gd name="connsiteY61" fmla="*/ 1732280 h 2936568"/>
                <a:gd name="connsiteX62" fmla="*/ 980440 w 1193800"/>
                <a:gd name="connsiteY62" fmla="*/ 1742440 h 2936568"/>
                <a:gd name="connsiteX63" fmla="*/ 970280 w 1193800"/>
                <a:gd name="connsiteY63" fmla="*/ 1757680 h 2936568"/>
                <a:gd name="connsiteX64" fmla="*/ 965200 w 1193800"/>
                <a:gd name="connsiteY64" fmla="*/ 1772920 h 2936568"/>
                <a:gd name="connsiteX65" fmla="*/ 949960 w 1193800"/>
                <a:gd name="connsiteY65" fmla="*/ 1778000 h 2936568"/>
                <a:gd name="connsiteX66" fmla="*/ 929640 w 1193800"/>
                <a:gd name="connsiteY66" fmla="*/ 1808480 h 2936568"/>
                <a:gd name="connsiteX67" fmla="*/ 904240 w 1193800"/>
                <a:gd name="connsiteY67" fmla="*/ 1838960 h 2936568"/>
                <a:gd name="connsiteX68" fmla="*/ 899160 w 1193800"/>
                <a:gd name="connsiteY68" fmla="*/ 1854200 h 2936568"/>
                <a:gd name="connsiteX69" fmla="*/ 889000 w 1193800"/>
                <a:gd name="connsiteY69" fmla="*/ 1869440 h 2936568"/>
                <a:gd name="connsiteX70" fmla="*/ 878840 w 1193800"/>
                <a:gd name="connsiteY70" fmla="*/ 1899920 h 2936568"/>
                <a:gd name="connsiteX71" fmla="*/ 868680 w 1193800"/>
                <a:gd name="connsiteY71" fmla="*/ 1915160 h 2936568"/>
                <a:gd name="connsiteX72" fmla="*/ 863600 w 1193800"/>
                <a:gd name="connsiteY72" fmla="*/ 1930400 h 2936568"/>
                <a:gd name="connsiteX73" fmla="*/ 843280 w 1193800"/>
                <a:gd name="connsiteY73" fmla="*/ 1960880 h 2936568"/>
                <a:gd name="connsiteX74" fmla="*/ 833120 w 1193800"/>
                <a:gd name="connsiteY74" fmla="*/ 1976120 h 2936568"/>
                <a:gd name="connsiteX75" fmla="*/ 822960 w 1193800"/>
                <a:gd name="connsiteY75" fmla="*/ 1991360 h 2936568"/>
                <a:gd name="connsiteX76" fmla="*/ 812800 w 1193800"/>
                <a:gd name="connsiteY76" fmla="*/ 2016760 h 2936568"/>
                <a:gd name="connsiteX77" fmla="*/ 767080 w 1193800"/>
                <a:gd name="connsiteY77" fmla="*/ 2011680 h 2936568"/>
                <a:gd name="connsiteX78" fmla="*/ 762000 w 1193800"/>
                <a:gd name="connsiteY78" fmla="*/ 2026920 h 2936568"/>
                <a:gd name="connsiteX79" fmla="*/ 792480 w 1193800"/>
                <a:gd name="connsiteY79" fmla="*/ 2037080 h 2936568"/>
                <a:gd name="connsiteX80" fmla="*/ 807720 w 1193800"/>
                <a:gd name="connsiteY80" fmla="*/ 2042160 h 2936568"/>
                <a:gd name="connsiteX81" fmla="*/ 817880 w 1193800"/>
                <a:gd name="connsiteY81" fmla="*/ 2082800 h 2936568"/>
                <a:gd name="connsiteX82" fmla="*/ 822960 w 1193800"/>
                <a:gd name="connsiteY82" fmla="*/ 2098040 h 2936568"/>
                <a:gd name="connsiteX83" fmla="*/ 828040 w 1193800"/>
                <a:gd name="connsiteY83" fmla="*/ 2128520 h 2936568"/>
                <a:gd name="connsiteX84" fmla="*/ 822960 w 1193800"/>
                <a:gd name="connsiteY84" fmla="*/ 2153920 h 2936568"/>
                <a:gd name="connsiteX85" fmla="*/ 817880 w 1193800"/>
                <a:gd name="connsiteY85" fmla="*/ 2174240 h 2936568"/>
                <a:gd name="connsiteX86" fmla="*/ 802640 w 1193800"/>
                <a:gd name="connsiteY86" fmla="*/ 2179320 h 2936568"/>
                <a:gd name="connsiteX87" fmla="*/ 787400 w 1193800"/>
                <a:gd name="connsiteY87" fmla="*/ 2209800 h 2936568"/>
                <a:gd name="connsiteX88" fmla="*/ 782320 w 1193800"/>
                <a:gd name="connsiteY88" fmla="*/ 2225040 h 2936568"/>
                <a:gd name="connsiteX89" fmla="*/ 767080 w 1193800"/>
                <a:gd name="connsiteY89" fmla="*/ 2230120 h 2936568"/>
                <a:gd name="connsiteX90" fmla="*/ 762000 w 1193800"/>
                <a:gd name="connsiteY90" fmla="*/ 2250440 h 2936568"/>
                <a:gd name="connsiteX91" fmla="*/ 741680 w 1193800"/>
                <a:gd name="connsiteY91" fmla="*/ 2280920 h 2936568"/>
                <a:gd name="connsiteX92" fmla="*/ 716280 w 1193800"/>
                <a:gd name="connsiteY92" fmla="*/ 2326640 h 2936568"/>
                <a:gd name="connsiteX93" fmla="*/ 701040 w 1193800"/>
                <a:gd name="connsiteY93" fmla="*/ 2336800 h 2936568"/>
                <a:gd name="connsiteX94" fmla="*/ 690880 w 1193800"/>
                <a:gd name="connsiteY94" fmla="*/ 2352040 h 2936568"/>
                <a:gd name="connsiteX95" fmla="*/ 675640 w 1193800"/>
                <a:gd name="connsiteY95" fmla="*/ 2357120 h 2936568"/>
                <a:gd name="connsiteX96" fmla="*/ 604520 w 1193800"/>
                <a:gd name="connsiteY96" fmla="*/ 2423160 h 2936568"/>
                <a:gd name="connsiteX97" fmla="*/ 589280 w 1193800"/>
                <a:gd name="connsiteY97" fmla="*/ 2453640 h 2936568"/>
                <a:gd name="connsiteX98" fmla="*/ 574040 w 1193800"/>
                <a:gd name="connsiteY98" fmla="*/ 2463800 h 2936568"/>
                <a:gd name="connsiteX99" fmla="*/ 563880 w 1193800"/>
                <a:gd name="connsiteY99" fmla="*/ 2479040 h 2936568"/>
                <a:gd name="connsiteX100" fmla="*/ 548640 w 1193800"/>
                <a:gd name="connsiteY100" fmla="*/ 2489200 h 2936568"/>
                <a:gd name="connsiteX101" fmla="*/ 513080 w 1193800"/>
                <a:gd name="connsiteY101" fmla="*/ 2529840 h 2936568"/>
                <a:gd name="connsiteX102" fmla="*/ 497840 w 1193800"/>
                <a:gd name="connsiteY102" fmla="*/ 2575560 h 2936568"/>
                <a:gd name="connsiteX103" fmla="*/ 467360 w 1193800"/>
                <a:gd name="connsiteY103" fmla="*/ 2595880 h 2936568"/>
                <a:gd name="connsiteX104" fmla="*/ 457200 w 1193800"/>
                <a:gd name="connsiteY104" fmla="*/ 2611120 h 2936568"/>
                <a:gd name="connsiteX105" fmla="*/ 441960 w 1193800"/>
                <a:gd name="connsiteY105" fmla="*/ 2616200 h 2936568"/>
                <a:gd name="connsiteX106" fmla="*/ 411480 w 1193800"/>
                <a:gd name="connsiteY106" fmla="*/ 2636520 h 2936568"/>
                <a:gd name="connsiteX107" fmla="*/ 411480 w 1193800"/>
                <a:gd name="connsiteY107" fmla="*/ 2636520 h 2936568"/>
                <a:gd name="connsiteX108" fmla="*/ 381000 w 1193800"/>
                <a:gd name="connsiteY108" fmla="*/ 2656840 h 2936568"/>
                <a:gd name="connsiteX109" fmla="*/ 335280 w 1193800"/>
                <a:gd name="connsiteY109" fmla="*/ 2682240 h 2936568"/>
                <a:gd name="connsiteX110" fmla="*/ 304800 w 1193800"/>
                <a:gd name="connsiteY110" fmla="*/ 2687320 h 2936568"/>
                <a:gd name="connsiteX111" fmla="*/ 294640 w 1193800"/>
                <a:gd name="connsiteY111" fmla="*/ 2702560 h 2936568"/>
                <a:gd name="connsiteX112" fmla="*/ 284480 w 1193800"/>
                <a:gd name="connsiteY112" fmla="*/ 2738120 h 2936568"/>
                <a:gd name="connsiteX113" fmla="*/ 269240 w 1193800"/>
                <a:gd name="connsiteY113" fmla="*/ 2783840 h 2936568"/>
                <a:gd name="connsiteX114" fmla="*/ 264160 w 1193800"/>
                <a:gd name="connsiteY114" fmla="*/ 2799080 h 2936568"/>
                <a:gd name="connsiteX115" fmla="*/ 248920 w 1193800"/>
                <a:gd name="connsiteY115" fmla="*/ 2829560 h 2936568"/>
                <a:gd name="connsiteX116" fmla="*/ 233680 w 1193800"/>
                <a:gd name="connsiteY116" fmla="*/ 2834640 h 2936568"/>
                <a:gd name="connsiteX117" fmla="*/ 157480 w 1193800"/>
                <a:gd name="connsiteY117" fmla="*/ 2829560 h 2936568"/>
                <a:gd name="connsiteX118" fmla="*/ 137160 w 1193800"/>
                <a:gd name="connsiteY118" fmla="*/ 2824480 h 2936568"/>
                <a:gd name="connsiteX119" fmla="*/ 111760 w 1193800"/>
                <a:gd name="connsiteY119" fmla="*/ 2819400 h 2936568"/>
                <a:gd name="connsiteX120" fmla="*/ 81280 w 1193800"/>
                <a:gd name="connsiteY120" fmla="*/ 2824480 h 2936568"/>
                <a:gd name="connsiteX121" fmla="*/ 66040 w 1193800"/>
                <a:gd name="connsiteY121" fmla="*/ 2839720 h 2936568"/>
                <a:gd name="connsiteX122" fmla="*/ 50800 w 1193800"/>
                <a:gd name="connsiteY122" fmla="*/ 2849880 h 2936568"/>
                <a:gd name="connsiteX123" fmla="*/ 35560 w 1193800"/>
                <a:gd name="connsiteY123" fmla="*/ 2880360 h 2936568"/>
                <a:gd name="connsiteX124" fmla="*/ 25400 w 1193800"/>
                <a:gd name="connsiteY124" fmla="*/ 2895600 h 2936568"/>
                <a:gd name="connsiteX125" fmla="*/ 0 w 1193800"/>
                <a:gd name="connsiteY125" fmla="*/ 2936240 h 293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193800" h="2936568">
                  <a:moveTo>
                    <a:pt x="1107440" y="0"/>
                  </a:moveTo>
                  <a:cubicBezTo>
                    <a:pt x="1098973" y="6773"/>
                    <a:pt x="1089707" y="12653"/>
                    <a:pt x="1082040" y="20320"/>
                  </a:cubicBezTo>
                  <a:cubicBezTo>
                    <a:pt x="1067481" y="34879"/>
                    <a:pt x="1075063" y="34273"/>
                    <a:pt x="1066800" y="50800"/>
                  </a:cubicBezTo>
                  <a:cubicBezTo>
                    <a:pt x="1064070" y="56261"/>
                    <a:pt x="1059370" y="60579"/>
                    <a:pt x="1056640" y="66040"/>
                  </a:cubicBezTo>
                  <a:cubicBezTo>
                    <a:pt x="1054245" y="70829"/>
                    <a:pt x="1053955" y="76491"/>
                    <a:pt x="1051560" y="81280"/>
                  </a:cubicBezTo>
                  <a:cubicBezTo>
                    <a:pt x="1031865" y="120671"/>
                    <a:pt x="1049089" y="73454"/>
                    <a:pt x="1036320" y="111760"/>
                  </a:cubicBezTo>
                  <a:cubicBezTo>
                    <a:pt x="1037618" y="126037"/>
                    <a:pt x="1036707" y="163334"/>
                    <a:pt x="1046480" y="182880"/>
                  </a:cubicBezTo>
                  <a:cubicBezTo>
                    <a:pt x="1049210" y="188341"/>
                    <a:pt x="1053253" y="193040"/>
                    <a:pt x="1056640" y="198120"/>
                  </a:cubicBezTo>
                  <a:cubicBezTo>
                    <a:pt x="1060218" y="230318"/>
                    <a:pt x="1059036" y="238281"/>
                    <a:pt x="1066800" y="264160"/>
                  </a:cubicBezTo>
                  <a:cubicBezTo>
                    <a:pt x="1069877" y="274418"/>
                    <a:pt x="1071019" y="285729"/>
                    <a:pt x="1076960" y="294640"/>
                  </a:cubicBezTo>
                  <a:cubicBezTo>
                    <a:pt x="1087631" y="310646"/>
                    <a:pt x="1087346" y="307324"/>
                    <a:pt x="1092200" y="325120"/>
                  </a:cubicBezTo>
                  <a:cubicBezTo>
                    <a:pt x="1095874" y="338592"/>
                    <a:pt x="1097944" y="352513"/>
                    <a:pt x="1102360" y="365760"/>
                  </a:cubicBezTo>
                  <a:cubicBezTo>
                    <a:pt x="1104053" y="370840"/>
                    <a:pt x="1103654" y="377214"/>
                    <a:pt x="1107440" y="381000"/>
                  </a:cubicBezTo>
                  <a:cubicBezTo>
                    <a:pt x="1111226" y="384786"/>
                    <a:pt x="1117600" y="384387"/>
                    <a:pt x="1122680" y="386080"/>
                  </a:cubicBezTo>
                  <a:cubicBezTo>
                    <a:pt x="1124373" y="391160"/>
                    <a:pt x="1123974" y="397534"/>
                    <a:pt x="1127760" y="401320"/>
                  </a:cubicBezTo>
                  <a:cubicBezTo>
                    <a:pt x="1131546" y="405106"/>
                    <a:pt x="1139888" y="402043"/>
                    <a:pt x="1143000" y="406400"/>
                  </a:cubicBezTo>
                  <a:cubicBezTo>
                    <a:pt x="1149225" y="415115"/>
                    <a:pt x="1149773" y="426720"/>
                    <a:pt x="1153160" y="436880"/>
                  </a:cubicBezTo>
                  <a:cubicBezTo>
                    <a:pt x="1154853" y="441960"/>
                    <a:pt x="1155270" y="447665"/>
                    <a:pt x="1158240" y="452120"/>
                  </a:cubicBezTo>
                  <a:cubicBezTo>
                    <a:pt x="1165013" y="462280"/>
                    <a:pt x="1174699" y="471016"/>
                    <a:pt x="1178560" y="482600"/>
                  </a:cubicBezTo>
                  <a:cubicBezTo>
                    <a:pt x="1185571" y="503632"/>
                    <a:pt x="1180670" y="493385"/>
                    <a:pt x="1193800" y="513080"/>
                  </a:cubicBezTo>
                  <a:cubicBezTo>
                    <a:pt x="1192107" y="557107"/>
                    <a:pt x="1191751" y="601205"/>
                    <a:pt x="1188720" y="645160"/>
                  </a:cubicBezTo>
                  <a:cubicBezTo>
                    <a:pt x="1188352" y="650502"/>
                    <a:pt x="1186985" y="656219"/>
                    <a:pt x="1183640" y="660400"/>
                  </a:cubicBezTo>
                  <a:cubicBezTo>
                    <a:pt x="1179826" y="665168"/>
                    <a:pt x="1173480" y="667173"/>
                    <a:pt x="1168400" y="670560"/>
                  </a:cubicBezTo>
                  <a:cubicBezTo>
                    <a:pt x="1166707" y="675640"/>
                    <a:pt x="1165921" y="681119"/>
                    <a:pt x="1163320" y="685800"/>
                  </a:cubicBezTo>
                  <a:lnTo>
                    <a:pt x="1132840" y="731520"/>
                  </a:lnTo>
                  <a:cubicBezTo>
                    <a:pt x="1129453" y="736600"/>
                    <a:pt x="1124611" y="740968"/>
                    <a:pt x="1122680" y="746760"/>
                  </a:cubicBezTo>
                  <a:lnTo>
                    <a:pt x="1117600" y="762000"/>
                  </a:lnTo>
                  <a:cubicBezTo>
                    <a:pt x="1115907" y="787400"/>
                    <a:pt x="1118351" y="813420"/>
                    <a:pt x="1112520" y="838200"/>
                  </a:cubicBezTo>
                  <a:cubicBezTo>
                    <a:pt x="1111122" y="844143"/>
                    <a:pt x="1101094" y="843592"/>
                    <a:pt x="1097280" y="848360"/>
                  </a:cubicBezTo>
                  <a:cubicBezTo>
                    <a:pt x="1093935" y="852541"/>
                    <a:pt x="1093893" y="858520"/>
                    <a:pt x="1092200" y="863600"/>
                  </a:cubicBezTo>
                  <a:cubicBezTo>
                    <a:pt x="1093893" y="880533"/>
                    <a:pt x="1094144" y="897674"/>
                    <a:pt x="1097280" y="914400"/>
                  </a:cubicBezTo>
                  <a:cubicBezTo>
                    <a:pt x="1099254" y="924926"/>
                    <a:pt x="1107440" y="944880"/>
                    <a:pt x="1107440" y="944880"/>
                  </a:cubicBezTo>
                  <a:cubicBezTo>
                    <a:pt x="1100110" y="1084143"/>
                    <a:pt x="1134686" y="1036320"/>
                    <a:pt x="1071880" y="1036320"/>
                  </a:cubicBezTo>
                  <a:cubicBezTo>
                    <a:pt x="1066525" y="1036320"/>
                    <a:pt x="1061720" y="1039707"/>
                    <a:pt x="1056640" y="1041400"/>
                  </a:cubicBezTo>
                  <a:cubicBezTo>
                    <a:pt x="1029936" y="1081456"/>
                    <a:pt x="1024783" y="1075606"/>
                    <a:pt x="1041400" y="1137920"/>
                  </a:cubicBezTo>
                  <a:cubicBezTo>
                    <a:pt x="1042973" y="1143819"/>
                    <a:pt x="1051560" y="1144693"/>
                    <a:pt x="1056640" y="1148080"/>
                  </a:cubicBezTo>
                  <a:cubicBezTo>
                    <a:pt x="1058333" y="1153160"/>
                    <a:pt x="1058375" y="1159139"/>
                    <a:pt x="1061720" y="1163320"/>
                  </a:cubicBezTo>
                  <a:cubicBezTo>
                    <a:pt x="1068882" y="1172272"/>
                    <a:pt x="1082160" y="1175213"/>
                    <a:pt x="1092200" y="1178560"/>
                  </a:cubicBezTo>
                  <a:cubicBezTo>
                    <a:pt x="1092244" y="1178736"/>
                    <a:pt x="1099931" y="1211691"/>
                    <a:pt x="1102360" y="1214120"/>
                  </a:cubicBezTo>
                  <a:cubicBezTo>
                    <a:pt x="1106146" y="1217906"/>
                    <a:pt x="1112520" y="1217507"/>
                    <a:pt x="1117600" y="1219200"/>
                  </a:cubicBezTo>
                  <a:cubicBezTo>
                    <a:pt x="1134406" y="1269618"/>
                    <a:pt x="1106209" y="1192601"/>
                    <a:pt x="1137920" y="1249680"/>
                  </a:cubicBezTo>
                  <a:cubicBezTo>
                    <a:pt x="1143121" y="1259042"/>
                    <a:pt x="1142139" y="1271249"/>
                    <a:pt x="1148080" y="1280160"/>
                  </a:cubicBezTo>
                  <a:cubicBezTo>
                    <a:pt x="1171370" y="1315095"/>
                    <a:pt x="1164539" y="1299056"/>
                    <a:pt x="1173480" y="1325880"/>
                  </a:cubicBezTo>
                  <a:cubicBezTo>
                    <a:pt x="1168400" y="1329267"/>
                    <a:pt x="1162054" y="1331272"/>
                    <a:pt x="1158240" y="1336040"/>
                  </a:cubicBezTo>
                  <a:cubicBezTo>
                    <a:pt x="1154895" y="1340221"/>
                    <a:pt x="1155555" y="1346491"/>
                    <a:pt x="1153160" y="1351280"/>
                  </a:cubicBezTo>
                  <a:cubicBezTo>
                    <a:pt x="1150430" y="1356741"/>
                    <a:pt x="1146387" y="1361440"/>
                    <a:pt x="1143000" y="1366520"/>
                  </a:cubicBezTo>
                  <a:cubicBezTo>
                    <a:pt x="1149841" y="1407564"/>
                    <a:pt x="1144823" y="1387228"/>
                    <a:pt x="1158240" y="1427480"/>
                  </a:cubicBezTo>
                  <a:lnTo>
                    <a:pt x="1163320" y="1442720"/>
                  </a:lnTo>
                  <a:cubicBezTo>
                    <a:pt x="1152236" y="1475971"/>
                    <a:pt x="1167630" y="1443336"/>
                    <a:pt x="1143000" y="1463040"/>
                  </a:cubicBezTo>
                  <a:cubicBezTo>
                    <a:pt x="1138232" y="1466854"/>
                    <a:pt x="1137157" y="1473963"/>
                    <a:pt x="1132840" y="1478280"/>
                  </a:cubicBezTo>
                  <a:cubicBezTo>
                    <a:pt x="1128523" y="1482597"/>
                    <a:pt x="1122680" y="1485053"/>
                    <a:pt x="1117600" y="1488440"/>
                  </a:cubicBezTo>
                  <a:cubicBezTo>
                    <a:pt x="1114213" y="1493520"/>
                    <a:pt x="1112035" y="1499660"/>
                    <a:pt x="1107440" y="1503680"/>
                  </a:cubicBezTo>
                  <a:cubicBezTo>
                    <a:pt x="1098250" y="1511721"/>
                    <a:pt x="1076960" y="1524000"/>
                    <a:pt x="1076960" y="1524000"/>
                  </a:cubicBezTo>
                  <a:cubicBezTo>
                    <a:pt x="1052815" y="1596434"/>
                    <a:pt x="1077075" y="1521058"/>
                    <a:pt x="1061720" y="1574800"/>
                  </a:cubicBezTo>
                  <a:cubicBezTo>
                    <a:pt x="1060249" y="1579949"/>
                    <a:pt x="1057802" y="1584813"/>
                    <a:pt x="1056640" y="1590040"/>
                  </a:cubicBezTo>
                  <a:cubicBezTo>
                    <a:pt x="1054406" y="1600095"/>
                    <a:pt x="1053794" y="1610465"/>
                    <a:pt x="1051560" y="1620520"/>
                  </a:cubicBezTo>
                  <a:cubicBezTo>
                    <a:pt x="1050398" y="1625747"/>
                    <a:pt x="1050266" y="1631974"/>
                    <a:pt x="1046480" y="1635760"/>
                  </a:cubicBezTo>
                  <a:cubicBezTo>
                    <a:pt x="1042694" y="1639546"/>
                    <a:pt x="1036320" y="1639147"/>
                    <a:pt x="1031240" y="1640840"/>
                  </a:cubicBezTo>
                  <a:cubicBezTo>
                    <a:pt x="1027853" y="1645920"/>
                    <a:pt x="1023224" y="1650363"/>
                    <a:pt x="1021080" y="1656080"/>
                  </a:cubicBezTo>
                  <a:cubicBezTo>
                    <a:pt x="1018048" y="1664165"/>
                    <a:pt x="1017873" y="1673051"/>
                    <a:pt x="1016000" y="1681480"/>
                  </a:cubicBezTo>
                  <a:cubicBezTo>
                    <a:pt x="1014485" y="1688296"/>
                    <a:pt x="1012838" y="1695087"/>
                    <a:pt x="1010920" y="1701800"/>
                  </a:cubicBezTo>
                  <a:cubicBezTo>
                    <a:pt x="1007615" y="1713369"/>
                    <a:pt x="1004586" y="1723374"/>
                    <a:pt x="995680" y="1732280"/>
                  </a:cubicBezTo>
                  <a:cubicBezTo>
                    <a:pt x="991363" y="1736597"/>
                    <a:pt x="985520" y="1739053"/>
                    <a:pt x="980440" y="1742440"/>
                  </a:cubicBezTo>
                  <a:cubicBezTo>
                    <a:pt x="977053" y="1747520"/>
                    <a:pt x="973010" y="1752219"/>
                    <a:pt x="970280" y="1757680"/>
                  </a:cubicBezTo>
                  <a:cubicBezTo>
                    <a:pt x="967885" y="1762469"/>
                    <a:pt x="968986" y="1769134"/>
                    <a:pt x="965200" y="1772920"/>
                  </a:cubicBezTo>
                  <a:cubicBezTo>
                    <a:pt x="961414" y="1776706"/>
                    <a:pt x="955040" y="1776307"/>
                    <a:pt x="949960" y="1778000"/>
                  </a:cubicBezTo>
                  <a:cubicBezTo>
                    <a:pt x="943187" y="1788160"/>
                    <a:pt x="938274" y="1799846"/>
                    <a:pt x="929640" y="1808480"/>
                  </a:cubicBezTo>
                  <a:cubicBezTo>
                    <a:pt x="918405" y="1819715"/>
                    <a:pt x="911313" y="1824815"/>
                    <a:pt x="904240" y="1838960"/>
                  </a:cubicBezTo>
                  <a:cubicBezTo>
                    <a:pt x="901845" y="1843749"/>
                    <a:pt x="901555" y="1849411"/>
                    <a:pt x="899160" y="1854200"/>
                  </a:cubicBezTo>
                  <a:cubicBezTo>
                    <a:pt x="896430" y="1859661"/>
                    <a:pt x="891480" y="1863861"/>
                    <a:pt x="889000" y="1869440"/>
                  </a:cubicBezTo>
                  <a:cubicBezTo>
                    <a:pt x="884650" y="1879227"/>
                    <a:pt x="884781" y="1891009"/>
                    <a:pt x="878840" y="1899920"/>
                  </a:cubicBezTo>
                  <a:cubicBezTo>
                    <a:pt x="875453" y="1905000"/>
                    <a:pt x="871410" y="1909699"/>
                    <a:pt x="868680" y="1915160"/>
                  </a:cubicBezTo>
                  <a:cubicBezTo>
                    <a:pt x="866285" y="1919949"/>
                    <a:pt x="866201" y="1925719"/>
                    <a:pt x="863600" y="1930400"/>
                  </a:cubicBezTo>
                  <a:cubicBezTo>
                    <a:pt x="857670" y="1941074"/>
                    <a:pt x="850053" y="1950720"/>
                    <a:pt x="843280" y="1960880"/>
                  </a:cubicBezTo>
                  <a:lnTo>
                    <a:pt x="833120" y="1976120"/>
                  </a:lnTo>
                  <a:cubicBezTo>
                    <a:pt x="829733" y="1981200"/>
                    <a:pt x="825227" y="1985691"/>
                    <a:pt x="822960" y="1991360"/>
                  </a:cubicBezTo>
                  <a:lnTo>
                    <a:pt x="812800" y="2016760"/>
                  </a:lnTo>
                  <a:cubicBezTo>
                    <a:pt x="777240" y="2004907"/>
                    <a:pt x="792480" y="2003213"/>
                    <a:pt x="767080" y="2011680"/>
                  </a:cubicBezTo>
                  <a:cubicBezTo>
                    <a:pt x="765387" y="2016760"/>
                    <a:pt x="758214" y="2023134"/>
                    <a:pt x="762000" y="2026920"/>
                  </a:cubicBezTo>
                  <a:cubicBezTo>
                    <a:pt x="769573" y="2034493"/>
                    <a:pt x="782320" y="2033693"/>
                    <a:pt x="792480" y="2037080"/>
                  </a:cubicBezTo>
                  <a:lnTo>
                    <a:pt x="807720" y="2042160"/>
                  </a:lnTo>
                  <a:cubicBezTo>
                    <a:pt x="819332" y="2076997"/>
                    <a:pt x="805620" y="2033759"/>
                    <a:pt x="817880" y="2082800"/>
                  </a:cubicBezTo>
                  <a:cubicBezTo>
                    <a:pt x="819179" y="2087995"/>
                    <a:pt x="821798" y="2092813"/>
                    <a:pt x="822960" y="2098040"/>
                  </a:cubicBezTo>
                  <a:cubicBezTo>
                    <a:pt x="825194" y="2108095"/>
                    <a:pt x="826347" y="2118360"/>
                    <a:pt x="828040" y="2128520"/>
                  </a:cubicBezTo>
                  <a:cubicBezTo>
                    <a:pt x="826347" y="2136987"/>
                    <a:pt x="824833" y="2145491"/>
                    <a:pt x="822960" y="2153920"/>
                  </a:cubicBezTo>
                  <a:cubicBezTo>
                    <a:pt x="821445" y="2160736"/>
                    <a:pt x="822241" y="2168788"/>
                    <a:pt x="817880" y="2174240"/>
                  </a:cubicBezTo>
                  <a:cubicBezTo>
                    <a:pt x="814535" y="2178421"/>
                    <a:pt x="807720" y="2177627"/>
                    <a:pt x="802640" y="2179320"/>
                  </a:cubicBezTo>
                  <a:cubicBezTo>
                    <a:pt x="789871" y="2217626"/>
                    <a:pt x="807095" y="2170409"/>
                    <a:pt x="787400" y="2209800"/>
                  </a:cubicBezTo>
                  <a:cubicBezTo>
                    <a:pt x="785005" y="2214589"/>
                    <a:pt x="786106" y="2221254"/>
                    <a:pt x="782320" y="2225040"/>
                  </a:cubicBezTo>
                  <a:cubicBezTo>
                    <a:pt x="778534" y="2228826"/>
                    <a:pt x="772160" y="2228427"/>
                    <a:pt x="767080" y="2230120"/>
                  </a:cubicBezTo>
                  <a:cubicBezTo>
                    <a:pt x="765387" y="2236893"/>
                    <a:pt x="765122" y="2244195"/>
                    <a:pt x="762000" y="2250440"/>
                  </a:cubicBezTo>
                  <a:cubicBezTo>
                    <a:pt x="756539" y="2261362"/>
                    <a:pt x="745541" y="2269336"/>
                    <a:pt x="741680" y="2280920"/>
                  </a:cubicBezTo>
                  <a:cubicBezTo>
                    <a:pt x="736386" y="2296801"/>
                    <a:pt x="731252" y="2316658"/>
                    <a:pt x="716280" y="2326640"/>
                  </a:cubicBezTo>
                  <a:lnTo>
                    <a:pt x="701040" y="2336800"/>
                  </a:lnTo>
                  <a:cubicBezTo>
                    <a:pt x="697653" y="2341880"/>
                    <a:pt x="695648" y="2348226"/>
                    <a:pt x="690880" y="2352040"/>
                  </a:cubicBezTo>
                  <a:cubicBezTo>
                    <a:pt x="686699" y="2355385"/>
                    <a:pt x="677215" y="2352002"/>
                    <a:pt x="675640" y="2357120"/>
                  </a:cubicBezTo>
                  <a:cubicBezTo>
                    <a:pt x="649662" y="2441549"/>
                    <a:pt x="711533" y="2414928"/>
                    <a:pt x="604520" y="2423160"/>
                  </a:cubicBezTo>
                  <a:cubicBezTo>
                    <a:pt x="600388" y="2435555"/>
                    <a:pt x="599128" y="2443792"/>
                    <a:pt x="589280" y="2453640"/>
                  </a:cubicBezTo>
                  <a:cubicBezTo>
                    <a:pt x="584963" y="2457957"/>
                    <a:pt x="579120" y="2460413"/>
                    <a:pt x="574040" y="2463800"/>
                  </a:cubicBezTo>
                  <a:cubicBezTo>
                    <a:pt x="570653" y="2468880"/>
                    <a:pt x="568197" y="2474723"/>
                    <a:pt x="563880" y="2479040"/>
                  </a:cubicBezTo>
                  <a:cubicBezTo>
                    <a:pt x="559563" y="2483357"/>
                    <a:pt x="552660" y="2484605"/>
                    <a:pt x="548640" y="2489200"/>
                  </a:cubicBezTo>
                  <a:cubicBezTo>
                    <a:pt x="507153" y="2536613"/>
                    <a:pt x="547370" y="2506980"/>
                    <a:pt x="513080" y="2529840"/>
                  </a:cubicBezTo>
                  <a:cubicBezTo>
                    <a:pt x="510262" y="2546748"/>
                    <a:pt x="511778" y="2563365"/>
                    <a:pt x="497840" y="2575560"/>
                  </a:cubicBezTo>
                  <a:cubicBezTo>
                    <a:pt x="488650" y="2583601"/>
                    <a:pt x="467360" y="2595880"/>
                    <a:pt x="467360" y="2595880"/>
                  </a:cubicBezTo>
                  <a:cubicBezTo>
                    <a:pt x="463973" y="2600960"/>
                    <a:pt x="461968" y="2607306"/>
                    <a:pt x="457200" y="2611120"/>
                  </a:cubicBezTo>
                  <a:cubicBezTo>
                    <a:pt x="453019" y="2614465"/>
                    <a:pt x="446641" y="2613599"/>
                    <a:pt x="441960" y="2616200"/>
                  </a:cubicBezTo>
                  <a:cubicBezTo>
                    <a:pt x="431286" y="2622130"/>
                    <a:pt x="421640" y="2629747"/>
                    <a:pt x="411480" y="2636520"/>
                  </a:cubicBezTo>
                  <a:lnTo>
                    <a:pt x="411480" y="2636520"/>
                  </a:lnTo>
                  <a:cubicBezTo>
                    <a:pt x="377658" y="2670342"/>
                    <a:pt x="414083" y="2638460"/>
                    <a:pt x="381000" y="2656840"/>
                  </a:cubicBezTo>
                  <a:cubicBezTo>
                    <a:pt x="354809" y="2671391"/>
                    <a:pt x="358270" y="2677131"/>
                    <a:pt x="335280" y="2682240"/>
                  </a:cubicBezTo>
                  <a:cubicBezTo>
                    <a:pt x="325225" y="2684474"/>
                    <a:pt x="314960" y="2685627"/>
                    <a:pt x="304800" y="2687320"/>
                  </a:cubicBezTo>
                  <a:cubicBezTo>
                    <a:pt x="301413" y="2692400"/>
                    <a:pt x="297370" y="2697099"/>
                    <a:pt x="294640" y="2702560"/>
                  </a:cubicBezTo>
                  <a:cubicBezTo>
                    <a:pt x="290372" y="2711096"/>
                    <a:pt x="286921" y="2729982"/>
                    <a:pt x="284480" y="2738120"/>
                  </a:cubicBezTo>
                  <a:lnTo>
                    <a:pt x="269240" y="2783840"/>
                  </a:lnTo>
                  <a:lnTo>
                    <a:pt x="264160" y="2799080"/>
                  </a:lnTo>
                  <a:cubicBezTo>
                    <a:pt x="260813" y="2809120"/>
                    <a:pt x="257872" y="2822398"/>
                    <a:pt x="248920" y="2829560"/>
                  </a:cubicBezTo>
                  <a:cubicBezTo>
                    <a:pt x="244739" y="2832905"/>
                    <a:pt x="238760" y="2832947"/>
                    <a:pt x="233680" y="2834640"/>
                  </a:cubicBezTo>
                  <a:cubicBezTo>
                    <a:pt x="208280" y="2832947"/>
                    <a:pt x="182797" y="2832225"/>
                    <a:pt x="157480" y="2829560"/>
                  </a:cubicBezTo>
                  <a:cubicBezTo>
                    <a:pt x="150537" y="2828829"/>
                    <a:pt x="143976" y="2825995"/>
                    <a:pt x="137160" y="2824480"/>
                  </a:cubicBezTo>
                  <a:cubicBezTo>
                    <a:pt x="128731" y="2822607"/>
                    <a:pt x="120227" y="2821093"/>
                    <a:pt x="111760" y="2819400"/>
                  </a:cubicBezTo>
                  <a:cubicBezTo>
                    <a:pt x="101600" y="2821093"/>
                    <a:pt x="90692" y="2820297"/>
                    <a:pt x="81280" y="2824480"/>
                  </a:cubicBezTo>
                  <a:cubicBezTo>
                    <a:pt x="74715" y="2827398"/>
                    <a:pt x="71559" y="2835121"/>
                    <a:pt x="66040" y="2839720"/>
                  </a:cubicBezTo>
                  <a:cubicBezTo>
                    <a:pt x="61350" y="2843629"/>
                    <a:pt x="55880" y="2846493"/>
                    <a:pt x="50800" y="2849880"/>
                  </a:cubicBezTo>
                  <a:cubicBezTo>
                    <a:pt x="21683" y="2893556"/>
                    <a:pt x="56592" y="2838296"/>
                    <a:pt x="35560" y="2880360"/>
                  </a:cubicBezTo>
                  <a:cubicBezTo>
                    <a:pt x="32830" y="2885821"/>
                    <a:pt x="28787" y="2890520"/>
                    <a:pt x="25400" y="2895600"/>
                  </a:cubicBezTo>
                  <a:cubicBezTo>
                    <a:pt x="19480" y="2942961"/>
                    <a:pt x="33972" y="2936240"/>
                    <a:pt x="0" y="293624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8" name="Freeform 37"/>
            <p:cNvSpPr/>
            <p:nvPr/>
          </p:nvSpPr>
          <p:spPr>
            <a:xfrm>
              <a:off x="1264920" y="2724749"/>
              <a:ext cx="1005840" cy="2010720"/>
            </a:xfrm>
            <a:custGeom>
              <a:avLst/>
              <a:gdLst>
                <a:gd name="connsiteX0" fmla="*/ 182880 w 1005840"/>
                <a:gd name="connsiteY0" fmla="*/ 89571 h 2010720"/>
                <a:gd name="connsiteX1" fmla="*/ 177800 w 1005840"/>
                <a:gd name="connsiteY1" fmla="*/ 18451 h 2010720"/>
                <a:gd name="connsiteX2" fmla="*/ 132080 w 1005840"/>
                <a:gd name="connsiteY2" fmla="*/ 38771 h 2010720"/>
                <a:gd name="connsiteX3" fmla="*/ 116840 w 1005840"/>
                <a:gd name="connsiteY3" fmla="*/ 54011 h 2010720"/>
                <a:gd name="connsiteX4" fmla="*/ 111760 w 1005840"/>
                <a:gd name="connsiteY4" fmla="*/ 69251 h 2010720"/>
                <a:gd name="connsiteX5" fmla="*/ 106680 w 1005840"/>
                <a:gd name="connsiteY5" fmla="*/ 165771 h 2010720"/>
                <a:gd name="connsiteX6" fmla="*/ 86360 w 1005840"/>
                <a:gd name="connsiteY6" fmla="*/ 196251 h 2010720"/>
                <a:gd name="connsiteX7" fmla="*/ 71120 w 1005840"/>
                <a:gd name="connsiteY7" fmla="*/ 226731 h 2010720"/>
                <a:gd name="connsiteX8" fmla="*/ 55880 w 1005840"/>
                <a:gd name="connsiteY8" fmla="*/ 282611 h 2010720"/>
                <a:gd name="connsiteX9" fmla="*/ 30480 w 1005840"/>
                <a:gd name="connsiteY9" fmla="*/ 328331 h 2010720"/>
                <a:gd name="connsiteX10" fmla="*/ 20320 w 1005840"/>
                <a:gd name="connsiteY10" fmla="*/ 348651 h 2010720"/>
                <a:gd name="connsiteX11" fmla="*/ 15240 w 1005840"/>
                <a:gd name="connsiteY11" fmla="*/ 368971 h 2010720"/>
                <a:gd name="connsiteX12" fmla="*/ 10160 w 1005840"/>
                <a:gd name="connsiteY12" fmla="*/ 384211 h 2010720"/>
                <a:gd name="connsiteX13" fmla="*/ 0 w 1005840"/>
                <a:gd name="connsiteY13" fmla="*/ 424851 h 2010720"/>
                <a:gd name="connsiteX14" fmla="*/ 5080 w 1005840"/>
                <a:gd name="connsiteY14" fmla="*/ 495971 h 2010720"/>
                <a:gd name="connsiteX15" fmla="*/ 15240 w 1005840"/>
                <a:gd name="connsiteY15" fmla="*/ 511211 h 2010720"/>
                <a:gd name="connsiteX16" fmla="*/ 45720 w 1005840"/>
                <a:gd name="connsiteY16" fmla="*/ 521371 h 2010720"/>
                <a:gd name="connsiteX17" fmla="*/ 66040 w 1005840"/>
                <a:gd name="connsiteY17" fmla="*/ 551851 h 2010720"/>
                <a:gd name="connsiteX18" fmla="*/ 71120 w 1005840"/>
                <a:gd name="connsiteY18" fmla="*/ 572171 h 2010720"/>
                <a:gd name="connsiteX19" fmla="*/ 76200 w 1005840"/>
                <a:gd name="connsiteY19" fmla="*/ 597571 h 2010720"/>
                <a:gd name="connsiteX20" fmla="*/ 86360 w 1005840"/>
                <a:gd name="connsiteY20" fmla="*/ 628051 h 2010720"/>
                <a:gd name="connsiteX21" fmla="*/ 96520 w 1005840"/>
                <a:gd name="connsiteY21" fmla="*/ 643291 h 2010720"/>
                <a:gd name="connsiteX22" fmla="*/ 101600 w 1005840"/>
                <a:gd name="connsiteY22" fmla="*/ 673771 h 2010720"/>
                <a:gd name="connsiteX23" fmla="*/ 106680 w 1005840"/>
                <a:gd name="connsiteY23" fmla="*/ 689011 h 2010720"/>
                <a:gd name="connsiteX24" fmla="*/ 116840 w 1005840"/>
                <a:gd name="connsiteY24" fmla="*/ 729651 h 2010720"/>
                <a:gd name="connsiteX25" fmla="*/ 137160 w 1005840"/>
                <a:gd name="connsiteY25" fmla="*/ 760131 h 2010720"/>
                <a:gd name="connsiteX26" fmla="*/ 152400 w 1005840"/>
                <a:gd name="connsiteY26" fmla="*/ 790611 h 2010720"/>
                <a:gd name="connsiteX27" fmla="*/ 157480 w 1005840"/>
                <a:gd name="connsiteY27" fmla="*/ 805851 h 2010720"/>
                <a:gd name="connsiteX28" fmla="*/ 172720 w 1005840"/>
                <a:gd name="connsiteY28" fmla="*/ 821091 h 2010720"/>
                <a:gd name="connsiteX29" fmla="*/ 203200 w 1005840"/>
                <a:gd name="connsiteY29" fmla="*/ 841411 h 2010720"/>
                <a:gd name="connsiteX30" fmla="*/ 223520 w 1005840"/>
                <a:gd name="connsiteY30" fmla="*/ 871891 h 2010720"/>
                <a:gd name="connsiteX31" fmla="*/ 238760 w 1005840"/>
                <a:gd name="connsiteY31" fmla="*/ 876971 h 2010720"/>
                <a:gd name="connsiteX32" fmla="*/ 254000 w 1005840"/>
                <a:gd name="connsiteY32" fmla="*/ 887131 h 2010720"/>
                <a:gd name="connsiteX33" fmla="*/ 279400 w 1005840"/>
                <a:gd name="connsiteY33" fmla="*/ 892211 h 2010720"/>
                <a:gd name="connsiteX34" fmla="*/ 309880 w 1005840"/>
                <a:gd name="connsiteY34" fmla="*/ 907451 h 2010720"/>
                <a:gd name="connsiteX35" fmla="*/ 330200 w 1005840"/>
                <a:gd name="connsiteY35" fmla="*/ 937931 h 2010720"/>
                <a:gd name="connsiteX36" fmla="*/ 345440 w 1005840"/>
                <a:gd name="connsiteY36" fmla="*/ 973491 h 2010720"/>
                <a:gd name="connsiteX37" fmla="*/ 355600 w 1005840"/>
                <a:gd name="connsiteY37" fmla="*/ 1009051 h 2010720"/>
                <a:gd name="connsiteX38" fmla="*/ 375920 w 1005840"/>
                <a:gd name="connsiteY38" fmla="*/ 1039531 h 2010720"/>
                <a:gd name="connsiteX39" fmla="*/ 386080 w 1005840"/>
                <a:gd name="connsiteY39" fmla="*/ 1054771 h 2010720"/>
                <a:gd name="connsiteX40" fmla="*/ 396240 w 1005840"/>
                <a:gd name="connsiteY40" fmla="*/ 1070011 h 2010720"/>
                <a:gd name="connsiteX41" fmla="*/ 406400 w 1005840"/>
                <a:gd name="connsiteY41" fmla="*/ 1085251 h 2010720"/>
                <a:gd name="connsiteX42" fmla="*/ 411480 w 1005840"/>
                <a:gd name="connsiteY42" fmla="*/ 1105571 h 2010720"/>
                <a:gd name="connsiteX43" fmla="*/ 421640 w 1005840"/>
                <a:gd name="connsiteY43" fmla="*/ 1120811 h 2010720"/>
                <a:gd name="connsiteX44" fmla="*/ 426720 w 1005840"/>
                <a:gd name="connsiteY44" fmla="*/ 1191931 h 2010720"/>
                <a:gd name="connsiteX45" fmla="*/ 431800 w 1005840"/>
                <a:gd name="connsiteY45" fmla="*/ 1212251 h 2010720"/>
                <a:gd name="connsiteX46" fmla="*/ 436880 w 1005840"/>
                <a:gd name="connsiteY46" fmla="*/ 1308771 h 2010720"/>
                <a:gd name="connsiteX47" fmla="*/ 447040 w 1005840"/>
                <a:gd name="connsiteY47" fmla="*/ 1339251 h 2010720"/>
                <a:gd name="connsiteX48" fmla="*/ 462280 w 1005840"/>
                <a:gd name="connsiteY48" fmla="*/ 1415451 h 2010720"/>
                <a:gd name="connsiteX49" fmla="*/ 472440 w 1005840"/>
                <a:gd name="connsiteY49" fmla="*/ 1430691 h 2010720"/>
                <a:gd name="connsiteX50" fmla="*/ 477520 w 1005840"/>
                <a:gd name="connsiteY50" fmla="*/ 1466251 h 2010720"/>
                <a:gd name="connsiteX51" fmla="*/ 482600 w 1005840"/>
                <a:gd name="connsiteY51" fmla="*/ 1481491 h 2010720"/>
                <a:gd name="connsiteX52" fmla="*/ 487680 w 1005840"/>
                <a:gd name="connsiteY52" fmla="*/ 1567851 h 2010720"/>
                <a:gd name="connsiteX53" fmla="*/ 482600 w 1005840"/>
                <a:gd name="connsiteY53" fmla="*/ 1608491 h 2010720"/>
                <a:gd name="connsiteX54" fmla="*/ 477520 w 1005840"/>
                <a:gd name="connsiteY54" fmla="*/ 1623731 h 2010720"/>
                <a:gd name="connsiteX55" fmla="*/ 462280 w 1005840"/>
                <a:gd name="connsiteY55" fmla="*/ 1628811 h 2010720"/>
                <a:gd name="connsiteX56" fmla="*/ 457200 w 1005840"/>
                <a:gd name="connsiteY56" fmla="*/ 1644051 h 2010720"/>
                <a:gd name="connsiteX57" fmla="*/ 441960 w 1005840"/>
                <a:gd name="connsiteY57" fmla="*/ 1674531 h 2010720"/>
                <a:gd name="connsiteX58" fmla="*/ 441960 w 1005840"/>
                <a:gd name="connsiteY58" fmla="*/ 1786291 h 2010720"/>
                <a:gd name="connsiteX59" fmla="*/ 452120 w 1005840"/>
                <a:gd name="connsiteY59" fmla="*/ 1816771 h 2010720"/>
                <a:gd name="connsiteX60" fmla="*/ 482600 w 1005840"/>
                <a:gd name="connsiteY60" fmla="*/ 1842171 h 2010720"/>
                <a:gd name="connsiteX61" fmla="*/ 508000 w 1005840"/>
                <a:gd name="connsiteY61" fmla="*/ 1867571 h 2010720"/>
                <a:gd name="connsiteX62" fmla="*/ 513080 w 1005840"/>
                <a:gd name="connsiteY62" fmla="*/ 1882811 h 2010720"/>
                <a:gd name="connsiteX63" fmla="*/ 523240 w 1005840"/>
                <a:gd name="connsiteY63" fmla="*/ 1898051 h 2010720"/>
                <a:gd name="connsiteX64" fmla="*/ 568960 w 1005840"/>
                <a:gd name="connsiteY64" fmla="*/ 1938691 h 2010720"/>
                <a:gd name="connsiteX65" fmla="*/ 635000 w 1005840"/>
                <a:gd name="connsiteY65" fmla="*/ 1928531 h 2010720"/>
                <a:gd name="connsiteX66" fmla="*/ 675640 w 1005840"/>
                <a:gd name="connsiteY66" fmla="*/ 1908211 h 2010720"/>
                <a:gd name="connsiteX67" fmla="*/ 680720 w 1005840"/>
                <a:gd name="connsiteY67" fmla="*/ 1933611 h 2010720"/>
                <a:gd name="connsiteX68" fmla="*/ 711200 w 1005840"/>
                <a:gd name="connsiteY68" fmla="*/ 1953931 h 2010720"/>
                <a:gd name="connsiteX69" fmla="*/ 716280 w 1005840"/>
                <a:gd name="connsiteY69" fmla="*/ 1969171 h 2010720"/>
                <a:gd name="connsiteX70" fmla="*/ 746760 w 1005840"/>
                <a:gd name="connsiteY70" fmla="*/ 1979331 h 2010720"/>
                <a:gd name="connsiteX71" fmla="*/ 777240 w 1005840"/>
                <a:gd name="connsiteY71" fmla="*/ 1989491 h 2010720"/>
                <a:gd name="connsiteX72" fmla="*/ 792480 w 1005840"/>
                <a:gd name="connsiteY72" fmla="*/ 1994571 h 2010720"/>
                <a:gd name="connsiteX73" fmla="*/ 822960 w 1005840"/>
                <a:gd name="connsiteY73" fmla="*/ 1999651 h 2010720"/>
                <a:gd name="connsiteX74" fmla="*/ 838200 w 1005840"/>
                <a:gd name="connsiteY74" fmla="*/ 2009811 h 2010720"/>
                <a:gd name="connsiteX75" fmla="*/ 914400 w 1005840"/>
                <a:gd name="connsiteY75" fmla="*/ 1999651 h 2010720"/>
                <a:gd name="connsiteX76" fmla="*/ 929640 w 1005840"/>
                <a:gd name="connsiteY76" fmla="*/ 1984411 h 2010720"/>
                <a:gd name="connsiteX77" fmla="*/ 934720 w 1005840"/>
                <a:gd name="connsiteY77" fmla="*/ 1969171 h 2010720"/>
                <a:gd name="connsiteX78" fmla="*/ 939800 w 1005840"/>
                <a:gd name="connsiteY78" fmla="*/ 1923451 h 2010720"/>
                <a:gd name="connsiteX79" fmla="*/ 965200 w 1005840"/>
                <a:gd name="connsiteY79" fmla="*/ 1898051 h 2010720"/>
                <a:gd name="connsiteX80" fmla="*/ 990600 w 1005840"/>
                <a:gd name="connsiteY80" fmla="*/ 1872651 h 2010720"/>
                <a:gd name="connsiteX81" fmla="*/ 1005840 w 1005840"/>
                <a:gd name="connsiteY81" fmla="*/ 1842171 h 2010720"/>
                <a:gd name="connsiteX82" fmla="*/ 1000760 w 1005840"/>
                <a:gd name="connsiteY82" fmla="*/ 1760891 h 2010720"/>
                <a:gd name="connsiteX83" fmla="*/ 995680 w 1005840"/>
                <a:gd name="connsiteY83" fmla="*/ 1745651 h 2010720"/>
                <a:gd name="connsiteX84" fmla="*/ 990600 w 1005840"/>
                <a:gd name="connsiteY84" fmla="*/ 1720251 h 2010720"/>
                <a:gd name="connsiteX85" fmla="*/ 980440 w 1005840"/>
                <a:gd name="connsiteY85" fmla="*/ 1705011 h 2010720"/>
                <a:gd name="connsiteX86" fmla="*/ 975360 w 1005840"/>
                <a:gd name="connsiteY86" fmla="*/ 1689771 h 2010720"/>
                <a:gd name="connsiteX87" fmla="*/ 965200 w 1005840"/>
                <a:gd name="connsiteY87" fmla="*/ 1669451 h 2010720"/>
                <a:gd name="connsiteX88" fmla="*/ 960120 w 1005840"/>
                <a:gd name="connsiteY88" fmla="*/ 1562771 h 2010720"/>
                <a:gd name="connsiteX89" fmla="*/ 960120 w 1005840"/>
                <a:gd name="connsiteY89" fmla="*/ 1532291 h 2010720"/>
                <a:gd name="connsiteX90" fmla="*/ 995680 w 1005840"/>
                <a:gd name="connsiteY90" fmla="*/ 1532291 h 201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005840" h="2010720">
                  <a:moveTo>
                    <a:pt x="182880" y="89571"/>
                  </a:moveTo>
                  <a:cubicBezTo>
                    <a:pt x="181187" y="65864"/>
                    <a:pt x="191328" y="37992"/>
                    <a:pt x="177800" y="18451"/>
                  </a:cubicBezTo>
                  <a:cubicBezTo>
                    <a:pt x="144136" y="-30175"/>
                    <a:pt x="136657" y="31905"/>
                    <a:pt x="132080" y="38771"/>
                  </a:cubicBezTo>
                  <a:cubicBezTo>
                    <a:pt x="128095" y="44749"/>
                    <a:pt x="121920" y="48931"/>
                    <a:pt x="116840" y="54011"/>
                  </a:cubicBezTo>
                  <a:cubicBezTo>
                    <a:pt x="115147" y="59091"/>
                    <a:pt x="112245" y="63918"/>
                    <a:pt x="111760" y="69251"/>
                  </a:cubicBezTo>
                  <a:cubicBezTo>
                    <a:pt x="108843" y="101337"/>
                    <a:pt x="112998" y="134179"/>
                    <a:pt x="106680" y="165771"/>
                  </a:cubicBezTo>
                  <a:cubicBezTo>
                    <a:pt x="104285" y="177745"/>
                    <a:pt x="90221" y="184667"/>
                    <a:pt x="86360" y="196251"/>
                  </a:cubicBezTo>
                  <a:cubicBezTo>
                    <a:pt x="79349" y="217283"/>
                    <a:pt x="84250" y="207036"/>
                    <a:pt x="71120" y="226731"/>
                  </a:cubicBezTo>
                  <a:cubicBezTo>
                    <a:pt x="68394" y="240363"/>
                    <a:pt x="63246" y="271562"/>
                    <a:pt x="55880" y="282611"/>
                  </a:cubicBezTo>
                  <a:cubicBezTo>
                    <a:pt x="16278" y="342014"/>
                    <a:pt x="46575" y="290777"/>
                    <a:pt x="30480" y="328331"/>
                  </a:cubicBezTo>
                  <a:cubicBezTo>
                    <a:pt x="27497" y="335292"/>
                    <a:pt x="22979" y="341560"/>
                    <a:pt x="20320" y="348651"/>
                  </a:cubicBezTo>
                  <a:cubicBezTo>
                    <a:pt x="17869" y="355188"/>
                    <a:pt x="17158" y="362258"/>
                    <a:pt x="15240" y="368971"/>
                  </a:cubicBezTo>
                  <a:cubicBezTo>
                    <a:pt x="13769" y="374120"/>
                    <a:pt x="11459" y="379016"/>
                    <a:pt x="10160" y="384211"/>
                  </a:cubicBezTo>
                  <a:lnTo>
                    <a:pt x="0" y="424851"/>
                  </a:lnTo>
                  <a:cubicBezTo>
                    <a:pt x="1693" y="448558"/>
                    <a:pt x="950" y="472566"/>
                    <a:pt x="5080" y="495971"/>
                  </a:cubicBezTo>
                  <a:cubicBezTo>
                    <a:pt x="6141" y="501983"/>
                    <a:pt x="10063" y="507975"/>
                    <a:pt x="15240" y="511211"/>
                  </a:cubicBezTo>
                  <a:cubicBezTo>
                    <a:pt x="24322" y="516887"/>
                    <a:pt x="45720" y="521371"/>
                    <a:pt x="45720" y="521371"/>
                  </a:cubicBezTo>
                  <a:cubicBezTo>
                    <a:pt x="52493" y="531531"/>
                    <a:pt x="63078" y="540005"/>
                    <a:pt x="66040" y="551851"/>
                  </a:cubicBezTo>
                  <a:cubicBezTo>
                    <a:pt x="67733" y="558624"/>
                    <a:pt x="69605" y="565355"/>
                    <a:pt x="71120" y="572171"/>
                  </a:cubicBezTo>
                  <a:cubicBezTo>
                    <a:pt x="72993" y="580600"/>
                    <a:pt x="73928" y="589241"/>
                    <a:pt x="76200" y="597571"/>
                  </a:cubicBezTo>
                  <a:cubicBezTo>
                    <a:pt x="79018" y="607903"/>
                    <a:pt x="80419" y="619140"/>
                    <a:pt x="86360" y="628051"/>
                  </a:cubicBezTo>
                  <a:lnTo>
                    <a:pt x="96520" y="643291"/>
                  </a:lnTo>
                  <a:cubicBezTo>
                    <a:pt x="98213" y="653451"/>
                    <a:pt x="99366" y="663716"/>
                    <a:pt x="101600" y="673771"/>
                  </a:cubicBezTo>
                  <a:cubicBezTo>
                    <a:pt x="102762" y="678998"/>
                    <a:pt x="105381" y="683816"/>
                    <a:pt x="106680" y="689011"/>
                  </a:cubicBezTo>
                  <a:cubicBezTo>
                    <a:pt x="108727" y="697200"/>
                    <a:pt x="111562" y="720150"/>
                    <a:pt x="116840" y="729651"/>
                  </a:cubicBezTo>
                  <a:cubicBezTo>
                    <a:pt x="122770" y="740325"/>
                    <a:pt x="133299" y="748547"/>
                    <a:pt x="137160" y="760131"/>
                  </a:cubicBezTo>
                  <a:cubicBezTo>
                    <a:pt x="149929" y="798437"/>
                    <a:pt x="132705" y="751220"/>
                    <a:pt x="152400" y="790611"/>
                  </a:cubicBezTo>
                  <a:cubicBezTo>
                    <a:pt x="154795" y="795400"/>
                    <a:pt x="154510" y="801396"/>
                    <a:pt x="157480" y="805851"/>
                  </a:cubicBezTo>
                  <a:cubicBezTo>
                    <a:pt x="161465" y="811829"/>
                    <a:pt x="167049" y="816680"/>
                    <a:pt x="172720" y="821091"/>
                  </a:cubicBezTo>
                  <a:cubicBezTo>
                    <a:pt x="182359" y="828588"/>
                    <a:pt x="203200" y="841411"/>
                    <a:pt x="203200" y="841411"/>
                  </a:cubicBezTo>
                  <a:cubicBezTo>
                    <a:pt x="209973" y="851571"/>
                    <a:pt x="211936" y="868030"/>
                    <a:pt x="223520" y="871891"/>
                  </a:cubicBezTo>
                  <a:cubicBezTo>
                    <a:pt x="228600" y="873584"/>
                    <a:pt x="233971" y="874576"/>
                    <a:pt x="238760" y="876971"/>
                  </a:cubicBezTo>
                  <a:cubicBezTo>
                    <a:pt x="244221" y="879701"/>
                    <a:pt x="248283" y="884987"/>
                    <a:pt x="254000" y="887131"/>
                  </a:cubicBezTo>
                  <a:cubicBezTo>
                    <a:pt x="262085" y="890163"/>
                    <a:pt x="271023" y="890117"/>
                    <a:pt x="279400" y="892211"/>
                  </a:cubicBezTo>
                  <a:cubicBezTo>
                    <a:pt x="296226" y="896417"/>
                    <a:pt x="294981" y="897518"/>
                    <a:pt x="309880" y="907451"/>
                  </a:cubicBezTo>
                  <a:cubicBezTo>
                    <a:pt x="316653" y="917611"/>
                    <a:pt x="327238" y="926085"/>
                    <a:pt x="330200" y="937931"/>
                  </a:cubicBezTo>
                  <a:cubicBezTo>
                    <a:pt x="336761" y="964174"/>
                    <a:pt x="331407" y="952442"/>
                    <a:pt x="345440" y="973491"/>
                  </a:cubicBezTo>
                  <a:cubicBezTo>
                    <a:pt x="346636" y="978274"/>
                    <a:pt x="352287" y="1003088"/>
                    <a:pt x="355600" y="1009051"/>
                  </a:cubicBezTo>
                  <a:cubicBezTo>
                    <a:pt x="361530" y="1019725"/>
                    <a:pt x="369147" y="1029371"/>
                    <a:pt x="375920" y="1039531"/>
                  </a:cubicBezTo>
                  <a:lnTo>
                    <a:pt x="386080" y="1054771"/>
                  </a:lnTo>
                  <a:lnTo>
                    <a:pt x="396240" y="1070011"/>
                  </a:lnTo>
                  <a:lnTo>
                    <a:pt x="406400" y="1085251"/>
                  </a:lnTo>
                  <a:cubicBezTo>
                    <a:pt x="408093" y="1092024"/>
                    <a:pt x="408730" y="1099154"/>
                    <a:pt x="411480" y="1105571"/>
                  </a:cubicBezTo>
                  <a:cubicBezTo>
                    <a:pt x="413885" y="1111183"/>
                    <a:pt x="420579" y="1114799"/>
                    <a:pt x="421640" y="1120811"/>
                  </a:cubicBezTo>
                  <a:cubicBezTo>
                    <a:pt x="425770" y="1144216"/>
                    <a:pt x="424095" y="1168309"/>
                    <a:pt x="426720" y="1191931"/>
                  </a:cubicBezTo>
                  <a:cubicBezTo>
                    <a:pt x="427491" y="1198870"/>
                    <a:pt x="430107" y="1205478"/>
                    <a:pt x="431800" y="1212251"/>
                  </a:cubicBezTo>
                  <a:cubicBezTo>
                    <a:pt x="433493" y="1244424"/>
                    <a:pt x="433041" y="1276783"/>
                    <a:pt x="436880" y="1308771"/>
                  </a:cubicBezTo>
                  <a:cubicBezTo>
                    <a:pt x="438156" y="1319404"/>
                    <a:pt x="447040" y="1339251"/>
                    <a:pt x="447040" y="1339251"/>
                  </a:cubicBezTo>
                  <a:cubicBezTo>
                    <a:pt x="449005" y="1356934"/>
                    <a:pt x="450273" y="1397440"/>
                    <a:pt x="462280" y="1415451"/>
                  </a:cubicBezTo>
                  <a:lnTo>
                    <a:pt x="472440" y="1430691"/>
                  </a:lnTo>
                  <a:cubicBezTo>
                    <a:pt x="474133" y="1442544"/>
                    <a:pt x="475172" y="1454510"/>
                    <a:pt x="477520" y="1466251"/>
                  </a:cubicBezTo>
                  <a:cubicBezTo>
                    <a:pt x="478570" y="1471502"/>
                    <a:pt x="482067" y="1476163"/>
                    <a:pt x="482600" y="1481491"/>
                  </a:cubicBezTo>
                  <a:cubicBezTo>
                    <a:pt x="485469" y="1510184"/>
                    <a:pt x="485987" y="1539064"/>
                    <a:pt x="487680" y="1567851"/>
                  </a:cubicBezTo>
                  <a:cubicBezTo>
                    <a:pt x="485987" y="1581398"/>
                    <a:pt x="485042" y="1595059"/>
                    <a:pt x="482600" y="1608491"/>
                  </a:cubicBezTo>
                  <a:cubicBezTo>
                    <a:pt x="481642" y="1613759"/>
                    <a:pt x="481306" y="1619945"/>
                    <a:pt x="477520" y="1623731"/>
                  </a:cubicBezTo>
                  <a:cubicBezTo>
                    <a:pt x="473734" y="1627517"/>
                    <a:pt x="467360" y="1627118"/>
                    <a:pt x="462280" y="1628811"/>
                  </a:cubicBezTo>
                  <a:cubicBezTo>
                    <a:pt x="460587" y="1633891"/>
                    <a:pt x="459595" y="1639262"/>
                    <a:pt x="457200" y="1644051"/>
                  </a:cubicBezTo>
                  <a:cubicBezTo>
                    <a:pt x="437505" y="1683442"/>
                    <a:pt x="454729" y="1636225"/>
                    <a:pt x="441960" y="1674531"/>
                  </a:cubicBezTo>
                  <a:cubicBezTo>
                    <a:pt x="435670" y="1724848"/>
                    <a:pt x="432881" y="1725764"/>
                    <a:pt x="441960" y="1786291"/>
                  </a:cubicBezTo>
                  <a:cubicBezTo>
                    <a:pt x="443549" y="1796882"/>
                    <a:pt x="443209" y="1810830"/>
                    <a:pt x="452120" y="1816771"/>
                  </a:cubicBezTo>
                  <a:cubicBezTo>
                    <a:pt x="467105" y="1826761"/>
                    <a:pt x="470377" y="1827503"/>
                    <a:pt x="482600" y="1842171"/>
                  </a:cubicBezTo>
                  <a:cubicBezTo>
                    <a:pt x="503767" y="1867571"/>
                    <a:pt x="480060" y="1848944"/>
                    <a:pt x="508000" y="1867571"/>
                  </a:cubicBezTo>
                  <a:cubicBezTo>
                    <a:pt x="509693" y="1872651"/>
                    <a:pt x="510685" y="1878022"/>
                    <a:pt x="513080" y="1882811"/>
                  </a:cubicBezTo>
                  <a:cubicBezTo>
                    <a:pt x="515810" y="1888272"/>
                    <a:pt x="519184" y="1893488"/>
                    <a:pt x="523240" y="1898051"/>
                  </a:cubicBezTo>
                  <a:cubicBezTo>
                    <a:pt x="548547" y="1926521"/>
                    <a:pt x="545797" y="1923249"/>
                    <a:pt x="568960" y="1938691"/>
                  </a:cubicBezTo>
                  <a:cubicBezTo>
                    <a:pt x="576528" y="1937850"/>
                    <a:pt x="620335" y="1935049"/>
                    <a:pt x="635000" y="1928531"/>
                  </a:cubicBezTo>
                  <a:cubicBezTo>
                    <a:pt x="706980" y="1896540"/>
                    <a:pt x="628262" y="1924004"/>
                    <a:pt x="675640" y="1908211"/>
                  </a:cubicBezTo>
                  <a:cubicBezTo>
                    <a:pt x="677333" y="1916678"/>
                    <a:pt x="675419" y="1926795"/>
                    <a:pt x="680720" y="1933611"/>
                  </a:cubicBezTo>
                  <a:cubicBezTo>
                    <a:pt x="688217" y="1943250"/>
                    <a:pt x="711200" y="1953931"/>
                    <a:pt x="711200" y="1953931"/>
                  </a:cubicBezTo>
                  <a:cubicBezTo>
                    <a:pt x="712893" y="1959011"/>
                    <a:pt x="711923" y="1966059"/>
                    <a:pt x="716280" y="1969171"/>
                  </a:cubicBezTo>
                  <a:cubicBezTo>
                    <a:pt x="724995" y="1975396"/>
                    <a:pt x="736600" y="1975944"/>
                    <a:pt x="746760" y="1979331"/>
                  </a:cubicBezTo>
                  <a:lnTo>
                    <a:pt x="777240" y="1989491"/>
                  </a:lnTo>
                  <a:cubicBezTo>
                    <a:pt x="782320" y="1991184"/>
                    <a:pt x="787198" y="1993691"/>
                    <a:pt x="792480" y="1994571"/>
                  </a:cubicBezTo>
                  <a:lnTo>
                    <a:pt x="822960" y="1999651"/>
                  </a:lnTo>
                  <a:cubicBezTo>
                    <a:pt x="828040" y="2003038"/>
                    <a:pt x="832108" y="2009405"/>
                    <a:pt x="838200" y="2009811"/>
                  </a:cubicBezTo>
                  <a:cubicBezTo>
                    <a:pt x="879635" y="2012573"/>
                    <a:pt x="886345" y="2009003"/>
                    <a:pt x="914400" y="1999651"/>
                  </a:cubicBezTo>
                  <a:cubicBezTo>
                    <a:pt x="919480" y="1994571"/>
                    <a:pt x="925655" y="1990389"/>
                    <a:pt x="929640" y="1984411"/>
                  </a:cubicBezTo>
                  <a:cubicBezTo>
                    <a:pt x="932610" y="1979956"/>
                    <a:pt x="933840" y="1974453"/>
                    <a:pt x="934720" y="1969171"/>
                  </a:cubicBezTo>
                  <a:cubicBezTo>
                    <a:pt x="937241" y="1954046"/>
                    <a:pt x="936081" y="1938327"/>
                    <a:pt x="939800" y="1923451"/>
                  </a:cubicBezTo>
                  <a:cubicBezTo>
                    <a:pt x="943187" y="1909904"/>
                    <a:pt x="955040" y="1904824"/>
                    <a:pt x="965200" y="1898051"/>
                  </a:cubicBezTo>
                  <a:cubicBezTo>
                    <a:pt x="992293" y="1857411"/>
                    <a:pt x="956733" y="1906518"/>
                    <a:pt x="990600" y="1872651"/>
                  </a:cubicBezTo>
                  <a:cubicBezTo>
                    <a:pt x="1000448" y="1862803"/>
                    <a:pt x="1001708" y="1854566"/>
                    <a:pt x="1005840" y="1842171"/>
                  </a:cubicBezTo>
                  <a:cubicBezTo>
                    <a:pt x="1004147" y="1815078"/>
                    <a:pt x="1003602" y="1787888"/>
                    <a:pt x="1000760" y="1760891"/>
                  </a:cubicBezTo>
                  <a:cubicBezTo>
                    <a:pt x="1000199" y="1755566"/>
                    <a:pt x="996979" y="1750846"/>
                    <a:pt x="995680" y="1745651"/>
                  </a:cubicBezTo>
                  <a:cubicBezTo>
                    <a:pt x="993586" y="1737274"/>
                    <a:pt x="993632" y="1728336"/>
                    <a:pt x="990600" y="1720251"/>
                  </a:cubicBezTo>
                  <a:cubicBezTo>
                    <a:pt x="988456" y="1714534"/>
                    <a:pt x="983170" y="1710472"/>
                    <a:pt x="980440" y="1705011"/>
                  </a:cubicBezTo>
                  <a:cubicBezTo>
                    <a:pt x="978045" y="1700222"/>
                    <a:pt x="977469" y="1694693"/>
                    <a:pt x="975360" y="1689771"/>
                  </a:cubicBezTo>
                  <a:cubicBezTo>
                    <a:pt x="972377" y="1682810"/>
                    <a:pt x="968587" y="1676224"/>
                    <a:pt x="965200" y="1669451"/>
                  </a:cubicBezTo>
                  <a:cubicBezTo>
                    <a:pt x="963507" y="1633891"/>
                    <a:pt x="963076" y="1598248"/>
                    <a:pt x="960120" y="1562771"/>
                  </a:cubicBezTo>
                  <a:cubicBezTo>
                    <a:pt x="959709" y="1557845"/>
                    <a:pt x="946984" y="1537217"/>
                    <a:pt x="960120" y="1532291"/>
                  </a:cubicBezTo>
                  <a:cubicBezTo>
                    <a:pt x="971219" y="1528129"/>
                    <a:pt x="983827" y="1532291"/>
                    <a:pt x="995680" y="1532291"/>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randombar(horizontal)">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716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11.1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x</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các quốc gia và vùng lãnh thổ có chung Biển Đông với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VỊ TRÍ ĐỊA LÍ VÀ PHẠM VI BIỂN ĐÔNG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124200"/>
            <a:ext cx="3657601" cy="321626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Các nước có chung Biển Đông với Việt Nam là: Trung Quốc, Phi-lip-pin, In-đô-nê-xia, Bờ-ru-nây, Ma-lay-xia, Xing-ga-po, Thái Lan, </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Cam-pu-chia</a:t>
            </a:r>
            <a:r>
              <a:rPr lang="vi-VN" sz="2200" dirty="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Vùng lãnh thổ có chung Biển Đông với Việt Nam là: Đài Loan.</a:t>
            </a:r>
          </a:p>
        </p:txBody>
      </p:sp>
      <p:pic>
        <p:nvPicPr>
          <p:cNvPr id="38" name="Picture 37"/>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7" y="1249278"/>
            <a:ext cx="3535053" cy="5303922"/>
          </a:xfrm>
          <a:prstGeom prst="rect">
            <a:avLst/>
          </a:prstGeom>
          <a:noFill/>
          <a:ln>
            <a:solidFill>
              <a:srgbClr val="FF0000"/>
            </a:solidFill>
          </a:ln>
        </p:spPr>
      </p:pic>
      <p:grpSp>
        <p:nvGrpSpPr>
          <p:cNvPr id="39" name="Group 38"/>
          <p:cNvGrpSpPr/>
          <p:nvPr/>
        </p:nvGrpSpPr>
        <p:grpSpPr>
          <a:xfrm>
            <a:off x="5410200" y="1523999"/>
            <a:ext cx="3048001" cy="4495800"/>
            <a:chOff x="1264920" y="1409416"/>
            <a:chExt cx="2185511" cy="3326053"/>
          </a:xfrm>
        </p:grpSpPr>
        <p:sp>
          <p:nvSpPr>
            <p:cNvPr id="40" name="Freeform 39"/>
            <p:cNvSpPr/>
            <p:nvPr/>
          </p:nvSpPr>
          <p:spPr>
            <a:xfrm>
              <a:off x="1428833" y="1409416"/>
              <a:ext cx="1966959" cy="1953778"/>
            </a:xfrm>
            <a:custGeom>
              <a:avLst/>
              <a:gdLst>
                <a:gd name="connsiteX0" fmla="*/ 1905000 w 1905000"/>
                <a:gd name="connsiteY0" fmla="*/ 10160 h 2027153"/>
                <a:gd name="connsiteX1" fmla="*/ 1788160 w 1905000"/>
                <a:gd name="connsiteY1" fmla="*/ 5080 h 2027153"/>
                <a:gd name="connsiteX2" fmla="*/ 1767840 w 1905000"/>
                <a:gd name="connsiteY2" fmla="*/ 0 h 2027153"/>
                <a:gd name="connsiteX3" fmla="*/ 1752600 w 1905000"/>
                <a:gd name="connsiteY3" fmla="*/ 5080 h 2027153"/>
                <a:gd name="connsiteX4" fmla="*/ 1711960 w 1905000"/>
                <a:gd name="connsiteY4" fmla="*/ 10160 h 2027153"/>
                <a:gd name="connsiteX5" fmla="*/ 1706880 w 1905000"/>
                <a:gd name="connsiteY5" fmla="*/ 25400 h 2027153"/>
                <a:gd name="connsiteX6" fmla="*/ 1701800 w 1905000"/>
                <a:gd name="connsiteY6" fmla="*/ 60960 h 2027153"/>
                <a:gd name="connsiteX7" fmla="*/ 1671320 w 1905000"/>
                <a:gd name="connsiteY7" fmla="*/ 71120 h 2027153"/>
                <a:gd name="connsiteX8" fmla="*/ 1651000 w 1905000"/>
                <a:gd name="connsiteY8" fmla="*/ 96520 h 2027153"/>
                <a:gd name="connsiteX9" fmla="*/ 1625600 w 1905000"/>
                <a:gd name="connsiteY9" fmla="*/ 121920 h 2027153"/>
                <a:gd name="connsiteX10" fmla="*/ 1605280 w 1905000"/>
                <a:gd name="connsiteY10" fmla="*/ 147320 h 2027153"/>
                <a:gd name="connsiteX11" fmla="*/ 1600200 w 1905000"/>
                <a:gd name="connsiteY11" fmla="*/ 162560 h 2027153"/>
                <a:gd name="connsiteX12" fmla="*/ 1574800 w 1905000"/>
                <a:gd name="connsiteY12" fmla="*/ 187960 h 2027153"/>
                <a:gd name="connsiteX13" fmla="*/ 1554480 w 1905000"/>
                <a:gd name="connsiteY13" fmla="*/ 208280 h 2027153"/>
                <a:gd name="connsiteX14" fmla="*/ 1544320 w 1905000"/>
                <a:gd name="connsiteY14" fmla="*/ 223520 h 2027153"/>
                <a:gd name="connsiteX15" fmla="*/ 1529080 w 1905000"/>
                <a:gd name="connsiteY15" fmla="*/ 233680 h 2027153"/>
                <a:gd name="connsiteX16" fmla="*/ 1508760 w 1905000"/>
                <a:gd name="connsiteY16" fmla="*/ 264160 h 2027153"/>
                <a:gd name="connsiteX17" fmla="*/ 1478280 w 1905000"/>
                <a:gd name="connsiteY17" fmla="*/ 284480 h 2027153"/>
                <a:gd name="connsiteX18" fmla="*/ 1463040 w 1905000"/>
                <a:gd name="connsiteY18" fmla="*/ 294640 h 2027153"/>
                <a:gd name="connsiteX19" fmla="*/ 1427480 w 1905000"/>
                <a:gd name="connsiteY19" fmla="*/ 304800 h 2027153"/>
                <a:gd name="connsiteX20" fmla="*/ 1412240 w 1905000"/>
                <a:gd name="connsiteY20" fmla="*/ 309880 h 2027153"/>
                <a:gd name="connsiteX21" fmla="*/ 1346200 w 1905000"/>
                <a:gd name="connsiteY21" fmla="*/ 314960 h 2027153"/>
                <a:gd name="connsiteX22" fmla="*/ 1330960 w 1905000"/>
                <a:gd name="connsiteY22" fmla="*/ 330200 h 2027153"/>
                <a:gd name="connsiteX23" fmla="*/ 1315720 w 1905000"/>
                <a:gd name="connsiteY23" fmla="*/ 335280 h 2027153"/>
                <a:gd name="connsiteX24" fmla="*/ 1300480 w 1905000"/>
                <a:gd name="connsiteY24" fmla="*/ 345440 h 2027153"/>
                <a:gd name="connsiteX25" fmla="*/ 1270000 w 1905000"/>
                <a:gd name="connsiteY25" fmla="*/ 335280 h 2027153"/>
                <a:gd name="connsiteX26" fmla="*/ 1254760 w 1905000"/>
                <a:gd name="connsiteY26" fmla="*/ 325120 h 2027153"/>
                <a:gd name="connsiteX27" fmla="*/ 1249680 w 1905000"/>
                <a:gd name="connsiteY27" fmla="*/ 345440 h 2027153"/>
                <a:gd name="connsiteX28" fmla="*/ 1229360 w 1905000"/>
                <a:gd name="connsiteY28" fmla="*/ 370840 h 2027153"/>
                <a:gd name="connsiteX29" fmla="*/ 1209040 w 1905000"/>
                <a:gd name="connsiteY29" fmla="*/ 401320 h 2027153"/>
                <a:gd name="connsiteX30" fmla="*/ 1112520 w 1905000"/>
                <a:gd name="connsiteY30" fmla="*/ 426720 h 2027153"/>
                <a:gd name="connsiteX31" fmla="*/ 1082040 w 1905000"/>
                <a:gd name="connsiteY31" fmla="*/ 436880 h 2027153"/>
                <a:gd name="connsiteX32" fmla="*/ 1051560 w 1905000"/>
                <a:gd name="connsiteY32" fmla="*/ 462280 h 2027153"/>
                <a:gd name="connsiteX33" fmla="*/ 1036320 w 1905000"/>
                <a:gd name="connsiteY33" fmla="*/ 477520 h 2027153"/>
                <a:gd name="connsiteX34" fmla="*/ 1005840 w 1905000"/>
                <a:gd name="connsiteY34" fmla="*/ 487680 h 2027153"/>
                <a:gd name="connsiteX35" fmla="*/ 970280 w 1905000"/>
                <a:gd name="connsiteY35" fmla="*/ 497840 h 2027153"/>
                <a:gd name="connsiteX36" fmla="*/ 944880 w 1905000"/>
                <a:gd name="connsiteY36" fmla="*/ 528320 h 2027153"/>
                <a:gd name="connsiteX37" fmla="*/ 929640 w 1905000"/>
                <a:gd name="connsiteY37" fmla="*/ 558800 h 2027153"/>
                <a:gd name="connsiteX38" fmla="*/ 939800 w 1905000"/>
                <a:gd name="connsiteY38" fmla="*/ 589280 h 2027153"/>
                <a:gd name="connsiteX39" fmla="*/ 949960 w 1905000"/>
                <a:gd name="connsiteY39" fmla="*/ 604520 h 2027153"/>
                <a:gd name="connsiteX40" fmla="*/ 975360 w 1905000"/>
                <a:gd name="connsiteY40" fmla="*/ 650240 h 2027153"/>
                <a:gd name="connsiteX41" fmla="*/ 1000760 w 1905000"/>
                <a:gd name="connsiteY41" fmla="*/ 680720 h 2027153"/>
                <a:gd name="connsiteX42" fmla="*/ 1005840 w 1905000"/>
                <a:gd name="connsiteY42" fmla="*/ 706120 h 2027153"/>
                <a:gd name="connsiteX43" fmla="*/ 985520 w 1905000"/>
                <a:gd name="connsiteY43" fmla="*/ 731520 h 2027153"/>
                <a:gd name="connsiteX44" fmla="*/ 970280 w 1905000"/>
                <a:gd name="connsiteY44" fmla="*/ 736600 h 2027153"/>
                <a:gd name="connsiteX45" fmla="*/ 955040 w 1905000"/>
                <a:gd name="connsiteY45" fmla="*/ 746760 h 2027153"/>
                <a:gd name="connsiteX46" fmla="*/ 944880 w 1905000"/>
                <a:gd name="connsiteY46" fmla="*/ 762000 h 2027153"/>
                <a:gd name="connsiteX47" fmla="*/ 939800 w 1905000"/>
                <a:gd name="connsiteY47" fmla="*/ 782320 h 2027153"/>
                <a:gd name="connsiteX48" fmla="*/ 934720 w 1905000"/>
                <a:gd name="connsiteY48" fmla="*/ 797560 h 2027153"/>
                <a:gd name="connsiteX49" fmla="*/ 929640 w 1905000"/>
                <a:gd name="connsiteY49" fmla="*/ 817880 h 2027153"/>
                <a:gd name="connsiteX50" fmla="*/ 914400 w 1905000"/>
                <a:gd name="connsiteY50" fmla="*/ 828040 h 2027153"/>
                <a:gd name="connsiteX51" fmla="*/ 868680 w 1905000"/>
                <a:gd name="connsiteY51" fmla="*/ 863600 h 2027153"/>
                <a:gd name="connsiteX52" fmla="*/ 807720 w 1905000"/>
                <a:gd name="connsiteY52" fmla="*/ 858520 h 2027153"/>
                <a:gd name="connsiteX53" fmla="*/ 792480 w 1905000"/>
                <a:gd name="connsiteY53" fmla="*/ 853440 h 2027153"/>
                <a:gd name="connsiteX54" fmla="*/ 782320 w 1905000"/>
                <a:gd name="connsiteY54" fmla="*/ 822960 h 2027153"/>
                <a:gd name="connsiteX55" fmla="*/ 772160 w 1905000"/>
                <a:gd name="connsiteY55" fmla="*/ 807720 h 2027153"/>
                <a:gd name="connsiteX56" fmla="*/ 777240 w 1905000"/>
                <a:gd name="connsiteY56" fmla="*/ 741680 h 2027153"/>
                <a:gd name="connsiteX57" fmla="*/ 787400 w 1905000"/>
                <a:gd name="connsiteY57" fmla="*/ 711200 h 2027153"/>
                <a:gd name="connsiteX58" fmla="*/ 812800 w 1905000"/>
                <a:gd name="connsiteY58" fmla="*/ 706120 h 2027153"/>
                <a:gd name="connsiteX59" fmla="*/ 817880 w 1905000"/>
                <a:gd name="connsiteY59" fmla="*/ 690880 h 2027153"/>
                <a:gd name="connsiteX60" fmla="*/ 833120 w 1905000"/>
                <a:gd name="connsiteY60" fmla="*/ 680720 h 2027153"/>
                <a:gd name="connsiteX61" fmla="*/ 848360 w 1905000"/>
                <a:gd name="connsiteY61" fmla="*/ 665480 h 2027153"/>
                <a:gd name="connsiteX62" fmla="*/ 853440 w 1905000"/>
                <a:gd name="connsiteY62" fmla="*/ 650240 h 2027153"/>
                <a:gd name="connsiteX63" fmla="*/ 883920 w 1905000"/>
                <a:gd name="connsiteY63" fmla="*/ 629920 h 2027153"/>
                <a:gd name="connsiteX64" fmla="*/ 889000 w 1905000"/>
                <a:gd name="connsiteY64" fmla="*/ 614680 h 2027153"/>
                <a:gd name="connsiteX65" fmla="*/ 904240 w 1905000"/>
                <a:gd name="connsiteY65" fmla="*/ 584200 h 2027153"/>
                <a:gd name="connsiteX66" fmla="*/ 899160 w 1905000"/>
                <a:gd name="connsiteY66" fmla="*/ 528320 h 2027153"/>
                <a:gd name="connsiteX67" fmla="*/ 889000 w 1905000"/>
                <a:gd name="connsiteY67" fmla="*/ 513080 h 2027153"/>
                <a:gd name="connsiteX68" fmla="*/ 868680 w 1905000"/>
                <a:gd name="connsiteY68" fmla="*/ 477520 h 2027153"/>
                <a:gd name="connsiteX69" fmla="*/ 812800 w 1905000"/>
                <a:gd name="connsiteY69" fmla="*/ 477520 h 2027153"/>
                <a:gd name="connsiteX70" fmla="*/ 802640 w 1905000"/>
                <a:gd name="connsiteY70" fmla="*/ 462280 h 2027153"/>
                <a:gd name="connsiteX71" fmla="*/ 746760 w 1905000"/>
                <a:gd name="connsiteY71" fmla="*/ 472440 h 2027153"/>
                <a:gd name="connsiteX72" fmla="*/ 716280 w 1905000"/>
                <a:gd name="connsiteY72" fmla="*/ 497840 h 2027153"/>
                <a:gd name="connsiteX73" fmla="*/ 701040 w 1905000"/>
                <a:gd name="connsiteY73" fmla="*/ 508000 h 2027153"/>
                <a:gd name="connsiteX74" fmla="*/ 716280 w 1905000"/>
                <a:gd name="connsiteY74" fmla="*/ 518160 h 2027153"/>
                <a:gd name="connsiteX75" fmla="*/ 701040 w 1905000"/>
                <a:gd name="connsiteY75" fmla="*/ 553720 h 2027153"/>
                <a:gd name="connsiteX76" fmla="*/ 635000 w 1905000"/>
                <a:gd name="connsiteY76" fmla="*/ 558800 h 2027153"/>
                <a:gd name="connsiteX77" fmla="*/ 619760 w 1905000"/>
                <a:gd name="connsiteY77" fmla="*/ 568960 h 2027153"/>
                <a:gd name="connsiteX78" fmla="*/ 594360 w 1905000"/>
                <a:gd name="connsiteY78" fmla="*/ 594360 h 2027153"/>
                <a:gd name="connsiteX79" fmla="*/ 579120 w 1905000"/>
                <a:gd name="connsiteY79" fmla="*/ 624840 h 2027153"/>
                <a:gd name="connsiteX80" fmla="*/ 563880 w 1905000"/>
                <a:gd name="connsiteY80" fmla="*/ 635000 h 2027153"/>
                <a:gd name="connsiteX81" fmla="*/ 533400 w 1905000"/>
                <a:gd name="connsiteY81" fmla="*/ 680720 h 2027153"/>
                <a:gd name="connsiteX82" fmla="*/ 523240 w 1905000"/>
                <a:gd name="connsiteY82" fmla="*/ 695960 h 2027153"/>
                <a:gd name="connsiteX83" fmla="*/ 518160 w 1905000"/>
                <a:gd name="connsiteY83" fmla="*/ 721360 h 2027153"/>
                <a:gd name="connsiteX84" fmla="*/ 513080 w 1905000"/>
                <a:gd name="connsiteY84" fmla="*/ 736600 h 2027153"/>
                <a:gd name="connsiteX85" fmla="*/ 508000 w 1905000"/>
                <a:gd name="connsiteY85" fmla="*/ 756920 h 2027153"/>
                <a:gd name="connsiteX86" fmla="*/ 502920 w 1905000"/>
                <a:gd name="connsiteY86" fmla="*/ 828040 h 2027153"/>
                <a:gd name="connsiteX87" fmla="*/ 518160 w 1905000"/>
                <a:gd name="connsiteY87" fmla="*/ 833120 h 2027153"/>
                <a:gd name="connsiteX88" fmla="*/ 528320 w 1905000"/>
                <a:gd name="connsiteY88" fmla="*/ 848360 h 2027153"/>
                <a:gd name="connsiteX89" fmla="*/ 543560 w 1905000"/>
                <a:gd name="connsiteY89" fmla="*/ 858520 h 2027153"/>
                <a:gd name="connsiteX90" fmla="*/ 563880 w 1905000"/>
                <a:gd name="connsiteY90" fmla="*/ 889000 h 2027153"/>
                <a:gd name="connsiteX91" fmla="*/ 574040 w 1905000"/>
                <a:gd name="connsiteY91" fmla="*/ 904240 h 2027153"/>
                <a:gd name="connsiteX92" fmla="*/ 589280 w 1905000"/>
                <a:gd name="connsiteY92" fmla="*/ 909320 h 2027153"/>
                <a:gd name="connsiteX93" fmla="*/ 604520 w 1905000"/>
                <a:gd name="connsiteY93" fmla="*/ 939800 h 2027153"/>
                <a:gd name="connsiteX94" fmla="*/ 609600 w 1905000"/>
                <a:gd name="connsiteY94" fmla="*/ 955040 h 2027153"/>
                <a:gd name="connsiteX95" fmla="*/ 619760 w 1905000"/>
                <a:gd name="connsiteY95" fmla="*/ 970280 h 2027153"/>
                <a:gd name="connsiteX96" fmla="*/ 645160 w 1905000"/>
                <a:gd name="connsiteY96" fmla="*/ 1010920 h 2027153"/>
                <a:gd name="connsiteX97" fmla="*/ 655320 w 1905000"/>
                <a:gd name="connsiteY97" fmla="*/ 1026160 h 2027153"/>
                <a:gd name="connsiteX98" fmla="*/ 670560 w 1905000"/>
                <a:gd name="connsiteY98" fmla="*/ 1036320 h 2027153"/>
                <a:gd name="connsiteX99" fmla="*/ 690880 w 1905000"/>
                <a:gd name="connsiteY99" fmla="*/ 1066800 h 2027153"/>
                <a:gd name="connsiteX100" fmla="*/ 695960 w 1905000"/>
                <a:gd name="connsiteY100" fmla="*/ 1082040 h 2027153"/>
                <a:gd name="connsiteX101" fmla="*/ 711200 w 1905000"/>
                <a:gd name="connsiteY101" fmla="*/ 1087120 h 2027153"/>
                <a:gd name="connsiteX102" fmla="*/ 731520 w 1905000"/>
                <a:gd name="connsiteY102" fmla="*/ 1107440 h 2027153"/>
                <a:gd name="connsiteX103" fmla="*/ 756920 w 1905000"/>
                <a:gd name="connsiteY103" fmla="*/ 1127760 h 2027153"/>
                <a:gd name="connsiteX104" fmla="*/ 767080 w 1905000"/>
                <a:gd name="connsiteY104" fmla="*/ 1143000 h 2027153"/>
                <a:gd name="connsiteX105" fmla="*/ 772160 w 1905000"/>
                <a:gd name="connsiteY105" fmla="*/ 1158240 h 2027153"/>
                <a:gd name="connsiteX106" fmla="*/ 787400 w 1905000"/>
                <a:gd name="connsiteY106" fmla="*/ 1168400 h 2027153"/>
                <a:gd name="connsiteX107" fmla="*/ 792480 w 1905000"/>
                <a:gd name="connsiteY107" fmla="*/ 1183640 h 2027153"/>
                <a:gd name="connsiteX108" fmla="*/ 807720 w 1905000"/>
                <a:gd name="connsiteY108" fmla="*/ 1193800 h 2027153"/>
                <a:gd name="connsiteX109" fmla="*/ 817880 w 1905000"/>
                <a:gd name="connsiteY109" fmla="*/ 1224280 h 2027153"/>
                <a:gd name="connsiteX110" fmla="*/ 822960 w 1905000"/>
                <a:gd name="connsiteY110" fmla="*/ 1239520 h 2027153"/>
                <a:gd name="connsiteX111" fmla="*/ 828040 w 1905000"/>
                <a:gd name="connsiteY111" fmla="*/ 1320800 h 2027153"/>
                <a:gd name="connsiteX112" fmla="*/ 838200 w 1905000"/>
                <a:gd name="connsiteY112" fmla="*/ 1351280 h 2027153"/>
                <a:gd name="connsiteX113" fmla="*/ 843280 w 1905000"/>
                <a:gd name="connsiteY113" fmla="*/ 1366520 h 2027153"/>
                <a:gd name="connsiteX114" fmla="*/ 848360 w 1905000"/>
                <a:gd name="connsiteY114" fmla="*/ 1422400 h 2027153"/>
                <a:gd name="connsiteX115" fmla="*/ 858520 w 1905000"/>
                <a:gd name="connsiteY115" fmla="*/ 1437640 h 2027153"/>
                <a:gd name="connsiteX116" fmla="*/ 863600 w 1905000"/>
                <a:gd name="connsiteY116" fmla="*/ 1518920 h 2027153"/>
                <a:gd name="connsiteX117" fmla="*/ 873760 w 1905000"/>
                <a:gd name="connsiteY117" fmla="*/ 1559560 h 2027153"/>
                <a:gd name="connsiteX118" fmla="*/ 868680 w 1905000"/>
                <a:gd name="connsiteY118" fmla="*/ 1600200 h 2027153"/>
                <a:gd name="connsiteX119" fmla="*/ 863600 w 1905000"/>
                <a:gd name="connsiteY119" fmla="*/ 1615440 h 2027153"/>
                <a:gd name="connsiteX120" fmla="*/ 848360 w 1905000"/>
                <a:gd name="connsiteY120" fmla="*/ 1625600 h 2027153"/>
                <a:gd name="connsiteX121" fmla="*/ 833120 w 1905000"/>
                <a:gd name="connsiteY121" fmla="*/ 1681480 h 2027153"/>
                <a:gd name="connsiteX122" fmla="*/ 822960 w 1905000"/>
                <a:gd name="connsiteY122" fmla="*/ 1696720 h 2027153"/>
                <a:gd name="connsiteX123" fmla="*/ 807720 w 1905000"/>
                <a:gd name="connsiteY123" fmla="*/ 1701800 h 2027153"/>
                <a:gd name="connsiteX124" fmla="*/ 797560 w 1905000"/>
                <a:gd name="connsiteY124" fmla="*/ 1717040 h 2027153"/>
                <a:gd name="connsiteX125" fmla="*/ 746760 w 1905000"/>
                <a:gd name="connsiteY125" fmla="*/ 1747520 h 2027153"/>
                <a:gd name="connsiteX126" fmla="*/ 731520 w 1905000"/>
                <a:gd name="connsiteY126" fmla="*/ 1757680 h 2027153"/>
                <a:gd name="connsiteX127" fmla="*/ 690880 w 1905000"/>
                <a:gd name="connsiteY127" fmla="*/ 1793240 h 2027153"/>
                <a:gd name="connsiteX128" fmla="*/ 660400 w 1905000"/>
                <a:gd name="connsiteY128" fmla="*/ 1803400 h 2027153"/>
                <a:gd name="connsiteX129" fmla="*/ 645160 w 1905000"/>
                <a:gd name="connsiteY129" fmla="*/ 1808480 h 2027153"/>
                <a:gd name="connsiteX130" fmla="*/ 614680 w 1905000"/>
                <a:gd name="connsiteY130" fmla="*/ 1833880 h 2027153"/>
                <a:gd name="connsiteX131" fmla="*/ 604520 w 1905000"/>
                <a:gd name="connsiteY131" fmla="*/ 1864360 h 2027153"/>
                <a:gd name="connsiteX132" fmla="*/ 589280 w 1905000"/>
                <a:gd name="connsiteY132" fmla="*/ 1894840 h 2027153"/>
                <a:gd name="connsiteX133" fmla="*/ 568960 w 1905000"/>
                <a:gd name="connsiteY133" fmla="*/ 1899920 h 2027153"/>
                <a:gd name="connsiteX134" fmla="*/ 538480 w 1905000"/>
                <a:gd name="connsiteY134" fmla="*/ 1925320 h 2027153"/>
                <a:gd name="connsiteX135" fmla="*/ 502920 w 1905000"/>
                <a:gd name="connsiteY135" fmla="*/ 1935480 h 2027153"/>
                <a:gd name="connsiteX136" fmla="*/ 487680 w 1905000"/>
                <a:gd name="connsiteY136" fmla="*/ 1950720 h 2027153"/>
                <a:gd name="connsiteX137" fmla="*/ 472440 w 1905000"/>
                <a:gd name="connsiteY137" fmla="*/ 1955800 h 2027153"/>
                <a:gd name="connsiteX138" fmla="*/ 467360 w 1905000"/>
                <a:gd name="connsiteY138" fmla="*/ 1971040 h 2027153"/>
                <a:gd name="connsiteX139" fmla="*/ 441960 w 1905000"/>
                <a:gd name="connsiteY139" fmla="*/ 1996440 h 2027153"/>
                <a:gd name="connsiteX140" fmla="*/ 416560 w 1905000"/>
                <a:gd name="connsiteY140" fmla="*/ 2026920 h 2027153"/>
                <a:gd name="connsiteX141" fmla="*/ 411480 w 1905000"/>
                <a:gd name="connsiteY141" fmla="*/ 1996440 h 2027153"/>
                <a:gd name="connsiteX142" fmla="*/ 406400 w 1905000"/>
                <a:gd name="connsiteY142" fmla="*/ 1981200 h 2027153"/>
                <a:gd name="connsiteX143" fmla="*/ 406400 w 1905000"/>
                <a:gd name="connsiteY143" fmla="*/ 1864360 h 2027153"/>
                <a:gd name="connsiteX144" fmla="*/ 391160 w 1905000"/>
                <a:gd name="connsiteY144" fmla="*/ 1813560 h 2027153"/>
                <a:gd name="connsiteX145" fmla="*/ 375920 w 1905000"/>
                <a:gd name="connsiteY145" fmla="*/ 1803400 h 2027153"/>
                <a:gd name="connsiteX146" fmla="*/ 365760 w 1905000"/>
                <a:gd name="connsiteY146" fmla="*/ 1788160 h 2027153"/>
                <a:gd name="connsiteX147" fmla="*/ 330200 w 1905000"/>
                <a:gd name="connsiteY147" fmla="*/ 1793240 h 2027153"/>
                <a:gd name="connsiteX148" fmla="*/ 314960 w 1905000"/>
                <a:gd name="connsiteY148" fmla="*/ 1798320 h 2027153"/>
                <a:gd name="connsiteX149" fmla="*/ 304800 w 1905000"/>
                <a:gd name="connsiteY149" fmla="*/ 1813560 h 2027153"/>
                <a:gd name="connsiteX150" fmla="*/ 289560 w 1905000"/>
                <a:gd name="connsiteY150" fmla="*/ 1808480 h 2027153"/>
                <a:gd name="connsiteX151" fmla="*/ 299720 w 1905000"/>
                <a:gd name="connsiteY151" fmla="*/ 1767840 h 2027153"/>
                <a:gd name="connsiteX152" fmla="*/ 294640 w 1905000"/>
                <a:gd name="connsiteY152" fmla="*/ 1737360 h 2027153"/>
                <a:gd name="connsiteX153" fmla="*/ 279400 w 1905000"/>
                <a:gd name="connsiteY153" fmla="*/ 1727200 h 2027153"/>
                <a:gd name="connsiteX154" fmla="*/ 274320 w 1905000"/>
                <a:gd name="connsiteY154" fmla="*/ 1747520 h 2027153"/>
                <a:gd name="connsiteX155" fmla="*/ 254000 w 1905000"/>
                <a:gd name="connsiteY155" fmla="*/ 1778000 h 2027153"/>
                <a:gd name="connsiteX156" fmla="*/ 238760 w 1905000"/>
                <a:gd name="connsiteY156" fmla="*/ 1732280 h 2027153"/>
                <a:gd name="connsiteX157" fmla="*/ 233680 w 1905000"/>
                <a:gd name="connsiteY157" fmla="*/ 1717040 h 2027153"/>
                <a:gd name="connsiteX158" fmla="*/ 228600 w 1905000"/>
                <a:gd name="connsiteY158" fmla="*/ 1691640 h 2027153"/>
                <a:gd name="connsiteX159" fmla="*/ 223520 w 1905000"/>
                <a:gd name="connsiteY159" fmla="*/ 1656080 h 2027153"/>
                <a:gd name="connsiteX160" fmla="*/ 208280 w 1905000"/>
                <a:gd name="connsiteY160" fmla="*/ 1645920 h 2027153"/>
                <a:gd name="connsiteX161" fmla="*/ 193040 w 1905000"/>
                <a:gd name="connsiteY161" fmla="*/ 1615440 h 2027153"/>
                <a:gd name="connsiteX162" fmla="*/ 177800 w 1905000"/>
                <a:gd name="connsiteY162" fmla="*/ 1584960 h 2027153"/>
                <a:gd name="connsiteX163" fmla="*/ 162560 w 1905000"/>
                <a:gd name="connsiteY163" fmla="*/ 1579880 h 2027153"/>
                <a:gd name="connsiteX164" fmla="*/ 137160 w 1905000"/>
                <a:gd name="connsiteY164" fmla="*/ 1554480 h 2027153"/>
                <a:gd name="connsiteX165" fmla="*/ 106680 w 1905000"/>
                <a:gd name="connsiteY165" fmla="*/ 1544320 h 2027153"/>
                <a:gd name="connsiteX166" fmla="*/ 91440 w 1905000"/>
                <a:gd name="connsiteY166" fmla="*/ 1539240 h 2027153"/>
                <a:gd name="connsiteX167" fmla="*/ 76200 w 1905000"/>
                <a:gd name="connsiteY167" fmla="*/ 1529080 h 2027153"/>
                <a:gd name="connsiteX168" fmla="*/ 35560 w 1905000"/>
                <a:gd name="connsiteY168" fmla="*/ 1524000 h 2027153"/>
                <a:gd name="connsiteX169" fmla="*/ 30480 w 1905000"/>
                <a:gd name="connsiteY169" fmla="*/ 1508760 h 2027153"/>
                <a:gd name="connsiteX170" fmla="*/ 0 w 1905000"/>
                <a:gd name="connsiteY170" fmla="*/ 1488440 h 2027153"/>
                <a:gd name="connsiteX171" fmla="*/ 20320 w 1905000"/>
                <a:gd name="connsiteY171" fmla="*/ 1468120 h 202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1905000" h="2027153">
                  <a:moveTo>
                    <a:pt x="1905000" y="10160"/>
                  </a:moveTo>
                  <a:cubicBezTo>
                    <a:pt x="1866053" y="8467"/>
                    <a:pt x="1827037" y="7960"/>
                    <a:pt x="1788160" y="5080"/>
                  </a:cubicBezTo>
                  <a:cubicBezTo>
                    <a:pt x="1781197" y="4564"/>
                    <a:pt x="1774822" y="0"/>
                    <a:pt x="1767840" y="0"/>
                  </a:cubicBezTo>
                  <a:cubicBezTo>
                    <a:pt x="1762485" y="0"/>
                    <a:pt x="1757868" y="4122"/>
                    <a:pt x="1752600" y="5080"/>
                  </a:cubicBezTo>
                  <a:cubicBezTo>
                    <a:pt x="1739168" y="7522"/>
                    <a:pt x="1725507" y="8467"/>
                    <a:pt x="1711960" y="10160"/>
                  </a:cubicBezTo>
                  <a:cubicBezTo>
                    <a:pt x="1710267" y="15240"/>
                    <a:pt x="1707930" y="20149"/>
                    <a:pt x="1706880" y="25400"/>
                  </a:cubicBezTo>
                  <a:cubicBezTo>
                    <a:pt x="1704532" y="37141"/>
                    <a:pt x="1709151" y="51509"/>
                    <a:pt x="1701800" y="60960"/>
                  </a:cubicBezTo>
                  <a:cubicBezTo>
                    <a:pt x="1695225" y="69414"/>
                    <a:pt x="1671320" y="71120"/>
                    <a:pt x="1671320" y="71120"/>
                  </a:cubicBezTo>
                  <a:cubicBezTo>
                    <a:pt x="1661430" y="100789"/>
                    <a:pt x="1673978" y="73542"/>
                    <a:pt x="1651000" y="96520"/>
                  </a:cubicBezTo>
                  <a:cubicBezTo>
                    <a:pt x="1617133" y="130387"/>
                    <a:pt x="1666240" y="94827"/>
                    <a:pt x="1625600" y="121920"/>
                  </a:cubicBezTo>
                  <a:cubicBezTo>
                    <a:pt x="1612831" y="160226"/>
                    <a:pt x="1631541" y="114494"/>
                    <a:pt x="1605280" y="147320"/>
                  </a:cubicBezTo>
                  <a:cubicBezTo>
                    <a:pt x="1601935" y="151501"/>
                    <a:pt x="1602595" y="157771"/>
                    <a:pt x="1600200" y="162560"/>
                  </a:cubicBezTo>
                  <a:cubicBezTo>
                    <a:pt x="1591733" y="179493"/>
                    <a:pt x="1590040" y="177800"/>
                    <a:pt x="1574800" y="187960"/>
                  </a:cubicBezTo>
                  <a:cubicBezTo>
                    <a:pt x="1563716" y="221211"/>
                    <a:pt x="1579110" y="188576"/>
                    <a:pt x="1554480" y="208280"/>
                  </a:cubicBezTo>
                  <a:cubicBezTo>
                    <a:pt x="1549712" y="212094"/>
                    <a:pt x="1548637" y="219203"/>
                    <a:pt x="1544320" y="223520"/>
                  </a:cubicBezTo>
                  <a:cubicBezTo>
                    <a:pt x="1540003" y="227837"/>
                    <a:pt x="1534160" y="230293"/>
                    <a:pt x="1529080" y="233680"/>
                  </a:cubicBezTo>
                  <a:cubicBezTo>
                    <a:pt x="1522307" y="243840"/>
                    <a:pt x="1518920" y="257387"/>
                    <a:pt x="1508760" y="264160"/>
                  </a:cubicBezTo>
                  <a:lnTo>
                    <a:pt x="1478280" y="284480"/>
                  </a:lnTo>
                  <a:cubicBezTo>
                    <a:pt x="1473200" y="287867"/>
                    <a:pt x="1468832" y="292709"/>
                    <a:pt x="1463040" y="294640"/>
                  </a:cubicBezTo>
                  <a:cubicBezTo>
                    <a:pt x="1426500" y="306820"/>
                    <a:pt x="1472131" y="292043"/>
                    <a:pt x="1427480" y="304800"/>
                  </a:cubicBezTo>
                  <a:cubicBezTo>
                    <a:pt x="1422331" y="306271"/>
                    <a:pt x="1417553" y="309216"/>
                    <a:pt x="1412240" y="309880"/>
                  </a:cubicBezTo>
                  <a:cubicBezTo>
                    <a:pt x="1390332" y="312618"/>
                    <a:pt x="1368213" y="313267"/>
                    <a:pt x="1346200" y="314960"/>
                  </a:cubicBezTo>
                  <a:cubicBezTo>
                    <a:pt x="1341120" y="320040"/>
                    <a:pt x="1336938" y="326215"/>
                    <a:pt x="1330960" y="330200"/>
                  </a:cubicBezTo>
                  <a:cubicBezTo>
                    <a:pt x="1326505" y="333170"/>
                    <a:pt x="1320509" y="332885"/>
                    <a:pt x="1315720" y="335280"/>
                  </a:cubicBezTo>
                  <a:cubicBezTo>
                    <a:pt x="1310259" y="338010"/>
                    <a:pt x="1305560" y="342053"/>
                    <a:pt x="1300480" y="345440"/>
                  </a:cubicBezTo>
                  <a:cubicBezTo>
                    <a:pt x="1290320" y="342053"/>
                    <a:pt x="1279787" y="339630"/>
                    <a:pt x="1270000" y="335280"/>
                  </a:cubicBezTo>
                  <a:cubicBezTo>
                    <a:pt x="1264421" y="332800"/>
                    <a:pt x="1260221" y="322390"/>
                    <a:pt x="1254760" y="325120"/>
                  </a:cubicBezTo>
                  <a:cubicBezTo>
                    <a:pt x="1248515" y="328242"/>
                    <a:pt x="1251598" y="338727"/>
                    <a:pt x="1249680" y="345440"/>
                  </a:cubicBezTo>
                  <a:cubicBezTo>
                    <a:pt x="1243906" y="365647"/>
                    <a:pt x="1247645" y="358650"/>
                    <a:pt x="1229360" y="370840"/>
                  </a:cubicBezTo>
                  <a:cubicBezTo>
                    <a:pt x="1222587" y="381000"/>
                    <a:pt x="1219200" y="394547"/>
                    <a:pt x="1209040" y="401320"/>
                  </a:cubicBezTo>
                  <a:cubicBezTo>
                    <a:pt x="1160190" y="433887"/>
                    <a:pt x="1190735" y="420703"/>
                    <a:pt x="1112520" y="426720"/>
                  </a:cubicBezTo>
                  <a:cubicBezTo>
                    <a:pt x="1102360" y="430107"/>
                    <a:pt x="1089613" y="429307"/>
                    <a:pt x="1082040" y="436880"/>
                  </a:cubicBezTo>
                  <a:cubicBezTo>
                    <a:pt x="1037516" y="481404"/>
                    <a:pt x="1093995" y="426917"/>
                    <a:pt x="1051560" y="462280"/>
                  </a:cubicBezTo>
                  <a:cubicBezTo>
                    <a:pt x="1046041" y="466879"/>
                    <a:pt x="1042600" y="474031"/>
                    <a:pt x="1036320" y="477520"/>
                  </a:cubicBezTo>
                  <a:cubicBezTo>
                    <a:pt x="1026958" y="482721"/>
                    <a:pt x="1016000" y="484293"/>
                    <a:pt x="1005840" y="487680"/>
                  </a:cubicBezTo>
                  <a:cubicBezTo>
                    <a:pt x="983976" y="494968"/>
                    <a:pt x="995795" y="491461"/>
                    <a:pt x="970280" y="497840"/>
                  </a:cubicBezTo>
                  <a:cubicBezTo>
                    <a:pt x="959045" y="509075"/>
                    <a:pt x="951953" y="514175"/>
                    <a:pt x="944880" y="528320"/>
                  </a:cubicBezTo>
                  <a:cubicBezTo>
                    <a:pt x="923848" y="570384"/>
                    <a:pt x="958757" y="515124"/>
                    <a:pt x="929640" y="558800"/>
                  </a:cubicBezTo>
                  <a:cubicBezTo>
                    <a:pt x="933027" y="568960"/>
                    <a:pt x="933859" y="580369"/>
                    <a:pt x="939800" y="589280"/>
                  </a:cubicBezTo>
                  <a:cubicBezTo>
                    <a:pt x="943187" y="594360"/>
                    <a:pt x="947230" y="599059"/>
                    <a:pt x="949960" y="604520"/>
                  </a:cubicBezTo>
                  <a:cubicBezTo>
                    <a:pt x="962736" y="630072"/>
                    <a:pt x="943325" y="618205"/>
                    <a:pt x="975360" y="650240"/>
                  </a:cubicBezTo>
                  <a:cubicBezTo>
                    <a:pt x="994917" y="669797"/>
                    <a:pt x="986615" y="659502"/>
                    <a:pt x="1000760" y="680720"/>
                  </a:cubicBezTo>
                  <a:cubicBezTo>
                    <a:pt x="1002453" y="689187"/>
                    <a:pt x="1005840" y="697486"/>
                    <a:pt x="1005840" y="706120"/>
                  </a:cubicBezTo>
                  <a:cubicBezTo>
                    <a:pt x="1005840" y="720768"/>
                    <a:pt x="997222" y="725669"/>
                    <a:pt x="985520" y="731520"/>
                  </a:cubicBezTo>
                  <a:cubicBezTo>
                    <a:pt x="980731" y="733915"/>
                    <a:pt x="975069" y="734205"/>
                    <a:pt x="970280" y="736600"/>
                  </a:cubicBezTo>
                  <a:cubicBezTo>
                    <a:pt x="964819" y="739330"/>
                    <a:pt x="960120" y="743373"/>
                    <a:pt x="955040" y="746760"/>
                  </a:cubicBezTo>
                  <a:cubicBezTo>
                    <a:pt x="951653" y="751840"/>
                    <a:pt x="947285" y="756388"/>
                    <a:pt x="944880" y="762000"/>
                  </a:cubicBezTo>
                  <a:cubicBezTo>
                    <a:pt x="942130" y="768417"/>
                    <a:pt x="941718" y="775607"/>
                    <a:pt x="939800" y="782320"/>
                  </a:cubicBezTo>
                  <a:cubicBezTo>
                    <a:pt x="938329" y="787469"/>
                    <a:pt x="936191" y="792411"/>
                    <a:pt x="934720" y="797560"/>
                  </a:cubicBezTo>
                  <a:cubicBezTo>
                    <a:pt x="932802" y="804273"/>
                    <a:pt x="933513" y="812071"/>
                    <a:pt x="929640" y="817880"/>
                  </a:cubicBezTo>
                  <a:cubicBezTo>
                    <a:pt x="926253" y="822960"/>
                    <a:pt x="919480" y="824653"/>
                    <a:pt x="914400" y="828040"/>
                  </a:cubicBezTo>
                  <a:cubicBezTo>
                    <a:pt x="889291" y="865704"/>
                    <a:pt x="906054" y="856125"/>
                    <a:pt x="868680" y="863600"/>
                  </a:cubicBezTo>
                  <a:cubicBezTo>
                    <a:pt x="848360" y="861907"/>
                    <a:pt x="827932" y="861215"/>
                    <a:pt x="807720" y="858520"/>
                  </a:cubicBezTo>
                  <a:cubicBezTo>
                    <a:pt x="802412" y="857812"/>
                    <a:pt x="795592" y="857797"/>
                    <a:pt x="792480" y="853440"/>
                  </a:cubicBezTo>
                  <a:cubicBezTo>
                    <a:pt x="786255" y="844725"/>
                    <a:pt x="788261" y="831871"/>
                    <a:pt x="782320" y="822960"/>
                  </a:cubicBezTo>
                  <a:lnTo>
                    <a:pt x="772160" y="807720"/>
                  </a:lnTo>
                  <a:cubicBezTo>
                    <a:pt x="773853" y="785707"/>
                    <a:pt x="773797" y="763488"/>
                    <a:pt x="777240" y="741680"/>
                  </a:cubicBezTo>
                  <a:cubicBezTo>
                    <a:pt x="778910" y="731101"/>
                    <a:pt x="776898" y="713300"/>
                    <a:pt x="787400" y="711200"/>
                  </a:cubicBezTo>
                  <a:lnTo>
                    <a:pt x="812800" y="706120"/>
                  </a:lnTo>
                  <a:cubicBezTo>
                    <a:pt x="814493" y="701040"/>
                    <a:pt x="814535" y="695061"/>
                    <a:pt x="817880" y="690880"/>
                  </a:cubicBezTo>
                  <a:cubicBezTo>
                    <a:pt x="821694" y="686112"/>
                    <a:pt x="828430" y="684629"/>
                    <a:pt x="833120" y="680720"/>
                  </a:cubicBezTo>
                  <a:cubicBezTo>
                    <a:pt x="838639" y="676121"/>
                    <a:pt x="843280" y="670560"/>
                    <a:pt x="848360" y="665480"/>
                  </a:cubicBezTo>
                  <a:cubicBezTo>
                    <a:pt x="850053" y="660400"/>
                    <a:pt x="849654" y="654026"/>
                    <a:pt x="853440" y="650240"/>
                  </a:cubicBezTo>
                  <a:cubicBezTo>
                    <a:pt x="862074" y="641606"/>
                    <a:pt x="883920" y="629920"/>
                    <a:pt x="883920" y="629920"/>
                  </a:cubicBezTo>
                  <a:cubicBezTo>
                    <a:pt x="885613" y="624840"/>
                    <a:pt x="886605" y="619469"/>
                    <a:pt x="889000" y="614680"/>
                  </a:cubicBezTo>
                  <a:cubicBezTo>
                    <a:pt x="908695" y="575289"/>
                    <a:pt x="891471" y="622506"/>
                    <a:pt x="904240" y="584200"/>
                  </a:cubicBezTo>
                  <a:cubicBezTo>
                    <a:pt x="902547" y="565573"/>
                    <a:pt x="903079" y="546608"/>
                    <a:pt x="899160" y="528320"/>
                  </a:cubicBezTo>
                  <a:cubicBezTo>
                    <a:pt x="897881" y="522350"/>
                    <a:pt x="891144" y="518797"/>
                    <a:pt x="889000" y="513080"/>
                  </a:cubicBezTo>
                  <a:cubicBezTo>
                    <a:pt x="875399" y="476811"/>
                    <a:pt x="896283" y="495922"/>
                    <a:pt x="868680" y="477520"/>
                  </a:cubicBezTo>
                  <a:cubicBezTo>
                    <a:pt x="847248" y="484664"/>
                    <a:pt x="841521" y="489008"/>
                    <a:pt x="812800" y="477520"/>
                  </a:cubicBezTo>
                  <a:cubicBezTo>
                    <a:pt x="807131" y="475253"/>
                    <a:pt x="806027" y="467360"/>
                    <a:pt x="802640" y="462280"/>
                  </a:cubicBezTo>
                  <a:cubicBezTo>
                    <a:pt x="788631" y="464031"/>
                    <a:pt x="762422" y="464609"/>
                    <a:pt x="746760" y="472440"/>
                  </a:cubicBezTo>
                  <a:cubicBezTo>
                    <a:pt x="727841" y="481900"/>
                    <a:pt x="733132" y="483796"/>
                    <a:pt x="716280" y="497840"/>
                  </a:cubicBezTo>
                  <a:cubicBezTo>
                    <a:pt x="711590" y="501749"/>
                    <a:pt x="706120" y="504613"/>
                    <a:pt x="701040" y="508000"/>
                  </a:cubicBezTo>
                  <a:cubicBezTo>
                    <a:pt x="706120" y="511387"/>
                    <a:pt x="714349" y="512368"/>
                    <a:pt x="716280" y="518160"/>
                  </a:cubicBezTo>
                  <a:cubicBezTo>
                    <a:pt x="717719" y="522478"/>
                    <a:pt x="708077" y="551844"/>
                    <a:pt x="701040" y="553720"/>
                  </a:cubicBezTo>
                  <a:cubicBezTo>
                    <a:pt x="679707" y="559409"/>
                    <a:pt x="657013" y="557107"/>
                    <a:pt x="635000" y="558800"/>
                  </a:cubicBezTo>
                  <a:cubicBezTo>
                    <a:pt x="629920" y="562187"/>
                    <a:pt x="624077" y="564643"/>
                    <a:pt x="619760" y="568960"/>
                  </a:cubicBezTo>
                  <a:cubicBezTo>
                    <a:pt x="585893" y="602827"/>
                    <a:pt x="635000" y="567267"/>
                    <a:pt x="594360" y="594360"/>
                  </a:cubicBezTo>
                  <a:cubicBezTo>
                    <a:pt x="590228" y="606755"/>
                    <a:pt x="588968" y="614992"/>
                    <a:pt x="579120" y="624840"/>
                  </a:cubicBezTo>
                  <a:cubicBezTo>
                    <a:pt x="574803" y="629157"/>
                    <a:pt x="568960" y="631613"/>
                    <a:pt x="563880" y="635000"/>
                  </a:cubicBezTo>
                  <a:lnTo>
                    <a:pt x="533400" y="680720"/>
                  </a:lnTo>
                  <a:lnTo>
                    <a:pt x="523240" y="695960"/>
                  </a:lnTo>
                  <a:cubicBezTo>
                    <a:pt x="521547" y="704427"/>
                    <a:pt x="520254" y="712983"/>
                    <a:pt x="518160" y="721360"/>
                  </a:cubicBezTo>
                  <a:cubicBezTo>
                    <a:pt x="516861" y="726555"/>
                    <a:pt x="514551" y="731451"/>
                    <a:pt x="513080" y="736600"/>
                  </a:cubicBezTo>
                  <a:cubicBezTo>
                    <a:pt x="511162" y="743313"/>
                    <a:pt x="509693" y="750147"/>
                    <a:pt x="508000" y="756920"/>
                  </a:cubicBezTo>
                  <a:cubicBezTo>
                    <a:pt x="506307" y="780627"/>
                    <a:pt x="499779" y="804481"/>
                    <a:pt x="502920" y="828040"/>
                  </a:cubicBezTo>
                  <a:cubicBezTo>
                    <a:pt x="503628" y="833348"/>
                    <a:pt x="513979" y="829775"/>
                    <a:pt x="518160" y="833120"/>
                  </a:cubicBezTo>
                  <a:cubicBezTo>
                    <a:pt x="522928" y="836934"/>
                    <a:pt x="524003" y="844043"/>
                    <a:pt x="528320" y="848360"/>
                  </a:cubicBezTo>
                  <a:cubicBezTo>
                    <a:pt x="532637" y="852677"/>
                    <a:pt x="538480" y="855133"/>
                    <a:pt x="543560" y="858520"/>
                  </a:cubicBezTo>
                  <a:lnTo>
                    <a:pt x="563880" y="889000"/>
                  </a:lnTo>
                  <a:cubicBezTo>
                    <a:pt x="567267" y="894080"/>
                    <a:pt x="568248" y="902309"/>
                    <a:pt x="574040" y="904240"/>
                  </a:cubicBezTo>
                  <a:lnTo>
                    <a:pt x="589280" y="909320"/>
                  </a:lnTo>
                  <a:cubicBezTo>
                    <a:pt x="602049" y="947626"/>
                    <a:pt x="584825" y="900409"/>
                    <a:pt x="604520" y="939800"/>
                  </a:cubicBezTo>
                  <a:cubicBezTo>
                    <a:pt x="606915" y="944589"/>
                    <a:pt x="607205" y="950251"/>
                    <a:pt x="609600" y="955040"/>
                  </a:cubicBezTo>
                  <a:cubicBezTo>
                    <a:pt x="612330" y="960501"/>
                    <a:pt x="617280" y="964701"/>
                    <a:pt x="619760" y="970280"/>
                  </a:cubicBezTo>
                  <a:cubicBezTo>
                    <a:pt x="637578" y="1010370"/>
                    <a:pt x="617744" y="992643"/>
                    <a:pt x="645160" y="1010920"/>
                  </a:cubicBezTo>
                  <a:cubicBezTo>
                    <a:pt x="648547" y="1016000"/>
                    <a:pt x="651003" y="1021843"/>
                    <a:pt x="655320" y="1026160"/>
                  </a:cubicBezTo>
                  <a:cubicBezTo>
                    <a:pt x="659637" y="1030477"/>
                    <a:pt x="666540" y="1031725"/>
                    <a:pt x="670560" y="1036320"/>
                  </a:cubicBezTo>
                  <a:cubicBezTo>
                    <a:pt x="678601" y="1045510"/>
                    <a:pt x="687019" y="1055216"/>
                    <a:pt x="690880" y="1066800"/>
                  </a:cubicBezTo>
                  <a:cubicBezTo>
                    <a:pt x="692573" y="1071880"/>
                    <a:pt x="692174" y="1078254"/>
                    <a:pt x="695960" y="1082040"/>
                  </a:cubicBezTo>
                  <a:cubicBezTo>
                    <a:pt x="699746" y="1085826"/>
                    <a:pt x="706120" y="1085427"/>
                    <a:pt x="711200" y="1087120"/>
                  </a:cubicBezTo>
                  <a:cubicBezTo>
                    <a:pt x="722284" y="1120371"/>
                    <a:pt x="706890" y="1087736"/>
                    <a:pt x="731520" y="1107440"/>
                  </a:cubicBezTo>
                  <a:cubicBezTo>
                    <a:pt x="764346" y="1133701"/>
                    <a:pt x="718614" y="1114991"/>
                    <a:pt x="756920" y="1127760"/>
                  </a:cubicBezTo>
                  <a:cubicBezTo>
                    <a:pt x="760307" y="1132840"/>
                    <a:pt x="764350" y="1137539"/>
                    <a:pt x="767080" y="1143000"/>
                  </a:cubicBezTo>
                  <a:cubicBezTo>
                    <a:pt x="769475" y="1147789"/>
                    <a:pt x="768815" y="1154059"/>
                    <a:pt x="772160" y="1158240"/>
                  </a:cubicBezTo>
                  <a:cubicBezTo>
                    <a:pt x="775974" y="1163008"/>
                    <a:pt x="782320" y="1165013"/>
                    <a:pt x="787400" y="1168400"/>
                  </a:cubicBezTo>
                  <a:cubicBezTo>
                    <a:pt x="789093" y="1173480"/>
                    <a:pt x="789135" y="1179459"/>
                    <a:pt x="792480" y="1183640"/>
                  </a:cubicBezTo>
                  <a:cubicBezTo>
                    <a:pt x="796294" y="1188408"/>
                    <a:pt x="804484" y="1188623"/>
                    <a:pt x="807720" y="1193800"/>
                  </a:cubicBezTo>
                  <a:cubicBezTo>
                    <a:pt x="813396" y="1202882"/>
                    <a:pt x="814493" y="1214120"/>
                    <a:pt x="817880" y="1224280"/>
                  </a:cubicBezTo>
                  <a:lnTo>
                    <a:pt x="822960" y="1239520"/>
                  </a:lnTo>
                  <a:cubicBezTo>
                    <a:pt x="824653" y="1266613"/>
                    <a:pt x="824372" y="1293903"/>
                    <a:pt x="828040" y="1320800"/>
                  </a:cubicBezTo>
                  <a:cubicBezTo>
                    <a:pt x="829487" y="1331411"/>
                    <a:pt x="834813" y="1341120"/>
                    <a:pt x="838200" y="1351280"/>
                  </a:cubicBezTo>
                  <a:lnTo>
                    <a:pt x="843280" y="1366520"/>
                  </a:lnTo>
                  <a:cubicBezTo>
                    <a:pt x="844973" y="1385147"/>
                    <a:pt x="844441" y="1404112"/>
                    <a:pt x="848360" y="1422400"/>
                  </a:cubicBezTo>
                  <a:cubicBezTo>
                    <a:pt x="849639" y="1428370"/>
                    <a:pt x="857568" y="1431609"/>
                    <a:pt x="858520" y="1437640"/>
                  </a:cubicBezTo>
                  <a:cubicBezTo>
                    <a:pt x="862754" y="1464454"/>
                    <a:pt x="861026" y="1491896"/>
                    <a:pt x="863600" y="1518920"/>
                  </a:cubicBezTo>
                  <a:cubicBezTo>
                    <a:pt x="865235" y="1536084"/>
                    <a:pt x="868738" y="1544493"/>
                    <a:pt x="873760" y="1559560"/>
                  </a:cubicBezTo>
                  <a:cubicBezTo>
                    <a:pt x="872067" y="1573107"/>
                    <a:pt x="871122" y="1586768"/>
                    <a:pt x="868680" y="1600200"/>
                  </a:cubicBezTo>
                  <a:cubicBezTo>
                    <a:pt x="867722" y="1605468"/>
                    <a:pt x="866945" y="1611259"/>
                    <a:pt x="863600" y="1615440"/>
                  </a:cubicBezTo>
                  <a:cubicBezTo>
                    <a:pt x="859786" y="1620208"/>
                    <a:pt x="853440" y="1622213"/>
                    <a:pt x="848360" y="1625600"/>
                  </a:cubicBezTo>
                  <a:cubicBezTo>
                    <a:pt x="845634" y="1639232"/>
                    <a:pt x="840486" y="1670431"/>
                    <a:pt x="833120" y="1681480"/>
                  </a:cubicBezTo>
                  <a:cubicBezTo>
                    <a:pt x="829733" y="1686560"/>
                    <a:pt x="827728" y="1692906"/>
                    <a:pt x="822960" y="1696720"/>
                  </a:cubicBezTo>
                  <a:cubicBezTo>
                    <a:pt x="818779" y="1700065"/>
                    <a:pt x="812800" y="1700107"/>
                    <a:pt x="807720" y="1701800"/>
                  </a:cubicBezTo>
                  <a:cubicBezTo>
                    <a:pt x="804333" y="1706880"/>
                    <a:pt x="802155" y="1713020"/>
                    <a:pt x="797560" y="1717040"/>
                  </a:cubicBezTo>
                  <a:cubicBezTo>
                    <a:pt x="774168" y="1737508"/>
                    <a:pt x="769698" y="1734412"/>
                    <a:pt x="746760" y="1747520"/>
                  </a:cubicBezTo>
                  <a:cubicBezTo>
                    <a:pt x="741459" y="1750549"/>
                    <a:pt x="736600" y="1754293"/>
                    <a:pt x="731520" y="1757680"/>
                  </a:cubicBezTo>
                  <a:cubicBezTo>
                    <a:pt x="719667" y="1775460"/>
                    <a:pt x="716280" y="1784773"/>
                    <a:pt x="690880" y="1793240"/>
                  </a:cubicBezTo>
                  <a:lnTo>
                    <a:pt x="660400" y="1803400"/>
                  </a:lnTo>
                  <a:cubicBezTo>
                    <a:pt x="655320" y="1805093"/>
                    <a:pt x="649615" y="1805510"/>
                    <a:pt x="645160" y="1808480"/>
                  </a:cubicBezTo>
                  <a:cubicBezTo>
                    <a:pt x="623942" y="1822625"/>
                    <a:pt x="634237" y="1814323"/>
                    <a:pt x="614680" y="1833880"/>
                  </a:cubicBezTo>
                  <a:lnTo>
                    <a:pt x="604520" y="1864360"/>
                  </a:lnTo>
                  <a:cubicBezTo>
                    <a:pt x="601622" y="1873053"/>
                    <a:pt x="597721" y="1889213"/>
                    <a:pt x="589280" y="1894840"/>
                  </a:cubicBezTo>
                  <a:cubicBezTo>
                    <a:pt x="583471" y="1898713"/>
                    <a:pt x="575733" y="1898227"/>
                    <a:pt x="568960" y="1899920"/>
                  </a:cubicBezTo>
                  <a:cubicBezTo>
                    <a:pt x="557725" y="1911155"/>
                    <a:pt x="552625" y="1918247"/>
                    <a:pt x="538480" y="1925320"/>
                  </a:cubicBezTo>
                  <a:cubicBezTo>
                    <a:pt x="531192" y="1928964"/>
                    <a:pt x="509431" y="1933852"/>
                    <a:pt x="502920" y="1935480"/>
                  </a:cubicBezTo>
                  <a:cubicBezTo>
                    <a:pt x="497840" y="1940560"/>
                    <a:pt x="493658" y="1946735"/>
                    <a:pt x="487680" y="1950720"/>
                  </a:cubicBezTo>
                  <a:cubicBezTo>
                    <a:pt x="483225" y="1953690"/>
                    <a:pt x="476226" y="1952014"/>
                    <a:pt x="472440" y="1955800"/>
                  </a:cubicBezTo>
                  <a:cubicBezTo>
                    <a:pt x="468654" y="1959586"/>
                    <a:pt x="469755" y="1966251"/>
                    <a:pt x="467360" y="1971040"/>
                  </a:cubicBezTo>
                  <a:cubicBezTo>
                    <a:pt x="458893" y="1987973"/>
                    <a:pt x="457200" y="1986280"/>
                    <a:pt x="441960" y="1996440"/>
                  </a:cubicBezTo>
                  <a:cubicBezTo>
                    <a:pt x="440742" y="1998267"/>
                    <a:pt x="420906" y="2030180"/>
                    <a:pt x="416560" y="2026920"/>
                  </a:cubicBezTo>
                  <a:cubicBezTo>
                    <a:pt x="408320" y="2020740"/>
                    <a:pt x="413714" y="2006495"/>
                    <a:pt x="411480" y="1996440"/>
                  </a:cubicBezTo>
                  <a:cubicBezTo>
                    <a:pt x="410318" y="1991213"/>
                    <a:pt x="408093" y="1986280"/>
                    <a:pt x="406400" y="1981200"/>
                  </a:cubicBezTo>
                  <a:cubicBezTo>
                    <a:pt x="421870" y="1934789"/>
                    <a:pt x="413854" y="1964988"/>
                    <a:pt x="406400" y="1864360"/>
                  </a:cubicBezTo>
                  <a:cubicBezTo>
                    <a:pt x="404865" y="1843640"/>
                    <a:pt x="405714" y="1828114"/>
                    <a:pt x="391160" y="1813560"/>
                  </a:cubicBezTo>
                  <a:cubicBezTo>
                    <a:pt x="386843" y="1809243"/>
                    <a:pt x="381000" y="1806787"/>
                    <a:pt x="375920" y="1803400"/>
                  </a:cubicBezTo>
                  <a:cubicBezTo>
                    <a:pt x="372533" y="1798320"/>
                    <a:pt x="370840" y="1791547"/>
                    <a:pt x="365760" y="1788160"/>
                  </a:cubicBezTo>
                  <a:cubicBezTo>
                    <a:pt x="345451" y="1774621"/>
                    <a:pt x="346060" y="1785310"/>
                    <a:pt x="330200" y="1793240"/>
                  </a:cubicBezTo>
                  <a:cubicBezTo>
                    <a:pt x="325411" y="1795635"/>
                    <a:pt x="320040" y="1796627"/>
                    <a:pt x="314960" y="1798320"/>
                  </a:cubicBezTo>
                  <a:cubicBezTo>
                    <a:pt x="311573" y="1803400"/>
                    <a:pt x="310469" y="1811293"/>
                    <a:pt x="304800" y="1813560"/>
                  </a:cubicBezTo>
                  <a:cubicBezTo>
                    <a:pt x="299828" y="1815549"/>
                    <a:pt x="291253" y="1813560"/>
                    <a:pt x="289560" y="1808480"/>
                  </a:cubicBezTo>
                  <a:cubicBezTo>
                    <a:pt x="287517" y="1802350"/>
                    <a:pt x="296979" y="1776064"/>
                    <a:pt x="299720" y="1767840"/>
                  </a:cubicBezTo>
                  <a:cubicBezTo>
                    <a:pt x="298027" y="1757680"/>
                    <a:pt x="299246" y="1746573"/>
                    <a:pt x="294640" y="1737360"/>
                  </a:cubicBezTo>
                  <a:cubicBezTo>
                    <a:pt x="291910" y="1731899"/>
                    <a:pt x="284861" y="1724470"/>
                    <a:pt x="279400" y="1727200"/>
                  </a:cubicBezTo>
                  <a:cubicBezTo>
                    <a:pt x="273155" y="1730322"/>
                    <a:pt x="277442" y="1741275"/>
                    <a:pt x="274320" y="1747520"/>
                  </a:cubicBezTo>
                  <a:cubicBezTo>
                    <a:pt x="268859" y="1758442"/>
                    <a:pt x="254000" y="1778000"/>
                    <a:pt x="254000" y="1778000"/>
                  </a:cubicBezTo>
                  <a:lnTo>
                    <a:pt x="238760" y="1732280"/>
                  </a:lnTo>
                  <a:cubicBezTo>
                    <a:pt x="237067" y="1727200"/>
                    <a:pt x="234730" y="1722291"/>
                    <a:pt x="233680" y="1717040"/>
                  </a:cubicBezTo>
                  <a:cubicBezTo>
                    <a:pt x="231987" y="1708573"/>
                    <a:pt x="230019" y="1700157"/>
                    <a:pt x="228600" y="1691640"/>
                  </a:cubicBezTo>
                  <a:cubicBezTo>
                    <a:pt x="226632" y="1679829"/>
                    <a:pt x="228383" y="1667022"/>
                    <a:pt x="223520" y="1656080"/>
                  </a:cubicBezTo>
                  <a:cubicBezTo>
                    <a:pt x="221040" y="1650501"/>
                    <a:pt x="213360" y="1649307"/>
                    <a:pt x="208280" y="1645920"/>
                  </a:cubicBezTo>
                  <a:cubicBezTo>
                    <a:pt x="195511" y="1607614"/>
                    <a:pt x="212735" y="1654831"/>
                    <a:pt x="193040" y="1615440"/>
                  </a:cubicBezTo>
                  <a:cubicBezTo>
                    <a:pt x="186905" y="1603169"/>
                    <a:pt x="189932" y="1594666"/>
                    <a:pt x="177800" y="1584960"/>
                  </a:cubicBezTo>
                  <a:cubicBezTo>
                    <a:pt x="173619" y="1581615"/>
                    <a:pt x="167640" y="1581573"/>
                    <a:pt x="162560" y="1579880"/>
                  </a:cubicBezTo>
                  <a:cubicBezTo>
                    <a:pt x="153291" y="1565977"/>
                    <a:pt x="153202" y="1561610"/>
                    <a:pt x="137160" y="1554480"/>
                  </a:cubicBezTo>
                  <a:cubicBezTo>
                    <a:pt x="127373" y="1550130"/>
                    <a:pt x="116840" y="1547707"/>
                    <a:pt x="106680" y="1544320"/>
                  </a:cubicBezTo>
                  <a:cubicBezTo>
                    <a:pt x="101600" y="1542627"/>
                    <a:pt x="95895" y="1542210"/>
                    <a:pt x="91440" y="1539240"/>
                  </a:cubicBezTo>
                  <a:cubicBezTo>
                    <a:pt x="86360" y="1535853"/>
                    <a:pt x="82090" y="1530686"/>
                    <a:pt x="76200" y="1529080"/>
                  </a:cubicBezTo>
                  <a:cubicBezTo>
                    <a:pt x="63029" y="1525488"/>
                    <a:pt x="49107" y="1525693"/>
                    <a:pt x="35560" y="1524000"/>
                  </a:cubicBezTo>
                  <a:cubicBezTo>
                    <a:pt x="33867" y="1518920"/>
                    <a:pt x="34266" y="1512546"/>
                    <a:pt x="30480" y="1508760"/>
                  </a:cubicBezTo>
                  <a:cubicBezTo>
                    <a:pt x="21846" y="1500126"/>
                    <a:pt x="0" y="1488440"/>
                    <a:pt x="0" y="1488440"/>
                  </a:cubicBezTo>
                  <a:cubicBezTo>
                    <a:pt x="18390" y="1476180"/>
                    <a:pt x="12510" y="1483741"/>
                    <a:pt x="20320" y="146812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Freeform 40"/>
            <p:cNvSpPr/>
            <p:nvPr/>
          </p:nvSpPr>
          <p:spPr>
            <a:xfrm>
              <a:off x="2209800" y="1409416"/>
              <a:ext cx="1240631" cy="2898753"/>
            </a:xfrm>
            <a:custGeom>
              <a:avLst/>
              <a:gdLst>
                <a:gd name="connsiteX0" fmla="*/ 1107440 w 1193800"/>
                <a:gd name="connsiteY0" fmla="*/ 0 h 2936568"/>
                <a:gd name="connsiteX1" fmla="*/ 1082040 w 1193800"/>
                <a:gd name="connsiteY1" fmla="*/ 20320 h 2936568"/>
                <a:gd name="connsiteX2" fmla="*/ 1066800 w 1193800"/>
                <a:gd name="connsiteY2" fmla="*/ 50800 h 2936568"/>
                <a:gd name="connsiteX3" fmla="*/ 1056640 w 1193800"/>
                <a:gd name="connsiteY3" fmla="*/ 66040 h 2936568"/>
                <a:gd name="connsiteX4" fmla="*/ 1051560 w 1193800"/>
                <a:gd name="connsiteY4" fmla="*/ 81280 h 2936568"/>
                <a:gd name="connsiteX5" fmla="*/ 1036320 w 1193800"/>
                <a:gd name="connsiteY5" fmla="*/ 111760 h 2936568"/>
                <a:gd name="connsiteX6" fmla="*/ 1046480 w 1193800"/>
                <a:gd name="connsiteY6" fmla="*/ 182880 h 2936568"/>
                <a:gd name="connsiteX7" fmla="*/ 1056640 w 1193800"/>
                <a:gd name="connsiteY7" fmla="*/ 198120 h 2936568"/>
                <a:gd name="connsiteX8" fmla="*/ 1066800 w 1193800"/>
                <a:gd name="connsiteY8" fmla="*/ 264160 h 2936568"/>
                <a:gd name="connsiteX9" fmla="*/ 1076960 w 1193800"/>
                <a:gd name="connsiteY9" fmla="*/ 294640 h 2936568"/>
                <a:gd name="connsiteX10" fmla="*/ 1092200 w 1193800"/>
                <a:gd name="connsiteY10" fmla="*/ 325120 h 2936568"/>
                <a:gd name="connsiteX11" fmla="*/ 1102360 w 1193800"/>
                <a:gd name="connsiteY11" fmla="*/ 365760 h 2936568"/>
                <a:gd name="connsiteX12" fmla="*/ 1107440 w 1193800"/>
                <a:gd name="connsiteY12" fmla="*/ 381000 h 2936568"/>
                <a:gd name="connsiteX13" fmla="*/ 1122680 w 1193800"/>
                <a:gd name="connsiteY13" fmla="*/ 386080 h 2936568"/>
                <a:gd name="connsiteX14" fmla="*/ 1127760 w 1193800"/>
                <a:gd name="connsiteY14" fmla="*/ 401320 h 2936568"/>
                <a:gd name="connsiteX15" fmla="*/ 1143000 w 1193800"/>
                <a:gd name="connsiteY15" fmla="*/ 406400 h 2936568"/>
                <a:gd name="connsiteX16" fmla="*/ 1153160 w 1193800"/>
                <a:gd name="connsiteY16" fmla="*/ 436880 h 2936568"/>
                <a:gd name="connsiteX17" fmla="*/ 1158240 w 1193800"/>
                <a:gd name="connsiteY17" fmla="*/ 452120 h 2936568"/>
                <a:gd name="connsiteX18" fmla="*/ 1178560 w 1193800"/>
                <a:gd name="connsiteY18" fmla="*/ 482600 h 2936568"/>
                <a:gd name="connsiteX19" fmla="*/ 1193800 w 1193800"/>
                <a:gd name="connsiteY19" fmla="*/ 513080 h 2936568"/>
                <a:gd name="connsiteX20" fmla="*/ 1188720 w 1193800"/>
                <a:gd name="connsiteY20" fmla="*/ 645160 h 2936568"/>
                <a:gd name="connsiteX21" fmla="*/ 1183640 w 1193800"/>
                <a:gd name="connsiteY21" fmla="*/ 660400 h 2936568"/>
                <a:gd name="connsiteX22" fmla="*/ 1168400 w 1193800"/>
                <a:gd name="connsiteY22" fmla="*/ 670560 h 2936568"/>
                <a:gd name="connsiteX23" fmla="*/ 1163320 w 1193800"/>
                <a:gd name="connsiteY23" fmla="*/ 685800 h 2936568"/>
                <a:gd name="connsiteX24" fmla="*/ 1132840 w 1193800"/>
                <a:gd name="connsiteY24" fmla="*/ 731520 h 2936568"/>
                <a:gd name="connsiteX25" fmla="*/ 1122680 w 1193800"/>
                <a:gd name="connsiteY25" fmla="*/ 746760 h 2936568"/>
                <a:gd name="connsiteX26" fmla="*/ 1117600 w 1193800"/>
                <a:gd name="connsiteY26" fmla="*/ 762000 h 2936568"/>
                <a:gd name="connsiteX27" fmla="*/ 1112520 w 1193800"/>
                <a:gd name="connsiteY27" fmla="*/ 838200 h 2936568"/>
                <a:gd name="connsiteX28" fmla="*/ 1097280 w 1193800"/>
                <a:gd name="connsiteY28" fmla="*/ 848360 h 2936568"/>
                <a:gd name="connsiteX29" fmla="*/ 1092200 w 1193800"/>
                <a:gd name="connsiteY29" fmla="*/ 863600 h 2936568"/>
                <a:gd name="connsiteX30" fmla="*/ 1097280 w 1193800"/>
                <a:gd name="connsiteY30" fmla="*/ 914400 h 2936568"/>
                <a:gd name="connsiteX31" fmla="*/ 1107440 w 1193800"/>
                <a:gd name="connsiteY31" fmla="*/ 944880 h 2936568"/>
                <a:gd name="connsiteX32" fmla="*/ 1071880 w 1193800"/>
                <a:gd name="connsiteY32" fmla="*/ 1036320 h 2936568"/>
                <a:gd name="connsiteX33" fmla="*/ 1056640 w 1193800"/>
                <a:gd name="connsiteY33" fmla="*/ 1041400 h 2936568"/>
                <a:gd name="connsiteX34" fmla="*/ 1041400 w 1193800"/>
                <a:gd name="connsiteY34" fmla="*/ 1137920 h 2936568"/>
                <a:gd name="connsiteX35" fmla="*/ 1056640 w 1193800"/>
                <a:gd name="connsiteY35" fmla="*/ 1148080 h 2936568"/>
                <a:gd name="connsiteX36" fmla="*/ 1061720 w 1193800"/>
                <a:gd name="connsiteY36" fmla="*/ 1163320 h 2936568"/>
                <a:gd name="connsiteX37" fmla="*/ 1092200 w 1193800"/>
                <a:gd name="connsiteY37" fmla="*/ 1178560 h 2936568"/>
                <a:gd name="connsiteX38" fmla="*/ 1102360 w 1193800"/>
                <a:gd name="connsiteY38" fmla="*/ 1214120 h 2936568"/>
                <a:gd name="connsiteX39" fmla="*/ 1117600 w 1193800"/>
                <a:gd name="connsiteY39" fmla="*/ 1219200 h 2936568"/>
                <a:gd name="connsiteX40" fmla="*/ 1137920 w 1193800"/>
                <a:gd name="connsiteY40" fmla="*/ 1249680 h 2936568"/>
                <a:gd name="connsiteX41" fmla="*/ 1148080 w 1193800"/>
                <a:gd name="connsiteY41" fmla="*/ 1280160 h 2936568"/>
                <a:gd name="connsiteX42" fmla="*/ 1173480 w 1193800"/>
                <a:gd name="connsiteY42" fmla="*/ 1325880 h 2936568"/>
                <a:gd name="connsiteX43" fmla="*/ 1158240 w 1193800"/>
                <a:gd name="connsiteY43" fmla="*/ 1336040 h 2936568"/>
                <a:gd name="connsiteX44" fmla="*/ 1153160 w 1193800"/>
                <a:gd name="connsiteY44" fmla="*/ 1351280 h 2936568"/>
                <a:gd name="connsiteX45" fmla="*/ 1143000 w 1193800"/>
                <a:gd name="connsiteY45" fmla="*/ 1366520 h 2936568"/>
                <a:gd name="connsiteX46" fmla="*/ 1158240 w 1193800"/>
                <a:gd name="connsiteY46" fmla="*/ 1427480 h 2936568"/>
                <a:gd name="connsiteX47" fmla="*/ 1163320 w 1193800"/>
                <a:gd name="connsiteY47" fmla="*/ 1442720 h 2936568"/>
                <a:gd name="connsiteX48" fmla="*/ 1143000 w 1193800"/>
                <a:gd name="connsiteY48" fmla="*/ 1463040 h 2936568"/>
                <a:gd name="connsiteX49" fmla="*/ 1132840 w 1193800"/>
                <a:gd name="connsiteY49" fmla="*/ 1478280 h 2936568"/>
                <a:gd name="connsiteX50" fmla="*/ 1117600 w 1193800"/>
                <a:gd name="connsiteY50" fmla="*/ 1488440 h 2936568"/>
                <a:gd name="connsiteX51" fmla="*/ 1107440 w 1193800"/>
                <a:gd name="connsiteY51" fmla="*/ 1503680 h 2936568"/>
                <a:gd name="connsiteX52" fmla="*/ 1076960 w 1193800"/>
                <a:gd name="connsiteY52" fmla="*/ 1524000 h 2936568"/>
                <a:gd name="connsiteX53" fmla="*/ 1061720 w 1193800"/>
                <a:gd name="connsiteY53" fmla="*/ 1574800 h 2936568"/>
                <a:gd name="connsiteX54" fmla="*/ 1056640 w 1193800"/>
                <a:gd name="connsiteY54" fmla="*/ 1590040 h 2936568"/>
                <a:gd name="connsiteX55" fmla="*/ 1051560 w 1193800"/>
                <a:gd name="connsiteY55" fmla="*/ 1620520 h 2936568"/>
                <a:gd name="connsiteX56" fmla="*/ 1046480 w 1193800"/>
                <a:gd name="connsiteY56" fmla="*/ 1635760 h 2936568"/>
                <a:gd name="connsiteX57" fmla="*/ 1031240 w 1193800"/>
                <a:gd name="connsiteY57" fmla="*/ 1640840 h 2936568"/>
                <a:gd name="connsiteX58" fmla="*/ 1021080 w 1193800"/>
                <a:gd name="connsiteY58" fmla="*/ 1656080 h 2936568"/>
                <a:gd name="connsiteX59" fmla="*/ 1016000 w 1193800"/>
                <a:gd name="connsiteY59" fmla="*/ 1681480 h 2936568"/>
                <a:gd name="connsiteX60" fmla="*/ 1010920 w 1193800"/>
                <a:gd name="connsiteY60" fmla="*/ 1701800 h 2936568"/>
                <a:gd name="connsiteX61" fmla="*/ 995680 w 1193800"/>
                <a:gd name="connsiteY61" fmla="*/ 1732280 h 2936568"/>
                <a:gd name="connsiteX62" fmla="*/ 980440 w 1193800"/>
                <a:gd name="connsiteY62" fmla="*/ 1742440 h 2936568"/>
                <a:gd name="connsiteX63" fmla="*/ 970280 w 1193800"/>
                <a:gd name="connsiteY63" fmla="*/ 1757680 h 2936568"/>
                <a:gd name="connsiteX64" fmla="*/ 965200 w 1193800"/>
                <a:gd name="connsiteY64" fmla="*/ 1772920 h 2936568"/>
                <a:gd name="connsiteX65" fmla="*/ 949960 w 1193800"/>
                <a:gd name="connsiteY65" fmla="*/ 1778000 h 2936568"/>
                <a:gd name="connsiteX66" fmla="*/ 929640 w 1193800"/>
                <a:gd name="connsiteY66" fmla="*/ 1808480 h 2936568"/>
                <a:gd name="connsiteX67" fmla="*/ 904240 w 1193800"/>
                <a:gd name="connsiteY67" fmla="*/ 1838960 h 2936568"/>
                <a:gd name="connsiteX68" fmla="*/ 899160 w 1193800"/>
                <a:gd name="connsiteY68" fmla="*/ 1854200 h 2936568"/>
                <a:gd name="connsiteX69" fmla="*/ 889000 w 1193800"/>
                <a:gd name="connsiteY69" fmla="*/ 1869440 h 2936568"/>
                <a:gd name="connsiteX70" fmla="*/ 878840 w 1193800"/>
                <a:gd name="connsiteY70" fmla="*/ 1899920 h 2936568"/>
                <a:gd name="connsiteX71" fmla="*/ 868680 w 1193800"/>
                <a:gd name="connsiteY71" fmla="*/ 1915160 h 2936568"/>
                <a:gd name="connsiteX72" fmla="*/ 863600 w 1193800"/>
                <a:gd name="connsiteY72" fmla="*/ 1930400 h 2936568"/>
                <a:gd name="connsiteX73" fmla="*/ 843280 w 1193800"/>
                <a:gd name="connsiteY73" fmla="*/ 1960880 h 2936568"/>
                <a:gd name="connsiteX74" fmla="*/ 833120 w 1193800"/>
                <a:gd name="connsiteY74" fmla="*/ 1976120 h 2936568"/>
                <a:gd name="connsiteX75" fmla="*/ 822960 w 1193800"/>
                <a:gd name="connsiteY75" fmla="*/ 1991360 h 2936568"/>
                <a:gd name="connsiteX76" fmla="*/ 812800 w 1193800"/>
                <a:gd name="connsiteY76" fmla="*/ 2016760 h 2936568"/>
                <a:gd name="connsiteX77" fmla="*/ 767080 w 1193800"/>
                <a:gd name="connsiteY77" fmla="*/ 2011680 h 2936568"/>
                <a:gd name="connsiteX78" fmla="*/ 762000 w 1193800"/>
                <a:gd name="connsiteY78" fmla="*/ 2026920 h 2936568"/>
                <a:gd name="connsiteX79" fmla="*/ 792480 w 1193800"/>
                <a:gd name="connsiteY79" fmla="*/ 2037080 h 2936568"/>
                <a:gd name="connsiteX80" fmla="*/ 807720 w 1193800"/>
                <a:gd name="connsiteY80" fmla="*/ 2042160 h 2936568"/>
                <a:gd name="connsiteX81" fmla="*/ 817880 w 1193800"/>
                <a:gd name="connsiteY81" fmla="*/ 2082800 h 2936568"/>
                <a:gd name="connsiteX82" fmla="*/ 822960 w 1193800"/>
                <a:gd name="connsiteY82" fmla="*/ 2098040 h 2936568"/>
                <a:gd name="connsiteX83" fmla="*/ 828040 w 1193800"/>
                <a:gd name="connsiteY83" fmla="*/ 2128520 h 2936568"/>
                <a:gd name="connsiteX84" fmla="*/ 822960 w 1193800"/>
                <a:gd name="connsiteY84" fmla="*/ 2153920 h 2936568"/>
                <a:gd name="connsiteX85" fmla="*/ 817880 w 1193800"/>
                <a:gd name="connsiteY85" fmla="*/ 2174240 h 2936568"/>
                <a:gd name="connsiteX86" fmla="*/ 802640 w 1193800"/>
                <a:gd name="connsiteY86" fmla="*/ 2179320 h 2936568"/>
                <a:gd name="connsiteX87" fmla="*/ 787400 w 1193800"/>
                <a:gd name="connsiteY87" fmla="*/ 2209800 h 2936568"/>
                <a:gd name="connsiteX88" fmla="*/ 782320 w 1193800"/>
                <a:gd name="connsiteY88" fmla="*/ 2225040 h 2936568"/>
                <a:gd name="connsiteX89" fmla="*/ 767080 w 1193800"/>
                <a:gd name="connsiteY89" fmla="*/ 2230120 h 2936568"/>
                <a:gd name="connsiteX90" fmla="*/ 762000 w 1193800"/>
                <a:gd name="connsiteY90" fmla="*/ 2250440 h 2936568"/>
                <a:gd name="connsiteX91" fmla="*/ 741680 w 1193800"/>
                <a:gd name="connsiteY91" fmla="*/ 2280920 h 2936568"/>
                <a:gd name="connsiteX92" fmla="*/ 716280 w 1193800"/>
                <a:gd name="connsiteY92" fmla="*/ 2326640 h 2936568"/>
                <a:gd name="connsiteX93" fmla="*/ 701040 w 1193800"/>
                <a:gd name="connsiteY93" fmla="*/ 2336800 h 2936568"/>
                <a:gd name="connsiteX94" fmla="*/ 690880 w 1193800"/>
                <a:gd name="connsiteY94" fmla="*/ 2352040 h 2936568"/>
                <a:gd name="connsiteX95" fmla="*/ 675640 w 1193800"/>
                <a:gd name="connsiteY95" fmla="*/ 2357120 h 2936568"/>
                <a:gd name="connsiteX96" fmla="*/ 604520 w 1193800"/>
                <a:gd name="connsiteY96" fmla="*/ 2423160 h 2936568"/>
                <a:gd name="connsiteX97" fmla="*/ 589280 w 1193800"/>
                <a:gd name="connsiteY97" fmla="*/ 2453640 h 2936568"/>
                <a:gd name="connsiteX98" fmla="*/ 574040 w 1193800"/>
                <a:gd name="connsiteY98" fmla="*/ 2463800 h 2936568"/>
                <a:gd name="connsiteX99" fmla="*/ 563880 w 1193800"/>
                <a:gd name="connsiteY99" fmla="*/ 2479040 h 2936568"/>
                <a:gd name="connsiteX100" fmla="*/ 548640 w 1193800"/>
                <a:gd name="connsiteY100" fmla="*/ 2489200 h 2936568"/>
                <a:gd name="connsiteX101" fmla="*/ 513080 w 1193800"/>
                <a:gd name="connsiteY101" fmla="*/ 2529840 h 2936568"/>
                <a:gd name="connsiteX102" fmla="*/ 497840 w 1193800"/>
                <a:gd name="connsiteY102" fmla="*/ 2575560 h 2936568"/>
                <a:gd name="connsiteX103" fmla="*/ 467360 w 1193800"/>
                <a:gd name="connsiteY103" fmla="*/ 2595880 h 2936568"/>
                <a:gd name="connsiteX104" fmla="*/ 457200 w 1193800"/>
                <a:gd name="connsiteY104" fmla="*/ 2611120 h 2936568"/>
                <a:gd name="connsiteX105" fmla="*/ 441960 w 1193800"/>
                <a:gd name="connsiteY105" fmla="*/ 2616200 h 2936568"/>
                <a:gd name="connsiteX106" fmla="*/ 411480 w 1193800"/>
                <a:gd name="connsiteY106" fmla="*/ 2636520 h 2936568"/>
                <a:gd name="connsiteX107" fmla="*/ 411480 w 1193800"/>
                <a:gd name="connsiteY107" fmla="*/ 2636520 h 2936568"/>
                <a:gd name="connsiteX108" fmla="*/ 381000 w 1193800"/>
                <a:gd name="connsiteY108" fmla="*/ 2656840 h 2936568"/>
                <a:gd name="connsiteX109" fmla="*/ 335280 w 1193800"/>
                <a:gd name="connsiteY109" fmla="*/ 2682240 h 2936568"/>
                <a:gd name="connsiteX110" fmla="*/ 304800 w 1193800"/>
                <a:gd name="connsiteY110" fmla="*/ 2687320 h 2936568"/>
                <a:gd name="connsiteX111" fmla="*/ 294640 w 1193800"/>
                <a:gd name="connsiteY111" fmla="*/ 2702560 h 2936568"/>
                <a:gd name="connsiteX112" fmla="*/ 284480 w 1193800"/>
                <a:gd name="connsiteY112" fmla="*/ 2738120 h 2936568"/>
                <a:gd name="connsiteX113" fmla="*/ 269240 w 1193800"/>
                <a:gd name="connsiteY113" fmla="*/ 2783840 h 2936568"/>
                <a:gd name="connsiteX114" fmla="*/ 264160 w 1193800"/>
                <a:gd name="connsiteY114" fmla="*/ 2799080 h 2936568"/>
                <a:gd name="connsiteX115" fmla="*/ 248920 w 1193800"/>
                <a:gd name="connsiteY115" fmla="*/ 2829560 h 2936568"/>
                <a:gd name="connsiteX116" fmla="*/ 233680 w 1193800"/>
                <a:gd name="connsiteY116" fmla="*/ 2834640 h 2936568"/>
                <a:gd name="connsiteX117" fmla="*/ 157480 w 1193800"/>
                <a:gd name="connsiteY117" fmla="*/ 2829560 h 2936568"/>
                <a:gd name="connsiteX118" fmla="*/ 137160 w 1193800"/>
                <a:gd name="connsiteY118" fmla="*/ 2824480 h 2936568"/>
                <a:gd name="connsiteX119" fmla="*/ 111760 w 1193800"/>
                <a:gd name="connsiteY119" fmla="*/ 2819400 h 2936568"/>
                <a:gd name="connsiteX120" fmla="*/ 81280 w 1193800"/>
                <a:gd name="connsiteY120" fmla="*/ 2824480 h 2936568"/>
                <a:gd name="connsiteX121" fmla="*/ 66040 w 1193800"/>
                <a:gd name="connsiteY121" fmla="*/ 2839720 h 2936568"/>
                <a:gd name="connsiteX122" fmla="*/ 50800 w 1193800"/>
                <a:gd name="connsiteY122" fmla="*/ 2849880 h 2936568"/>
                <a:gd name="connsiteX123" fmla="*/ 35560 w 1193800"/>
                <a:gd name="connsiteY123" fmla="*/ 2880360 h 2936568"/>
                <a:gd name="connsiteX124" fmla="*/ 25400 w 1193800"/>
                <a:gd name="connsiteY124" fmla="*/ 2895600 h 2936568"/>
                <a:gd name="connsiteX125" fmla="*/ 0 w 1193800"/>
                <a:gd name="connsiteY125" fmla="*/ 2936240 h 293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193800" h="2936568">
                  <a:moveTo>
                    <a:pt x="1107440" y="0"/>
                  </a:moveTo>
                  <a:cubicBezTo>
                    <a:pt x="1098973" y="6773"/>
                    <a:pt x="1089707" y="12653"/>
                    <a:pt x="1082040" y="20320"/>
                  </a:cubicBezTo>
                  <a:cubicBezTo>
                    <a:pt x="1067481" y="34879"/>
                    <a:pt x="1075063" y="34273"/>
                    <a:pt x="1066800" y="50800"/>
                  </a:cubicBezTo>
                  <a:cubicBezTo>
                    <a:pt x="1064070" y="56261"/>
                    <a:pt x="1059370" y="60579"/>
                    <a:pt x="1056640" y="66040"/>
                  </a:cubicBezTo>
                  <a:cubicBezTo>
                    <a:pt x="1054245" y="70829"/>
                    <a:pt x="1053955" y="76491"/>
                    <a:pt x="1051560" y="81280"/>
                  </a:cubicBezTo>
                  <a:cubicBezTo>
                    <a:pt x="1031865" y="120671"/>
                    <a:pt x="1049089" y="73454"/>
                    <a:pt x="1036320" y="111760"/>
                  </a:cubicBezTo>
                  <a:cubicBezTo>
                    <a:pt x="1037618" y="126037"/>
                    <a:pt x="1036707" y="163334"/>
                    <a:pt x="1046480" y="182880"/>
                  </a:cubicBezTo>
                  <a:cubicBezTo>
                    <a:pt x="1049210" y="188341"/>
                    <a:pt x="1053253" y="193040"/>
                    <a:pt x="1056640" y="198120"/>
                  </a:cubicBezTo>
                  <a:cubicBezTo>
                    <a:pt x="1060218" y="230318"/>
                    <a:pt x="1059036" y="238281"/>
                    <a:pt x="1066800" y="264160"/>
                  </a:cubicBezTo>
                  <a:cubicBezTo>
                    <a:pt x="1069877" y="274418"/>
                    <a:pt x="1071019" y="285729"/>
                    <a:pt x="1076960" y="294640"/>
                  </a:cubicBezTo>
                  <a:cubicBezTo>
                    <a:pt x="1087631" y="310646"/>
                    <a:pt x="1087346" y="307324"/>
                    <a:pt x="1092200" y="325120"/>
                  </a:cubicBezTo>
                  <a:cubicBezTo>
                    <a:pt x="1095874" y="338592"/>
                    <a:pt x="1097944" y="352513"/>
                    <a:pt x="1102360" y="365760"/>
                  </a:cubicBezTo>
                  <a:cubicBezTo>
                    <a:pt x="1104053" y="370840"/>
                    <a:pt x="1103654" y="377214"/>
                    <a:pt x="1107440" y="381000"/>
                  </a:cubicBezTo>
                  <a:cubicBezTo>
                    <a:pt x="1111226" y="384786"/>
                    <a:pt x="1117600" y="384387"/>
                    <a:pt x="1122680" y="386080"/>
                  </a:cubicBezTo>
                  <a:cubicBezTo>
                    <a:pt x="1124373" y="391160"/>
                    <a:pt x="1123974" y="397534"/>
                    <a:pt x="1127760" y="401320"/>
                  </a:cubicBezTo>
                  <a:cubicBezTo>
                    <a:pt x="1131546" y="405106"/>
                    <a:pt x="1139888" y="402043"/>
                    <a:pt x="1143000" y="406400"/>
                  </a:cubicBezTo>
                  <a:cubicBezTo>
                    <a:pt x="1149225" y="415115"/>
                    <a:pt x="1149773" y="426720"/>
                    <a:pt x="1153160" y="436880"/>
                  </a:cubicBezTo>
                  <a:cubicBezTo>
                    <a:pt x="1154853" y="441960"/>
                    <a:pt x="1155270" y="447665"/>
                    <a:pt x="1158240" y="452120"/>
                  </a:cubicBezTo>
                  <a:cubicBezTo>
                    <a:pt x="1165013" y="462280"/>
                    <a:pt x="1174699" y="471016"/>
                    <a:pt x="1178560" y="482600"/>
                  </a:cubicBezTo>
                  <a:cubicBezTo>
                    <a:pt x="1185571" y="503632"/>
                    <a:pt x="1180670" y="493385"/>
                    <a:pt x="1193800" y="513080"/>
                  </a:cubicBezTo>
                  <a:cubicBezTo>
                    <a:pt x="1192107" y="557107"/>
                    <a:pt x="1191751" y="601205"/>
                    <a:pt x="1188720" y="645160"/>
                  </a:cubicBezTo>
                  <a:cubicBezTo>
                    <a:pt x="1188352" y="650502"/>
                    <a:pt x="1186985" y="656219"/>
                    <a:pt x="1183640" y="660400"/>
                  </a:cubicBezTo>
                  <a:cubicBezTo>
                    <a:pt x="1179826" y="665168"/>
                    <a:pt x="1173480" y="667173"/>
                    <a:pt x="1168400" y="670560"/>
                  </a:cubicBezTo>
                  <a:cubicBezTo>
                    <a:pt x="1166707" y="675640"/>
                    <a:pt x="1165921" y="681119"/>
                    <a:pt x="1163320" y="685800"/>
                  </a:cubicBezTo>
                  <a:lnTo>
                    <a:pt x="1132840" y="731520"/>
                  </a:lnTo>
                  <a:cubicBezTo>
                    <a:pt x="1129453" y="736600"/>
                    <a:pt x="1124611" y="740968"/>
                    <a:pt x="1122680" y="746760"/>
                  </a:cubicBezTo>
                  <a:lnTo>
                    <a:pt x="1117600" y="762000"/>
                  </a:lnTo>
                  <a:cubicBezTo>
                    <a:pt x="1115907" y="787400"/>
                    <a:pt x="1118351" y="813420"/>
                    <a:pt x="1112520" y="838200"/>
                  </a:cubicBezTo>
                  <a:cubicBezTo>
                    <a:pt x="1111122" y="844143"/>
                    <a:pt x="1101094" y="843592"/>
                    <a:pt x="1097280" y="848360"/>
                  </a:cubicBezTo>
                  <a:cubicBezTo>
                    <a:pt x="1093935" y="852541"/>
                    <a:pt x="1093893" y="858520"/>
                    <a:pt x="1092200" y="863600"/>
                  </a:cubicBezTo>
                  <a:cubicBezTo>
                    <a:pt x="1093893" y="880533"/>
                    <a:pt x="1094144" y="897674"/>
                    <a:pt x="1097280" y="914400"/>
                  </a:cubicBezTo>
                  <a:cubicBezTo>
                    <a:pt x="1099254" y="924926"/>
                    <a:pt x="1107440" y="944880"/>
                    <a:pt x="1107440" y="944880"/>
                  </a:cubicBezTo>
                  <a:cubicBezTo>
                    <a:pt x="1100110" y="1084143"/>
                    <a:pt x="1134686" y="1036320"/>
                    <a:pt x="1071880" y="1036320"/>
                  </a:cubicBezTo>
                  <a:cubicBezTo>
                    <a:pt x="1066525" y="1036320"/>
                    <a:pt x="1061720" y="1039707"/>
                    <a:pt x="1056640" y="1041400"/>
                  </a:cubicBezTo>
                  <a:cubicBezTo>
                    <a:pt x="1029936" y="1081456"/>
                    <a:pt x="1024783" y="1075606"/>
                    <a:pt x="1041400" y="1137920"/>
                  </a:cubicBezTo>
                  <a:cubicBezTo>
                    <a:pt x="1042973" y="1143819"/>
                    <a:pt x="1051560" y="1144693"/>
                    <a:pt x="1056640" y="1148080"/>
                  </a:cubicBezTo>
                  <a:cubicBezTo>
                    <a:pt x="1058333" y="1153160"/>
                    <a:pt x="1058375" y="1159139"/>
                    <a:pt x="1061720" y="1163320"/>
                  </a:cubicBezTo>
                  <a:cubicBezTo>
                    <a:pt x="1068882" y="1172272"/>
                    <a:pt x="1082160" y="1175213"/>
                    <a:pt x="1092200" y="1178560"/>
                  </a:cubicBezTo>
                  <a:cubicBezTo>
                    <a:pt x="1092244" y="1178736"/>
                    <a:pt x="1099931" y="1211691"/>
                    <a:pt x="1102360" y="1214120"/>
                  </a:cubicBezTo>
                  <a:cubicBezTo>
                    <a:pt x="1106146" y="1217906"/>
                    <a:pt x="1112520" y="1217507"/>
                    <a:pt x="1117600" y="1219200"/>
                  </a:cubicBezTo>
                  <a:cubicBezTo>
                    <a:pt x="1134406" y="1269618"/>
                    <a:pt x="1106209" y="1192601"/>
                    <a:pt x="1137920" y="1249680"/>
                  </a:cubicBezTo>
                  <a:cubicBezTo>
                    <a:pt x="1143121" y="1259042"/>
                    <a:pt x="1142139" y="1271249"/>
                    <a:pt x="1148080" y="1280160"/>
                  </a:cubicBezTo>
                  <a:cubicBezTo>
                    <a:pt x="1171370" y="1315095"/>
                    <a:pt x="1164539" y="1299056"/>
                    <a:pt x="1173480" y="1325880"/>
                  </a:cubicBezTo>
                  <a:cubicBezTo>
                    <a:pt x="1168400" y="1329267"/>
                    <a:pt x="1162054" y="1331272"/>
                    <a:pt x="1158240" y="1336040"/>
                  </a:cubicBezTo>
                  <a:cubicBezTo>
                    <a:pt x="1154895" y="1340221"/>
                    <a:pt x="1155555" y="1346491"/>
                    <a:pt x="1153160" y="1351280"/>
                  </a:cubicBezTo>
                  <a:cubicBezTo>
                    <a:pt x="1150430" y="1356741"/>
                    <a:pt x="1146387" y="1361440"/>
                    <a:pt x="1143000" y="1366520"/>
                  </a:cubicBezTo>
                  <a:cubicBezTo>
                    <a:pt x="1149841" y="1407564"/>
                    <a:pt x="1144823" y="1387228"/>
                    <a:pt x="1158240" y="1427480"/>
                  </a:cubicBezTo>
                  <a:lnTo>
                    <a:pt x="1163320" y="1442720"/>
                  </a:lnTo>
                  <a:cubicBezTo>
                    <a:pt x="1152236" y="1475971"/>
                    <a:pt x="1167630" y="1443336"/>
                    <a:pt x="1143000" y="1463040"/>
                  </a:cubicBezTo>
                  <a:cubicBezTo>
                    <a:pt x="1138232" y="1466854"/>
                    <a:pt x="1137157" y="1473963"/>
                    <a:pt x="1132840" y="1478280"/>
                  </a:cubicBezTo>
                  <a:cubicBezTo>
                    <a:pt x="1128523" y="1482597"/>
                    <a:pt x="1122680" y="1485053"/>
                    <a:pt x="1117600" y="1488440"/>
                  </a:cubicBezTo>
                  <a:cubicBezTo>
                    <a:pt x="1114213" y="1493520"/>
                    <a:pt x="1112035" y="1499660"/>
                    <a:pt x="1107440" y="1503680"/>
                  </a:cubicBezTo>
                  <a:cubicBezTo>
                    <a:pt x="1098250" y="1511721"/>
                    <a:pt x="1076960" y="1524000"/>
                    <a:pt x="1076960" y="1524000"/>
                  </a:cubicBezTo>
                  <a:cubicBezTo>
                    <a:pt x="1052815" y="1596434"/>
                    <a:pt x="1077075" y="1521058"/>
                    <a:pt x="1061720" y="1574800"/>
                  </a:cubicBezTo>
                  <a:cubicBezTo>
                    <a:pt x="1060249" y="1579949"/>
                    <a:pt x="1057802" y="1584813"/>
                    <a:pt x="1056640" y="1590040"/>
                  </a:cubicBezTo>
                  <a:cubicBezTo>
                    <a:pt x="1054406" y="1600095"/>
                    <a:pt x="1053794" y="1610465"/>
                    <a:pt x="1051560" y="1620520"/>
                  </a:cubicBezTo>
                  <a:cubicBezTo>
                    <a:pt x="1050398" y="1625747"/>
                    <a:pt x="1050266" y="1631974"/>
                    <a:pt x="1046480" y="1635760"/>
                  </a:cubicBezTo>
                  <a:cubicBezTo>
                    <a:pt x="1042694" y="1639546"/>
                    <a:pt x="1036320" y="1639147"/>
                    <a:pt x="1031240" y="1640840"/>
                  </a:cubicBezTo>
                  <a:cubicBezTo>
                    <a:pt x="1027853" y="1645920"/>
                    <a:pt x="1023224" y="1650363"/>
                    <a:pt x="1021080" y="1656080"/>
                  </a:cubicBezTo>
                  <a:cubicBezTo>
                    <a:pt x="1018048" y="1664165"/>
                    <a:pt x="1017873" y="1673051"/>
                    <a:pt x="1016000" y="1681480"/>
                  </a:cubicBezTo>
                  <a:cubicBezTo>
                    <a:pt x="1014485" y="1688296"/>
                    <a:pt x="1012838" y="1695087"/>
                    <a:pt x="1010920" y="1701800"/>
                  </a:cubicBezTo>
                  <a:cubicBezTo>
                    <a:pt x="1007615" y="1713369"/>
                    <a:pt x="1004586" y="1723374"/>
                    <a:pt x="995680" y="1732280"/>
                  </a:cubicBezTo>
                  <a:cubicBezTo>
                    <a:pt x="991363" y="1736597"/>
                    <a:pt x="985520" y="1739053"/>
                    <a:pt x="980440" y="1742440"/>
                  </a:cubicBezTo>
                  <a:cubicBezTo>
                    <a:pt x="977053" y="1747520"/>
                    <a:pt x="973010" y="1752219"/>
                    <a:pt x="970280" y="1757680"/>
                  </a:cubicBezTo>
                  <a:cubicBezTo>
                    <a:pt x="967885" y="1762469"/>
                    <a:pt x="968986" y="1769134"/>
                    <a:pt x="965200" y="1772920"/>
                  </a:cubicBezTo>
                  <a:cubicBezTo>
                    <a:pt x="961414" y="1776706"/>
                    <a:pt x="955040" y="1776307"/>
                    <a:pt x="949960" y="1778000"/>
                  </a:cubicBezTo>
                  <a:cubicBezTo>
                    <a:pt x="943187" y="1788160"/>
                    <a:pt x="938274" y="1799846"/>
                    <a:pt x="929640" y="1808480"/>
                  </a:cubicBezTo>
                  <a:cubicBezTo>
                    <a:pt x="918405" y="1819715"/>
                    <a:pt x="911313" y="1824815"/>
                    <a:pt x="904240" y="1838960"/>
                  </a:cubicBezTo>
                  <a:cubicBezTo>
                    <a:pt x="901845" y="1843749"/>
                    <a:pt x="901555" y="1849411"/>
                    <a:pt x="899160" y="1854200"/>
                  </a:cubicBezTo>
                  <a:cubicBezTo>
                    <a:pt x="896430" y="1859661"/>
                    <a:pt x="891480" y="1863861"/>
                    <a:pt x="889000" y="1869440"/>
                  </a:cubicBezTo>
                  <a:cubicBezTo>
                    <a:pt x="884650" y="1879227"/>
                    <a:pt x="884781" y="1891009"/>
                    <a:pt x="878840" y="1899920"/>
                  </a:cubicBezTo>
                  <a:cubicBezTo>
                    <a:pt x="875453" y="1905000"/>
                    <a:pt x="871410" y="1909699"/>
                    <a:pt x="868680" y="1915160"/>
                  </a:cubicBezTo>
                  <a:cubicBezTo>
                    <a:pt x="866285" y="1919949"/>
                    <a:pt x="866201" y="1925719"/>
                    <a:pt x="863600" y="1930400"/>
                  </a:cubicBezTo>
                  <a:cubicBezTo>
                    <a:pt x="857670" y="1941074"/>
                    <a:pt x="850053" y="1950720"/>
                    <a:pt x="843280" y="1960880"/>
                  </a:cubicBezTo>
                  <a:lnTo>
                    <a:pt x="833120" y="1976120"/>
                  </a:lnTo>
                  <a:cubicBezTo>
                    <a:pt x="829733" y="1981200"/>
                    <a:pt x="825227" y="1985691"/>
                    <a:pt x="822960" y="1991360"/>
                  </a:cubicBezTo>
                  <a:lnTo>
                    <a:pt x="812800" y="2016760"/>
                  </a:lnTo>
                  <a:cubicBezTo>
                    <a:pt x="777240" y="2004907"/>
                    <a:pt x="792480" y="2003213"/>
                    <a:pt x="767080" y="2011680"/>
                  </a:cubicBezTo>
                  <a:cubicBezTo>
                    <a:pt x="765387" y="2016760"/>
                    <a:pt x="758214" y="2023134"/>
                    <a:pt x="762000" y="2026920"/>
                  </a:cubicBezTo>
                  <a:cubicBezTo>
                    <a:pt x="769573" y="2034493"/>
                    <a:pt x="782320" y="2033693"/>
                    <a:pt x="792480" y="2037080"/>
                  </a:cubicBezTo>
                  <a:lnTo>
                    <a:pt x="807720" y="2042160"/>
                  </a:lnTo>
                  <a:cubicBezTo>
                    <a:pt x="819332" y="2076997"/>
                    <a:pt x="805620" y="2033759"/>
                    <a:pt x="817880" y="2082800"/>
                  </a:cubicBezTo>
                  <a:cubicBezTo>
                    <a:pt x="819179" y="2087995"/>
                    <a:pt x="821798" y="2092813"/>
                    <a:pt x="822960" y="2098040"/>
                  </a:cubicBezTo>
                  <a:cubicBezTo>
                    <a:pt x="825194" y="2108095"/>
                    <a:pt x="826347" y="2118360"/>
                    <a:pt x="828040" y="2128520"/>
                  </a:cubicBezTo>
                  <a:cubicBezTo>
                    <a:pt x="826347" y="2136987"/>
                    <a:pt x="824833" y="2145491"/>
                    <a:pt x="822960" y="2153920"/>
                  </a:cubicBezTo>
                  <a:cubicBezTo>
                    <a:pt x="821445" y="2160736"/>
                    <a:pt x="822241" y="2168788"/>
                    <a:pt x="817880" y="2174240"/>
                  </a:cubicBezTo>
                  <a:cubicBezTo>
                    <a:pt x="814535" y="2178421"/>
                    <a:pt x="807720" y="2177627"/>
                    <a:pt x="802640" y="2179320"/>
                  </a:cubicBezTo>
                  <a:cubicBezTo>
                    <a:pt x="789871" y="2217626"/>
                    <a:pt x="807095" y="2170409"/>
                    <a:pt x="787400" y="2209800"/>
                  </a:cubicBezTo>
                  <a:cubicBezTo>
                    <a:pt x="785005" y="2214589"/>
                    <a:pt x="786106" y="2221254"/>
                    <a:pt x="782320" y="2225040"/>
                  </a:cubicBezTo>
                  <a:cubicBezTo>
                    <a:pt x="778534" y="2228826"/>
                    <a:pt x="772160" y="2228427"/>
                    <a:pt x="767080" y="2230120"/>
                  </a:cubicBezTo>
                  <a:cubicBezTo>
                    <a:pt x="765387" y="2236893"/>
                    <a:pt x="765122" y="2244195"/>
                    <a:pt x="762000" y="2250440"/>
                  </a:cubicBezTo>
                  <a:cubicBezTo>
                    <a:pt x="756539" y="2261362"/>
                    <a:pt x="745541" y="2269336"/>
                    <a:pt x="741680" y="2280920"/>
                  </a:cubicBezTo>
                  <a:cubicBezTo>
                    <a:pt x="736386" y="2296801"/>
                    <a:pt x="731252" y="2316658"/>
                    <a:pt x="716280" y="2326640"/>
                  </a:cubicBezTo>
                  <a:lnTo>
                    <a:pt x="701040" y="2336800"/>
                  </a:lnTo>
                  <a:cubicBezTo>
                    <a:pt x="697653" y="2341880"/>
                    <a:pt x="695648" y="2348226"/>
                    <a:pt x="690880" y="2352040"/>
                  </a:cubicBezTo>
                  <a:cubicBezTo>
                    <a:pt x="686699" y="2355385"/>
                    <a:pt x="677215" y="2352002"/>
                    <a:pt x="675640" y="2357120"/>
                  </a:cubicBezTo>
                  <a:cubicBezTo>
                    <a:pt x="649662" y="2441549"/>
                    <a:pt x="711533" y="2414928"/>
                    <a:pt x="604520" y="2423160"/>
                  </a:cubicBezTo>
                  <a:cubicBezTo>
                    <a:pt x="600388" y="2435555"/>
                    <a:pt x="599128" y="2443792"/>
                    <a:pt x="589280" y="2453640"/>
                  </a:cubicBezTo>
                  <a:cubicBezTo>
                    <a:pt x="584963" y="2457957"/>
                    <a:pt x="579120" y="2460413"/>
                    <a:pt x="574040" y="2463800"/>
                  </a:cubicBezTo>
                  <a:cubicBezTo>
                    <a:pt x="570653" y="2468880"/>
                    <a:pt x="568197" y="2474723"/>
                    <a:pt x="563880" y="2479040"/>
                  </a:cubicBezTo>
                  <a:cubicBezTo>
                    <a:pt x="559563" y="2483357"/>
                    <a:pt x="552660" y="2484605"/>
                    <a:pt x="548640" y="2489200"/>
                  </a:cubicBezTo>
                  <a:cubicBezTo>
                    <a:pt x="507153" y="2536613"/>
                    <a:pt x="547370" y="2506980"/>
                    <a:pt x="513080" y="2529840"/>
                  </a:cubicBezTo>
                  <a:cubicBezTo>
                    <a:pt x="510262" y="2546748"/>
                    <a:pt x="511778" y="2563365"/>
                    <a:pt x="497840" y="2575560"/>
                  </a:cubicBezTo>
                  <a:cubicBezTo>
                    <a:pt x="488650" y="2583601"/>
                    <a:pt x="467360" y="2595880"/>
                    <a:pt x="467360" y="2595880"/>
                  </a:cubicBezTo>
                  <a:cubicBezTo>
                    <a:pt x="463973" y="2600960"/>
                    <a:pt x="461968" y="2607306"/>
                    <a:pt x="457200" y="2611120"/>
                  </a:cubicBezTo>
                  <a:cubicBezTo>
                    <a:pt x="453019" y="2614465"/>
                    <a:pt x="446641" y="2613599"/>
                    <a:pt x="441960" y="2616200"/>
                  </a:cubicBezTo>
                  <a:cubicBezTo>
                    <a:pt x="431286" y="2622130"/>
                    <a:pt x="421640" y="2629747"/>
                    <a:pt x="411480" y="2636520"/>
                  </a:cubicBezTo>
                  <a:lnTo>
                    <a:pt x="411480" y="2636520"/>
                  </a:lnTo>
                  <a:cubicBezTo>
                    <a:pt x="377658" y="2670342"/>
                    <a:pt x="414083" y="2638460"/>
                    <a:pt x="381000" y="2656840"/>
                  </a:cubicBezTo>
                  <a:cubicBezTo>
                    <a:pt x="354809" y="2671391"/>
                    <a:pt x="358270" y="2677131"/>
                    <a:pt x="335280" y="2682240"/>
                  </a:cubicBezTo>
                  <a:cubicBezTo>
                    <a:pt x="325225" y="2684474"/>
                    <a:pt x="314960" y="2685627"/>
                    <a:pt x="304800" y="2687320"/>
                  </a:cubicBezTo>
                  <a:cubicBezTo>
                    <a:pt x="301413" y="2692400"/>
                    <a:pt x="297370" y="2697099"/>
                    <a:pt x="294640" y="2702560"/>
                  </a:cubicBezTo>
                  <a:cubicBezTo>
                    <a:pt x="290372" y="2711096"/>
                    <a:pt x="286921" y="2729982"/>
                    <a:pt x="284480" y="2738120"/>
                  </a:cubicBezTo>
                  <a:lnTo>
                    <a:pt x="269240" y="2783840"/>
                  </a:lnTo>
                  <a:lnTo>
                    <a:pt x="264160" y="2799080"/>
                  </a:lnTo>
                  <a:cubicBezTo>
                    <a:pt x="260813" y="2809120"/>
                    <a:pt x="257872" y="2822398"/>
                    <a:pt x="248920" y="2829560"/>
                  </a:cubicBezTo>
                  <a:cubicBezTo>
                    <a:pt x="244739" y="2832905"/>
                    <a:pt x="238760" y="2832947"/>
                    <a:pt x="233680" y="2834640"/>
                  </a:cubicBezTo>
                  <a:cubicBezTo>
                    <a:pt x="208280" y="2832947"/>
                    <a:pt x="182797" y="2832225"/>
                    <a:pt x="157480" y="2829560"/>
                  </a:cubicBezTo>
                  <a:cubicBezTo>
                    <a:pt x="150537" y="2828829"/>
                    <a:pt x="143976" y="2825995"/>
                    <a:pt x="137160" y="2824480"/>
                  </a:cubicBezTo>
                  <a:cubicBezTo>
                    <a:pt x="128731" y="2822607"/>
                    <a:pt x="120227" y="2821093"/>
                    <a:pt x="111760" y="2819400"/>
                  </a:cubicBezTo>
                  <a:cubicBezTo>
                    <a:pt x="101600" y="2821093"/>
                    <a:pt x="90692" y="2820297"/>
                    <a:pt x="81280" y="2824480"/>
                  </a:cubicBezTo>
                  <a:cubicBezTo>
                    <a:pt x="74715" y="2827398"/>
                    <a:pt x="71559" y="2835121"/>
                    <a:pt x="66040" y="2839720"/>
                  </a:cubicBezTo>
                  <a:cubicBezTo>
                    <a:pt x="61350" y="2843629"/>
                    <a:pt x="55880" y="2846493"/>
                    <a:pt x="50800" y="2849880"/>
                  </a:cubicBezTo>
                  <a:cubicBezTo>
                    <a:pt x="21683" y="2893556"/>
                    <a:pt x="56592" y="2838296"/>
                    <a:pt x="35560" y="2880360"/>
                  </a:cubicBezTo>
                  <a:cubicBezTo>
                    <a:pt x="32830" y="2885821"/>
                    <a:pt x="28787" y="2890520"/>
                    <a:pt x="25400" y="2895600"/>
                  </a:cubicBezTo>
                  <a:cubicBezTo>
                    <a:pt x="19480" y="2942961"/>
                    <a:pt x="33972" y="2936240"/>
                    <a:pt x="0" y="293624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2" name="Freeform 41"/>
            <p:cNvSpPr/>
            <p:nvPr/>
          </p:nvSpPr>
          <p:spPr>
            <a:xfrm>
              <a:off x="1264920" y="2724749"/>
              <a:ext cx="1005840" cy="2010720"/>
            </a:xfrm>
            <a:custGeom>
              <a:avLst/>
              <a:gdLst>
                <a:gd name="connsiteX0" fmla="*/ 182880 w 1005840"/>
                <a:gd name="connsiteY0" fmla="*/ 89571 h 2010720"/>
                <a:gd name="connsiteX1" fmla="*/ 177800 w 1005840"/>
                <a:gd name="connsiteY1" fmla="*/ 18451 h 2010720"/>
                <a:gd name="connsiteX2" fmla="*/ 132080 w 1005840"/>
                <a:gd name="connsiteY2" fmla="*/ 38771 h 2010720"/>
                <a:gd name="connsiteX3" fmla="*/ 116840 w 1005840"/>
                <a:gd name="connsiteY3" fmla="*/ 54011 h 2010720"/>
                <a:gd name="connsiteX4" fmla="*/ 111760 w 1005840"/>
                <a:gd name="connsiteY4" fmla="*/ 69251 h 2010720"/>
                <a:gd name="connsiteX5" fmla="*/ 106680 w 1005840"/>
                <a:gd name="connsiteY5" fmla="*/ 165771 h 2010720"/>
                <a:gd name="connsiteX6" fmla="*/ 86360 w 1005840"/>
                <a:gd name="connsiteY6" fmla="*/ 196251 h 2010720"/>
                <a:gd name="connsiteX7" fmla="*/ 71120 w 1005840"/>
                <a:gd name="connsiteY7" fmla="*/ 226731 h 2010720"/>
                <a:gd name="connsiteX8" fmla="*/ 55880 w 1005840"/>
                <a:gd name="connsiteY8" fmla="*/ 282611 h 2010720"/>
                <a:gd name="connsiteX9" fmla="*/ 30480 w 1005840"/>
                <a:gd name="connsiteY9" fmla="*/ 328331 h 2010720"/>
                <a:gd name="connsiteX10" fmla="*/ 20320 w 1005840"/>
                <a:gd name="connsiteY10" fmla="*/ 348651 h 2010720"/>
                <a:gd name="connsiteX11" fmla="*/ 15240 w 1005840"/>
                <a:gd name="connsiteY11" fmla="*/ 368971 h 2010720"/>
                <a:gd name="connsiteX12" fmla="*/ 10160 w 1005840"/>
                <a:gd name="connsiteY12" fmla="*/ 384211 h 2010720"/>
                <a:gd name="connsiteX13" fmla="*/ 0 w 1005840"/>
                <a:gd name="connsiteY13" fmla="*/ 424851 h 2010720"/>
                <a:gd name="connsiteX14" fmla="*/ 5080 w 1005840"/>
                <a:gd name="connsiteY14" fmla="*/ 495971 h 2010720"/>
                <a:gd name="connsiteX15" fmla="*/ 15240 w 1005840"/>
                <a:gd name="connsiteY15" fmla="*/ 511211 h 2010720"/>
                <a:gd name="connsiteX16" fmla="*/ 45720 w 1005840"/>
                <a:gd name="connsiteY16" fmla="*/ 521371 h 2010720"/>
                <a:gd name="connsiteX17" fmla="*/ 66040 w 1005840"/>
                <a:gd name="connsiteY17" fmla="*/ 551851 h 2010720"/>
                <a:gd name="connsiteX18" fmla="*/ 71120 w 1005840"/>
                <a:gd name="connsiteY18" fmla="*/ 572171 h 2010720"/>
                <a:gd name="connsiteX19" fmla="*/ 76200 w 1005840"/>
                <a:gd name="connsiteY19" fmla="*/ 597571 h 2010720"/>
                <a:gd name="connsiteX20" fmla="*/ 86360 w 1005840"/>
                <a:gd name="connsiteY20" fmla="*/ 628051 h 2010720"/>
                <a:gd name="connsiteX21" fmla="*/ 96520 w 1005840"/>
                <a:gd name="connsiteY21" fmla="*/ 643291 h 2010720"/>
                <a:gd name="connsiteX22" fmla="*/ 101600 w 1005840"/>
                <a:gd name="connsiteY22" fmla="*/ 673771 h 2010720"/>
                <a:gd name="connsiteX23" fmla="*/ 106680 w 1005840"/>
                <a:gd name="connsiteY23" fmla="*/ 689011 h 2010720"/>
                <a:gd name="connsiteX24" fmla="*/ 116840 w 1005840"/>
                <a:gd name="connsiteY24" fmla="*/ 729651 h 2010720"/>
                <a:gd name="connsiteX25" fmla="*/ 137160 w 1005840"/>
                <a:gd name="connsiteY25" fmla="*/ 760131 h 2010720"/>
                <a:gd name="connsiteX26" fmla="*/ 152400 w 1005840"/>
                <a:gd name="connsiteY26" fmla="*/ 790611 h 2010720"/>
                <a:gd name="connsiteX27" fmla="*/ 157480 w 1005840"/>
                <a:gd name="connsiteY27" fmla="*/ 805851 h 2010720"/>
                <a:gd name="connsiteX28" fmla="*/ 172720 w 1005840"/>
                <a:gd name="connsiteY28" fmla="*/ 821091 h 2010720"/>
                <a:gd name="connsiteX29" fmla="*/ 203200 w 1005840"/>
                <a:gd name="connsiteY29" fmla="*/ 841411 h 2010720"/>
                <a:gd name="connsiteX30" fmla="*/ 223520 w 1005840"/>
                <a:gd name="connsiteY30" fmla="*/ 871891 h 2010720"/>
                <a:gd name="connsiteX31" fmla="*/ 238760 w 1005840"/>
                <a:gd name="connsiteY31" fmla="*/ 876971 h 2010720"/>
                <a:gd name="connsiteX32" fmla="*/ 254000 w 1005840"/>
                <a:gd name="connsiteY32" fmla="*/ 887131 h 2010720"/>
                <a:gd name="connsiteX33" fmla="*/ 279400 w 1005840"/>
                <a:gd name="connsiteY33" fmla="*/ 892211 h 2010720"/>
                <a:gd name="connsiteX34" fmla="*/ 309880 w 1005840"/>
                <a:gd name="connsiteY34" fmla="*/ 907451 h 2010720"/>
                <a:gd name="connsiteX35" fmla="*/ 330200 w 1005840"/>
                <a:gd name="connsiteY35" fmla="*/ 937931 h 2010720"/>
                <a:gd name="connsiteX36" fmla="*/ 345440 w 1005840"/>
                <a:gd name="connsiteY36" fmla="*/ 973491 h 2010720"/>
                <a:gd name="connsiteX37" fmla="*/ 355600 w 1005840"/>
                <a:gd name="connsiteY37" fmla="*/ 1009051 h 2010720"/>
                <a:gd name="connsiteX38" fmla="*/ 375920 w 1005840"/>
                <a:gd name="connsiteY38" fmla="*/ 1039531 h 2010720"/>
                <a:gd name="connsiteX39" fmla="*/ 386080 w 1005840"/>
                <a:gd name="connsiteY39" fmla="*/ 1054771 h 2010720"/>
                <a:gd name="connsiteX40" fmla="*/ 396240 w 1005840"/>
                <a:gd name="connsiteY40" fmla="*/ 1070011 h 2010720"/>
                <a:gd name="connsiteX41" fmla="*/ 406400 w 1005840"/>
                <a:gd name="connsiteY41" fmla="*/ 1085251 h 2010720"/>
                <a:gd name="connsiteX42" fmla="*/ 411480 w 1005840"/>
                <a:gd name="connsiteY42" fmla="*/ 1105571 h 2010720"/>
                <a:gd name="connsiteX43" fmla="*/ 421640 w 1005840"/>
                <a:gd name="connsiteY43" fmla="*/ 1120811 h 2010720"/>
                <a:gd name="connsiteX44" fmla="*/ 426720 w 1005840"/>
                <a:gd name="connsiteY44" fmla="*/ 1191931 h 2010720"/>
                <a:gd name="connsiteX45" fmla="*/ 431800 w 1005840"/>
                <a:gd name="connsiteY45" fmla="*/ 1212251 h 2010720"/>
                <a:gd name="connsiteX46" fmla="*/ 436880 w 1005840"/>
                <a:gd name="connsiteY46" fmla="*/ 1308771 h 2010720"/>
                <a:gd name="connsiteX47" fmla="*/ 447040 w 1005840"/>
                <a:gd name="connsiteY47" fmla="*/ 1339251 h 2010720"/>
                <a:gd name="connsiteX48" fmla="*/ 462280 w 1005840"/>
                <a:gd name="connsiteY48" fmla="*/ 1415451 h 2010720"/>
                <a:gd name="connsiteX49" fmla="*/ 472440 w 1005840"/>
                <a:gd name="connsiteY49" fmla="*/ 1430691 h 2010720"/>
                <a:gd name="connsiteX50" fmla="*/ 477520 w 1005840"/>
                <a:gd name="connsiteY50" fmla="*/ 1466251 h 2010720"/>
                <a:gd name="connsiteX51" fmla="*/ 482600 w 1005840"/>
                <a:gd name="connsiteY51" fmla="*/ 1481491 h 2010720"/>
                <a:gd name="connsiteX52" fmla="*/ 487680 w 1005840"/>
                <a:gd name="connsiteY52" fmla="*/ 1567851 h 2010720"/>
                <a:gd name="connsiteX53" fmla="*/ 482600 w 1005840"/>
                <a:gd name="connsiteY53" fmla="*/ 1608491 h 2010720"/>
                <a:gd name="connsiteX54" fmla="*/ 477520 w 1005840"/>
                <a:gd name="connsiteY54" fmla="*/ 1623731 h 2010720"/>
                <a:gd name="connsiteX55" fmla="*/ 462280 w 1005840"/>
                <a:gd name="connsiteY55" fmla="*/ 1628811 h 2010720"/>
                <a:gd name="connsiteX56" fmla="*/ 457200 w 1005840"/>
                <a:gd name="connsiteY56" fmla="*/ 1644051 h 2010720"/>
                <a:gd name="connsiteX57" fmla="*/ 441960 w 1005840"/>
                <a:gd name="connsiteY57" fmla="*/ 1674531 h 2010720"/>
                <a:gd name="connsiteX58" fmla="*/ 441960 w 1005840"/>
                <a:gd name="connsiteY58" fmla="*/ 1786291 h 2010720"/>
                <a:gd name="connsiteX59" fmla="*/ 452120 w 1005840"/>
                <a:gd name="connsiteY59" fmla="*/ 1816771 h 2010720"/>
                <a:gd name="connsiteX60" fmla="*/ 482600 w 1005840"/>
                <a:gd name="connsiteY60" fmla="*/ 1842171 h 2010720"/>
                <a:gd name="connsiteX61" fmla="*/ 508000 w 1005840"/>
                <a:gd name="connsiteY61" fmla="*/ 1867571 h 2010720"/>
                <a:gd name="connsiteX62" fmla="*/ 513080 w 1005840"/>
                <a:gd name="connsiteY62" fmla="*/ 1882811 h 2010720"/>
                <a:gd name="connsiteX63" fmla="*/ 523240 w 1005840"/>
                <a:gd name="connsiteY63" fmla="*/ 1898051 h 2010720"/>
                <a:gd name="connsiteX64" fmla="*/ 568960 w 1005840"/>
                <a:gd name="connsiteY64" fmla="*/ 1938691 h 2010720"/>
                <a:gd name="connsiteX65" fmla="*/ 635000 w 1005840"/>
                <a:gd name="connsiteY65" fmla="*/ 1928531 h 2010720"/>
                <a:gd name="connsiteX66" fmla="*/ 675640 w 1005840"/>
                <a:gd name="connsiteY66" fmla="*/ 1908211 h 2010720"/>
                <a:gd name="connsiteX67" fmla="*/ 680720 w 1005840"/>
                <a:gd name="connsiteY67" fmla="*/ 1933611 h 2010720"/>
                <a:gd name="connsiteX68" fmla="*/ 711200 w 1005840"/>
                <a:gd name="connsiteY68" fmla="*/ 1953931 h 2010720"/>
                <a:gd name="connsiteX69" fmla="*/ 716280 w 1005840"/>
                <a:gd name="connsiteY69" fmla="*/ 1969171 h 2010720"/>
                <a:gd name="connsiteX70" fmla="*/ 746760 w 1005840"/>
                <a:gd name="connsiteY70" fmla="*/ 1979331 h 2010720"/>
                <a:gd name="connsiteX71" fmla="*/ 777240 w 1005840"/>
                <a:gd name="connsiteY71" fmla="*/ 1989491 h 2010720"/>
                <a:gd name="connsiteX72" fmla="*/ 792480 w 1005840"/>
                <a:gd name="connsiteY72" fmla="*/ 1994571 h 2010720"/>
                <a:gd name="connsiteX73" fmla="*/ 822960 w 1005840"/>
                <a:gd name="connsiteY73" fmla="*/ 1999651 h 2010720"/>
                <a:gd name="connsiteX74" fmla="*/ 838200 w 1005840"/>
                <a:gd name="connsiteY74" fmla="*/ 2009811 h 2010720"/>
                <a:gd name="connsiteX75" fmla="*/ 914400 w 1005840"/>
                <a:gd name="connsiteY75" fmla="*/ 1999651 h 2010720"/>
                <a:gd name="connsiteX76" fmla="*/ 929640 w 1005840"/>
                <a:gd name="connsiteY76" fmla="*/ 1984411 h 2010720"/>
                <a:gd name="connsiteX77" fmla="*/ 934720 w 1005840"/>
                <a:gd name="connsiteY77" fmla="*/ 1969171 h 2010720"/>
                <a:gd name="connsiteX78" fmla="*/ 939800 w 1005840"/>
                <a:gd name="connsiteY78" fmla="*/ 1923451 h 2010720"/>
                <a:gd name="connsiteX79" fmla="*/ 965200 w 1005840"/>
                <a:gd name="connsiteY79" fmla="*/ 1898051 h 2010720"/>
                <a:gd name="connsiteX80" fmla="*/ 990600 w 1005840"/>
                <a:gd name="connsiteY80" fmla="*/ 1872651 h 2010720"/>
                <a:gd name="connsiteX81" fmla="*/ 1005840 w 1005840"/>
                <a:gd name="connsiteY81" fmla="*/ 1842171 h 2010720"/>
                <a:gd name="connsiteX82" fmla="*/ 1000760 w 1005840"/>
                <a:gd name="connsiteY82" fmla="*/ 1760891 h 2010720"/>
                <a:gd name="connsiteX83" fmla="*/ 995680 w 1005840"/>
                <a:gd name="connsiteY83" fmla="*/ 1745651 h 2010720"/>
                <a:gd name="connsiteX84" fmla="*/ 990600 w 1005840"/>
                <a:gd name="connsiteY84" fmla="*/ 1720251 h 2010720"/>
                <a:gd name="connsiteX85" fmla="*/ 980440 w 1005840"/>
                <a:gd name="connsiteY85" fmla="*/ 1705011 h 2010720"/>
                <a:gd name="connsiteX86" fmla="*/ 975360 w 1005840"/>
                <a:gd name="connsiteY86" fmla="*/ 1689771 h 2010720"/>
                <a:gd name="connsiteX87" fmla="*/ 965200 w 1005840"/>
                <a:gd name="connsiteY87" fmla="*/ 1669451 h 2010720"/>
                <a:gd name="connsiteX88" fmla="*/ 960120 w 1005840"/>
                <a:gd name="connsiteY88" fmla="*/ 1562771 h 2010720"/>
                <a:gd name="connsiteX89" fmla="*/ 960120 w 1005840"/>
                <a:gd name="connsiteY89" fmla="*/ 1532291 h 2010720"/>
                <a:gd name="connsiteX90" fmla="*/ 995680 w 1005840"/>
                <a:gd name="connsiteY90" fmla="*/ 1532291 h 201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005840" h="2010720">
                  <a:moveTo>
                    <a:pt x="182880" y="89571"/>
                  </a:moveTo>
                  <a:cubicBezTo>
                    <a:pt x="181187" y="65864"/>
                    <a:pt x="191328" y="37992"/>
                    <a:pt x="177800" y="18451"/>
                  </a:cubicBezTo>
                  <a:cubicBezTo>
                    <a:pt x="144136" y="-30175"/>
                    <a:pt x="136657" y="31905"/>
                    <a:pt x="132080" y="38771"/>
                  </a:cubicBezTo>
                  <a:cubicBezTo>
                    <a:pt x="128095" y="44749"/>
                    <a:pt x="121920" y="48931"/>
                    <a:pt x="116840" y="54011"/>
                  </a:cubicBezTo>
                  <a:cubicBezTo>
                    <a:pt x="115147" y="59091"/>
                    <a:pt x="112245" y="63918"/>
                    <a:pt x="111760" y="69251"/>
                  </a:cubicBezTo>
                  <a:cubicBezTo>
                    <a:pt x="108843" y="101337"/>
                    <a:pt x="112998" y="134179"/>
                    <a:pt x="106680" y="165771"/>
                  </a:cubicBezTo>
                  <a:cubicBezTo>
                    <a:pt x="104285" y="177745"/>
                    <a:pt x="90221" y="184667"/>
                    <a:pt x="86360" y="196251"/>
                  </a:cubicBezTo>
                  <a:cubicBezTo>
                    <a:pt x="79349" y="217283"/>
                    <a:pt x="84250" y="207036"/>
                    <a:pt x="71120" y="226731"/>
                  </a:cubicBezTo>
                  <a:cubicBezTo>
                    <a:pt x="68394" y="240363"/>
                    <a:pt x="63246" y="271562"/>
                    <a:pt x="55880" y="282611"/>
                  </a:cubicBezTo>
                  <a:cubicBezTo>
                    <a:pt x="16278" y="342014"/>
                    <a:pt x="46575" y="290777"/>
                    <a:pt x="30480" y="328331"/>
                  </a:cubicBezTo>
                  <a:cubicBezTo>
                    <a:pt x="27497" y="335292"/>
                    <a:pt x="22979" y="341560"/>
                    <a:pt x="20320" y="348651"/>
                  </a:cubicBezTo>
                  <a:cubicBezTo>
                    <a:pt x="17869" y="355188"/>
                    <a:pt x="17158" y="362258"/>
                    <a:pt x="15240" y="368971"/>
                  </a:cubicBezTo>
                  <a:cubicBezTo>
                    <a:pt x="13769" y="374120"/>
                    <a:pt x="11459" y="379016"/>
                    <a:pt x="10160" y="384211"/>
                  </a:cubicBezTo>
                  <a:lnTo>
                    <a:pt x="0" y="424851"/>
                  </a:lnTo>
                  <a:cubicBezTo>
                    <a:pt x="1693" y="448558"/>
                    <a:pt x="950" y="472566"/>
                    <a:pt x="5080" y="495971"/>
                  </a:cubicBezTo>
                  <a:cubicBezTo>
                    <a:pt x="6141" y="501983"/>
                    <a:pt x="10063" y="507975"/>
                    <a:pt x="15240" y="511211"/>
                  </a:cubicBezTo>
                  <a:cubicBezTo>
                    <a:pt x="24322" y="516887"/>
                    <a:pt x="45720" y="521371"/>
                    <a:pt x="45720" y="521371"/>
                  </a:cubicBezTo>
                  <a:cubicBezTo>
                    <a:pt x="52493" y="531531"/>
                    <a:pt x="63078" y="540005"/>
                    <a:pt x="66040" y="551851"/>
                  </a:cubicBezTo>
                  <a:cubicBezTo>
                    <a:pt x="67733" y="558624"/>
                    <a:pt x="69605" y="565355"/>
                    <a:pt x="71120" y="572171"/>
                  </a:cubicBezTo>
                  <a:cubicBezTo>
                    <a:pt x="72993" y="580600"/>
                    <a:pt x="73928" y="589241"/>
                    <a:pt x="76200" y="597571"/>
                  </a:cubicBezTo>
                  <a:cubicBezTo>
                    <a:pt x="79018" y="607903"/>
                    <a:pt x="80419" y="619140"/>
                    <a:pt x="86360" y="628051"/>
                  </a:cubicBezTo>
                  <a:lnTo>
                    <a:pt x="96520" y="643291"/>
                  </a:lnTo>
                  <a:cubicBezTo>
                    <a:pt x="98213" y="653451"/>
                    <a:pt x="99366" y="663716"/>
                    <a:pt x="101600" y="673771"/>
                  </a:cubicBezTo>
                  <a:cubicBezTo>
                    <a:pt x="102762" y="678998"/>
                    <a:pt x="105381" y="683816"/>
                    <a:pt x="106680" y="689011"/>
                  </a:cubicBezTo>
                  <a:cubicBezTo>
                    <a:pt x="108727" y="697200"/>
                    <a:pt x="111562" y="720150"/>
                    <a:pt x="116840" y="729651"/>
                  </a:cubicBezTo>
                  <a:cubicBezTo>
                    <a:pt x="122770" y="740325"/>
                    <a:pt x="133299" y="748547"/>
                    <a:pt x="137160" y="760131"/>
                  </a:cubicBezTo>
                  <a:cubicBezTo>
                    <a:pt x="149929" y="798437"/>
                    <a:pt x="132705" y="751220"/>
                    <a:pt x="152400" y="790611"/>
                  </a:cubicBezTo>
                  <a:cubicBezTo>
                    <a:pt x="154795" y="795400"/>
                    <a:pt x="154510" y="801396"/>
                    <a:pt x="157480" y="805851"/>
                  </a:cubicBezTo>
                  <a:cubicBezTo>
                    <a:pt x="161465" y="811829"/>
                    <a:pt x="167049" y="816680"/>
                    <a:pt x="172720" y="821091"/>
                  </a:cubicBezTo>
                  <a:cubicBezTo>
                    <a:pt x="182359" y="828588"/>
                    <a:pt x="203200" y="841411"/>
                    <a:pt x="203200" y="841411"/>
                  </a:cubicBezTo>
                  <a:cubicBezTo>
                    <a:pt x="209973" y="851571"/>
                    <a:pt x="211936" y="868030"/>
                    <a:pt x="223520" y="871891"/>
                  </a:cubicBezTo>
                  <a:cubicBezTo>
                    <a:pt x="228600" y="873584"/>
                    <a:pt x="233971" y="874576"/>
                    <a:pt x="238760" y="876971"/>
                  </a:cubicBezTo>
                  <a:cubicBezTo>
                    <a:pt x="244221" y="879701"/>
                    <a:pt x="248283" y="884987"/>
                    <a:pt x="254000" y="887131"/>
                  </a:cubicBezTo>
                  <a:cubicBezTo>
                    <a:pt x="262085" y="890163"/>
                    <a:pt x="271023" y="890117"/>
                    <a:pt x="279400" y="892211"/>
                  </a:cubicBezTo>
                  <a:cubicBezTo>
                    <a:pt x="296226" y="896417"/>
                    <a:pt x="294981" y="897518"/>
                    <a:pt x="309880" y="907451"/>
                  </a:cubicBezTo>
                  <a:cubicBezTo>
                    <a:pt x="316653" y="917611"/>
                    <a:pt x="327238" y="926085"/>
                    <a:pt x="330200" y="937931"/>
                  </a:cubicBezTo>
                  <a:cubicBezTo>
                    <a:pt x="336761" y="964174"/>
                    <a:pt x="331407" y="952442"/>
                    <a:pt x="345440" y="973491"/>
                  </a:cubicBezTo>
                  <a:cubicBezTo>
                    <a:pt x="346636" y="978274"/>
                    <a:pt x="352287" y="1003088"/>
                    <a:pt x="355600" y="1009051"/>
                  </a:cubicBezTo>
                  <a:cubicBezTo>
                    <a:pt x="361530" y="1019725"/>
                    <a:pt x="369147" y="1029371"/>
                    <a:pt x="375920" y="1039531"/>
                  </a:cubicBezTo>
                  <a:lnTo>
                    <a:pt x="386080" y="1054771"/>
                  </a:lnTo>
                  <a:lnTo>
                    <a:pt x="396240" y="1070011"/>
                  </a:lnTo>
                  <a:lnTo>
                    <a:pt x="406400" y="1085251"/>
                  </a:lnTo>
                  <a:cubicBezTo>
                    <a:pt x="408093" y="1092024"/>
                    <a:pt x="408730" y="1099154"/>
                    <a:pt x="411480" y="1105571"/>
                  </a:cubicBezTo>
                  <a:cubicBezTo>
                    <a:pt x="413885" y="1111183"/>
                    <a:pt x="420579" y="1114799"/>
                    <a:pt x="421640" y="1120811"/>
                  </a:cubicBezTo>
                  <a:cubicBezTo>
                    <a:pt x="425770" y="1144216"/>
                    <a:pt x="424095" y="1168309"/>
                    <a:pt x="426720" y="1191931"/>
                  </a:cubicBezTo>
                  <a:cubicBezTo>
                    <a:pt x="427491" y="1198870"/>
                    <a:pt x="430107" y="1205478"/>
                    <a:pt x="431800" y="1212251"/>
                  </a:cubicBezTo>
                  <a:cubicBezTo>
                    <a:pt x="433493" y="1244424"/>
                    <a:pt x="433041" y="1276783"/>
                    <a:pt x="436880" y="1308771"/>
                  </a:cubicBezTo>
                  <a:cubicBezTo>
                    <a:pt x="438156" y="1319404"/>
                    <a:pt x="447040" y="1339251"/>
                    <a:pt x="447040" y="1339251"/>
                  </a:cubicBezTo>
                  <a:cubicBezTo>
                    <a:pt x="449005" y="1356934"/>
                    <a:pt x="450273" y="1397440"/>
                    <a:pt x="462280" y="1415451"/>
                  </a:cubicBezTo>
                  <a:lnTo>
                    <a:pt x="472440" y="1430691"/>
                  </a:lnTo>
                  <a:cubicBezTo>
                    <a:pt x="474133" y="1442544"/>
                    <a:pt x="475172" y="1454510"/>
                    <a:pt x="477520" y="1466251"/>
                  </a:cubicBezTo>
                  <a:cubicBezTo>
                    <a:pt x="478570" y="1471502"/>
                    <a:pt x="482067" y="1476163"/>
                    <a:pt x="482600" y="1481491"/>
                  </a:cubicBezTo>
                  <a:cubicBezTo>
                    <a:pt x="485469" y="1510184"/>
                    <a:pt x="485987" y="1539064"/>
                    <a:pt x="487680" y="1567851"/>
                  </a:cubicBezTo>
                  <a:cubicBezTo>
                    <a:pt x="485987" y="1581398"/>
                    <a:pt x="485042" y="1595059"/>
                    <a:pt x="482600" y="1608491"/>
                  </a:cubicBezTo>
                  <a:cubicBezTo>
                    <a:pt x="481642" y="1613759"/>
                    <a:pt x="481306" y="1619945"/>
                    <a:pt x="477520" y="1623731"/>
                  </a:cubicBezTo>
                  <a:cubicBezTo>
                    <a:pt x="473734" y="1627517"/>
                    <a:pt x="467360" y="1627118"/>
                    <a:pt x="462280" y="1628811"/>
                  </a:cubicBezTo>
                  <a:cubicBezTo>
                    <a:pt x="460587" y="1633891"/>
                    <a:pt x="459595" y="1639262"/>
                    <a:pt x="457200" y="1644051"/>
                  </a:cubicBezTo>
                  <a:cubicBezTo>
                    <a:pt x="437505" y="1683442"/>
                    <a:pt x="454729" y="1636225"/>
                    <a:pt x="441960" y="1674531"/>
                  </a:cubicBezTo>
                  <a:cubicBezTo>
                    <a:pt x="435670" y="1724848"/>
                    <a:pt x="432881" y="1725764"/>
                    <a:pt x="441960" y="1786291"/>
                  </a:cubicBezTo>
                  <a:cubicBezTo>
                    <a:pt x="443549" y="1796882"/>
                    <a:pt x="443209" y="1810830"/>
                    <a:pt x="452120" y="1816771"/>
                  </a:cubicBezTo>
                  <a:cubicBezTo>
                    <a:pt x="467105" y="1826761"/>
                    <a:pt x="470377" y="1827503"/>
                    <a:pt x="482600" y="1842171"/>
                  </a:cubicBezTo>
                  <a:cubicBezTo>
                    <a:pt x="503767" y="1867571"/>
                    <a:pt x="480060" y="1848944"/>
                    <a:pt x="508000" y="1867571"/>
                  </a:cubicBezTo>
                  <a:cubicBezTo>
                    <a:pt x="509693" y="1872651"/>
                    <a:pt x="510685" y="1878022"/>
                    <a:pt x="513080" y="1882811"/>
                  </a:cubicBezTo>
                  <a:cubicBezTo>
                    <a:pt x="515810" y="1888272"/>
                    <a:pt x="519184" y="1893488"/>
                    <a:pt x="523240" y="1898051"/>
                  </a:cubicBezTo>
                  <a:cubicBezTo>
                    <a:pt x="548547" y="1926521"/>
                    <a:pt x="545797" y="1923249"/>
                    <a:pt x="568960" y="1938691"/>
                  </a:cubicBezTo>
                  <a:cubicBezTo>
                    <a:pt x="576528" y="1937850"/>
                    <a:pt x="620335" y="1935049"/>
                    <a:pt x="635000" y="1928531"/>
                  </a:cubicBezTo>
                  <a:cubicBezTo>
                    <a:pt x="706980" y="1896540"/>
                    <a:pt x="628262" y="1924004"/>
                    <a:pt x="675640" y="1908211"/>
                  </a:cubicBezTo>
                  <a:cubicBezTo>
                    <a:pt x="677333" y="1916678"/>
                    <a:pt x="675419" y="1926795"/>
                    <a:pt x="680720" y="1933611"/>
                  </a:cubicBezTo>
                  <a:cubicBezTo>
                    <a:pt x="688217" y="1943250"/>
                    <a:pt x="711200" y="1953931"/>
                    <a:pt x="711200" y="1953931"/>
                  </a:cubicBezTo>
                  <a:cubicBezTo>
                    <a:pt x="712893" y="1959011"/>
                    <a:pt x="711923" y="1966059"/>
                    <a:pt x="716280" y="1969171"/>
                  </a:cubicBezTo>
                  <a:cubicBezTo>
                    <a:pt x="724995" y="1975396"/>
                    <a:pt x="736600" y="1975944"/>
                    <a:pt x="746760" y="1979331"/>
                  </a:cubicBezTo>
                  <a:lnTo>
                    <a:pt x="777240" y="1989491"/>
                  </a:lnTo>
                  <a:cubicBezTo>
                    <a:pt x="782320" y="1991184"/>
                    <a:pt x="787198" y="1993691"/>
                    <a:pt x="792480" y="1994571"/>
                  </a:cubicBezTo>
                  <a:lnTo>
                    <a:pt x="822960" y="1999651"/>
                  </a:lnTo>
                  <a:cubicBezTo>
                    <a:pt x="828040" y="2003038"/>
                    <a:pt x="832108" y="2009405"/>
                    <a:pt x="838200" y="2009811"/>
                  </a:cubicBezTo>
                  <a:cubicBezTo>
                    <a:pt x="879635" y="2012573"/>
                    <a:pt x="886345" y="2009003"/>
                    <a:pt x="914400" y="1999651"/>
                  </a:cubicBezTo>
                  <a:cubicBezTo>
                    <a:pt x="919480" y="1994571"/>
                    <a:pt x="925655" y="1990389"/>
                    <a:pt x="929640" y="1984411"/>
                  </a:cubicBezTo>
                  <a:cubicBezTo>
                    <a:pt x="932610" y="1979956"/>
                    <a:pt x="933840" y="1974453"/>
                    <a:pt x="934720" y="1969171"/>
                  </a:cubicBezTo>
                  <a:cubicBezTo>
                    <a:pt x="937241" y="1954046"/>
                    <a:pt x="936081" y="1938327"/>
                    <a:pt x="939800" y="1923451"/>
                  </a:cubicBezTo>
                  <a:cubicBezTo>
                    <a:pt x="943187" y="1909904"/>
                    <a:pt x="955040" y="1904824"/>
                    <a:pt x="965200" y="1898051"/>
                  </a:cubicBezTo>
                  <a:cubicBezTo>
                    <a:pt x="992293" y="1857411"/>
                    <a:pt x="956733" y="1906518"/>
                    <a:pt x="990600" y="1872651"/>
                  </a:cubicBezTo>
                  <a:cubicBezTo>
                    <a:pt x="1000448" y="1862803"/>
                    <a:pt x="1001708" y="1854566"/>
                    <a:pt x="1005840" y="1842171"/>
                  </a:cubicBezTo>
                  <a:cubicBezTo>
                    <a:pt x="1004147" y="1815078"/>
                    <a:pt x="1003602" y="1787888"/>
                    <a:pt x="1000760" y="1760891"/>
                  </a:cubicBezTo>
                  <a:cubicBezTo>
                    <a:pt x="1000199" y="1755566"/>
                    <a:pt x="996979" y="1750846"/>
                    <a:pt x="995680" y="1745651"/>
                  </a:cubicBezTo>
                  <a:cubicBezTo>
                    <a:pt x="993586" y="1737274"/>
                    <a:pt x="993632" y="1728336"/>
                    <a:pt x="990600" y="1720251"/>
                  </a:cubicBezTo>
                  <a:cubicBezTo>
                    <a:pt x="988456" y="1714534"/>
                    <a:pt x="983170" y="1710472"/>
                    <a:pt x="980440" y="1705011"/>
                  </a:cubicBezTo>
                  <a:cubicBezTo>
                    <a:pt x="978045" y="1700222"/>
                    <a:pt x="977469" y="1694693"/>
                    <a:pt x="975360" y="1689771"/>
                  </a:cubicBezTo>
                  <a:cubicBezTo>
                    <a:pt x="972377" y="1682810"/>
                    <a:pt x="968587" y="1676224"/>
                    <a:pt x="965200" y="1669451"/>
                  </a:cubicBezTo>
                  <a:cubicBezTo>
                    <a:pt x="963507" y="1633891"/>
                    <a:pt x="963076" y="1598248"/>
                    <a:pt x="960120" y="1562771"/>
                  </a:cubicBezTo>
                  <a:cubicBezTo>
                    <a:pt x="959709" y="1557845"/>
                    <a:pt x="946984" y="1537217"/>
                    <a:pt x="960120" y="1532291"/>
                  </a:cubicBezTo>
                  <a:cubicBezTo>
                    <a:pt x="971219" y="1528129"/>
                    <a:pt x="983827" y="1532291"/>
                    <a:pt x="995680" y="1532291"/>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419686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randombar(horizontal)">
                                      <p:cBhvr>
                                        <p:cTn id="15" dur="500"/>
                                        <p:tgtEl>
                                          <p:spTgt spid="38"/>
                                        </p:tgtEl>
                                      </p:cBhvr>
                                    </p:animEffect>
                                  </p:childTnLst>
                                </p:cTn>
                              </p:par>
                              <p:par>
                                <p:cTn id="16" presetID="14" presetClass="entr" presetSubtype="1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randombar(horizontal)">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1" dur="500"/>
                                        <p:tgtEl>
                                          <p:spTgt spid="32">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6"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60944"/>
            <a:ext cx="3657601" cy="2215991"/>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14.1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x</a:t>
            </a:r>
            <a:r>
              <a:rPr lang="vi-VN"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2 vịnh biển lớn trong Biển Đông. Cho biết diện tích của phần biển Việt Nam trong biển Đông là bao nhiêu?</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VỊ TRÍ ĐỊA LÍ VÀ PHẠM VI BIỂN ĐÔNG</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4114800"/>
            <a:ext cx="3657601" cy="193899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300" dirty="0" smtClean="0">
                <a:latin typeface="Times New Roman" panose="02020603050405020304" pitchFamily="18" charset="0"/>
                <a:ea typeface="Cambria" pitchFamily="18" charset="0"/>
                <a:cs typeface="Times New Roman" panose="02020603050405020304" pitchFamily="18" charset="0"/>
              </a:rPr>
              <a:t> - H</a:t>
            </a:r>
            <a:r>
              <a:rPr lang="vi-VN" sz="2300" dirty="0" smtClean="0">
                <a:latin typeface="Times New Roman" panose="02020603050405020304" pitchFamily="18" charset="0"/>
                <a:ea typeface="Cambria" pitchFamily="18" charset="0"/>
                <a:cs typeface="Times New Roman" panose="02020603050405020304" pitchFamily="18" charset="0"/>
              </a:rPr>
              <a:t>ai </a:t>
            </a:r>
            <a:r>
              <a:rPr lang="vi-VN" sz="2300" dirty="0">
                <a:latin typeface="Times New Roman" panose="02020603050405020304" pitchFamily="18" charset="0"/>
                <a:ea typeface="Cambria" pitchFamily="18" charset="0"/>
                <a:cs typeface="Times New Roman" panose="02020603050405020304" pitchFamily="18" charset="0"/>
              </a:rPr>
              <a:t>vịnh lớn là vịnh Bắc Bộ và vịnh Thái Lan.</a:t>
            </a:r>
          </a:p>
          <a:p>
            <a:pPr algn="just">
              <a:spcBef>
                <a:spcPts val="600"/>
              </a:spcBef>
              <a:spcAft>
                <a:spcPts val="0"/>
              </a:spcAft>
            </a:pPr>
            <a:r>
              <a:rPr lang="en-US" sz="2300" dirty="0" smtClean="0">
                <a:latin typeface="Times New Roman" panose="02020603050405020304" pitchFamily="18" charset="0"/>
                <a:ea typeface="Cambria" pitchFamily="18" charset="0"/>
                <a:cs typeface="Times New Roman" panose="02020603050405020304" pitchFamily="18" charset="0"/>
              </a:rPr>
              <a:t>- </a:t>
            </a:r>
            <a:r>
              <a:rPr lang="vi-VN" sz="2300" dirty="0" smtClean="0">
                <a:latin typeface="Times New Roman" panose="02020603050405020304" pitchFamily="18" charset="0"/>
                <a:ea typeface="Cambria" pitchFamily="18" charset="0"/>
                <a:cs typeface="Times New Roman" panose="02020603050405020304" pitchFamily="18" charset="0"/>
              </a:rPr>
              <a:t>Vùng </a:t>
            </a:r>
            <a:r>
              <a:rPr lang="vi-VN" sz="2300" dirty="0">
                <a:latin typeface="Times New Roman" panose="02020603050405020304" pitchFamily="18" charset="0"/>
                <a:ea typeface="Cambria" pitchFamily="18" charset="0"/>
                <a:cs typeface="Times New Roman" panose="02020603050405020304" pitchFamily="18" charset="0"/>
              </a:rPr>
              <a:t>biển VN là một phần của Biển Đông, có diện tích </a:t>
            </a:r>
            <a:r>
              <a:rPr lang="vi-VN" sz="2300" dirty="0" smtClean="0">
                <a:latin typeface="Times New Roman" panose="02020603050405020304" pitchFamily="18" charset="0"/>
                <a:ea typeface="Cambria" pitchFamily="18" charset="0"/>
                <a:cs typeface="Times New Roman" panose="02020603050405020304" pitchFamily="18" charset="0"/>
              </a:rPr>
              <a:t>kho</a:t>
            </a:r>
            <a:r>
              <a:rPr lang="en-US" sz="2300" dirty="0">
                <a:latin typeface="Times New Roman" panose="02020603050405020304" pitchFamily="18" charset="0"/>
                <a:ea typeface="Cambria" pitchFamily="18" charset="0"/>
                <a:cs typeface="Times New Roman" panose="02020603050405020304" pitchFamily="18" charset="0"/>
              </a:rPr>
              <a:t>ả</a:t>
            </a:r>
            <a:r>
              <a:rPr lang="vi-VN" sz="2300" dirty="0" smtClean="0">
                <a:latin typeface="Times New Roman" panose="02020603050405020304" pitchFamily="18" charset="0"/>
                <a:ea typeface="Cambria" pitchFamily="18" charset="0"/>
                <a:cs typeface="Times New Roman" panose="02020603050405020304" pitchFamily="18" charset="0"/>
              </a:rPr>
              <a:t>ng </a:t>
            </a:r>
            <a:r>
              <a:rPr lang="vi-VN" sz="2300" dirty="0">
                <a:latin typeface="Times New Roman" panose="02020603050405020304" pitchFamily="18" charset="0"/>
                <a:ea typeface="Cambria" pitchFamily="18" charset="0"/>
                <a:cs typeface="Times New Roman" panose="02020603050405020304" pitchFamily="18" charset="0"/>
              </a:rPr>
              <a:t>1 triệu km</a:t>
            </a:r>
            <a:r>
              <a:rPr lang="vi-VN" sz="2300" baseline="30000" dirty="0">
                <a:latin typeface="Times New Roman" panose="02020603050405020304" pitchFamily="18" charset="0"/>
                <a:ea typeface="Cambria" pitchFamily="18" charset="0"/>
                <a:cs typeface="Times New Roman" panose="02020603050405020304" pitchFamily="18" charset="0"/>
              </a:rPr>
              <a:t>2</a:t>
            </a:r>
            <a:r>
              <a:rPr lang="vi-VN" sz="2300" dirty="0">
                <a:latin typeface="Times New Roman" panose="02020603050405020304" pitchFamily="18" charset="0"/>
                <a:ea typeface="Cambria" pitchFamily="18" charset="0"/>
                <a:cs typeface="Times New Roman" panose="02020603050405020304" pitchFamily="18" charset="0"/>
              </a:rPr>
              <a:t>.</a:t>
            </a:r>
          </a:p>
        </p:txBody>
      </p:sp>
      <p:pic>
        <p:nvPicPr>
          <p:cNvPr id="25" name="Picture 24"/>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7" y="1279346"/>
            <a:ext cx="3535053" cy="5303922"/>
          </a:xfrm>
          <a:prstGeom prst="rect">
            <a:avLst/>
          </a:prstGeom>
          <a:noFill/>
          <a:ln>
            <a:solidFill>
              <a:srgbClr val="FF0000"/>
            </a:solidFill>
          </a:ln>
        </p:spPr>
      </p:pic>
      <p:sp>
        <p:nvSpPr>
          <p:cNvPr id="26" name="Oval 25"/>
          <p:cNvSpPr/>
          <p:nvPr/>
        </p:nvSpPr>
        <p:spPr>
          <a:xfrm>
            <a:off x="6438900" y="2209800"/>
            <a:ext cx="381000" cy="5446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Oval 33"/>
          <p:cNvSpPr/>
          <p:nvPr/>
        </p:nvSpPr>
        <p:spPr>
          <a:xfrm>
            <a:off x="5477436" y="3657600"/>
            <a:ext cx="694764" cy="8928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4075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randombar(horizontal)">
                                      <p:cBhvr>
                                        <p:cTn id="38" dur="500"/>
                                        <p:tgtEl>
                                          <p:spTgt spid="26"/>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6"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200"/>
            <a:ext cx="6792509" cy="3581400"/>
          </a:xfrm>
          <a:prstGeom prst="wedgeRoundRectCallout">
            <a:avLst>
              <a:gd name="adj1" fmla="val 48134"/>
              <a:gd name="adj2" fmla="val 6675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66145" y="1922145"/>
            <a:ext cx="6553198" cy="2954655"/>
          </a:xfrm>
          <a:prstGeom prst="rect">
            <a:avLst/>
          </a:prstGeom>
        </p:spPr>
        <p:txBody>
          <a:bodyPr wrap="square">
            <a:spAutoFit/>
          </a:bodyPr>
          <a:lstStyle/>
          <a:p>
            <a:pPr algn="just">
              <a:spcBef>
                <a:spcPts val="600"/>
              </a:spcBef>
              <a:spcAft>
                <a:spcPts val="0"/>
              </a:spcAft>
            </a:pP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Biển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Đông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thuộc</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Thái</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Bình</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Dương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có</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diện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tích</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khoảng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smtClean="0">
                <a:latin typeface="Times New Roman" panose="02020603050405020304" pitchFamily="18" charset="0"/>
                <a:ea typeface="Cambria" pitchFamily="18" charset="0"/>
                <a:cs typeface="Times New Roman" panose="02020603050405020304" pitchFamily="18" charset="0"/>
              </a:rPr>
              <a:t>3,44 </a:t>
            </a:r>
            <a:r>
              <a:rPr lang="en-US" sz="2200" dirty="0" err="1" smtClean="0">
                <a:latin typeface="Times New Roman" panose="02020603050405020304" pitchFamily="18" charset="0"/>
                <a:ea typeface="Cambria" pitchFamily="18" charset="0"/>
                <a:cs typeface="Times New Roman" panose="02020603050405020304" pitchFamily="18" charset="0"/>
              </a:rPr>
              <a:t>triệu</a:t>
            </a:r>
            <a:r>
              <a:rPr lang="en-US" sz="2200" dirty="0" smtClean="0">
                <a:latin typeface="Times New Roman" panose="02020603050405020304" pitchFamily="18" charset="0"/>
                <a:ea typeface="Cambria" pitchFamily="18" charset="0"/>
                <a:cs typeface="Times New Roman" panose="02020603050405020304" pitchFamily="18" charset="0"/>
              </a:rPr>
              <a:t> km</a:t>
            </a:r>
            <a:r>
              <a:rPr lang="en-US" sz="2200" baseline="30000" dirty="0" smtClean="0">
                <a:latin typeface="Times New Roman" panose="02020603050405020304" pitchFamily="18" charset="0"/>
                <a:ea typeface="Cambria" pitchFamily="18" charset="0"/>
                <a:cs typeface="Times New Roman" panose="02020603050405020304" pitchFamily="18" charset="0"/>
              </a:rPr>
              <a:t>2</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trải</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rộng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từ</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vĩ</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độ</a:t>
            </a:r>
            <a:r>
              <a:rPr lang="en-US" sz="2200" dirty="0">
                <a:latin typeface="Times New Roman" panose="02020603050405020304" pitchFamily="18" charset="0"/>
                <a:ea typeface="Cambria" pitchFamily="18" charset="0"/>
                <a:cs typeface="Times New Roman" panose="02020603050405020304" pitchFamily="18" charset="0"/>
              </a:rPr>
              <a:t> 3</a:t>
            </a:r>
            <a:r>
              <a:rPr lang="en-US" sz="2200" baseline="30000" dirty="0">
                <a:latin typeface="Times New Roman" panose="02020603050405020304" pitchFamily="18" charset="0"/>
                <a:ea typeface="Cambria" pitchFamily="18" charset="0"/>
                <a:cs typeface="Times New Roman" panose="02020603050405020304" pitchFamily="18" charset="0"/>
              </a:rPr>
              <a:t>0</a:t>
            </a:r>
            <a:r>
              <a:rPr lang="en-US" sz="2200" dirty="0">
                <a:latin typeface="Times New Roman" panose="02020603050405020304" pitchFamily="18" charset="0"/>
                <a:ea typeface="Cambria" pitchFamily="18" charset="0"/>
                <a:cs typeface="Times New Roman" panose="02020603050405020304" pitchFamily="18" charset="0"/>
              </a:rPr>
              <a:t>N </a:t>
            </a:r>
            <a:r>
              <a:rPr lang="en-US" sz="2200" dirty="0" err="1">
                <a:latin typeface="Times New Roman" panose="02020603050405020304" pitchFamily="18" charset="0"/>
                <a:ea typeface="Cambria" pitchFamily="18" charset="0"/>
                <a:cs typeface="Times New Roman" panose="02020603050405020304" pitchFamily="18" charset="0"/>
              </a:rPr>
              <a:t>đến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vĩ</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độ</a:t>
            </a:r>
            <a:r>
              <a:rPr lang="en-US" sz="2200" dirty="0">
                <a:latin typeface="Times New Roman" panose="02020603050405020304" pitchFamily="18" charset="0"/>
                <a:ea typeface="Cambria" pitchFamily="18" charset="0"/>
                <a:cs typeface="Times New Roman" panose="02020603050405020304" pitchFamily="18" charset="0"/>
              </a:rPr>
              <a:t> 26</a:t>
            </a:r>
            <a:r>
              <a:rPr lang="en-US" sz="2200" baseline="30000" dirty="0">
                <a:latin typeface="Times New Roman" panose="02020603050405020304" pitchFamily="18" charset="0"/>
                <a:ea typeface="Cambria" pitchFamily="18" charset="0"/>
                <a:cs typeface="Times New Roman" panose="02020603050405020304" pitchFamily="18" charset="0"/>
              </a:rPr>
              <a:t>0</a:t>
            </a:r>
            <a:r>
              <a:rPr lang="en-US" sz="2200" dirty="0">
                <a:latin typeface="Times New Roman" panose="02020603050405020304" pitchFamily="18" charset="0"/>
                <a:ea typeface="Cambria" pitchFamily="18" charset="0"/>
                <a:cs typeface="Times New Roman" panose="02020603050405020304" pitchFamily="18" charset="0"/>
              </a:rPr>
              <a:t>B </a:t>
            </a:r>
            <a:r>
              <a:rPr lang="en-US" sz="2200" dirty="0" err="1">
                <a:latin typeface="Times New Roman" panose="02020603050405020304" pitchFamily="18" charset="0"/>
                <a:ea typeface="Cambria" pitchFamily="18" charset="0"/>
                <a:cs typeface="Times New Roman" panose="02020603050405020304" pitchFamily="18" charset="0"/>
              </a:rPr>
              <a:t>và</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từ</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kinh</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độ</a:t>
            </a:r>
            <a:r>
              <a:rPr lang="en-US" sz="2200" dirty="0">
                <a:latin typeface="Times New Roman" panose="02020603050405020304" pitchFamily="18" charset="0"/>
                <a:ea typeface="Cambria" pitchFamily="18" charset="0"/>
                <a:cs typeface="Times New Roman" panose="02020603050405020304" pitchFamily="18" charset="0"/>
              </a:rPr>
              <a:t> 100</a:t>
            </a:r>
            <a:r>
              <a:rPr lang="en-US" sz="2200" baseline="30000" dirty="0">
                <a:latin typeface="Times New Roman" panose="02020603050405020304" pitchFamily="18" charset="0"/>
                <a:ea typeface="Cambria" pitchFamily="18" charset="0"/>
                <a:cs typeface="Times New Roman" panose="02020603050405020304" pitchFamily="18" charset="0"/>
              </a:rPr>
              <a:t>0</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đến</a:t>
            </a:r>
            <a:r>
              <a:rPr lang="en-US" sz="2200" dirty="0">
                <a:latin typeface="Times New Roman" panose="02020603050405020304" pitchFamily="18" charset="0"/>
                <a:ea typeface="Cambria" pitchFamily="18" charset="0"/>
                <a:cs typeface="Times New Roman" panose="02020603050405020304" pitchFamily="18" charset="0"/>
              </a:rPr>
              <a:t> 121</a:t>
            </a:r>
            <a:r>
              <a:rPr lang="en-US" sz="2200" baseline="30000" dirty="0">
                <a:latin typeface="Times New Roman" panose="02020603050405020304" pitchFamily="18" charset="0"/>
                <a:ea typeface="Cambria" pitchFamily="18" charset="0"/>
                <a:cs typeface="Times New Roman" panose="02020603050405020304" pitchFamily="18" charset="0"/>
              </a:rPr>
              <a:t>0</a:t>
            </a:r>
            <a:r>
              <a:rPr lang="en-US" sz="2200" dirty="0">
                <a:latin typeface="Times New Roman" panose="02020603050405020304" pitchFamily="18" charset="0"/>
                <a:ea typeface="Cambria" pitchFamily="18" charset="0"/>
                <a:cs typeface="Times New Roman" panose="02020603050405020304" pitchFamily="18" charset="0"/>
              </a:rPr>
              <a:t>Đ.</a:t>
            </a:r>
          </a:p>
          <a:p>
            <a:pPr algn="just">
              <a:spcBef>
                <a:spcPts val="600"/>
              </a:spcBef>
              <a:spcAft>
                <a:spcPts val="0"/>
              </a:spcAft>
            </a:pPr>
            <a:r>
              <a:rPr lang="en-US" sz="2200" dirty="0" smtClean="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smtClean="0">
                <a:solidFill>
                  <a:srgbClr val="000000"/>
                </a:solidFill>
                <a:latin typeface="Times New Roman" panose="02020603050405020304" pitchFamily="18" charset="0"/>
                <a:ea typeface="Cambria" pitchFamily="18" charset="0"/>
                <a:cs typeface="Times New Roman" panose="02020603050405020304" pitchFamily="18" charset="0"/>
              </a:rPr>
              <a:t>Các</a:t>
            </a:r>
            <a:r>
              <a:rPr lang="en-US" sz="2200" dirty="0" smtClean="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nước</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có</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chung</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Biển</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Đông</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với</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Việt</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Nam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là</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Trung</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Quốc</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Phi-lip-pin, In-</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đô</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nê-xia</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smtClean="0">
                <a:solidFill>
                  <a:srgbClr val="000000"/>
                </a:solidFill>
                <a:latin typeface="Times New Roman" panose="02020603050405020304" pitchFamily="18" charset="0"/>
                <a:ea typeface="Cambria" pitchFamily="18" charset="0"/>
                <a:cs typeface="Times New Roman" panose="02020603050405020304" pitchFamily="18" charset="0"/>
              </a:rPr>
              <a:t>Bru-nây</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Ma-lay-</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xia</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Xing-</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ga</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po</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Thái</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Lan</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 Cam-</a:t>
            </a:r>
            <a:r>
              <a:rPr lang="en-US" sz="2200" dirty="0" err="1">
                <a:solidFill>
                  <a:srgbClr val="000000"/>
                </a:solidFill>
                <a:latin typeface="Times New Roman" panose="02020603050405020304" pitchFamily="18" charset="0"/>
                <a:ea typeface="Cambria" pitchFamily="18" charset="0"/>
                <a:cs typeface="Times New Roman" panose="02020603050405020304" pitchFamily="18" charset="0"/>
              </a:rPr>
              <a:t>pu</a:t>
            </a:r>
            <a:r>
              <a:rPr lang="en-US" sz="2200" dirty="0">
                <a:solidFill>
                  <a:srgbClr val="000000"/>
                </a:solidFill>
                <a:latin typeface="Times New Roman" panose="02020603050405020304" pitchFamily="18" charset="0"/>
                <a:ea typeface="Cambria" pitchFamily="18" charset="0"/>
                <a:cs typeface="Times New Roman" panose="02020603050405020304" pitchFamily="18" charset="0"/>
              </a:rPr>
              <a:t>-chia</a:t>
            </a:r>
            <a:r>
              <a:rPr lang="en-US" sz="2200" dirty="0" smtClean="0">
                <a:solidFill>
                  <a:srgbClr val="000000"/>
                </a:solidFill>
                <a:latin typeface="Times New Roman" panose="02020603050405020304" pitchFamily="18" charset="0"/>
                <a:ea typeface="Cambria" pitchFamily="18" charset="0"/>
                <a:cs typeface="Times New Roman" panose="02020603050405020304" pitchFamily="18" charset="0"/>
              </a:rPr>
              <a:t>.</a:t>
            </a:r>
            <a:endParaRPr lang="en-US" sz="22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Vùng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biển</a:t>
            </a:r>
            <a:r>
              <a:rPr lang="en-US" sz="2200" dirty="0">
                <a:latin typeface="Times New Roman" panose="02020603050405020304" pitchFamily="18" charset="0"/>
                <a:ea typeface="Cambria" pitchFamily="18" charset="0"/>
                <a:cs typeface="Times New Roman" panose="02020603050405020304" pitchFamily="18" charset="0"/>
              </a:rPr>
              <a:t> VN </a:t>
            </a:r>
            <a:r>
              <a:rPr lang="en-US" sz="2200" dirty="0" err="1">
                <a:latin typeface="Times New Roman" panose="02020603050405020304" pitchFamily="18" charset="0"/>
                <a:ea typeface="Cambria" pitchFamily="18" charset="0"/>
                <a:cs typeface="Times New Roman" panose="02020603050405020304" pitchFamily="18" charset="0"/>
              </a:rPr>
              <a:t>là</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một</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phần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của</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Biển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Đông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có</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diện</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tích</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khoàng</a:t>
            </a:r>
            <a:r>
              <a:rPr lang="en-US" sz="2200" dirty="0">
                <a:latin typeface="Times New Roman" panose="02020603050405020304" pitchFamily="18" charset="0"/>
                <a:ea typeface="Cambria" pitchFamily="18" charset="0"/>
                <a:cs typeface="Times New Roman" panose="02020603050405020304" pitchFamily="18" charset="0"/>
              </a:rPr>
              <a:t> 1 </a:t>
            </a:r>
            <a:r>
              <a:rPr lang="en-US" sz="2200" dirty="0" err="1">
                <a:latin typeface="Times New Roman" panose="02020603050405020304" pitchFamily="18" charset="0"/>
                <a:ea typeface="Cambria" pitchFamily="18" charset="0"/>
                <a:cs typeface="Times New Roman" panose="02020603050405020304" pitchFamily="18" charset="0"/>
              </a:rPr>
              <a:t>triệu</a:t>
            </a:r>
            <a:r>
              <a:rPr lang="en-US" sz="2200" dirty="0">
                <a:latin typeface="Times New Roman" panose="02020603050405020304" pitchFamily="18" charset="0"/>
                <a:ea typeface="Cambria" pitchFamily="18" charset="0"/>
                <a:cs typeface="Times New Roman" panose="02020603050405020304" pitchFamily="18" charset="0"/>
              </a:rPr>
              <a:t> km</a:t>
            </a:r>
            <a:r>
              <a:rPr lang="en-US" sz="2200" baseline="30000" dirty="0">
                <a:latin typeface="Times New Roman" panose="02020603050405020304" pitchFamily="18" charset="0"/>
                <a:ea typeface="Cambria" pitchFamily="18" charset="0"/>
                <a:cs typeface="Times New Roman" panose="02020603050405020304" pitchFamily="18" charset="0"/>
              </a:rPr>
              <a:t>2</a:t>
            </a:r>
            <a:r>
              <a:rPr lang="en-US" sz="2200" dirty="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VỊ TRÍ ĐỊA LÍ VÀ PHẠM VI BIỂN ĐÔNG</a:t>
            </a:r>
          </a:p>
        </p:txBody>
      </p:sp>
    </p:spTree>
    <p:extLst>
      <p:ext uri="{BB962C8B-B14F-4D97-AF65-F5344CB8AC3E}">
        <p14:creationId xmlns:p14="http://schemas.microsoft.com/office/powerpoint/2010/main" val="2490479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6111</TotalTime>
  <Words>3496</Words>
  <Application>Microsoft Office PowerPoint</Application>
  <PresentationFormat>On-screen Show (4:3)</PresentationFormat>
  <Paragraphs>289</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Cambria</vt:lpstr>
      <vt:lpstr>Times New Roman</vt:lpstr>
      <vt:lpstr>Office Theme</vt:lpstr>
      <vt:lpstr>PowerPoint Presentation</vt:lpstr>
      <vt:lpstr>PowerPoint Presentation</vt:lpstr>
      <vt:lpstr>PowerPoint Presentation</vt:lpstr>
      <vt:lpstr>PHẠM VI BIỂN ĐÔNG, VÙNG BIỂN ĐẢO VÀ ĐẶC ĐIỂM TỰ NHIÊN VÙNG BIỂN ĐẢO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457</cp:revision>
  <dcterms:created xsi:type="dcterms:W3CDTF">2016-02-15T14:28:12Z</dcterms:created>
  <dcterms:modified xsi:type="dcterms:W3CDTF">2024-02-22T09:11:43Z</dcterms:modified>
</cp:coreProperties>
</file>