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598" r:id="rId2"/>
    <p:sldId id="503" r:id="rId3"/>
    <p:sldId id="641" r:id="rId4"/>
    <p:sldId id="613" r:id="rId5"/>
    <p:sldId id="618" r:id="rId6"/>
    <p:sldId id="642" r:id="rId7"/>
    <p:sldId id="644" r:id="rId8"/>
    <p:sldId id="643" r:id="rId9"/>
    <p:sldId id="645" r:id="rId10"/>
    <p:sldId id="619" r:id="rId11"/>
    <p:sldId id="620" r:id="rId12"/>
    <p:sldId id="615" r:id="rId13"/>
    <p:sldId id="646" r:id="rId14"/>
    <p:sldId id="616" r:id="rId15"/>
    <p:sldId id="622" r:id="rId16"/>
    <p:sldId id="648" r:id="rId17"/>
    <p:sldId id="626" r:id="rId18"/>
    <p:sldId id="625" r:id="rId19"/>
    <p:sldId id="627" r:id="rId20"/>
    <p:sldId id="628" r:id="rId21"/>
    <p:sldId id="630" r:id="rId22"/>
    <p:sldId id="647" r:id="rId23"/>
    <p:sldId id="635" r:id="rId24"/>
    <p:sldId id="636" r:id="rId25"/>
    <p:sldId id="639" r:id="rId26"/>
    <p:sldId id="64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0DD"/>
    <a:srgbClr val="FFCCFF"/>
    <a:srgbClr val="BCFCD4"/>
    <a:srgbClr val="33CCFF"/>
    <a:srgbClr val="99FF66"/>
    <a:srgbClr val="009900"/>
    <a:srgbClr val="F11BAA"/>
    <a:srgbClr val="00FF00"/>
    <a:srgbClr val="11C1FF"/>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80" autoAdjust="0"/>
  </p:normalViewPr>
  <p:slideViewPr>
    <p:cSldViewPr>
      <p:cViewPr varScale="1">
        <p:scale>
          <a:sx n="70" d="100"/>
          <a:sy n="70" d="100"/>
        </p:scale>
        <p:origin x="141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1.xml.rels><?xml version="1.0" encoding="UTF-8" standalone="yes"?>
<Relationships xmlns="http://schemas.openxmlformats.org/package/2006/relationships"><Relationship Id="rId1" Type="http://schemas.openxmlformats.org/officeDocument/2006/relationships/image" Target="../media/image34.png"/></Relationships>
</file>

<file path=ppt/diagrams/_rels/data2.xml.rels><?xml version="1.0" encoding="UTF-8" standalone="yes"?>
<Relationships xmlns="http://schemas.openxmlformats.org/package/2006/relationships"><Relationship Id="rId1" Type="http://schemas.openxmlformats.org/officeDocument/2006/relationships/image" Target="../media/image34.png"/></Relationships>
</file>

<file path=ppt/diagrams/_rels/drawing1.xml.rels><?xml version="1.0" encoding="UTF-8" standalone="yes"?>
<Relationships xmlns="http://schemas.openxmlformats.org/package/2006/relationships"><Relationship Id="rId1" Type="http://schemas.openxmlformats.org/officeDocument/2006/relationships/image" Target="../media/image34.png"/></Relationships>
</file>

<file path=ppt/diagrams/_rels/drawing2.xml.rels><?xml version="1.0" encoding="UTF-8" standalone="yes"?>
<Relationships xmlns="http://schemas.openxmlformats.org/package/2006/relationships"><Relationship Id="rId1" Type="http://schemas.openxmlformats.org/officeDocument/2006/relationships/image" Target="../media/image3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C85FB22-2C2B-4E80-9E69-08CBF0D98E7F}" type="doc">
      <dgm:prSet loTypeId="urn:microsoft.com/office/officeart/2005/8/layout/pyramid2" loCatId="list" qsTypeId="urn:microsoft.com/office/officeart/2005/8/quickstyle/simple1" qsCatId="simple" csTypeId="urn:microsoft.com/office/officeart/2005/8/colors/accent1_2" csCatId="accent1" phldr="1"/>
      <dgm:spPr/>
    </dgm:pt>
    <dgm:pt modelId="{69620A7F-E812-44FF-B7BF-F1005581AF10}">
      <dgm:prSet phldrT="[Text]" custT="1"/>
      <dgm:spPr/>
      <dgm:t>
        <a:bodyPr/>
        <a:lstStyle/>
        <a:p>
          <a:pPr algn="just"/>
          <a:r>
            <a:rPr lang="vi-VN" sz="1700" dirty="0" smtClean="0">
              <a:latin typeface="+mj-lt"/>
              <a:ea typeface="Cambria" pitchFamily="18" charset="0"/>
            </a:rPr>
            <a:t>Xây dựng cơ chế chính sách, luật bảo vệ môi trường biển đảo.</a:t>
          </a:r>
          <a:endParaRPr lang="en-US" sz="1700" dirty="0">
            <a:latin typeface="+mj-lt"/>
            <a:ea typeface="Cambria" pitchFamily="18" charset="0"/>
          </a:endParaRPr>
        </a:p>
      </dgm:t>
    </dgm:pt>
    <dgm:pt modelId="{0E67E45F-AEB7-4BC2-A79C-81878229D584}" type="parTrans" cxnId="{D91017BF-5FFD-4E63-A7CF-D27DC701F7BD}">
      <dgm:prSet/>
      <dgm:spPr/>
      <dgm:t>
        <a:bodyPr/>
        <a:lstStyle/>
        <a:p>
          <a:endParaRPr lang="en-US"/>
        </a:p>
      </dgm:t>
    </dgm:pt>
    <dgm:pt modelId="{05E73CEA-248E-49D6-B90D-476A815CFAEC}" type="sibTrans" cxnId="{D91017BF-5FFD-4E63-A7CF-D27DC701F7BD}">
      <dgm:prSet/>
      <dgm:spPr/>
      <dgm:t>
        <a:bodyPr/>
        <a:lstStyle/>
        <a:p>
          <a:endParaRPr lang="en-US"/>
        </a:p>
      </dgm:t>
    </dgm:pt>
    <dgm:pt modelId="{F74D3D63-6518-4891-8F21-F3B09A681D38}">
      <dgm:prSet phldrT="[Text]" custT="1"/>
      <dgm:spPr/>
      <dgm:t>
        <a:bodyPr/>
        <a:lstStyle/>
        <a:p>
          <a:pPr algn="just"/>
          <a:r>
            <a:rPr lang="vi-VN" sz="1700" dirty="0" smtClean="0">
              <a:latin typeface="+mj-lt"/>
              <a:ea typeface="Cambria" pitchFamily="18" charset="0"/>
            </a:rPr>
            <a:t>Áp dụng các thành tựu khoa học công nghệ để kiểm soát và xử lí vấn đề môi trường biển đảo.</a:t>
          </a:r>
          <a:endParaRPr lang="en-US" sz="1700" dirty="0">
            <a:latin typeface="+mj-lt"/>
            <a:ea typeface="Cambria" pitchFamily="18" charset="0"/>
          </a:endParaRPr>
        </a:p>
      </dgm:t>
    </dgm:pt>
    <dgm:pt modelId="{69183BE1-51B2-4B23-B002-9FBB9042A243}" type="parTrans" cxnId="{7C271D39-DAEC-4524-AE55-CC2131594889}">
      <dgm:prSet/>
      <dgm:spPr/>
      <dgm:t>
        <a:bodyPr/>
        <a:lstStyle/>
        <a:p>
          <a:endParaRPr lang="en-US"/>
        </a:p>
      </dgm:t>
    </dgm:pt>
    <dgm:pt modelId="{978DDC9A-C3E8-41EB-B76A-37A016010A0B}" type="sibTrans" cxnId="{7C271D39-DAEC-4524-AE55-CC2131594889}">
      <dgm:prSet/>
      <dgm:spPr/>
      <dgm:t>
        <a:bodyPr/>
        <a:lstStyle/>
        <a:p>
          <a:endParaRPr lang="en-US"/>
        </a:p>
      </dgm:t>
    </dgm:pt>
    <dgm:pt modelId="{3230F891-2154-4A0A-A75E-5F3CF0554F5C}">
      <dgm:prSet phldrT="[Text]" custT="1"/>
      <dgm:spPr/>
      <dgm:t>
        <a:bodyPr/>
        <a:lstStyle/>
        <a:p>
          <a:pPr algn="just"/>
          <a:r>
            <a:rPr lang="vi-VN" sz="1700" dirty="0" smtClean="0">
              <a:latin typeface="+mj-lt"/>
              <a:ea typeface="Cambria" pitchFamily="18" charset="0"/>
            </a:rPr>
            <a:t>Tuyên truyền, nâng cao nhận thức của người dân về bảo vệ và cải thiện môi trường biển đảo.</a:t>
          </a:r>
          <a:endParaRPr lang="en-US" sz="1700" dirty="0">
            <a:latin typeface="+mj-lt"/>
            <a:ea typeface="Cambria" pitchFamily="18" charset="0"/>
          </a:endParaRPr>
        </a:p>
      </dgm:t>
    </dgm:pt>
    <dgm:pt modelId="{6D53CFBF-81DF-4FAA-A608-C9EF700E28A6}" type="parTrans" cxnId="{83BCF676-9E0D-4EE5-A69F-286F6263B3C1}">
      <dgm:prSet/>
      <dgm:spPr/>
      <dgm:t>
        <a:bodyPr/>
        <a:lstStyle/>
        <a:p>
          <a:endParaRPr lang="en-US"/>
        </a:p>
      </dgm:t>
    </dgm:pt>
    <dgm:pt modelId="{9507507E-F06B-4C84-92CF-7C1DC80713F5}" type="sibTrans" cxnId="{83BCF676-9E0D-4EE5-A69F-286F6263B3C1}">
      <dgm:prSet/>
      <dgm:spPr/>
      <dgm:t>
        <a:bodyPr/>
        <a:lstStyle/>
        <a:p>
          <a:endParaRPr lang="en-US"/>
        </a:p>
      </dgm:t>
    </dgm:pt>
    <dgm:pt modelId="{25785ADA-E40D-4B5F-B1C7-0F900DC7F3E2}" type="pres">
      <dgm:prSet presAssocID="{5C85FB22-2C2B-4E80-9E69-08CBF0D98E7F}" presName="compositeShape" presStyleCnt="0">
        <dgm:presLayoutVars>
          <dgm:dir/>
          <dgm:resizeHandles/>
        </dgm:presLayoutVars>
      </dgm:prSet>
      <dgm:spPr/>
    </dgm:pt>
    <dgm:pt modelId="{05AC6029-8E04-4D20-8922-D424E1FDD752}" type="pres">
      <dgm:prSet presAssocID="{5C85FB22-2C2B-4E80-9E69-08CBF0D98E7F}" presName="pyramid" presStyleLbl="node1" presStyleIdx="0" presStyleCnt="1"/>
      <dgm:spPr>
        <a:blipFill rotWithShape="0">
          <a:blip xmlns:r="http://schemas.openxmlformats.org/officeDocument/2006/relationships" r:embed="rId1"/>
          <a:stretch>
            <a:fillRect/>
          </a:stretch>
        </a:blipFill>
      </dgm:spPr>
      <dgm:t>
        <a:bodyPr/>
        <a:lstStyle/>
        <a:p>
          <a:endParaRPr lang="en-US"/>
        </a:p>
      </dgm:t>
    </dgm:pt>
    <dgm:pt modelId="{23239507-FBED-44B0-A416-B7E5AE82F0FC}" type="pres">
      <dgm:prSet presAssocID="{5C85FB22-2C2B-4E80-9E69-08CBF0D98E7F}" presName="theList" presStyleCnt="0"/>
      <dgm:spPr/>
    </dgm:pt>
    <dgm:pt modelId="{628FF34A-5DBB-4010-8342-B36A4F241E58}" type="pres">
      <dgm:prSet presAssocID="{69620A7F-E812-44FF-B7BF-F1005581AF10}" presName="aNode" presStyleLbl="fgAcc1" presStyleIdx="0" presStyleCnt="3" custScaleX="114386" custScaleY="118502">
        <dgm:presLayoutVars>
          <dgm:bulletEnabled val="1"/>
        </dgm:presLayoutVars>
      </dgm:prSet>
      <dgm:spPr/>
      <dgm:t>
        <a:bodyPr/>
        <a:lstStyle/>
        <a:p>
          <a:endParaRPr lang="en-US"/>
        </a:p>
      </dgm:t>
    </dgm:pt>
    <dgm:pt modelId="{06D514FA-A590-4F12-A03D-C7F795C1B133}" type="pres">
      <dgm:prSet presAssocID="{69620A7F-E812-44FF-B7BF-F1005581AF10}" presName="aSpace" presStyleCnt="0"/>
      <dgm:spPr/>
    </dgm:pt>
    <dgm:pt modelId="{6B012C9F-A982-4B4A-96FC-1B3F664ED7EE}" type="pres">
      <dgm:prSet presAssocID="{F74D3D63-6518-4891-8F21-F3B09A681D38}" presName="aNode" presStyleLbl="fgAcc1" presStyleIdx="1" presStyleCnt="3" custScaleX="115698" custScaleY="140034">
        <dgm:presLayoutVars>
          <dgm:bulletEnabled val="1"/>
        </dgm:presLayoutVars>
      </dgm:prSet>
      <dgm:spPr/>
      <dgm:t>
        <a:bodyPr/>
        <a:lstStyle/>
        <a:p>
          <a:endParaRPr lang="en-US"/>
        </a:p>
      </dgm:t>
    </dgm:pt>
    <dgm:pt modelId="{A3E9380F-D6FF-46C7-8DFD-B2E1B8AED0CD}" type="pres">
      <dgm:prSet presAssocID="{F74D3D63-6518-4891-8F21-F3B09A681D38}" presName="aSpace" presStyleCnt="0"/>
      <dgm:spPr/>
    </dgm:pt>
    <dgm:pt modelId="{A4201F5A-F832-4105-81DE-95931E12C0A7}" type="pres">
      <dgm:prSet presAssocID="{3230F891-2154-4A0A-A75E-5F3CF0554F5C}" presName="aNode" presStyleLbl="fgAcc1" presStyleIdx="2" presStyleCnt="3" custScaleX="116465" custScaleY="123442">
        <dgm:presLayoutVars>
          <dgm:bulletEnabled val="1"/>
        </dgm:presLayoutVars>
      </dgm:prSet>
      <dgm:spPr/>
      <dgm:t>
        <a:bodyPr/>
        <a:lstStyle/>
        <a:p>
          <a:endParaRPr lang="en-US"/>
        </a:p>
      </dgm:t>
    </dgm:pt>
    <dgm:pt modelId="{B1F92C8E-2B0F-483A-9D8F-06C01F051AD3}" type="pres">
      <dgm:prSet presAssocID="{3230F891-2154-4A0A-A75E-5F3CF0554F5C}" presName="aSpace" presStyleCnt="0"/>
      <dgm:spPr/>
    </dgm:pt>
  </dgm:ptLst>
  <dgm:cxnLst>
    <dgm:cxn modelId="{D91017BF-5FFD-4E63-A7CF-D27DC701F7BD}" srcId="{5C85FB22-2C2B-4E80-9E69-08CBF0D98E7F}" destId="{69620A7F-E812-44FF-B7BF-F1005581AF10}" srcOrd="0" destOrd="0" parTransId="{0E67E45F-AEB7-4BC2-A79C-81878229D584}" sibTransId="{05E73CEA-248E-49D6-B90D-476A815CFAEC}"/>
    <dgm:cxn modelId="{83BCF676-9E0D-4EE5-A69F-286F6263B3C1}" srcId="{5C85FB22-2C2B-4E80-9E69-08CBF0D98E7F}" destId="{3230F891-2154-4A0A-A75E-5F3CF0554F5C}" srcOrd="2" destOrd="0" parTransId="{6D53CFBF-81DF-4FAA-A608-C9EF700E28A6}" sibTransId="{9507507E-F06B-4C84-92CF-7C1DC80713F5}"/>
    <dgm:cxn modelId="{7C271D39-DAEC-4524-AE55-CC2131594889}" srcId="{5C85FB22-2C2B-4E80-9E69-08CBF0D98E7F}" destId="{F74D3D63-6518-4891-8F21-F3B09A681D38}" srcOrd="1" destOrd="0" parTransId="{69183BE1-51B2-4B23-B002-9FBB9042A243}" sibTransId="{978DDC9A-C3E8-41EB-B76A-37A016010A0B}"/>
    <dgm:cxn modelId="{049A5EEF-907B-4F6B-A5E7-981E325F9B27}" type="presOf" srcId="{F74D3D63-6518-4891-8F21-F3B09A681D38}" destId="{6B012C9F-A982-4B4A-96FC-1B3F664ED7EE}" srcOrd="0" destOrd="0" presId="urn:microsoft.com/office/officeart/2005/8/layout/pyramid2"/>
    <dgm:cxn modelId="{BE2DAA94-BD2B-494B-B0D1-A4A986678CFE}" type="presOf" srcId="{69620A7F-E812-44FF-B7BF-F1005581AF10}" destId="{628FF34A-5DBB-4010-8342-B36A4F241E58}" srcOrd="0" destOrd="0" presId="urn:microsoft.com/office/officeart/2005/8/layout/pyramid2"/>
    <dgm:cxn modelId="{530CF301-91B6-442E-9D73-EC5077B1D122}" type="presOf" srcId="{5C85FB22-2C2B-4E80-9E69-08CBF0D98E7F}" destId="{25785ADA-E40D-4B5F-B1C7-0F900DC7F3E2}" srcOrd="0" destOrd="0" presId="urn:microsoft.com/office/officeart/2005/8/layout/pyramid2"/>
    <dgm:cxn modelId="{0DAD21F6-A2A5-4BAE-A4EC-2F1E86811C39}" type="presOf" srcId="{3230F891-2154-4A0A-A75E-5F3CF0554F5C}" destId="{A4201F5A-F832-4105-81DE-95931E12C0A7}" srcOrd="0" destOrd="0" presId="urn:microsoft.com/office/officeart/2005/8/layout/pyramid2"/>
    <dgm:cxn modelId="{7A0CDB49-401A-4237-9853-8469C2EE8991}" type="presParOf" srcId="{25785ADA-E40D-4B5F-B1C7-0F900DC7F3E2}" destId="{05AC6029-8E04-4D20-8922-D424E1FDD752}" srcOrd="0" destOrd="0" presId="urn:microsoft.com/office/officeart/2005/8/layout/pyramid2"/>
    <dgm:cxn modelId="{01BD6DAA-D1E1-43F5-92A7-1E88CA90627A}" type="presParOf" srcId="{25785ADA-E40D-4B5F-B1C7-0F900DC7F3E2}" destId="{23239507-FBED-44B0-A416-B7E5AE82F0FC}" srcOrd="1" destOrd="0" presId="urn:microsoft.com/office/officeart/2005/8/layout/pyramid2"/>
    <dgm:cxn modelId="{E0346B26-09F6-46EC-A6A4-DE8DC6B6AF84}" type="presParOf" srcId="{23239507-FBED-44B0-A416-B7E5AE82F0FC}" destId="{628FF34A-5DBB-4010-8342-B36A4F241E58}" srcOrd="0" destOrd="0" presId="urn:microsoft.com/office/officeart/2005/8/layout/pyramid2"/>
    <dgm:cxn modelId="{9F6583DB-966A-476F-9CE0-33B6F8087FEB}" type="presParOf" srcId="{23239507-FBED-44B0-A416-B7E5AE82F0FC}" destId="{06D514FA-A590-4F12-A03D-C7F795C1B133}" srcOrd="1" destOrd="0" presId="urn:microsoft.com/office/officeart/2005/8/layout/pyramid2"/>
    <dgm:cxn modelId="{04B33F3B-C041-4E77-BDC8-4A9C2FBE777C}" type="presParOf" srcId="{23239507-FBED-44B0-A416-B7E5AE82F0FC}" destId="{6B012C9F-A982-4B4A-96FC-1B3F664ED7EE}" srcOrd="2" destOrd="0" presId="urn:microsoft.com/office/officeart/2005/8/layout/pyramid2"/>
    <dgm:cxn modelId="{5D894319-4BE2-4CD3-8EFC-72F8B76A8063}" type="presParOf" srcId="{23239507-FBED-44B0-A416-B7E5AE82F0FC}" destId="{A3E9380F-D6FF-46C7-8DFD-B2E1B8AED0CD}" srcOrd="3" destOrd="0" presId="urn:microsoft.com/office/officeart/2005/8/layout/pyramid2"/>
    <dgm:cxn modelId="{D6CF3DB1-EFF4-4D19-A04D-42D77B80EFF6}" type="presParOf" srcId="{23239507-FBED-44B0-A416-B7E5AE82F0FC}" destId="{A4201F5A-F832-4105-81DE-95931E12C0A7}" srcOrd="4" destOrd="0" presId="urn:microsoft.com/office/officeart/2005/8/layout/pyramid2"/>
    <dgm:cxn modelId="{594A3D57-4E33-45DB-A4D2-59107174E8C0}" type="presParOf" srcId="{23239507-FBED-44B0-A416-B7E5AE82F0FC}" destId="{B1F92C8E-2B0F-483A-9D8F-06C01F051AD3}" srcOrd="5" destOrd="0" presId="urn:microsoft.com/office/officeart/2005/8/layout/pyramid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85FB22-2C2B-4E80-9E69-08CBF0D98E7F}" type="doc">
      <dgm:prSet loTypeId="urn:microsoft.com/office/officeart/2005/8/layout/pyramid2" loCatId="list" qsTypeId="urn:microsoft.com/office/officeart/2005/8/quickstyle/simple1" qsCatId="simple" csTypeId="urn:microsoft.com/office/officeart/2005/8/colors/accent1_2" csCatId="accent1" phldr="1"/>
      <dgm:spPr/>
    </dgm:pt>
    <dgm:pt modelId="{69620A7F-E812-44FF-B7BF-F1005581AF10}">
      <dgm:prSet phldrT="[Text]" custT="1"/>
      <dgm:spPr/>
      <dgm:t>
        <a:bodyPr/>
        <a:lstStyle/>
        <a:p>
          <a:pPr algn="just"/>
          <a:r>
            <a:rPr lang="vi-VN" sz="1500" dirty="0" smtClean="0">
              <a:latin typeface="+mj-lt"/>
              <a:ea typeface="Cambria" pitchFamily="18" charset="0"/>
            </a:rPr>
            <a:t>Tham gia các hoạt động làm sạch bờ biển, giữ gìn môi trường sinh thái,... nhằm giảm thiểu sự suy thoái, ô nhiễm môi trường biển và trên các đảo.</a:t>
          </a:r>
          <a:endParaRPr lang="en-US" sz="1500" dirty="0">
            <a:latin typeface="+mj-lt"/>
            <a:ea typeface="Cambria" pitchFamily="18" charset="0"/>
          </a:endParaRPr>
        </a:p>
      </dgm:t>
    </dgm:pt>
    <dgm:pt modelId="{0E67E45F-AEB7-4BC2-A79C-81878229D584}" type="parTrans" cxnId="{D91017BF-5FFD-4E63-A7CF-D27DC701F7BD}">
      <dgm:prSet/>
      <dgm:spPr/>
      <dgm:t>
        <a:bodyPr/>
        <a:lstStyle/>
        <a:p>
          <a:endParaRPr lang="en-US"/>
        </a:p>
      </dgm:t>
    </dgm:pt>
    <dgm:pt modelId="{05E73CEA-248E-49D6-B90D-476A815CFAEC}" type="sibTrans" cxnId="{D91017BF-5FFD-4E63-A7CF-D27DC701F7BD}">
      <dgm:prSet/>
      <dgm:spPr/>
      <dgm:t>
        <a:bodyPr/>
        <a:lstStyle/>
        <a:p>
          <a:endParaRPr lang="en-US"/>
        </a:p>
      </dgm:t>
    </dgm:pt>
    <dgm:pt modelId="{F74D3D63-6518-4891-8F21-F3B09A681D38}">
      <dgm:prSet phldrT="[Text]" custT="1"/>
      <dgm:spPr/>
      <dgm:t>
        <a:bodyPr/>
        <a:lstStyle/>
        <a:p>
          <a:pPr algn="just"/>
          <a:r>
            <a:rPr lang="vi-VN" sz="1500" dirty="0" smtClean="0">
              <a:latin typeface="+mj-lt"/>
              <a:ea typeface="Cambria" pitchFamily="18" charset="0"/>
            </a:rPr>
            <a:t>Đấu tranh với các hoạt động khai thác, sử dụng tài nguyên biển đảo trái với quy định của pháp luật.</a:t>
          </a:r>
          <a:endParaRPr lang="en-US" sz="1500" dirty="0">
            <a:latin typeface="+mj-lt"/>
            <a:ea typeface="Cambria" pitchFamily="18" charset="0"/>
          </a:endParaRPr>
        </a:p>
      </dgm:t>
    </dgm:pt>
    <dgm:pt modelId="{69183BE1-51B2-4B23-B002-9FBB9042A243}" type="parTrans" cxnId="{7C271D39-DAEC-4524-AE55-CC2131594889}">
      <dgm:prSet/>
      <dgm:spPr/>
      <dgm:t>
        <a:bodyPr/>
        <a:lstStyle/>
        <a:p>
          <a:endParaRPr lang="en-US"/>
        </a:p>
      </dgm:t>
    </dgm:pt>
    <dgm:pt modelId="{978DDC9A-C3E8-41EB-B76A-37A016010A0B}" type="sibTrans" cxnId="{7C271D39-DAEC-4524-AE55-CC2131594889}">
      <dgm:prSet/>
      <dgm:spPr/>
      <dgm:t>
        <a:bodyPr/>
        <a:lstStyle/>
        <a:p>
          <a:endParaRPr lang="en-US"/>
        </a:p>
      </dgm:t>
    </dgm:pt>
    <dgm:pt modelId="{3230F891-2154-4A0A-A75E-5F3CF0554F5C}">
      <dgm:prSet phldrT="[Text]" custT="1"/>
      <dgm:spPr/>
      <dgm:t>
        <a:bodyPr/>
        <a:lstStyle/>
        <a:p>
          <a:pPr algn="just"/>
          <a:r>
            <a:rPr lang="vi-VN" sz="1500" dirty="0" smtClean="0">
              <a:latin typeface="+mj-lt"/>
              <a:ea typeface="Cambria" pitchFamily="18" charset="0"/>
            </a:rPr>
            <a:t>Rèn luyện kĩ năng để thích ứng với các thiên tai và sự cố xảy ra trong vùng biển đảo.</a:t>
          </a:r>
          <a:endParaRPr lang="en-US" sz="1500" dirty="0">
            <a:latin typeface="+mj-lt"/>
            <a:ea typeface="Cambria" pitchFamily="18" charset="0"/>
          </a:endParaRPr>
        </a:p>
      </dgm:t>
    </dgm:pt>
    <dgm:pt modelId="{6D53CFBF-81DF-4FAA-A608-C9EF700E28A6}" type="parTrans" cxnId="{83BCF676-9E0D-4EE5-A69F-286F6263B3C1}">
      <dgm:prSet/>
      <dgm:spPr/>
      <dgm:t>
        <a:bodyPr/>
        <a:lstStyle/>
        <a:p>
          <a:endParaRPr lang="en-US"/>
        </a:p>
      </dgm:t>
    </dgm:pt>
    <dgm:pt modelId="{9507507E-F06B-4C84-92CF-7C1DC80713F5}" type="sibTrans" cxnId="{83BCF676-9E0D-4EE5-A69F-286F6263B3C1}">
      <dgm:prSet/>
      <dgm:spPr/>
      <dgm:t>
        <a:bodyPr/>
        <a:lstStyle/>
        <a:p>
          <a:endParaRPr lang="en-US"/>
        </a:p>
      </dgm:t>
    </dgm:pt>
    <dgm:pt modelId="{25785ADA-E40D-4B5F-B1C7-0F900DC7F3E2}" type="pres">
      <dgm:prSet presAssocID="{5C85FB22-2C2B-4E80-9E69-08CBF0D98E7F}" presName="compositeShape" presStyleCnt="0">
        <dgm:presLayoutVars>
          <dgm:dir/>
          <dgm:resizeHandles/>
        </dgm:presLayoutVars>
      </dgm:prSet>
      <dgm:spPr/>
    </dgm:pt>
    <dgm:pt modelId="{05AC6029-8E04-4D20-8922-D424E1FDD752}" type="pres">
      <dgm:prSet presAssocID="{5C85FB22-2C2B-4E80-9E69-08CBF0D98E7F}" presName="pyramid" presStyleLbl="node1" presStyleIdx="0" presStyleCnt="1"/>
      <dgm:spPr>
        <a:blipFill rotWithShape="0">
          <a:blip xmlns:r="http://schemas.openxmlformats.org/officeDocument/2006/relationships" r:embed="rId1"/>
          <a:stretch>
            <a:fillRect/>
          </a:stretch>
        </a:blipFill>
      </dgm:spPr>
      <dgm:t>
        <a:bodyPr/>
        <a:lstStyle/>
        <a:p>
          <a:endParaRPr lang="en-US"/>
        </a:p>
      </dgm:t>
    </dgm:pt>
    <dgm:pt modelId="{23239507-FBED-44B0-A416-B7E5AE82F0FC}" type="pres">
      <dgm:prSet presAssocID="{5C85FB22-2C2B-4E80-9E69-08CBF0D98E7F}" presName="theList" presStyleCnt="0"/>
      <dgm:spPr/>
    </dgm:pt>
    <dgm:pt modelId="{628FF34A-5DBB-4010-8342-B36A4F241E58}" type="pres">
      <dgm:prSet presAssocID="{69620A7F-E812-44FF-B7BF-F1005581AF10}" presName="aNode" presStyleLbl="fgAcc1" presStyleIdx="0" presStyleCnt="3" custScaleX="114386" custScaleY="152295">
        <dgm:presLayoutVars>
          <dgm:bulletEnabled val="1"/>
        </dgm:presLayoutVars>
      </dgm:prSet>
      <dgm:spPr/>
      <dgm:t>
        <a:bodyPr/>
        <a:lstStyle/>
        <a:p>
          <a:endParaRPr lang="en-US"/>
        </a:p>
      </dgm:t>
    </dgm:pt>
    <dgm:pt modelId="{06D514FA-A590-4F12-A03D-C7F795C1B133}" type="pres">
      <dgm:prSet presAssocID="{69620A7F-E812-44FF-B7BF-F1005581AF10}" presName="aSpace" presStyleCnt="0"/>
      <dgm:spPr/>
    </dgm:pt>
    <dgm:pt modelId="{6B012C9F-A982-4B4A-96FC-1B3F664ED7EE}" type="pres">
      <dgm:prSet presAssocID="{F74D3D63-6518-4891-8F21-F3B09A681D38}" presName="aNode" presStyleLbl="fgAcc1" presStyleIdx="1" presStyleCnt="3" custScaleX="115698" custScaleY="95026">
        <dgm:presLayoutVars>
          <dgm:bulletEnabled val="1"/>
        </dgm:presLayoutVars>
      </dgm:prSet>
      <dgm:spPr/>
      <dgm:t>
        <a:bodyPr/>
        <a:lstStyle/>
        <a:p>
          <a:endParaRPr lang="en-US"/>
        </a:p>
      </dgm:t>
    </dgm:pt>
    <dgm:pt modelId="{A3E9380F-D6FF-46C7-8DFD-B2E1B8AED0CD}" type="pres">
      <dgm:prSet presAssocID="{F74D3D63-6518-4891-8F21-F3B09A681D38}" presName="aSpace" presStyleCnt="0"/>
      <dgm:spPr/>
    </dgm:pt>
    <dgm:pt modelId="{A4201F5A-F832-4105-81DE-95931E12C0A7}" type="pres">
      <dgm:prSet presAssocID="{3230F891-2154-4A0A-A75E-5F3CF0554F5C}" presName="aNode" presStyleLbl="fgAcc1" presStyleIdx="2" presStyleCnt="3" custScaleX="116465" custScaleY="85505">
        <dgm:presLayoutVars>
          <dgm:bulletEnabled val="1"/>
        </dgm:presLayoutVars>
      </dgm:prSet>
      <dgm:spPr/>
      <dgm:t>
        <a:bodyPr/>
        <a:lstStyle/>
        <a:p>
          <a:endParaRPr lang="en-US"/>
        </a:p>
      </dgm:t>
    </dgm:pt>
    <dgm:pt modelId="{B1F92C8E-2B0F-483A-9D8F-06C01F051AD3}" type="pres">
      <dgm:prSet presAssocID="{3230F891-2154-4A0A-A75E-5F3CF0554F5C}" presName="aSpace" presStyleCnt="0"/>
      <dgm:spPr/>
    </dgm:pt>
  </dgm:ptLst>
  <dgm:cxnLst>
    <dgm:cxn modelId="{BC4501E9-AE63-4090-9775-C0DF37991655}" type="presOf" srcId="{3230F891-2154-4A0A-A75E-5F3CF0554F5C}" destId="{A4201F5A-F832-4105-81DE-95931E12C0A7}" srcOrd="0" destOrd="0" presId="urn:microsoft.com/office/officeart/2005/8/layout/pyramid2"/>
    <dgm:cxn modelId="{6E76D60A-B71A-4447-913A-0D0582EBD5F2}" type="presOf" srcId="{5C85FB22-2C2B-4E80-9E69-08CBF0D98E7F}" destId="{25785ADA-E40D-4B5F-B1C7-0F900DC7F3E2}" srcOrd="0" destOrd="0" presId="urn:microsoft.com/office/officeart/2005/8/layout/pyramid2"/>
    <dgm:cxn modelId="{133F0273-DD45-4967-953D-CD62454D53E8}" type="presOf" srcId="{69620A7F-E812-44FF-B7BF-F1005581AF10}" destId="{628FF34A-5DBB-4010-8342-B36A4F241E58}" srcOrd="0" destOrd="0" presId="urn:microsoft.com/office/officeart/2005/8/layout/pyramid2"/>
    <dgm:cxn modelId="{D91017BF-5FFD-4E63-A7CF-D27DC701F7BD}" srcId="{5C85FB22-2C2B-4E80-9E69-08CBF0D98E7F}" destId="{69620A7F-E812-44FF-B7BF-F1005581AF10}" srcOrd="0" destOrd="0" parTransId="{0E67E45F-AEB7-4BC2-A79C-81878229D584}" sibTransId="{05E73CEA-248E-49D6-B90D-476A815CFAEC}"/>
    <dgm:cxn modelId="{83BCF676-9E0D-4EE5-A69F-286F6263B3C1}" srcId="{5C85FB22-2C2B-4E80-9E69-08CBF0D98E7F}" destId="{3230F891-2154-4A0A-A75E-5F3CF0554F5C}" srcOrd="2" destOrd="0" parTransId="{6D53CFBF-81DF-4FAA-A608-C9EF700E28A6}" sibTransId="{9507507E-F06B-4C84-92CF-7C1DC80713F5}"/>
    <dgm:cxn modelId="{7C271D39-DAEC-4524-AE55-CC2131594889}" srcId="{5C85FB22-2C2B-4E80-9E69-08CBF0D98E7F}" destId="{F74D3D63-6518-4891-8F21-F3B09A681D38}" srcOrd="1" destOrd="0" parTransId="{69183BE1-51B2-4B23-B002-9FBB9042A243}" sibTransId="{978DDC9A-C3E8-41EB-B76A-37A016010A0B}"/>
    <dgm:cxn modelId="{B7F10B88-0443-4C00-A9B2-8DAA289DCA05}" type="presOf" srcId="{F74D3D63-6518-4891-8F21-F3B09A681D38}" destId="{6B012C9F-A982-4B4A-96FC-1B3F664ED7EE}" srcOrd="0" destOrd="0" presId="urn:microsoft.com/office/officeart/2005/8/layout/pyramid2"/>
    <dgm:cxn modelId="{62B8F7F6-9C4A-4079-A0E8-DEFA179C564E}" type="presParOf" srcId="{25785ADA-E40D-4B5F-B1C7-0F900DC7F3E2}" destId="{05AC6029-8E04-4D20-8922-D424E1FDD752}" srcOrd="0" destOrd="0" presId="urn:microsoft.com/office/officeart/2005/8/layout/pyramid2"/>
    <dgm:cxn modelId="{21CDDA27-D5A2-4F2E-8B01-72F233F359A4}" type="presParOf" srcId="{25785ADA-E40D-4B5F-B1C7-0F900DC7F3E2}" destId="{23239507-FBED-44B0-A416-B7E5AE82F0FC}" srcOrd="1" destOrd="0" presId="urn:microsoft.com/office/officeart/2005/8/layout/pyramid2"/>
    <dgm:cxn modelId="{0E83E4AB-4C30-492C-9C1E-BBBFB7AD524D}" type="presParOf" srcId="{23239507-FBED-44B0-A416-B7E5AE82F0FC}" destId="{628FF34A-5DBB-4010-8342-B36A4F241E58}" srcOrd="0" destOrd="0" presId="urn:microsoft.com/office/officeart/2005/8/layout/pyramid2"/>
    <dgm:cxn modelId="{85045348-954E-46FA-966E-33ECC9B9B0AF}" type="presParOf" srcId="{23239507-FBED-44B0-A416-B7E5AE82F0FC}" destId="{06D514FA-A590-4F12-A03D-C7F795C1B133}" srcOrd="1" destOrd="0" presId="urn:microsoft.com/office/officeart/2005/8/layout/pyramid2"/>
    <dgm:cxn modelId="{382F2183-F425-486F-8F8A-ED9850AD845E}" type="presParOf" srcId="{23239507-FBED-44B0-A416-B7E5AE82F0FC}" destId="{6B012C9F-A982-4B4A-96FC-1B3F664ED7EE}" srcOrd="2" destOrd="0" presId="urn:microsoft.com/office/officeart/2005/8/layout/pyramid2"/>
    <dgm:cxn modelId="{4B835284-22BB-4791-9311-2D56E98CBD4B}" type="presParOf" srcId="{23239507-FBED-44B0-A416-B7E5AE82F0FC}" destId="{A3E9380F-D6FF-46C7-8DFD-B2E1B8AED0CD}" srcOrd="3" destOrd="0" presId="urn:microsoft.com/office/officeart/2005/8/layout/pyramid2"/>
    <dgm:cxn modelId="{38AE960E-2707-4C09-AFA6-578C0D949D9E}" type="presParOf" srcId="{23239507-FBED-44B0-A416-B7E5AE82F0FC}" destId="{A4201F5A-F832-4105-81DE-95931E12C0A7}" srcOrd="4" destOrd="0" presId="urn:microsoft.com/office/officeart/2005/8/layout/pyramid2"/>
    <dgm:cxn modelId="{45C1732E-C9E0-4E53-ABEC-B3F024C86139}" type="presParOf" srcId="{23239507-FBED-44B0-A416-B7E5AE82F0FC}" destId="{B1F92C8E-2B0F-483A-9D8F-06C01F051AD3}" srcOrd="5" destOrd="0" presId="urn:microsoft.com/office/officeart/2005/8/layout/pyramid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05F0AF9-0767-4948-8972-1518CD1A8D7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F3A90923-DA21-429E-BA8C-0BC22FE0EE25}">
      <dgm:prSet phldrT="[Text]" custT="1"/>
      <dgm:spPr>
        <a:solidFill>
          <a:srgbClr val="FFCCFF"/>
        </a:solidFill>
      </dgm:spPr>
      <dgm:t>
        <a:bodyPr/>
        <a:lstStyle/>
        <a:p>
          <a:r>
            <a:rPr lang="en-US" sz="1600" b="1" dirty="0" smtClean="0">
              <a:solidFill>
                <a:srgbClr val="FF0000"/>
              </a:solidFill>
              <a:latin typeface="Times New Roman" panose="02020603050405020304" pitchFamily="18" charset="0"/>
              <a:ea typeface="Cambria" pitchFamily="18" charset="0"/>
              <a:cs typeface="Times New Roman" panose="02020603050405020304" pitchFamily="18" charset="0"/>
            </a:rPr>
            <a:t>NHÓM 4</a:t>
          </a:r>
          <a:endParaRPr lang="en-US" sz="1600" b="1" dirty="0">
            <a:solidFill>
              <a:srgbClr val="FF0000"/>
            </a:solidFill>
            <a:latin typeface="Times New Roman" panose="02020603050405020304" pitchFamily="18" charset="0"/>
            <a:ea typeface="Cambria" pitchFamily="18" charset="0"/>
            <a:cs typeface="Times New Roman" panose="02020603050405020304" pitchFamily="18" charset="0"/>
          </a:endParaRPr>
        </a:p>
      </dgm:t>
    </dgm:pt>
    <dgm:pt modelId="{E35E5AE2-18D9-4DD9-A723-8B97B6CC21EC}" type="parTrans" cxnId="{295CE534-36BC-4701-A82E-E7033E92B509}">
      <dgm:prSet/>
      <dgm:spPr/>
      <dgm:t>
        <a:bodyPr/>
        <a:lstStyle/>
        <a:p>
          <a:endParaRPr lang="en-US"/>
        </a:p>
      </dgm:t>
    </dgm:pt>
    <dgm:pt modelId="{4B61347F-0666-41D0-A061-0E54F0237867}" type="sibTrans" cxnId="{295CE534-36BC-4701-A82E-E7033E92B509}">
      <dgm:prSet/>
      <dgm:spPr/>
      <dgm:t>
        <a:bodyPr/>
        <a:lstStyle/>
        <a:p>
          <a:endParaRPr lang="en-US"/>
        </a:p>
      </dgm:t>
    </dgm:pt>
    <dgm:pt modelId="{1634262A-FB6D-4858-A144-C3641F148963}">
      <dgm:prSet phldrT="[Text]" custT="1"/>
      <dgm:spPr>
        <a:solidFill>
          <a:srgbClr val="99FF66"/>
        </a:solidFill>
      </dgm:spPr>
      <dgm:t>
        <a:bodyPr/>
        <a:lstStyle/>
        <a:p>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Sinh</a:t>
          </a:r>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vật</a:t>
          </a:r>
          <a:endParaRPr lang="en-US" sz="1800" b="1"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0B9124BE-4ED4-4FF6-B81E-71DF7CE4C04C}" type="parTrans" cxnId="{8DC2E1E7-05EB-4E7C-9F49-6E1CDD58A1AC}">
      <dgm:prSet/>
      <dgm:spPr/>
      <dgm:t>
        <a:bodyPr/>
        <a:lstStyle/>
        <a:p>
          <a:endParaRPr lang="en-US"/>
        </a:p>
      </dgm:t>
    </dgm:pt>
    <dgm:pt modelId="{72E760BE-DB98-4E48-A13A-BC53E31FF3C6}" type="sibTrans" cxnId="{8DC2E1E7-05EB-4E7C-9F49-6E1CDD58A1AC}">
      <dgm:prSet/>
      <dgm:spPr/>
      <dgm:t>
        <a:bodyPr/>
        <a:lstStyle/>
        <a:p>
          <a:endParaRPr lang="en-US"/>
        </a:p>
      </dgm:t>
    </dgm:pt>
    <dgm:pt modelId="{AE81F2B6-4AEB-45C9-99C1-9516D9169289}">
      <dgm:prSet phldrT="[Text]" custT="1"/>
      <dgm:spPr>
        <a:solidFill>
          <a:srgbClr val="BCFCD4"/>
        </a:solidFill>
      </dgm:spPr>
      <dgm:t>
        <a:bodyPr/>
        <a:lstStyle/>
        <a:p>
          <a:pPr algn="just"/>
          <a:r>
            <a:rPr lang="vi-VN" sz="1600" dirty="0" smtClean="0">
              <a:solidFill>
                <a:schemeClr val="tx1"/>
              </a:solidFill>
              <a:latin typeface="+mj-lt"/>
              <a:ea typeface="Cambria" pitchFamily="18" charset="0"/>
            </a:rPr>
            <a:t>- Tài nguyên sinh vật biển nước ta phong phú, có tính đa dạng sinh học cao.</a:t>
          </a:r>
          <a:endParaRPr lang="en-US" sz="1600" dirty="0" smtClean="0">
            <a:solidFill>
              <a:schemeClr val="tx1"/>
            </a:solidFill>
            <a:latin typeface="+mj-lt"/>
            <a:ea typeface="Cambria" pitchFamily="18" charset="0"/>
          </a:endParaRPr>
        </a:p>
        <a:p>
          <a:pPr algn="just"/>
          <a:r>
            <a:rPr lang="vi-VN" sz="1600" dirty="0" smtClean="0">
              <a:solidFill>
                <a:schemeClr val="tx1"/>
              </a:solidFill>
              <a:latin typeface="+mj-lt"/>
              <a:ea typeface="Cambria" pitchFamily="18" charset="0"/>
            </a:rPr>
            <a:t>- Có hơn 2000 loài cá, trong đó có khoảng 110 loài có giá trị kinh tế cao.</a:t>
          </a:r>
          <a:endParaRPr lang="en-US" sz="1600" dirty="0" smtClean="0">
            <a:solidFill>
              <a:schemeClr val="tx1"/>
            </a:solidFill>
            <a:latin typeface="+mj-lt"/>
            <a:ea typeface="Cambria" pitchFamily="18" charset="0"/>
          </a:endParaRPr>
        </a:p>
        <a:p>
          <a:pPr algn="just"/>
          <a:r>
            <a:rPr lang="vi-VN" sz="1600" dirty="0" smtClean="0">
              <a:solidFill>
                <a:schemeClr val="tx1"/>
              </a:solidFill>
              <a:latin typeface="+mj-lt"/>
              <a:ea typeface="Cambria" pitchFamily="18" charset="0"/>
            </a:rPr>
            <a:t>- Năm 2019, vùng biển nước ta có trữ lượng thuỷ sản là 3,87 triệu tấn.</a:t>
          </a:r>
          <a:endParaRPr lang="en-US" sz="1600" dirty="0" smtClean="0">
            <a:solidFill>
              <a:schemeClr val="tx1"/>
            </a:solidFill>
            <a:latin typeface="+mj-lt"/>
            <a:ea typeface="Cambria" pitchFamily="18" charset="0"/>
          </a:endParaRPr>
        </a:p>
      </dgm:t>
    </dgm:pt>
    <dgm:pt modelId="{628BFE78-A541-4A4D-AE8E-691C1888CC46}" type="parTrans" cxnId="{E5C9BD0F-C1F3-4729-9572-03CEA9B9B1EF}">
      <dgm:prSet/>
      <dgm:spPr/>
      <dgm:t>
        <a:bodyPr/>
        <a:lstStyle/>
        <a:p>
          <a:endParaRPr lang="en-US"/>
        </a:p>
      </dgm:t>
    </dgm:pt>
    <dgm:pt modelId="{7296AC96-6041-4074-AD07-94AEA0A3E929}" type="sibTrans" cxnId="{E5C9BD0F-C1F3-4729-9572-03CEA9B9B1EF}">
      <dgm:prSet/>
      <dgm:spPr/>
      <dgm:t>
        <a:bodyPr/>
        <a:lstStyle/>
        <a:p>
          <a:endParaRPr lang="en-US"/>
        </a:p>
      </dgm:t>
    </dgm:pt>
    <dgm:pt modelId="{3D8889BC-0038-4C00-8994-17023F300B58}">
      <dgm:prSet phldrT="[Text]" custT="1"/>
      <dgm:spPr>
        <a:solidFill>
          <a:srgbClr val="BCFCD4"/>
        </a:solidFill>
      </dgm:spPr>
      <dgm:t>
        <a:bodyPr/>
        <a:lstStyle/>
        <a:p>
          <a:pPr algn="just"/>
          <a:r>
            <a:rPr lang="vi-VN" sz="1600" dirty="0" smtClean="0">
              <a:solidFill>
                <a:schemeClr val="tx1"/>
              </a:solidFill>
              <a:latin typeface="+mj-lt"/>
              <a:ea typeface="Cambria" pitchFamily="18" charset="0"/>
            </a:rPr>
            <a:t>Do nhiệt độ cao nên sinh vật nhiệt đới phát triển mạnh, đồng thời các dòng biển hoạt động theo mùa mang theo các luồng sinh vật di cư tới.</a:t>
          </a:r>
          <a:endParaRPr lang="en-US" sz="1600" dirty="0">
            <a:solidFill>
              <a:schemeClr val="tx1"/>
            </a:solidFill>
            <a:latin typeface="+mj-lt"/>
            <a:ea typeface="Cambria" pitchFamily="18" charset="0"/>
          </a:endParaRPr>
        </a:p>
      </dgm:t>
    </dgm:pt>
    <dgm:pt modelId="{4C34C2E4-DF8D-4994-B558-0EF1B663C4F4}" type="parTrans" cxnId="{020B01D1-0AE6-4BAA-9818-C6DA2C85BF28}">
      <dgm:prSet/>
      <dgm:spPr/>
      <dgm:t>
        <a:bodyPr/>
        <a:lstStyle/>
        <a:p>
          <a:endParaRPr lang="en-US"/>
        </a:p>
      </dgm:t>
    </dgm:pt>
    <dgm:pt modelId="{23131B6C-8976-49E0-9AD1-34284966052D}" type="sibTrans" cxnId="{020B01D1-0AE6-4BAA-9818-C6DA2C85BF28}">
      <dgm:prSet/>
      <dgm:spPr/>
      <dgm:t>
        <a:bodyPr/>
        <a:lstStyle/>
        <a:p>
          <a:endParaRPr lang="en-US"/>
        </a:p>
      </dgm:t>
    </dgm:pt>
    <dgm:pt modelId="{2354FD9F-CD2E-44A5-B060-5A930A4E99F0}">
      <dgm:prSet phldrT="[Text]" custT="1"/>
      <dgm:spPr>
        <a:solidFill>
          <a:srgbClr val="99FF66"/>
        </a:solidFill>
      </dgm:spPr>
      <dgm:t>
        <a:bodyPr/>
        <a:lstStyle/>
        <a:p>
          <a:r>
            <a:rPr lang="en-US" sz="1800" b="1" dirty="0" smtClean="0">
              <a:solidFill>
                <a:schemeClr val="tx1"/>
              </a:solidFill>
              <a:latin typeface="Times New Roman" panose="02020603050405020304" pitchFamily="18" charset="0"/>
              <a:ea typeface="Cambria" pitchFamily="18" charset="0"/>
              <a:cs typeface="Times New Roman" panose="02020603050405020304" pitchFamily="18" charset="0"/>
            </a:rPr>
            <a:t>Du </a:t>
          </a:r>
          <a:r>
            <a:rPr lang="en-US" sz="1800" b="1" dirty="0" err="1" smtClean="0">
              <a:solidFill>
                <a:schemeClr val="tx1"/>
              </a:solidFill>
              <a:latin typeface="Times New Roman" panose="02020603050405020304" pitchFamily="18" charset="0"/>
              <a:ea typeface="Cambria" pitchFamily="18" charset="0"/>
              <a:cs typeface="Times New Roman" panose="02020603050405020304" pitchFamily="18" charset="0"/>
            </a:rPr>
            <a:t>lịch</a:t>
          </a:r>
          <a:endParaRPr lang="en-US" sz="1800" b="1" dirty="0">
            <a:solidFill>
              <a:schemeClr val="tx1"/>
            </a:solidFill>
            <a:latin typeface="Times New Roman" panose="02020603050405020304" pitchFamily="18" charset="0"/>
            <a:ea typeface="Cambria" pitchFamily="18" charset="0"/>
            <a:cs typeface="Times New Roman" panose="02020603050405020304" pitchFamily="18" charset="0"/>
          </a:endParaRPr>
        </a:p>
      </dgm:t>
    </dgm:pt>
    <dgm:pt modelId="{552909E3-A49D-419A-A306-3A8A76B0346F}" type="parTrans" cxnId="{B0948D33-BD34-4E03-B586-B3D7BC76211D}">
      <dgm:prSet/>
      <dgm:spPr/>
      <dgm:t>
        <a:bodyPr/>
        <a:lstStyle/>
        <a:p>
          <a:endParaRPr lang="en-US"/>
        </a:p>
      </dgm:t>
    </dgm:pt>
    <dgm:pt modelId="{4A31B90A-C92A-496F-B420-4E005E1F85B9}" type="sibTrans" cxnId="{B0948D33-BD34-4E03-B586-B3D7BC76211D}">
      <dgm:prSet/>
      <dgm:spPr/>
      <dgm:t>
        <a:bodyPr/>
        <a:lstStyle/>
        <a:p>
          <a:endParaRPr lang="en-US"/>
        </a:p>
      </dgm:t>
    </dgm:pt>
    <dgm:pt modelId="{10D0F947-8FEF-4A0E-A91D-CA6A7A9529ED}">
      <dgm:prSet phldrT="[Text]" custT="1"/>
      <dgm:spPr>
        <a:solidFill>
          <a:srgbClr val="BCFCD4"/>
        </a:solidFill>
      </dgm:spPr>
      <dgm:t>
        <a:bodyPr/>
        <a:lstStyle/>
        <a:p>
          <a:pPr algn="just"/>
          <a:r>
            <a:rPr lang="vi-VN" sz="1600" dirty="0" smtClean="0">
              <a:solidFill>
                <a:schemeClr val="tx1"/>
              </a:solidFill>
              <a:latin typeface="+mj-lt"/>
              <a:ea typeface="Cambria" pitchFamily="18" charset="0"/>
            </a:rPr>
            <a:t>Vịnh Hạ Long (Quảng Ninh), Mỹ Khê (Đà Nẵng), Quy Nhơn (Bình Định), Nha Trang (Khánh Hoà), Mũi Né (Bình Thuận), Cát Bà (Hải Phòng), </a:t>
          </a:r>
          <a:r>
            <a:rPr lang="en-US" sz="1600" dirty="0" smtClean="0">
              <a:solidFill>
                <a:schemeClr val="tx1"/>
              </a:solidFill>
              <a:latin typeface="+mj-lt"/>
              <a:ea typeface="Cambria" pitchFamily="18" charset="0"/>
            </a:rPr>
            <a:t> </a:t>
          </a:r>
          <a:r>
            <a:rPr lang="vi-VN" sz="1600" dirty="0" smtClean="0">
              <a:solidFill>
                <a:schemeClr val="tx1"/>
              </a:solidFill>
              <a:latin typeface="+mj-lt"/>
              <a:ea typeface="Cambria" pitchFamily="18" charset="0"/>
            </a:rPr>
            <a:t>Phú Quốc (Kiên Giang),...</a:t>
          </a:r>
          <a:endParaRPr lang="en-US" sz="1600" dirty="0" smtClean="0">
            <a:solidFill>
              <a:schemeClr val="tx1"/>
            </a:solidFill>
            <a:latin typeface="+mj-lt"/>
            <a:ea typeface="Cambria" pitchFamily="18" charset="0"/>
          </a:endParaRPr>
        </a:p>
      </dgm:t>
    </dgm:pt>
    <dgm:pt modelId="{665372D5-BE4E-4DCA-B1F6-E02FDFAAF9A2}" type="parTrans" cxnId="{8C65C94C-85AC-415D-AAA7-32CAA3931FB8}">
      <dgm:prSet/>
      <dgm:spPr/>
      <dgm:t>
        <a:bodyPr/>
        <a:lstStyle/>
        <a:p>
          <a:endParaRPr lang="en-US"/>
        </a:p>
      </dgm:t>
    </dgm:pt>
    <dgm:pt modelId="{6757853A-2D9E-4525-B93E-05A663A1EF86}" type="sibTrans" cxnId="{8C65C94C-85AC-415D-AAA7-32CAA3931FB8}">
      <dgm:prSet/>
      <dgm:spPr/>
      <dgm:t>
        <a:bodyPr/>
        <a:lstStyle/>
        <a:p>
          <a:endParaRPr lang="en-US"/>
        </a:p>
      </dgm:t>
    </dgm:pt>
    <dgm:pt modelId="{8223C472-8209-42F3-B27B-AD74AB189A29}">
      <dgm:prSet phldrT="[Text]" custT="1"/>
      <dgm:spPr>
        <a:solidFill>
          <a:srgbClr val="BCFCD4"/>
        </a:solidFill>
      </dgm:spPr>
      <dgm:t>
        <a:bodyPr/>
        <a:lstStyle/>
        <a:p>
          <a:pPr algn="just"/>
          <a:r>
            <a:rPr lang="vi-VN" sz="1600" dirty="0" smtClean="0">
              <a:solidFill>
                <a:schemeClr val="tx1"/>
              </a:solidFill>
              <a:latin typeface="+mj-lt"/>
              <a:ea typeface="Cambria" pitchFamily="18" charset="0"/>
            </a:rPr>
            <a:t>Bờ biển dài, có nhiều bãi cát, vịnh, hang động đẹp, nước biển trong xanh, hệ sinh thái biển phong phú, khung cảnh thiên nhiên các đảo đa dạng</a:t>
          </a:r>
          <a:r>
            <a:rPr lang="en-US" sz="1600" dirty="0" smtClean="0">
              <a:solidFill>
                <a:schemeClr val="tx1"/>
              </a:solidFill>
              <a:latin typeface="+mj-lt"/>
              <a:ea typeface="Cambria" pitchFamily="18" charset="0"/>
            </a:rPr>
            <a:t> </a:t>
          </a:r>
          <a:r>
            <a:rPr lang="vi-VN" sz="1600" dirty="0" smtClean="0">
              <a:solidFill>
                <a:schemeClr val="tx1"/>
              </a:solidFill>
              <a:latin typeface="+mj-lt"/>
              <a:ea typeface="Cambria" pitchFamily="18" charset="0"/>
            </a:rPr>
            <a:t>thuận lợi phát triển du lịch biển.</a:t>
          </a:r>
          <a:endParaRPr lang="en-US" sz="1600" dirty="0">
            <a:solidFill>
              <a:schemeClr val="tx1"/>
            </a:solidFill>
            <a:latin typeface="+mj-lt"/>
            <a:ea typeface="Cambria" pitchFamily="18" charset="0"/>
          </a:endParaRPr>
        </a:p>
      </dgm:t>
    </dgm:pt>
    <dgm:pt modelId="{99908FFD-A0F5-4A87-B547-D4BBAEEB43AA}" type="parTrans" cxnId="{D336C923-F5B6-4B42-BAC3-A1769EF43F00}">
      <dgm:prSet/>
      <dgm:spPr/>
      <dgm:t>
        <a:bodyPr/>
        <a:lstStyle/>
        <a:p>
          <a:endParaRPr lang="en-US"/>
        </a:p>
      </dgm:t>
    </dgm:pt>
    <dgm:pt modelId="{CC5F4844-3B24-47F4-9ADF-C6338428CC3E}" type="sibTrans" cxnId="{D336C923-F5B6-4B42-BAC3-A1769EF43F00}">
      <dgm:prSet/>
      <dgm:spPr/>
      <dgm:t>
        <a:bodyPr/>
        <a:lstStyle/>
        <a:p>
          <a:endParaRPr lang="en-US"/>
        </a:p>
      </dgm:t>
    </dgm:pt>
    <dgm:pt modelId="{E698F970-A5A2-443E-98A7-4922B9BF8E1C}" type="pres">
      <dgm:prSet presAssocID="{205F0AF9-0767-4948-8972-1518CD1A8D70}" presName="diagram" presStyleCnt="0">
        <dgm:presLayoutVars>
          <dgm:chPref val="1"/>
          <dgm:dir/>
          <dgm:animOne val="branch"/>
          <dgm:animLvl val="lvl"/>
          <dgm:resizeHandles val="exact"/>
        </dgm:presLayoutVars>
      </dgm:prSet>
      <dgm:spPr/>
      <dgm:t>
        <a:bodyPr/>
        <a:lstStyle/>
        <a:p>
          <a:endParaRPr lang="en-US"/>
        </a:p>
      </dgm:t>
    </dgm:pt>
    <dgm:pt modelId="{C84F10C9-3A9A-4ECD-9AF4-62DA8DC98267}" type="pres">
      <dgm:prSet presAssocID="{F3A90923-DA21-429E-BA8C-0BC22FE0EE25}" presName="root1" presStyleCnt="0"/>
      <dgm:spPr/>
    </dgm:pt>
    <dgm:pt modelId="{00160372-EE32-43F3-AEC8-EDBE1EE30523}" type="pres">
      <dgm:prSet presAssocID="{F3A90923-DA21-429E-BA8C-0BC22FE0EE25}" presName="LevelOneTextNode" presStyleLbl="node0" presStyleIdx="0" presStyleCnt="1" custScaleX="40481">
        <dgm:presLayoutVars>
          <dgm:chPref val="3"/>
        </dgm:presLayoutVars>
      </dgm:prSet>
      <dgm:spPr/>
      <dgm:t>
        <a:bodyPr/>
        <a:lstStyle/>
        <a:p>
          <a:endParaRPr lang="en-US"/>
        </a:p>
      </dgm:t>
    </dgm:pt>
    <dgm:pt modelId="{5F69C5E3-989A-4E1E-8C9E-7C66267D231A}" type="pres">
      <dgm:prSet presAssocID="{F3A90923-DA21-429E-BA8C-0BC22FE0EE25}" presName="level2hierChild" presStyleCnt="0"/>
      <dgm:spPr/>
    </dgm:pt>
    <dgm:pt modelId="{977D9258-F91B-4ECD-93BD-F70F8E8628FA}" type="pres">
      <dgm:prSet presAssocID="{0B9124BE-4ED4-4FF6-B81E-71DF7CE4C04C}" presName="conn2-1" presStyleLbl="parChTrans1D2" presStyleIdx="0" presStyleCnt="2"/>
      <dgm:spPr/>
      <dgm:t>
        <a:bodyPr/>
        <a:lstStyle/>
        <a:p>
          <a:endParaRPr lang="en-US"/>
        </a:p>
      </dgm:t>
    </dgm:pt>
    <dgm:pt modelId="{00A668B9-5C07-47FF-AB23-6245ED1EB727}" type="pres">
      <dgm:prSet presAssocID="{0B9124BE-4ED4-4FF6-B81E-71DF7CE4C04C}" presName="connTx" presStyleLbl="parChTrans1D2" presStyleIdx="0" presStyleCnt="2"/>
      <dgm:spPr/>
      <dgm:t>
        <a:bodyPr/>
        <a:lstStyle/>
        <a:p>
          <a:endParaRPr lang="en-US"/>
        </a:p>
      </dgm:t>
    </dgm:pt>
    <dgm:pt modelId="{8C2B1B1C-2705-475C-9F06-61EFB223F8FB}" type="pres">
      <dgm:prSet presAssocID="{1634262A-FB6D-4858-A144-C3641F148963}" presName="root2" presStyleCnt="0"/>
      <dgm:spPr/>
    </dgm:pt>
    <dgm:pt modelId="{983CCE9D-A68F-45B6-B5E3-8C935362A290}" type="pres">
      <dgm:prSet presAssocID="{1634262A-FB6D-4858-A144-C3641F148963}" presName="LevelTwoTextNode" presStyleLbl="node2" presStyleIdx="0" presStyleCnt="2" custScaleX="42918">
        <dgm:presLayoutVars>
          <dgm:chPref val="3"/>
        </dgm:presLayoutVars>
      </dgm:prSet>
      <dgm:spPr/>
      <dgm:t>
        <a:bodyPr/>
        <a:lstStyle/>
        <a:p>
          <a:endParaRPr lang="en-US"/>
        </a:p>
      </dgm:t>
    </dgm:pt>
    <dgm:pt modelId="{076CED39-AF8E-4C73-904E-47B7B6680D87}" type="pres">
      <dgm:prSet presAssocID="{1634262A-FB6D-4858-A144-C3641F148963}" presName="level3hierChild" presStyleCnt="0"/>
      <dgm:spPr/>
    </dgm:pt>
    <dgm:pt modelId="{BEE14AB2-5155-4062-BDC9-81FC40CC96C5}" type="pres">
      <dgm:prSet presAssocID="{628BFE78-A541-4A4D-AE8E-691C1888CC46}" presName="conn2-1" presStyleLbl="parChTrans1D3" presStyleIdx="0" presStyleCnt="4"/>
      <dgm:spPr/>
      <dgm:t>
        <a:bodyPr/>
        <a:lstStyle/>
        <a:p>
          <a:endParaRPr lang="en-US"/>
        </a:p>
      </dgm:t>
    </dgm:pt>
    <dgm:pt modelId="{5518DF69-BB7B-49B4-B920-0E581597F8FE}" type="pres">
      <dgm:prSet presAssocID="{628BFE78-A541-4A4D-AE8E-691C1888CC46}" presName="connTx" presStyleLbl="parChTrans1D3" presStyleIdx="0" presStyleCnt="4"/>
      <dgm:spPr/>
      <dgm:t>
        <a:bodyPr/>
        <a:lstStyle/>
        <a:p>
          <a:endParaRPr lang="en-US"/>
        </a:p>
      </dgm:t>
    </dgm:pt>
    <dgm:pt modelId="{D0A0D276-BF89-496E-8084-BDA9A46C0387}" type="pres">
      <dgm:prSet presAssocID="{AE81F2B6-4AEB-45C9-99C1-9516D9169289}" presName="root2" presStyleCnt="0"/>
      <dgm:spPr/>
    </dgm:pt>
    <dgm:pt modelId="{74752D16-F284-4733-BD06-D81B903FC595}" type="pres">
      <dgm:prSet presAssocID="{AE81F2B6-4AEB-45C9-99C1-9516D9169289}" presName="LevelTwoTextNode" presStyleLbl="node3" presStyleIdx="0" presStyleCnt="4" custScaleX="313329" custScaleY="184239">
        <dgm:presLayoutVars>
          <dgm:chPref val="3"/>
        </dgm:presLayoutVars>
      </dgm:prSet>
      <dgm:spPr/>
      <dgm:t>
        <a:bodyPr/>
        <a:lstStyle/>
        <a:p>
          <a:endParaRPr lang="en-US"/>
        </a:p>
      </dgm:t>
    </dgm:pt>
    <dgm:pt modelId="{7675D633-B686-4DD1-80DE-343425969930}" type="pres">
      <dgm:prSet presAssocID="{AE81F2B6-4AEB-45C9-99C1-9516D9169289}" presName="level3hierChild" presStyleCnt="0"/>
      <dgm:spPr/>
    </dgm:pt>
    <dgm:pt modelId="{085DDCEE-9B2A-4FE1-8803-7719DDB3D6CB}" type="pres">
      <dgm:prSet presAssocID="{4C34C2E4-DF8D-4994-B558-0EF1B663C4F4}" presName="conn2-1" presStyleLbl="parChTrans1D3" presStyleIdx="1" presStyleCnt="4"/>
      <dgm:spPr/>
      <dgm:t>
        <a:bodyPr/>
        <a:lstStyle/>
        <a:p>
          <a:endParaRPr lang="en-US"/>
        </a:p>
      </dgm:t>
    </dgm:pt>
    <dgm:pt modelId="{B41E6B5A-A328-4DE1-8785-B9517E0A6BB1}" type="pres">
      <dgm:prSet presAssocID="{4C34C2E4-DF8D-4994-B558-0EF1B663C4F4}" presName="connTx" presStyleLbl="parChTrans1D3" presStyleIdx="1" presStyleCnt="4"/>
      <dgm:spPr/>
      <dgm:t>
        <a:bodyPr/>
        <a:lstStyle/>
        <a:p>
          <a:endParaRPr lang="en-US"/>
        </a:p>
      </dgm:t>
    </dgm:pt>
    <dgm:pt modelId="{DA0981DE-30D7-4D21-BE1E-471740CC4E8B}" type="pres">
      <dgm:prSet presAssocID="{3D8889BC-0038-4C00-8994-17023F300B58}" presName="root2" presStyleCnt="0"/>
      <dgm:spPr/>
    </dgm:pt>
    <dgm:pt modelId="{83021AC3-EBE3-4F91-90D4-B475F247BF98}" type="pres">
      <dgm:prSet presAssocID="{3D8889BC-0038-4C00-8994-17023F300B58}" presName="LevelTwoTextNode" presStyleLbl="node3" presStyleIdx="1" presStyleCnt="4" custScaleX="313798" custScaleY="99099">
        <dgm:presLayoutVars>
          <dgm:chPref val="3"/>
        </dgm:presLayoutVars>
      </dgm:prSet>
      <dgm:spPr/>
      <dgm:t>
        <a:bodyPr/>
        <a:lstStyle/>
        <a:p>
          <a:endParaRPr lang="en-US"/>
        </a:p>
      </dgm:t>
    </dgm:pt>
    <dgm:pt modelId="{582F9CE5-D76C-4DA4-B96A-62D405D74400}" type="pres">
      <dgm:prSet presAssocID="{3D8889BC-0038-4C00-8994-17023F300B58}" presName="level3hierChild" presStyleCnt="0"/>
      <dgm:spPr/>
    </dgm:pt>
    <dgm:pt modelId="{2C7633BD-46F7-4934-84F1-2C7EF7441B97}" type="pres">
      <dgm:prSet presAssocID="{552909E3-A49D-419A-A306-3A8A76B0346F}" presName="conn2-1" presStyleLbl="parChTrans1D2" presStyleIdx="1" presStyleCnt="2"/>
      <dgm:spPr/>
      <dgm:t>
        <a:bodyPr/>
        <a:lstStyle/>
        <a:p>
          <a:endParaRPr lang="en-US"/>
        </a:p>
      </dgm:t>
    </dgm:pt>
    <dgm:pt modelId="{37AA8596-C342-4C9F-A426-C1E1A14A36E8}" type="pres">
      <dgm:prSet presAssocID="{552909E3-A49D-419A-A306-3A8A76B0346F}" presName="connTx" presStyleLbl="parChTrans1D2" presStyleIdx="1" presStyleCnt="2"/>
      <dgm:spPr/>
      <dgm:t>
        <a:bodyPr/>
        <a:lstStyle/>
        <a:p>
          <a:endParaRPr lang="en-US"/>
        </a:p>
      </dgm:t>
    </dgm:pt>
    <dgm:pt modelId="{7D38F219-1E01-4266-8B60-82AF8B7D7D98}" type="pres">
      <dgm:prSet presAssocID="{2354FD9F-CD2E-44A5-B060-5A930A4E99F0}" presName="root2" presStyleCnt="0"/>
      <dgm:spPr/>
    </dgm:pt>
    <dgm:pt modelId="{E06B0587-1B83-4659-BE19-EEC915595376}" type="pres">
      <dgm:prSet presAssocID="{2354FD9F-CD2E-44A5-B060-5A930A4E99F0}" presName="LevelTwoTextNode" presStyleLbl="node2" presStyleIdx="1" presStyleCnt="2" custScaleX="42998">
        <dgm:presLayoutVars>
          <dgm:chPref val="3"/>
        </dgm:presLayoutVars>
      </dgm:prSet>
      <dgm:spPr/>
      <dgm:t>
        <a:bodyPr/>
        <a:lstStyle/>
        <a:p>
          <a:endParaRPr lang="en-US"/>
        </a:p>
      </dgm:t>
    </dgm:pt>
    <dgm:pt modelId="{26153FE8-1B0F-4CF1-96E4-EAF1D0D1B15F}" type="pres">
      <dgm:prSet presAssocID="{2354FD9F-CD2E-44A5-B060-5A930A4E99F0}" presName="level3hierChild" presStyleCnt="0"/>
      <dgm:spPr/>
    </dgm:pt>
    <dgm:pt modelId="{E015C146-2506-4481-A4D5-7B3CD11B341C}" type="pres">
      <dgm:prSet presAssocID="{665372D5-BE4E-4DCA-B1F6-E02FDFAAF9A2}" presName="conn2-1" presStyleLbl="parChTrans1D3" presStyleIdx="2" presStyleCnt="4"/>
      <dgm:spPr/>
      <dgm:t>
        <a:bodyPr/>
        <a:lstStyle/>
        <a:p>
          <a:endParaRPr lang="en-US"/>
        </a:p>
      </dgm:t>
    </dgm:pt>
    <dgm:pt modelId="{A1FEFD21-6778-4284-B86B-C974983303A3}" type="pres">
      <dgm:prSet presAssocID="{665372D5-BE4E-4DCA-B1F6-E02FDFAAF9A2}" presName="connTx" presStyleLbl="parChTrans1D3" presStyleIdx="2" presStyleCnt="4"/>
      <dgm:spPr/>
      <dgm:t>
        <a:bodyPr/>
        <a:lstStyle/>
        <a:p>
          <a:endParaRPr lang="en-US"/>
        </a:p>
      </dgm:t>
    </dgm:pt>
    <dgm:pt modelId="{13DD9C75-2758-4BB2-AEA3-56582D4C141A}" type="pres">
      <dgm:prSet presAssocID="{10D0F947-8FEF-4A0E-A91D-CA6A7A9529ED}" presName="root2" presStyleCnt="0"/>
      <dgm:spPr/>
    </dgm:pt>
    <dgm:pt modelId="{E830DF01-FA7C-4A8E-95CC-AC276B40E34D}" type="pres">
      <dgm:prSet presAssocID="{10D0F947-8FEF-4A0E-A91D-CA6A7A9529ED}" presName="LevelTwoTextNode" presStyleLbl="node3" presStyleIdx="2" presStyleCnt="4" custScaleX="313550" custScaleY="107312">
        <dgm:presLayoutVars>
          <dgm:chPref val="3"/>
        </dgm:presLayoutVars>
      </dgm:prSet>
      <dgm:spPr/>
      <dgm:t>
        <a:bodyPr/>
        <a:lstStyle/>
        <a:p>
          <a:endParaRPr lang="en-US"/>
        </a:p>
      </dgm:t>
    </dgm:pt>
    <dgm:pt modelId="{671A03C5-2AFD-4D62-AF42-AE4FB2674A02}" type="pres">
      <dgm:prSet presAssocID="{10D0F947-8FEF-4A0E-A91D-CA6A7A9529ED}" presName="level3hierChild" presStyleCnt="0"/>
      <dgm:spPr/>
    </dgm:pt>
    <dgm:pt modelId="{516AF49E-EFD9-4C3D-9038-3141FA588384}" type="pres">
      <dgm:prSet presAssocID="{99908FFD-A0F5-4A87-B547-D4BBAEEB43AA}" presName="conn2-1" presStyleLbl="parChTrans1D3" presStyleIdx="3" presStyleCnt="4"/>
      <dgm:spPr/>
      <dgm:t>
        <a:bodyPr/>
        <a:lstStyle/>
        <a:p>
          <a:endParaRPr lang="en-US"/>
        </a:p>
      </dgm:t>
    </dgm:pt>
    <dgm:pt modelId="{80640835-4190-482C-AF6B-5C3B01C3B856}" type="pres">
      <dgm:prSet presAssocID="{99908FFD-A0F5-4A87-B547-D4BBAEEB43AA}" presName="connTx" presStyleLbl="parChTrans1D3" presStyleIdx="3" presStyleCnt="4"/>
      <dgm:spPr/>
      <dgm:t>
        <a:bodyPr/>
        <a:lstStyle/>
        <a:p>
          <a:endParaRPr lang="en-US"/>
        </a:p>
      </dgm:t>
    </dgm:pt>
    <dgm:pt modelId="{EF2BA584-9CB6-4D48-B705-DA1D96E5229D}" type="pres">
      <dgm:prSet presAssocID="{8223C472-8209-42F3-B27B-AD74AB189A29}" presName="root2" presStyleCnt="0"/>
      <dgm:spPr/>
    </dgm:pt>
    <dgm:pt modelId="{8ABD9155-0C2D-4925-B73A-7F453F57773A}" type="pres">
      <dgm:prSet presAssocID="{8223C472-8209-42F3-B27B-AD74AB189A29}" presName="LevelTwoTextNode" presStyleLbl="node3" presStyleIdx="3" presStyleCnt="4" custScaleX="311794" custScaleY="102983">
        <dgm:presLayoutVars>
          <dgm:chPref val="3"/>
        </dgm:presLayoutVars>
      </dgm:prSet>
      <dgm:spPr/>
      <dgm:t>
        <a:bodyPr/>
        <a:lstStyle/>
        <a:p>
          <a:endParaRPr lang="en-US"/>
        </a:p>
      </dgm:t>
    </dgm:pt>
    <dgm:pt modelId="{AA72D46F-F664-4809-9A80-AB681CBC2A82}" type="pres">
      <dgm:prSet presAssocID="{8223C472-8209-42F3-B27B-AD74AB189A29}" presName="level3hierChild" presStyleCnt="0"/>
      <dgm:spPr/>
    </dgm:pt>
  </dgm:ptLst>
  <dgm:cxnLst>
    <dgm:cxn modelId="{048C9C78-BC83-4833-BEFC-74BC45FA36B5}" type="presOf" srcId="{8223C472-8209-42F3-B27B-AD74AB189A29}" destId="{8ABD9155-0C2D-4925-B73A-7F453F57773A}" srcOrd="0" destOrd="0" presId="urn:microsoft.com/office/officeart/2005/8/layout/hierarchy2"/>
    <dgm:cxn modelId="{F3406B72-FA1D-4A05-A119-B49730054CF9}" type="presOf" srcId="{205F0AF9-0767-4948-8972-1518CD1A8D70}" destId="{E698F970-A5A2-443E-98A7-4922B9BF8E1C}" srcOrd="0" destOrd="0" presId="urn:microsoft.com/office/officeart/2005/8/layout/hierarchy2"/>
    <dgm:cxn modelId="{B0948D33-BD34-4E03-B586-B3D7BC76211D}" srcId="{F3A90923-DA21-429E-BA8C-0BC22FE0EE25}" destId="{2354FD9F-CD2E-44A5-B060-5A930A4E99F0}" srcOrd="1" destOrd="0" parTransId="{552909E3-A49D-419A-A306-3A8A76B0346F}" sibTransId="{4A31B90A-C92A-496F-B420-4E005E1F85B9}"/>
    <dgm:cxn modelId="{E5C9BD0F-C1F3-4729-9572-03CEA9B9B1EF}" srcId="{1634262A-FB6D-4858-A144-C3641F148963}" destId="{AE81F2B6-4AEB-45C9-99C1-9516D9169289}" srcOrd="0" destOrd="0" parTransId="{628BFE78-A541-4A4D-AE8E-691C1888CC46}" sibTransId="{7296AC96-6041-4074-AD07-94AEA0A3E929}"/>
    <dgm:cxn modelId="{E5C555CE-F309-453D-A058-1051C4DBB531}" type="presOf" srcId="{0B9124BE-4ED4-4FF6-B81E-71DF7CE4C04C}" destId="{977D9258-F91B-4ECD-93BD-F70F8E8628FA}" srcOrd="0" destOrd="0" presId="urn:microsoft.com/office/officeart/2005/8/layout/hierarchy2"/>
    <dgm:cxn modelId="{D336C923-F5B6-4B42-BAC3-A1769EF43F00}" srcId="{2354FD9F-CD2E-44A5-B060-5A930A4E99F0}" destId="{8223C472-8209-42F3-B27B-AD74AB189A29}" srcOrd="1" destOrd="0" parTransId="{99908FFD-A0F5-4A87-B547-D4BBAEEB43AA}" sibTransId="{CC5F4844-3B24-47F4-9ADF-C6338428CC3E}"/>
    <dgm:cxn modelId="{A8A67C57-F391-4EA9-ADE2-478C54CA0D3B}" type="presOf" srcId="{4C34C2E4-DF8D-4994-B558-0EF1B663C4F4}" destId="{085DDCEE-9B2A-4FE1-8803-7719DDB3D6CB}" srcOrd="0" destOrd="0" presId="urn:microsoft.com/office/officeart/2005/8/layout/hierarchy2"/>
    <dgm:cxn modelId="{8C65C94C-85AC-415D-AAA7-32CAA3931FB8}" srcId="{2354FD9F-CD2E-44A5-B060-5A930A4E99F0}" destId="{10D0F947-8FEF-4A0E-A91D-CA6A7A9529ED}" srcOrd="0" destOrd="0" parTransId="{665372D5-BE4E-4DCA-B1F6-E02FDFAAF9A2}" sibTransId="{6757853A-2D9E-4525-B93E-05A663A1EF86}"/>
    <dgm:cxn modelId="{C36EF385-C6BD-411C-A151-EF5C6CE8628C}" type="presOf" srcId="{F3A90923-DA21-429E-BA8C-0BC22FE0EE25}" destId="{00160372-EE32-43F3-AEC8-EDBE1EE30523}" srcOrd="0" destOrd="0" presId="urn:microsoft.com/office/officeart/2005/8/layout/hierarchy2"/>
    <dgm:cxn modelId="{B981ACD7-DDA0-4A45-959D-0B2840A76FF4}" type="presOf" srcId="{AE81F2B6-4AEB-45C9-99C1-9516D9169289}" destId="{74752D16-F284-4733-BD06-D81B903FC595}" srcOrd="0" destOrd="0" presId="urn:microsoft.com/office/officeart/2005/8/layout/hierarchy2"/>
    <dgm:cxn modelId="{881CEC7F-5767-4D1F-8F98-5D20BB6254A0}" type="presOf" srcId="{552909E3-A49D-419A-A306-3A8A76B0346F}" destId="{2C7633BD-46F7-4934-84F1-2C7EF7441B97}" srcOrd="0" destOrd="0" presId="urn:microsoft.com/office/officeart/2005/8/layout/hierarchy2"/>
    <dgm:cxn modelId="{E197F0F7-D35B-4C68-9BC6-4BCF1EE03641}" type="presOf" srcId="{4C34C2E4-DF8D-4994-B558-0EF1B663C4F4}" destId="{B41E6B5A-A328-4DE1-8785-B9517E0A6BB1}" srcOrd="1" destOrd="0" presId="urn:microsoft.com/office/officeart/2005/8/layout/hierarchy2"/>
    <dgm:cxn modelId="{8E9853AC-7B13-4293-BBF7-2FDAC6FB2F49}" type="presOf" srcId="{0B9124BE-4ED4-4FF6-B81E-71DF7CE4C04C}" destId="{00A668B9-5C07-47FF-AB23-6245ED1EB727}" srcOrd="1" destOrd="0" presId="urn:microsoft.com/office/officeart/2005/8/layout/hierarchy2"/>
    <dgm:cxn modelId="{0E7676D9-EADA-469A-9394-533289807650}" type="presOf" srcId="{1634262A-FB6D-4858-A144-C3641F148963}" destId="{983CCE9D-A68F-45B6-B5E3-8C935362A290}" srcOrd="0" destOrd="0" presId="urn:microsoft.com/office/officeart/2005/8/layout/hierarchy2"/>
    <dgm:cxn modelId="{73811519-AE12-4079-B973-D6A7B1EF2E16}" type="presOf" srcId="{2354FD9F-CD2E-44A5-B060-5A930A4E99F0}" destId="{E06B0587-1B83-4659-BE19-EEC915595376}" srcOrd="0" destOrd="0" presId="urn:microsoft.com/office/officeart/2005/8/layout/hierarchy2"/>
    <dgm:cxn modelId="{020B01D1-0AE6-4BAA-9818-C6DA2C85BF28}" srcId="{1634262A-FB6D-4858-A144-C3641F148963}" destId="{3D8889BC-0038-4C00-8994-17023F300B58}" srcOrd="1" destOrd="0" parTransId="{4C34C2E4-DF8D-4994-B558-0EF1B663C4F4}" sibTransId="{23131B6C-8976-49E0-9AD1-34284966052D}"/>
    <dgm:cxn modelId="{5149DEAF-A37D-46A5-8272-565973CD94BF}" type="presOf" srcId="{628BFE78-A541-4A4D-AE8E-691C1888CC46}" destId="{5518DF69-BB7B-49B4-B920-0E581597F8FE}" srcOrd="1" destOrd="0" presId="urn:microsoft.com/office/officeart/2005/8/layout/hierarchy2"/>
    <dgm:cxn modelId="{566DAF3C-28BD-4F1D-8E8C-5763110FED89}" type="presOf" srcId="{665372D5-BE4E-4DCA-B1F6-E02FDFAAF9A2}" destId="{A1FEFD21-6778-4284-B86B-C974983303A3}" srcOrd="1" destOrd="0" presId="urn:microsoft.com/office/officeart/2005/8/layout/hierarchy2"/>
    <dgm:cxn modelId="{8AA049A4-14DB-4EAE-805F-D93FFC63110C}" type="presOf" srcId="{665372D5-BE4E-4DCA-B1F6-E02FDFAAF9A2}" destId="{E015C146-2506-4481-A4D5-7B3CD11B341C}" srcOrd="0" destOrd="0" presId="urn:microsoft.com/office/officeart/2005/8/layout/hierarchy2"/>
    <dgm:cxn modelId="{8DC2E1E7-05EB-4E7C-9F49-6E1CDD58A1AC}" srcId="{F3A90923-DA21-429E-BA8C-0BC22FE0EE25}" destId="{1634262A-FB6D-4858-A144-C3641F148963}" srcOrd="0" destOrd="0" parTransId="{0B9124BE-4ED4-4FF6-B81E-71DF7CE4C04C}" sibTransId="{72E760BE-DB98-4E48-A13A-BC53E31FF3C6}"/>
    <dgm:cxn modelId="{E29CDD26-0817-4756-A6BC-853437D035F2}" type="presOf" srcId="{99908FFD-A0F5-4A87-B547-D4BBAEEB43AA}" destId="{80640835-4190-482C-AF6B-5C3B01C3B856}" srcOrd="1" destOrd="0" presId="urn:microsoft.com/office/officeart/2005/8/layout/hierarchy2"/>
    <dgm:cxn modelId="{5507A18D-022E-41E9-A6E1-07796B67C691}" type="presOf" srcId="{3D8889BC-0038-4C00-8994-17023F300B58}" destId="{83021AC3-EBE3-4F91-90D4-B475F247BF98}" srcOrd="0" destOrd="0" presId="urn:microsoft.com/office/officeart/2005/8/layout/hierarchy2"/>
    <dgm:cxn modelId="{B350E031-09A9-4221-8898-73A980F6A23B}" type="presOf" srcId="{99908FFD-A0F5-4A87-B547-D4BBAEEB43AA}" destId="{516AF49E-EFD9-4C3D-9038-3141FA588384}" srcOrd="0" destOrd="0" presId="urn:microsoft.com/office/officeart/2005/8/layout/hierarchy2"/>
    <dgm:cxn modelId="{5DFBFA3A-3B31-49DD-9DFF-4131839DE682}" type="presOf" srcId="{552909E3-A49D-419A-A306-3A8A76B0346F}" destId="{37AA8596-C342-4C9F-A426-C1E1A14A36E8}" srcOrd="1" destOrd="0" presId="urn:microsoft.com/office/officeart/2005/8/layout/hierarchy2"/>
    <dgm:cxn modelId="{9A8BBFDC-D8AF-4D85-B27A-765B402A0F99}" type="presOf" srcId="{10D0F947-8FEF-4A0E-A91D-CA6A7A9529ED}" destId="{E830DF01-FA7C-4A8E-95CC-AC276B40E34D}" srcOrd="0" destOrd="0" presId="urn:microsoft.com/office/officeart/2005/8/layout/hierarchy2"/>
    <dgm:cxn modelId="{9EB79FAE-9C7B-4302-920A-4A8BF8F0C736}" type="presOf" srcId="{628BFE78-A541-4A4D-AE8E-691C1888CC46}" destId="{BEE14AB2-5155-4062-BDC9-81FC40CC96C5}" srcOrd="0" destOrd="0" presId="urn:microsoft.com/office/officeart/2005/8/layout/hierarchy2"/>
    <dgm:cxn modelId="{295CE534-36BC-4701-A82E-E7033E92B509}" srcId="{205F0AF9-0767-4948-8972-1518CD1A8D70}" destId="{F3A90923-DA21-429E-BA8C-0BC22FE0EE25}" srcOrd="0" destOrd="0" parTransId="{E35E5AE2-18D9-4DD9-A723-8B97B6CC21EC}" sibTransId="{4B61347F-0666-41D0-A061-0E54F0237867}"/>
    <dgm:cxn modelId="{E6021D56-D0CC-427A-B00F-8E82A8E19FFB}" type="presParOf" srcId="{E698F970-A5A2-443E-98A7-4922B9BF8E1C}" destId="{C84F10C9-3A9A-4ECD-9AF4-62DA8DC98267}" srcOrd="0" destOrd="0" presId="urn:microsoft.com/office/officeart/2005/8/layout/hierarchy2"/>
    <dgm:cxn modelId="{2E9FDFB8-0536-4307-977B-7F649790D672}" type="presParOf" srcId="{C84F10C9-3A9A-4ECD-9AF4-62DA8DC98267}" destId="{00160372-EE32-43F3-AEC8-EDBE1EE30523}" srcOrd="0" destOrd="0" presId="urn:microsoft.com/office/officeart/2005/8/layout/hierarchy2"/>
    <dgm:cxn modelId="{AB2B53D7-F0EE-459B-A671-9F127966585D}" type="presParOf" srcId="{C84F10C9-3A9A-4ECD-9AF4-62DA8DC98267}" destId="{5F69C5E3-989A-4E1E-8C9E-7C66267D231A}" srcOrd="1" destOrd="0" presId="urn:microsoft.com/office/officeart/2005/8/layout/hierarchy2"/>
    <dgm:cxn modelId="{AD4E9110-AED9-4781-A8CF-0821BA678A30}" type="presParOf" srcId="{5F69C5E3-989A-4E1E-8C9E-7C66267D231A}" destId="{977D9258-F91B-4ECD-93BD-F70F8E8628FA}" srcOrd="0" destOrd="0" presId="urn:microsoft.com/office/officeart/2005/8/layout/hierarchy2"/>
    <dgm:cxn modelId="{BE163A70-3AF3-4E22-BFCB-15C5F53E0D6E}" type="presParOf" srcId="{977D9258-F91B-4ECD-93BD-F70F8E8628FA}" destId="{00A668B9-5C07-47FF-AB23-6245ED1EB727}" srcOrd="0" destOrd="0" presId="urn:microsoft.com/office/officeart/2005/8/layout/hierarchy2"/>
    <dgm:cxn modelId="{ED5D2EB5-C60F-4F07-9F77-A1448EC65A6B}" type="presParOf" srcId="{5F69C5E3-989A-4E1E-8C9E-7C66267D231A}" destId="{8C2B1B1C-2705-475C-9F06-61EFB223F8FB}" srcOrd="1" destOrd="0" presId="urn:microsoft.com/office/officeart/2005/8/layout/hierarchy2"/>
    <dgm:cxn modelId="{9FE5242E-38CA-4C94-BE35-63869028A09A}" type="presParOf" srcId="{8C2B1B1C-2705-475C-9F06-61EFB223F8FB}" destId="{983CCE9D-A68F-45B6-B5E3-8C935362A290}" srcOrd="0" destOrd="0" presId="urn:microsoft.com/office/officeart/2005/8/layout/hierarchy2"/>
    <dgm:cxn modelId="{D4013A9C-34A0-433F-9D2C-46E5A37A2520}" type="presParOf" srcId="{8C2B1B1C-2705-475C-9F06-61EFB223F8FB}" destId="{076CED39-AF8E-4C73-904E-47B7B6680D87}" srcOrd="1" destOrd="0" presId="urn:microsoft.com/office/officeart/2005/8/layout/hierarchy2"/>
    <dgm:cxn modelId="{1306441D-2171-44A9-9067-0986F050F165}" type="presParOf" srcId="{076CED39-AF8E-4C73-904E-47B7B6680D87}" destId="{BEE14AB2-5155-4062-BDC9-81FC40CC96C5}" srcOrd="0" destOrd="0" presId="urn:microsoft.com/office/officeart/2005/8/layout/hierarchy2"/>
    <dgm:cxn modelId="{672F0DC3-0791-419D-9F42-CA17D687CF1B}" type="presParOf" srcId="{BEE14AB2-5155-4062-BDC9-81FC40CC96C5}" destId="{5518DF69-BB7B-49B4-B920-0E581597F8FE}" srcOrd="0" destOrd="0" presId="urn:microsoft.com/office/officeart/2005/8/layout/hierarchy2"/>
    <dgm:cxn modelId="{B778757D-05BF-4FB4-B29C-B13A9110F77B}" type="presParOf" srcId="{076CED39-AF8E-4C73-904E-47B7B6680D87}" destId="{D0A0D276-BF89-496E-8084-BDA9A46C0387}" srcOrd="1" destOrd="0" presId="urn:microsoft.com/office/officeart/2005/8/layout/hierarchy2"/>
    <dgm:cxn modelId="{8C92CCD5-826C-448E-ADF8-07019B30EA07}" type="presParOf" srcId="{D0A0D276-BF89-496E-8084-BDA9A46C0387}" destId="{74752D16-F284-4733-BD06-D81B903FC595}" srcOrd="0" destOrd="0" presId="urn:microsoft.com/office/officeart/2005/8/layout/hierarchy2"/>
    <dgm:cxn modelId="{8025484C-5977-4290-9F25-77964A67C428}" type="presParOf" srcId="{D0A0D276-BF89-496E-8084-BDA9A46C0387}" destId="{7675D633-B686-4DD1-80DE-343425969930}" srcOrd="1" destOrd="0" presId="urn:microsoft.com/office/officeart/2005/8/layout/hierarchy2"/>
    <dgm:cxn modelId="{8B5C0E20-76B0-49ED-B218-EF835FDFB0E2}" type="presParOf" srcId="{076CED39-AF8E-4C73-904E-47B7B6680D87}" destId="{085DDCEE-9B2A-4FE1-8803-7719DDB3D6CB}" srcOrd="2" destOrd="0" presId="urn:microsoft.com/office/officeart/2005/8/layout/hierarchy2"/>
    <dgm:cxn modelId="{E15308DD-CCDF-4D8B-9D8A-E12DDB474953}" type="presParOf" srcId="{085DDCEE-9B2A-4FE1-8803-7719DDB3D6CB}" destId="{B41E6B5A-A328-4DE1-8785-B9517E0A6BB1}" srcOrd="0" destOrd="0" presId="urn:microsoft.com/office/officeart/2005/8/layout/hierarchy2"/>
    <dgm:cxn modelId="{0083B69D-8DAF-454F-935D-72F335B6E93D}" type="presParOf" srcId="{076CED39-AF8E-4C73-904E-47B7B6680D87}" destId="{DA0981DE-30D7-4D21-BE1E-471740CC4E8B}" srcOrd="3" destOrd="0" presId="urn:microsoft.com/office/officeart/2005/8/layout/hierarchy2"/>
    <dgm:cxn modelId="{1DFC9939-2D9C-49B3-ADE5-A1C8AAE06BA3}" type="presParOf" srcId="{DA0981DE-30D7-4D21-BE1E-471740CC4E8B}" destId="{83021AC3-EBE3-4F91-90D4-B475F247BF98}" srcOrd="0" destOrd="0" presId="urn:microsoft.com/office/officeart/2005/8/layout/hierarchy2"/>
    <dgm:cxn modelId="{7440EDE5-2D97-4A00-909C-E6A573167478}" type="presParOf" srcId="{DA0981DE-30D7-4D21-BE1E-471740CC4E8B}" destId="{582F9CE5-D76C-4DA4-B96A-62D405D74400}" srcOrd="1" destOrd="0" presId="urn:microsoft.com/office/officeart/2005/8/layout/hierarchy2"/>
    <dgm:cxn modelId="{B9CA8448-E70D-424D-ABE4-BD0C5C8BBD93}" type="presParOf" srcId="{5F69C5E3-989A-4E1E-8C9E-7C66267D231A}" destId="{2C7633BD-46F7-4934-84F1-2C7EF7441B97}" srcOrd="2" destOrd="0" presId="urn:microsoft.com/office/officeart/2005/8/layout/hierarchy2"/>
    <dgm:cxn modelId="{6D4B8337-500D-4B71-AC4A-5DC5AC9AAB2E}" type="presParOf" srcId="{2C7633BD-46F7-4934-84F1-2C7EF7441B97}" destId="{37AA8596-C342-4C9F-A426-C1E1A14A36E8}" srcOrd="0" destOrd="0" presId="urn:microsoft.com/office/officeart/2005/8/layout/hierarchy2"/>
    <dgm:cxn modelId="{77C19F8C-2FD6-41C0-84A1-776E736DB2AA}" type="presParOf" srcId="{5F69C5E3-989A-4E1E-8C9E-7C66267D231A}" destId="{7D38F219-1E01-4266-8B60-82AF8B7D7D98}" srcOrd="3" destOrd="0" presId="urn:microsoft.com/office/officeart/2005/8/layout/hierarchy2"/>
    <dgm:cxn modelId="{32798873-5392-402F-AEFB-884E802B0978}" type="presParOf" srcId="{7D38F219-1E01-4266-8B60-82AF8B7D7D98}" destId="{E06B0587-1B83-4659-BE19-EEC915595376}" srcOrd="0" destOrd="0" presId="urn:microsoft.com/office/officeart/2005/8/layout/hierarchy2"/>
    <dgm:cxn modelId="{22B2BE4E-9BB1-44E8-BA19-2CD935EC996E}" type="presParOf" srcId="{7D38F219-1E01-4266-8B60-82AF8B7D7D98}" destId="{26153FE8-1B0F-4CF1-96E4-EAF1D0D1B15F}" srcOrd="1" destOrd="0" presId="urn:microsoft.com/office/officeart/2005/8/layout/hierarchy2"/>
    <dgm:cxn modelId="{5380D37A-94F8-4401-AD69-C8DFE75D55CC}" type="presParOf" srcId="{26153FE8-1B0F-4CF1-96E4-EAF1D0D1B15F}" destId="{E015C146-2506-4481-A4D5-7B3CD11B341C}" srcOrd="0" destOrd="0" presId="urn:microsoft.com/office/officeart/2005/8/layout/hierarchy2"/>
    <dgm:cxn modelId="{CF4A796B-4A22-4967-B6FA-BC2E9658FD9C}" type="presParOf" srcId="{E015C146-2506-4481-A4D5-7B3CD11B341C}" destId="{A1FEFD21-6778-4284-B86B-C974983303A3}" srcOrd="0" destOrd="0" presId="urn:microsoft.com/office/officeart/2005/8/layout/hierarchy2"/>
    <dgm:cxn modelId="{9C8069BA-9A37-43CC-B3F8-54B30AB0FFDE}" type="presParOf" srcId="{26153FE8-1B0F-4CF1-96E4-EAF1D0D1B15F}" destId="{13DD9C75-2758-4BB2-AEA3-56582D4C141A}" srcOrd="1" destOrd="0" presId="urn:microsoft.com/office/officeart/2005/8/layout/hierarchy2"/>
    <dgm:cxn modelId="{3A839375-DC87-4F6C-AF86-FB0A4C843CD3}" type="presParOf" srcId="{13DD9C75-2758-4BB2-AEA3-56582D4C141A}" destId="{E830DF01-FA7C-4A8E-95CC-AC276B40E34D}" srcOrd="0" destOrd="0" presId="urn:microsoft.com/office/officeart/2005/8/layout/hierarchy2"/>
    <dgm:cxn modelId="{EDBEF52E-F57B-4CCC-B8ED-72735F2C3F44}" type="presParOf" srcId="{13DD9C75-2758-4BB2-AEA3-56582D4C141A}" destId="{671A03C5-2AFD-4D62-AF42-AE4FB2674A02}" srcOrd="1" destOrd="0" presId="urn:microsoft.com/office/officeart/2005/8/layout/hierarchy2"/>
    <dgm:cxn modelId="{4B9D54F1-D615-4465-ACA9-DA3B1E362BD0}" type="presParOf" srcId="{26153FE8-1B0F-4CF1-96E4-EAF1D0D1B15F}" destId="{516AF49E-EFD9-4C3D-9038-3141FA588384}" srcOrd="2" destOrd="0" presId="urn:microsoft.com/office/officeart/2005/8/layout/hierarchy2"/>
    <dgm:cxn modelId="{ACA6617C-9D76-4C17-9F1A-2FF751D1E3FD}" type="presParOf" srcId="{516AF49E-EFD9-4C3D-9038-3141FA588384}" destId="{80640835-4190-482C-AF6B-5C3B01C3B856}" srcOrd="0" destOrd="0" presId="urn:microsoft.com/office/officeart/2005/8/layout/hierarchy2"/>
    <dgm:cxn modelId="{E5F0BDAB-90EC-4AF4-8A54-5CE753A4952C}" type="presParOf" srcId="{26153FE8-1B0F-4CF1-96E4-EAF1D0D1B15F}" destId="{EF2BA584-9CB6-4D48-B705-DA1D96E5229D}" srcOrd="3" destOrd="0" presId="urn:microsoft.com/office/officeart/2005/8/layout/hierarchy2"/>
    <dgm:cxn modelId="{2DA045D5-9AFF-4784-BDC2-0B748861158D}" type="presParOf" srcId="{EF2BA584-9CB6-4D48-B705-DA1D96E5229D}" destId="{8ABD9155-0C2D-4925-B73A-7F453F57773A}" srcOrd="0" destOrd="0" presId="urn:microsoft.com/office/officeart/2005/8/layout/hierarchy2"/>
    <dgm:cxn modelId="{F9DDE1AE-0703-483E-B2E3-69D8E5B189C1}" type="presParOf" srcId="{EF2BA584-9CB6-4D48-B705-DA1D96E5229D}" destId="{AA72D46F-F664-4809-9A80-AB681CBC2A82}"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05F0AF9-0767-4948-8972-1518CD1A8D70}"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F3A90923-DA21-429E-BA8C-0BC22FE0EE25}">
      <dgm:prSet phldrT="[Text]" custT="1"/>
      <dgm:spPr>
        <a:solidFill>
          <a:srgbClr val="FFCCFF"/>
        </a:solidFill>
      </dgm:spPr>
      <dgm:t>
        <a:bodyPr/>
        <a:lstStyle/>
        <a:p>
          <a:r>
            <a:rPr lang="en-US" sz="1600" b="1" dirty="0" smtClean="0">
              <a:solidFill>
                <a:srgbClr val="FF0000"/>
              </a:solidFill>
              <a:latin typeface="+mj-lt"/>
              <a:ea typeface="Cambria" pitchFamily="18" charset="0"/>
            </a:rPr>
            <a:t>NHÓM 8</a:t>
          </a:r>
          <a:endParaRPr lang="en-US" sz="1600" b="1" dirty="0">
            <a:solidFill>
              <a:srgbClr val="FF0000"/>
            </a:solidFill>
            <a:latin typeface="+mj-lt"/>
            <a:ea typeface="Cambria" pitchFamily="18" charset="0"/>
          </a:endParaRPr>
        </a:p>
      </dgm:t>
    </dgm:pt>
    <dgm:pt modelId="{E35E5AE2-18D9-4DD9-A723-8B97B6CC21EC}" type="parTrans" cxnId="{295CE534-36BC-4701-A82E-E7033E92B509}">
      <dgm:prSet/>
      <dgm:spPr/>
      <dgm:t>
        <a:bodyPr/>
        <a:lstStyle/>
        <a:p>
          <a:endParaRPr lang="en-US"/>
        </a:p>
      </dgm:t>
    </dgm:pt>
    <dgm:pt modelId="{4B61347F-0666-41D0-A061-0E54F0237867}" type="sibTrans" cxnId="{295CE534-36BC-4701-A82E-E7033E92B509}">
      <dgm:prSet/>
      <dgm:spPr/>
      <dgm:t>
        <a:bodyPr/>
        <a:lstStyle/>
        <a:p>
          <a:endParaRPr lang="en-US"/>
        </a:p>
      </dgm:t>
    </dgm:pt>
    <dgm:pt modelId="{1634262A-FB6D-4858-A144-C3641F148963}">
      <dgm:prSet phldrT="[Text]" custT="1"/>
      <dgm:spPr>
        <a:solidFill>
          <a:srgbClr val="99FF66"/>
        </a:solidFill>
      </dgm:spPr>
      <dgm:t>
        <a:bodyPr/>
        <a:lstStyle/>
        <a:p>
          <a:r>
            <a:rPr lang="en-US" sz="1500" b="1" dirty="0" err="1" smtClean="0">
              <a:solidFill>
                <a:schemeClr val="tx1"/>
              </a:solidFill>
              <a:latin typeface="+mj-lt"/>
              <a:ea typeface="Cambria" pitchFamily="18" charset="0"/>
            </a:rPr>
            <a:t>Khoáng</a:t>
          </a:r>
          <a:r>
            <a:rPr lang="en-US" sz="1500" b="1" dirty="0" smtClean="0">
              <a:solidFill>
                <a:schemeClr val="tx1"/>
              </a:solidFill>
              <a:latin typeface="+mj-lt"/>
              <a:ea typeface="Cambria" pitchFamily="18" charset="0"/>
            </a:rPr>
            <a:t> </a:t>
          </a:r>
          <a:r>
            <a:rPr lang="en-US" sz="1500" b="1" dirty="0" err="1" smtClean="0">
              <a:solidFill>
                <a:schemeClr val="tx1"/>
              </a:solidFill>
              <a:latin typeface="+mj-lt"/>
              <a:ea typeface="Cambria" pitchFamily="18" charset="0"/>
            </a:rPr>
            <a:t>sản</a:t>
          </a:r>
          <a:endParaRPr lang="en-US" sz="1500" b="1" dirty="0">
            <a:solidFill>
              <a:schemeClr val="tx1"/>
            </a:solidFill>
            <a:latin typeface="+mj-lt"/>
            <a:ea typeface="Cambria" pitchFamily="18" charset="0"/>
          </a:endParaRPr>
        </a:p>
      </dgm:t>
    </dgm:pt>
    <dgm:pt modelId="{0B9124BE-4ED4-4FF6-B81E-71DF7CE4C04C}" type="parTrans" cxnId="{8DC2E1E7-05EB-4E7C-9F49-6E1CDD58A1AC}">
      <dgm:prSet/>
      <dgm:spPr/>
      <dgm:t>
        <a:bodyPr/>
        <a:lstStyle/>
        <a:p>
          <a:endParaRPr lang="en-US"/>
        </a:p>
      </dgm:t>
    </dgm:pt>
    <dgm:pt modelId="{72E760BE-DB98-4E48-A13A-BC53E31FF3C6}" type="sibTrans" cxnId="{8DC2E1E7-05EB-4E7C-9F49-6E1CDD58A1AC}">
      <dgm:prSet/>
      <dgm:spPr/>
      <dgm:t>
        <a:bodyPr/>
        <a:lstStyle/>
        <a:p>
          <a:endParaRPr lang="en-US"/>
        </a:p>
      </dgm:t>
    </dgm:pt>
    <dgm:pt modelId="{AE81F2B6-4AEB-45C9-99C1-9516D9169289}">
      <dgm:prSet phldrT="[Text]" custT="1"/>
      <dgm:spPr>
        <a:solidFill>
          <a:srgbClr val="BCFCD4"/>
        </a:solidFill>
      </dgm:spPr>
      <dgm:t>
        <a:bodyPr/>
        <a:lstStyle/>
        <a:p>
          <a:pPr algn="just"/>
          <a:r>
            <a:rPr lang="vi-VN" sz="1800" dirty="0" smtClean="0">
              <a:solidFill>
                <a:schemeClr val="tx1"/>
              </a:solidFill>
              <a:latin typeface="+mj-lt"/>
              <a:ea typeface="Cambria" pitchFamily="18" charset="0"/>
            </a:rPr>
            <a:t>- Dầu mỏ, khí tự nhiên tập trung ở các bể (bồn trũng) trong vùng thềm lục địa, như các bể Sông Hồng, Phú Khánh, Cửu Long, Nam Côn Sơn, Malay - Thổ Chu, Tư Chính - Vũng Mây, nhóm bể Trường Sa và Hoàng Sa.</a:t>
          </a:r>
          <a:endParaRPr lang="en-US" sz="1800" dirty="0" smtClean="0">
            <a:solidFill>
              <a:schemeClr val="tx1"/>
            </a:solidFill>
            <a:latin typeface="+mj-lt"/>
            <a:ea typeface="Cambria" pitchFamily="18" charset="0"/>
          </a:endParaRPr>
        </a:p>
        <a:p>
          <a:pPr algn="just"/>
          <a:r>
            <a:rPr lang="vi-VN" sz="1800" dirty="0" smtClean="0">
              <a:solidFill>
                <a:schemeClr val="tx1"/>
              </a:solidFill>
              <a:latin typeface="+mj-lt"/>
              <a:ea typeface="Cambria" pitchFamily="18" charset="0"/>
            </a:rPr>
            <a:t>- Các khoáng sản khác bao gồm 35 loại khoáng sản, phân bố dọc vùng ven biển, sườn bờ và dưới đáy biển. Trong đó, có giá trị nhất là ti-tan, cát thuỷ tinh, muối,...</a:t>
          </a:r>
          <a:endParaRPr lang="en-US" sz="1800" dirty="0" smtClean="0">
            <a:solidFill>
              <a:schemeClr val="tx1"/>
            </a:solidFill>
            <a:latin typeface="+mj-lt"/>
            <a:ea typeface="Cambria" pitchFamily="18" charset="0"/>
          </a:endParaRPr>
        </a:p>
      </dgm:t>
    </dgm:pt>
    <dgm:pt modelId="{628BFE78-A541-4A4D-AE8E-691C1888CC46}" type="parTrans" cxnId="{E5C9BD0F-C1F3-4729-9572-03CEA9B9B1EF}">
      <dgm:prSet/>
      <dgm:spPr/>
      <dgm:t>
        <a:bodyPr/>
        <a:lstStyle/>
        <a:p>
          <a:endParaRPr lang="en-US"/>
        </a:p>
      </dgm:t>
    </dgm:pt>
    <dgm:pt modelId="{7296AC96-6041-4074-AD07-94AEA0A3E929}" type="sibTrans" cxnId="{E5C9BD0F-C1F3-4729-9572-03CEA9B9B1EF}">
      <dgm:prSet/>
      <dgm:spPr/>
      <dgm:t>
        <a:bodyPr/>
        <a:lstStyle/>
        <a:p>
          <a:endParaRPr lang="en-US"/>
        </a:p>
      </dgm:t>
    </dgm:pt>
    <dgm:pt modelId="{3D8889BC-0038-4C00-8994-17023F300B58}">
      <dgm:prSet phldrT="[Text]" custT="1"/>
      <dgm:spPr>
        <a:solidFill>
          <a:srgbClr val="BCFCD4"/>
        </a:solidFill>
      </dgm:spPr>
      <dgm:t>
        <a:bodyPr/>
        <a:lstStyle/>
        <a:p>
          <a:pPr algn="just"/>
          <a:r>
            <a:rPr lang="vi-VN" sz="1800" dirty="0" smtClean="0">
              <a:solidFill>
                <a:schemeClr val="tx1"/>
              </a:solidFill>
              <a:latin typeface="+mj-lt"/>
              <a:ea typeface="Cambria" pitchFamily="18" charset="0"/>
            </a:rPr>
            <a:t>Do có đường bờ biển dài, biển có độ muối trung bình cao, nền nhiệt độ cao và nhiều nắng.</a:t>
          </a:r>
          <a:endParaRPr lang="en-US" sz="1800" dirty="0" smtClean="0">
            <a:solidFill>
              <a:schemeClr val="tx1"/>
            </a:solidFill>
            <a:latin typeface="+mj-lt"/>
            <a:ea typeface="Cambria" pitchFamily="18" charset="0"/>
          </a:endParaRPr>
        </a:p>
      </dgm:t>
    </dgm:pt>
    <dgm:pt modelId="{4C34C2E4-DF8D-4994-B558-0EF1B663C4F4}" type="parTrans" cxnId="{020B01D1-0AE6-4BAA-9818-C6DA2C85BF28}">
      <dgm:prSet/>
      <dgm:spPr/>
      <dgm:t>
        <a:bodyPr/>
        <a:lstStyle/>
        <a:p>
          <a:endParaRPr lang="en-US"/>
        </a:p>
      </dgm:t>
    </dgm:pt>
    <dgm:pt modelId="{23131B6C-8976-49E0-9AD1-34284966052D}" type="sibTrans" cxnId="{020B01D1-0AE6-4BAA-9818-C6DA2C85BF28}">
      <dgm:prSet/>
      <dgm:spPr/>
      <dgm:t>
        <a:bodyPr/>
        <a:lstStyle/>
        <a:p>
          <a:endParaRPr lang="en-US"/>
        </a:p>
      </dgm:t>
    </dgm:pt>
    <dgm:pt modelId="{2354FD9F-CD2E-44A5-B060-5A930A4E99F0}">
      <dgm:prSet phldrT="[Text]" custT="1"/>
      <dgm:spPr>
        <a:solidFill>
          <a:srgbClr val="99FF66"/>
        </a:solidFill>
      </dgm:spPr>
      <dgm:t>
        <a:bodyPr/>
        <a:lstStyle/>
        <a:p>
          <a:r>
            <a:rPr lang="en-US" sz="1500" b="1" dirty="0" err="1" smtClean="0">
              <a:solidFill>
                <a:schemeClr val="tx1"/>
              </a:solidFill>
              <a:latin typeface="+mj-lt"/>
              <a:ea typeface="Cambria" pitchFamily="18" charset="0"/>
            </a:rPr>
            <a:t>Giao</a:t>
          </a:r>
          <a:r>
            <a:rPr lang="en-US" sz="1500" b="1" dirty="0" smtClean="0">
              <a:solidFill>
                <a:schemeClr val="tx1"/>
              </a:solidFill>
              <a:latin typeface="+mj-lt"/>
              <a:ea typeface="Cambria" pitchFamily="18" charset="0"/>
            </a:rPr>
            <a:t> </a:t>
          </a:r>
          <a:r>
            <a:rPr lang="en-US" sz="1500" b="1" dirty="0" err="1" smtClean="0">
              <a:solidFill>
                <a:schemeClr val="tx1"/>
              </a:solidFill>
              <a:latin typeface="+mj-lt"/>
              <a:ea typeface="Cambria" pitchFamily="18" charset="0"/>
            </a:rPr>
            <a:t>thông</a:t>
          </a:r>
          <a:endParaRPr lang="en-US" sz="1500" b="1" dirty="0">
            <a:solidFill>
              <a:schemeClr val="tx1"/>
            </a:solidFill>
            <a:latin typeface="+mj-lt"/>
            <a:ea typeface="Cambria" pitchFamily="18" charset="0"/>
          </a:endParaRPr>
        </a:p>
      </dgm:t>
    </dgm:pt>
    <dgm:pt modelId="{552909E3-A49D-419A-A306-3A8A76B0346F}" type="parTrans" cxnId="{B0948D33-BD34-4E03-B586-B3D7BC76211D}">
      <dgm:prSet/>
      <dgm:spPr/>
      <dgm:t>
        <a:bodyPr/>
        <a:lstStyle/>
        <a:p>
          <a:endParaRPr lang="en-US"/>
        </a:p>
      </dgm:t>
    </dgm:pt>
    <dgm:pt modelId="{4A31B90A-C92A-496F-B420-4E005E1F85B9}" type="sibTrans" cxnId="{B0948D33-BD34-4E03-B586-B3D7BC76211D}">
      <dgm:prSet/>
      <dgm:spPr/>
      <dgm:t>
        <a:bodyPr/>
        <a:lstStyle/>
        <a:p>
          <a:endParaRPr lang="en-US"/>
        </a:p>
      </dgm:t>
    </dgm:pt>
    <dgm:pt modelId="{8223C472-8209-42F3-B27B-AD74AB189A29}">
      <dgm:prSet phldrT="[Text]" custT="1"/>
      <dgm:spPr>
        <a:solidFill>
          <a:srgbClr val="BCFCD4"/>
        </a:solidFill>
      </dgm:spPr>
      <dgm:t>
        <a:bodyPr/>
        <a:lstStyle/>
        <a:p>
          <a:pPr algn="just"/>
          <a:r>
            <a:rPr lang="vi-VN" sz="1800" dirty="0" smtClean="0">
              <a:solidFill>
                <a:schemeClr val="tx1"/>
              </a:solidFill>
              <a:latin typeface="+mj-lt"/>
              <a:ea typeface="Cambria" pitchFamily="18" charset="0"/>
            </a:rPr>
            <a:t>- Biển ấm quanh năm</a:t>
          </a:r>
          <a:r>
            <a:rPr lang="en-US" sz="1800" dirty="0" smtClean="0">
              <a:solidFill>
                <a:schemeClr val="tx1"/>
              </a:solidFill>
              <a:latin typeface="+mj-lt"/>
              <a:ea typeface="Cambria" pitchFamily="18" charset="0"/>
            </a:rPr>
            <a:t>, g</a:t>
          </a:r>
          <a:r>
            <a:rPr lang="vi-VN" sz="1800" dirty="0" smtClean="0">
              <a:solidFill>
                <a:schemeClr val="tx1"/>
              </a:solidFill>
              <a:latin typeface="+mj-lt"/>
              <a:ea typeface="Cambria" pitchFamily="18" charset="0"/>
            </a:rPr>
            <a:t>ần nhiều tuyến đường biển quốc tế.</a:t>
          </a:r>
          <a:endParaRPr lang="en-US" sz="1800" dirty="0" smtClean="0">
            <a:solidFill>
              <a:schemeClr val="tx1"/>
            </a:solidFill>
            <a:latin typeface="+mj-lt"/>
            <a:ea typeface="Cambria" pitchFamily="18" charset="0"/>
          </a:endParaRPr>
        </a:p>
        <a:p>
          <a:pPr algn="just"/>
          <a:r>
            <a:rPr lang="vi-VN" sz="1800" dirty="0" smtClean="0">
              <a:solidFill>
                <a:schemeClr val="tx1"/>
              </a:solidFill>
              <a:latin typeface="+mj-lt"/>
              <a:ea typeface="Cambria" pitchFamily="18" charset="0"/>
            </a:rPr>
            <a:t>- Bờ biển khúc khuỷu, có nhiều vũng vịnh sâu kín gió thuận lợi để xây dựng cảng. </a:t>
          </a:r>
          <a:endParaRPr lang="en-US" sz="1800" dirty="0">
            <a:solidFill>
              <a:schemeClr val="tx1"/>
            </a:solidFill>
            <a:latin typeface="+mj-lt"/>
            <a:ea typeface="Cambria" pitchFamily="18" charset="0"/>
          </a:endParaRPr>
        </a:p>
      </dgm:t>
    </dgm:pt>
    <dgm:pt modelId="{99908FFD-A0F5-4A87-B547-D4BBAEEB43AA}" type="parTrans" cxnId="{D336C923-F5B6-4B42-BAC3-A1769EF43F00}">
      <dgm:prSet/>
      <dgm:spPr/>
      <dgm:t>
        <a:bodyPr/>
        <a:lstStyle/>
        <a:p>
          <a:endParaRPr lang="en-US"/>
        </a:p>
      </dgm:t>
    </dgm:pt>
    <dgm:pt modelId="{CC5F4844-3B24-47F4-9ADF-C6338428CC3E}" type="sibTrans" cxnId="{D336C923-F5B6-4B42-BAC3-A1769EF43F00}">
      <dgm:prSet/>
      <dgm:spPr/>
      <dgm:t>
        <a:bodyPr/>
        <a:lstStyle/>
        <a:p>
          <a:endParaRPr lang="en-US"/>
        </a:p>
      </dgm:t>
    </dgm:pt>
    <dgm:pt modelId="{E698F970-A5A2-443E-98A7-4922B9BF8E1C}" type="pres">
      <dgm:prSet presAssocID="{205F0AF9-0767-4948-8972-1518CD1A8D70}" presName="diagram" presStyleCnt="0">
        <dgm:presLayoutVars>
          <dgm:chPref val="1"/>
          <dgm:dir/>
          <dgm:animOne val="branch"/>
          <dgm:animLvl val="lvl"/>
          <dgm:resizeHandles val="exact"/>
        </dgm:presLayoutVars>
      </dgm:prSet>
      <dgm:spPr/>
      <dgm:t>
        <a:bodyPr/>
        <a:lstStyle/>
        <a:p>
          <a:endParaRPr lang="en-US"/>
        </a:p>
      </dgm:t>
    </dgm:pt>
    <dgm:pt modelId="{C84F10C9-3A9A-4ECD-9AF4-62DA8DC98267}" type="pres">
      <dgm:prSet presAssocID="{F3A90923-DA21-429E-BA8C-0BC22FE0EE25}" presName="root1" presStyleCnt="0"/>
      <dgm:spPr/>
    </dgm:pt>
    <dgm:pt modelId="{00160372-EE32-43F3-AEC8-EDBE1EE30523}" type="pres">
      <dgm:prSet presAssocID="{F3A90923-DA21-429E-BA8C-0BC22FE0EE25}" presName="LevelOneTextNode" presStyleLbl="node0" presStyleIdx="0" presStyleCnt="1" custScaleX="40481">
        <dgm:presLayoutVars>
          <dgm:chPref val="3"/>
        </dgm:presLayoutVars>
      </dgm:prSet>
      <dgm:spPr/>
      <dgm:t>
        <a:bodyPr/>
        <a:lstStyle/>
        <a:p>
          <a:endParaRPr lang="en-US"/>
        </a:p>
      </dgm:t>
    </dgm:pt>
    <dgm:pt modelId="{5F69C5E3-989A-4E1E-8C9E-7C66267D231A}" type="pres">
      <dgm:prSet presAssocID="{F3A90923-DA21-429E-BA8C-0BC22FE0EE25}" presName="level2hierChild" presStyleCnt="0"/>
      <dgm:spPr/>
    </dgm:pt>
    <dgm:pt modelId="{977D9258-F91B-4ECD-93BD-F70F8E8628FA}" type="pres">
      <dgm:prSet presAssocID="{0B9124BE-4ED4-4FF6-B81E-71DF7CE4C04C}" presName="conn2-1" presStyleLbl="parChTrans1D2" presStyleIdx="0" presStyleCnt="2"/>
      <dgm:spPr/>
      <dgm:t>
        <a:bodyPr/>
        <a:lstStyle/>
        <a:p>
          <a:endParaRPr lang="en-US"/>
        </a:p>
      </dgm:t>
    </dgm:pt>
    <dgm:pt modelId="{00A668B9-5C07-47FF-AB23-6245ED1EB727}" type="pres">
      <dgm:prSet presAssocID="{0B9124BE-4ED4-4FF6-B81E-71DF7CE4C04C}" presName="connTx" presStyleLbl="parChTrans1D2" presStyleIdx="0" presStyleCnt="2"/>
      <dgm:spPr/>
      <dgm:t>
        <a:bodyPr/>
        <a:lstStyle/>
        <a:p>
          <a:endParaRPr lang="en-US"/>
        </a:p>
      </dgm:t>
    </dgm:pt>
    <dgm:pt modelId="{8C2B1B1C-2705-475C-9F06-61EFB223F8FB}" type="pres">
      <dgm:prSet presAssocID="{1634262A-FB6D-4858-A144-C3641F148963}" presName="root2" presStyleCnt="0"/>
      <dgm:spPr/>
    </dgm:pt>
    <dgm:pt modelId="{983CCE9D-A68F-45B6-B5E3-8C935362A290}" type="pres">
      <dgm:prSet presAssocID="{1634262A-FB6D-4858-A144-C3641F148963}" presName="LevelTwoTextNode" presStyleLbl="node2" presStyleIdx="0" presStyleCnt="2" custScaleX="42918">
        <dgm:presLayoutVars>
          <dgm:chPref val="3"/>
        </dgm:presLayoutVars>
      </dgm:prSet>
      <dgm:spPr/>
      <dgm:t>
        <a:bodyPr/>
        <a:lstStyle/>
        <a:p>
          <a:endParaRPr lang="en-US"/>
        </a:p>
      </dgm:t>
    </dgm:pt>
    <dgm:pt modelId="{076CED39-AF8E-4C73-904E-47B7B6680D87}" type="pres">
      <dgm:prSet presAssocID="{1634262A-FB6D-4858-A144-C3641F148963}" presName="level3hierChild" presStyleCnt="0"/>
      <dgm:spPr/>
    </dgm:pt>
    <dgm:pt modelId="{BEE14AB2-5155-4062-BDC9-81FC40CC96C5}" type="pres">
      <dgm:prSet presAssocID="{628BFE78-A541-4A4D-AE8E-691C1888CC46}" presName="conn2-1" presStyleLbl="parChTrans1D3" presStyleIdx="0" presStyleCnt="3"/>
      <dgm:spPr/>
      <dgm:t>
        <a:bodyPr/>
        <a:lstStyle/>
        <a:p>
          <a:endParaRPr lang="en-US"/>
        </a:p>
      </dgm:t>
    </dgm:pt>
    <dgm:pt modelId="{5518DF69-BB7B-49B4-B920-0E581597F8FE}" type="pres">
      <dgm:prSet presAssocID="{628BFE78-A541-4A4D-AE8E-691C1888CC46}" presName="connTx" presStyleLbl="parChTrans1D3" presStyleIdx="0" presStyleCnt="3"/>
      <dgm:spPr/>
      <dgm:t>
        <a:bodyPr/>
        <a:lstStyle/>
        <a:p>
          <a:endParaRPr lang="en-US"/>
        </a:p>
      </dgm:t>
    </dgm:pt>
    <dgm:pt modelId="{D0A0D276-BF89-496E-8084-BDA9A46C0387}" type="pres">
      <dgm:prSet presAssocID="{AE81F2B6-4AEB-45C9-99C1-9516D9169289}" presName="root2" presStyleCnt="0"/>
      <dgm:spPr/>
    </dgm:pt>
    <dgm:pt modelId="{74752D16-F284-4733-BD06-D81B903FC595}" type="pres">
      <dgm:prSet presAssocID="{AE81F2B6-4AEB-45C9-99C1-9516D9169289}" presName="LevelTwoTextNode" presStyleLbl="node3" presStyleIdx="0" presStyleCnt="3" custScaleX="313329" custScaleY="238039">
        <dgm:presLayoutVars>
          <dgm:chPref val="3"/>
        </dgm:presLayoutVars>
      </dgm:prSet>
      <dgm:spPr/>
      <dgm:t>
        <a:bodyPr/>
        <a:lstStyle/>
        <a:p>
          <a:endParaRPr lang="en-US"/>
        </a:p>
      </dgm:t>
    </dgm:pt>
    <dgm:pt modelId="{7675D633-B686-4DD1-80DE-343425969930}" type="pres">
      <dgm:prSet presAssocID="{AE81F2B6-4AEB-45C9-99C1-9516D9169289}" presName="level3hierChild" presStyleCnt="0"/>
      <dgm:spPr/>
    </dgm:pt>
    <dgm:pt modelId="{085DDCEE-9B2A-4FE1-8803-7719DDB3D6CB}" type="pres">
      <dgm:prSet presAssocID="{4C34C2E4-DF8D-4994-B558-0EF1B663C4F4}" presName="conn2-1" presStyleLbl="parChTrans1D3" presStyleIdx="1" presStyleCnt="3"/>
      <dgm:spPr/>
      <dgm:t>
        <a:bodyPr/>
        <a:lstStyle/>
        <a:p>
          <a:endParaRPr lang="en-US"/>
        </a:p>
      </dgm:t>
    </dgm:pt>
    <dgm:pt modelId="{B41E6B5A-A328-4DE1-8785-B9517E0A6BB1}" type="pres">
      <dgm:prSet presAssocID="{4C34C2E4-DF8D-4994-B558-0EF1B663C4F4}" presName="connTx" presStyleLbl="parChTrans1D3" presStyleIdx="1" presStyleCnt="3"/>
      <dgm:spPr/>
      <dgm:t>
        <a:bodyPr/>
        <a:lstStyle/>
        <a:p>
          <a:endParaRPr lang="en-US"/>
        </a:p>
      </dgm:t>
    </dgm:pt>
    <dgm:pt modelId="{DA0981DE-30D7-4D21-BE1E-471740CC4E8B}" type="pres">
      <dgm:prSet presAssocID="{3D8889BC-0038-4C00-8994-17023F300B58}" presName="root2" presStyleCnt="0"/>
      <dgm:spPr/>
    </dgm:pt>
    <dgm:pt modelId="{83021AC3-EBE3-4F91-90D4-B475F247BF98}" type="pres">
      <dgm:prSet presAssocID="{3D8889BC-0038-4C00-8994-17023F300B58}" presName="LevelTwoTextNode" presStyleLbl="node3" presStyleIdx="1" presStyleCnt="3" custScaleX="313798" custScaleY="103947">
        <dgm:presLayoutVars>
          <dgm:chPref val="3"/>
        </dgm:presLayoutVars>
      </dgm:prSet>
      <dgm:spPr/>
      <dgm:t>
        <a:bodyPr/>
        <a:lstStyle/>
        <a:p>
          <a:endParaRPr lang="en-US"/>
        </a:p>
      </dgm:t>
    </dgm:pt>
    <dgm:pt modelId="{582F9CE5-D76C-4DA4-B96A-62D405D74400}" type="pres">
      <dgm:prSet presAssocID="{3D8889BC-0038-4C00-8994-17023F300B58}" presName="level3hierChild" presStyleCnt="0"/>
      <dgm:spPr/>
    </dgm:pt>
    <dgm:pt modelId="{2C7633BD-46F7-4934-84F1-2C7EF7441B97}" type="pres">
      <dgm:prSet presAssocID="{552909E3-A49D-419A-A306-3A8A76B0346F}" presName="conn2-1" presStyleLbl="parChTrans1D2" presStyleIdx="1" presStyleCnt="2"/>
      <dgm:spPr/>
      <dgm:t>
        <a:bodyPr/>
        <a:lstStyle/>
        <a:p>
          <a:endParaRPr lang="en-US"/>
        </a:p>
      </dgm:t>
    </dgm:pt>
    <dgm:pt modelId="{37AA8596-C342-4C9F-A426-C1E1A14A36E8}" type="pres">
      <dgm:prSet presAssocID="{552909E3-A49D-419A-A306-3A8A76B0346F}" presName="connTx" presStyleLbl="parChTrans1D2" presStyleIdx="1" presStyleCnt="2"/>
      <dgm:spPr/>
      <dgm:t>
        <a:bodyPr/>
        <a:lstStyle/>
        <a:p>
          <a:endParaRPr lang="en-US"/>
        </a:p>
      </dgm:t>
    </dgm:pt>
    <dgm:pt modelId="{7D38F219-1E01-4266-8B60-82AF8B7D7D98}" type="pres">
      <dgm:prSet presAssocID="{2354FD9F-CD2E-44A5-B060-5A930A4E99F0}" presName="root2" presStyleCnt="0"/>
      <dgm:spPr/>
    </dgm:pt>
    <dgm:pt modelId="{E06B0587-1B83-4659-BE19-EEC915595376}" type="pres">
      <dgm:prSet presAssocID="{2354FD9F-CD2E-44A5-B060-5A930A4E99F0}" presName="LevelTwoTextNode" presStyleLbl="node2" presStyleIdx="1" presStyleCnt="2" custScaleX="42998">
        <dgm:presLayoutVars>
          <dgm:chPref val="3"/>
        </dgm:presLayoutVars>
      </dgm:prSet>
      <dgm:spPr/>
      <dgm:t>
        <a:bodyPr/>
        <a:lstStyle/>
        <a:p>
          <a:endParaRPr lang="en-US"/>
        </a:p>
      </dgm:t>
    </dgm:pt>
    <dgm:pt modelId="{26153FE8-1B0F-4CF1-96E4-EAF1D0D1B15F}" type="pres">
      <dgm:prSet presAssocID="{2354FD9F-CD2E-44A5-B060-5A930A4E99F0}" presName="level3hierChild" presStyleCnt="0"/>
      <dgm:spPr/>
    </dgm:pt>
    <dgm:pt modelId="{516AF49E-EFD9-4C3D-9038-3141FA588384}" type="pres">
      <dgm:prSet presAssocID="{99908FFD-A0F5-4A87-B547-D4BBAEEB43AA}" presName="conn2-1" presStyleLbl="parChTrans1D3" presStyleIdx="2" presStyleCnt="3"/>
      <dgm:spPr/>
      <dgm:t>
        <a:bodyPr/>
        <a:lstStyle/>
        <a:p>
          <a:endParaRPr lang="en-US"/>
        </a:p>
      </dgm:t>
    </dgm:pt>
    <dgm:pt modelId="{80640835-4190-482C-AF6B-5C3B01C3B856}" type="pres">
      <dgm:prSet presAssocID="{99908FFD-A0F5-4A87-B547-D4BBAEEB43AA}" presName="connTx" presStyleLbl="parChTrans1D3" presStyleIdx="2" presStyleCnt="3"/>
      <dgm:spPr/>
      <dgm:t>
        <a:bodyPr/>
        <a:lstStyle/>
        <a:p>
          <a:endParaRPr lang="en-US"/>
        </a:p>
      </dgm:t>
    </dgm:pt>
    <dgm:pt modelId="{EF2BA584-9CB6-4D48-B705-DA1D96E5229D}" type="pres">
      <dgm:prSet presAssocID="{8223C472-8209-42F3-B27B-AD74AB189A29}" presName="root2" presStyleCnt="0"/>
      <dgm:spPr/>
    </dgm:pt>
    <dgm:pt modelId="{8ABD9155-0C2D-4925-B73A-7F453F57773A}" type="pres">
      <dgm:prSet presAssocID="{8223C472-8209-42F3-B27B-AD74AB189A29}" presName="LevelTwoTextNode" presStyleLbl="node3" presStyleIdx="2" presStyleCnt="3" custScaleX="311794" custScaleY="158809">
        <dgm:presLayoutVars>
          <dgm:chPref val="3"/>
        </dgm:presLayoutVars>
      </dgm:prSet>
      <dgm:spPr/>
      <dgm:t>
        <a:bodyPr/>
        <a:lstStyle/>
        <a:p>
          <a:endParaRPr lang="en-US"/>
        </a:p>
      </dgm:t>
    </dgm:pt>
    <dgm:pt modelId="{AA72D46F-F664-4809-9A80-AB681CBC2A82}" type="pres">
      <dgm:prSet presAssocID="{8223C472-8209-42F3-B27B-AD74AB189A29}" presName="level3hierChild" presStyleCnt="0"/>
      <dgm:spPr/>
    </dgm:pt>
  </dgm:ptLst>
  <dgm:cxnLst>
    <dgm:cxn modelId="{23EA26B6-1560-485D-A7AC-4DFD2E232545}" type="presOf" srcId="{4C34C2E4-DF8D-4994-B558-0EF1B663C4F4}" destId="{085DDCEE-9B2A-4FE1-8803-7719DDB3D6CB}" srcOrd="0" destOrd="0" presId="urn:microsoft.com/office/officeart/2005/8/layout/hierarchy2"/>
    <dgm:cxn modelId="{1A68F66A-05EC-403F-B4A1-7EC3BDCAE4D8}" type="presOf" srcId="{8223C472-8209-42F3-B27B-AD74AB189A29}" destId="{8ABD9155-0C2D-4925-B73A-7F453F57773A}" srcOrd="0" destOrd="0" presId="urn:microsoft.com/office/officeart/2005/8/layout/hierarchy2"/>
    <dgm:cxn modelId="{B0948D33-BD34-4E03-B586-B3D7BC76211D}" srcId="{F3A90923-DA21-429E-BA8C-0BC22FE0EE25}" destId="{2354FD9F-CD2E-44A5-B060-5A930A4E99F0}" srcOrd="1" destOrd="0" parTransId="{552909E3-A49D-419A-A306-3A8A76B0346F}" sibTransId="{4A31B90A-C92A-496F-B420-4E005E1F85B9}"/>
    <dgm:cxn modelId="{48F29A82-8E4E-4946-B1D2-877400944D81}" type="presOf" srcId="{628BFE78-A541-4A4D-AE8E-691C1888CC46}" destId="{5518DF69-BB7B-49B4-B920-0E581597F8FE}" srcOrd="1" destOrd="0" presId="urn:microsoft.com/office/officeart/2005/8/layout/hierarchy2"/>
    <dgm:cxn modelId="{9C7B95EC-0628-4192-9865-6A882FC5AD5D}" type="presOf" srcId="{99908FFD-A0F5-4A87-B547-D4BBAEEB43AA}" destId="{80640835-4190-482C-AF6B-5C3B01C3B856}" srcOrd="1" destOrd="0" presId="urn:microsoft.com/office/officeart/2005/8/layout/hierarchy2"/>
    <dgm:cxn modelId="{4E1B966B-6EE8-411F-AC8F-F02EFC6FA154}" type="presOf" srcId="{0B9124BE-4ED4-4FF6-B81E-71DF7CE4C04C}" destId="{00A668B9-5C07-47FF-AB23-6245ED1EB727}" srcOrd="1" destOrd="0" presId="urn:microsoft.com/office/officeart/2005/8/layout/hierarchy2"/>
    <dgm:cxn modelId="{3DCCD7B5-9B31-45CF-A1DA-F2B9FED7ADAF}" type="presOf" srcId="{1634262A-FB6D-4858-A144-C3641F148963}" destId="{983CCE9D-A68F-45B6-B5E3-8C935362A290}" srcOrd="0" destOrd="0" presId="urn:microsoft.com/office/officeart/2005/8/layout/hierarchy2"/>
    <dgm:cxn modelId="{E5C9BD0F-C1F3-4729-9572-03CEA9B9B1EF}" srcId="{1634262A-FB6D-4858-A144-C3641F148963}" destId="{AE81F2B6-4AEB-45C9-99C1-9516D9169289}" srcOrd="0" destOrd="0" parTransId="{628BFE78-A541-4A4D-AE8E-691C1888CC46}" sibTransId="{7296AC96-6041-4074-AD07-94AEA0A3E929}"/>
    <dgm:cxn modelId="{9D9B0714-3741-4531-955C-BD38E6A8B049}" type="presOf" srcId="{AE81F2B6-4AEB-45C9-99C1-9516D9169289}" destId="{74752D16-F284-4733-BD06-D81B903FC595}" srcOrd="0" destOrd="0" presId="urn:microsoft.com/office/officeart/2005/8/layout/hierarchy2"/>
    <dgm:cxn modelId="{16BD7644-2ED9-4E3C-B5A8-63CACE732203}" type="presOf" srcId="{552909E3-A49D-419A-A306-3A8A76B0346F}" destId="{37AA8596-C342-4C9F-A426-C1E1A14A36E8}" srcOrd="1" destOrd="0" presId="urn:microsoft.com/office/officeart/2005/8/layout/hierarchy2"/>
    <dgm:cxn modelId="{11363361-DE01-4B50-849D-4750CF028FF4}" type="presOf" srcId="{F3A90923-DA21-429E-BA8C-0BC22FE0EE25}" destId="{00160372-EE32-43F3-AEC8-EDBE1EE30523}" srcOrd="0" destOrd="0" presId="urn:microsoft.com/office/officeart/2005/8/layout/hierarchy2"/>
    <dgm:cxn modelId="{8F233D5D-32EA-49CF-ABE3-AE311CB129FA}" type="presOf" srcId="{2354FD9F-CD2E-44A5-B060-5A930A4E99F0}" destId="{E06B0587-1B83-4659-BE19-EEC915595376}" srcOrd="0" destOrd="0" presId="urn:microsoft.com/office/officeart/2005/8/layout/hierarchy2"/>
    <dgm:cxn modelId="{A94BB2B5-DCA7-4509-8AF4-7FF08C736A7E}" type="presOf" srcId="{4C34C2E4-DF8D-4994-B558-0EF1B663C4F4}" destId="{B41E6B5A-A328-4DE1-8785-B9517E0A6BB1}" srcOrd="1" destOrd="0" presId="urn:microsoft.com/office/officeart/2005/8/layout/hierarchy2"/>
    <dgm:cxn modelId="{43ACA7F5-66ED-41DF-8A0A-154A59DFCBE4}" type="presOf" srcId="{99908FFD-A0F5-4A87-B547-D4BBAEEB43AA}" destId="{516AF49E-EFD9-4C3D-9038-3141FA588384}" srcOrd="0" destOrd="0" presId="urn:microsoft.com/office/officeart/2005/8/layout/hierarchy2"/>
    <dgm:cxn modelId="{020B01D1-0AE6-4BAA-9818-C6DA2C85BF28}" srcId="{1634262A-FB6D-4858-A144-C3641F148963}" destId="{3D8889BC-0038-4C00-8994-17023F300B58}" srcOrd="1" destOrd="0" parTransId="{4C34C2E4-DF8D-4994-B558-0EF1B663C4F4}" sibTransId="{23131B6C-8976-49E0-9AD1-34284966052D}"/>
    <dgm:cxn modelId="{E536CF89-5A22-4094-A01C-368F9628072F}" type="presOf" srcId="{205F0AF9-0767-4948-8972-1518CD1A8D70}" destId="{E698F970-A5A2-443E-98A7-4922B9BF8E1C}" srcOrd="0" destOrd="0" presId="urn:microsoft.com/office/officeart/2005/8/layout/hierarchy2"/>
    <dgm:cxn modelId="{76382337-6127-415F-B1AE-0CC23A538536}" type="presOf" srcId="{3D8889BC-0038-4C00-8994-17023F300B58}" destId="{83021AC3-EBE3-4F91-90D4-B475F247BF98}" srcOrd="0" destOrd="0" presId="urn:microsoft.com/office/officeart/2005/8/layout/hierarchy2"/>
    <dgm:cxn modelId="{89F1224B-C6A6-481F-8E6D-90EFC88BD44E}" type="presOf" srcId="{552909E3-A49D-419A-A306-3A8A76B0346F}" destId="{2C7633BD-46F7-4934-84F1-2C7EF7441B97}" srcOrd="0" destOrd="0" presId="urn:microsoft.com/office/officeart/2005/8/layout/hierarchy2"/>
    <dgm:cxn modelId="{295CE534-36BC-4701-A82E-E7033E92B509}" srcId="{205F0AF9-0767-4948-8972-1518CD1A8D70}" destId="{F3A90923-DA21-429E-BA8C-0BC22FE0EE25}" srcOrd="0" destOrd="0" parTransId="{E35E5AE2-18D9-4DD9-A723-8B97B6CC21EC}" sibTransId="{4B61347F-0666-41D0-A061-0E54F0237867}"/>
    <dgm:cxn modelId="{DC30AD5D-3993-4C9E-8F2E-CB2E20D7D039}" type="presOf" srcId="{0B9124BE-4ED4-4FF6-B81E-71DF7CE4C04C}" destId="{977D9258-F91B-4ECD-93BD-F70F8E8628FA}" srcOrd="0" destOrd="0" presId="urn:microsoft.com/office/officeart/2005/8/layout/hierarchy2"/>
    <dgm:cxn modelId="{D336C923-F5B6-4B42-BAC3-A1769EF43F00}" srcId="{2354FD9F-CD2E-44A5-B060-5A930A4E99F0}" destId="{8223C472-8209-42F3-B27B-AD74AB189A29}" srcOrd="0" destOrd="0" parTransId="{99908FFD-A0F5-4A87-B547-D4BBAEEB43AA}" sibTransId="{CC5F4844-3B24-47F4-9ADF-C6338428CC3E}"/>
    <dgm:cxn modelId="{8DC2E1E7-05EB-4E7C-9F49-6E1CDD58A1AC}" srcId="{F3A90923-DA21-429E-BA8C-0BC22FE0EE25}" destId="{1634262A-FB6D-4858-A144-C3641F148963}" srcOrd="0" destOrd="0" parTransId="{0B9124BE-4ED4-4FF6-B81E-71DF7CE4C04C}" sibTransId="{72E760BE-DB98-4E48-A13A-BC53E31FF3C6}"/>
    <dgm:cxn modelId="{731B6F75-A4CD-4590-8488-087EA866EE30}" type="presOf" srcId="{628BFE78-A541-4A4D-AE8E-691C1888CC46}" destId="{BEE14AB2-5155-4062-BDC9-81FC40CC96C5}" srcOrd="0" destOrd="0" presId="urn:microsoft.com/office/officeart/2005/8/layout/hierarchy2"/>
    <dgm:cxn modelId="{10A4539A-38E4-4428-9F23-59123EF8DC0E}" type="presParOf" srcId="{E698F970-A5A2-443E-98A7-4922B9BF8E1C}" destId="{C84F10C9-3A9A-4ECD-9AF4-62DA8DC98267}" srcOrd="0" destOrd="0" presId="urn:microsoft.com/office/officeart/2005/8/layout/hierarchy2"/>
    <dgm:cxn modelId="{32AA73F2-4CEC-4ABD-B037-AE94CB0062D3}" type="presParOf" srcId="{C84F10C9-3A9A-4ECD-9AF4-62DA8DC98267}" destId="{00160372-EE32-43F3-AEC8-EDBE1EE30523}" srcOrd="0" destOrd="0" presId="urn:microsoft.com/office/officeart/2005/8/layout/hierarchy2"/>
    <dgm:cxn modelId="{278117A6-A7A0-4105-931A-02FA8DCC6177}" type="presParOf" srcId="{C84F10C9-3A9A-4ECD-9AF4-62DA8DC98267}" destId="{5F69C5E3-989A-4E1E-8C9E-7C66267D231A}" srcOrd="1" destOrd="0" presId="urn:microsoft.com/office/officeart/2005/8/layout/hierarchy2"/>
    <dgm:cxn modelId="{C01243AA-FC82-409C-A46A-E151E511333E}" type="presParOf" srcId="{5F69C5E3-989A-4E1E-8C9E-7C66267D231A}" destId="{977D9258-F91B-4ECD-93BD-F70F8E8628FA}" srcOrd="0" destOrd="0" presId="urn:microsoft.com/office/officeart/2005/8/layout/hierarchy2"/>
    <dgm:cxn modelId="{380B96D7-3669-4B87-91F4-F6911797DF0F}" type="presParOf" srcId="{977D9258-F91B-4ECD-93BD-F70F8E8628FA}" destId="{00A668B9-5C07-47FF-AB23-6245ED1EB727}" srcOrd="0" destOrd="0" presId="urn:microsoft.com/office/officeart/2005/8/layout/hierarchy2"/>
    <dgm:cxn modelId="{EB1669A1-1A2D-4BCE-8EA7-EBA00712F55B}" type="presParOf" srcId="{5F69C5E3-989A-4E1E-8C9E-7C66267D231A}" destId="{8C2B1B1C-2705-475C-9F06-61EFB223F8FB}" srcOrd="1" destOrd="0" presId="urn:microsoft.com/office/officeart/2005/8/layout/hierarchy2"/>
    <dgm:cxn modelId="{5A051BE4-F5CD-4081-909C-750B799815B6}" type="presParOf" srcId="{8C2B1B1C-2705-475C-9F06-61EFB223F8FB}" destId="{983CCE9D-A68F-45B6-B5E3-8C935362A290}" srcOrd="0" destOrd="0" presId="urn:microsoft.com/office/officeart/2005/8/layout/hierarchy2"/>
    <dgm:cxn modelId="{3938F1D1-6383-439E-A4A2-B1066FAD8CFD}" type="presParOf" srcId="{8C2B1B1C-2705-475C-9F06-61EFB223F8FB}" destId="{076CED39-AF8E-4C73-904E-47B7B6680D87}" srcOrd="1" destOrd="0" presId="urn:microsoft.com/office/officeart/2005/8/layout/hierarchy2"/>
    <dgm:cxn modelId="{36143A1E-017D-43E3-A8BE-0D7F84FEBF8C}" type="presParOf" srcId="{076CED39-AF8E-4C73-904E-47B7B6680D87}" destId="{BEE14AB2-5155-4062-BDC9-81FC40CC96C5}" srcOrd="0" destOrd="0" presId="urn:microsoft.com/office/officeart/2005/8/layout/hierarchy2"/>
    <dgm:cxn modelId="{DE4B0767-04C4-4165-9B18-A350B1B036E9}" type="presParOf" srcId="{BEE14AB2-5155-4062-BDC9-81FC40CC96C5}" destId="{5518DF69-BB7B-49B4-B920-0E581597F8FE}" srcOrd="0" destOrd="0" presId="urn:microsoft.com/office/officeart/2005/8/layout/hierarchy2"/>
    <dgm:cxn modelId="{82B5C675-26E2-4FAA-BFB2-B830844E653B}" type="presParOf" srcId="{076CED39-AF8E-4C73-904E-47B7B6680D87}" destId="{D0A0D276-BF89-496E-8084-BDA9A46C0387}" srcOrd="1" destOrd="0" presId="urn:microsoft.com/office/officeart/2005/8/layout/hierarchy2"/>
    <dgm:cxn modelId="{5E54CBBB-B550-4A21-B2AE-592FA2A373A7}" type="presParOf" srcId="{D0A0D276-BF89-496E-8084-BDA9A46C0387}" destId="{74752D16-F284-4733-BD06-D81B903FC595}" srcOrd="0" destOrd="0" presId="urn:microsoft.com/office/officeart/2005/8/layout/hierarchy2"/>
    <dgm:cxn modelId="{79CDA512-0AC1-4685-A833-362E636B35F0}" type="presParOf" srcId="{D0A0D276-BF89-496E-8084-BDA9A46C0387}" destId="{7675D633-B686-4DD1-80DE-343425969930}" srcOrd="1" destOrd="0" presId="urn:microsoft.com/office/officeart/2005/8/layout/hierarchy2"/>
    <dgm:cxn modelId="{DF3E8832-3C7C-4A70-8BF8-3647397B700B}" type="presParOf" srcId="{076CED39-AF8E-4C73-904E-47B7B6680D87}" destId="{085DDCEE-9B2A-4FE1-8803-7719DDB3D6CB}" srcOrd="2" destOrd="0" presId="urn:microsoft.com/office/officeart/2005/8/layout/hierarchy2"/>
    <dgm:cxn modelId="{31FE59CF-666E-4CC2-AEA2-6F3E8006DC11}" type="presParOf" srcId="{085DDCEE-9B2A-4FE1-8803-7719DDB3D6CB}" destId="{B41E6B5A-A328-4DE1-8785-B9517E0A6BB1}" srcOrd="0" destOrd="0" presId="urn:microsoft.com/office/officeart/2005/8/layout/hierarchy2"/>
    <dgm:cxn modelId="{B4D114AF-65B4-4F87-896A-9D53AEB59694}" type="presParOf" srcId="{076CED39-AF8E-4C73-904E-47B7B6680D87}" destId="{DA0981DE-30D7-4D21-BE1E-471740CC4E8B}" srcOrd="3" destOrd="0" presId="urn:microsoft.com/office/officeart/2005/8/layout/hierarchy2"/>
    <dgm:cxn modelId="{32347492-1D9E-4BAD-9040-63AB701F8F03}" type="presParOf" srcId="{DA0981DE-30D7-4D21-BE1E-471740CC4E8B}" destId="{83021AC3-EBE3-4F91-90D4-B475F247BF98}" srcOrd="0" destOrd="0" presId="urn:microsoft.com/office/officeart/2005/8/layout/hierarchy2"/>
    <dgm:cxn modelId="{517F03E3-3329-4E21-9820-62D1AADA0951}" type="presParOf" srcId="{DA0981DE-30D7-4D21-BE1E-471740CC4E8B}" destId="{582F9CE5-D76C-4DA4-B96A-62D405D74400}" srcOrd="1" destOrd="0" presId="urn:microsoft.com/office/officeart/2005/8/layout/hierarchy2"/>
    <dgm:cxn modelId="{3E36F9CD-9CDF-44CB-8BCF-0B304FED6D99}" type="presParOf" srcId="{5F69C5E3-989A-4E1E-8C9E-7C66267D231A}" destId="{2C7633BD-46F7-4934-84F1-2C7EF7441B97}" srcOrd="2" destOrd="0" presId="urn:microsoft.com/office/officeart/2005/8/layout/hierarchy2"/>
    <dgm:cxn modelId="{B34E6F0C-1755-42B5-B9C8-32CC26A60596}" type="presParOf" srcId="{2C7633BD-46F7-4934-84F1-2C7EF7441B97}" destId="{37AA8596-C342-4C9F-A426-C1E1A14A36E8}" srcOrd="0" destOrd="0" presId="urn:microsoft.com/office/officeart/2005/8/layout/hierarchy2"/>
    <dgm:cxn modelId="{D3C950E0-FC9C-4EBB-91C3-47821501599A}" type="presParOf" srcId="{5F69C5E3-989A-4E1E-8C9E-7C66267D231A}" destId="{7D38F219-1E01-4266-8B60-82AF8B7D7D98}" srcOrd="3" destOrd="0" presId="urn:microsoft.com/office/officeart/2005/8/layout/hierarchy2"/>
    <dgm:cxn modelId="{3F90617F-A702-405A-BBB2-A3CB9E56AEF8}" type="presParOf" srcId="{7D38F219-1E01-4266-8B60-82AF8B7D7D98}" destId="{E06B0587-1B83-4659-BE19-EEC915595376}" srcOrd="0" destOrd="0" presId="urn:microsoft.com/office/officeart/2005/8/layout/hierarchy2"/>
    <dgm:cxn modelId="{D8ACB50F-B69F-4516-ABC2-F6F21A80F54E}" type="presParOf" srcId="{7D38F219-1E01-4266-8B60-82AF8B7D7D98}" destId="{26153FE8-1B0F-4CF1-96E4-EAF1D0D1B15F}" srcOrd="1" destOrd="0" presId="urn:microsoft.com/office/officeart/2005/8/layout/hierarchy2"/>
    <dgm:cxn modelId="{1752A3A3-E9ED-4797-877E-210EBA009ADA}" type="presParOf" srcId="{26153FE8-1B0F-4CF1-96E4-EAF1D0D1B15F}" destId="{516AF49E-EFD9-4C3D-9038-3141FA588384}" srcOrd="0" destOrd="0" presId="urn:microsoft.com/office/officeart/2005/8/layout/hierarchy2"/>
    <dgm:cxn modelId="{8EEF5899-CB9F-48D0-BA52-EF09DE45D85E}" type="presParOf" srcId="{516AF49E-EFD9-4C3D-9038-3141FA588384}" destId="{80640835-4190-482C-AF6B-5C3B01C3B856}" srcOrd="0" destOrd="0" presId="urn:microsoft.com/office/officeart/2005/8/layout/hierarchy2"/>
    <dgm:cxn modelId="{2CB5E1FF-279C-4FF0-ADC4-0C0AF7128A37}" type="presParOf" srcId="{26153FE8-1B0F-4CF1-96E4-EAF1D0D1B15F}" destId="{EF2BA584-9CB6-4D48-B705-DA1D96E5229D}" srcOrd="1" destOrd="0" presId="urn:microsoft.com/office/officeart/2005/8/layout/hierarchy2"/>
    <dgm:cxn modelId="{F7315BD1-1ACD-4232-A71C-C1EAFF51B424}" type="presParOf" srcId="{EF2BA584-9CB6-4D48-B705-DA1D96E5229D}" destId="{8ABD9155-0C2D-4925-B73A-7F453F57773A}" srcOrd="0" destOrd="0" presId="urn:microsoft.com/office/officeart/2005/8/layout/hierarchy2"/>
    <dgm:cxn modelId="{3092DB15-255D-42A0-992D-9092C3BD3853}" type="presParOf" srcId="{EF2BA584-9CB6-4D48-B705-DA1D96E5229D}" destId="{AA72D46F-F664-4809-9A80-AB681CBC2A82}" srcOrd="1" destOrd="0" presId="urn:microsoft.com/office/officeart/2005/8/layout/hierarchy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C6029-8E04-4D20-8922-D424E1FDD752}">
      <dsp:nvSpPr>
        <dsp:cNvPr id="0" name=""/>
        <dsp:cNvSpPr/>
      </dsp:nvSpPr>
      <dsp:spPr>
        <a:xfrm>
          <a:off x="115519" y="0"/>
          <a:ext cx="3708737" cy="3708737"/>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8FF34A-5DBB-4010-8342-B36A4F241E58}">
      <dsp:nvSpPr>
        <dsp:cNvPr id="0" name=""/>
        <dsp:cNvSpPr/>
      </dsp:nvSpPr>
      <dsp:spPr>
        <a:xfrm>
          <a:off x="1796488" y="371559"/>
          <a:ext cx="2757479" cy="83778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kern="1200" dirty="0" smtClean="0">
              <a:latin typeface="+mj-lt"/>
              <a:ea typeface="Cambria" pitchFamily="18" charset="0"/>
            </a:rPr>
            <a:t>Xây dựng cơ chế chính sách, luật bảo vệ môi trường biển đảo.</a:t>
          </a:r>
          <a:endParaRPr lang="en-US" sz="1700" kern="1200" dirty="0">
            <a:latin typeface="+mj-lt"/>
            <a:ea typeface="Cambria" pitchFamily="18" charset="0"/>
          </a:endParaRPr>
        </a:p>
      </dsp:txBody>
      <dsp:txXfrm>
        <a:off x="1837385" y="412456"/>
        <a:ext cx="2675685" cy="755989"/>
      </dsp:txXfrm>
    </dsp:sp>
    <dsp:sp modelId="{6B012C9F-A982-4B4A-96FC-1B3F664ED7EE}">
      <dsp:nvSpPr>
        <dsp:cNvPr id="0" name=""/>
        <dsp:cNvSpPr/>
      </dsp:nvSpPr>
      <dsp:spPr>
        <a:xfrm>
          <a:off x="1780673" y="1297715"/>
          <a:ext cx="2789107" cy="99000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kern="1200" dirty="0" smtClean="0">
              <a:latin typeface="+mj-lt"/>
              <a:ea typeface="Cambria" pitchFamily="18" charset="0"/>
            </a:rPr>
            <a:t>Áp dụng các thành tựu khoa học công nghệ để kiểm soát và xử lí vấn đề môi trường biển đảo.</a:t>
          </a:r>
          <a:endParaRPr lang="en-US" sz="1700" kern="1200" dirty="0">
            <a:latin typeface="+mj-lt"/>
            <a:ea typeface="Cambria" pitchFamily="18" charset="0"/>
          </a:endParaRPr>
        </a:p>
      </dsp:txBody>
      <dsp:txXfrm>
        <a:off x="1829001" y="1346043"/>
        <a:ext cx="2692451" cy="893353"/>
      </dsp:txXfrm>
    </dsp:sp>
    <dsp:sp modelId="{A4201F5A-F832-4105-81DE-95931E12C0A7}">
      <dsp:nvSpPr>
        <dsp:cNvPr id="0" name=""/>
        <dsp:cNvSpPr/>
      </dsp:nvSpPr>
      <dsp:spPr>
        <a:xfrm>
          <a:off x="1771428" y="2376097"/>
          <a:ext cx="2807597" cy="872707"/>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just" defTabSz="755650">
            <a:lnSpc>
              <a:spcPct val="90000"/>
            </a:lnSpc>
            <a:spcBef>
              <a:spcPct val="0"/>
            </a:spcBef>
            <a:spcAft>
              <a:spcPct val="35000"/>
            </a:spcAft>
          </a:pPr>
          <a:r>
            <a:rPr lang="vi-VN" sz="1700" kern="1200" dirty="0" smtClean="0">
              <a:latin typeface="+mj-lt"/>
              <a:ea typeface="Cambria" pitchFamily="18" charset="0"/>
            </a:rPr>
            <a:t>Tuyên truyền, nâng cao nhận thức của người dân về bảo vệ và cải thiện môi trường biển đảo.</a:t>
          </a:r>
          <a:endParaRPr lang="en-US" sz="1700" kern="1200" dirty="0">
            <a:latin typeface="+mj-lt"/>
            <a:ea typeface="Cambria" pitchFamily="18" charset="0"/>
          </a:endParaRPr>
        </a:p>
      </dsp:txBody>
      <dsp:txXfrm>
        <a:off x="1814030" y="2418699"/>
        <a:ext cx="2722393" cy="7875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C6029-8E04-4D20-8922-D424E1FDD752}">
      <dsp:nvSpPr>
        <dsp:cNvPr id="0" name=""/>
        <dsp:cNvSpPr/>
      </dsp:nvSpPr>
      <dsp:spPr>
        <a:xfrm>
          <a:off x="115519" y="0"/>
          <a:ext cx="3708737" cy="3708737"/>
        </a:xfrm>
        <a:prstGeom prst="triangl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28FF34A-5DBB-4010-8342-B36A4F241E58}">
      <dsp:nvSpPr>
        <dsp:cNvPr id="0" name=""/>
        <dsp:cNvSpPr/>
      </dsp:nvSpPr>
      <dsp:spPr>
        <a:xfrm>
          <a:off x="1796488" y="370944"/>
          <a:ext cx="2757479" cy="122010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vi-VN" sz="1500" kern="1200" dirty="0" smtClean="0">
              <a:latin typeface="+mj-lt"/>
              <a:ea typeface="Cambria" pitchFamily="18" charset="0"/>
            </a:rPr>
            <a:t>Tham gia các hoạt động làm sạch bờ biển, giữ gìn môi trường sinh thái,... nhằm giảm thiểu sự suy thoái, ô nhiễm môi trường biển và trên các đảo.</a:t>
          </a:r>
          <a:endParaRPr lang="en-US" sz="1500" kern="1200" dirty="0">
            <a:latin typeface="+mj-lt"/>
            <a:ea typeface="Cambria" pitchFamily="18" charset="0"/>
          </a:endParaRPr>
        </a:p>
      </dsp:txBody>
      <dsp:txXfrm>
        <a:off x="1856049" y="430505"/>
        <a:ext cx="2638357" cy="1100981"/>
      </dsp:txXfrm>
    </dsp:sp>
    <dsp:sp modelId="{6B012C9F-A982-4B4A-96FC-1B3F664ED7EE}">
      <dsp:nvSpPr>
        <dsp:cNvPr id="0" name=""/>
        <dsp:cNvSpPr/>
      </dsp:nvSpPr>
      <dsp:spPr>
        <a:xfrm>
          <a:off x="1780673" y="1691191"/>
          <a:ext cx="2789107" cy="761296"/>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vi-VN" sz="1500" kern="1200" dirty="0" smtClean="0">
              <a:latin typeface="+mj-lt"/>
              <a:ea typeface="Cambria" pitchFamily="18" charset="0"/>
            </a:rPr>
            <a:t>Đấu tranh với các hoạt động khai thác, sử dụng tài nguyên biển đảo trái với quy định của pháp luật.</a:t>
          </a:r>
          <a:endParaRPr lang="en-US" sz="1500" kern="1200" dirty="0">
            <a:latin typeface="+mj-lt"/>
            <a:ea typeface="Cambria" pitchFamily="18" charset="0"/>
          </a:endParaRPr>
        </a:p>
      </dsp:txBody>
      <dsp:txXfrm>
        <a:off x="1817836" y="1728354"/>
        <a:ext cx="2714781" cy="686970"/>
      </dsp:txXfrm>
    </dsp:sp>
    <dsp:sp modelId="{A4201F5A-F832-4105-81DE-95931E12C0A7}">
      <dsp:nvSpPr>
        <dsp:cNvPr id="0" name=""/>
        <dsp:cNvSpPr/>
      </dsp:nvSpPr>
      <dsp:spPr>
        <a:xfrm>
          <a:off x="1771428" y="2552630"/>
          <a:ext cx="2807597" cy="685019"/>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just" defTabSz="666750">
            <a:lnSpc>
              <a:spcPct val="90000"/>
            </a:lnSpc>
            <a:spcBef>
              <a:spcPct val="0"/>
            </a:spcBef>
            <a:spcAft>
              <a:spcPct val="35000"/>
            </a:spcAft>
          </a:pPr>
          <a:r>
            <a:rPr lang="vi-VN" sz="1500" kern="1200" dirty="0" smtClean="0">
              <a:latin typeface="+mj-lt"/>
              <a:ea typeface="Cambria" pitchFamily="18" charset="0"/>
            </a:rPr>
            <a:t>Rèn luyện kĩ năng để thích ứng với các thiên tai và sự cố xảy ra trong vùng biển đảo.</a:t>
          </a:r>
          <a:endParaRPr lang="en-US" sz="1500" kern="1200" dirty="0">
            <a:latin typeface="+mj-lt"/>
            <a:ea typeface="Cambria" pitchFamily="18" charset="0"/>
          </a:endParaRPr>
        </a:p>
      </dsp:txBody>
      <dsp:txXfrm>
        <a:off x="1804868" y="2586070"/>
        <a:ext cx="2740717" cy="6181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60372-EE32-43F3-AEC8-EDBE1EE30523}">
      <dsp:nvSpPr>
        <dsp:cNvPr id="0" name=""/>
        <dsp:cNvSpPr/>
      </dsp:nvSpPr>
      <dsp:spPr>
        <a:xfrm>
          <a:off x="8937" y="2343999"/>
          <a:ext cx="722123" cy="891928"/>
        </a:xfrm>
        <a:prstGeom prst="roundRect">
          <a:avLst>
            <a:gd name="adj" fmla="val 10000"/>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FF0000"/>
              </a:solidFill>
              <a:latin typeface="Times New Roman" panose="02020603050405020304" pitchFamily="18" charset="0"/>
              <a:ea typeface="Cambria" pitchFamily="18" charset="0"/>
              <a:cs typeface="Times New Roman" panose="02020603050405020304" pitchFamily="18" charset="0"/>
            </a:rPr>
            <a:t>NHÓM 4</a:t>
          </a:r>
          <a:endParaRPr lang="en-US" sz="1600" b="1" kern="1200" dirty="0">
            <a:solidFill>
              <a:srgbClr val="FF0000"/>
            </a:solidFill>
            <a:latin typeface="Times New Roman" panose="02020603050405020304" pitchFamily="18" charset="0"/>
            <a:ea typeface="Cambria" pitchFamily="18" charset="0"/>
            <a:cs typeface="Times New Roman" panose="02020603050405020304" pitchFamily="18" charset="0"/>
          </a:endParaRPr>
        </a:p>
      </dsp:txBody>
      <dsp:txXfrm>
        <a:off x="30087" y="2365149"/>
        <a:ext cx="679823" cy="849628"/>
      </dsp:txXfrm>
    </dsp:sp>
    <dsp:sp modelId="{977D9258-F91B-4ECD-93BD-F70F8E8628FA}">
      <dsp:nvSpPr>
        <dsp:cNvPr id="0" name=""/>
        <dsp:cNvSpPr/>
      </dsp:nvSpPr>
      <dsp:spPr>
        <a:xfrm rot="18001675">
          <a:off x="374891" y="2157434"/>
          <a:ext cx="1425882" cy="30556"/>
        </a:xfrm>
        <a:custGeom>
          <a:avLst/>
          <a:gdLst/>
          <a:ahLst/>
          <a:cxnLst/>
          <a:rect l="0" t="0" r="0" b="0"/>
          <a:pathLst>
            <a:path>
              <a:moveTo>
                <a:pt x="0" y="15278"/>
              </a:moveTo>
              <a:lnTo>
                <a:pt x="1425882" y="152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52185" y="2137065"/>
        <a:ext cx="71294" cy="71294"/>
      </dsp:txXfrm>
    </dsp:sp>
    <dsp:sp modelId="{983CCE9D-A68F-45B6-B5E3-8C935362A290}">
      <dsp:nvSpPr>
        <dsp:cNvPr id="0" name=""/>
        <dsp:cNvSpPr/>
      </dsp:nvSpPr>
      <dsp:spPr>
        <a:xfrm>
          <a:off x="1444603" y="1109496"/>
          <a:ext cx="765595" cy="891928"/>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Sinh</a:t>
          </a: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vật</a:t>
          </a:r>
          <a:endParaRPr lang="en-US" sz="1800" b="1"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1467027" y="1131920"/>
        <a:ext cx="720747" cy="847080"/>
      </dsp:txXfrm>
    </dsp:sp>
    <dsp:sp modelId="{BEE14AB2-5155-4062-BDC9-81FC40CC96C5}">
      <dsp:nvSpPr>
        <dsp:cNvPr id="0" name=""/>
        <dsp:cNvSpPr/>
      </dsp:nvSpPr>
      <dsp:spPr>
        <a:xfrm rot="19470397">
          <a:off x="2128774" y="1285762"/>
          <a:ext cx="876391" cy="30556"/>
        </a:xfrm>
        <a:custGeom>
          <a:avLst/>
          <a:gdLst/>
          <a:ahLst/>
          <a:cxnLst/>
          <a:rect l="0" t="0" r="0" b="0"/>
          <a:pathLst>
            <a:path>
              <a:moveTo>
                <a:pt x="0" y="15278"/>
              </a:moveTo>
              <a:lnTo>
                <a:pt x="876391"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45060" y="1279130"/>
        <a:ext cx="43819" cy="43819"/>
      </dsp:txXfrm>
    </dsp:sp>
    <dsp:sp modelId="{74752D16-F284-4733-BD06-D81B903FC595}">
      <dsp:nvSpPr>
        <dsp:cNvPr id="0" name=""/>
        <dsp:cNvSpPr/>
      </dsp:nvSpPr>
      <dsp:spPr>
        <a:xfrm>
          <a:off x="2923742" y="224980"/>
          <a:ext cx="5589340" cy="1643279"/>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mj-lt"/>
              <a:ea typeface="Cambria" pitchFamily="18" charset="0"/>
            </a:rPr>
            <a:t>- Tài nguyên sinh vật biển nước ta phong phú, có tính đa dạng sinh học cao.</a:t>
          </a:r>
          <a:endParaRPr lang="en-US" sz="1600" kern="1200" dirty="0" smtClean="0">
            <a:solidFill>
              <a:schemeClr val="tx1"/>
            </a:solidFill>
            <a:latin typeface="+mj-lt"/>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mj-lt"/>
              <a:ea typeface="Cambria" pitchFamily="18" charset="0"/>
            </a:rPr>
            <a:t>- Có hơn 2000 loài cá, trong đó có khoảng 110 loài có giá trị kinh tế cao.</a:t>
          </a:r>
          <a:endParaRPr lang="en-US" sz="1600" kern="1200" dirty="0" smtClean="0">
            <a:solidFill>
              <a:schemeClr val="tx1"/>
            </a:solidFill>
            <a:latin typeface="+mj-lt"/>
            <a:ea typeface="Cambria" pitchFamily="18" charset="0"/>
          </a:endParaRPr>
        </a:p>
        <a:p>
          <a:pPr lvl="0" algn="just" defTabSz="711200">
            <a:lnSpc>
              <a:spcPct val="90000"/>
            </a:lnSpc>
            <a:spcBef>
              <a:spcPct val="0"/>
            </a:spcBef>
            <a:spcAft>
              <a:spcPct val="35000"/>
            </a:spcAft>
          </a:pPr>
          <a:r>
            <a:rPr lang="vi-VN" sz="1600" kern="1200" dirty="0" smtClean="0">
              <a:solidFill>
                <a:schemeClr val="tx1"/>
              </a:solidFill>
              <a:latin typeface="+mj-lt"/>
              <a:ea typeface="Cambria" pitchFamily="18" charset="0"/>
            </a:rPr>
            <a:t>- Năm 2019, vùng biển nước ta có trữ lượng thuỷ sản là 3,87 triệu tấn.</a:t>
          </a:r>
          <a:endParaRPr lang="en-US" sz="1600" kern="1200" dirty="0" smtClean="0">
            <a:solidFill>
              <a:schemeClr val="tx1"/>
            </a:solidFill>
            <a:latin typeface="+mj-lt"/>
            <a:ea typeface="Cambria" pitchFamily="18" charset="0"/>
          </a:endParaRPr>
        </a:p>
      </dsp:txBody>
      <dsp:txXfrm>
        <a:off x="2971872" y="273110"/>
        <a:ext cx="5493080" cy="1547019"/>
      </dsp:txXfrm>
    </dsp:sp>
    <dsp:sp modelId="{085DDCEE-9B2A-4FE1-8803-7719DDB3D6CB}">
      <dsp:nvSpPr>
        <dsp:cNvPr id="0" name=""/>
        <dsp:cNvSpPr/>
      </dsp:nvSpPr>
      <dsp:spPr>
        <a:xfrm rot="3074016">
          <a:off x="1997181" y="1984450"/>
          <a:ext cx="1139577" cy="30556"/>
        </a:xfrm>
        <a:custGeom>
          <a:avLst/>
          <a:gdLst/>
          <a:ahLst/>
          <a:cxnLst/>
          <a:rect l="0" t="0" r="0" b="0"/>
          <a:pathLst>
            <a:path>
              <a:moveTo>
                <a:pt x="0" y="15278"/>
              </a:moveTo>
              <a:lnTo>
                <a:pt x="1139577"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38481" y="1971238"/>
        <a:ext cx="56978" cy="56978"/>
      </dsp:txXfrm>
    </dsp:sp>
    <dsp:sp modelId="{83021AC3-EBE3-4F91-90D4-B475F247BF98}">
      <dsp:nvSpPr>
        <dsp:cNvPr id="0" name=""/>
        <dsp:cNvSpPr/>
      </dsp:nvSpPr>
      <dsp:spPr>
        <a:xfrm>
          <a:off x="2923742" y="2002049"/>
          <a:ext cx="5597707" cy="883892"/>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mj-lt"/>
              <a:ea typeface="Cambria" pitchFamily="18" charset="0"/>
            </a:rPr>
            <a:t>Do nhiệt độ cao nên sinh vật nhiệt đới phát triển mạnh, đồng thời các dòng biển hoạt động theo mùa mang theo các luồng sinh vật di cư tới.</a:t>
          </a:r>
          <a:endParaRPr lang="en-US" sz="1600" kern="1200" dirty="0">
            <a:solidFill>
              <a:schemeClr val="tx1"/>
            </a:solidFill>
            <a:latin typeface="+mj-lt"/>
            <a:ea typeface="Cambria" pitchFamily="18" charset="0"/>
          </a:endParaRPr>
        </a:p>
      </dsp:txBody>
      <dsp:txXfrm>
        <a:off x="2949630" y="2027937"/>
        <a:ext cx="5545931" cy="832116"/>
      </dsp:txXfrm>
    </dsp:sp>
    <dsp:sp modelId="{2C7633BD-46F7-4934-84F1-2C7EF7441B97}">
      <dsp:nvSpPr>
        <dsp:cNvPr id="0" name=""/>
        <dsp:cNvSpPr/>
      </dsp:nvSpPr>
      <dsp:spPr>
        <a:xfrm rot="3598325">
          <a:off x="374891" y="3391936"/>
          <a:ext cx="1425882" cy="30556"/>
        </a:xfrm>
        <a:custGeom>
          <a:avLst/>
          <a:gdLst/>
          <a:ahLst/>
          <a:cxnLst/>
          <a:rect l="0" t="0" r="0" b="0"/>
          <a:pathLst>
            <a:path>
              <a:moveTo>
                <a:pt x="0" y="15278"/>
              </a:moveTo>
              <a:lnTo>
                <a:pt x="1425882" y="152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52185" y="3371567"/>
        <a:ext cx="71294" cy="71294"/>
      </dsp:txXfrm>
    </dsp:sp>
    <dsp:sp modelId="{E06B0587-1B83-4659-BE19-EEC915595376}">
      <dsp:nvSpPr>
        <dsp:cNvPr id="0" name=""/>
        <dsp:cNvSpPr/>
      </dsp:nvSpPr>
      <dsp:spPr>
        <a:xfrm>
          <a:off x="1444603" y="3578501"/>
          <a:ext cx="767022" cy="891928"/>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latin typeface="Times New Roman" panose="02020603050405020304" pitchFamily="18" charset="0"/>
              <a:ea typeface="Cambria" pitchFamily="18" charset="0"/>
              <a:cs typeface="Times New Roman" panose="02020603050405020304" pitchFamily="18" charset="0"/>
            </a:rPr>
            <a:t>Du </a:t>
          </a:r>
          <a:r>
            <a:rPr lang="en-US" sz="1800" b="1" kern="1200" dirty="0" err="1" smtClean="0">
              <a:solidFill>
                <a:schemeClr val="tx1"/>
              </a:solidFill>
              <a:latin typeface="Times New Roman" panose="02020603050405020304" pitchFamily="18" charset="0"/>
              <a:ea typeface="Cambria" pitchFamily="18" charset="0"/>
              <a:cs typeface="Times New Roman" panose="02020603050405020304" pitchFamily="18" charset="0"/>
            </a:rPr>
            <a:t>lịch</a:t>
          </a:r>
          <a:endParaRPr lang="en-US" sz="1800" b="1" kern="1200" dirty="0">
            <a:solidFill>
              <a:schemeClr val="tx1"/>
            </a:solidFill>
            <a:latin typeface="Times New Roman" panose="02020603050405020304" pitchFamily="18" charset="0"/>
            <a:ea typeface="Cambria" pitchFamily="18" charset="0"/>
            <a:cs typeface="Times New Roman" panose="02020603050405020304" pitchFamily="18" charset="0"/>
          </a:endParaRPr>
        </a:p>
      </dsp:txBody>
      <dsp:txXfrm>
        <a:off x="1467068" y="3600966"/>
        <a:ext cx="722092" cy="846998"/>
      </dsp:txXfrm>
    </dsp:sp>
    <dsp:sp modelId="{E015C146-2506-4481-A4D5-7B3CD11B341C}">
      <dsp:nvSpPr>
        <dsp:cNvPr id="0" name=""/>
        <dsp:cNvSpPr/>
      </dsp:nvSpPr>
      <dsp:spPr>
        <a:xfrm rot="19415710">
          <a:off x="2125117" y="3746106"/>
          <a:ext cx="886560" cy="30556"/>
        </a:xfrm>
        <a:custGeom>
          <a:avLst/>
          <a:gdLst/>
          <a:ahLst/>
          <a:cxnLst/>
          <a:rect l="0" t="0" r="0" b="0"/>
          <a:pathLst>
            <a:path>
              <a:moveTo>
                <a:pt x="0" y="15278"/>
              </a:moveTo>
              <a:lnTo>
                <a:pt x="886560"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46233" y="3739220"/>
        <a:ext cx="44328" cy="44328"/>
      </dsp:txXfrm>
    </dsp:sp>
    <dsp:sp modelId="{E830DF01-FA7C-4A8E-95CC-AC276B40E34D}">
      <dsp:nvSpPr>
        <dsp:cNvPr id="0" name=""/>
        <dsp:cNvSpPr/>
      </dsp:nvSpPr>
      <dsp:spPr>
        <a:xfrm>
          <a:off x="2925169" y="3019730"/>
          <a:ext cx="5593283" cy="957146"/>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mj-lt"/>
              <a:ea typeface="Cambria" pitchFamily="18" charset="0"/>
            </a:rPr>
            <a:t>Vịnh Hạ Long (Quảng Ninh), Mỹ Khê (Đà Nẵng), Quy Nhơn (Bình Định), Nha Trang (Khánh Hoà), Mũi Né (Bình Thuận), Cát Bà (Hải Phòng), </a:t>
          </a:r>
          <a:r>
            <a:rPr lang="en-US" sz="1600" kern="1200" dirty="0" smtClean="0">
              <a:solidFill>
                <a:schemeClr val="tx1"/>
              </a:solidFill>
              <a:latin typeface="+mj-lt"/>
              <a:ea typeface="Cambria" pitchFamily="18" charset="0"/>
            </a:rPr>
            <a:t> </a:t>
          </a:r>
          <a:r>
            <a:rPr lang="vi-VN" sz="1600" kern="1200" dirty="0" smtClean="0">
              <a:solidFill>
                <a:schemeClr val="tx1"/>
              </a:solidFill>
              <a:latin typeface="+mj-lt"/>
              <a:ea typeface="Cambria" pitchFamily="18" charset="0"/>
            </a:rPr>
            <a:t>Phú Quốc (Kiên Giang),...</a:t>
          </a:r>
          <a:endParaRPr lang="en-US" sz="1600" kern="1200" dirty="0" smtClean="0">
            <a:solidFill>
              <a:schemeClr val="tx1"/>
            </a:solidFill>
            <a:latin typeface="+mj-lt"/>
            <a:ea typeface="Cambria" pitchFamily="18" charset="0"/>
          </a:endParaRPr>
        </a:p>
      </dsp:txBody>
      <dsp:txXfrm>
        <a:off x="2953203" y="3047764"/>
        <a:ext cx="5537215" cy="901078"/>
      </dsp:txXfrm>
    </dsp:sp>
    <dsp:sp modelId="{516AF49E-EFD9-4C3D-9038-3141FA588384}">
      <dsp:nvSpPr>
        <dsp:cNvPr id="0" name=""/>
        <dsp:cNvSpPr/>
      </dsp:nvSpPr>
      <dsp:spPr>
        <a:xfrm rot="2243766">
          <a:off x="2119321" y="4281921"/>
          <a:ext cx="898152" cy="30556"/>
        </a:xfrm>
        <a:custGeom>
          <a:avLst/>
          <a:gdLst/>
          <a:ahLst/>
          <a:cxnLst/>
          <a:rect l="0" t="0" r="0" b="0"/>
          <a:pathLst>
            <a:path>
              <a:moveTo>
                <a:pt x="0" y="15278"/>
              </a:moveTo>
              <a:lnTo>
                <a:pt x="898152"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45943" y="4274745"/>
        <a:ext cx="44907" cy="44907"/>
      </dsp:txXfrm>
    </dsp:sp>
    <dsp:sp modelId="{8ABD9155-0C2D-4925-B73A-7F453F57773A}">
      <dsp:nvSpPr>
        <dsp:cNvPr id="0" name=""/>
        <dsp:cNvSpPr/>
      </dsp:nvSpPr>
      <dsp:spPr>
        <a:xfrm>
          <a:off x="2925169" y="4110666"/>
          <a:ext cx="5561958" cy="918534"/>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just" defTabSz="711200">
            <a:lnSpc>
              <a:spcPct val="90000"/>
            </a:lnSpc>
            <a:spcBef>
              <a:spcPct val="0"/>
            </a:spcBef>
            <a:spcAft>
              <a:spcPct val="35000"/>
            </a:spcAft>
          </a:pPr>
          <a:r>
            <a:rPr lang="vi-VN" sz="1600" kern="1200" dirty="0" smtClean="0">
              <a:solidFill>
                <a:schemeClr val="tx1"/>
              </a:solidFill>
              <a:latin typeface="+mj-lt"/>
              <a:ea typeface="Cambria" pitchFamily="18" charset="0"/>
            </a:rPr>
            <a:t>Bờ biển dài, có nhiều bãi cát, vịnh, hang động đẹp, nước biển trong xanh, hệ sinh thái biển phong phú, khung cảnh thiên nhiên các đảo đa dạng</a:t>
          </a:r>
          <a:r>
            <a:rPr lang="en-US" sz="1600" kern="1200" dirty="0" smtClean="0">
              <a:solidFill>
                <a:schemeClr val="tx1"/>
              </a:solidFill>
              <a:latin typeface="+mj-lt"/>
              <a:ea typeface="Cambria" pitchFamily="18" charset="0"/>
            </a:rPr>
            <a:t> </a:t>
          </a:r>
          <a:r>
            <a:rPr lang="vi-VN" sz="1600" kern="1200" dirty="0" smtClean="0">
              <a:solidFill>
                <a:schemeClr val="tx1"/>
              </a:solidFill>
              <a:latin typeface="+mj-lt"/>
              <a:ea typeface="Cambria" pitchFamily="18" charset="0"/>
            </a:rPr>
            <a:t>thuận lợi phát triển du lịch biển.</a:t>
          </a:r>
          <a:endParaRPr lang="en-US" sz="1600" kern="1200" dirty="0">
            <a:solidFill>
              <a:schemeClr val="tx1"/>
            </a:solidFill>
            <a:latin typeface="+mj-lt"/>
            <a:ea typeface="Cambria" pitchFamily="18" charset="0"/>
          </a:endParaRPr>
        </a:p>
      </dsp:txBody>
      <dsp:txXfrm>
        <a:off x="2952072" y="4137569"/>
        <a:ext cx="5508152" cy="8647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160372-EE32-43F3-AEC8-EDBE1EE30523}">
      <dsp:nvSpPr>
        <dsp:cNvPr id="0" name=""/>
        <dsp:cNvSpPr/>
      </dsp:nvSpPr>
      <dsp:spPr>
        <a:xfrm>
          <a:off x="8937" y="2623025"/>
          <a:ext cx="722123" cy="891928"/>
        </a:xfrm>
        <a:prstGeom prst="roundRect">
          <a:avLst>
            <a:gd name="adj" fmla="val 10000"/>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b="1" kern="1200" dirty="0" smtClean="0">
              <a:solidFill>
                <a:srgbClr val="FF0000"/>
              </a:solidFill>
              <a:latin typeface="+mj-lt"/>
              <a:ea typeface="Cambria" pitchFamily="18" charset="0"/>
            </a:rPr>
            <a:t>NHÓM 8</a:t>
          </a:r>
          <a:endParaRPr lang="en-US" sz="1600" b="1" kern="1200" dirty="0">
            <a:solidFill>
              <a:srgbClr val="FF0000"/>
            </a:solidFill>
            <a:latin typeface="+mj-lt"/>
            <a:ea typeface="Cambria" pitchFamily="18" charset="0"/>
          </a:endParaRPr>
        </a:p>
      </dsp:txBody>
      <dsp:txXfrm>
        <a:off x="30087" y="2644175"/>
        <a:ext cx="679823" cy="849628"/>
      </dsp:txXfrm>
    </dsp:sp>
    <dsp:sp modelId="{977D9258-F91B-4ECD-93BD-F70F8E8628FA}">
      <dsp:nvSpPr>
        <dsp:cNvPr id="0" name=""/>
        <dsp:cNvSpPr/>
      </dsp:nvSpPr>
      <dsp:spPr>
        <a:xfrm rot="18022988">
          <a:off x="382443" y="2445199"/>
          <a:ext cx="1410777" cy="30556"/>
        </a:xfrm>
        <a:custGeom>
          <a:avLst/>
          <a:gdLst/>
          <a:ahLst/>
          <a:cxnLst/>
          <a:rect l="0" t="0" r="0" b="0"/>
          <a:pathLst>
            <a:path>
              <a:moveTo>
                <a:pt x="0" y="15278"/>
              </a:moveTo>
              <a:lnTo>
                <a:pt x="1410777" y="152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52562" y="2425207"/>
        <a:ext cx="70538" cy="70538"/>
      </dsp:txXfrm>
    </dsp:sp>
    <dsp:sp modelId="{983CCE9D-A68F-45B6-B5E3-8C935362A290}">
      <dsp:nvSpPr>
        <dsp:cNvPr id="0" name=""/>
        <dsp:cNvSpPr/>
      </dsp:nvSpPr>
      <dsp:spPr>
        <a:xfrm>
          <a:off x="1444603" y="1406000"/>
          <a:ext cx="765595" cy="891928"/>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err="1" smtClean="0">
              <a:solidFill>
                <a:schemeClr val="tx1"/>
              </a:solidFill>
              <a:latin typeface="+mj-lt"/>
              <a:ea typeface="Cambria" pitchFamily="18" charset="0"/>
            </a:rPr>
            <a:t>Khoáng</a:t>
          </a:r>
          <a:r>
            <a:rPr lang="en-US" sz="1500" b="1" kern="1200" dirty="0" smtClean="0">
              <a:solidFill>
                <a:schemeClr val="tx1"/>
              </a:solidFill>
              <a:latin typeface="+mj-lt"/>
              <a:ea typeface="Cambria" pitchFamily="18" charset="0"/>
            </a:rPr>
            <a:t> </a:t>
          </a:r>
          <a:r>
            <a:rPr lang="en-US" sz="1500" b="1" kern="1200" dirty="0" err="1" smtClean="0">
              <a:solidFill>
                <a:schemeClr val="tx1"/>
              </a:solidFill>
              <a:latin typeface="+mj-lt"/>
              <a:ea typeface="Cambria" pitchFamily="18" charset="0"/>
            </a:rPr>
            <a:t>sản</a:t>
          </a:r>
          <a:endParaRPr lang="en-US" sz="1500" b="1" kern="1200" dirty="0">
            <a:solidFill>
              <a:schemeClr val="tx1"/>
            </a:solidFill>
            <a:latin typeface="+mj-lt"/>
            <a:ea typeface="Cambria" pitchFamily="18" charset="0"/>
          </a:endParaRPr>
        </a:p>
      </dsp:txBody>
      <dsp:txXfrm>
        <a:off x="1467027" y="1428424"/>
        <a:ext cx="720747" cy="847080"/>
      </dsp:txXfrm>
    </dsp:sp>
    <dsp:sp modelId="{BEE14AB2-5155-4062-BDC9-81FC40CC96C5}">
      <dsp:nvSpPr>
        <dsp:cNvPr id="0" name=""/>
        <dsp:cNvSpPr/>
      </dsp:nvSpPr>
      <dsp:spPr>
        <a:xfrm rot="19402332">
          <a:off x="2122411" y="1571456"/>
          <a:ext cx="889118" cy="30556"/>
        </a:xfrm>
        <a:custGeom>
          <a:avLst/>
          <a:gdLst/>
          <a:ahLst/>
          <a:cxnLst/>
          <a:rect l="0" t="0" r="0" b="0"/>
          <a:pathLst>
            <a:path>
              <a:moveTo>
                <a:pt x="0" y="15278"/>
              </a:moveTo>
              <a:lnTo>
                <a:pt x="889118"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44742" y="1564506"/>
        <a:ext cx="44455" cy="44455"/>
      </dsp:txXfrm>
    </dsp:sp>
    <dsp:sp modelId="{74752D16-F284-4733-BD06-D81B903FC595}">
      <dsp:nvSpPr>
        <dsp:cNvPr id="0" name=""/>
        <dsp:cNvSpPr/>
      </dsp:nvSpPr>
      <dsp:spPr>
        <a:xfrm>
          <a:off x="2923742" y="259934"/>
          <a:ext cx="5589340" cy="2123137"/>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just" defTabSz="800100">
            <a:lnSpc>
              <a:spcPct val="90000"/>
            </a:lnSpc>
            <a:spcBef>
              <a:spcPct val="0"/>
            </a:spcBef>
            <a:spcAft>
              <a:spcPct val="35000"/>
            </a:spcAft>
          </a:pPr>
          <a:r>
            <a:rPr lang="vi-VN" sz="1800" kern="1200" dirty="0" smtClean="0">
              <a:solidFill>
                <a:schemeClr val="tx1"/>
              </a:solidFill>
              <a:latin typeface="+mj-lt"/>
              <a:ea typeface="Cambria" pitchFamily="18" charset="0"/>
            </a:rPr>
            <a:t>- Dầu mỏ, khí tự nhiên tập trung ở các bể (bồn trũng) trong vùng thềm lục địa, như các bể Sông Hồng, Phú Khánh, Cửu Long, Nam Côn Sơn, Malay - Thổ Chu, Tư Chính - Vũng Mây, nhóm bể Trường Sa và Hoàng Sa.</a:t>
          </a:r>
          <a:endParaRPr lang="en-US" sz="1800" kern="1200" dirty="0" smtClean="0">
            <a:solidFill>
              <a:schemeClr val="tx1"/>
            </a:solidFill>
            <a:latin typeface="+mj-lt"/>
            <a:ea typeface="Cambria" pitchFamily="18" charset="0"/>
          </a:endParaRPr>
        </a:p>
        <a:p>
          <a:pPr lvl="0" algn="just" defTabSz="800100">
            <a:lnSpc>
              <a:spcPct val="90000"/>
            </a:lnSpc>
            <a:spcBef>
              <a:spcPct val="0"/>
            </a:spcBef>
            <a:spcAft>
              <a:spcPct val="35000"/>
            </a:spcAft>
          </a:pPr>
          <a:r>
            <a:rPr lang="vi-VN" sz="1800" kern="1200" dirty="0" smtClean="0">
              <a:solidFill>
                <a:schemeClr val="tx1"/>
              </a:solidFill>
              <a:latin typeface="+mj-lt"/>
              <a:ea typeface="Cambria" pitchFamily="18" charset="0"/>
            </a:rPr>
            <a:t>- Các khoáng sản khác bao gồm 35 loại khoáng sản, phân bố dọc vùng ven biển, sườn bờ và dưới đáy biển. Trong đó, có giá trị nhất là ti-tan, cát thuỷ tinh, muối,...</a:t>
          </a:r>
          <a:endParaRPr lang="en-US" sz="1800" kern="1200" dirty="0" smtClean="0">
            <a:solidFill>
              <a:schemeClr val="tx1"/>
            </a:solidFill>
            <a:latin typeface="+mj-lt"/>
            <a:ea typeface="Cambria" pitchFamily="18" charset="0"/>
          </a:endParaRPr>
        </a:p>
      </dsp:txBody>
      <dsp:txXfrm>
        <a:off x="2985927" y="322119"/>
        <a:ext cx="5464970" cy="1998767"/>
      </dsp:txXfrm>
    </dsp:sp>
    <dsp:sp modelId="{085DDCEE-9B2A-4FE1-8803-7719DDB3D6CB}">
      <dsp:nvSpPr>
        <dsp:cNvPr id="0" name=""/>
        <dsp:cNvSpPr/>
      </dsp:nvSpPr>
      <dsp:spPr>
        <a:xfrm rot="3461657">
          <a:off x="1899405" y="2400918"/>
          <a:ext cx="1335130" cy="30556"/>
        </a:xfrm>
        <a:custGeom>
          <a:avLst/>
          <a:gdLst/>
          <a:ahLst/>
          <a:cxnLst/>
          <a:rect l="0" t="0" r="0" b="0"/>
          <a:pathLst>
            <a:path>
              <a:moveTo>
                <a:pt x="0" y="15278"/>
              </a:moveTo>
              <a:lnTo>
                <a:pt x="1335130"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33592" y="2382818"/>
        <a:ext cx="66756" cy="66756"/>
      </dsp:txXfrm>
    </dsp:sp>
    <dsp:sp modelId="{83021AC3-EBE3-4F91-90D4-B475F247BF98}">
      <dsp:nvSpPr>
        <dsp:cNvPr id="0" name=""/>
        <dsp:cNvSpPr/>
      </dsp:nvSpPr>
      <dsp:spPr>
        <a:xfrm>
          <a:off x="2923742" y="2516861"/>
          <a:ext cx="5597707" cy="927132"/>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just" defTabSz="800100">
            <a:lnSpc>
              <a:spcPct val="90000"/>
            </a:lnSpc>
            <a:spcBef>
              <a:spcPct val="0"/>
            </a:spcBef>
            <a:spcAft>
              <a:spcPct val="35000"/>
            </a:spcAft>
          </a:pPr>
          <a:r>
            <a:rPr lang="vi-VN" sz="1800" kern="1200" dirty="0" smtClean="0">
              <a:solidFill>
                <a:schemeClr val="tx1"/>
              </a:solidFill>
              <a:latin typeface="+mj-lt"/>
              <a:ea typeface="Cambria" pitchFamily="18" charset="0"/>
            </a:rPr>
            <a:t>Do có đường bờ biển dài, biển có độ muối trung bình cao, nền nhiệt độ cao và nhiều nắng.</a:t>
          </a:r>
          <a:endParaRPr lang="en-US" sz="1800" kern="1200" dirty="0" smtClean="0">
            <a:solidFill>
              <a:schemeClr val="tx1"/>
            </a:solidFill>
            <a:latin typeface="+mj-lt"/>
            <a:ea typeface="Cambria" pitchFamily="18" charset="0"/>
          </a:endParaRPr>
        </a:p>
      </dsp:txBody>
      <dsp:txXfrm>
        <a:off x="2950897" y="2544016"/>
        <a:ext cx="5543397" cy="872822"/>
      </dsp:txXfrm>
    </dsp:sp>
    <dsp:sp modelId="{2C7633BD-46F7-4934-84F1-2C7EF7441B97}">
      <dsp:nvSpPr>
        <dsp:cNvPr id="0" name=""/>
        <dsp:cNvSpPr/>
      </dsp:nvSpPr>
      <dsp:spPr>
        <a:xfrm rot="3577012">
          <a:off x="382443" y="3662224"/>
          <a:ext cx="1410777" cy="30556"/>
        </a:xfrm>
        <a:custGeom>
          <a:avLst/>
          <a:gdLst/>
          <a:ahLst/>
          <a:cxnLst/>
          <a:rect l="0" t="0" r="0" b="0"/>
          <a:pathLst>
            <a:path>
              <a:moveTo>
                <a:pt x="0" y="15278"/>
              </a:moveTo>
              <a:lnTo>
                <a:pt x="1410777" y="152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052562" y="3642232"/>
        <a:ext cx="70538" cy="70538"/>
      </dsp:txXfrm>
    </dsp:sp>
    <dsp:sp modelId="{E06B0587-1B83-4659-BE19-EEC915595376}">
      <dsp:nvSpPr>
        <dsp:cNvPr id="0" name=""/>
        <dsp:cNvSpPr/>
      </dsp:nvSpPr>
      <dsp:spPr>
        <a:xfrm>
          <a:off x="1444603" y="3840050"/>
          <a:ext cx="767022" cy="891928"/>
        </a:xfrm>
        <a:prstGeom prst="roundRect">
          <a:avLst>
            <a:gd name="adj" fmla="val 10000"/>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b="1" kern="1200" dirty="0" err="1" smtClean="0">
              <a:solidFill>
                <a:schemeClr val="tx1"/>
              </a:solidFill>
              <a:latin typeface="+mj-lt"/>
              <a:ea typeface="Cambria" pitchFamily="18" charset="0"/>
            </a:rPr>
            <a:t>Giao</a:t>
          </a:r>
          <a:r>
            <a:rPr lang="en-US" sz="1500" b="1" kern="1200" dirty="0" smtClean="0">
              <a:solidFill>
                <a:schemeClr val="tx1"/>
              </a:solidFill>
              <a:latin typeface="+mj-lt"/>
              <a:ea typeface="Cambria" pitchFamily="18" charset="0"/>
            </a:rPr>
            <a:t> </a:t>
          </a:r>
          <a:r>
            <a:rPr lang="en-US" sz="1500" b="1" kern="1200" dirty="0" err="1" smtClean="0">
              <a:solidFill>
                <a:schemeClr val="tx1"/>
              </a:solidFill>
              <a:latin typeface="+mj-lt"/>
              <a:ea typeface="Cambria" pitchFamily="18" charset="0"/>
            </a:rPr>
            <a:t>thông</a:t>
          </a:r>
          <a:endParaRPr lang="en-US" sz="1500" b="1" kern="1200" dirty="0">
            <a:solidFill>
              <a:schemeClr val="tx1"/>
            </a:solidFill>
            <a:latin typeface="+mj-lt"/>
            <a:ea typeface="Cambria" pitchFamily="18" charset="0"/>
          </a:endParaRPr>
        </a:p>
      </dsp:txBody>
      <dsp:txXfrm>
        <a:off x="1467068" y="3862515"/>
        <a:ext cx="722092" cy="846998"/>
      </dsp:txXfrm>
    </dsp:sp>
    <dsp:sp modelId="{516AF49E-EFD9-4C3D-9038-3141FA588384}">
      <dsp:nvSpPr>
        <dsp:cNvPr id="0" name=""/>
        <dsp:cNvSpPr/>
      </dsp:nvSpPr>
      <dsp:spPr>
        <a:xfrm>
          <a:off x="2211626" y="4270736"/>
          <a:ext cx="713542" cy="30556"/>
        </a:xfrm>
        <a:custGeom>
          <a:avLst/>
          <a:gdLst/>
          <a:ahLst/>
          <a:cxnLst/>
          <a:rect l="0" t="0" r="0" b="0"/>
          <a:pathLst>
            <a:path>
              <a:moveTo>
                <a:pt x="0" y="15278"/>
              </a:moveTo>
              <a:lnTo>
                <a:pt x="713542" y="1527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550559" y="4268176"/>
        <a:ext cx="35677" cy="35677"/>
      </dsp:txXfrm>
    </dsp:sp>
    <dsp:sp modelId="{8ABD9155-0C2D-4925-B73A-7F453F57773A}">
      <dsp:nvSpPr>
        <dsp:cNvPr id="0" name=""/>
        <dsp:cNvSpPr/>
      </dsp:nvSpPr>
      <dsp:spPr>
        <a:xfrm>
          <a:off x="2925169" y="3577783"/>
          <a:ext cx="5561958" cy="1416462"/>
        </a:xfrm>
        <a:prstGeom prst="roundRect">
          <a:avLst>
            <a:gd name="adj" fmla="val 10000"/>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just" defTabSz="800100">
            <a:lnSpc>
              <a:spcPct val="90000"/>
            </a:lnSpc>
            <a:spcBef>
              <a:spcPct val="0"/>
            </a:spcBef>
            <a:spcAft>
              <a:spcPct val="35000"/>
            </a:spcAft>
          </a:pPr>
          <a:r>
            <a:rPr lang="vi-VN" sz="1800" kern="1200" dirty="0" smtClean="0">
              <a:solidFill>
                <a:schemeClr val="tx1"/>
              </a:solidFill>
              <a:latin typeface="+mj-lt"/>
              <a:ea typeface="Cambria" pitchFamily="18" charset="0"/>
            </a:rPr>
            <a:t>- Biển ấm quanh năm</a:t>
          </a:r>
          <a:r>
            <a:rPr lang="en-US" sz="1800" kern="1200" dirty="0" smtClean="0">
              <a:solidFill>
                <a:schemeClr val="tx1"/>
              </a:solidFill>
              <a:latin typeface="+mj-lt"/>
              <a:ea typeface="Cambria" pitchFamily="18" charset="0"/>
            </a:rPr>
            <a:t>, g</a:t>
          </a:r>
          <a:r>
            <a:rPr lang="vi-VN" sz="1800" kern="1200" dirty="0" smtClean="0">
              <a:solidFill>
                <a:schemeClr val="tx1"/>
              </a:solidFill>
              <a:latin typeface="+mj-lt"/>
              <a:ea typeface="Cambria" pitchFamily="18" charset="0"/>
            </a:rPr>
            <a:t>ần nhiều tuyến đường biển quốc tế.</a:t>
          </a:r>
          <a:endParaRPr lang="en-US" sz="1800" kern="1200" dirty="0" smtClean="0">
            <a:solidFill>
              <a:schemeClr val="tx1"/>
            </a:solidFill>
            <a:latin typeface="+mj-lt"/>
            <a:ea typeface="Cambria" pitchFamily="18" charset="0"/>
          </a:endParaRPr>
        </a:p>
        <a:p>
          <a:pPr lvl="0" algn="just" defTabSz="800100">
            <a:lnSpc>
              <a:spcPct val="90000"/>
            </a:lnSpc>
            <a:spcBef>
              <a:spcPct val="0"/>
            </a:spcBef>
            <a:spcAft>
              <a:spcPct val="35000"/>
            </a:spcAft>
          </a:pPr>
          <a:r>
            <a:rPr lang="vi-VN" sz="1800" kern="1200" dirty="0" smtClean="0">
              <a:solidFill>
                <a:schemeClr val="tx1"/>
              </a:solidFill>
              <a:latin typeface="+mj-lt"/>
              <a:ea typeface="Cambria" pitchFamily="18" charset="0"/>
            </a:rPr>
            <a:t>- Bờ biển khúc khuỷu, có nhiều vũng vịnh sâu kín gió thuận lợi để xây dựng cảng. </a:t>
          </a:r>
          <a:endParaRPr lang="en-US" sz="1800" kern="1200" dirty="0">
            <a:solidFill>
              <a:schemeClr val="tx1"/>
            </a:solidFill>
            <a:latin typeface="+mj-lt"/>
            <a:ea typeface="Cambria" pitchFamily="18" charset="0"/>
          </a:endParaRPr>
        </a:p>
      </dsp:txBody>
      <dsp:txXfrm>
        <a:off x="2966656" y="3619270"/>
        <a:ext cx="5478984" cy="1333488"/>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2/22/2024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3328319-1D47-4DB5-A083-897E335DAC7C}" type="slidenum">
              <a:rPr lang="en-US" smtClean="0"/>
              <a:t>1</a:t>
            </a:fld>
            <a:endParaRPr lang="en-US"/>
          </a:p>
        </p:txBody>
      </p:sp>
    </p:spTree>
    <p:extLst>
      <p:ext uri="{BB962C8B-B14F-4D97-AF65-F5344CB8AC3E}">
        <p14:creationId xmlns:p14="http://schemas.microsoft.com/office/powerpoint/2010/main" val="15042349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2</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30.png"/><Relationship Id="rId5" Type="http://schemas.openxmlformats.org/officeDocument/2006/relationships/image" Target="../media/image16.png"/><Relationship Id="rId10" Type="http://schemas.openxmlformats.org/officeDocument/2006/relationships/image" Target="../media/image29.png"/><Relationship Id="rId4" Type="http://schemas.openxmlformats.org/officeDocument/2006/relationships/image" Target="../media/image15.jpeg"/><Relationship Id="rId9"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32.png"/><Relationship Id="rId5" Type="http://schemas.openxmlformats.org/officeDocument/2006/relationships/image" Target="../media/image16.png"/><Relationship Id="rId10" Type="http://schemas.openxmlformats.org/officeDocument/2006/relationships/image" Target="../media/image31.png"/><Relationship Id="rId4" Type="http://schemas.openxmlformats.org/officeDocument/2006/relationships/image" Target="../media/image15.jpeg"/><Relationship Id="rId9" Type="http://schemas.openxmlformats.org/officeDocument/2006/relationships/image" Target="../media/image18.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1.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QuickStyle" Target="../diagrams/quickStyle1.xml"/><Relationship Id="rId2" Type="http://schemas.openxmlformats.org/officeDocument/2006/relationships/image" Target="../media/image14.png"/><Relationship Id="rId16" Type="http://schemas.openxmlformats.org/officeDocument/2006/relationships/image" Target="../media/image36.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1.xml"/><Relationship Id="rId5" Type="http://schemas.openxmlformats.org/officeDocument/2006/relationships/image" Target="../media/image16.png"/><Relationship Id="rId15" Type="http://schemas.openxmlformats.org/officeDocument/2006/relationships/image" Target="../media/image35.png"/><Relationship Id="rId10" Type="http://schemas.openxmlformats.org/officeDocument/2006/relationships/diagramData" Target="../diagrams/data1.xml"/><Relationship Id="rId4" Type="http://schemas.openxmlformats.org/officeDocument/2006/relationships/image" Target="../media/image15.jpeg"/><Relationship Id="rId9" Type="http://schemas.openxmlformats.org/officeDocument/2006/relationships/image" Target="../media/image33.jpeg"/><Relationship Id="rId14" Type="http://schemas.microsoft.com/office/2007/relationships/diagramDrawing" Target="../diagrams/drawing1.xml"/></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2.xml"/><Relationship Id="rId3" Type="http://schemas.openxmlformats.org/officeDocument/2006/relationships/image" Target="../media/image9.png"/><Relationship Id="rId7" Type="http://schemas.openxmlformats.org/officeDocument/2006/relationships/image" Target="../media/image17.png"/><Relationship Id="rId12" Type="http://schemas.openxmlformats.org/officeDocument/2006/relationships/diagramQuickStyle" Target="../diagrams/quickStyle2.xml"/><Relationship Id="rId2" Type="http://schemas.openxmlformats.org/officeDocument/2006/relationships/image" Target="../media/image14.png"/><Relationship Id="rId16" Type="http://schemas.openxmlformats.org/officeDocument/2006/relationships/image" Target="../media/image38.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2.xml"/><Relationship Id="rId5" Type="http://schemas.openxmlformats.org/officeDocument/2006/relationships/image" Target="../media/image16.png"/><Relationship Id="rId15" Type="http://schemas.openxmlformats.org/officeDocument/2006/relationships/image" Target="../media/image37.png"/><Relationship Id="rId10" Type="http://schemas.openxmlformats.org/officeDocument/2006/relationships/diagramData" Target="../diagrams/data2.xml"/><Relationship Id="rId4" Type="http://schemas.openxmlformats.org/officeDocument/2006/relationships/image" Target="../media/image15.jpeg"/><Relationship Id="rId9" Type="http://schemas.openxmlformats.org/officeDocument/2006/relationships/image" Target="../media/image33.jpeg"/><Relationship Id="rId14" Type="http://schemas.microsoft.com/office/2007/relationships/diagramDrawing" Target="../diagrams/drawing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9.png"/><Relationship Id="rId7" Type="http://schemas.openxmlformats.org/officeDocument/2006/relationships/image" Target="../media/image43.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9.png"/><Relationship Id="rId7" Type="http://schemas.openxmlformats.org/officeDocument/2006/relationships/diagramQuickStyle" Target="../diagrams/quickStyle3.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15.jpeg"/><Relationship Id="rId9" Type="http://schemas.microsoft.com/office/2007/relationships/diagramDrawing" Target="../diagrams/drawing3.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9.png"/><Relationship Id="rId7" Type="http://schemas.openxmlformats.org/officeDocument/2006/relationships/diagramQuickStyle" Target="../diagrams/quickStyle4.xml"/><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4" Type="http://schemas.openxmlformats.org/officeDocument/2006/relationships/image" Target="../media/image15.jpeg"/><Relationship Id="rId9" Type="http://schemas.microsoft.com/office/2007/relationships/diagramDrawing" Target="../diagrams/drawing4.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45.jpeg"/></Relationships>
</file>

<file path=ppt/slides/_rels/slide2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6.png"/><Relationship Id="rId4" Type="http://schemas.openxmlformats.org/officeDocument/2006/relationships/image" Target="../media/image15.jpeg"/><Relationship Id="rId9" Type="http://schemas.openxmlformats.org/officeDocument/2006/relationships/image" Target="../media/image4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16.png"/><Relationship Id="rId10" Type="http://schemas.openxmlformats.org/officeDocument/2006/relationships/image" Target="../media/image19.png"/><Relationship Id="rId4" Type="http://schemas.openxmlformats.org/officeDocument/2006/relationships/image" Target="../media/image15.jpeg"/><Relationship Id="rId9" Type="http://schemas.openxmlformats.org/officeDocument/2006/relationships/image" Target="../media/image18.jpe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jpeg"/><Relationship Id="rId9" Type="http://schemas.openxmlformats.org/officeDocument/2006/relationships/image" Target="../media/image18.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15.jpe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6.png"/><Relationship Id="rId5" Type="http://schemas.openxmlformats.org/officeDocument/2006/relationships/image" Target="../media/image16.png"/><Relationship Id="rId10" Type="http://schemas.openxmlformats.org/officeDocument/2006/relationships/image" Target="../media/image25.png"/><Relationship Id="rId4" Type="http://schemas.openxmlformats.org/officeDocument/2006/relationships/image" Target="../media/image15.jpeg"/><Relationship Id="rId9" Type="http://schemas.openxmlformats.org/officeDocument/2006/relationships/image" Target="../media/image18.jpe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12" Type="http://schemas.microsoft.com/office/2007/relationships/hdphoto" Target="../media/hdphoto3.wdp"/><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8.png"/><Relationship Id="rId5" Type="http://schemas.openxmlformats.org/officeDocument/2006/relationships/image" Target="../media/image16.png"/><Relationship Id="rId10" Type="http://schemas.openxmlformats.org/officeDocument/2006/relationships/image" Target="../media/image27.png"/><Relationship Id="rId4" Type="http://schemas.openxmlformats.org/officeDocument/2006/relationships/image" Target="../media/image15.jpeg"/><Relationship Id="rId9" Type="http://schemas.openxmlformats.org/officeDocument/2006/relationships/image" Target="../media/image18.jpeg"/></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jpeg"/><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smtClean="0">
                <a:solidFill>
                  <a:srgbClr val="FF0000"/>
                </a:solidFill>
                <a:latin typeface="Times New Roman" panose="02020603050405020304" pitchFamily="18" charset="0"/>
                <a:ea typeface="Cambria" pitchFamily="18" charset="0"/>
                <a:cs typeface="Times New Roman" panose="02020603050405020304" pitchFamily="18" charset="0"/>
              </a:rPr>
              <a:t>KHỞI ĐỘNG</a:t>
            </a:r>
            <a:endParaRPr lang="en-US" b="1" dirty="0">
              <a:solidFill>
                <a:srgbClr val="FF0000"/>
              </a:solidFill>
              <a:latin typeface="Times New Roman" panose="02020603050405020304" pitchFamily="18" charset="0"/>
              <a:ea typeface="Cambria" pitchFamily="18" charset="0"/>
              <a:cs typeface="Times New Roman" panose="02020603050405020304" pitchFamily="18" charset="0"/>
            </a:endParaRPr>
          </a:p>
        </p:txBody>
      </p:sp>
      <p:sp>
        <p:nvSpPr>
          <p:cNvPr id="3" name="Content Placeholder 2"/>
          <p:cNvSpPr>
            <a:spLocks noGrp="1"/>
          </p:cNvSpPr>
          <p:nvPr>
            <p:ph idx="1"/>
          </p:nvPr>
        </p:nvSpPr>
        <p:spPr>
          <a:xfrm>
            <a:off x="228600" y="685800"/>
            <a:ext cx="8915400" cy="914400"/>
          </a:xfrm>
        </p:spPr>
        <p:txBody>
          <a:bodyPr>
            <a:normAutofit fontScale="55000" lnSpcReduction="20000"/>
          </a:bodyPr>
          <a:lstStyle/>
          <a:p>
            <a:pPr marL="0" indent="0" algn="ctr">
              <a:buNone/>
            </a:pPr>
            <a:endParaRPr lang="en-US" sz="4400" b="1" dirty="0" smtClean="0">
              <a:solidFill>
                <a:srgbClr val="0D30DD"/>
              </a:solidFill>
              <a:latin typeface="Times New Roman" panose="02020603050405020304" pitchFamily="18" charset="0"/>
              <a:ea typeface="Cambria" pitchFamily="18" charset="0"/>
              <a:cs typeface="Times New Roman" panose="02020603050405020304" pitchFamily="18" charset="0"/>
            </a:endParaRPr>
          </a:p>
          <a:p>
            <a:pPr marL="0" indent="0" algn="ctr">
              <a:buNone/>
            </a:pPr>
            <a:r>
              <a:rPr lang="en-US" sz="5800" b="1" dirty="0" smtClean="0">
                <a:solidFill>
                  <a:srgbClr val="0D30DD"/>
                </a:solidFill>
                <a:latin typeface="Times New Roman" panose="02020603050405020304" pitchFamily="18" charset="0"/>
                <a:ea typeface="Cambria" pitchFamily="18" charset="0"/>
                <a:cs typeface="Times New Roman" panose="02020603050405020304" pitchFamily="18" charset="0"/>
              </a:rPr>
              <a:t>TRÒ CHƠI XEM HÌNH ĐOÁN TÊN BÃI BIỂN</a:t>
            </a:r>
            <a:endParaRPr lang="en-US" sz="5800" b="1" dirty="0">
              <a:solidFill>
                <a:srgbClr val="0D30DD"/>
              </a:solidFill>
              <a:latin typeface="Times New Roman" panose="02020603050405020304" pitchFamily="18" charset="0"/>
              <a:ea typeface="Cambria" pitchFamily="18" charset="0"/>
              <a:cs typeface="Times New Roman" panose="02020603050405020304" pitchFamily="18"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0"/>
            <a:ext cx="211823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28600" y="3810000"/>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1. </a:t>
            </a:r>
            <a:r>
              <a:rPr lang="en-US" sz="2400" b="1" dirty="0" err="1" smtClean="0">
                <a:latin typeface="Times New Roman" panose="02020603050405020304" pitchFamily="18" charset="0"/>
                <a:ea typeface="Cambria" pitchFamily="18" charset="0"/>
                <a:cs typeface="Times New Roman" panose="02020603050405020304" pitchFamily="18" charset="0"/>
              </a:rPr>
              <a:t>Nha</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Trang</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3" name="TextBox 12"/>
          <p:cNvSpPr txBox="1"/>
          <p:nvPr/>
        </p:nvSpPr>
        <p:spPr>
          <a:xfrm>
            <a:off x="335216" y="6324600"/>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4. </a:t>
            </a:r>
            <a:r>
              <a:rPr lang="en-US" sz="2400" b="1" dirty="0" err="1" smtClean="0">
                <a:latin typeface="Times New Roman" panose="02020603050405020304" pitchFamily="18" charset="0"/>
                <a:ea typeface="Cambria" pitchFamily="18" charset="0"/>
                <a:cs typeface="Times New Roman" panose="02020603050405020304" pitchFamily="18" charset="0"/>
              </a:rPr>
              <a:t>Phú</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Quốc</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4" name="TextBox 13"/>
          <p:cNvSpPr txBox="1"/>
          <p:nvPr/>
        </p:nvSpPr>
        <p:spPr>
          <a:xfrm>
            <a:off x="3200400" y="3810000"/>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2. </a:t>
            </a:r>
            <a:r>
              <a:rPr lang="en-US" sz="2400" b="1" dirty="0" err="1" smtClean="0">
                <a:latin typeface="Times New Roman" panose="02020603050405020304" pitchFamily="18" charset="0"/>
                <a:ea typeface="Cambria" pitchFamily="18" charset="0"/>
                <a:cs typeface="Times New Roman" panose="02020603050405020304" pitchFamily="18" charset="0"/>
              </a:rPr>
              <a:t>Vũng</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Tàu</a:t>
            </a:r>
            <a:r>
              <a:rPr lang="en-US" sz="2400" b="1" dirty="0" smtClean="0">
                <a:latin typeface="Times New Roman" panose="02020603050405020304" pitchFamily="18" charset="0"/>
                <a:ea typeface="Cambria" pitchFamily="18" charset="0"/>
                <a:cs typeface="Times New Roman" panose="02020603050405020304" pitchFamily="18" charset="0"/>
              </a:rPr>
              <a:t>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5" name="TextBox 14"/>
          <p:cNvSpPr txBox="1"/>
          <p:nvPr/>
        </p:nvSpPr>
        <p:spPr>
          <a:xfrm>
            <a:off x="6105525" y="3810000"/>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3. </a:t>
            </a:r>
            <a:r>
              <a:rPr lang="en-US" sz="2400" b="1" dirty="0" err="1" smtClean="0">
                <a:latin typeface="Times New Roman" panose="02020603050405020304" pitchFamily="18" charset="0"/>
                <a:ea typeface="Cambria" pitchFamily="18" charset="0"/>
                <a:cs typeface="Times New Roman" panose="02020603050405020304" pitchFamily="18" charset="0"/>
              </a:rPr>
              <a:t>Vịnh</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Hạ</a:t>
            </a:r>
            <a:r>
              <a:rPr lang="en-US" sz="2400" b="1" dirty="0" smtClean="0">
                <a:latin typeface="Times New Roman" panose="02020603050405020304" pitchFamily="18" charset="0"/>
                <a:ea typeface="Cambria" pitchFamily="18" charset="0"/>
                <a:cs typeface="Times New Roman" panose="02020603050405020304" pitchFamily="18" charset="0"/>
              </a:rPr>
              <a:t> Long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6" name="TextBox 15"/>
          <p:cNvSpPr txBox="1"/>
          <p:nvPr/>
        </p:nvSpPr>
        <p:spPr>
          <a:xfrm>
            <a:off x="3200400" y="6324599"/>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5. </a:t>
            </a:r>
            <a:r>
              <a:rPr lang="en-US" sz="2400" b="1" dirty="0" err="1" smtClean="0">
                <a:latin typeface="Times New Roman" panose="02020603050405020304" pitchFamily="18" charset="0"/>
                <a:ea typeface="Cambria" pitchFamily="18" charset="0"/>
                <a:cs typeface="Times New Roman" panose="02020603050405020304" pitchFamily="18" charset="0"/>
              </a:rPr>
              <a:t>Đà</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Nẵng</a:t>
            </a:r>
            <a:r>
              <a:rPr lang="en-US" sz="2400" b="1" dirty="0" smtClean="0">
                <a:latin typeface="Times New Roman" panose="02020603050405020304" pitchFamily="18" charset="0"/>
                <a:ea typeface="Cambria" pitchFamily="18" charset="0"/>
                <a:cs typeface="Times New Roman" panose="02020603050405020304" pitchFamily="18" charset="0"/>
              </a:rPr>
              <a:t> </a:t>
            </a:r>
            <a:endParaRPr lang="en-US" sz="2400" b="1" dirty="0">
              <a:latin typeface="Times New Roman" panose="02020603050405020304" pitchFamily="18" charset="0"/>
              <a:ea typeface="Cambria" pitchFamily="18" charset="0"/>
              <a:cs typeface="Times New Roman" panose="02020603050405020304" pitchFamily="18" charset="0"/>
            </a:endParaRPr>
          </a:p>
        </p:txBody>
      </p:sp>
      <p:sp>
        <p:nvSpPr>
          <p:cNvPr id="17" name="TextBox 16"/>
          <p:cNvSpPr txBox="1"/>
          <p:nvPr/>
        </p:nvSpPr>
        <p:spPr>
          <a:xfrm>
            <a:off x="6134100" y="6324598"/>
            <a:ext cx="2590800" cy="461665"/>
          </a:xfrm>
          <a:prstGeom prst="rect">
            <a:avLst/>
          </a:prstGeom>
          <a:noFill/>
        </p:spPr>
        <p:txBody>
          <a:bodyPr wrap="square" rtlCol="0">
            <a:spAutoFit/>
          </a:bodyPr>
          <a:lstStyle/>
          <a:p>
            <a:pPr algn="ctr"/>
            <a:r>
              <a:rPr lang="en-US" sz="2400" b="1" dirty="0" smtClean="0">
                <a:latin typeface="Times New Roman" panose="02020603050405020304" pitchFamily="18" charset="0"/>
                <a:ea typeface="Cambria" pitchFamily="18" charset="0"/>
                <a:cs typeface="Times New Roman" panose="02020603050405020304" pitchFamily="18" charset="0"/>
              </a:rPr>
              <a:t>6. </a:t>
            </a:r>
            <a:r>
              <a:rPr lang="en-US" sz="2400" b="1" dirty="0" err="1" smtClean="0">
                <a:latin typeface="Times New Roman" panose="02020603050405020304" pitchFamily="18" charset="0"/>
                <a:ea typeface="Cambria" pitchFamily="18" charset="0"/>
                <a:cs typeface="Times New Roman" panose="02020603050405020304" pitchFamily="18" charset="0"/>
              </a:rPr>
              <a:t>Phan</a:t>
            </a:r>
            <a:r>
              <a:rPr lang="en-US" sz="2400" b="1" dirty="0" smtClean="0">
                <a:latin typeface="Times New Roman" panose="02020603050405020304" pitchFamily="18" charset="0"/>
                <a:ea typeface="Cambria" pitchFamily="18" charset="0"/>
                <a:cs typeface="Times New Roman" panose="02020603050405020304" pitchFamily="18" charset="0"/>
              </a:rPr>
              <a:t> </a:t>
            </a:r>
            <a:r>
              <a:rPr lang="en-US" sz="2400" b="1" dirty="0" err="1" smtClean="0">
                <a:latin typeface="Times New Roman" panose="02020603050405020304" pitchFamily="18" charset="0"/>
                <a:ea typeface="Cambria" pitchFamily="18" charset="0"/>
                <a:cs typeface="Times New Roman" panose="02020603050405020304" pitchFamily="18" charset="0"/>
              </a:rPr>
              <a:t>Thiết</a:t>
            </a:r>
            <a:endParaRPr lang="en-US" sz="2400" b="1" dirty="0">
              <a:latin typeface="Times New Roman" panose="02020603050405020304" pitchFamily="18" charset="0"/>
              <a:ea typeface="Cambria" pitchFamily="18" charset="0"/>
              <a:cs typeface="Times New Roman" panose="02020603050405020304" pitchFamily="18" charset="0"/>
            </a:endParaRPr>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52" y="1889760"/>
            <a:ext cx="2641664" cy="184404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1889760"/>
            <a:ext cx="2667000" cy="184404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4260" y="1889760"/>
            <a:ext cx="2694940" cy="184404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400" y="4419600"/>
            <a:ext cx="2638616" cy="188975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0400" y="4419600"/>
            <a:ext cx="2667000" cy="188975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44260" y="4419600"/>
            <a:ext cx="2694940" cy="188975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9597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randombar(horizontal)">
                                      <p:cBhvr>
                                        <p:cTn id="17" dur="5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randombar(horizont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028"/>
                                        </p:tgtEl>
                                        <p:attrNameLst>
                                          <p:attrName>style.visibility</p:attrName>
                                        </p:attrNameLst>
                                      </p:cBhvr>
                                      <p:to>
                                        <p:strVal val="visible"/>
                                      </p:to>
                                    </p:set>
                                    <p:animEffect transition="in" filter="randombar(horizontal)">
                                      <p:cBhvr>
                                        <p:cTn id="27" dur="500"/>
                                        <p:tgtEl>
                                          <p:spTgt spid="1028"/>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randombar(horizont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029"/>
                                        </p:tgtEl>
                                        <p:attrNameLst>
                                          <p:attrName>style.visibility</p:attrName>
                                        </p:attrNameLst>
                                      </p:cBhvr>
                                      <p:to>
                                        <p:strVal val="visible"/>
                                      </p:to>
                                    </p:set>
                                    <p:animEffect transition="in" filter="randombar(horizontal)">
                                      <p:cBhvr>
                                        <p:cTn id="37" dur="500"/>
                                        <p:tgtEl>
                                          <p:spTgt spid="1029"/>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1030"/>
                                        </p:tgtEl>
                                        <p:attrNameLst>
                                          <p:attrName>style.visibility</p:attrName>
                                        </p:attrNameLst>
                                      </p:cBhvr>
                                      <p:to>
                                        <p:strVal val="visible"/>
                                      </p:to>
                                    </p:set>
                                    <p:animEffect transition="in" filter="randombar(horizontal)">
                                      <p:cBhvr>
                                        <p:cTn id="47" dur="500"/>
                                        <p:tgtEl>
                                          <p:spTgt spid="103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randombar(horizontal)">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1031"/>
                                        </p:tgtEl>
                                        <p:attrNameLst>
                                          <p:attrName>style.visibility</p:attrName>
                                        </p:attrNameLst>
                                      </p:cBhvr>
                                      <p:to>
                                        <p:strVal val="visible"/>
                                      </p:to>
                                    </p:set>
                                    <p:animEffect transition="in" filter="randombar(horizontal)">
                                      <p:cBhvr>
                                        <p:cTn id="57" dur="500"/>
                                        <p:tgtEl>
                                          <p:spTgt spid="1031"/>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randombar(horizontal)">
                                      <p:cBhvr>
                                        <p:cTn id="6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16" grpId="0"/>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872496"/>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giải</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thích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v</a:t>
            </a:r>
            <a:r>
              <a:rPr lang="vi-VN"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ì </a:t>
            </a:r>
            <a:r>
              <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sao chất lượng môi trường biển nước ta có xu hướng giảm?</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MÔI TRƯỜNG BIỂN ĐẢO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0495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938587"/>
            <a:ext cx="3657601" cy="2462213"/>
          </a:xfrm>
          <a:prstGeom prst="rect">
            <a:avLst/>
          </a:prstGeom>
          <a:solidFill>
            <a:srgbClr val="FFCCFF"/>
          </a:solidFill>
          <a:ln w="12700">
            <a:solidFill>
              <a:srgbClr val="0070C0"/>
            </a:solidFill>
          </a:ln>
        </p:spPr>
        <p:txBody>
          <a:bodyPr wrap="square">
            <a:spAutoFit/>
          </a:bodyPr>
          <a:lstStyle/>
          <a:p>
            <a:pPr algn="just"/>
            <a:r>
              <a:rPr lang="en-US" sz="2200" dirty="0" smtClean="0">
                <a:latin typeface="Times New Roman" panose="02020603050405020304" pitchFamily="18" charset="0"/>
                <a:ea typeface="Cambria" panose="02040503050406030204" pitchFamily="18" charset="0"/>
                <a:cs typeface="Times New Roman" panose="02020603050405020304" pitchFamily="18" charset="0"/>
              </a:rPr>
              <a:t>- C</a:t>
            </a:r>
            <a:r>
              <a:rPr lang="vi-VN" sz="2200" dirty="0" smtClean="0">
                <a:latin typeface="Times New Roman" panose="02020603050405020304" pitchFamily="18" charset="0"/>
                <a:ea typeface="Cambria" panose="02040503050406030204" pitchFamily="18" charset="0"/>
                <a:cs typeface="Times New Roman" panose="02020603050405020304" pitchFamily="18" charset="0"/>
              </a:rPr>
              <a:t>hịu </a:t>
            </a:r>
            <a:r>
              <a:rPr lang="vi-VN" sz="2200" dirty="0">
                <a:latin typeface="Times New Roman" panose="02020603050405020304" pitchFamily="18" charset="0"/>
                <a:ea typeface="Cambria" panose="02040503050406030204" pitchFamily="18" charset="0"/>
                <a:cs typeface="Times New Roman" panose="02020603050405020304" pitchFamily="18" charset="0"/>
              </a:rPr>
              <a:t>tác động mạnh của các hoạt động phát triển kinh tế - xã hội khu vực ven bờ. </a:t>
            </a:r>
            <a:endParaRPr lang="en-US" sz="22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vi-VN" sz="2200" dirty="0" smtClean="0">
                <a:latin typeface="Times New Roman" panose="02020603050405020304" pitchFamily="18" charset="0"/>
                <a:ea typeface="Cambria" panose="02040503050406030204" pitchFamily="18" charset="0"/>
                <a:cs typeface="Times New Roman" panose="02020603050405020304" pitchFamily="18" charset="0"/>
              </a:rPr>
              <a:t>Ngoài </a:t>
            </a:r>
            <a:r>
              <a:rPr lang="vi-VN" sz="2200" dirty="0">
                <a:latin typeface="Times New Roman" panose="02020603050405020304" pitchFamily="18" charset="0"/>
                <a:ea typeface="Cambria" panose="02040503050406030204" pitchFamily="18" charset="0"/>
                <a:cs typeface="Times New Roman" panose="02020603050405020304" pitchFamily="18" charset="0"/>
              </a:rPr>
              <a:t>ra, biến đổi khí hậu và nước biển dâng cũng có tác động xấu tới môi trường biển đảo.</a:t>
            </a:r>
          </a:p>
        </p:txBody>
      </p:sp>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Xả</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chất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thải</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xuống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biển</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smtClean="0">
                <a:latin typeface="Times New Roman" panose="02020603050405020304" pitchFamily="18" charset="0"/>
                <a:ea typeface="Cambria" pitchFamily="18" charset="0"/>
                <a:cs typeface="Times New Roman" panose="02020603050405020304" pitchFamily="18" charset="0"/>
              </a:rPr>
              <a:t>Ô </a:t>
            </a:r>
            <a:r>
              <a:rPr lang="en-US" dirty="0" err="1" smtClean="0">
                <a:latin typeface="Times New Roman" panose="02020603050405020304" pitchFamily="18" charset="0"/>
                <a:ea typeface="Cambria" pitchFamily="18" charset="0"/>
                <a:cs typeface="Times New Roman" panose="02020603050405020304" pitchFamily="18" charset="0"/>
              </a:rPr>
              <a:t>nhiễm</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biển</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1536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0071" y="1283562"/>
            <a:ext cx="3509130" cy="222163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0071" y="3983244"/>
            <a:ext cx="3509130" cy="227682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152899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362"/>
                                        </p:tgtEl>
                                        <p:attrNameLst>
                                          <p:attrName>style.visibility</p:attrName>
                                        </p:attrNameLst>
                                      </p:cBhvr>
                                      <p:to>
                                        <p:strVal val="visible"/>
                                      </p:to>
                                    </p:set>
                                    <p:animEffect transition="in" filter="randombar(horizontal)">
                                      <p:cBhvr>
                                        <p:cTn id="15" dur="500"/>
                                        <p:tgtEl>
                                          <p:spTgt spid="1536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15363"/>
                                        </p:tgtEl>
                                        <p:attrNameLst>
                                          <p:attrName>style.visibility</p:attrName>
                                        </p:attrNameLst>
                                      </p:cBhvr>
                                      <p:to>
                                        <p:strVal val="visible"/>
                                      </p:to>
                                    </p:set>
                                    <p:animEffect transition="in" filter="randombar(horizontal)">
                                      <p:cBhvr>
                                        <p:cTn id="21" dur="500"/>
                                        <p:tgtEl>
                                          <p:spTgt spid="15363"/>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7"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355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4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ô</a:t>
            </a:r>
            <a:r>
              <a:rPr lang="vi-VN" sz="24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nhiễm môi trường biển gây ra những hậu quả gì?</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MÔI TRƯỜNG BIỂN ĐẢO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133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799344"/>
            <a:ext cx="3657601" cy="2677656"/>
          </a:xfrm>
          <a:prstGeom prst="rect">
            <a:avLst/>
          </a:prstGeom>
          <a:solidFill>
            <a:srgbClr val="FFCCFF"/>
          </a:solidFill>
          <a:ln w="12700">
            <a:solidFill>
              <a:srgbClr val="0070C0"/>
            </a:solidFill>
          </a:ln>
        </p:spPr>
        <p:txBody>
          <a:bodyPr wrap="square">
            <a:spAutoFit/>
          </a:bodyPr>
          <a:lstStyle/>
          <a:p>
            <a:pPr algn="just"/>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vi-VN" sz="2400" dirty="0" smtClean="0">
                <a:latin typeface="Times New Roman" panose="02020603050405020304" pitchFamily="18" charset="0"/>
                <a:ea typeface="Cambria" panose="02040503050406030204" pitchFamily="18" charset="0"/>
                <a:cs typeface="Times New Roman" panose="02020603050405020304" pitchFamily="18" charset="0"/>
              </a:rPr>
              <a:t>Phá </a:t>
            </a:r>
            <a:r>
              <a:rPr lang="vi-VN" sz="2400" dirty="0">
                <a:latin typeface="Times New Roman" panose="02020603050405020304" pitchFamily="18" charset="0"/>
                <a:ea typeface="Cambria" panose="02040503050406030204" pitchFamily="18" charset="0"/>
                <a:cs typeface="Times New Roman" panose="02020603050405020304" pitchFamily="18" charset="0"/>
              </a:rPr>
              <a:t>hoại môi trường sống của sinh vật, làm tuyệt chủng một số loại hản sản, sinh vật gần bờ. </a:t>
            </a:r>
            <a:endParaRPr lang="en-US" sz="24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400" dirty="0" smtClean="0">
                <a:latin typeface="Times New Roman" panose="02020603050405020304" pitchFamily="18" charset="0"/>
                <a:ea typeface="Cambria" panose="02040503050406030204" pitchFamily="18" charset="0"/>
                <a:cs typeface="Times New Roman" panose="02020603050405020304" pitchFamily="18" charset="0"/>
              </a:rPr>
              <a:t>- </a:t>
            </a:r>
            <a:r>
              <a:rPr lang="vi-VN" sz="2400" dirty="0" smtClean="0">
                <a:latin typeface="Times New Roman" panose="02020603050405020304" pitchFamily="18" charset="0"/>
                <a:ea typeface="Cambria" panose="02040503050406030204" pitchFamily="18" charset="0"/>
                <a:cs typeface="Times New Roman" panose="02020603050405020304" pitchFamily="18" charset="0"/>
              </a:rPr>
              <a:t>Gây </a:t>
            </a:r>
            <a:r>
              <a:rPr lang="vi-VN" sz="2400" dirty="0">
                <a:latin typeface="Times New Roman" panose="02020603050405020304" pitchFamily="18" charset="0"/>
                <a:ea typeface="Cambria" panose="02040503050406030204" pitchFamily="18" charset="0"/>
                <a:cs typeface="Times New Roman" panose="02020603050405020304" pitchFamily="18" charset="0"/>
              </a:rPr>
              <a:t>mất mỹ quan, ảnh hưởng lớn đến ngành du lịch.</a:t>
            </a:r>
          </a:p>
        </p:txBody>
      </p:sp>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smtClean="0">
                <a:latin typeface="Times New Roman" panose="02020603050405020304" pitchFamily="18" charset="0"/>
                <a:ea typeface="Cambria" pitchFamily="18" charset="0"/>
                <a:cs typeface="Times New Roman" panose="02020603050405020304" pitchFamily="18" charset="0"/>
              </a:rPr>
              <a:t>Ô </a:t>
            </a:r>
            <a:r>
              <a:rPr lang="en-US" dirty="0" err="1" smtClean="0">
                <a:latin typeface="Times New Roman" panose="02020603050405020304" pitchFamily="18" charset="0"/>
                <a:ea typeface="Cambria" pitchFamily="18" charset="0"/>
                <a:cs typeface="Times New Roman" panose="02020603050405020304" pitchFamily="18" charset="0"/>
              </a:rPr>
              <a:t>nhiễm</a:t>
            </a:r>
            <a:r>
              <a:rPr lang="en-US" dirty="0" smtClean="0">
                <a:latin typeface="Times New Roman" panose="02020603050405020304" pitchFamily="18" charset="0"/>
                <a:ea typeface="Cambria" pitchFamily="18" charset="0"/>
                <a:cs typeface="Times New Roman" panose="02020603050405020304" pitchFamily="18" charset="0"/>
              </a:rPr>
              <a:t> ở </a:t>
            </a:r>
            <a:r>
              <a:rPr lang="en-US" dirty="0" err="1" smtClean="0">
                <a:latin typeface="Times New Roman" panose="02020603050405020304" pitchFamily="18" charset="0"/>
                <a:ea typeface="Cambria" pitchFamily="18" charset="0"/>
                <a:cs typeface="Times New Roman" panose="02020603050405020304" pitchFamily="18" charset="0"/>
              </a:rPr>
              <a:t>biển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Vũng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Tàu</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Cá</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chết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trên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biển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Vũng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Áng</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1638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9918" y="1273832"/>
            <a:ext cx="3499282" cy="22313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9918" y="3991705"/>
            <a:ext cx="3499282" cy="226836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23023696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6386"/>
                                        </p:tgtEl>
                                        <p:attrNameLst>
                                          <p:attrName>style.visibility</p:attrName>
                                        </p:attrNameLst>
                                      </p:cBhvr>
                                      <p:to>
                                        <p:strVal val="visible"/>
                                      </p:to>
                                    </p:set>
                                    <p:animEffect transition="in" filter="randombar(horizontal)">
                                      <p:cBhvr>
                                        <p:cTn id="15" dur="500"/>
                                        <p:tgtEl>
                                          <p:spTgt spid="1638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16387"/>
                                        </p:tgtEl>
                                        <p:attrNameLst>
                                          <p:attrName>style.visibility</p:attrName>
                                        </p:attrNameLst>
                                      </p:cBhvr>
                                      <p:to>
                                        <p:strVal val="visible"/>
                                      </p:to>
                                    </p:set>
                                    <p:animEffect transition="in" filter="randombar(horizontal)">
                                      <p:cBhvr>
                                        <p:cTn id="21" dur="500"/>
                                        <p:tgtEl>
                                          <p:spTgt spid="1638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7"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828800"/>
            <a:ext cx="3657601" cy="969496"/>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n</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êu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 biện pháp bảo vệ môi trường biển đảo nước ta.</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MÔI TRƯỜNG BIỂN ĐẢO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28772" y="1828800"/>
            <a:ext cx="942828" cy="990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329829" y="3378439"/>
            <a:ext cx="1113320" cy="1105735"/>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4" name="TextBox 33"/>
          <p:cNvSpPr txBox="1"/>
          <p:nvPr/>
        </p:nvSpPr>
        <p:spPr>
          <a:xfrm>
            <a:off x="5181599" y="6248401"/>
            <a:ext cx="3886201" cy="338554"/>
          </a:xfrm>
          <a:prstGeom prst="rect">
            <a:avLst/>
          </a:prstGeom>
          <a:noFill/>
        </p:spPr>
        <p:txBody>
          <a:bodyPr wrap="square" rtlCol="0">
            <a:spAutoFit/>
          </a:bodyPr>
          <a:lstStyle/>
          <a:p>
            <a:pPr algn="ctr"/>
            <a:r>
              <a:rPr lang="en-US" sz="1600" dirty="0" err="1" smtClean="0">
                <a:latin typeface="Times New Roman" panose="02020603050405020304" pitchFamily="18" charset="0"/>
                <a:ea typeface="Cambria" pitchFamily="18" charset="0"/>
                <a:cs typeface="Times New Roman" panose="02020603050405020304" pitchFamily="18" charset="0"/>
              </a:rPr>
              <a:t>Tuyên</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truyền</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bảo</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vệ</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môi</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trường</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biển</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đảo</a:t>
            </a:r>
            <a:endParaRPr lang="en-US" sz="1600" dirty="0">
              <a:latin typeface="Times New Roman" panose="02020603050405020304" pitchFamily="18" charset="0"/>
              <a:ea typeface="Cambria" pitchFamily="18" charset="0"/>
              <a:cs typeface="Times New Roman" panose="02020603050405020304" pitchFamily="18" charset="0"/>
            </a:endParaRPr>
          </a:p>
        </p:txBody>
      </p:sp>
      <p:graphicFrame>
        <p:nvGraphicFramePr>
          <p:cNvPr id="36" name="Diagram 35"/>
          <p:cNvGraphicFramePr/>
          <p:nvPr>
            <p:extLst>
              <p:ext uri="{D42A27DB-BD31-4B8C-83A1-F6EECF244321}">
                <p14:modId xmlns:p14="http://schemas.microsoft.com/office/powerpoint/2010/main" val="499617013"/>
              </p:ext>
            </p:extLst>
          </p:nvPr>
        </p:nvGraphicFramePr>
        <p:xfrm>
          <a:off x="609600" y="2844463"/>
          <a:ext cx="4694546" cy="370873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1266" name="Picture 2"/>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40766" y="4038600"/>
            <a:ext cx="3498433" cy="2209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40766" y="1295400"/>
            <a:ext cx="3498433" cy="248437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461174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Effect transition="in" filter="randombar(horizontal)">
                                      <p:cBhvr>
                                        <p:cTn id="15" dur="500"/>
                                        <p:tgtEl>
                                          <p:spTgt spid="2050"/>
                                        </p:tgtEl>
                                      </p:cBhvr>
                                    </p:animEffect>
                                  </p:childTnLst>
                                </p:cTn>
                              </p:par>
                              <p:par>
                                <p:cTn id="16" presetID="14" presetClass="entr" presetSubtype="10" fill="hold" nodeType="withEffect">
                                  <p:stCondLst>
                                    <p:cond delay="0"/>
                                  </p:stCondLst>
                                  <p:childTnLst>
                                    <p:set>
                                      <p:cBhvr>
                                        <p:cTn id="17" dur="1" fill="hold">
                                          <p:stCondLst>
                                            <p:cond delay="0"/>
                                          </p:stCondLst>
                                        </p:cTn>
                                        <p:tgtEl>
                                          <p:spTgt spid="11266"/>
                                        </p:tgtEl>
                                        <p:attrNameLst>
                                          <p:attrName>style.visibility</p:attrName>
                                        </p:attrNameLst>
                                      </p:cBhvr>
                                      <p:to>
                                        <p:strVal val="visible"/>
                                      </p:to>
                                    </p:set>
                                    <p:animEffect transition="in" filter="randombar(horizontal)">
                                      <p:cBhvr>
                                        <p:cTn id="18" dur="500"/>
                                        <p:tgtEl>
                                          <p:spTgt spid="1126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randombar(horizontal)">
                                      <p:cBhvr>
                                        <p:cTn id="21" dur="500"/>
                                        <p:tgtEl>
                                          <p:spTgt spid="34"/>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animEffect transition="in" filter="fade">
                                      <p:cBhvr>
                                        <p:cTn id="31" dur="1000"/>
                                        <p:tgtEl>
                                          <p:spTgt spid="36"/>
                                        </p:tgtEl>
                                      </p:cBhvr>
                                    </p:animEffect>
                                    <p:anim calcmode="lin" valueType="num">
                                      <p:cBhvr>
                                        <p:cTn id="32" dur="1000" fill="hold"/>
                                        <p:tgtEl>
                                          <p:spTgt spid="36"/>
                                        </p:tgtEl>
                                        <p:attrNameLst>
                                          <p:attrName>ppt_x</p:attrName>
                                        </p:attrNameLst>
                                      </p:cBhvr>
                                      <p:tavLst>
                                        <p:tav tm="0">
                                          <p:val>
                                            <p:strVal val="#ppt_x"/>
                                          </p:val>
                                        </p:tav>
                                        <p:tav tm="100000">
                                          <p:val>
                                            <p:strVal val="#ppt_x"/>
                                          </p:val>
                                        </p:tav>
                                      </p:tavLst>
                                    </p:anim>
                                    <p:anim calcmode="lin" valueType="num">
                                      <p:cBhvr>
                                        <p:cTn id="3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4" grpId="0"/>
      <p:bldGraphic spid="3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828800"/>
            <a:ext cx="3657601" cy="877163"/>
          </a:xfrm>
          <a:prstGeom prst="rect">
            <a:avLst/>
          </a:prstGeom>
          <a:solidFill>
            <a:srgbClr val="BCFCD4"/>
          </a:solidFill>
          <a:ln w="12700">
            <a:solidFill>
              <a:srgbClr val="009900"/>
            </a:solidFill>
          </a:ln>
        </p:spPr>
        <p:txBody>
          <a:bodyPr wrap="square">
            <a:spAutoFit/>
          </a:bodyPr>
          <a:lstStyle/>
          <a:p>
            <a:pPr algn="just"/>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7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7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17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là </a:t>
            </a:r>
            <a:r>
              <a:rPr lang="vi-VN" sz="17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học sinh thì cần phải làm gì để bảo vệ môi trường biển đảo?</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MÔI TRƯỜNG BIỂN ĐẢO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28772" y="1828800"/>
            <a:ext cx="942828" cy="990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329829" y="3378439"/>
            <a:ext cx="1113320" cy="1105735"/>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7" name="TextBox 26"/>
          <p:cNvSpPr txBox="1"/>
          <p:nvPr/>
        </p:nvSpPr>
        <p:spPr>
          <a:xfrm>
            <a:off x="5433373" y="35168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Dọn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vệ</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sinh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bãi</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biển</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34" name="TextBox 33"/>
          <p:cNvSpPr txBox="1"/>
          <p:nvPr/>
        </p:nvSpPr>
        <p:spPr>
          <a:xfrm>
            <a:off x="5162483" y="6248400"/>
            <a:ext cx="3886201" cy="338554"/>
          </a:xfrm>
          <a:prstGeom prst="rect">
            <a:avLst/>
          </a:prstGeom>
          <a:noFill/>
        </p:spPr>
        <p:txBody>
          <a:bodyPr wrap="square" rtlCol="0">
            <a:spAutoFit/>
          </a:bodyPr>
          <a:lstStyle/>
          <a:p>
            <a:pPr algn="ctr"/>
            <a:r>
              <a:rPr lang="en-US" sz="1600" dirty="0" err="1" smtClean="0">
                <a:latin typeface="Times New Roman" panose="02020603050405020304" pitchFamily="18" charset="0"/>
                <a:ea typeface="Cambria" pitchFamily="18" charset="0"/>
                <a:cs typeface="Times New Roman" panose="02020603050405020304" pitchFamily="18" charset="0"/>
              </a:rPr>
              <a:t>Rèn</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kĩ</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năng</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thích</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ứng</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với</a:t>
            </a:r>
            <a:r>
              <a:rPr lang="en-US" sz="1600" dirty="0" smtClean="0">
                <a:latin typeface="Times New Roman" panose="02020603050405020304" pitchFamily="18" charset="0"/>
                <a:ea typeface="Cambria" pitchFamily="18" charset="0"/>
                <a:cs typeface="Times New Roman" panose="02020603050405020304" pitchFamily="18" charset="0"/>
              </a:rPr>
              <a:t> </a:t>
            </a:r>
            <a:r>
              <a:rPr lang="en-US" sz="1600" dirty="0" err="1" smtClean="0">
                <a:latin typeface="Times New Roman" panose="02020603050405020304" pitchFamily="18" charset="0"/>
                <a:ea typeface="Cambria" pitchFamily="18" charset="0"/>
                <a:cs typeface="Times New Roman" panose="02020603050405020304" pitchFamily="18" charset="0"/>
              </a:rPr>
              <a:t>thiên</a:t>
            </a:r>
            <a:r>
              <a:rPr lang="en-US" sz="1600" dirty="0" smtClean="0">
                <a:latin typeface="Times New Roman" panose="02020603050405020304" pitchFamily="18" charset="0"/>
                <a:ea typeface="Cambria" pitchFamily="18" charset="0"/>
                <a:cs typeface="Times New Roman" panose="02020603050405020304" pitchFamily="18" charset="0"/>
              </a:rPr>
              <a:t> tai</a:t>
            </a:r>
            <a:endParaRPr lang="en-US" sz="1600" dirty="0">
              <a:latin typeface="Times New Roman" panose="02020603050405020304" pitchFamily="18" charset="0"/>
              <a:ea typeface="Cambria" pitchFamily="18" charset="0"/>
              <a:cs typeface="Times New Roman" panose="02020603050405020304" pitchFamily="18" charset="0"/>
            </a:endParaRPr>
          </a:p>
        </p:txBody>
      </p:sp>
      <p:graphicFrame>
        <p:nvGraphicFramePr>
          <p:cNvPr id="36" name="Diagram 35"/>
          <p:cNvGraphicFramePr/>
          <p:nvPr>
            <p:extLst>
              <p:ext uri="{D42A27DB-BD31-4B8C-83A1-F6EECF244321}">
                <p14:modId xmlns:p14="http://schemas.microsoft.com/office/powerpoint/2010/main" val="2390051268"/>
              </p:ext>
            </p:extLst>
          </p:nvPr>
        </p:nvGraphicFramePr>
        <p:xfrm>
          <a:off x="609600" y="2844463"/>
          <a:ext cx="4694546" cy="3708737"/>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11267" name="Picture 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71969" y="1295400"/>
            <a:ext cx="3467230" cy="22214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371969" y="3978261"/>
            <a:ext cx="3467230" cy="227013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27205001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267"/>
                                        </p:tgtEl>
                                        <p:attrNameLst>
                                          <p:attrName>style.visibility</p:attrName>
                                        </p:attrNameLst>
                                      </p:cBhvr>
                                      <p:to>
                                        <p:strVal val="visible"/>
                                      </p:to>
                                    </p:set>
                                    <p:animEffect transition="in" filter="randombar(horizontal)">
                                      <p:cBhvr>
                                        <p:cTn id="12" dur="500"/>
                                        <p:tgtEl>
                                          <p:spTgt spid="1126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par>
                                <p:cTn id="16" presetID="14" presetClass="entr" presetSubtype="10" fill="hold" nodeType="withEffect">
                                  <p:stCondLst>
                                    <p:cond delay="0"/>
                                  </p:stCondLst>
                                  <p:childTnLst>
                                    <p:set>
                                      <p:cBhvr>
                                        <p:cTn id="17" dur="1" fill="hold">
                                          <p:stCondLst>
                                            <p:cond delay="0"/>
                                          </p:stCondLst>
                                        </p:cTn>
                                        <p:tgtEl>
                                          <p:spTgt spid="3075"/>
                                        </p:tgtEl>
                                        <p:attrNameLst>
                                          <p:attrName>style.visibility</p:attrName>
                                        </p:attrNameLst>
                                      </p:cBhvr>
                                      <p:to>
                                        <p:strVal val="visible"/>
                                      </p:to>
                                    </p:set>
                                    <p:animEffect transition="in" filter="randombar(horizontal)">
                                      <p:cBhvr>
                                        <p:cTn id="18" dur="500"/>
                                        <p:tgtEl>
                                          <p:spTgt spid="3075"/>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randombar(horizontal)">
                                      <p:cBhvr>
                                        <p:cTn id="21" dur="500"/>
                                        <p:tgtEl>
                                          <p:spTgt spid="34"/>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randombar(horizontal)">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1000"/>
                                        <p:tgtEl>
                                          <p:spTgt spid="36"/>
                                        </p:tgtEl>
                                      </p:cBhvr>
                                    </p:animEffect>
                                    <p:anim calcmode="lin" valueType="num">
                                      <p:cBhvr>
                                        <p:cTn id="35" dur="1000" fill="hold"/>
                                        <p:tgtEl>
                                          <p:spTgt spid="36"/>
                                        </p:tgtEl>
                                        <p:attrNameLst>
                                          <p:attrName>ppt_x</p:attrName>
                                        </p:attrNameLst>
                                      </p:cBhvr>
                                      <p:tavLst>
                                        <p:tav tm="0">
                                          <p:val>
                                            <p:strVal val="#ppt_x"/>
                                          </p:val>
                                        </p:tav>
                                        <p:tav tm="100000">
                                          <p:val>
                                            <p:strVal val="#ppt_x"/>
                                          </p:val>
                                        </p:tav>
                                      </p:tavLst>
                                    </p:anim>
                                    <p:anim calcmode="lin" valueType="num">
                                      <p:cBhvr>
                                        <p:cTn id="3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7" grpId="0"/>
      <p:bldP spid="34" grpId="0"/>
      <p:bldGraphic spid="36"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362200"/>
            <a:ext cx="6792509" cy="28956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2" y="2590800"/>
            <a:ext cx="6553198" cy="2277547"/>
          </a:xfrm>
          <a:prstGeom prst="rect">
            <a:avLst/>
          </a:prstGeom>
        </p:spPr>
        <p:txBody>
          <a:bodyPr wrap="square">
            <a:spAutoFit/>
          </a:bodyPr>
          <a:lstStyle/>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Xây dựng cơ chế chính sách, luật bảo vệ môi trường biển đảo.</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Áp dụng các thành tựu khoa học công nghệ để kiểm soát và xử lí vấn đề môi trường biển đảo.</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Tuyên truyền, nâng cao nhận thức của người dân về bảo vệ và cải thiện môi trường biển đảo,...</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MÔI TRƯỜNG BIỂN ĐẢO VIỆT NAM</a:t>
            </a:r>
          </a:p>
        </p:txBody>
      </p:sp>
      <p:sp>
        <p:nvSpPr>
          <p:cNvPr id="22" name="Text Box 9"/>
          <p:cNvSpPr txBox="1">
            <a:spLocks noChangeArrowheads="1"/>
          </p:cNvSpPr>
          <p:nvPr/>
        </p:nvSpPr>
        <p:spPr bwMode="auto">
          <a:xfrm>
            <a:off x="452586" y="1295399"/>
            <a:ext cx="5535840" cy="400110"/>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000" b="1" dirty="0" smtClean="0">
                <a:solidFill>
                  <a:srgbClr val="CC0000"/>
                </a:solidFill>
                <a:latin typeface="Times New Roman" pitchFamily="18" charset="0"/>
                <a:cs typeface="Times New Roman" pitchFamily="18" charset="0"/>
              </a:rPr>
              <a:t>b. </a:t>
            </a:r>
            <a:r>
              <a:rPr lang="en-US" sz="2000" b="1" dirty="0" err="1" smtClean="0">
                <a:solidFill>
                  <a:srgbClr val="CC0000"/>
                </a:solidFill>
                <a:latin typeface="Times New Roman" pitchFamily="18" charset="0"/>
                <a:cs typeface="Times New Roman" pitchFamily="18" charset="0"/>
              </a:rPr>
              <a:t>Vấn</a:t>
            </a:r>
            <a:r>
              <a:rPr lang="en-US" sz="2000" b="1" dirty="0" smtClean="0">
                <a:solidFill>
                  <a:srgbClr val="CC0000"/>
                </a:solidFill>
                <a:latin typeface="Times New Roman" pitchFamily="18" charset="0"/>
                <a:cs typeface="Times New Roman" pitchFamily="18" charset="0"/>
              </a:rPr>
              <a:t> </a:t>
            </a:r>
            <a:r>
              <a:rPr lang="en-US" sz="2000" b="1" dirty="0" err="1" smtClean="0">
                <a:solidFill>
                  <a:srgbClr val="CC0000"/>
                </a:solidFill>
                <a:latin typeface="Times New Roman" pitchFamily="18" charset="0"/>
                <a:cs typeface="Times New Roman" pitchFamily="18" charset="0"/>
              </a:rPr>
              <a:t>đề</a:t>
            </a:r>
            <a:r>
              <a:rPr lang="en-US" sz="2000" b="1" dirty="0" smtClean="0">
                <a:solidFill>
                  <a:srgbClr val="CC0000"/>
                </a:solidFill>
                <a:latin typeface="Times New Roman" pitchFamily="18" charset="0"/>
                <a:cs typeface="Times New Roman" pitchFamily="18" charset="0"/>
              </a:rPr>
              <a:t> b</a:t>
            </a:r>
            <a:r>
              <a:rPr lang="vi-VN" sz="2000" b="1" dirty="0" smtClean="0">
                <a:solidFill>
                  <a:srgbClr val="CC0000"/>
                </a:solidFill>
                <a:latin typeface="Times New Roman" pitchFamily="18" charset="0"/>
                <a:cs typeface="Times New Roman" pitchFamily="18" charset="0"/>
              </a:rPr>
              <a:t>ảo </a:t>
            </a:r>
            <a:r>
              <a:rPr lang="vi-VN" sz="2000" b="1" dirty="0">
                <a:solidFill>
                  <a:srgbClr val="CC0000"/>
                </a:solidFill>
                <a:latin typeface="Times New Roman" pitchFamily="18" charset="0"/>
                <a:cs typeface="Times New Roman" pitchFamily="18" charset="0"/>
              </a:rPr>
              <a:t>vệ môi trường biển đảo Việt Nam</a:t>
            </a:r>
            <a:endParaRPr lang="en-US" sz="20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893242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3005" y="1074323"/>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09018" y="975438"/>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25021" y="45900"/>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12837" y="120320"/>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20965" y="120508"/>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55877" y="120320"/>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20965" y="1136508"/>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02267" y="127424"/>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588412" y="127425"/>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699766" y="196287"/>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58524" y="645141"/>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184294" y="1178227"/>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47210" y="915669"/>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189477" y="260208"/>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Times New Roman" panose="02020603050405020304" pitchFamily="18" charset="0"/>
                <a:cs typeface="Times New Roman" panose="02020603050405020304" pitchFamily="18" charset="0"/>
              </a:rPr>
              <a:t>TÀI NGUYÊN BIỂN VÀ THỀM LỤC ĐỊA</a:t>
            </a:r>
            <a:r>
              <a:rPr lang="en-US" sz="2400" b="1" dirty="0" smtClean="0">
                <a:solidFill>
                  <a:srgbClr val="0D30DD"/>
                </a:solidFill>
                <a:latin typeface="Times New Roman" panose="02020603050405020304" pitchFamily="18" charset="0"/>
                <a:cs typeface="Times New Roman" panose="02020603050405020304" pitchFamily="18" charset="0"/>
              </a:rPr>
              <a:t>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vi-VN" sz="2400" b="1" dirty="0">
              <a:solidFill>
                <a:srgbClr val="0D30DD"/>
              </a:solidFill>
              <a:latin typeface="Times New Roman" panose="02020603050405020304" pitchFamily="18" charset="0"/>
              <a:cs typeface="Times New Roman" panose="02020603050405020304" pitchFamily="18" charset="0"/>
            </a:endParaRPr>
          </a:p>
        </p:txBody>
      </p:sp>
      <p:sp>
        <p:nvSpPr>
          <p:cNvPr id="22" name="Rectangle 21"/>
          <p:cNvSpPr/>
          <p:nvPr/>
        </p:nvSpPr>
        <p:spPr>
          <a:xfrm>
            <a:off x="268940" y="1254552"/>
            <a:ext cx="8494135" cy="5312223"/>
          </a:xfrm>
          <a:prstGeom prst="rect">
            <a:avLst/>
          </a:prstGeom>
          <a:solidFill>
            <a:srgbClr val="BCFCD4"/>
          </a:solidFill>
          <a:ln>
            <a:solidFill>
              <a:srgbClr val="00B050"/>
            </a:solidFill>
          </a:ln>
        </p:spPr>
        <p:txBody>
          <a:bodyPr wrap="square">
            <a:spAutoFit/>
          </a:bodyPr>
          <a:lstStyle/>
          <a:p>
            <a:pPr algn="ctr"/>
            <a:r>
              <a:rPr lang="en-US" sz="212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HOẠT ĐỘNG NHÓM</a:t>
            </a:r>
          </a:p>
          <a:p>
            <a:pPr algn="ctr"/>
            <a:r>
              <a:rPr lang="en-US" sz="212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Thời</a:t>
            </a:r>
            <a:r>
              <a:rPr lang="en-US" sz="212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gian</a:t>
            </a:r>
            <a:r>
              <a:rPr lang="en-US" sz="212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10 </a:t>
            </a:r>
            <a:r>
              <a:rPr lang="en-US" sz="2120" b="1" dirty="0" err="1"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phút</a:t>
            </a:r>
            <a:endParaRPr lang="en-US" sz="2120"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endParaRPr>
          </a:p>
          <a:p>
            <a:pPr algn="ctr"/>
            <a:r>
              <a:rPr lang="en-US" sz="2120" b="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NHIỆM VỤ</a:t>
            </a:r>
          </a:p>
          <a:p>
            <a:pPr algn="just"/>
            <a:r>
              <a:rPr lang="en-US" sz="212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NHÓM 1, 2, 3, 4: </a:t>
            </a:r>
            <a:r>
              <a:rPr lang="en-US" sz="212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video clip, </a:t>
            </a:r>
            <a:r>
              <a:rPr lang="en-US" sz="212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12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Nêu đặc điểm tài nguyên sinh vật biển nước ta.</a:t>
            </a:r>
            <a:endParaRPr lang="en-US"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Vì sao tài nguyên sinh vật biển nước ta phong phú đa dạng?</a:t>
            </a:r>
            <a:endPar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Kể </a:t>
            </a:r>
            <a:r>
              <a:rPr lang="vi-VN"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tên các bãi biển đẹp gắn với tên tỉnh ở nước ta</a:t>
            </a:r>
            <a:r>
              <a:rPr lang="vi-VN"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Chứng </a:t>
            </a:r>
            <a:r>
              <a:rPr lang="vi-VN"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minh các đảo và quần đảo nước ta có giá trị du lịch rất lớn</a:t>
            </a:r>
            <a:r>
              <a:rPr lang="vi-VN"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12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b="1" dirty="0">
                <a:solidFill>
                  <a:srgbClr val="00B050"/>
                </a:solidFill>
                <a:latin typeface="Times New Roman" panose="02020603050405020304" pitchFamily="18" charset="0"/>
                <a:ea typeface="Cambria" panose="02040503050406030204" pitchFamily="18" charset="0"/>
                <a:cs typeface="Times New Roman" panose="02020603050405020304" pitchFamily="18" charset="0"/>
              </a:rPr>
              <a:t>NHÓM </a:t>
            </a:r>
            <a:r>
              <a:rPr lang="en-US" sz="2120" b="1" dirty="0" smtClean="0">
                <a:solidFill>
                  <a:srgbClr val="00B050"/>
                </a:solidFill>
                <a:latin typeface="Times New Roman" panose="02020603050405020304" pitchFamily="18" charset="0"/>
                <a:ea typeface="Cambria" panose="02040503050406030204" pitchFamily="18" charset="0"/>
                <a:cs typeface="Times New Roman" panose="02020603050405020304" pitchFamily="18" charset="0"/>
              </a:rPr>
              <a:t>5, 6, 7, 8: </a:t>
            </a:r>
            <a:r>
              <a:rPr lang="en-US" sz="212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video clip, </a:t>
            </a:r>
            <a:r>
              <a:rPr lang="en-US" sz="212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12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12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hãy</a:t>
            </a:r>
            <a:r>
              <a:rPr lang="en-US"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p>
          <a:p>
            <a:pPr algn="just"/>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 </a:t>
            </a:r>
            <a:r>
              <a:rPr lang="vi-VN"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ta có bao nhiêu bãi biển đẹp. Xác định các bãi biển đẹp của nước ta</a:t>
            </a:r>
            <a:r>
              <a:rPr lang="vi-VN"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Chứng </a:t>
            </a:r>
            <a:r>
              <a:rPr lang="vi-VN"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minh các đảo và quần đảo nước ta có giá trị du lịch rất lớn.</a:t>
            </a:r>
            <a:endPar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Vì </a:t>
            </a:r>
            <a:r>
              <a:rPr lang="vi-VN"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sao các tỉnh ven biển Nam Trung Bộ và Nam Bộ lại phát triển mạnh nghề làm muối</a:t>
            </a:r>
            <a:r>
              <a:rPr lang="vi-VN"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vi-VN" sz="212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Nước ta có điều kiện thuận lợi gì để phát triển giao thông vận tải biển?</a:t>
            </a:r>
            <a:endParaRPr lang="en-US" sz="212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10813" y="1746108"/>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15249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15" dur="500"/>
                                        <p:tgtEl>
                                          <p:spTgt spid="22">
                                            <p:txEl>
                                              <p:pRg st="0" end="0"/>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18" dur="500"/>
                                        <p:tgtEl>
                                          <p:spTgt spid="22">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3" dur="500"/>
                                        <p:tgtEl>
                                          <p:spTgt spid="22">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28" dur="500"/>
                                        <p:tgtEl>
                                          <p:spTgt spid="22">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3" dur="500"/>
                                        <p:tgtEl>
                                          <p:spTgt spid="22">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38" dur="500"/>
                                        <p:tgtEl>
                                          <p:spTgt spid="22">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3" dur="500"/>
                                        <p:tgtEl>
                                          <p:spTgt spid="22">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48" dur="500"/>
                                        <p:tgtEl>
                                          <p:spTgt spid="22">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53" dur="500"/>
                                        <p:tgtEl>
                                          <p:spTgt spid="22">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58" dur="500"/>
                                        <p:tgtEl>
                                          <p:spTgt spid="22">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63" dur="500"/>
                                        <p:tgtEl>
                                          <p:spTgt spid="22">
                                            <p:txEl>
                                              <p:pRg st="10" end="1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22">
                                            <p:txEl>
                                              <p:pRg st="11" end="11"/>
                                            </p:txEl>
                                          </p:spTgt>
                                        </p:tgtEl>
                                        <p:attrNameLst>
                                          <p:attrName>style.visibility</p:attrName>
                                        </p:attrNameLst>
                                      </p:cBhvr>
                                      <p:to>
                                        <p:strVal val="visible"/>
                                      </p:to>
                                    </p:set>
                                    <p:animEffect transition="in" filter="randombar(horizontal)">
                                      <p:cBhvr>
                                        <p:cTn id="68" dur="500"/>
                                        <p:tgtEl>
                                          <p:spTgt spid="22">
                                            <p:txEl>
                                              <p:pRg st="11" end="11"/>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22">
                                            <p:txEl>
                                              <p:pRg st="12" end="12"/>
                                            </p:txEl>
                                          </p:spTgt>
                                        </p:tgtEl>
                                        <p:attrNameLst>
                                          <p:attrName>style.visibility</p:attrName>
                                        </p:attrNameLst>
                                      </p:cBhvr>
                                      <p:to>
                                        <p:strVal val="visible"/>
                                      </p:to>
                                    </p:set>
                                    <p:animEffect transition="in" filter="randombar(horizontal)">
                                      <p:cBhvr>
                                        <p:cTn id="73" dur="500"/>
                                        <p:tgtEl>
                                          <p:spTgt spid="2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i-15">
            <a:hlinkClick r:id="" action="ppaction://media"/>
            <a:extLst>
              <a:ext uri="{FF2B5EF4-FFF2-40B4-BE49-F238E27FC236}">
                <a16:creationId xmlns="" xmlns:a16="http://schemas.microsoft.com/office/drawing/2014/main" id="{07F748C8-6FB2-4FEC-25DF-7078DA2988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9258"/>
            <a:ext cx="9144000" cy="5139484"/>
          </a:xfrm>
          <a:prstGeom prst="rect">
            <a:avLst/>
          </a:prstGeom>
        </p:spPr>
      </p:pic>
    </p:spTree>
    <p:extLst>
      <p:ext uri="{BB962C8B-B14F-4D97-AF65-F5344CB8AC3E}">
        <p14:creationId xmlns:p14="http://schemas.microsoft.com/office/powerpoint/2010/main" val="139897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8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TÀI NGUYÊN BIỂN VÀ THỀM LỤC ĐỊA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a:solidFill>
                  <a:srgbClr val="0D30DD"/>
                </a:solidFill>
                <a:latin typeface="Times New Roman" panose="02020603050405020304" pitchFamily="18" charset="0"/>
                <a:cs typeface="Times New Roman" panose="02020603050405020304" pitchFamily="18" charset="0"/>
              </a:rPr>
              <a:t>NAM</a:t>
            </a:r>
          </a:p>
        </p:txBody>
      </p:sp>
      <p:sp>
        <p:nvSpPr>
          <p:cNvPr id="20" name="TextBox 19"/>
          <p:cNvSpPr txBox="1"/>
          <p:nvPr/>
        </p:nvSpPr>
        <p:spPr>
          <a:xfrm>
            <a:off x="954112" y="6248400"/>
            <a:ext cx="3160688" cy="369332"/>
          </a:xfrm>
          <a:prstGeom prst="rect">
            <a:avLst/>
          </a:prstGeom>
          <a:noFill/>
        </p:spPr>
        <p:txBody>
          <a:bodyPr wrap="square" rtlCol="0">
            <a:spAutoFit/>
          </a:bodyPr>
          <a:lstStyle/>
          <a:p>
            <a:r>
              <a:rPr lang="en-US" dirty="0" smtClean="0">
                <a:latin typeface="Times New Roman" panose="02020603050405020304" pitchFamily="18" charset="0"/>
                <a:ea typeface="Cambria" pitchFamily="18" charset="0"/>
                <a:cs typeface="Times New Roman" panose="02020603050405020304" pitchFamily="18" charset="0"/>
              </a:rPr>
              <a:t>Du </a:t>
            </a:r>
            <a:r>
              <a:rPr lang="en-US" dirty="0" err="1" smtClean="0">
                <a:latin typeface="Times New Roman" panose="02020603050405020304" pitchFamily="18" charset="0"/>
                <a:ea typeface="Cambria" pitchFamily="18" charset="0"/>
                <a:cs typeface="Times New Roman" panose="02020603050405020304" pitchFamily="18" charset="0"/>
              </a:rPr>
              <a:t>lịch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biển</a:t>
            </a:r>
            <a:r>
              <a:rPr lang="en-US" dirty="0" smtClean="0">
                <a:latin typeface="Times New Roman" panose="02020603050405020304" pitchFamily="18" charset="0"/>
                <a:ea typeface="Cambria" pitchFamily="18" charset="0"/>
                <a:cs typeface="Times New Roman" panose="02020603050405020304" pitchFamily="18" charset="0"/>
              </a:rPr>
              <a:t> ở </a:t>
            </a:r>
            <a:r>
              <a:rPr lang="en-US" dirty="0" err="1" smtClean="0">
                <a:latin typeface="Times New Roman" panose="02020603050405020304" pitchFamily="18" charset="0"/>
                <a:ea typeface="Cambria" pitchFamily="18" charset="0"/>
                <a:cs typeface="Times New Roman" panose="02020603050405020304" pitchFamily="18" charset="0"/>
              </a:rPr>
              <a:t>vịnh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Hạ</a:t>
            </a:r>
            <a:r>
              <a:rPr lang="en-US" dirty="0" smtClean="0">
                <a:latin typeface="Times New Roman" panose="02020603050405020304" pitchFamily="18" charset="0"/>
                <a:ea typeface="Cambria" pitchFamily="18" charset="0"/>
                <a:cs typeface="Times New Roman" panose="02020603050405020304" pitchFamily="18" charset="0"/>
              </a:rPr>
              <a:t> Long</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2" name="TextBox 21"/>
          <p:cNvSpPr txBox="1"/>
          <p:nvPr/>
        </p:nvSpPr>
        <p:spPr>
          <a:xfrm>
            <a:off x="5058570" y="6260068"/>
            <a:ext cx="317103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Vịnh</a:t>
            </a:r>
            <a:r>
              <a:rPr lang="en-US" dirty="0" smtClean="0">
                <a:latin typeface="Times New Roman" panose="02020603050405020304" pitchFamily="18" charset="0"/>
                <a:ea typeface="Cambria" pitchFamily="18" charset="0"/>
                <a:cs typeface="Times New Roman" panose="02020603050405020304" pitchFamily="18" charset="0"/>
              </a:rPr>
              <a:t> Cam </a:t>
            </a:r>
            <a:r>
              <a:rPr lang="en-US" dirty="0" err="1" smtClean="0">
                <a:latin typeface="Times New Roman" panose="02020603050405020304" pitchFamily="18" charset="0"/>
                <a:ea typeface="Cambria" pitchFamily="18" charset="0"/>
                <a:cs typeface="Times New Roman" panose="02020603050405020304" pitchFamily="18" charset="0"/>
              </a:rPr>
              <a:t>Ranh</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3" name="TextBox 22"/>
          <p:cNvSpPr txBox="1"/>
          <p:nvPr/>
        </p:nvSpPr>
        <p:spPr>
          <a:xfrm>
            <a:off x="990600" y="3595074"/>
            <a:ext cx="3088515"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Sinh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vật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biển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nước</a:t>
            </a:r>
            <a:r>
              <a:rPr lang="en-US" dirty="0" smtClean="0">
                <a:latin typeface="Times New Roman" panose="02020603050405020304" pitchFamily="18" charset="0"/>
                <a:ea typeface="Cambria" pitchFamily="18" charset="0"/>
                <a:cs typeface="Times New Roman" panose="02020603050405020304" pitchFamily="18" charset="0"/>
              </a:rPr>
              <a:t> ta</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24" name="TextBox 23"/>
          <p:cNvSpPr txBox="1"/>
          <p:nvPr/>
        </p:nvSpPr>
        <p:spPr>
          <a:xfrm>
            <a:off x="4724400" y="3581400"/>
            <a:ext cx="3886200" cy="369332"/>
          </a:xfrm>
          <a:prstGeom prst="rect">
            <a:avLst/>
          </a:prstGeom>
          <a:noFill/>
        </p:spPr>
        <p:txBody>
          <a:bodyPr wrap="square" rtlCol="0">
            <a:spAutoFit/>
          </a:bodyPr>
          <a:lstStyle/>
          <a:p>
            <a:r>
              <a:rPr lang="en-US" dirty="0" err="1" smtClean="0">
                <a:latin typeface="Times New Roman" panose="02020603050405020304" pitchFamily="18" charset="0"/>
                <a:ea typeface="Cambria" pitchFamily="18" charset="0"/>
                <a:cs typeface="Times New Roman" panose="02020603050405020304" pitchFamily="18" charset="0"/>
              </a:rPr>
              <a:t>Sản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xuất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muối</a:t>
            </a:r>
            <a:r>
              <a:rPr lang="en-US" dirty="0" smtClean="0">
                <a:latin typeface="Times New Roman" panose="02020603050405020304" pitchFamily="18" charset="0"/>
                <a:ea typeface="Cambria" pitchFamily="18" charset="0"/>
                <a:cs typeface="Times New Roman" panose="02020603050405020304" pitchFamily="18" charset="0"/>
              </a:rPr>
              <a:t> ở </a:t>
            </a:r>
            <a:r>
              <a:rPr lang="en-US" dirty="0" err="1" smtClean="0">
                <a:latin typeface="Times New Roman" panose="02020603050405020304" pitchFamily="18" charset="0"/>
                <a:ea typeface="Cambria" pitchFamily="18" charset="0"/>
                <a:cs typeface="Times New Roman" panose="02020603050405020304" pitchFamily="18" charset="0"/>
              </a:rPr>
              <a:t>Cà</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Ná</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Ninh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Thuận</a:t>
            </a:r>
            <a:r>
              <a:rPr lang="en-US" dirty="0" smtClean="0">
                <a:latin typeface="Times New Roman" panose="02020603050405020304" pitchFamily="18" charset="0"/>
                <a:ea typeface="Cambria" pitchFamily="18" charset="0"/>
                <a:cs typeface="Times New Roman" panose="02020603050405020304" pitchFamily="18" charset="0"/>
              </a:rPr>
              <a:t>)</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174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599" y="1410822"/>
            <a:ext cx="3809999"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90368" y="1424818"/>
            <a:ext cx="3844031" cy="2142586"/>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598" y="4082106"/>
            <a:ext cx="3809999" cy="216629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90368" y="4070352"/>
            <a:ext cx="3844031" cy="2178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92835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7410"/>
                                        </p:tgtEl>
                                        <p:attrNameLst>
                                          <p:attrName>style.visibility</p:attrName>
                                        </p:attrNameLst>
                                      </p:cBhvr>
                                      <p:to>
                                        <p:strVal val="visible"/>
                                      </p:to>
                                    </p:set>
                                    <p:animEffect transition="in" filter="randombar(horizontal)">
                                      <p:cBhvr>
                                        <p:cTn id="7" dur="500"/>
                                        <p:tgtEl>
                                          <p:spTgt spid="17410"/>
                                        </p:tgtEl>
                                      </p:cBhvr>
                                    </p:animEffect>
                                  </p:childTnLst>
                                </p:cTn>
                              </p:par>
                              <p:par>
                                <p:cTn id="8" presetID="14" presetClass="entr" presetSubtype="10" fill="hold" nodeType="withEffect">
                                  <p:stCondLst>
                                    <p:cond delay="0"/>
                                  </p:stCondLst>
                                  <p:childTnLst>
                                    <p:set>
                                      <p:cBhvr>
                                        <p:cTn id="9" dur="1" fill="hold">
                                          <p:stCondLst>
                                            <p:cond delay="0"/>
                                          </p:stCondLst>
                                        </p:cTn>
                                        <p:tgtEl>
                                          <p:spTgt spid="17411"/>
                                        </p:tgtEl>
                                        <p:attrNameLst>
                                          <p:attrName>style.visibility</p:attrName>
                                        </p:attrNameLst>
                                      </p:cBhvr>
                                      <p:to>
                                        <p:strVal val="visible"/>
                                      </p:to>
                                    </p:set>
                                    <p:animEffect transition="in" filter="randombar(horizontal)">
                                      <p:cBhvr>
                                        <p:cTn id="10" dur="500"/>
                                        <p:tgtEl>
                                          <p:spTgt spid="174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randombar(horizontal)">
                                      <p:cBhvr>
                                        <p:cTn id="13" dur="500"/>
                                        <p:tgtEl>
                                          <p:spTgt spid="23"/>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randombar(horizontal)">
                                      <p:cBhvr>
                                        <p:cTn id="16" dur="500"/>
                                        <p:tgtEl>
                                          <p:spTgt spid="24"/>
                                        </p:tgtEl>
                                      </p:cBhvr>
                                    </p:animEffect>
                                  </p:childTnLst>
                                </p:cTn>
                              </p:par>
                              <p:par>
                                <p:cTn id="17" presetID="14" presetClass="entr" presetSubtype="10" fill="hold" nodeType="with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randombar(horizontal)">
                                      <p:cBhvr>
                                        <p:cTn id="19" dur="500"/>
                                        <p:tgtEl>
                                          <p:spTgt spid="4098"/>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randombar(horizontal)">
                                      <p:cBhvr>
                                        <p:cTn id="22" dur="500"/>
                                        <p:tgtEl>
                                          <p:spTgt spid="20"/>
                                        </p:tgtEl>
                                      </p:cBhvr>
                                    </p:animEffect>
                                  </p:childTnLst>
                                </p:cTn>
                              </p:par>
                              <p:par>
                                <p:cTn id="23" presetID="14" presetClass="entr" presetSubtype="10" fill="hold" nodeType="withEffect">
                                  <p:stCondLst>
                                    <p:cond delay="0"/>
                                  </p:stCondLst>
                                  <p:childTnLst>
                                    <p:set>
                                      <p:cBhvr>
                                        <p:cTn id="24" dur="1" fill="hold">
                                          <p:stCondLst>
                                            <p:cond delay="0"/>
                                          </p:stCondLst>
                                        </p:cTn>
                                        <p:tgtEl>
                                          <p:spTgt spid="17412"/>
                                        </p:tgtEl>
                                        <p:attrNameLst>
                                          <p:attrName>style.visibility</p:attrName>
                                        </p:attrNameLst>
                                      </p:cBhvr>
                                      <p:to>
                                        <p:strVal val="visible"/>
                                      </p:to>
                                    </p:set>
                                    <p:animEffect transition="in" filter="randombar(horizontal)">
                                      <p:cBhvr>
                                        <p:cTn id="25" dur="500"/>
                                        <p:tgtEl>
                                          <p:spTgt spid="174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randombar(horizontal)">
                                      <p:cBhvr>
                                        <p:cTn id="28"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956004897"/>
              </p:ext>
            </p:extLst>
          </p:nvPr>
        </p:nvGraphicFramePr>
        <p:xfrm>
          <a:off x="381000" y="1299019"/>
          <a:ext cx="8530387" cy="52541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TÀI NGUYÊN BIỂN VÀ THỀM LỤC ĐỊA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vi-VN" sz="2400" b="1" dirty="0" smtClean="0">
                <a:solidFill>
                  <a:srgbClr val="0D30DD"/>
                </a:solidFill>
                <a:latin typeface="Times New Roman" panose="02020603050405020304" pitchFamily="18" charset="0"/>
                <a:cs typeface="Times New Roman" panose="02020603050405020304" pitchFamily="18" charset="0"/>
              </a:rPr>
              <a:t>VIỆT </a:t>
            </a:r>
            <a:r>
              <a:rPr lang="vi-VN" sz="2400" b="1" dirty="0">
                <a:solidFill>
                  <a:srgbClr val="0D30DD"/>
                </a:solidFill>
                <a:latin typeface="Times New Roman" panose="02020603050405020304" pitchFamily="18" charset="0"/>
                <a:cs typeface="Times New Roman" panose="02020603050405020304" pitchFamily="18" charset="0"/>
              </a:rPr>
              <a:t>NAM</a:t>
            </a:r>
          </a:p>
        </p:txBody>
      </p:sp>
    </p:spTree>
    <p:extLst>
      <p:ext uri="{BB962C8B-B14F-4D97-AF65-F5344CB8AC3E}">
        <p14:creationId xmlns:p14="http://schemas.microsoft.com/office/powerpoint/2010/main" val="3888680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133600"/>
            <a:ext cx="6792509" cy="31242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28786" y="2336155"/>
            <a:ext cx="6710214" cy="2693045"/>
          </a:xfrm>
          <a:prstGeom prst="rect">
            <a:avLst/>
          </a:prstGeom>
        </p:spPr>
        <p:txBody>
          <a:bodyPr wrap="square">
            <a:spAutoFit/>
          </a:bodyPr>
          <a:lstStyle/>
          <a:p>
            <a:pPr algn="just">
              <a:spcBef>
                <a:spcPts val="600"/>
              </a:spcBef>
              <a:spcAft>
                <a:spcPts val="0"/>
              </a:spcAft>
            </a:pPr>
            <a:r>
              <a:rPr lang="vi-VN" sz="2200" b="1" dirty="0">
                <a:solidFill>
                  <a:srgbClr val="FF0000"/>
                </a:solidFill>
                <a:latin typeface="Times New Roman" panose="02020603050405020304" pitchFamily="18" charset="0"/>
                <a:ea typeface="Cambria" pitchFamily="18" charset="0"/>
                <a:cs typeface="Times New Roman" panose="02020603050405020304" pitchFamily="18" charset="0"/>
              </a:rPr>
              <a:t>* Tài nguyên sinh vật</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Tài nguyên sinh vật biển nước ta phong phú, có tính đa dạng sinh học cao.</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Có hơn 2000 loài cá, trong đó có khoảng 110 loài có giá trị kinh tế cao.</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Năm 2019, vùng biển nước ta có trữ lượng thuỷ sản là 3,87 triệu tấn.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TÀI NGUYÊN BIỂN VÀ THỀM LỤC </a:t>
            </a:r>
            <a:r>
              <a:rPr lang="en-US" sz="2400" b="1" dirty="0" smtClean="0">
                <a:solidFill>
                  <a:srgbClr val="0D30DD"/>
                </a:solidFill>
                <a:latin typeface="Times New Roman" panose="02020603050405020304" pitchFamily="18" charset="0"/>
                <a:cs typeface="Times New Roman" panose="02020603050405020304" pitchFamily="18" charset="0"/>
              </a:rPr>
              <a:t>ĐỊA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42103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4" y="685800"/>
            <a:ext cx="6102293"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MÔI TRƯỜNG VÀ TÀI NGUYÊN BIỂN ĐẢO </a:t>
            </a:r>
            <a:r>
              <a:rPr lang="vi-VN" sz="3000" b="1" dirty="0" smtClean="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VIỆT </a:t>
            </a:r>
            <a:r>
              <a:rPr lang="vi-VN" sz="3000" b="1" dirty="0">
                <a:ln w="10541" cmpd="sng">
                  <a:solidFill>
                    <a:schemeClr val="accent1">
                      <a:shade val="88000"/>
                      <a:satMod val="110000"/>
                    </a:schemeClr>
                  </a:solidFill>
                  <a:prstDash val="solid"/>
                </a:ln>
                <a:solidFill>
                  <a:srgbClr val="FF0000"/>
                </a:solidFill>
                <a:latin typeface="Times New Roman" panose="02020603050405020304" pitchFamily="18" charset="0"/>
                <a:cs typeface="Times New Roman" panose="02020603050405020304" pitchFamily="18" charset="0"/>
              </a:rPr>
              <a:t>NAM</a:t>
            </a: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anose="02020603050405020304" pitchFamily="18" charset="0"/>
              <a:cs typeface="Times New Roman" panose="02020603050405020304"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12</a:t>
            </a:r>
            <a:endParaRPr lang="en-US" sz="27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Times New Roman" panose="02020603050405020304" pitchFamily="18" charset="0"/>
              <a:cs typeface="Times New Roman" panose="02020603050405020304"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057400"/>
            <a:ext cx="6792509" cy="32004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28786" y="2336899"/>
            <a:ext cx="6710214" cy="2616101"/>
          </a:xfrm>
          <a:prstGeom prst="rect">
            <a:avLst/>
          </a:prstGeom>
        </p:spPr>
        <p:txBody>
          <a:bodyPr wrap="square">
            <a:spAutoFit/>
          </a:bodyPr>
          <a:lstStyle/>
          <a:p>
            <a:pPr algn="just">
              <a:spcBef>
                <a:spcPts val="600"/>
              </a:spcBef>
              <a:spcAft>
                <a:spcPts val="0"/>
              </a:spcAft>
            </a:pPr>
            <a:r>
              <a:rPr lang="vi-VN" sz="2200" b="1" dirty="0">
                <a:latin typeface="Times New Roman" panose="02020603050405020304" pitchFamily="18" charset="0"/>
                <a:ea typeface="Cambria" pitchFamily="18" charset="0"/>
                <a:cs typeface="Times New Roman" panose="02020603050405020304" pitchFamily="18" charset="0"/>
              </a:rPr>
              <a:t> </a:t>
            </a:r>
            <a:r>
              <a:rPr lang="vi-VN" sz="2200" b="1" dirty="0">
                <a:solidFill>
                  <a:srgbClr val="FF0000"/>
                </a:solidFill>
                <a:latin typeface="Times New Roman" panose="02020603050405020304" pitchFamily="18" charset="0"/>
                <a:ea typeface="Cambria" pitchFamily="18" charset="0"/>
                <a:cs typeface="Times New Roman" panose="02020603050405020304" pitchFamily="18" charset="0"/>
              </a:rPr>
              <a:t>* Tài nguyên du lịch</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Bờ biển dài, có nhiều bãi cát, vịnh, hang động đẹp, nước biển trong xanh, hệ sinh thái biển phong phú, khung cảnh thiên nhiên các đảo đa dạng.</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Một số địa điểm thu hút khách du lịch: Vịnh Hạ Long (Quảng Ninh), Mỹ Khê (Đà Nẵng), Nha Trang (Khánh Hoà),...</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TÀI NGUYÊN BIỂN VÀ THỀM LỤC </a:t>
            </a:r>
            <a:r>
              <a:rPr lang="en-US" sz="2400" b="1" dirty="0" smtClean="0">
                <a:solidFill>
                  <a:srgbClr val="0D30DD"/>
                </a:solidFill>
                <a:latin typeface="Times New Roman" panose="02020603050405020304" pitchFamily="18" charset="0"/>
                <a:cs typeface="Times New Roman" panose="02020603050405020304" pitchFamily="18" charset="0"/>
              </a:rPr>
              <a:t>ĐỊA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10050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graphicFrame>
        <p:nvGraphicFramePr>
          <p:cNvPr id="2" name="Diagram 1"/>
          <p:cNvGraphicFramePr/>
          <p:nvPr>
            <p:extLst>
              <p:ext uri="{D42A27DB-BD31-4B8C-83A1-F6EECF244321}">
                <p14:modId xmlns:p14="http://schemas.microsoft.com/office/powerpoint/2010/main" val="1412740440"/>
              </p:ext>
            </p:extLst>
          </p:nvPr>
        </p:nvGraphicFramePr>
        <p:xfrm>
          <a:off x="381000" y="1299019"/>
          <a:ext cx="8530387" cy="525418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TÀI NGUYÊN BIỂN VÀ THỀM LỤC ĐỊA</a:t>
            </a:r>
          </a:p>
        </p:txBody>
      </p:sp>
    </p:spTree>
    <p:extLst>
      <p:ext uri="{BB962C8B-B14F-4D97-AF65-F5344CB8AC3E}">
        <p14:creationId xmlns:p14="http://schemas.microsoft.com/office/powerpoint/2010/main" val="19486176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057400"/>
            <a:ext cx="6792509" cy="3200400"/>
          </a:xfrm>
          <a:prstGeom prst="wedgeRoundRectCallout">
            <a:avLst>
              <a:gd name="adj1" fmla="val 46546"/>
              <a:gd name="adj2" fmla="val 67424"/>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528786" y="2438400"/>
            <a:ext cx="6710214" cy="2354491"/>
          </a:xfrm>
          <a:prstGeom prst="rect">
            <a:avLst/>
          </a:prstGeom>
        </p:spPr>
        <p:txBody>
          <a:bodyPr wrap="square">
            <a:spAutoFit/>
          </a:bodyPr>
          <a:lstStyle/>
          <a:p>
            <a:pPr algn="just">
              <a:spcBef>
                <a:spcPts val="600"/>
              </a:spcBef>
              <a:spcAft>
                <a:spcPts val="0"/>
              </a:spcAft>
            </a:pPr>
            <a:r>
              <a:rPr lang="vi-VN" sz="2200" b="1" dirty="0">
                <a:solidFill>
                  <a:srgbClr val="FF0000"/>
                </a:solidFill>
                <a:latin typeface="Times New Roman" panose="02020603050405020304" pitchFamily="18" charset="0"/>
                <a:ea typeface="Cambria" pitchFamily="18" charset="0"/>
                <a:cs typeface="Times New Roman" panose="02020603050405020304" pitchFamily="18" charset="0"/>
              </a:rPr>
              <a:t>*  Tài nguyên khoáng sản</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Dầu mỏ và khí tự nhiên: ở vùng thềm lục địa.</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Các khoáng sản khác bao gồm 35 loại như muối, titan, cát thủy tinh,..</a:t>
            </a:r>
          </a:p>
          <a:p>
            <a:pPr algn="just">
              <a:spcBef>
                <a:spcPts val="600"/>
              </a:spcBef>
              <a:spcAft>
                <a:spcPts val="0"/>
              </a:spcAft>
            </a:pPr>
            <a:r>
              <a:rPr lang="en-US" sz="2200" b="1" dirty="0" smtClean="0">
                <a:solidFill>
                  <a:srgbClr val="FF0000"/>
                </a:solidFill>
                <a:latin typeface="Times New Roman" panose="02020603050405020304" pitchFamily="18" charset="0"/>
                <a:ea typeface="Cambria" pitchFamily="18" charset="0"/>
                <a:cs typeface="Times New Roman" panose="02020603050405020304" pitchFamily="18" charset="0"/>
              </a:rPr>
              <a:t>*</a:t>
            </a:r>
            <a:r>
              <a:rPr lang="vi-VN" sz="2200" b="1" dirty="0" smtClean="0">
                <a:solidFill>
                  <a:srgbClr val="FF0000"/>
                </a:solidFill>
                <a:latin typeface="Times New Roman" panose="02020603050405020304" pitchFamily="18" charset="0"/>
                <a:ea typeface="Cambria" pitchFamily="18" charset="0"/>
                <a:cs typeface="Times New Roman" panose="02020603050405020304" pitchFamily="18" charset="0"/>
              </a:rPr>
              <a:t> </a:t>
            </a:r>
            <a:r>
              <a:rPr lang="vi-VN" sz="2200" b="1" dirty="0">
                <a:solidFill>
                  <a:srgbClr val="FF0000"/>
                </a:solidFill>
                <a:latin typeface="Times New Roman" panose="02020603050405020304" pitchFamily="18" charset="0"/>
                <a:ea typeface="Cambria" pitchFamily="18" charset="0"/>
                <a:cs typeface="Times New Roman" panose="02020603050405020304" pitchFamily="18" charset="0"/>
              </a:rPr>
              <a:t>Nhiều khu vực nước sâu thuận lợi xây dựng cảng biển.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latin typeface="Times New Roman" panose="02020603050405020304" pitchFamily="18" charset="0"/>
                <a:cs typeface="Times New Roman" panose="02020603050405020304" pitchFamily="18" charset="0"/>
              </a:rPr>
              <a:t>TÀI NGUYÊN BIỂN VÀ THỀM LỤC </a:t>
            </a:r>
            <a:r>
              <a:rPr lang="en-US" sz="2400" b="1" dirty="0" smtClean="0">
                <a:solidFill>
                  <a:srgbClr val="0D30DD"/>
                </a:solidFill>
                <a:latin typeface="Times New Roman" panose="02020603050405020304" pitchFamily="18" charset="0"/>
                <a:cs typeface="Times New Roman" panose="02020603050405020304" pitchFamily="18" charset="0"/>
              </a:rPr>
              <a:t>ĐỊA </a:t>
            </a:r>
            <a:endParaRPr lang="en-US" sz="2400" b="1" dirty="0" smtClean="0">
              <a:solidFill>
                <a:srgbClr val="0D30DD"/>
              </a:solidFill>
              <a:latin typeface="Times New Roman" panose="02020603050405020304" pitchFamily="18" charset="0"/>
              <a:cs typeface="Times New Roman" panose="02020603050405020304" pitchFamily="18" charset="0"/>
            </a:endParaRPr>
          </a:p>
          <a:p>
            <a:pPr algn="just"/>
            <a:r>
              <a:rPr lang="en-US" sz="2400" b="1" dirty="0" smtClean="0">
                <a:solidFill>
                  <a:srgbClr val="0D30DD"/>
                </a:solidFill>
                <a:latin typeface="Times New Roman" panose="02020603050405020304" pitchFamily="18" charset="0"/>
                <a:cs typeface="Times New Roman" panose="02020603050405020304" pitchFamily="18" charset="0"/>
              </a:rPr>
              <a:t>VIỆT </a:t>
            </a:r>
            <a:r>
              <a:rPr lang="en-US" sz="2400" b="1" dirty="0" smtClean="0">
                <a:solidFill>
                  <a:srgbClr val="0D30DD"/>
                </a:solidFill>
                <a:latin typeface="Times New Roman" panose="02020603050405020304" pitchFamily="18" charset="0"/>
                <a:cs typeface="Times New Roman" panose="02020603050405020304" pitchFamily="18" charset="0"/>
              </a:rPr>
              <a:t>NAM</a:t>
            </a:r>
            <a:endParaRPr lang="en-US" sz="2400" b="1" dirty="0">
              <a:solidFill>
                <a:srgbClr val="0D30DD"/>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373763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8">
                                            <p:txEl>
                                              <p:pRg st="2" end="2"/>
                                            </p:txEl>
                                          </p:spTgt>
                                        </p:tgtEl>
                                        <p:attrNameLst>
                                          <p:attrName>style.visibility</p:attrName>
                                        </p:attrNameLst>
                                      </p:cBhvr>
                                      <p:to>
                                        <p:strVal val="visible"/>
                                      </p:to>
                                    </p:set>
                                    <p:animEffect transition="in" filter="randombar(horizontal)">
                                      <p:cBhvr>
                                        <p:cTn id="39" dur="500"/>
                                        <p:tgtEl>
                                          <p:spTgt spid="38">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8">
                                            <p:txEl>
                                              <p:pRg st="3" end="3"/>
                                            </p:txEl>
                                          </p:spTgt>
                                        </p:tgtEl>
                                        <p:attrNameLst>
                                          <p:attrName>style.visibility</p:attrName>
                                        </p:attrNameLst>
                                      </p:cBhvr>
                                      <p:to>
                                        <p:strVal val="visible"/>
                                      </p:to>
                                    </p:set>
                                    <p:animEffect transition="in" filter="randombar(horizontal)">
                                      <p:cBhvr>
                                        <p:cTn id="44" dur="500"/>
                                        <p:tgtEl>
                                          <p:spTgt spid="3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271229" y="1981200"/>
            <a:ext cx="7491772" cy="830997"/>
          </a:xfrm>
          <a:prstGeom prst="rect">
            <a:avLst/>
          </a:prstGeom>
          <a:solidFill>
            <a:srgbClr val="BCFCD4"/>
          </a:solidFill>
          <a:ln w="12700">
            <a:solidFill>
              <a:srgbClr val="009900"/>
            </a:solidFill>
          </a:ln>
        </p:spPr>
        <p:txBody>
          <a:bodyPr wrap="square">
            <a:spAutoFit/>
          </a:bodyPr>
          <a:lstStyle/>
          <a:p>
            <a:pPr algn="just"/>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Lập sơ đồ thể hiện các tài nguyên ở vùng biển và thềm lục địa Việt Nam.</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50939" y="1916019"/>
            <a:ext cx="956195" cy="10046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7890" y="4038600"/>
            <a:ext cx="1077510" cy="1066800"/>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anose="02020603050405020304"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37156731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Lập sơ đồ thể hiện các tài nguyên ở vùng biển và thềm lục địa Việt Nam"/>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96983" y="152400"/>
            <a:ext cx="9067799" cy="6553200"/>
          </a:xfrm>
          <a:prstGeom prst="rect">
            <a:avLst/>
          </a:prstGeom>
          <a:noFill/>
          <a:ln>
            <a:noFill/>
          </a:ln>
        </p:spPr>
      </p:pic>
    </p:spTree>
    <p:extLst>
      <p:ext uri="{BB962C8B-B14F-4D97-AF65-F5344CB8AC3E}">
        <p14:creationId xmlns:p14="http://schemas.microsoft.com/office/powerpoint/2010/main" val="36293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271229" y="1981200"/>
            <a:ext cx="7491772" cy="461665"/>
          </a:xfrm>
          <a:prstGeom prst="rect">
            <a:avLst/>
          </a:prstGeom>
          <a:solidFill>
            <a:srgbClr val="BCFCD4"/>
          </a:solidFill>
          <a:ln w="12700">
            <a:solidFill>
              <a:srgbClr val="009900"/>
            </a:solidFill>
          </a:ln>
        </p:spPr>
        <p:txBody>
          <a:bodyPr wrap="square">
            <a:spAutoFit/>
          </a:bodyPr>
          <a:lstStyle/>
          <a:p>
            <a:pPr algn="just"/>
            <a:r>
              <a:rPr lang="vi-VN" sz="24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Sưu tầm một số thông tin về môi trường biển đảo Việt Nam.</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LUYỆN TẬP VÀ VẬN DỤNG</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50939" y="1916019"/>
            <a:ext cx="956195" cy="1004644"/>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7890" y="4038600"/>
            <a:ext cx="1077510" cy="1066800"/>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a:solidFill>
                  <a:srgbClr val="CC0000"/>
                </a:solidFill>
                <a:latin typeface="Times New Roman" panose="02020603050405020304" pitchFamily="18" charset="0"/>
                <a:cs typeface="Times New Roman" pitchFamily="18" charset="0"/>
              </a:rPr>
              <a:t>b</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251555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5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180737"/>
            <a:ext cx="8991600" cy="6232475"/>
          </a:xfrm>
          <a:prstGeom prst="rect">
            <a:avLst/>
          </a:prstGeom>
        </p:spPr>
        <p:txBody>
          <a:bodyPr wrap="square">
            <a:spAutoFit/>
          </a:bodyPr>
          <a:lstStyle/>
          <a:p>
            <a:pPr algn="ctr"/>
            <a:r>
              <a:rPr lang="vi-VN" sz="1900" b="1" dirty="0" smtClean="0">
                <a:solidFill>
                  <a:srgbClr val="FF0000"/>
                </a:solidFill>
                <a:latin typeface="+mj-lt"/>
                <a:ea typeface="Cambria" pitchFamily="18" charset="0"/>
              </a:rPr>
              <a:t>MÔI TRƯỜNG BIỂN ĐẢO VIỆT NAM</a:t>
            </a:r>
            <a:endParaRPr lang="en-US" sz="1900" b="1" dirty="0" smtClean="0">
              <a:solidFill>
                <a:srgbClr val="FF0000"/>
              </a:solidFill>
              <a:latin typeface="+mj-lt"/>
              <a:ea typeface="Cambria" pitchFamily="18" charset="0"/>
            </a:endParaRPr>
          </a:p>
          <a:p>
            <a:pPr algn="just"/>
            <a:r>
              <a:rPr lang="vi-VN" sz="1900" dirty="0">
                <a:latin typeface="+mj-lt"/>
                <a:ea typeface="Cambria" pitchFamily="18" charset="0"/>
              </a:rPr>
              <a:t>Vùng biển Việt Nam là một phần của Biển Đông, có diện tích khoảng 1 triệu km</a:t>
            </a:r>
            <a:r>
              <a:rPr lang="vi-VN" sz="1900" baseline="30000" dirty="0">
                <a:latin typeface="+mj-lt"/>
                <a:ea typeface="Cambria" pitchFamily="18" charset="0"/>
              </a:rPr>
              <a:t>2</a:t>
            </a:r>
            <a:r>
              <a:rPr lang="vi-VN" sz="1900" dirty="0">
                <a:latin typeface="+mj-lt"/>
                <a:ea typeface="Cambria" pitchFamily="18" charset="0"/>
              </a:rPr>
              <a:t>. Thiên nhiên vùng biển đảo Việt Nam có sự phân hóa đa dạng và giàu tiềm năng, có thể giúp nước ta hiệ n thực được mục tiêu “trở thành quốc gia mạnh về biển”. Tuy nhiên, trong những năm qua, môi trường biển Việt Nam đang có xu hướng suy giảm về chất lượng: nhiều vùng cửa sông ven biển đã bị ô nhiễm; vẫn còn tình trạng xả thải ra biển chưa qua xử lí; các hệ sinh thái biển đang bị khai thác quá mức, thiếu tính bền vững dẫn đến tình trạng suy giảm đa dạng sinh học,... Nguyên nhân chính dẫn đến ô nhiễm biển là do: hoạt động khai thác, phát triển kinh tế - xã hội của con người; thể chế, chính sách của nhà nước trong việc bảo vệ môi trường biển còn tồn tại một số bất cập và ý thức của một bộ phận người dân chưa cao. Ô nhiễm môi trường biển dẫn đến những hậu quả rất nghiêm trọng, nó gây hại trực tiếp đến sức khỏe con người và dần làm mất đi những nguồn lợi từ biển như hải sản, du lịch biển. Môi trường biển bị ô nhiễm giảm đi sức hút với khách du lịch. Tràn dầu ảnh hưởng nghiêm trọng đến hệ sinh thái, đặc biệt hệ sinh thái rừng ngập mặn, cổ biển, vùng bãi cát, đầm phá và các rạn san hô. Bảo vệ môi trường biển là trách nhiệm của mỗi người dân trong cộng đồng. Mỗi địa phương cùng đồng hành với cả nước tích cực tham gia vào công cuộc bảo vệ môi trường biển đảo bằng những hành động cụ thể, như: tham gia vào việc tuyên truyền nâng cao nhận thức của cộng đồng địa phương về bảo vệ môi trường biển, đảo; thường xuyên và tích cực tham gia các hoạt động làm sạch bờ biển, làm đẹp cảnh quan, môi trường biển đảo; tích cực tham gia các hoạt động khắc phục và làm giảm nhẹ các thiệt hại do thiên tai gây ra tại địa phương…</a:t>
            </a:r>
            <a:endParaRPr lang="en-US" sz="1900" dirty="0">
              <a:effectLst/>
              <a:latin typeface="+mj-lt"/>
              <a:ea typeface="Cambria" pitchFamily="18" charset="0"/>
            </a:endParaRPr>
          </a:p>
        </p:txBody>
      </p:sp>
    </p:spTree>
    <p:extLst>
      <p:ext uri="{BB962C8B-B14F-4D97-AF65-F5344CB8AC3E}">
        <p14:creationId xmlns:p14="http://schemas.microsoft.com/office/powerpoint/2010/main" val="358776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a:latin typeface="Times New Roman" panose="02020603050405020304" pitchFamily="18" charset="0"/>
              <a:cs typeface="Times New Roman" panose="02020603050405020304"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5" name="Rectangle 4"/>
          <p:cNvSpPr/>
          <p:nvPr/>
        </p:nvSpPr>
        <p:spPr>
          <a:xfrm>
            <a:off x="210665" y="5005044"/>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6" name="Rectangle 5"/>
          <p:cNvSpPr/>
          <p:nvPr/>
        </p:nvSpPr>
        <p:spPr>
          <a:xfrm>
            <a:off x="228600" y="3962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7" name="Rectangle 6"/>
          <p:cNvSpPr/>
          <p:nvPr/>
        </p:nvSpPr>
        <p:spPr>
          <a:xfrm>
            <a:off x="255299" y="2971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latin typeface="Times New Roman" panose="02020603050405020304" pitchFamily="18" charset="0"/>
              <a:cs typeface="Times New Roman" panose="02020603050405020304" pitchFamily="18" charset="0"/>
            </a:endParaRPr>
          </a:p>
        </p:txBody>
      </p:sp>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226283"/>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168089"/>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LỚP</a:t>
            </a:r>
          </a:p>
          <a:p>
            <a:r>
              <a:rPr lang="en-US" sz="35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a:t>
            </a:r>
          </a:p>
        </p:txBody>
      </p:sp>
      <p:sp>
        <p:nvSpPr>
          <p:cNvPr id="12" name="Title 1"/>
          <p:cNvSpPr txBox="1">
            <a:spLocks/>
          </p:cNvSpPr>
          <p:nvPr/>
        </p:nvSpPr>
        <p:spPr>
          <a:xfrm>
            <a:off x="3543300" y="571500"/>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PHẦN ĐỊA LÍ</a:t>
            </a:r>
            <a:endParaRPr lang="en-US" sz="11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itle 1"/>
          <p:cNvSpPr txBox="1">
            <a:spLocks/>
          </p:cNvSpPr>
          <p:nvPr/>
        </p:nvSpPr>
        <p:spPr>
          <a:xfrm>
            <a:off x="685800" y="14859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BÀI 12. </a:t>
            </a:r>
            <a:r>
              <a:rPr lang="vi-VN" sz="2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MÔI TRƯỜNG VÀ TÀI NGUYÊN </a:t>
            </a:r>
            <a:endPar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en-US" sz="2400"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BIỂN ĐẢO VIỆT NAM</a:t>
            </a:r>
          </a:p>
          <a:p>
            <a:r>
              <a:rPr lang="en-US" sz="2400" b="1" dirty="0" smtClean="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Title 1"/>
          <p:cNvSpPr txBox="1">
            <a:spLocks/>
          </p:cNvSpPr>
          <p:nvPr/>
        </p:nvSpPr>
        <p:spPr>
          <a:xfrm>
            <a:off x="1062340" y="31790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MÔI TRƯỜNG BIỂN ĐẢO VIỆT NAM</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5" name="Title 1"/>
          <p:cNvSpPr txBox="1">
            <a:spLocks/>
          </p:cNvSpPr>
          <p:nvPr/>
        </p:nvSpPr>
        <p:spPr>
          <a:xfrm>
            <a:off x="1035640" y="41529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endPar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TÀI NGUYÊN BIỂN VÀ THỀM LỤC ĐỊA VIỆT </a:t>
            </a:r>
            <a:r>
              <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NAM</a:t>
            </a:r>
          </a:p>
          <a:p>
            <a:pPr algn="just"/>
            <a:r>
              <a:rPr lang="en-US" sz="2400" b="1" dirty="0" smtClean="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itle 1"/>
          <p:cNvSpPr txBox="1">
            <a:spLocks/>
          </p:cNvSpPr>
          <p:nvPr/>
        </p:nvSpPr>
        <p:spPr>
          <a:xfrm>
            <a:off x="1017705" y="5143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a:solidFill>
                  <a:srgbClr val="0D30D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LUYỆN TẬP VÀ VẬN DỤNG</a:t>
            </a:r>
          </a:p>
        </p:txBody>
      </p:sp>
      <p:sp>
        <p:nvSpPr>
          <p:cNvPr id="17" name="Rounded Rectangle 16"/>
          <p:cNvSpPr/>
          <p:nvPr/>
        </p:nvSpPr>
        <p:spPr>
          <a:xfrm>
            <a:off x="507769" y="2495550"/>
            <a:ext cx="8102831" cy="3905250"/>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18" name="Round Same Side Corner Rectangle 17"/>
          <p:cNvSpPr/>
          <p:nvPr/>
        </p:nvSpPr>
        <p:spPr>
          <a:xfrm rot="5400000">
            <a:off x="365991" y="3071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19" name="Round Same Side Corner Rectangle 18"/>
          <p:cNvSpPr/>
          <p:nvPr/>
        </p:nvSpPr>
        <p:spPr>
          <a:xfrm rot="5400000">
            <a:off x="339292" y="404333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20" name="Title 1"/>
          <p:cNvSpPr txBox="1">
            <a:spLocks/>
          </p:cNvSpPr>
          <p:nvPr/>
        </p:nvSpPr>
        <p:spPr>
          <a:xfrm>
            <a:off x="94135" y="31755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1" name="Title 1"/>
          <p:cNvSpPr txBox="1">
            <a:spLocks/>
          </p:cNvSpPr>
          <p:nvPr/>
        </p:nvSpPr>
        <p:spPr>
          <a:xfrm>
            <a:off x="94135" y="41529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a:t>
            </a:r>
            <a:endPar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2" name="Round Same Side Corner Rectangle 21"/>
          <p:cNvSpPr/>
          <p:nvPr/>
        </p:nvSpPr>
        <p:spPr>
          <a:xfrm rot="5400000">
            <a:off x="321357" y="5094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23" name="Title 1"/>
          <p:cNvSpPr txBox="1">
            <a:spLocks/>
          </p:cNvSpPr>
          <p:nvPr/>
        </p:nvSpPr>
        <p:spPr>
          <a:xfrm>
            <a:off x="76200" y="5143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3</a:t>
            </a:r>
          </a:p>
        </p:txBody>
      </p:sp>
    </p:spTree>
    <p:extLst>
      <p:ext uri="{BB962C8B-B14F-4D97-AF65-F5344CB8AC3E}">
        <p14:creationId xmlns:p14="http://schemas.microsoft.com/office/powerpoint/2010/main" val="399611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100"/>
                                        <p:tgtEl>
                                          <p:spTgt spid="7"/>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up)">
                                      <p:cBhvr>
                                        <p:cTn id="15" dur="500"/>
                                        <p:tgtEl>
                                          <p:spTgt spid="17"/>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250"/>
                                        <p:tgtEl>
                                          <p:spTgt spid="18"/>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wipe(left)">
                                      <p:cBhvr>
                                        <p:cTn id="26" dur="250"/>
                                        <p:tgtEl>
                                          <p:spTgt spid="2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up)">
                                      <p:cBhvr>
                                        <p:cTn id="31" dur="100"/>
                                        <p:tgtEl>
                                          <p:spTgt spid="6"/>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250"/>
                                        <p:tgtEl>
                                          <p:spTgt spid="19"/>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25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up)">
                                      <p:cBhvr>
                                        <p:cTn id="47" dur="100"/>
                                        <p:tgtEl>
                                          <p:spTgt spid="5"/>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wipe(left)">
                                      <p:cBhvr>
                                        <p:cTn id="51" dur="500"/>
                                        <p:tgtEl>
                                          <p:spTgt spid="16"/>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left)">
                                      <p:cBhvr>
                                        <p:cTn id="55" dur="250"/>
                                        <p:tgtEl>
                                          <p:spTgt spid="22"/>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left)">
                                      <p:cBhvr>
                                        <p:cTn id="58" dur="2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3" grpId="0"/>
      <p:bldP spid="14" grpId="0"/>
      <p:bldP spid="15" grpId="0"/>
      <p:bldP spid="16" grpId="0"/>
      <p:bldP spid="17" grpId="0" animBg="1"/>
      <p:bldP spid="18" grpId="0" animBg="1"/>
      <p:bldP spid="19" grpId="0" animBg="1"/>
      <p:bldP spid="20" grpId="0"/>
      <p:bldP spid="21" grpId="0"/>
      <p:bldP spid="22" grpId="0" animBg="1"/>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906250"/>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m</a:t>
            </a:r>
            <a:r>
              <a:rPr lang="vi-VN"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ôi </a:t>
            </a:r>
            <a:r>
              <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trường biển là gì? Bao gồm những yếu tố nào? </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ví</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22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dụ</a:t>
            </a:r>
            <a:r>
              <a:rPr lang="en-US" sz="22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a:t>
            </a:r>
            <a:endParaRPr lang="vi-VN" sz="22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MÔI TRƯỜNG BIỂN ĐẢO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050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25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490079"/>
            <a:ext cx="3657601" cy="2800767"/>
          </a:xfrm>
          <a:prstGeom prst="rect">
            <a:avLst/>
          </a:prstGeom>
          <a:solidFill>
            <a:srgbClr val="FFCCFF"/>
          </a:solidFill>
          <a:ln w="12700">
            <a:solidFill>
              <a:srgbClr val="0070C0"/>
            </a:solidFill>
          </a:ln>
        </p:spPr>
        <p:txBody>
          <a:bodyPr wrap="square">
            <a:spAutoFit/>
          </a:bodyPr>
          <a:lstStyle/>
          <a:p>
            <a:pPr algn="just"/>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vi-VN" sz="2200" dirty="0" smtClean="0">
                <a:latin typeface="Times New Roman" panose="02020603050405020304" pitchFamily="18" charset="0"/>
                <a:ea typeface="Cambria" panose="02040503050406030204" pitchFamily="18" charset="0"/>
                <a:cs typeface="Times New Roman" panose="02020603050405020304" pitchFamily="18" charset="0"/>
              </a:rPr>
              <a:t>Môi </a:t>
            </a:r>
            <a:r>
              <a:rPr lang="vi-VN" sz="2200" dirty="0">
                <a:latin typeface="Times New Roman" panose="02020603050405020304" pitchFamily="18" charset="0"/>
                <a:ea typeface="Cambria" panose="02040503050406030204" pitchFamily="18" charset="0"/>
                <a:cs typeface="Times New Roman" panose="02020603050405020304" pitchFamily="18" charset="0"/>
              </a:rPr>
              <a:t>trường biển là một bộ phận quan trọng trong môi trường sống của chúng ta. </a:t>
            </a:r>
            <a:endParaRPr lang="en-US" sz="2200" dirty="0" smtClean="0">
              <a:latin typeface="Times New Roman" panose="02020603050405020304" pitchFamily="18" charset="0"/>
              <a:ea typeface="Cambria" panose="02040503050406030204" pitchFamily="18" charset="0"/>
              <a:cs typeface="Times New Roman" panose="02020603050405020304" pitchFamily="18" charset="0"/>
            </a:endParaRPr>
          </a:p>
          <a:p>
            <a:pPr algn="just"/>
            <a:r>
              <a:rPr lang="en-US" sz="2200" dirty="0" smtClean="0">
                <a:latin typeface="Times New Roman" panose="02020603050405020304" pitchFamily="18" charset="0"/>
                <a:ea typeface="Cambria" panose="02040503050406030204" pitchFamily="18" charset="0"/>
                <a:cs typeface="Times New Roman" panose="02020603050405020304" pitchFamily="18" charset="0"/>
              </a:rPr>
              <a:t>- </a:t>
            </a:r>
            <a:r>
              <a:rPr lang="vi-VN" sz="2200" dirty="0" smtClean="0">
                <a:latin typeface="Times New Roman" panose="02020603050405020304" pitchFamily="18" charset="0"/>
                <a:ea typeface="Cambria" panose="02040503050406030204" pitchFamily="18" charset="0"/>
                <a:cs typeface="Times New Roman" panose="02020603050405020304" pitchFamily="18" charset="0"/>
              </a:rPr>
              <a:t>Môi </a:t>
            </a:r>
            <a:r>
              <a:rPr lang="vi-VN" sz="2200" dirty="0">
                <a:latin typeface="Times New Roman" panose="02020603050405020304" pitchFamily="18" charset="0"/>
                <a:ea typeface="Cambria" panose="02040503050406030204" pitchFamily="18" charset="0"/>
                <a:cs typeface="Times New Roman" panose="02020603050405020304" pitchFamily="18" charset="0"/>
              </a:rPr>
              <a:t>trường biển ở nước ta bao gồm: các yếu tố tự nhiên (ví dụ đa dạng sinh học biển) và các yếu tố vật chất nhân tạo (ví dụ giàn khoan dầu khí).</a:t>
            </a:r>
          </a:p>
        </p:txBody>
      </p:sp>
      <p:sp>
        <p:nvSpPr>
          <p:cNvPr id="53" name="Text Box 9"/>
          <p:cNvSpPr txBox="1">
            <a:spLocks noChangeArrowheads="1"/>
          </p:cNvSpPr>
          <p:nvPr/>
        </p:nvSpPr>
        <p:spPr bwMode="auto">
          <a:xfrm>
            <a:off x="452586" y="1290935"/>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Đặc điêm môi trường biển </a:t>
            </a:r>
            <a:r>
              <a:rPr lang="vi-VN" sz="2400" b="1" dirty="0" smtClean="0">
                <a:solidFill>
                  <a:srgbClr val="CC0000"/>
                </a:solidFill>
                <a:latin typeface="Times New Roman" pitchFamily="18" charset="0"/>
                <a:cs typeface="Times New Roman" pitchFamily="18" charset="0"/>
              </a:rPr>
              <a:t>đảo</a:t>
            </a:r>
            <a:endParaRPr lang="en-US" sz="2400" b="1" dirty="0">
              <a:solidFill>
                <a:srgbClr val="CC0000"/>
              </a:solidFill>
              <a:latin typeface="Times New Roman" pitchFamily="18" charset="0"/>
              <a:cs typeface="Times New Roman" pitchFamily="18" charset="0"/>
            </a:endParaRPr>
          </a:p>
        </p:txBody>
      </p:sp>
      <p:pic>
        <p:nvPicPr>
          <p:cNvPr id="10243" name="Picture 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11075" y="1295399"/>
            <a:ext cx="3528125" cy="2209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48064" y="4038600"/>
            <a:ext cx="3491135" cy="222146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Giàn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khoan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dầu</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khí</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Đa</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dạng</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sinh</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học</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biển</a:t>
            </a:r>
            <a:endParaRPr lang="en-US" dirty="0">
              <a:latin typeface="Times New Roman" panose="02020603050405020304" pitchFamily="18" charset="0"/>
              <a:ea typeface="Cambria" pitchFamily="18" charset="0"/>
              <a:cs typeface="Times New Roman" panose="02020603050405020304" pitchFamily="18" charset="0"/>
            </a:endParaRPr>
          </a:p>
        </p:txBody>
      </p:sp>
    </p:spTree>
    <p:extLst>
      <p:ext uri="{BB962C8B-B14F-4D97-AF65-F5344CB8AC3E}">
        <p14:creationId xmlns:p14="http://schemas.microsoft.com/office/powerpoint/2010/main" val="24515315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0243"/>
                                        </p:tgtEl>
                                        <p:attrNameLst>
                                          <p:attrName>style.visibility</p:attrName>
                                        </p:attrNameLst>
                                      </p:cBhvr>
                                      <p:to>
                                        <p:strVal val="visible"/>
                                      </p:to>
                                    </p:set>
                                    <p:animEffect transition="in" filter="randombar(horizontal)">
                                      <p:cBhvr>
                                        <p:cTn id="17" dur="500"/>
                                        <p:tgtEl>
                                          <p:spTgt spid="10243"/>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randombar(horizontal)">
                                      <p:cBhvr>
                                        <p:cTn id="20" dur="500"/>
                                        <p:tgtEl>
                                          <p:spTgt spid="34"/>
                                        </p:tgtEl>
                                      </p:cBhvr>
                                    </p:animEffect>
                                  </p:childTnLst>
                                </p:cTn>
                              </p:par>
                              <p:par>
                                <p:cTn id="21" presetID="14" presetClass="entr" presetSubtype="10" fill="hold" nodeType="withEffect">
                                  <p:stCondLst>
                                    <p:cond delay="0"/>
                                  </p:stCondLst>
                                  <p:childTnLst>
                                    <p:set>
                                      <p:cBhvr>
                                        <p:cTn id="22" dur="1" fill="hold">
                                          <p:stCondLst>
                                            <p:cond delay="0"/>
                                          </p:stCondLst>
                                        </p:cTn>
                                        <p:tgtEl>
                                          <p:spTgt spid="10244"/>
                                        </p:tgtEl>
                                        <p:attrNameLst>
                                          <p:attrName>style.visibility</p:attrName>
                                        </p:attrNameLst>
                                      </p:cBhvr>
                                      <p:to>
                                        <p:strVal val="visible"/>
                                      </p:to>
                                    </p:set>
                                    <p:animEffect transition="in" filter="randombar(horizontal)">
                                      <p:cBhvr>
                                        <p:cTn id="23" dur="500"/>
                                        <p:tgtEl>
                                          <p:spTgt spid="10244"/>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randombar(horizontal)">
                                      <p:cBhvr>
                                        <p:cTn id="26" dur="500"/>
                                        <p:tgtEl>
                                          <p:spTgt spid="2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randombar(horizontal)">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42" dur="500"/>
                                        <p:tgtEl>
                                          <p:spTgt spid="3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7"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P spid="27" grpId="0"/>
      <p:bldP spid="3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38516"/>
            <a:ext cx="3657601" cy="1261884"/>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Cambria" panose="02040503050406030204" pitchFamily="18" charset="0"/>
                <a:ea typeface="Cambria" panose="02040503050406030204" pitchFamily="18" charset="0"/>
              </a:rPr>
              <a:t>Quan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sát</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các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ảnh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kênh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chữ</a:t>
            </a:r>
            <a:r>
              <a:rPr lang="en-US" sz="1900" i="1" dirty="0" smtClean="0">
                <a:solidFill>
                  <a:srgbClr val="FF0000"/>
                </a:solidFill>
                <a:latin typeface="Cambria" panose="02040503050406030204" pitchFamily="18" charset="0"/>
                <a:ea typeface="Cambria" panose="02040503050406030204" pitchFamily="18" charset="0"/>
              </a:rPr>
              <a:t> SGK, </a:t>
            </a:r>
            <a:r>
              <a:rPr lang="en-US" sz="1900" i="1" dirty="0" err="1" smtClean="0">
                <a:solidFill>
                  <a:srgbClr val="FF0000"/>
                </a:solidFill>
                <a:latin typeface="Cambria" panose="02040503050406030204" pitchFamily="18" charset="0"/>
                <a:ea typeface="Cambria" panose="02040503050406030204" pitchFamily="18" charset="0"/>
              </a:rPr>
              <a:t>cho</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biết</a:t>
            </a:r>
            <a:r>
              <a:rPr lang="en-US" sz="1900" i="1" dirty="0" smtClean="0">
                <a:solidFill>
                  <a:srgbClr val="FF0000"/>
                </a:solidFill>
                <a:latin typeface="Cambria" panose="02040503050406030204" pitchFamily="18" charset="0"/>
                <a:ea typeface="Cambria" panose="02040503050406030204" pitchFamily="18" charset="0"/>
              </a:rPr>
              <a:t> m</a:t>
            </a:r>
            <a:r>
              <a:rPr lang="vi-VN" sz="1900" i="1" dirty="0" smtClean="0">
                <a:solidFill>
                  <a:srgbClr val="FF0000"/>
                </a:solidFill>
                <a:latin typeface="Cambria" panose="02040503050406030204" pitchFamily="18" charset="0"/>
                <a:ea typeface="Cambria" panose="02040503050406030204" pitchFamily="18" charset="0"/>
              </a:rPr>
              <a:t>ôi </a:t>
            </a:r>
            <a:r>
              <a:rPr lang="vi-VN" sz="1900" i="1" dirty="0">
                <a:solidFill>
                  <a:srgbClr val="FF0000"/>
                </a:solidFill>
                <a:latin typeface="Cambria" panose="02040503050406030204" pitchFamily="18" charset="0"/>
                <a:ea typeface="Cambria" panose="02040503050406030204" pitchFamily="18" charset="0"/>
              </a:rPr>
              <a:t>trường biển đảo có những đặc điểm gì khác biệt so với môi trường trên đất liền</a:t>
            </a:r>
            <a:r>
              <a:rPr lang="vi-VN" sz="1900" i="1" dirty="0" smtClean="0">
                <a:solidFill>
                  <a:srgbClr val="FF0000"/>
                </a:solidFill>
                <a:latin typeface="Cambria" panose="02040503050406030204" pitchFamily="18" charset="0"/>
                <a:ea typeface="Cambria" panose="02040503050406030204" pitchFamily="18" charset="0"/>
              </a:rPr>
              <a:t>?</a:t>
            </a:r>
            <a:endParaRPr lang="vi-VN" sz="19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ĐẢO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25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352800"/>
            <a:ext cx="3657601" cy="3170099"/>
          </a:xfrm>
          <a:prstGeom prst="rect">
            <a:avLst/>
          </a:prstGeom>
          <a:solidFill>
            <a:srgbClr val="FFCCFF"/>
          </a:solidFill>
          <a:ln w="12700">
            <a:solidFill>
              <a:srgbClr val="0070C0"/>
            </a:solidFill>
          </a:ln>
        </p:spPr>
        <p:txBody>
          <a:bodyPr wrap="square">
            <a:spAutoFit/>
          </a:bodyPr>
          <a:lstStyle/>
          <a:p>
            <a:pPr algn="just"/>
            <a:r>
              <a:rPr lang="vi-VN" sz="2000" dirty="0">
                <a:latin typeface="Cambria" panose="02040503050406030204" pitchFamily="18" charset="0"/>
                <a:ea typeface="Cambria" panose="02040503050406030204" pitchFamily="18" charset="0"/>
              </a:rPr>
              <a:t>- Môi trường biển là không chia cắt được. Vì vậy, khi một vùng biển bị ô nhiễm sẽ gây thiệt hại cho cả vùng bờ biển, vùng nước và cả các đảo xung quanh.</a:t>
            </a:r>
          </a:p>
          <a:p>
            <a:pPr algn="just"/>
            <a:r>
              <a:rPr lang="vi-VN" sz="2000" dirty="0">
                <a:latin typeface="Cambria" panose="02040503050406030204" pitchFamily="18" charset="0"/>
                <a:ea typeface="Cambria" panose="02040503050406030204" pitchFamily="18" charset="0"/>
              </a:rPr>
              <a:t>- Môi trường đảo do có sự biệt lập với đất liền, lại có diện tích nhỏ nên rất nhạy cảm trước tác động của con người, dễ bị suy thoái hơn so với đất liền.</a:t>
            </a:r>
          </a:p>
        </p:txBody>
      </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vi-VN" sz="2400" b="1" dirty="0">
                <a:solidFill>
                  <a:srgbClr val="CC0000"/>
                </a:solidFill>
                <a:latin typeface="Times New Roman" pitchFamily="18" charset="0"/>
                <a:cs typeface="Times New Roman" pitchFamily="18" charset="0"/>
              </a:rPr>
              <a:t>Đặc điêm môi trường biển </a:t>
            </a:r>
            <a:r>
              <a:rPr lang="vi-VN" sz="2400" b="1" dirty="0" smtClean="0">
                <a:solidFill>
                  <a:srgbClr val="CC0000"/>
                </a:solidFill>
                <a:latin typeface="Times New Roman" pitchFamily="18" charset="0"/>
                <a:cs typeface="Times New Roman" pitchFamily="18" charset="0"/>
              </a:rPr>
              <a:t>đảo</a:t>
            </a:r>
            <a:endParaRPr lang="en-US" sz="2400" b="1" dirty="0">
              <a:solidFill>
                <a:srgbClr val="CC0000"/>
              </a:solidFill>
              <a:latin typeface="Times New Roman" pitchFamily="18" charset="0"/>
              <a:cs typeface="Times New Roman" pitchFamily="18" charset="0"/>
            </a:endParaRPr>
          </a:p>
        </p:txBody>
      </p:sp>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 </a:t>
            </a:r>
            <a:r>
              <a:rPr lang="en-US" dirty="0" err="1" smtClean="0">
                <a:latin typeface="Cambria" pitchFamily="18" charset="0"/>
                <a:ea typeface="Cambria" pitchFamily="18" charset="0"/>
              </a:rPr>
              <a:t>đảo</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Côn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Sơn</a:t>
            </a:r>
            <a:endParaRPr lang="en-US" dirty="0">
              <a:latin typeface="Cambria" pitchFamily="18" charset="0"/>
              <a:ea typeface="Cambria"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 </a:t>
            </a:r>
            <a:r>
              <a:rPr lang="en-US" dirty="0" err="1" smtClean="0">
                <a:latin typeface="Cambria" pitchFamily="18" charset="0"/>
                <a:ea typeface="Cambria" pitchFamily="18" charset="0"/>
              </a:rPr>
              <a:t>đảo</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Cát</a:t>
            </a:r>
            <a:r>
              <a:rPr lang="en-US" dirty="0" smtClean="0">
                <a:latin typeface="Cambria" pitchFamily="18" charset="0"/>
                <a:ea typeface="Cambria" pitchFamily="18" charset="0"/>
              </a:rPr>
              <a:t> </a:t>
            </a:r>
            <a:r>
              <a:rPr lang="en-US" dirty="0" err="1" smtClean="0">
                <a:latin typeface="Cambria" pitchFamily="18" charset="0"/>
                <a:ea typeface="Cambria" pitchFamily="18" charset="0"/>
              </a:rPr>
              <a:t>Bà</a:t>
            </a:r>
            <a:endParaRPr lang="en-US" dirty="0">
              <a:latin typeface="Cambria" pitchFamily="18" charset="0"/>
              <a:ea typeface="Cambria" pitchFamily="18" charset="0"/>
            </a:endParaRPr>
          </a:p>
        </p:txBody>
      </p:sp>
      <p:pic>
        <p:nvPicPr>
          <p:cNvPr id="14338"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95399"/>
            <a:ext cx="3528125" cy="2209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48065" y="4061466"/>
            <a:ext cx="3491134" cy="21986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96989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4338"/>
                                        </p:tgtEl>
                                        <p:attrNameLst>
                                          <p:attrName>style.visibility</p:attrName>
                                        </p:attrNameLst>
                                      </p:cBhvr>
                                      <p:to>
                                        <p:strVal val="visible"/>
                                      </p:to>
                                    </p:set>
                                    <p:animEffect transition="in" filter="randombar(horizontal)">
                                      <p:cBhvr>
                                        <p:cTn id="15" dur="500"/>
                                        <p:tgtEl>
                                          <p:spTgt spid="1433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14339"/>
                                        </p:tgtEl>
                                        <p:attrNameLst>
                                          <p:attrName>style.visibility</p:attrName>
                                        </p:attrNameLst>
                                      </p:cBhvr>
                                      <p:to>
                                        <p:strVal val="visible"/>
                                      </p:to>
                                    </p:set>
                                    <p:animEffect transition="in" filter="randombar(horizontal)">
                                      <p:cBhvr>
                                        <p:cTn id="21" dur="500"/>
                                        <p:tgtEl>
                                          <p:spTgt spid="1433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7"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36" name="Rounded Rectangular Callout 35"/>
          <p:cNvSpPr/>
          <p:nvPr/>
        </p:nvSpPr>
        <p:spPr>
          <a:xfrm>
            <a:off x="446490" y="2362200"/>
            <a:ext cx="6792509" cy="2895600"/>
          </a:xfrm>
          <a:prstGeom prst="wedgeRoundRectCallout">
            <a:avLst>
              <a:gd name="adj1" fmla="val 46434"/>
              <a:gd name="adj2" fmla="val 66941"/>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latin typeface="Times New Roman" panose="02020603050405020304" pitchFamily="18" charset="0"/>
              <a:cs typeface="Times New Roman" panose="02020603050405020304" pitchFamily="18" charset="0"/>
            </a:endParaRPr>
          </a:p>
        </p:txBody>
      </p:sp>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609602" y="2676198"/>
            <a:ext cx="6553198" cy="2200602"/>
          </a:xfrm>
          <a:prstGeom prst="rect">
            <a:avLst/>
          </a:prstGeom>
        </p:spPr>
        <p:txBody>
          <a:bodyPr wrap="square">
            <a:spAutoFit/>
          </a:bodyPr>
          <a:lstStyle/>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Môi trường biển là không chia cắt được. Vì vậy, khi một vùng biển bị ô nhiễm sẽ gây thiệt hại cho cả vùng bờ biển, vùng nước và cả các đảo xung quanh.</a:t>
            </a:r>
          </a:p>
          <a:p>
            <a:pPr algn="just">
              <a:spcBef>
                <a:spcPts val="600"/>
              </a:spcBef>
              <a:spcAft>
                <a:spcPts val="0"/>
              </a:spcAft>
            </a:pPr>
            <a:r>
              <a:rPr lang="vi-VN" sz="2200" dirty="0">
                <a:latin typeface="Times New Roman" panose="02020603050405020304" pitchFamily="18" charset="0"/>
                <a:ea typeface="Cambria" pitchFamily="18" charset="0"/>
                <a:cs typeface="Times New Roman" panose="02020603050405020304" pitchFamily="18" charset="0"/>
              </a:rPr>
              <a:t>- Môi trường đảo do có sự biệt lập với đất liền, lại có diện tích nhỏ nên rất nhạy cảm trước tác động của con người, dễ bị suy thoái hơn so với đất liền.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a:solidFill>
                  <a:srgbClr val="0D30DD"/>
                </a:solidFill>
                <a:latin typeface="Times New Roman" panose="02020603050405020304" pitchFamily="18" charset="0"/>
                <a:cs typeface="Times New Roman" panose="02020603050405020304" pitchFamily="18" charset="0"/>
              </a:rPr>
              <a:t>MÔI TRƯỜNG BIỂN ĐẢO VIỆT NAM</a:t>
            </a:r>
          </a:p>
        </p:txBody>
      </p:sp>
      <p:sp>
        <p:nvSpPr>
          <p:cNvPr id="22"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vi-VN" sz="2400" b="1" dirty="0">
                <a:solidFill>
                  <a:srgbClr val="CC0000"/>
                </a:solidFill>
                <a:latin typeface="Times New Roman" panose="02020603050405020304" pitchFamily="18" charset="0"/>
                <a:cs typeface="Times New Roman" pitchFamily="18" charset="0"/>
              </a:rPr>
              <a:t>a. Đặc điêm môi trường biển </a:t>
            </a:r>
            <a:r>
              <a:rPr lang="vi-VN" sz="2400" b="1" dirty="0" smtClean="0">
                <a:solidFill>
                  <a:srgbClr val="CC0000"/>
                </a:solidFill>
                <a:latin typeface="Times New Roman" pitchFamily="18" charset="0"/>
                <a:cs typeface="Times New Roman" pitchFamily="18" charset="0"/>
              </a:rPr>
              <a:t>đảo</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42004424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randombar(horizontal)">
                                      <p:cBhvr>
                                        <p:cTn id="21" dur="500"/>
                                        <p:tgtEl>
                                          <p:spTgt spid="3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randombar(horizontal)">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8">
                                            <p:txEl>
                                              <p:pRg st="0" end="0"/>
                                            </p:txEl>
                                          </p:spTgt>
                                        </p:tgtEl>
                                        <p:attrNameLst>
                                          <p:attrName>style.visibility</p:attrName>
                                        </p:attrNameLst>
                                      </p:cBhvr>
                                      <p:to>
                                        <p:strVal val="visible"/>
                                      </p:to>
                                    </p:set>
                                    <p:animEffect transition="in" filter="randombar(horizontal)">
                                      <p:cBhvr>
                                        <p:cTn id="29" dur="500"/>
                                        <p:tgtEl>
                                          <p:spTgt spid="38">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8">
                                            <p:txEl>
                                              <p:pRg st="1" end="1"/>
                                            </p:txEl>
                                          </p:spTgt>
                                        </p:tgtEl>
                                        <p:attrNameLst>
                                          <p:attrName>style.visibility</p:attrName>
                                        </p:attrNameLst>
                                      </p:cBhvr>
                                      <p:to>
                                        <p:strVal val="visible"/>
                                      </p:to>
                                    </p:set>
                                    <p:animEffect transition="in" filter="randombar(horizontal)">
                                      <p:cBhvr>
                                        <p:cTn id="34" dur="500"/>
                                        <p:tgtEl>
                                          <p:spTgt spid="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847671"/>
            <a:ext cx="3657601" cy="1200329"/>
          </a:xfrm>
          <a:prstGeom prst="rect">
            <a:avLst/>
          </a:prstGeom>
          <a:solidFill>
            <a:srgbClr val="BCFCD4"/>
          </a:solidFill>
          <a:ln w="12700">
            <a:solidFill>
              <a:srgbClr val="009900"/>
            </a:solidFill>
          </a:ln>
        </p:spPr>
        <p:txBody>
          <a:bodyPr wrap="square">
            <a:spAutoFit/>
          </a:bodyPr>
          <a:lstStyle/>
          <a:p>
            <a:pPr algn="just"/>
            <a:r>
              <a:rPr lang="en-US" i="1" dirty="0" err="1" smtClean="0">
                <a:solidFill>
                  <a:srgbClr val="FF0000"/>
                </a:solidFill>
                <a:latin typeface="Cambria" panose="02040503050406030204" pitchFamily="18" charset="0"/>
                <a:ea typeface="Cambria" panose="02040503050406030204" pitchFamily="18" charset="0"/>
              </a:rPr>
              <a:t>Quan</a:t>
            </a:r>
            <a:r>
              <a:rPr lang="en-US" i="1" dirty="0" smtClean="0">
                <a:solidFill>
                  <a:srgbClr val="FF0000"/>
                </a:solidFill>
                <a:latin typeface="Cambria" panose="02040503050406030204" pitchFamily="18" charset="0"/>
                <a:ea typeface="Cambria" panose="02040503050406030204" pitchFamily="18" charset="0"/>
              </a:rPr>
              <a:t> </a:t>
            </a:r>
            <a:r>
              <a:rPr lang="en-US" i="1" dirty="0" err="1">
                <a:solidFill>
                  <a:srgbClr val="FF0000"/>
                </a:solidFill>
                <a:latin typeface="Cambria" panose="02040503050406030204" pitchFamily="18" charset="0"/>
                <a:ea typeface="Cambria" panose="02040503050406030204" pitchFamily="18" charset="0"/>
              </a:rPr>
              <a:t>sát</a:t>
            </a:r>
            <a:r>
              <a:rPr lang="en-US" i="1" dirty="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các</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hình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ảnh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và</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kênh</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chữ</a:t>
            </a:r>
            <a:r>
              <a:rPr lang="en-US" i="1" dirty="0" smtClean="0">
                <a:solidFill>
                  <a:srgbClr val="FF0000"/>
                </a:solidFill>
                <a:latin typeface="Cambria" panose="02040503050406030204" pitchFamily="18" charset="0"/>
                <a:ea typeface="Cambria" panose="02040503050406030204" pitchFamily="18" charset="0"/>
              </a:rPr>
              <a:t> SGK, </a:t>
            </a:r>
            <a:r>
              <a:rPr lang="en-US" i="1" dirty="0" err="1" smtClean="0">
                <a:solidFill>
                  <a:srgbClr val="FF0000"/>
                </a:solidFill>
                <a:latin typeface="Cambria" panose="02040503050406030204" pitchFamily="18" charset="0"/>
                <a:ea typeface="Cambria" panose="02040503050406030204" pitchFamily="18" charset="0"/>
              </a:rPr>
              <a:t>cho</a:t>
            </a:r>
            <a:r>
              <a:rPr lang="en-US" i="1" dirty="0" smtClean="0">
                <a:solidFill>
                  <a:srgbClr val="FF0000"/>
                </a:solidFill>
                <a:latin typeface="Cambria" panose="02040503050406030204" pitchFamily="18" charset="0"/>
                <a:ea typeface="Cambria" panose="02040503050406030204" pitchFamily="18" charset="0"/>
              </a:rPr>
              <a:t> </a:t>
            </a:r>
            <a:r>
              <a:rPr lang="en-US" i="1" dirty="0" err="1" smtClean="0">
                <a:solidFill>
                  <a:srgbClr val="FF0000"/>
                </a:solidFill>
                <a:latin typeface="Cambria" panose="02040503050406030204" pitchFamily="18" charset="0"/>
                <a:ea typeface="Cambria" panose="02040503050406030204" pitchFamily="18" charset="0"/>
              </a:rPr>
              <a:t>biết</a:t>
            </a:r>
            <a:r>
              <a:rPr lang="en-US" i="1" dirty="0" smtClean="0">
                <a:solidFill>
                  <a:srgbClr val="FF0000"/>
                </a:solidFill>
                <a:latin typeface="Cambria" panose="02040503050406030204" pitchFamily="18" charset="0"/>
                <a:ea typeface="Cambria" panose="02040503050406030204" pitchFamily="18" charset="0"/>
              </a:rPr>
              <a:t> b</a:t>
            </a:r>
            <a:r>
              <a:rPr lang="vi-VN" i="1" dirty="0" smtClean="0">
                <a:solidFill>
                  <a:srgbClr val="FF0000"/>
                </a:solidFill>
                <a:latin typeface="Cambria" panose="02040503050406030204" pitchFamily="18" charset="0"/>
                <a:ea typeface="Cambria" panose="02040503050406030204" pitchFamily="18" charset="0"/>
              </a:rPr>
              <a:t>iển </a:t>
            </a:r>
            <a:r>
              <a:rPr lang="vi-VN" i="1" dirty="0">
                <a:solidFill>
                  <a:srgbClr val="FF0000"/>
                </a:solidFill>
                <a:latin typeface="Cambria" panose="02040503050406030204" pitchFamily="18" charset="0"/>
                <a:ea typeface="Cambria" panose="02040503050406030204" pitchFamily="18" charset="0"/>
              </a:rPr>
              <a:t>đảo có vai trò như thế nào đối với sự phát triển kinh tế - xã hội?</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ĐẢO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288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253041"/>
            <a:ext cx="3657601" cy="3223959"/>
          </a:xfrm>
          <a:prstGeom prst="rect">
            <a:avLst/>
          </a:prstGeom>
          <a:solidFill>
            <a:srgbClr val="FFCCFF"/>
          </a:solidFill>
          <a:ln w="12700">
            <a:solidFill>
              <a:srgbClr val="0070C0"/>
            </a:solidFill>
          </a:ln>
        </p:spPr>
        <p:txBody>
          <a:bodyPr wrap="square">
            <a:spAutoFit/>
          </a:bodyPr>
          <a:lstStyle/>
          <a:p>
            <a:pPr algn="just"/>
            <a:r>
              <a:rPr lang="vi-VN" dirty="0">
                <a:latin typeface="Cambria" panose="02040503050406030204" pitchFamily="18" charset="0"/>
                <a:ea typeface="Cambria" panose="02040503050406030204" pitchFamily="18" charset="0"/>
              </a:rPr>
              <a:t>Biển đảo có vai trò quan trọng đối với sự phát triển kinh tế - xã hội:</a:t>
            </a:r>
          </a:p>
          <a:p>
            <a:pPr algn="just"/>
            <a:r>
              <a:rPr lang="vi-VN" dirty="0">
                <a:latin typeface="Cambria" panose="02040503050406030204" pitchFamily="18" charset="0"/>
                <a:ea typeface="Cambria" panose="02040503050406030204" pitchFamily="18" charset="0"/>
              </a:rPr>
              <a:t>- Vùng ven biển và hải đảo là nơi cư trú và diễn ra các hoạt động sản xuất của dân cư nước ta.</a:t>
            </a:r>
          </a:p>
          <a:p>
            <a:pPr algn="just"/>
            <a:r>
              <a:rPr lang="vi-VN" dirty="0">
                <a:latin typeface="Cambria" panose="02040503050406030204" pitchFamily="18" charset="0"/>
                <a:ea typeface="Cambria" panose="02040503050406030204" pitchFamily="18" charset="0"/>
              </a:rPr>
              <a:t>- Nhiều hoạt động kinh tế biển đã đóng góp đáng kể vào GDP của đất nước.</a:t>
            </a:r>
          </a:p>
          <a:p>
            <a:pPr algn="just"/>
            <a:r>
              <a:rPr lang="vi-VN" dirty="0">
                <a:latin typeface="Cambria" panose="02040503050406030204" pitchFamily="18" charset="0"/>
                <a:ea typeface="Cambria" panose="02040503050406030204" pitchFamily="18" charset="0"/>
              </a:rPr>
              <a:t>- Hệ thống các đảo tiền tiêu có vị trí rất quan trọng trong sự nghiệp xây dựng và bảo vệ Tổ quốc.</a:t>
            </a:r>
          </a:p>
        </p:txBody>
      </p:sp>
      <p:sp>
        <p:nvSpPr>
          <p:cNvPr id="53"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smtClean="0">
                <a:latin typeface="Cambria" pitchFamily="18" charset="0"/>
                <a:ea typeface="Cambria" pitchFamily="18" charset="0"/>
              </a:rPr>
              <a:t>Du </a:t>
            </a:r>
            <a:r>
              <a:rPr lang="en-US" dirty="0" err="1" smtClean="0">
                <a:latin typeface="Cambria" pitchFamily="18" charset="0"/>
                <a:ea typeface="Cambria" pitchFamily="18" charset="0"/>
              </a:rPr>
              <a:t>lịch</a:t>
            </a:r>
            <a:r>
              <a:rPr lang="en-US" dirty="0" smtClean="0">
                <a:latin typeface="Cambria" pitchFamily="18" charset="0"/>
                <a:ea typeface="Cambria" pitchFamily="18" charset="0"/>
              </a:rPr>
              <a:t> </a:t>
            </a:r>
            <a:r>
              <a:rPr lang="en-US" dirty="0" err="1" smtClean="0">
                <a:latin typeface="Cambria" pitchFamily="18" charset="0"/>
                <a:ea typeface="Cambria" pitchFamily="18" charset="0"/>
              </a:rPr>
              <a:t>biển</a:t>
            </a:r>
            <a:r>
              <a:rPr lang="en-US" dirty="0" smtClean="0">
                <a:latin typeface="Cambria" pitchFamily="18" charset="0"/>
                <a:ea typeface="Cambria" pitchFamily="18" charset="0"/>
              </a:rPr>
              <a:t> </a:t>
            </a:r>
            <a:r>
              <a:rPr lang="en-US" dirty="0" err="1" smtClean="0">
                <a:latin typeface="Cambria" pitchFamily="18" charset="0"/>
                <a:ea typeface="Cambria" pitchFamily="18" charset="0"/>
              </a:rPr>
              <a:t>Nha</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Trang</a:t>
            </a:r>
            <a:endParaRPr lang="en-US" dirty="0">
              <a:latin typeface="Cambria" pitchFamily="18" charset="0"/>
              <a:ea typeface="Cambria" pitchFamily="18" charset="0"/>
            </a:endParaRPr>
          </a:p>
        </p:txBody>
      </p:sp>
      <p:sp>
        <p:nvSpPr>
          <p:cNvPr id="34" name="TextBox 33"/>
          <p:cNvSpPr txBox="1"/>
          <p:nvPr/>
        </p:nvSpPr>
        <p:spPr>
          <a:xfrm>
            <a:off x="5304147" y="3505200"/>
            <a:ext cx="3535053" cy="338554"/>
          </a:xfrm>
          <a:prstGeom prst="rect">
            <a:avLst/>
          </a:prstGeom>
          <a:noFill/>
        </p:spPr>
        <p:txBody>
          <a:bodyPr wrap="square" rtlCol="0">
            <a:spAutoFit/>
          </a:bodyPr>
          <a:lstStyle/>
          <a:p>
            <a:pPr algn="ctr"/>
            <a:r>
              <a:rPr lang="en-US" sz="1600" dirty="0" err="1" smtClean="0">
                <a:latin typeface="Cambria" pitchFamily="18" charset="0"/>
                <a:ea typeface="Cambria" pitchFamily="18" charset="0"/>
              </a:rPr>
              <a:t>Sản</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xuất</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muối</a:t>
            </a:r>
            <a:r>
              <a:rPr lang="en-US" sz="1600" dirty="0" smtClean="0">
                <a:latin typeface="Cambria" pitchFamily="18" charset="0"/>
                <a:ea typeface="Cambria" pitchFamily="18" charset="0"/>
              </a:rPr>
              <a:t> ở Sa </a:t>
            </a:r>
            <a:r>
              <a:rPr lang="en-US" sz="1600" dirty="0" err="1" smtClean="0">
                <a:latin typeface="Cambria" pitchFamily="18" charset="0"/>
                <a:ea typeface="Cambria" pitchFamily="18" charset="0"/>
              </a:rPr>
              <a:t>Huỳnh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Quảng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Ngãi</a:t>
            </a:r>
            <a:endParaRPr lang="en-US" sz="1600" dirty="0">
              <a:latin typeface="Cambria" pitchFamily="18" charset="0"/>
              <a:ea typeface="Cambria" pitchFamily="18" charset="0"/>
            </a:endParaRPr>
          </a:p>
        </p:txBody>
      </p:sp>
      <p:pic>
        <p:nvPicPr>
          <p:cNvPr id="102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30071" y="1266158"/>
            <a:ext cx="3509129" cy="223904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351286" y="3980126"/>
            <a:ext cx="3487914" cy="227994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4216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randombar(horizontal)">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randombar(horizontal)">
                                      <p:cBhvr>
                                        <p:cTn id="20" dur="500"/>
                                        <p:tgtEl>
                                          <p:spTgt spid="102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randombar(horizontal)">
                                      <p:cBhvr>
                                        <p:cTn id="23" dur="500"/>
                                        <p:tgtEl>
                                          <p:spTgt spid="34"/>
                                        </p:tgtEl>
                                      </p:cBhvr>
                                    </p:animEffect>
                                  </p:childTnLst>
                                </p:cTn>
                              </p:par>
                              <p:par>
                                <p:cTn id="24" presetID="14" presetClass="entr" presetSubtype="10"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randombar(horizontal)">
                                      <p:cBhvr>
                                        <p:cTn id="26" dur="500"/>
                                        <p:tgtEl>
                                          <p:spTgt spid="2"/>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randombar(horizontal)">
                                      <p:cBhvr>
                                        <p:cTn id="29" dur="500"/>
                                        <p:tgtEl>
                                          <p:spTgt spid="27"/>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42" dur="500"/>
                                        <p:tgtEl>
                                          <p:spTgt spid="3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7" dur="500"/>
                                        <p:tgtEl>
                                          <p:spTgt spid="32">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52" dur="500"/>
                                        <p:tgtEl>
                                          <p:spTgt spid="32">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32">
                                            <p:txEl>
                                              <p:pRg st="3" end="3"/>
                                            </p:txEl>
                                          </p:spTgt>
                                        </p:tgtEl>
                                        <p:attrNameLst>
                                          <p:attrName>style.visibility</p:attrName>
                                        </p:attrNameLst>
                                      </p:cBhvr>
                                      <p:to>
                                        <p:strVal val="visible"/>
                                      </p:to>
                                    </p:set>
                                    <p:animEffect transition="in" filter="randombar(horizontal)">
                                      <p:cBhvr>
                                        <p:cTn id="57" dur="500"/>
                                        <p:tgtEl>
                                          <p:spTgt spid="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53" grpId="0" animBg="1"/>
      <p:bldP spid="27" grpId="0"/>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057400"/>
            <a:ext cx="3657601" cy="1785104"/>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bản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đồ</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hiểu</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biết</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của</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mình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giải</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thích</a:t>
            </a:r>
            <a:r>
              <a:rPr lang="en-US" sz="2200" i="1" dirty="0" smtClean="0">
                <a:solidFill>
                  <a:srgbClr val="FF0000"/>
                </a:solidFill>
                <a:latin typeface="Cambria" panose="02040503050406030204" pitchFamily="18" charset="0"/>
                <a:ea typeface="Cambria" panose="02040503050406030204" pitchFamily="18" charset="0"/>
              </a:rPr>
              <a:t> t</a:t>
            </a:r>
            <a:r>
              <a:rPr lang="vi-VN" sz="2200" i="1" dirty="0" smtClean="0">
                <a:solidFill>
                  <a:srgbClr val="FF0000"/>
                </a:solidFill>
                <a:latin typeface="Cambria" panose="02040503050406030204" pitchFamily="18" charset="0"/>
                <a:ea typeface="Cambria" panose="02040503050406030204" pitchFamily="18" charset="0"/>
              </a:rPr>
              <a:t>ại </a:t>
            </a:r>
            <a:r>
              <a:rPr lang="vi-VN" sz="2200" i="1" dirty="0">
                <a:solidFill>
                  <a:srgbClr val="FF0000"/>
                </a:solidFill>
                <a:latin typeface="Cambria" panose="02040503050406030204" pitchFamily="18" charset="0"/>
                <a:ea typeface="Cambria" panose="02040503050406030204" pitchFamily="18" charset="0"/>
              </a:rPr>
              <a:t>sao việc giữ vững chủ quyền của một hòn đảo, dù nhỏ, lại có ý </a:t>
            </a:r>
            <a:r>
              <a:rPr lang="vi-VN" sz="2200" i="1" dirty="0" smtClean="0">
                <a:solidFill>
                  <a:srgbClr val="FF0000"/>
                </a:solidFill>
                <a:latin typeface="Cambria" panose="02040503050406030204" pitchFamily="18" charset="0"/>
                <a:ea typeface="Cambria" panose="02040503050406030204" pitchFamily="18" charset="0"/>
              </a:rPr>
              <a:t>nghĩa</a:t>
            </a:r>
            <a:r>
              <a:rPr lang="en-US" sz="2200" i="1" dirty="0" smtClean="0">
                <a:solidFill>
                  <a:srgbClr val="FF0000"/>
                </a:solidFill>
                <a:latin typeface="Cambria" panose="02040503050406030204" pitchFamily="18" charset="0"/>
                <a:ea typeface="Cambria" panose="02040503050406030204" pitchFamily="18" charset="0"/>
              </a:rPr>
              <a:t> </a:t>
            </a:r>
            <a:r>
              <a:rPr lang="vi-VN" sz="2200" i="1" dirty="0" smtClean="0">
                <a:solidFill>
                  <a:srgbClr val="FF0000"/>
                </a:solidFill>
                <a:latin typeface="Cambria" panose="02040503050406030204" pitchFamily="18" charset="0"/>
                <a:ea typeface="Cambria" panose="02040503050406030204" pitchFamily="18" charset="0"/>
              </a:rPr>
              <a:t>rất </a:t>
            </a:r>
            <a:r>
              <a:rPr lang="vi-VN" sz="2200" i="1" dirty="0">
                <a:solidFill>
                  <a:srgbClr val="FF0000"/>
                </a:solidFill>
                <a:latin typeface="Cambria" panose="02040503050406030204" pitchFamily="18" charset="0"/>
                <a:ea typeface="Cambria" panose="02040503050406030204" pitchFamily="18" charset="0"/>
              </a:rPr>
              <a:t>lớn?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MÔI TRƯỜNG BIỂN BẢO VIỆT NAM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02294" y="23622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28600" y="4478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10746" y="4191000"/>
            <a:ext cx="3657601" cy="2123658"/>
          </a:xfrm>
          <a:prstGeom prst="rect">
            <a:avLst/>
          </a:prstGeom>
          <a:solidFill>
            <a:srgbClr val="FFCCFF"/>
          </a:solidFill>
          <a:ln w="12700">
            <a:solidFill>
              <a:srgbClr val="0070C0"/>
            </a:solidFill>
          </a:ln>
        </p:spPr>
        <p:txBody>
          <a:bodyPr wrap="square">
            <a:spAutoFit/>
          </a:bodyPr>
          <a:lstStyle/>
          <a:p>
            <a:pPr algn="just"/>
            <a:r>
              <a:rPr lang="en-US" sz="2200" dirty="0" err="1" smtClean="0">
                <a:latin typeface="Cambria" panose="02040503050406030204" pitchFamily="18" charset="0"/>
                <a:ea typeface="Cambria" panose="02040503050406030204" pitchFamily="18" charset="0"/>
              </a:rPr>
              <a:t>Vì</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là</a:t>
            </a:r>
            <a:r>
              <a:rPr lang="en-US" sz="2200" dirty="0" smtClean="0">
                <a:latin typeface="Cambria" panose="02040503050406030204" pitchFamily="18" charset="0"/>
                <a:ea typeface="Cambria" panose="02040503050406030204" pitchFamily="18" charset="0"/>
              </a:rPr>
              <a:t> </a:t>
            </a:r>
            <a:r>
              <a:rPr lang="vi-VN" sz="2200" dirty="0" smtClean="0">
                <a:latin typeface="Cambria" panose="02040503050406030204" pitchFamily="18" charset="0"/>
                <a:ea typeface="Cambria" panose="02040503050406030204" pitchFamily="18" charset="0"/>
              </a:rPr>
              <a:t>cơ </a:t>
            </a:r>
            <a:r>
              <a:rPr lang="vi-VN" sz="2200" dirty="0">
                <a:latin typeface="Cambria" panose="02040503050406030204" pitchFamily="18" charset="0"/>
                <a:ea typeface="Cambria" panose="02040503050406030204" pitchFamily="18" charset="0"/>
              </a:rPr>
              <a:t>sở để khẳng định chủ quyền của nước ta đối với vùng biển và thềm lục địa quanh đảo, khẳng định lãnh thổ thống nhất toàn vẹn của Việt Nam.</a:t>
            </a:r>
          </a:p>
        </p:txBody>
      </p:sp>
      <p:pic>
        <p:nvPicPr>
          <p:cNvPr id="2"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65333"/>
            <a:ext cx="3528125" cy="2849467"/>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7010400" y="1905000"/>
            <a:ext cx="762000" cy="685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7315200" y="2670818"/>
            <a:ext cx="1191570" cy="12383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11075" y="4267200"/>
            <a:ext cx="3528124" cy="22666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6805669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randombar(horizontal)">
                                      <p:cBhvr>
                                        <p:cTn id="15" dur="500"/>
                                        <p:tgtEl>
                                          <p:spTgt spid="2"/>
                                        </p:tgtEl>
                                      </p:cBhvr>
                                    </p:animEffect>
                                  </p:childTnLst>
                                </p:cTn>
                              </p:par>
                              <p:par>
                                <p:cTn id="16" presetID="14" presetClass="entr" presetSubtype="10" fill="hold" nodeType="with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randombar(horizontal)">
                                      <p:cBhvr>
                                        <p:cTn id="18" dur="500"/>
                                        <p:tgtEl>
                                          <p:spTgt spid="2050"/>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randombar(horizontal)">
                                      <p:cBhvr>
                                        <p:cTn id="26" dur="500"/>
                                        <p:tgtEl>
                                          <p:spTgt spid="32"/>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randombar(horizontal)">
                                      <p:cBhvr>
                                        <p:cTn id="31" dur="500"/>
                                        <p:tgtEl>
                                          <p:spTgt spid="3"/>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randombar(horizontal)">
                                      <p:cBhvr>
                                        <p:cTn id="34" dur="500"/>
                                        <p:tgtEl>
                                          <p:spTgt spid="26"/>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9" dur="500"/>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 grpId="0" animBg="1"/>
      <p:bldP spid="2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rPr>
              <a:t>BÀI 12</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Times New Roman" panose="02020603050405020304" pitchFamily="18" charset="0"/>
              <a:cs typeface="Times New Roman" panose="02020603050405020304"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a:t>
            </a:r>
            <a:endParaRPr lang="en-US" sz="3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latin typeface="Times New Roman" panose="02020603050405020304" pitchFamily="18" charset="0"/>
              <a:cs typeface="Times New Roman" panose="02020603050405020304" pitchFamily="18" charset="0"/>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1523999" y="1828800"/>
            <a:ext cx="3657601" cy="1554272"/>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Quan</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a:solidFill>
                  <a:srgbClr val="FF0000"/>
                </a:solidFill>
                <a:latin typeface="Times New Roman" panose="02020603050405020304" pitchFamily="18" charset="0"/>
                <a:ea typeface="Cambria" panose="02040503050406030204" pitchFamily="18" charset="0"/>
                <a:cs typeface="Times New Roman" panose="02020603050405020304" pitchFamily="18" charset="0"/>
              </a:rPr>
              <a:t>sát</a:t>
            </a:r>
            <a:r>
              <a:rPr lang="en-US"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các</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hình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ảnh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và</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kênh</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chữ</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SGK,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cho</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a:t>
            </a:r>
            <a:r>
              <a:rPr lang="en-US" sz="1900" i="1" dirty="0" err="1"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biết</a:t>
            </a:r>
            <a:r>
              <a:rPr lang="en-US"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 c</a:t>
            </a:r>
            <a:r>
              <a:rPr lang="vi-VN" sz="1900" i="1" dirty="0" smtClean="0">
                <a:solidFill>
                  <a:srgbClr val="FF0000"/>
                </a:solidFill>
                <a:latin typeface="Times New Roman" panose="02020603050405020304" pitchFamily="18" charset="0"/>
                <a:ea typeface="Cambria" panose="02040503050406030204" pitchFamily="18" charset="0"/>
                <a:cs typeface="Times New Roman" panose="02020603050405020304" pitchFamily="18" charset="0"/>
              </a:rPr>
              <a:t>hất </a:t>
            </a:r>
            <a:r>
              <a:rPr lang="vi-VN" sz="1900" i="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lượng môi trường biển của nước ta như thế nào theo đánh giá của bộ Tài nguyên và môi trường?</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Times New Roman" panose="02020603050405020304" pitchFamily="18" charset="0"/>
                <a:cs typeface="Times New Roman" panose="02020603050405020304" pitchFamily="18" charset="0"/>
              </a:rPr>
              <a:t>MÔI TRƯỜNG BIỂN ĐẢO VIỆT NAM</a:t>
            </a:r>
            <a:endParaRPr lang="en-US" sz="2400" b="1" dirty="0">
              <a:solidFill>
                <a:srgbClr val="0D30DD"/>
              </a:solidFill>
              <a:latin typeface="Times New Roman" panose="02020603050405020304" pitchFamily="18" charset="0"/>
              <a:cs typeface="Times New Roman" panose="020206030504050203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3259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3998" y="3536990"/>
            <a:ext cx="3657601" cy="3016210"/>
          </a:xfrm>
          <a:prstGeom prst="rect">
            <a:avLst/>
          </a:prstGeom>
          <a:solidFill>
            <a:srgbClr val="FFCCFF"/>
          </a:solidFill>
          <a:ln w="12700">
            <a:solidFill>
              <a:srgbClr val="0070C0"/>
            </a:solidFill>
          </a:ln>
        </p:spPr>
        <p:txBody>
          <a:bodyPr wrap="square">
            <a:spAutoFit/>
          </a:bodyPr>
          <a:lstStyle/>
          <a:p>
            <a:pPr algn="just"/>
            <a:r>
              <a:rPr lang="vi-VN" sz="1900" dirty="0">
                <a:latin typeface="Times New Roman" panose="02020603050405020304" pitchFamily="18" charset="0"/>
                <a:ea typeface="Cambria" panose="02040503050406030204" pitchFamily="18" charset="0"/>
                <a:cs typeface="Times New Roman" panose="02020603050405020304" pitchFamily="18" charset="0"/>
              </a:rPr>
              <a:t>- Chất lượng nước biển ven bờ còn khá tốt với hầu hết các chỉ số đặc trưng đều nằm trong giới hạn cho phép.</a:t>
            </a:r>
          </a:p>
          <a:p>
            <a:pPr algn="just"/>
            <a:r>
              <a:rPr lang="vi-VN" sz="1900" dirty="0">
                <a:latin typeface="Times New Roman" panose="02020603050405020304" pitchFamily="18" charset="0"/>
                <a:ea typeface="Cambria" panose="02040503050406030204" pitchFamily="18" charset="0"/>
                <a:cs typeface="Times New Roman" panose="02020603050405020304" pitchFamily="18" charset="0"/>
              </a:rPr>
              <a:t>- Chất lượng nước biển ven các đảo và cụm đảo khá tốt, kể cả ở các đảo tập trung đông dân cư.</a:t>
            </a:r>
          </a:p>
          <a:p>
            <a:pPr algn="just"/>
            <a:r>
              <a:rPr lang="vi-VN" sz="1900" dirty="0">
                <a:latin typeface="Times New Roman" panose="02020603050405020304" pitchFamily="18" charset="0"/>
                <a:ea typeface="Cambria" panose="02040503050406030204" pitchFamily="18" charset="0"/>
                <a:cs typeface="Times New Roman" panose="02020603050405020304" pitchFamily="18" charset="0"/>
              </a:rPr>
              <a:t>- Chất lượng nước biển xa bờ đều đạt chuẩn cho phép, tương đối ổn định và ít biến động qua các năm.</a:t>
            </a:r>
          </a:p>
        </p:txBody>
      </p:sp>
      <p:sp>
        <p:nvSpPr>
          <p:cNvPr id="27" name="TextBox 26"/>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Quần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đảo</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Côn</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Sơn</a:t>
            </a:r>
            <a:endParaRPr lang="en-US" dirty="0">
              <a:latin typeface="Times New Roman" panose="02020603050405020304" pitchFamily="18" charset="0"/>
              <a:ea typeface="Cambria" pitchFamily="18" charset="0"/>
              <a:cs typeface="Times New Roman" panose="02020603050405020304" pitchFamily="18" charset="0"/>
            </a:endParaRPr>
          </a:p>
        </p:txBody>
      </p:sp>
      <p:sp>
        <p:nvSpPr>
          <p:cNvPr id="34" name="TextBox 33"/>
          <p:cNvSpPr txBox="1"/>
          <p:nvPr/>
        </p:nvSpPr>
        <p:spPr>
          <a:xfrm>
            <a:off x="5562600" y="3505200"/>
            <a:ext cx="3276600" cy="369332"/>
          </a:xfrm>
          <a:prstGeom prst="rect">
            <a:avLst/>
          </a:prstGeom>
          <a:noFill/>
        </p:spPr>
        <p:txBody>
          <a:bodyPr wrap="square" rtlCol="0">
            <a:spAutoFit/>
          </a:bodyPr>
          <a:lstStyle/>
          <a:p>
            <a:pPr algn="ctr"/>
            <a:r>
              <a:rPr lang="en-US" dirty="0" err="1" smtClean="0">
                <a:latin typeface="Times New Roman" panose="02020603050405020304" pitchFamily="18" charset="0"/>
                <a:ea typeface="Cambria" pitchFamily="18" charset="0"/>
                <a:cs typeface="Times New Roman" panose="02020603050405020304" pitchFamily="18" charset="0"/>
              </a:rPr>
              <a:t>Đảo</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Cát</a:t>
            </a:r>
            <a:r>
              <a:rPr lang="en-US" dirty="0" smtClean="0">
                <a:latin typeface="Times New Roman" panose="02020603050405020304" pitchFamily="18" charset="0"/>
                <a:ea typeface="Cambria" pitchFamily="18" charset="0"/>
                <a:cs typeface="Times New Roman" panose="02020603050405020304" pitchFamily="18" charset="0"/>
              </a:rPr>
              <a:t> </a:t>
            </a:r>
            <a:r>
              <a:rPr lang="en-US" dirty="0" err="1" smtClean="0">
                <a:latin typeface="Times New Roman" panose="02020603050405020304" pitchFamily="18" charset="0"/>
                <a:ea typeface="Cambria" pitchFamily="18" charset="0"/>
                <a:cs typeface="Times New Roman" panose="02020603050405020304" pitchFamily="18" charset="0"/>
              </a:rPr>
              <a:t>Bà</a:t>
            </a:r>
            <a:endParaRPr lang="en-US" dirty="0">
              <a:latin typeface="Times New Roman" panose="02020603050405020304" pitchFamily="18" charset="0"/>
              <a:ea typeface="Cambria" pitchFamily="18" charset="0"/>
              <a:cs typeface="Times New Roman" panose="02020603050405020304" pitchFamily="18" charset="0"/>
            </a:endParaRPr>
          </a:p>
        </p:txBody>
      </p:sp>
      <p:pic>
        <p:nvPicPr>
          <p:cNvPr id="14338"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11074" y="1295399"/>
            <a:ext cx="3528125" cy="22098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48065" y="4061466"/>
            <a:ext cx="3491134" cy="219860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Box 9"/>
          <p:cNvSpPr txBox="1">
            <a:spLocks noChangeArrowheads="1"/>
          </p:cNvSpPr>
          <p:nvPr/>
        </p:nvSpPr>
        <p:spPr bwMode="auto">
          <a:xfrm>
            <a:off x="452586" y="1295399"/>
            <a:ext cx="4729013" cy="353943"/>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1700" b="1" dirty="0" smtClean="0">
                <a:solidFill>
                  <a:srgbClr val="CC0000"/>
                </a:solidFill>
                <a:latin typeface="Times New Roman" pitchFamily="18" charset="0"/>
                <a:cs typeface="Times New Roman" pitchFamily="18" charset="0"/>
              </a:rPr>
              <a:t>b. </a:t>
            </a:r>
            <a:r>
              <a:rPr lang="en-US" sz="1700" b="1" dirty="0" err="1" smtClean="0">
                <a:solidFill>
                  <a:srgbClr val="CC0000"/>
                </a:solidFill>
                <a:latin typeface="Times New Roman" pitchFamily="18" charset="0"/>
                <a:cs typeface="Times New Roman" pitchFamily="18" charset="0"/>
              </a:rPr>
              <a:t>Vấn</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đề</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bảo</a:t>
            </a:r>
            <a:r>
              <a:rPr lang="en-US" sz="1700" b="1" dirty="0" smtClean="0">
                <a:solidFill>
                  <a:srgbClr val="CC0000"/>
                </a:solidFill>
                <a:latin typeface="Times New Roman" pitchFamily="18" charset="0"/>
                <a:cs typeface="Times New Roman" pitchFamily="18" charset="0"/>
              </a:rPr>
              <a:t> </a:t>
            </a:r>
            <a:r>
              <a:rPr lang="en-US" sz="1700" b="1" dirty="0" err="1" smtClean="0">
                <a:solidFill>
                  <a:srgbClr val="CC0000"/>
                </a:solidFill>
                <a:latin typeface="Times New Roman" pitchFamily="18" charset="0"/>
                <a:cs typeface="Times New Roman" pitchFamily="18" charset="0"/>
              </a:rPr>
              <a:t>vệ</a:t>
            </a:r>
            <a:r>
              <a:rPr lang="en-US" sz="1700" b="1" dirty="0" smtClean="0">
                <a:solidFill>
                  <a:srgbClr val="CC0000"/>
                </a:solidFill>
                <a:latin typeface="Times New Roman" pitchFamily="18" charset="0"/>
                <a:cs typeface="Times New Roman" pitchFamily="18" charset="0"/>
              </a:rPr>
              <a:t> </a:t>
            </a:r>
            <a:r>
              <a:rPr lang="vi-VN" sz="1700" b="1" dirty="0" smtClean="0">
                <a:solidFill>
                  <a:srgbClr val="CC0000"/>
                </a:solidFill>
                <a:latin typeface="Times New Roman" pitchFamily="18" charset="0"/>
                <a:cs typeface="Times New Roman" pitchFamily="18" charset="0"/>
              </a:rPr>
              <a:t>môi </a:t>
            </a:r>
            <a:r>
              <a:rPr lang="vi-VN" sz="1700" b="1" dirty="0">
                <a:solidFill>
                  <a:srgbClr val="CC0000"/>
                </a:solidFill>
                <a:latin typeface="Times New Roman" pitchFamily="18" charset="0"/>
                <a:cs typeface="Times New Roman" pitchFamily="18" charset="0"/>
              </a:rPr>
              <a:t>trường biển đảo Việt Nam</a:t>
            </a:r>
            <a:endParaRPr lang="en-US" sz="17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7829071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4338"/>
                                        </p:tgtEl>
                                        <p:attrNameLst>
                                          <p:attrName>style.visibility</p:attrName>
                                        </p:attrNameLst>
                                      </p:cBhvr>
                                      <p:to>
                                        <p:strVal val="visible"/>
                                      </p:to>
                                    </p:set>
                                    <p:animEffect transition="in" filter="randombar(horizontal)">
                                      <p:cBhvr>
                                        <p:cTn id="15" dur="500"/>
                                        <p:tgtEl>
                                          <p:spTgt spid="14338"/>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randombar(horizontal)">
                                      <p:cBhvr>
                                        <p:cTn id="18" dur="500"/>
                                        <p:tgtEl>
                                          <p:spTgt spid="34"/>
                                        </p:tgtEl>
                                      </p:cBhvr>
                                    </p:animEffect>
                                  </p:childTnLst>
                                </p:cTn>
                              </p:par>
                              <p:par>
                                <p:cTn id="19" presetID="14" presetClass="entr" presetSubtype="10" fill="hold" nodeType="withEffect">
                                  <p:stCondLst>
                                    <p:cond delay="0"/>
                                  </p:stCondLst>
                                  <p:childTnLst>
                                    <p:set>
                                      <p:cBhvr>
                                        <p:cTn id="20" dur="1" fill="hold">
                                          <p:stCondLst>
                                            <p:cond delay="0"/>
                                          </p:stCondLst>
                                        </p:cTn>
                                        <p:tgtEl>
                                          <p:spTgt spid="14339"/>
                                        </p:tgtEl>
                                        <p:attrNameLst>
                                          <p:attrName>style.visibility</p:attrName>
                                        </p:attrNameLst>
                                      </p:cBhvr>
                                      <p:to>
                                        <p:strVal val="visible"/>
                                      </p:to>
                                    </p:set>
                                    <p:animEffect transition="in" filter="randombar(horizontal)">
                                      <p:cBhvr>
                                        <p:cTn id="21" dur="500"/>
                                        <p:tgtEl>
                                          <p:spTgt spid="14339"/>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37" dur="500"/>
                                        <p:tgtEl>
                                          <p:spTgt spid="32">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2" dur="500"/>
                                        <p:tgtEl>
                                          <p:spTgt spid="32">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47"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27" grpId="0"/>
      <p:bldP spid="3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6288</TotalTime>
  <Words>2657</Words>
  <Application>Microsoft Office PowerPoint</Application>
  <PresentationFormat>On-screen Show (4:3)</PresentationFormat>
  <Paragraphs>207</Paragraphs>
  <Slides>26</Slides>
  <Notes>2</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Cambria</vt:lpstr>
      <vt:lpstr>Times New Roman</vt:lpstr>
      <vt:lpstr>Office Theme</vt:lpstr>
      <vt:lpstr>KHỞI ĐỘNG</vt:lpstr>
      <vt:lpstr>MÔI TRƯỜNG VÀ TÀI NGUYÊN BIỂN ĐẢO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Laptop MT</cp:lastModifiedBy>
  <cp:revision>475</cp:revision>
  <dcterms:created xsi:type="dcterms:W3CDTF">2016-02-15T14:28:12Z</dcterms:created>
  <dcterms:modified xsi:type="dcterms:W3CDTF">2024-02-22T09:32:29Z</dcterms:modified>
</cp:coreProperties>
</file>