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39" r:id="rId2"/>
    <p:sldId id="367" r:id="rId3"/>
    <p:sldId id="369" r:id="rId4"/>
    <p:sldId id="397" r:id="rId5"/>
    <p:sldId id="366" r:id="rId6"/>
    <p:sldId id="371" r:id="rId7"/>
    <p:sldId id="398" r:id="rId8"/>
    <p:sldId id="394" r:id="rId9"/>
    <p:sldId id="399" r:id="rId10"/>
    <p:sldId id="401" r:id="rId11"/>
    <p:sldId id="377" r:id="rId12"/>
    <p:sldId id="40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22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A442230-2AD2-402F-A9DA-84C9D8B93EAB}" type="slidenum">
              <a:rPr lang="en-US" altLang="en-US" sz="1200">
                <a:latin typeface="Arial" panose="020B0604020202020204" pitchFamily="34" charset="0"/>
              </a:rPr>
              <a:pPr/>
              <a:t>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2917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BD8A466-2FA7-4EBC-AD87-E54C49C2BE65}" type="slidenum">
              <a:rPr lang="en-US" altLang="en-US" sz="1200">
                <a:latin typeface="Arial" panose="020B0604020202020204" pitchFamily="34" charset="0"/>
              </a:rPr>
              <a:pPr/>
              <a:t>12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 smtClean="0"/>
          </a:p>
        </p:txBody>
      </p:sp>
    </p:spTree>
    <p:extLst>
      <p:ext uri="{BB962C8B-B14F-4D97-AF65-F5344CB8AC3E}">
        <p14:creationId xmlns:p14="http://schemas.microsoft.com/office/powerpoint/2010/main" val="3345693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5A09EB5A-2272-4789-9964-8A286C74BFD6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53486" y="103601"/>
            <a:ext cx="340280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smtClean="0">
                <a:solidFill>
                  <a:srgbClr val="FF0000"/>
                </a:solidFill>
              </a:rPr>
              <a:t>CHỦ ĐỀ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8861" y="839898"/>
            <a:ext cx="103773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C000"/>
                </a:solidFill>
                <a:latin typeface="VNI-Avo" pitchFamily="2" charset="0"/>
              </a:rPr>
              <a:t>MĨ THUẬT TRONG CUỘC SỐNG</a:t>
            </a:r>
            <a:endParaRPr lang="en-US" sz="4800" b="1" dirty="0" smtClean="0">
              <a:solidFill>
                <a:srgbClr val="FFC000"/>
              </a:solidFill>
              <a:latin typeface="VNI-Avo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855" y="1480185"/>
            <a:ext cx="1656080" cy="16560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28955" y="2446020"/>
            <a:ext cx="11231245" cy="5200650"/>
          </a:xfrm>
        </p:spPr>
        <p:txBody>
          <a:bodyPr>
            <a:prstTxWarp prst="textCanDown">
              <a:avLst/>
            </a:prstTxWarp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Bài</a:t>
            </a: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 </a:t>
            </a: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14</a:t>
            </a: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: </a:t>
            </a: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TRANH ÁP PHÍCH</a:t>
            </a:r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accent1"/>
                  </a:outerShdw>
                </a:effectLst>
              </a:rPr>
              <a:t/>
            </a:r>
            <a:b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en-US" sz="4000" b="1" dirty="0">
              <a:ln w="12700">
                <a:solidFill>
                  <a:schemeClr val="accent1"/>
                </a:solidFill>
                <a:prstDash val="solid"/>
              </a:ln>
              <a:blipFill>
                <a:blip r:embed="rId3"/>
              </a:blip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59680" y="6148070"/>
            <a:ext cx="2885440" cy="59817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THỜI LƯỢNG: 2 TIẾT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3" grpId="0"/>
      <p:bldP spid="3" grpId="1"/>
      <p:bldP spid="4" grpId="0" bldLvl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92777" y="232636"/>
            <a:ext cx="8041912" cy="1324157"/>
          </a:xfrm>
          <a:ln w="38100">
            <a:solidFill>
              <a:srgbClr val="99663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4. </a:t>
            </a:r>
            <a:r>
              <a:rPr lang="en-US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Trưng</a:t>
            </a:r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 </a:t>
            </a:r>
            <a:r>
              <a:rPr lang="en-US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bày</a:t>
            </a:r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 </a:t>
            </a:r>
            <a:r>
              <a:rPr lang="en-US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sản</a:t>
            </a:r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 </a:t>
            </a:r>
            <a:r>
              <a:rPr lang="en-US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phẩm</a:t>
            </a:r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 </a:t>
            </a:r>
            <a:r>
              <a:rPr lang="en-US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và</a:t>
            </a:r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 chia </a:t>
            </a:r>
            <a:r>
              <a:rPr lang="en-US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sẻ</a:t>
            </a:r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/>
            </a:r>
            <a:b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itle 4"/>
          <p:cNvSpPr txBox="1">
            <a:spLocks/>
          </p:cNvSpPr>
          <p:nvPr/>
        </p:nvSpPr>
        <p:spPr>
          <a:xfrm>
            <a:off x="0" y="1894115"/>
            <a:ext cx="10942955" cy="2495005"/>
          </a:xfrm>
          <a:prstGeom prst="rect">
            <a:avLst/>
          </a:prstGeom>
          <a:ln w="38100">
            <a:solidFill>
              <a:srgbClr val="99663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0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tương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phản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thể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hiện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altLang="zh-CN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l"/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Ý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tưởng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điều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chỉnh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để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bức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hoàn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thiện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hơn</a:t>
            </a:r>
            <a:r>
              <a:rPr lang="en-US" altLang="zh-CN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lang="en-US" altLang="zh-CN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l"/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altLang="zh-CN" sz="3200" b="1" i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Kể</a:t>
            </a:r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tên</a:t>
            </a:r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bức</a:t>
            </a:r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áp</a:t>
            </a:r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phích</a:t>
            </a:r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mà</a:t>
            </a:r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em</a:t>
            </a:r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biết</a:t>
            </a:r>
            <a:r>
              <a:rPr lang="en-US" altLang="zh-CN" sz="32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459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892175" y="135731"/>
            <a:ext cx="10943167" cy="541338"/>
          </a:xfrm>
        </p:spPr>
        <p:txBody>
          <a:bodyPr/>
          <a:lstStyle/>
          <a:p>
            <a:r>
              <a:rPr lang="en-US" b="1" dirty="0" smtClean="0"/>
              <a:t>5. </a:t>
            </a:r>
            <a:r>
              <a:rPr lang="en-US" b="1" dirty="0" err="1" smtClean="0"/>
              <a:t>Tìm</a:t>
            </a:r>
            <a:r>
              <a:rPr lang="en-US" b="1" dirty="0" smtClean="0"/>
              <a:t> </a:t>
            </a:r>
            <a:r>
              <a:rPr lang="en-US" b="1" dirty="0" err="1"/>
              <a:t>hiểu</a:t>
            </a:r>
            <a:r>
              <a:rPr lang="en-US" b="1" dirty="0"/>
              <a:t> </a:t>
            </a:r>
            <a:r>
              <a:rPr lang="en-US" b="1" dirty="0" err="1"/>
              <a:t>một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thể</a:t>
            </a:r>
            <a:r>
              <a:rPr lang="en-US" b="1" dirty="0"/>
              <a:t> </a:t>
            </a:r>
            <a:r>
              <a:rPr lang="en-US" b="1" dirty="0" err="1"/>
              <a:t>loại</a:t>
            </a:r>
            <a:r>
              <a:rPr lang="en-US" b="1" dirty="0"/>
              <a:t> </a:t>
            </a:r>
            <a:r>
              <a:rPr lang="en-US" b="1" dirty="0" err="1"/>
              <a:t>tranh</a:t>
            </a:r>
            <a:r>
              <a:rPr lang="en-US" b="1" dirty="0"/>
              <a:t> </a:t>
            </a:r>
            <a:r>
              <a:rPr lang="en-US" b="1" dirty="0" err="1"/>
              <a:t>áp</a:t>
            </a:r>
            <a:r>
              <a:rPr lang="en-US" b="1" dirty="0"/>
              <a:t> </a:t>
            </a:r>
            <a:r>
              <a:rPr lang="en-US" b="1" dirty="0" err="1"/>
              <a:t>phích</a:t>
            </a:r>
            <a:r>
              <a:rPr lang="en-US" b="1" dirty="0"/>
              <a:t>.</a:t>
            </a:r>
            <a:endParaRPr lang="en-US" dirty="0"/>
          </a:p>
        </p:txBody>
      </p:sp>
      <p:pic>
        <p:nvPicPr>
          <p:cNvPr id="5122" name="Picture 2" descr="Quan sát hình và tìm hiểu để nhận biết thêm về một số thể loại tranh áp phích trong đời sống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1605869"/>
            <a:ext cx="10577739" cy="514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5576" y="741892"/>
            <a:ext cx="116797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333333"/>
                </a:solidFill>
                <a:latin typeface="Roboto"/>
              </a:rPr>
              <a:t>Quan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sát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hình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và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tìm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hiểu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để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nhận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biết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thêm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về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một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số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thể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loại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tranh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áp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phích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trong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đời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/>
              </a:rPr>
              <a:t>sống</a:t>
            </a:r>
            <a:r>
              <a:rPr lang="en-US" sz="2400" dirty="0">
                <a:solidFill>
                  <a:srgbClr val="333333"/>
                </a:solidFill>
                <a:latin typeface="Roboto"/>
              </a:rPr>
              <a:t>.</a:t>
            </a:r>
            <a:endParaRPr lang="en-US"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209800" y="4800601"/>
            <a:ext cx="487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en-US" sz="1800">
              <a:latin typeface="Arial" panose="020B0604020202020204" pitchFamily="34" charset="0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400300" y="6491288"/>
            <a:ext cx="487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en-US" sz="1800">
              <a:latin typeface="Arial" panose="020B0604020202020204" pitchFamily="34" charset="0"/>
            </a:endParaRPr>
          </a:p>
        </p:txBody>
      </p:sp>
      <p:pic>
        <p:nvPicPr>
          <p:cNvPr id="23557" name="Picture 7" descr="Valentine 03 01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038600"/>
            <a:ext cx="9144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13"/>
          <p:cNvSpPr txBox="1">
            <a:spLocks noChangeArrowheads="1"/>
          </p:cNvSpPr>
          <p:nvPr/>
        </p:nvSpPr>
        <p:spPr bwMode="auto">
          <a:xfrm>
            <a:off x="2232025" y="5254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3559" name="WordArt 15"/>
          <p:cNvSpPr>
            <a:spLocks noChangeArrowheads="1" noChangeShapeType="1" noTextEdit="1"/>
          </p:cNvSpPr>
          <p:nvPr/>
        </p:nvSpPr>
        <p:spPr bwMode="auto">
          <a:xfrm>
            <a:off x="1981200" y="1828800"/>
            <a:ext cx="8229600" cy="36576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CHÚC CÁC EM HỌC TỐT</a:t>
            </a:r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894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0" y="-218440"/>
            <a:ext cx="1178560" cy="11785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6975"/>
            <a:ext cx="11874136" cy="499481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427" y="143185"/>
            <a:ext cx="3676207" cy="8169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962660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076700" y="226695"/>
            <a:ext cx="4964430" cy="7835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r"/>
            <a:r>
              <a:rPr lang="en-US" sz="4500" b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Cấu trúc bài học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1656715" y="1119505"/>
            <a:ext cx="10311130" cy="965835"/>
          </a:xfrm>
          <a:prstGeom prst="wedgeRoundRectCallout">
            <a:avLst>
              <a:gd name="adj1" fmla="val -58843"/>
              <a:gd name="adj2" fmla="val 1535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ln>
                  <a:solidFill>
                    <a:schemeClr val="accent4">
                      <a:lumMod val="10000"/>
                    </a:schemeClr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1. </a:t>
            </a:r>
            <a:r>
              <a:rPr lang="en-US" sz="3200" b="1" dirty="0" err="1"/>
              <a:t>Quan</a:t>
            </a:r>
            <a:r>
              <a:rPr lang="en-US" sz="3200" b="1" dirty="0"/>
              <a:t> </a:t>
            </a:r>
            <a:r>
              <a:rPr lang="en-US" sz="3200" b="1" dirty="0" err="1"/>
              <a:t>sát</a:t>
            </a:r>
            <a:r>
              <a:rPr lang="en-US" sz="3200" b="1" dirty="0"/>
              <a:t> - </a:t>
            </a:r>
            <a:r>
              <a:rPr lang="en-US" sz="3200" b="1" dirty="0" err="1"/>
              <a:t>Nhận</a:t>
            </a:r>
            <a:r>
              <a:rPr lang="en-US" sz="3200" b="1" dirty="0"/>
              <a:t> </a:t>
            </a:r>
            <a:r>
              <a:rPr lang="en-US" sz="3200" b="1" dirty="0" err="1" smtClean="0"/>
              <a:t>thức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về</a:t>
            </a:r>
            <a:r>
              <a:rPr lang="en-US" sz="3200" b="1" dirty="0" smtClean="0"/>
              <a:t> </a:t>
            </a:r>
            <a:r>
              <a:rPr lang="en-US" sz="3200" b="1" dirty="0" err="1"/>
              <a:t>tranh</a:t>
            </a:r>
            <a:r>
              <a:rPr lang="en-US" sz="3200" b="1" dirty="0"/>
              <a:t> </a:t>
            </a:r>
            <a:r>
              <a:rPr lang="en-US" sz="3200" b="1" dirty="0" err="1"/>
              <a:t>áp</a:t>
            </a:r>
            <a:r>
              <a:rPr lang="en-US" sz="3200" b="1" dirty="0"/>
              <a:t> </a:t>
            </a:r>
            <a:r>
              <a:rPr lang="en-US" sz="3200" b="1" dirty="0" err="1"/>
              <a:t>phích</a:t>
            </a:r>
            <a:r>
              <a:rPr lang="en-US" sz="3200" b="1" dirty="0"/>
              <a:t>.</a:t>
            </a:r>
            <a:endParaRPr lang="en-US" sz="3200" b="1" dirty="0" smtClean="0">
              <a:ln>
                <a:solidFill>
                  <a:schemeClr val="accent4">
                    <a:lumMod val="10000"/>
                  </a:schemeClr>
                </a:solidFill>
              </a:ln>
              <a:solidFill>
                <a:schemeClr val="accent4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171" y="33034"/>
            <a:ext cx="977153" cy="9771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01" y="2085354"/>
            <a:ext cx="977153" cy="977153"/>
          </a:xfrm>
          <a:prstGeom prst="rect">
            <a:avLst/>
          </a:prstGeom>
        </p:spPr>
      </p:pic>
      <p:sp>
        <p:nvSpPr>
          <p:cNvPr id="22" name="Oval Callout 21"/>
          <p:cNvSpPr/>
          <p:nvPr/>
        </p:nvSpPr>
        <p:spPr>
          <a:xfrm>
            <a:off x="1343025" y="2190115"/>
            <a:ext cx="10723880" cy="1179830"/>
          </a:xfrm>
          <a:prstGeom prst="wedgeEllipseCallout">
            <a:avLst>
              <a:gd name="adj1" fmla="val -54893"/>
              <a:gd name="adj2" fmla="val 17046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 </a:t>
            </a:r>
            <a:r>
              <a:rPr lang="en-US" sz="3200" b="1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Cách</a:t>
            </a:r>
            <a:r>
              <a:rPr lang="en-US" sz="32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tạo</a:t>
            </a:r>
            <a:r>
              <a:rPr lang="en-US" sz="32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tranh</a:t>
            </a:r>
            <a:r>
              <a:rPr lang="en-US" sz="32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áp</a:t>
            </a:r>
            <a:r>
              <a:rPr lang="en-US" sz="32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phích</a:t>
            </a:r>
            <a:endParaRPr lang="en-US" sz="3200" b="1" dirty="0" smtClean="0">
              <a:solidFill>
                <a:schemeClr val="accent4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16" y="3331859"/>
            <a:ext cx="977153" cy="9771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01" y="4537724"/>
            <a:ext cx="977153" cy="977153"/>
          </a:xfrm>
          <a:prstGeom prst="rect">
            <a:avLst/>
          </a:prstGeom>
        </p:spPr>
      </p:pic>
      <p:sp>
        <p:nvSpPr>
          <p:cNvPr id="26" name="Rectangular Callout 25"/>
          <p:cNvSpPr/>
          <p:nvPr/>
        </p:nvSpPr>
        <p:spPr>
          <a:xfrm>
            <a:off x="1824990" y="3597275"/>
            <a:ext cx="10073005" cy="777875"/>
          </a:xfrm>
          <a:prstGeom prst="wedgeRectCallout">
            <a:avLst>
              <a:gd name="adj1" fmla="val -56220"/>
              <a:gd name="adj2" fmla="val 24174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</a:t>
            </a:r>
            <a:r>
              <a:rPr lang="en-US" sz="3200" b="1" dirty="0" err="1"/>
              <a:t>Tạo</a:t>
            </a:r>
            <a:r>
              <a:rPr lang="en-US" sz="3200" b="1" dirty="0"/>
              <a:t> </a:t>
            </a:r>
            <a:r>
              <a:rPr lang="en-US" sz="3200" b="1" dirty="0" err="1"/>
              <a:t>tranh</a:t>
            </a:r>
            <a:r>
              <a:rPr lang="en-US" sz="3200" b="1" dirty="0"/>
              <a:t> </a:t>
            </a:r>
            <a:r>
              <a:rPr lang="en-US" sz="3200" b="1" dirty="0" err="1"/>
              <a:t>áp</a:t>
            </a:r>
            <a:r>
              <a:rPr lang="en-US" sz="3200" b="1" dirty="0"/>
              <a:t> </a:t>
            </a:r>
            <a:r>
              <a:rPr lang="en-US" sz="3200" b="1" dirty="0" err="1"/>
              <a:t>phích</a:t>
            </a:r>
            <a:r>
              <a:rPr lang="en-US" sz="3200" b="1" dirty="0"/>
              <a:t> </a:t>
            </a:r>
            <a:r>
              <a:rPr lang="en-US" sz="3200" b="1" dirty="0" err="1"/>
              <a:t>về</a:t>
            </a:r>
            <a:r>
              <a:rPr lang="en-US" sz="3200" b="1" dirty="0"/>
              <a:t> </a:t>
            </a:r>
            <a:r>
              <a:rPr lang="en-US" sz="3200" b="1" dirty="0" err="1"/>
              <a:t>chủ</a:t>
            </a:r>
            <a:r>
              <a:rPr lang="en-US" sz="3200" b="1" dirty="0"/>
              <a:t> </a:t>
            </a:r>
            <a:r>
              <a:rPr lang="en-US" sz="3200" b="1" dirty="0" err="1"/>
              <a:t>đề</a:t>
            </a:r>
            <a:r>
              <a:rPr lang="en-US" sz="3200" b="1" dirty="0"/>
              <a:t> </a:t>
            </a:r>
            <a:r>
              <a:rPr lang="en-US" sz="3200" b="1" dirty="0" err="1"/>
              <a:t>Văn</a:t>
            </a:r>
            <a:r>
              <a:rPr lang="en-US" sz="3200" b="1" dirty="0"/>
              <a:t> </a:t>
            </a:r>
            <a:r>
              <a:rPr lang="en-US" sz="3200" b="1" dirty="0" err="1"/>
              <a:t>hóa</a:t>
            </a:r>
            <a:r>
              <a:rPr lang="en-US" sz="3200" b="1" dirty="0"/>
              <a:t> – </a:t>
            </a:r>
            <a:r>
              <a:rPr lang="en-US" sz="3200" b="1" dirty="0" err="1"/>
              <a:t>Xã</a:t>
            </a:r>
            <a:r>
              <a:rPr lang="en-US" sz="3200" b="1" dirty="0"/>
              <a:t> </a:t>
            </a:r>
            <a:r>
              <a:rPr lang="en-US" sz="3200" b="1" dirty="0" err="1" smtClean="0"/>
              <a:t>hội</a:t>
            </a:r>
            <a:r>
              <a:rPr lang="en-US" sz="3200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. </a:t>
            </a:r>
            <a:endParaRPr lang="en-US" sz="3200" b="1" dirty="0" smtClean="0">
              <a:solidFill>
                <a:schemeClr val="bg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27" name="Cloud Callout 26"/>
          <p:cNvSpPr/>
          <p:nvPr/>
        </p:nvSpPr>
        <p:spPr>
          <a:xfrm>
            <a:off x="1512570" y="4549775"/>
            <a:ext cx="10385425" cy="1021715"/>
          </a:xfrm>
          <a:prstGeom prst="cloudCallout">
            <a:avLst>
              <a:gd name="adj1" fmla="val -56707"/>
              <a:gd name="adj2" fmla="val 2402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4.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Trưng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bày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sản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phẩm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và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chia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sẻ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.</a:t>
            </a:r>
          </a:p>
        </p:txBody>
      </p:sp>
      <p:sp>
        <p:nvSpPr>
          <p:cNvPr id="28" name="Rounded Rectangular Callout 27"/>
          <p:cNvSpPr/>
          <p:nvPr/>
        </p:nvSpPr>
        <p:spPr>
          <a:xfrm>
            <a:off x="1824990" y="5746115"/>
            <a:ext cx="10142220" cy="966470"/>
          </a:xfrm>
          <a:prstGeom prst="wedgeRoundRectCallout">
            <a:avLst>
              <a:gd name="adj1" fmla="val -56519"/>
              <a:gd name="adj2" fmla="val 18002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5. </a:t>
            </a:r>
            <a:r>
              <a:rPr lang="en-US" sz="3200" b="1" dirty="0" err="1"/>
              <a:t>Tìm</a:t>
            </a:r>
            <a:r>
              <a:rPr lang="en-US" sz="3200" b="1" dirty="0"/>
              <a:t> </a:t>
            </a:r>
            <a:r>
              <a:rPr lang="en-US" sz="3200" b="1" dirty="0" err="1"/>
              <a:t>hiểu</a:t>
            </a:r>
            <a:r>
              <a:rPr lang="en-US" sz="3200" b="1" dirty="0"/>
              <a:t> </a:t>
            </a:r>
            <a:r>
              <a:rPr lang="en-US" sz="3200" b="1" dirty="0" err="1"/>
              <a:t>một</a:t>
            </a:r>
            <a:r>
              <a:rPr lang="en-US" sz="3200" b="1" dirty="0"/>
              <a:t> </a:t>
            </a:r>
            <a:r>
              <a:rPr lang="en-US" sz="3200" b="1" dirty="0" err="1"/>
              <a:t>số</a:t>
            </a:r>
            <a:r>
              <a:rPr lang="en-US" sz="3200" b="1" dirty="0"/>
              <a:t> </a:t>
            </a:r>
            <a:r>
              <a:rPr lang="en-US" sz="3200" b="1" dirty="0" err="1"/>
              <a:t>thể</a:t>
            </a:r>
            <a:r>
              <a:rPr lang="en-US" sz="3200" b="1" dirty="0"/>
              <a:t> </a:t>
            </a:r>
            <a:r>
              <a:rPr lang="en-US" sz="3200" b="1" dirty="0" err="1"/>
              <a:t>loại</a:t>
            </a:r>
            <a:r>
              <a:rPr lang="en-US" sz="3200" b="1" dirty="0"/>
              <a:t> </a:t>
            </a:r>
            <a:r>
              <a:rPr lang="en-US" sz="3200" b="1" dirty="0" err="1"/>
              <a:t>tranh</a:t>
            </a:r>
            <a:r>
              <a:rPr lang="en-US" sz="3200" b="1" dirty="0"/>
              <a:t> </a:t>
            </a:r>
            <a:r>
              <a:rPr lang="en-US" sz="3200" b="1" dirty="0" err="1"/>
              <a:t>áp</a:t>
            </a:r>
            <a:r>
              <a:rPr lang="en-US" sz="3200" b="1" dirty="0"/>
              <a:t> </a:t>
            </a:r>
            <a:r>
              <a:rPr lang="en-US" sz="3200" b="1" dirty="0" err="1"/>
              <a:t>phích</a:t>
            </a:r>
            <a:r>
              <a:rPr lang="en-US" sz="3200" b="1" dirty="0"/>
              <a:t>.</a:t>
            </a:r>
            <a:endParaRPr lang="en-US" sz="3200" b="1" dirty="0" smtClean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701" y="5514989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3" grpId="0" bldLvl="0" animBg="1"/>
      <p:bldP spid="3" grpId="1" animBg="1"/>
      <p:bldP spid="22" grpId="0" animBg="1"/>
      <p:bldP spid="22" grpId="1" animBg="1"/>
      <p:bldP spid="26" grpId="0" bldLvl="0" animBg="1"/>
      <p:bldP spid="26" grpId="1" animBg="1"/>
      <p:bldP spid="27" grpId="0" bldLvl="0" animBg="1"/>
      <p:bldP spid="27" grpId="1" animBg="1"/>
      <p:bldP spid="28" grpId="0" bldLvl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SimSun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962660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70709" y="160339"/>
            <a:ext cx="7210698" cy="377158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5269" y="4045089"/>
            <a:ext cx="9014883" cy="1991285"/>
          </a:xfrm>
          <a:prstGeom prst="rect">
            <a:avLst/>
          </a:prstGeom>
        </p:spPr>
      </p:pic>
      <p:pic>
        <p:nvPicPr>
          <p:cNvPr id="2050" name="Picture 2" descr="Quan sát tranh áp phích và cho biết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407" y="1526292"/>
            <a:ext cx="3609975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794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625" y="-214630"/>
            <a:ext cx="1092200" cy="1092200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763361" y="478971"/>
            <a:ext cx="1067970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Tranh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áp</a:t>
            </a:r>
            <a:r>
              <a:rPr kumimoji="0" lang="en-US" alt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phích</a:t>
            </a:r>
            <a:r>
              <a:rPr kumimoji="0" lang="en-US" alt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là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loại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tranh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dùng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để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tuyên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truyền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chủ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trương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chính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sách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của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Đảng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và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Nhà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nước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các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hoạt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động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trong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xã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hội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hoặc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giới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thiệu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sản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phẩm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hàng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hóa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…</a:t>
            </a:r>
          </a:p>
        </p:txBody>
      </p:sp>
      <p:pic>
        <p:nvPicPr>
          <p:cNvPr id="14" name="Picture 5" descr="DSC027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810" y="2229394"/>
            <a:ext cx="3394166" cy="4242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DSC028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976" y="2229394"/>
            <a:ext cx="3458799" cy="435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08050" y="343535"/>
            <a:ext cx="10943167" cy="1082675"/>
          </a:xfrm>
        </p:spPr>
        <p:txBody>
          <a:bodyPr/>
          <a:lstStyle/>
          <a:p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 </a:t>
            </a: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Cách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tạo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tranh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áp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phích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/>
            </a:r>
            <a:br>
              <a:rPr lang="en-US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</a:b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580" y="-144780"/>
            <a:ext cx="976630" cy="97663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00891" y="1326672"/>
            <a:ext cx="11090366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phích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phích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2. CÁCH TẠO TRANH ÁP PHÍ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3117933"/>
            <a:ext cx="9829619" cy="333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16" name="Title 4"/>
          <p:cNvSpPr txBox="1">
            <a:spLocks/>
          </p:cNvSpPr>
          <p:nvPr/>
        </p:nvSpPr>
        <p:spPr>
          <a:xfrm>
            <a:off x="1132205" y="160338"/>
            <a:ext cx="10942955" cy="1324157"/>
          </a:xfrm>
          <a:prstGeom prst="rect">
            <a:avLst/>
          </a:prstGeom>
          <a:ln w="38100">
            <a:solidFill>
              <a:srgbClr val="99663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0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chemeClr val="tx1"/>
                </a:solidFill>
              </a:rPr>
              <a:t>Tranh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tham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khảo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628875" y="3770358"/>
            <a:ext cx="14639237" cy="1082675"/>
          </a:xfrm>
        </p:spPr>
        <p:txBody>
          <a:bodyPr/>
          <a:lstStyle/>
          <a:p>
            <a:r>
              <a:rPr lang="en-US" dirty="0" smtClean="0"/>
              <a:t>-</a:t>
            </a:r>
            <a:endParaRPr lang="en-US" dirty="0"/>
          </a:p>
        </p:txBody>
      </p:sp>
      <p:pic>
        <p:nvPicPr>
          <p:cNvPr id="4098" name="Picture 2" descr="3. TẠO TRANH ÁP PHÍCH VỀ CHỦ ĐỀ VĂN HÓA - XÃ H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033" y="4022845"/>
            <a:ext cx="6179910" cy="270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. TẠO TRANH ÁP PHÍCH VỀ CHỦ ĐỀ VĂN HÓA - XÃ HỘ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033" y="1582782"/>
            <a:ext cx="6179910" cy="24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94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 animBg="1"/>
      <p:bldP spid="16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463"/>
            <a:ext cx="976630" cy="97663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6630" y="160338"/>
            <a:ext cx="11412009" cy="1071154"/>
          </a:xfrm>
        </p:spPr>
        <p:txBody>
          <a:bodyPr/>
          <a:lstStyle/>
          <a:p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</a:t>
            </a:r>
            <a:r>
              <a:rPr lang="en-US" b="1" dirty="0" err="1"/>
              <a:t>Tạo</a:t>
            </a:r>
            <a:r>
              <a:rPr lang="en-US" b="1" dirty="0"/>
              <a:t> </a:t>
            </a:r>
            <a:r>
              <a:rPr lang="en-US" b="1" dirty="0" err="1"/>
              <a:t>tranh</a:t>
            </a:r>
            <a:r>
              <a:rPr lang="en-US" b="1" dirty="0"/>
              <a:t> </a:t>
            </a:r>
            <a:r>
              <a:rPr lang="en-US" b="1" dirty="0" err="1"/>
              <a:t>áp</a:t>
            </a:r>
            <a:r>
              <a:rPr lang="en-US" b="1" dirty="0"/>
              <a:t> </a:t>
            </a:r>
            <a:r>
              <a:rPr lang="en-US" b="1" dirty="0" err="1"/>
              <a:t>phích</a:t>
            </a:r>
            <a:r>
              <a:rPr lang="en-US" b="1" dirty="0"/>
              <a:t> </a:t>
            </a:r>
            <a:r>
              <a:rPr lang="en-US" b="1" dirty="0" err="1"/>
              <a:t>về</a:t>
            </a:r>
            <a:r>
              <a:rPr lang="en-US" b="1" dirty="0"/>
              <a:t> </a:t>
            </a:r>
            <a:r>
              <a:rPr lang="en-US" b="1" dirty="0" err="1"/>
              <a:t>chủ</a:t>
            </a:r>
            <a:r>
              <a:rPr lang="en-US" b="1" dirty="0"/>
              <a:t> </a:t>
            </a:r>
            <a:r>
              <a:rPr lang="en-US" b="1" dirty="0" err="1"/>
              <a:t>đề</a:t>
            </a:r>
            <a:r>
              <a:rPr lang="en-US" b="1" dirty="0"/>
              <a:t> </a:t>
            </a:r>
            <a:r>
              <a:rPr lang="en-US" b="1" dirty="0" err="1"/>
              <a:t>Văn</a:t>
            </a:r>
            <a:r>
              <a:rPr lang="en-US" b="1" dirty="0"/>
              <a:t> </a:t>
            </a:r>
            <a:r>
              <a:rPr lang="en-US" b="1" dirty="0" err="1"/>
              <a:t>hóa</a:t>
            </a:r>
            <a:r>
              <a:rPr lang="en-US" b="1" dirty="0"/>
              <a:t> – </a:t>
            </a:r>
            <a:r>
              <a:rPr lang="en-US" b="1" dirty="0" err="1"/>
              <a:t>Xã</a:t>
            </a:r>
            <a:r>
              <a:rPr lang="en-US" b="1" dirty="0"/>
              <a:t> </a:t>
            </a:r>
            <a:r>
              <a:rPr lang="en-US" b="1" dirty="0" err="1"/>
              <a:t>hội</a:t>
            </a:r>
            <a:r>
              <a:rPr lang="en-US" b="1" dirty="0"/>
              <a:t>.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br>
              <a:rPr lang="en-US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</a:br>
            <a:endParaRPr lang="en-US" dirty="0"/>
          </a:p>
        </p:txBody>
      </p:sp>
      <p:grpSp>
        <p:nvGrpSpPr>
          <p:cNvPr id="13" name="Group 16"/>
          <p:cNvGrpSpPr>
            <a:grpSpLocks/>
          </p:cNvGrpSpPr>
          <p:nvPr/>
        </p:nvGrpSpPr>
        <p:grpSpPr bwMode="auto">
          <a:xfrm>
            <a:off x="3120814" y="1815738"/>
            <a:ext cx="8686800" cy="4876800"/>
            <a:chOff x="144" y="1680"/>
            <a:chExt cx="5376" cy="2448"/>
          </a:xfrm>
        </p:grpSpPr>
        <p:pic>
          <p:nvPicPr>
            <p:cNvPr id="14" name="Picture 17" descr="7124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680"/>
              <a:ext cx="1536" cy="1200"/>
            </a:xfrm>
            <a:prstGeom prst="rect">
              <a:avLst/>
            </a:prstGeom>
            <a:noFill/>
            <a:ln w="127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8" descr="images954971_daihoi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024"/>
              <a:ext cx="1536" cy="1104"/>
            </a:xfrm>
            <a:prstGeom prst="rect">
              <a:avLst/>
            </a:prstGeom>
            <a:noFill/>
            <a:ln w="127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9" descr="images30328_kyniemchientha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1680"/>
              <a:ext cx="1632" cy="1200"/>
            </a:xfrm>
            <a:prstGeom prst="rect">
              <a:avLst/>
            </a:prstGeom>
            <a:noFill/>
            <a:ln w="127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0" descr="0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1680"/>
              <a:ext cx="2016" cy="1200"/>
            </a:xfrm>
            <a:prstGeom prst="rect">
              <a:avLst/>
            </a:prstGeom>
            <a:noFill/>
            <a:ln w="127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1" descr="Picture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3024"/>
              <a:ext cx="816" cy="1104"/>
            </a:xfrm>
            <a:prstGeom prst="rect">
              <a:avLst/>
            </a:prstGeom>
            <a:noFill/>
            <a:ln w="127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2" descr="HCM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3024"/>
              <a:ext cx="816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3" descr="10907877-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" y="3024"/>
              <a:ext cx="1896" cy="1104"/>
            </a:xfrm>
            <a:prstGeom prst="rect">
              <a:avLst/>
            </a:prstGeom>
            <a:noFill/>
            <a:ln w="127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itle 3"/>
          <p:cNvSpPr txBox="1">
            <a:spLocks/>
          </p:cNvSpPr>
          <p:nvPr/>
        </p:nvSpPr>
        <p:spPr>
          <a:xfrm>
            <a:off x="273564" y="390345"/>
            <a:ext cx="2692128" cy="564750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</a:t>
            </a:r>
            <a:r>
              <a:rPr lang="en-US" b="1" dirty="0" err="1">
                <a:solidFill>
                  <a:srgbClr val="FF0000"/>
                </a:solidFill>
                <a:sym typeface="+mn-ea"/>
              </a:rPr>
              <a:t>T</a:t>
            </a:r>
            <a:r>
              <a:rPr lang="en-US" b="1" dirty="0" err="1" smtClean="0">
                <a:solidFill>
                  <a:srgbClr val="FF0000"/>
                </a:solidFill>
              </a:rPr>
              <a:t>ranh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áp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phích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khảo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về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chủ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đề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Văn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hóa</a:t>
            </a:r>
            <a:r>
              <a:rPr lang="en-US" b="1" dirty="0" smtClean="0">
                <a:solidFill>
                  <a:srgbClr val="FF0000"/>
                </a:solidFill>
              </a:rPr>
              <a:t> – </a:t>
            </a:r>
            <a:r>
              <a:rPr lang="en-US" b="1" dirty="0" err="1" smtClean="0">
                <a:solidFill>
                  <a:srgbClr val="FF0000"/>
                </a:solidFill>
              </a:rPr>
              <a:t>Xã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hội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</a:b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905000" y="381001"/>
            <a:ext cx="845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7375525" y="1636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8289925" y="55229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18438" name="Picture 17" descr="Valentine 03 01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038600"/>
            <a:ext cx="9144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34" name="AutoShape 18"/>
          <p:cNvSpPr>
            <a:spLocks noChangeArrowheads="1"/>
          </p:cNvSpPr>
          <p:nvPr/>
        </p:nvSpPr>
        <p:spPr bwMode="auto">
          <a:xfrm>
            <a:off x="2590800" y="1371600"/>
            <a:ext cx="6400800" cy="2514600"/>
          </a:xfrm>
          <a:prstGeom prst="cloudCallout">
            <a:avLst>
              <a:gd name="adj1" fmla="val -29167"/>
              <a:gd name="adj2" fmla="val 113634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algn="ctr"/>
            <a:r>
              <a:rPr lang="en-US" dirty="0" err="1"/>
              <a:t>Lựa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đề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phích</a:t>
            </a:r>
            <a:r>
              <a:rPr lang="en-US" dirty="0"/>
              <a:t>. 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09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4" grpId="0" animBg="1"/>
    </p:bldLst>
  </p:timing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341</Words>
  <Application>Microsoft Office PowerPoint</Application>
  <PresentationFormat>Widescreen</PresentationFormat>
  <Paragraphs>31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SimSun</vt:lpstr>
      <vt:lpstr>Arial</vt:lpstr>
      <vt:lpstr>Calibri</vt:lpstr>
      <vt:lpstr>Roboto</vt:lpstr>
      <vt:lpstr>Times New Roman</vt:lpstr>
      <vt:lpstr>VNI-Avo</vt:lpstr>
      <vt:lpstr>Blue Waves</vt:lpstr>
      <vt:lpstr>Bài 14: TRANH ÁP PHÍCH </vt:lpstr>
      <vt:lpstr>PowerPoint Presentation</vt:lpstr>
      <vt:lpstr>PowerPoint Presentation</vt:lpstr>
      <vt:lpstr>- Bức tranh áp phích của em thể hiện nội dung gì? - Những hình ảnh nào được thể hiện trong tranh? - Màu sắc của tranh áp phích đó như thế nào?         - Đối tượng hưởng tới của tranh áp phích đó là những gì? </vt:lpstr>
      <vt:lpstr>PowerPoint Presentation</vt:lpstr>
      <vt:lpstr>2. Cách tạo tranh áp phích </vt:lpstr>
      <vt:lpstr>-</vt:lpstr>
      <vt:lpstr>3. Tạo tranh áp phích về chủ đề Văn hóa – Xã hội.  </vt:lpstr>
      <vt:lpstr>PowerPoint Presentation</vt:lpstr>
      <vt:lpstr>4. Trưng bày sản phẩm và chia sẻ </vt:lpstr>
      <vt:lpstr>5. Tìm hiểu một số thể loại tranh áp phích.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Guiguin sinh ngày 7/06/1848 tại Paris</dc:title>
  <dc:creator>SCD</dc:creator>
  <cp:lastModifiedBy>Windows User</cp:lastModifiedBy>
  <cp:revision>111</cp:revision>
  <dcterms:created xsi:type="dcterms:W3CDTF">2023-05-10T06:45:00Z</dcterms:created>
  <dcterms:modified xsi:type="dcterms:W3CDTF">2023-07-22T14:15:46Z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B256DC92B4C245C4ABF5BDBAA9F049DD</vt:lpwstr>
  </property>
  <property fmtid="{D5CDD505-2E9C-101B-9397-08002B2CF9AE}" pid="3" name="KSOProductBuildVer">
    <vt:lpwstr>1033-11.2.0.11537</vt:lpwstr>
  </property>
</Properties>
</file>