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  <p:sldMasterId id="2147483659" r:id="rId2"/>
  </p:sldMasterIdLst>
  <p:notesMasterIdLst>
    <p:notesMasterId r:id="rId41"/>
  </p:notesMasterIdLst>
  <p:sldIdLst>
    <p:sldId id="338" r:id="rId3"/>
    <p:sldId id="322" r:id="rId4"/>
    <p:sldId id="323" r:id="rId5"/>
    <p:sldId id="324" r:id="rId6"/>
    <p:sldId id="325" r:id="rId7"/>
    <p:sldId id="326" r:id="rId8"/>
    <p:sldId id="257" r:id="rId9"/>
    <p:sldId id="260" r:id="rId10"/>
    <p:sldId id="292" r:id="rId11"/>
    <p:sldId id="317" r:id="rId12"/>
    <p:sldId id="263" r:id="rId13"/>
    <p:sldId id="265" r:id="rId14"/>
    <p:sldId id="329" r:id="rId15"/>
    <p:sldId id="330" r:id="rId16"/>
    <p:sldId id="318" r:id="rId17"/>
    <p:sldId id="331" r:id="rId18"/>
    <p:sldId id="285" r:id="rId19"/>
    <p:sldId id="332" r:id="rId20"/>
    <p:sldId id="333" r:id="rId21"/>
    <p:sldId id="334" r:id="rId22"/>
    <p:sldId id="339" r:id="rId23"/>
    <p:sldId id="340" r:id="rId24"/>
    <p:sldId id="341" r:id="rId25"/>
    <p:sldId id="342" r:id="rId26"/>
    <p:sldId id="343" r:id="rId27"/>
    <p:sldId id="344" r:id="rId28"/>
    <p:sldId id="345" r:id="rId29"/>
    <p:sldId id="346" r:id="rId30"/>
    <p:sldId id="350" r:id="rId31"/>
    <p:sldId id="351" r:id="rId32"/>
    <p:sldId id="352" r:id="rId33"/>
    <p:sldId id="353" r:id="rId34"/>
    <p:sldId id="354" r:id="rId35"/>
    <p:sldId id="347" r:id="rId36"/>
    <p:sldId id="348" r:id="rId37"/>
    <p:sldId id="349" r:id="rId38"/>
    <p:sldId id="281" r:id="rId39"/>
    <p:sldId id="290" r:id="rId40"/>
  </p:sldIdLst>
  <p:sldSz cx="9144000" cy="5143500" type="screen16x9"/>
  <p:notesSz cx="6858000" cy="9144000"/>
  <p:embeddedFontLst>
    <p:embeddedFont>
      <p:font typeface="等线" panose="020B0604020202020204" charset="-122"/>
      <p:regular r:id="rId42"/>
      <p:bold r:id="rId43"/>
    </p:embeddedFont>
    <p:embeddedFont>
      <p:font typeface="Varela Round" panose="020B0604020202020204" charset="-79"/>
      <p:regular r:id="rId44"/>
    </p:embeddedFont>
    <p:embeddedFont>
      <p:font typeface="等线 Light" panose="020B0604020202020204" charset="-122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38068B5-05EC-40D0-BF61-CF48C4B65AA2}">
  <a:tblStyle styleId="{238068B5-05EC-40D0-BF61-CF48C4B65AA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5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2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3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95586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143adc3712_136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g143adc3712_136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9677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1823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27613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545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8729d97241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8729d97241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4818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8729d97241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8729d97241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0356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8729d97241_0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8729d97241_0_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03544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8729d97241_0_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8729d97241_0_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77900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1659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81371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0083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0910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43626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F3BA3-747F-4902-ABEE-9C73DC9DED0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1129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F3BA3-747F-4902-ABEE-9C73DC9DED0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533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8477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8D8539-E05B-4FF8-8842-739306BC431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033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8326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6780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6753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0763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×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5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5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4E34DF-054E-42C8-8BAA-E17D291CD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C5BEB9-7D79-4BAE-BF3E-5FA77501A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0ED97C-6678-4374-B4E4-A6ECD7089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3C00F1-1705-4194-85AA-B8851B273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6CAE39-1C68-4B23-9908-0AE1424BB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028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159A5A-4AD1-4FEE-A578-AC75916BF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7275608-FDD3-4037-80E3-6817C95F77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BA486C9-05E8-4F7B-9952-75C9C0EFA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E228C99-A615-425B-8E04-0D2E15395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59B265B-08EC-44DF-914F-91837563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C2018A0-67FA-42F0-B7E3-A3FA429A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30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B05333-EB9F-4EA5-A92D-90CBAC00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2D17A9-E8DE-45E8-82DA-E7FAEB675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4EB78BD-2EB8-4B2B-93E9-FE63ED620D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798FF58-1EEE-4789-83C5-78BD4F319C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BF22CD0-1569-4950-A64B-93919CC04A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4DD9CBC-27A1-483E-B58C-F1BBDE7D2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F8252E4-CB2F-4AE4-9BAA-A97895FA4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0689ACC-9352-4302-9BAE-3A5D7CB90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711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07FE6A-F02A-4AF7-9F4C-3DE4E0F7D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C4B5CB0-ACDC-4CA5-8DF8-1A41F04CF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C67B28E-5C41-4749-81EE-BC348C7EC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48764BA-0C4B-452F-90D0-7FB0F36FB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646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E8A0577-3D99-4C6D-81C9-661CCF49C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30927CE-A3D8-41EC-A001-C1AF53DC6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E4AE60F-48BC-494E-96D0-C98FD930B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9137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F86D49-4528-4639-9E96-E0358D5A0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C9491C-57E9-41FE-A4C3-66D829A26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1BFE178-D617-4E9C-82D9-6551B5EEB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95E2A60-AE9B-44EF-BF4D-61454D097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2A5B51F-474B-4777-B1F3-326F155B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1497843-B1B6-41D2-98FB-E19F9B832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906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0787CD-3562-4A07-90B9-AC5D90A5A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10EB6A0-2A6B-41D4-B9BB-4DC0D5EBE4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EF36F2-426B-4760-ADC8-1EE0DFE1AC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DBD8B9F-E7A9-431C-B2FB-93547874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C09AA06-E52B-4B61-9DD3-514840D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44A1220-8AC7-4C6B-A4C3-85AFBBF9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9724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289FA8-BE9A-4D41-A88B-20FCD0ACC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AB49285-05B5-4B41-9A9C-B4FD83F00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C678C44-2B7A-4DC5-AA09-C1798841E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D542AC-52A4-436F-9AAD-05756D51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7A1508-E703-417C-AC98-3CAD4D1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897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9E1ECF5-8A66-426C-8B7B-A4490F52B5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802D60-C7D4-40A5-B5F0-6873978B3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8059F0-9AE5-476C-8306-F69F20467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9C95C6-BA8C-42A1-96C7-50E1F95D4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29B4D4-9C2A-47E8-A530-791985A0A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460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64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6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6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"/>
          <p:cNvSpPr txBox="1">
            <a:spLocks noGrp="1"/>
          </p:cNvSpPr>
          <p:nvPr>
            <p:ph type="body" idx="1"/>
          </p:nvPr>
        </p:nvSpPr>
        <p:spPr>
          <a:xfrm>
            <a:off x="717750" y="1357125"/>
            <a:ext cx="3741600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body" idx="2"/>
          </p:nvPr>
        </p:nvSpPr>
        <p:spPr>
          <a:xfrm>
            <a:off x="4684654" y="1357125"/>
            <a:ext cx="3741600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21" name="Google Shape;121;p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7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7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7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7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"/>
          <p:cNvSpPr txBox="1">
            <a:spLocks noGrp="1"/>
          </p:cNvSpPr>
          <p:nvPr>
            <p:ph type="body" idx="1"/>
          </p:nvPr>
        </p:nvSpPr>
        <p:spPr>
          <a:xfrm>
            <a:off x="457200" y="1363150"/>
            <a:ext cx="2631900" cy="35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×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 txBox="1">
            <a:spLocks noGrp="1"/>
          </p:cNvSpPr>
          <p:nvPr>
            <p:ph type="body" idx="2"/>
          </p:nvPr>
        </p:nvSpPr>
        <p:spPr>
          <a:xfrm>
            <a:off x="3223964" y="1363150"/>
            <a:ext cx="2631900" cy="35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×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3"/>
          </p:nvPr>
        </p:nvSpPr>
        <p:spPr>
          <a:xfrm>
            <a:off x="5990727" y="1363150"/>
            <a:ext cx="2631900" cy="35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×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8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8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8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8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8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8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8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8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/>
          <p:nvPr/>
        </p:nvSpPr>
        <p:spPr>
          <a:xfrm rot="10800000" flipH="1">
            <a:off x="0" y="4394700"/>
            <a:ext cx="9144000" cy="7488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/>
          <p:nvPr/>
        </p:nvSpPr>
        <p:spPr>
          <a:xfrm rot="10800000" flipH="1">
            <a:off x="25" y="0"/>
            <a:ext cx="9144000" cy="4394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9"/>
          <p:cNvSpPr/>
          <p:nvPr/>
        </p:nvSpPr>
        <p:spPr>
          <a:xfrm rot="10800000" flipH="1">
            <a:off x="600363" y="4468213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"/>
          <p:cNvSpPr/>
          <p:nvPr/>
        </p:nvSpPr>
        <p:spPr>
          <a:xfrm rot="10800000" flipH="1">
            <a:off x="2072752" y="4305585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9"/>
          <p:cNvSpPr/>
          <p:nvPr/>
        </p:nvSpPr>
        <p:spPr>
          <a:xfrm rot="-9504435" flipH="1">
            <a:off x="1719786" y="4902830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9"/>
          <p:cNvSpPr/>
          <p:nvPr/>
        </p:nvSpPr>
        <p:spPr>
          <a:xfrm rot="10800000" flipH="1">
            <a:off x="7099013" y="4898763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9"/>
          <p:cNvSpPr/>
          <p:nvPr/>
        </p:nvSpPr>
        <p:spPr>
          <a:xfrm rot="9749673" flipH="1">
            <a:off x="6663925" y="4453738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9"/>
          <p:cNvSpPr/>
          <p:nvPr/>
        </p:nvSpPr>
        <p:spPr>
          <a:xfrm rot="9301861" flipH="1">
            <a:off x="8006334" y="4368566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9"/>
          <p:cNvSpPr/>
          <p:nvPr/>
        </p:nvSpPr>
        <p:spPr>
          <a:xfrm rot="10800000" flipH="1">
            <a:off x="990538" y="4864100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9"/>
          <p:cNvSpPr/>
          <p:nvPr/>
        </p:nvSpPr>
        <p:spPr>
          <a:xfrm rot="9577518" flipH="1">
            <a:off x="108260" y="4767237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9"/>
          <p:cNvSpPr/>
          <p:nvPr/>
        </p:nvSpPr>
        <p:spPr>
          <a:xfrm rot="8100000" flipH="1">
            <a:off x="1289705" y="4512591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9"/>
          <p:cNvSpPr/>
          <p:nvPr/>
        </p:nvSpPr>
        <p:spPr>
          <a:xfrm rot="10800000" flipH="1">
            <a:off x="8761763" y="4596250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"/>
          <p:cNvSpPr/>
          <p:nvPr/>
        </p:nvSpPr>
        <p:spPr>
          <a:xfrm rot="10800000" flipH="1">
            <a:off x="8309194" y="4823445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"/>
          <p:cNvSpPr/>
          <p:nvPr/>
        </p:nvSpPr>
        <p:spPr>
          <a:xfrm rot="10800000" flipH="1">
            <a:off x="7656300" y="4650068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"/>
          <p:cNvSpPr txBox="1">
            <a:spLocks noGrp="1"/>
          </p:cNvSpPr>
          <p:nvPr>
            <p:ph type="body" idx="1"/>
          </p:nvPr>
        </p:nvSpPr>
        <p:spPr>
          <a:xfrm>
            <a:off x="2346325" y="4406300"/>
            <a:ext cx="44514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sp>
        <p:nvSpPr>
          <p:cNvPr id="175" name="Google Shape;175;p9"/>
          <p:cNvSpPr txBox="1">
            <a:spLocks noGrp="1"/>
          </p:cNvSpPr>
          <p:nvPr>
            <p:ph type="sldNum" idx="12"/>
          </p:nvPr>
        </p:nvSpPr>
        <p:spPr>
          <a:xfrm>
            <a:off x="4297650" y="4829475"/>
            <a:ext cx="5487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out decoration">
  <p:cSld name="BLANK_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37E0-DD50-4159-B800-77D653977D1E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EC58E-56DC-434C-9AA7-3D4A582CDB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AD2FF7-A2E9-41E5-BEE1-D663D8D50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9C9828D-2BB6-4CCD-8507-218E5BEA7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F4011A-D7A1-4394-8078-CA0D5726C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5BF16C-34EA-4865-831C-4E87A5844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7E5BF9-5E7F-4C5E-A9B7-AC1E61E0E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941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417526-112A-4F95-AA7D-7C9D8352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5913910-9403-4796-9AC2-ED069F7E4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CF9EBC2-C818-4F2C-8F28-264E7D2A7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CE6776-E86A-47AF-B079-1703AAEBC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A3266A-0310-4ADE-8F72-97C400F1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411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7BD1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3000"/>
              <a:buFont typeface="Varela Round"/>
              <a:buChar char="×"/>
              <a:defRPr sz="30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●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○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■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7" r:id="rId6"/>
    <p:sldLayoutId id="2147483672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9E47659-B2CF-4F44-AA0B-FCAC3F0DA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34F047-158E-44A7-82E7-66CFBCFAE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57758F-6AEE-4A6F-A9F4-A7077ED1B2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87FBA-9571-42F8-B122-A5AB6AEE66CF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C64365-1FB7-465B-BB5E-CF5DC37EF6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5759D5-707C-4C83-8FA3-24D80B7907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F7A42-8D1A-4E29-BECD-629B48396A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17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9"/>
          <p:cNvSpPr txBox="1"/>
          <p:nvPr/>
        </p:nvSpPr>
        <p:spPr>
          <a:xfrm>
            <a:off x="648975" y="551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00"/>
                </a:solidFill>
              </a:rPr>
              <a:t>😉</a:t>
            </a:r>
            <a:endParaRPr sz="9600">
              <a:solidFill>
                <a:srgbClr val="FFFF00"/>
              </a:solidFill>
            </a:endParaRPr>
          </a:p>
        </p:txBody>
      </p:sp>
      <p:sp>
        <p:nvSpPr>
          <p:cNvPr id="736" name="Google Shape;736;p3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70039" y="1633091"/>
            <a:ext cx="7639664" cy="113107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>
              <a:lnSpc>
                <a:spcPct val="135000"/>
              </a:lnSpc>
            </a:pPr>
            <a:r>
              <a:rPr lang="en-GB" sz="5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KHOA HỌC TỰ NHIÊN 7 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1110" y="4749851"/>
            <a:ext cx="776748" cy="215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ST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06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"/>
          <p:cNvSpPr txBox="1">
            <a:spLocks noGrp="1"/>
          </p:cNvSpPr>
          <p:nvPr>
            <p:ph type="title"/>
          </p:nvPr>
        </p:nvSpPr>
        <p:spPr>
          <a:xfrm>
            <a:off x="493294" y="-1"/>
            <a:ext cx="8193505" cy="10634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en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 của vật qua gương phẳng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Google Shape;272;p1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" name="AutoShape 2" descr="Vì sao chim chẳng bao giờ đâm vào nhau khi bay trên trời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BD64EF-B11B-4141-AD7E-FB22B1A0B52B}"/>
              </a:ext>
            </a:extLst>
          </p:cNvPr>
          <p:cNvSpPr txBox="1"/>
          <p:nvPr/>
        </p:nvSpPr>
        <p:spPr>
          <a:xfrm>
            <a:off x="393849" y="4519902"/>
            <a:ext cx="89050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>
                <a:latin typeface="Times New Roman" panose="02020603050405020304" pitchFamily="18" charset="0"/>
                <a:cs typeface="Times New Roman" panose="02020603050405020304" pitchFamily="18" charset="0"/>
              </a:rPr>
              <a:t>Hình của vật nhìn thấy trong gương phẳng được gọi là ảnh của vật qua gương phẳng.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FA554E-1668-4C2E-8EAC-EE3F63E53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237" y="1079084"/>
            <a:ext cx="5022056" cy="314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7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"/>
          <p:cNvSpPr txBox="1">
            <a:spLocks noGrp="1"/>
          </p:cNvSpPr>
          <p:nvPr>
            <p:ph type="title"/>
          </p:nvPr>
        </p:nvSpPr>
        <p:spPr>
          <a:xfrm>
            <a:off x="460375" y="160338"/>
            <a:ext cx="8193505" cy="8712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Times New Roman" panose="02020603050405020304" pitchFamily="18" charset="0"/>
                <a:cs typeface="Times New Roman" panose="02020603050405020304" pitchFamily="18" charset="0"/>
              </a:rPr>
              <a:t>II.  Tính chất ảnh của vật qua gương phẳng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Google Shape;272;p1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" name="AutoShape 2" descr="Vì sao chim chẳng bao giờ đâm vào nhau khi bay trên trời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Google Shape;212;p13"/>
          <p:cNvSpPr txBox="1">
            <a:spLocks/>
          </p:cNvSpPr>
          <p:nvPr/>
        </p:nvSpPr>
        <p:spPr>
          <a:xfrm>
            <a:off x="1300222" y="4256045"/>
            <a:ext cx="5957828" cy="7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GB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 ảnh quan sát trong gương và vật</a:t>
            </a:r>
            <a:endParaRPr lang="vi-VN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82C852-8EEC-4366-8FC1-13CA02D5B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84" y="1085850"/>
            <a:ext cx="7434804" cy="317291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1"/>
          <p:cNvSpPr txBox="1">
            <a:spLocks noGrp="1"/>
          </p:cNvSpPr>
          <p:nvPr>
            <p:ph type="title"/>
          </p:nvPr>
        </p:nvSpPr>
        <p:spPr>
          <a:xfrm>
            <a:off x="-823240" y="7787"/>
            <a:ext cx="8989128" cy="5439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Tính </a:t>
            </a:r>
            <a:r>
              <a:rPr lang="e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chất ảnh của vật qua gương phẳng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9" name="Google Shape;289;p2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1" name="Google Shape;287;p21"/>
          <p:cNvSpPr txBox="1">
            <a:spLocks/>
          </p:cNvSpPr>
          <p:nvPr/>
        </p:nvSpPr>
        <p:spPr>
          <a:xfrm>
            <a:off x="315683" y="441845"/>
            <a:ext cx="5823637" cy="498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●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○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■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>
              <a:buFont typeface="Varela Round"/>
              <a:buNone/>
            </a:pPr>
            <a:r>
              <a:rPr lang="en-GB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Dự đoán</a:t>
            </a:r>
            <a:endParaRPr lang="vi-VN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7" name="Google Shape;287;p21"/>
          <p:cNvSpPr txBox="1">
            <a:spLocks noGrp="1"/>
          </p:cNvSpPr>
          <p:nvPr>
            <p:ph type="body" idx="1"/>
          </p:nvPr>
        </p:nvSpPr>
        <p:spPr>
          <a:xfrm>
            <a:off x="358815" y="2398749"/>
            <a:ext cx="4213185" cy="13803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080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nl-NL" sz="240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 thể thu được ảnh qua gương phẳng trên màn chắn không?</a:t>
            </a:r>
            <a:endParaRPr lang="en-US" sz="2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0638" y="2563545"/>
            <a:ext cx="4572000" cy="11339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40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Ảnh tạo bởi gương phẳng không hứng được trên màn chắn</a:t>
            </a:r>
            <a:endParaRPr lang="en-US" sz="2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Google Shape;212;p13"/>
          <p:cNvSpPr txBox="1">
            <a:spLocks/>
          </p:cNvSpPr>
          <p:nvPr/>
        </p:nvSpPr>
        <p:spPr>
          <a:xfrm>
            <a:off x="5777523" y="4058370"/>
            <a:ext cx="2448728" cy="7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>
              <a:lnSpc>
                <a:spcPct val="135000"/>
              </a:lnSpc>
            </a:pPr>
            <a:r>
              <a:rPr lang="en-GB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Gươm</a:t>
            </a:r>
            <a:endParaRPr lang="vi-VN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E75650-EB48-497E-AA13-7833DC627B3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54461" y="1515488"/>
            <a:ext cx="3597078" cy="2611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7" grpId="0" build="p"/>
      <p:bldP spid="287" grpId="1" build="p"/>
      <p:bldP spid="5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1"/>
          <p:cNvSpPr txBox="1">
            <a:spLocks noGrp="1"/>
          </p:cNvSpPr>
          <p:nvPr>
            <p:ph type="title"/>
          </p:nvPr>
        </p:nvSpPr>
        <p:spPr>
          <a:xfrm>
            <a:off x="-823240" y="7787"/>
            <a:ext cx="8989128" cy="5439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Tính </a:t>
            </a:r>
            <a:r>
              <a:rPr lang="e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chất ảnh của vật qua gương phẳng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9" name="Google Shape;289;p2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7BD100"/>
                </a:solidFill>
                <a:effectLst/>
                <a:uLnTx/>
                <a:uFillTx/>
                <a:latin typeface="Varela Round"/>
                <a:cs typeface="Varela Round"/>
                <a:sym typeface="Varela Round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BD100"/>
              </a:solidFill>
              <a:effectLst/>
              <a:uLnTx/>
              <a:uFillTx/>
              <a:latin typeface="Varela Round"/>
              <a:cs typeface="Varela Round"/>
              <a:sym typeface="Varela Round"/>
            </a:endParaRPr>
          </a:p>
        </p:txBody>
      </p:sp>
      <p:sp>
        <p:nvSpPr>
          <p:cNvPr id="11" name="Google Shape;287;p21"/>
          <p:cNvSpPr txBox="1">
            <a:spLocks/>
          </p:cNvSpPr>
          <p:nvPr/>
        </p:nvSpPr>
        <p:spPr>
          <a:xfrm>
            <a:off x="315683" y="441845"/>
            <a:ext cx="5823637" cy="498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●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○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■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1</a:t>
            </a:r>
            <a:r>
              <a:rPr kumimoji="0" lang="en-GB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. Dự đoán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Varela Round"/>
            </a:endParaRPr>
          </a:p>
        </p:txBody>
      </p:sp>
      <p:sp>
        <p:nvSpPr>
          <p:cNvPr id="287" name="Google Shape;287;p21"/>
          <p:cNvSpPr txBox="1">
            <a:spLocks noGrp="1"/>
          </p:cNvSpPr>
          <p:nvPr>
            <p:ph type="body" idx="1"/>
          </p:nvPr>
        </p:nvSpPr>
        <p:spPr>
          <a:xfrm>
            <a:off x="358815" y="2398749"/>
            <a:ext cx="4213185" cy="13803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080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nl-NL" sz="240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Khoảng cách từ ảnh đến gương phẳng có bằng khoảng cách từ vật đến gương phẳng không?</a:t>
            </a:r>
            <a:endParaRPr lang="en-US" sz="2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5510" y="2398749"/>
            <a:ext cx="4923635" cy="19538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Arial"/>
              </a:rPr>
              <a:t>Khoảng cách từ</a:t>
            </a:r>
            <a:r>
              <a:rPr kumimoji="0" lang="nl-NL" sz="2800" b="0" i="0" u="none" strike="noStrike" kern="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Arial"/>
              </a:rPr>
              <a:t> ảnh tới gương bằng khoảng cách từ vật tới gương phẳng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Google Shape;212;p13"/>
          <p:cNvSpPr txBox="1">
            <a:spLocks/>
          </p:cNvSpPr>
          <p:nvPr/>
        </p:nvSpPr>
        <p:spPr>
          <a:xfrm>
            <a:off x="5777523" y="4058370"/>
            <a:ext cx="2448728" cy="77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Hồ Gươm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Varela Roun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E75650-EB48-497E-AA13-7833DC627B3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54461" y="1515488"/>
            <a:ext cx="3597078" cy="261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3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7" grpId="0" build="p"/>
      <p:bldP spid="287" grpId="1" build="p"/>
      <p:bldP spid="5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1"/>
          <p:cNvSpPr txBox="1">
            <a:spLocks noGrp="1"/>
          </p:cNvSpPr>
          <p:nvPr>
            <p:ph type="title"/>
          </p:nvPr>
        </p:nvSpPr>
        <p:spPr>
          <a:xfrm>
            <a:off x="-823240" y="7787"/>
            <a:ext cx="8989128" cy="5439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Tính </a:t>
            </a:r>
            <a:r>
              <a:rPr lang="e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chất ảnh của vật qua gương phẳng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9" name="Google Shape;289;p2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7BD100"/>
                </a:solidFill>
                <a:effectLst/>
                <a:uLnTx/>
                <a:uFillTx/>
                <a:latin typeface="Varela Round"/>
                <a:cs typeface="Varela Round"/>
                <a:sym typeface="Varela Round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BD100"/>
              </a:solidFill>
              <a:effectLst/>
              <a:uLnTx/>
              <a:uFillTx/>
              <a:latin typeface="Varela Round"/>
              <a:cs typeface="Varela Round"/>
              <a:sym typeface="Varela Round"/>
            </a:endParaRPr>
          </a:p>
        </p:txBody>
      </p:sp>
      <p:sp>
        <p:nvSpPr>
          <p:cNvPr id="11" name="Google Shape;287;p21"/>
          <p:cNvSpPr txBox="1">
            <a:spLocks/>
          </p:cNvSpPr>
          <p:nvPr/>
        </p:nvSpPr>
        <p:spPr>
          <a:xfrm>
            <a:off x="315683" y="441845"/>
            <a:ext cx="5823637" cy="498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●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○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■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1</a:t>
            </a:r>
            <a:r>
              <a:rPr kumimoji="0" lang="en-GB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. Dự đoán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Varela Round"/>
            </a:endParaRPr>
          </a:p>
        </p:txBody>
      </p:sp>
      <p:sp>
        <p:nvSpPr>
          <p:cNvPr id="287" name="Google Shape;287;p21"/>
          <p:cNvSpPr txBox="1">
            <a:spLocks noGrp="1"/>
          </p:cNvSpPr>
          <p:nvPr>
            <p:ph type="body" idx="1"/>
          </p:nvPr>
        </p:nvSpPr>
        <p:spPr>
          <a:xfrm>
            <a:off x="142875" y="2398749"/>
            <a:ext cx="5303182" cy="13803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0800" indent="0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nl-NL" sz="240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So sánh độ lớn của ảnh và độ lớn của vật</a:t>
            </a:r>
            <a:endParaRPr lang="en-US" sz="2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2875" y="2786913"/>
            <a:ext cx="5251817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nl-NL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 lớn của ảnh </a:t>
            </a:r>
            <a:r>
              <a:rPr lang="nl-NL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bằng </a:t>
            </a:r>
            <a:r>
              <a:rPr lang="nl-NL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 lớn của vật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429D14-B1AA-4926-A959-F7FC2E2E0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057" y="1373932"/>
            <a:ext cx="3111660" cy="28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6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7" grpId="0" build="p"/>
      <p:bldP spid="287" grpId="1" build="p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70;p19">
            <a:extLst>
              <a:ext uri="{FF2B5EF4-FFF2-40B4-BE49-F238E27FC236}">
                <a16:creationId xmlns:a16="http://schemas.microsoft.com/office/drawing/2014/main" id="{4FD48B04-F41C-4321-B81E-8E36C5B4BC8C}"/>
              </a:ext>
            </a:extLst>
          </p:cNvPr>
          <p:cNvSpPr txBox="1">
            <a:spLocks/>
          </p:cNvSpPr>
          <p:nvPr/>
        </p:nvSpPr>
        <p:spPr>
          <a:xfrm>
            <a:off x="0" y="195074"/>
            <a:ext cx="4097654" cy="6454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Thí nghiệm kiểm tra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20888A-1DE6-40B2-BD47-902ED8F05BD6}"/>
              </a:ext>
            </a:extLst>
          </p:cNvPr>
          <p:cNvSpPr txBox="1"/>
          <p:nvPr/>
        </p:nvSpPr>
        <p:spPr>
          <a:xfrm>
            <a:off x="603986" y="4377783"/>
            <a:ext cx="84048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tính chất của ảnh tạo bởi gương phẳng bằng thí nghiệm </a:t>
            </a:r>
          </a:p>
          <a:p>
            <a:pPr algn="ctr"/>
            <a:r>
              <a:rPr lang="de-DE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hoàn thành phiếu học tập số 1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A picture containing text, businesscard, screenshot&#10;&#10;Description automatically generated">
            <a:extLst>
              <a:ext uri="{FF2B5EF4-FFF2-40B4-BE49-F238E27FC236}">
                <a16:creationId xmlns:a16="http://schemas.microsoft.com/office/drawing/2014/main" id="{7A42452F-4AF2-4600-9B28-650E2D8CCD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48827" y="1230060"/>
            <a:ext cx="5100638" cy="267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87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 smtClean="0">
                <a:ln>
                  <a:noFill/>
                </a:ln>
                <a:solidFill>
                  <a:srgbClr val="7BD100"/>
                </a:solidFill>
                <a:effectLst/>
                <a:uLnTx/>
                <a:uFillTx/>
                <a:latin typeface="Varela Round"/>
                <a:cs typeface="Varela Round"/>
                <a:sym typeface="Varela Round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lang="en" sz="1200" b="0" i="0" u="none" strike="noStrike" kern="0" cap="none" spc="0" normalizeH="0" baseline="0" noProof="0">
              <a:ln>
                <a:noFill/>
              </a:ln>
              <a:solidFill>
                <a:srgbClr val="7BD100"/>
              </a:solidFill>
              <a:effectLst/>
              <a:uLnTx/>
              <a:uFillTx/>
              <a:latin typeface="Varela Round"/>
              <a:cs typeface="Varela Round"/>
              <a:sym typeface="Varela Round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23734" y="195519"/>
            <a:ext cx="3112760" cy="612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Thảo luận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23802" y="1370205"/>
            <a:ext cx="5430628" cy="2495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B81D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Nhiệm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B81D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B81D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vụ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B81D2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Xác</a:t>
            </a:r>
            <a:r>
              <a:rPr kumimoji="0" lang="en-GB" sz="2400" b="0" i="0" u="none" strike="noStrike" kern="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định dụng cụ thí nghiệm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Tiến</a:t>
            </a:r>
            <a:r>
              <a:rPr kumimoji="0" lang="en-GB" sz="2400" b="0" i="0" u="none" strike="noStrike" kern="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hành thí nghiệm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Hoàn</a:t>
            </a:r>
            <a:r>
              <a:rPr kumimoji="0" lang="en-GB" sz="2400" b="0" i="0" u="none" strike="noStrike" kern="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thành phiếu học tập số 1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94625"/>
            <a:ext cx="3360646" cy="1595089"/>
          </a:xfrm>
          <a:prstGeom prst="rect">
            <a:avLst/>
          </a:prstGeom>
        </p:spPr>
      </p:pic>
      <p:pic>
        <p:nvPicPr>
          <p:cNvPr id="8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1891" y="3400659"/>
            <a:ext cx="1792521" cy="103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6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49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5253" y="81419"/>
            <a:ext cx="800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8579BA-4BB1-49CB-BE7A-85D96DBAF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82" y="1277875"/>
            <a:ext cx="7538671" cy="356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69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1"/>
          <p:cNvSpPr txBox="1">
            <a:spLocks noGrp="1"/>
          </p:cNvSpPr>
          <p:nvPr>
            <p:ph type="title"/>
          </p:nvPr>
        </p:nvSpPr>
        <p:spPr>
          <a:xfrm>
            <a:off x="-1267063" y="848"/>
            <a:ext cx="8989128" cy="5439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Dựng ảnh của vật qua gương phẳng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9" name="Google Shape;289;p2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7BD100"/>
                </a:solidFill>
                <a:effectLst/>
                <a:uLnTx/>
                <a:uFillTx/>
                <a:latin typeface="Varela Round"/>
                <a:cs typeface="Varela Round"/>
                <a:sym typeface="Varela Round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BD100"/>
              </a:solidFill>
              <a:effectLst/>
              <a:uLnTx/>
              <a:uFillTx/>
              <a:latin typeface="Varela Round"/>
              <a:cs typeface="Varela Round"/>
              <a:sym typeface="Varela Round"/>
            </a:endParaRPr>
          </a:p>
        </p:txBody>
      </p:sp>
      <p:sp>
        <p:nvSpPr>
          <p:cNvPr id="11" name="Google Shape;287;p21"/>
          <p:cNvSpPr txBox="1">
            <a:spLocks/>
          </p:cNvSpPr>
          <p:nvPr/>
        </p:nvSpPr>
        <p:spPr>
          <a:xfrm>
            <a:off x="315683" y="441845"/>
            <a:ext cx="5823637" cy="498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●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○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■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1</a:t>
            </a:r>
            <a:r>
              <a:rPr kumimoji="0" lang="en-GB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. </a:t>
            </a:r>
            <a:r>
              <a:rPr lang="en-GB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GB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ựng</a:t>
            </a:r>
            <a:r>
              <a:rPr kumimoji="0" lang="en-GB" sz="2800" b="1" i="0" u="none" strike="noStrike" kern="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 ảnh của một điểm sáng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Varela Round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3953" y="1380871"/>
            <a:ext cx="7616093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SGK thực thiện theo yêu cầu của GV. Hoàn thiện phiếu học tập số 2 vào bảng phụ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9086EE-4F8B-401F-8D1D-4E516560E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209" y="2571750"/>
            <a:ext cx="4579581" cy="1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3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1"/>
          <p:cNvSpPr txBox="1">
            <a:spLocks noGrp="1"/>
          </p:cNvSpPr>
          <p:nvPr>
            <p:ph type="title"/>
          </p:nvPr>
        </p:nvSpPr>
        <p:spPr>
          <a:xfrm>
            <a:off x="-1267063" y="848"/>
            <a:ext cx="8989128" cy="5439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Dựng ảnh của vật qua gương phẳng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9" name="Google Shape;289;p2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7BD100"/>
                </a:solidFill>
                <a:effectLst/>
                <a:uLnTx/>
                <a:uFillTx/>
                <a:latin typeface="Varela Round"/>
                <a:cs typeface="Varela Round"/>
                <a:sym typeface="Varela Round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BD100"/>
              </a:solidFill>
              <a:effectLst/>
              <a:uLnTx/>
              <a:uFillTx/>
              <a:latin typeface="Varela Round"/>
              <a:cs typeface="Varela Round"/>
              <a:sym typeface="Varela Round"/>
            </a:endParaRPr>
          </a:p>
        </p:txBody>
      </p:sp>
      <p:sp>
        <p:nvSpPr>
          <p:cNvPr id="11" name="Google Shape;287;p21"/>
          <p:cNvSpPr txBox="1">
            <a:spLocks/>
          </p:cNvSpPr>
          <p:nvPr/>
        </p:nvSpPr>
        <p:spPr>
          <a:xfrm>
            <a:off x="315683" y="441845"/>
            <a:ext cx="6706623" cy="498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●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○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■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None/>
              <a:tabLst/>
              <a:defRPr/>
            </a:pPr>
            <a:r>
              <a:rPr lang="en-GB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GB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. Dựng ảnh của một vật</a:t>
            </a:r>
            <a:r>
              <a:rPr kumimoji="0" lang="en-GB" sz="2800" b="1" i="0" u="none" strike="noStrike" kern="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Varela Round"/>
              </a:rPr>
              <a:t> qua gương phẳng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Varela Round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5682" y="1380871"/>
            <a:ext cx="5126381" cy="1619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Lấy A’ đối xứng với A qua gương;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B’ đối xứng với B qua gương.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Nối A’B’ bằng nét đứt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A’B’ là ảnh của AB qua gương</a:t>
            </a:r>
            <a:endParaRPr kumimoji="0" lang="en-US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7BD9F2-9A2D-4152-8F8A-988EC6020F1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42064" y="1134945"/>
            <a:ext cx="3521984" cy="287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6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2F82-5E15-4881-BF4F-7B2715BD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20C7B8-EBEA-49E0-A7CB-D0ED2C88BD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19699107-685E-4B94-BE5F-C86CF057C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2024" y="1122973"/>
            <a:ext cx="92480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0" i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Nội dung nào sau đây không thuộc về Định luật phản xạ ánh sáng: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45BFA41-4E33-4505-8940-DB2356D34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305" y="1668044"/>
            <a:ext cx="37224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Góc phản xạ bằng góc tới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DE0EEE47-E445-4EB0-B494-B999A7966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305" y="2190625"/>
            <a:ext cx="543931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Tia phản xạ nằm trong mặt phẳng chứa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tới và pháp tuyến tại điểm tới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75BAA17D-382C-4848-9DB5-7DA8344E8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305" y="2932230"/>
            <a:ext cx="39308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Phương của tia tới xác định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bằng góc SIN=I là góc tới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A90BA69A-32D0-43FA-82F4-1746160A3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3224" y="3717061"/>
            <a:ext cx="41344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Góc phản xạ nhỏ hơn góc tới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12C7866-6F6F-4153-A426-E288CAA860DA}"/>
              </a:ext>
            </a:extLst>
          </p:cNvPr>
          <p:cNvSpPr/>
          <p:nvPr/>
        </p:nvSpPr>
        <p:spPr>
          <a:xfrm>
            <a:off x="2554305" y="3717060"/>
            <a:ext cx="512957" cy="4616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05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7BD100"/>
                </a:solidFill>
                <a:effectLst/>
                <a:uLnTx/>
                <a:uFillTx/>
                <a:latin typeface="Varela Round"/>
                <a:cs typeface="Varela Round"/>
                <a:sym typeface="Varela Round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BD100"/>
              </a:solidFill>
              <a:effectLst/>
              <a:uLnTx/>
              <a:uFillTx/>
              <a:latin typeface="Varela Round"/>
              <a:cs typeface="Varela Round"/>
              <a:sym typeface="Varela Round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5253" y="81419"/>
            <a:ext cx="800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GHI NHỚ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057C4F-B0E4-4D6F-AA66-BE12F5188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25" y="1034900"/>
            <a:ext cx="7711537" cy="392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3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64;p24"/>
          <p:cNvGrpSpPr/>
          <p:nvPr/>
        </p:nvGrpSpPr>
        <p:grpSpPr>
          <a:xfrm>
            <a:off x="1314450" y="3610276"/>
            <a:ext cx="6686550" cy="996575"/>
            <a:chOff x="2476988" y="3610275"/>
            <a:chExt cx="3885477" cy="996575"/>
          </a:xfrm>
        </p:grpSpPr>
        <p:sp>
          <p:nvSpPr>
            <p:cNvPr id="465" name="Google Shape;465;p24"/>
            <p:cNvSpPr/>
            <p:nvPr/>
          </p:nvSpPr>
          <p:spPr>
            <a:xfrm>
              <a:off x="2477000" y="3610275"/>
              <a:ext cx="3885465" cy="736725"/>
            </a:xfrm>
            <a:custGeom>
              <a:avLst/>
              <a:gdLst/>
              <a:ahLst/>
              <a:cxnLst/>
              <a:rect l="l" t="t" r="r" b="b"/>
              <a:pathLst>
                <a:path w="140816" h="29469" extrusionOk="0">
                  <a:moveTo>
                    <a:pt x="8514" y="1"/>
                  </a:moveTo>
                  <a:lnTo>
                    <a:pt x="1" y="14729"/>
                  </a:lnTo>
                  <a:lnTo>
                    <a:pt x="8514" y="29468"/>
                  </a:lnTo>
                  <a:lnTo>
                    <a:pt x="132303" y="29468"/>
                  </a:lnTo>
                  <a:lnTo>
                    <a:pt x="140816" y="14729"/>
                  </a:lnTo>
                  <a:lnTo>
                    <a:pt x="132303" y="1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66" name="Google Shape;466;p24"/>
            <p:cNvSpPr/>
            <p:nvPr/>
          </p:nvSpPr>
          <p:spPr>
            <a:xfrm>
              <a:off x="2476988" y="3610275"/>
              <a:ext cx="882275" cy="996575"/>
            </a:xfrm>
            <a:custGeom>
              <a:avLst/>
              <a:gdLst/>
              <a:ahLst/>
              <a:cxnLst/>
              <a:rect l="l" t="t" r="r" b="b"/>
              <a:pathLst>
                <a:path w="35291" h="39863" extrusionOk="0">
                  <a:moveTo>
                    <a:pt x="0" y="1"/>
                  </a:moveTo>
                  <a:lnTo>
                    <a:pt x="0" y="29468"/>
                  </a:lnTo>
                  <a:lnTo>
                    <a:pt x="17645" y="39863"/>
                  </a:lnTo>
                  <a:lnTo>
                    <a:pt x="35291" y="29468"/>
                  </a:lnTo>
                  <a:lnTo>
                    <a:pt x="35291" y="1"/>
                  </a:lnTo>
                  <a:close/>
                </a:path>
              </a:pathLst>
            </a:custGeom>
            <a:solidFill>
              <a:srgbClr val="6D6DEC"/>
            </a:solidFill>
            <a:ln>
              <a:noFill/>
            </a:ln>
          </p:spPr>
          <p:txBody>
            <a:bodyPr spcFirstLastPara="1" wrap="square" lIns="68569" tIns="68569" rIns="68569" bIns="205725" anchor="ctr" anchorCtr="0">
              <a:noAutofit/>
            </a:bodyPr>
            <a:lstStyle/>
            <a:p>
              <a:pPr algn="ctr"/>
              <a:r>
                <a:rPr lang="vi-VN" sz="2175" b="1" dirty="0"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D</a:t>
              </a:r>
              <a:endParaRPr sz="2175" b="1">
                <a:latin typeface="Times New Roman" pitchFamily="18" charset="0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3307218" y="3829049"/>
              <a:ext cx="2789573" cy="2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1100"/>
              </a:pP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ảo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ngược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chiều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oogle Shape;473;p24"/>
          <p:cNvGrpSpPr/>
          <p:nvPr/>
        </p:nvGrpSpPr>
        <p:grpSpPr>
          <a:xfrm>
            <a:off x="1314450" y="2824776"/>
            <a:ext cx="6686550" cy="996575"/>
            <a:chOff x="2477000" y="2824775"/>
            <a:chExt cx="3885465" cy="996575"/>
          </a:xfrm>
        </p:grpSpPr>
        <p:sp>
          <p:nvSpPr>
            <p:cNvPr id="474" name="Google Shape;474;p24"/>
            <p:cNvSpPr/>
            <p:nvPr/>
          </p:nvSpPr>
          <p:spPr>
            <a:xfrm>
              <a:off x="2477000" y="2824775"/>
              <a:ext cx="3885465" cy="736700"/>
            </a:xfrm>
            <a:custGeom>
              <a:avLst/>
              <a:gdLst/>
              <a:ahLst/>
              <a:cxnLst/>
              <a:rect l="l" t="t" r="r" b="b"/>
              <a:pathLst>
                <a:path w="140816" h="29468" extrusionOk="0">
                  <a:moveTo>
                    <a:pt x="8514" y="0"/>
                  </a:moveTo>
                  <a:lnTo>
                    <a:pt x="1" y="14728"/>
                  </a:lnTo>
                  <a:lnTo>
                    <a:pt x="8514" y="29468"/>
                  </a:lnTo>
                  <a:lnTo>
                    <a:pt x="132303" y="29468"/>
                  </a:lnTo>
                  <a:lnTo>
                    <a:pt x="140816" y="14728"/>
                  </a:lnTo>
                  <a:lnTo>
                    <a:pt x="132303" y="0"/>
                  </a:ln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2477000" y="2824775"/>
              <a:ext cx="882250" cy="996575"/>
            </a:xfrm>
            <a:custGeom>
              <a:avLst/>
              <a:gdLst/>
              <a:ahLst/>
              <a:cxnLst/>
              <a:rect l="l" t="t" r="r" b="b"/>
              <a:pathLst>
                <a:path w="35290" h="39863" extrusionOk="0">
                  <a:moveTo>
                    <a:pt x="0" y="0"/>
                  </a:moveTo>
                  <a:lnTo>
                    <a:pt x="0" y="29468"/>
                  </a:lnTo>
                  <a:lnTo>
                    <a:pt x="17645" y="39862"/>
                  </a:lnTo>
                  <a:lnTo>
                    <a:pt x="35290" y="29468"/>
                  </a:lnTo>
                  <a:lnTo>
                    <a:pt x="35290" y="0"/>
                  </a:lnTo>
                  <a:close/>
                </a:path>
              </a:pathLst>
            </a:custGeom>
            <a:solidFill>
              <a:srgbClr val="FDD77C"/>
            </a:solidFill>
            <a:ln>
              <a:noFill/>
            </a:ln>
          </p:spPr>
          <p:txBody>
            <a:bodyPr spcFirstLastPara="1" wrap="square" lIns="68569" tIns="68569" rIns="68569" bIns="205725" anchor="ctr" anchorCtr="0">
              <a:noAutofit/>
            </a:bodyPr>
            <a:lstStyle/>
            <a:p>
              <a:pPr algn="ctr"/>
              <a:r>
                <a:rPr lang="vi-VN" sz="2175" b="1" dirty="0"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C</a:t>
              </a:r>
              <a:endParaRPr sz="2175" b="1">
                <a:latin typeface="Times New Roman" pitchFamily="18" charset="0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  <p:sp>
          <p:nvSpPr>
            <p:cNvPr id="481" name="Google Shape;481;p24"/>
            <p:cNvSpPr txBox="1"/>
            <p:nvPr/>
          </p:nvSpPr>
          <p:spPr>
            <a:xfrm>
              <a:off x="3373646" y="3086100"/>
              <a:ext cx="2988819" cy="2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ảo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chiều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đối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xứng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nhau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qua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gương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2400">
                <a:solidFill>
                  <a:schemeClr val="bg1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</p:grpSp>
      <p:grpSp>
        <p:nvGrpSpPr>
          <p:cNvPr id="4" name="Google Shape;483;p24"/>
          <p:cNvGrpSpPr/>
          <p:nvPr/>
        </p:nvGrpSpPr>
        <p:grpSpPr>
          <a:xfrm>
            <a:off x="1314450" y="2029426"/>
            <a:ext cx="7543800" cy="996575"/>
            <a:chOff x="2476988" y="2029425"/>
            <a:chExt cx="4433689" cy="996575"/>
          </a:xfrm>
        </p:grpSpPr>
        <p:sp>
          <p:nvSpPr>
            <p:cNvPr id="484" name="Google Shape;484;p24"/>
            <p:cNvSpPr/>
            <p:nvPr/>
          </p:nvSpPr>
          <p:spPr>
            <a:xfrm>
              <a:off x="2477000" y="2029425"/>
              <a:ext cx="3885465" cy="736725"/>
            </a:xfrm>
            <a:custGeom>
              <a:avLst/>
              <a:gdLst/>
              <a:ahLst/>
              <a:cxnLst/>
              <a:rect l="l" t="t" r="r" b="b"/>
              <a:pathLst>
                <a:path w="140816" h="29469" extrusionOk="0">
                  <a:moveTo>
                    <a:pt x="8514" y="1"/>
                  </a:moveTo>
                  <a:lnTo>
                    <a:pt x="1" y="14729"/>
                  </a:lnTo>
                  <a:lnTo>
                    <a:pt x="8514" y="29469"/>
                  </a:lnTo>
                  <a:lnTo>
                    <a:pt x="132303" y="29469"/>
                  </a:lnTo>
                  <a:lnTo>
                    <a:pt x="140816" y="14729"/>
                  </a:lnTo>
                  <a:lnTo>
                    <a:pt x="132303" y="1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2476988" y="2029425"/>
              <a:ext cx="882275" cy="996575"/>
            </a:xfrm>
            <a:custGeom>
              <a:avLst/>
              <a:gdLst/>
              <a:ahLst/>
              <a:cxnLst/>
              <a:rect l="l" t="t" r="r" b="b"/>
              <a:pathLst>
                <a:path w="35291" h="39863" extrusionOk="0">
                  <a:moveTo>
                    <a:pt x="1" y="1"/>
                  </a:moveTo>
                  <a:lnTo>
                    <a:pt x="1" y="29469"/>
                  </a:lnTo>
                  <a:lnTo>
                    <a:pt x="17646" y="39863"/>
                  </a:lnTo>
                  <a:lnTo>
                    <a:pt x="35291" y="29469"/>
                  </a:lnTo>
                  <a:lnTo>
                    <a:pt x="35291" y="1"/>
                  </a:lnTo>
                  <a:close/>
                </a:path>
              </a:pathLst>
            </a:custGeom>
            <a:solidFill>
              <a:srgbClr val="F48989"/>
            </a:solidFill>
            <a:ln>
              <a:noFill/>
            </a:ln>
          </p:spPr>
          <p:txBody>
            <a:bodyPr spcFirstLastPara="1" wrap="square" lIns="68569" tIns="68569" rIns="68569" bIns="205725" anchor="ctr" anchorCtr="0">
              <a:noAutofit/>
            </a:bodyPr>
            <a:lstStyle/>
            <a:p>
              <a:pPr algn="ctr"/>
              <a:r>
                <a:rPr lang="vi-VN" sz="2175" b="1" dirty="0"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B</a:t>
              </a:r>
              <a:endParaRPr sz="2175" b="1">
                <a:latin typeface="Times New Roman" pitchFamily="18" charset="0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6886219" y="2438497"/>
              <a:ext cx="24458" cy="24457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441"/>
                    <a:pt x="158" y="536"/>
                    <a:pt x="347" y="662"/>
                  </a:cubicBezTo>
                  <a:cubicBezTo>
                    <a:pt x="504" y="599"/>
                    <a:pt x="630" y="473"/>
                    <a:pt x="662" y="378"/>
                  </a:cubicBezTo>
                  <a:lnTo>
                    <a:pt x="662" y="284"/>
                  </a:lnTo>
                  <a:cubicBezTo>
                    <a:pt x="630" y="126"/>
                    <a:pt x="504" y="0"/>
                    <a:pt x="3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4" name="Google Shape;494;p24"/>
            <p:cNvSpPr txBox="1"/>
            <p:nvPr/>
          </p:nvSpPr>
          <p:spPr>
            <a:xfrm>
              <a:off x="3383879" y="2285999"/>
              <a:ext cx="2888616" cy="2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lvl="0" algn="ctr"/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thật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chiều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đối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xứng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nhau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qua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gương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2400" b="1">
                <a:solidFill>
                  <a:schemeClr val="bg1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</p:grpSp>
      <p:grpSp>
        <p:nvGrpSpPr>
          <p:cNvPr id="5" name="Google Shape;497;p24"/>
          <p:cNvGrpSpPr/>
          <p:nvPr/>
        </p:nvGrpSpPr>
        <p:grpSpPr>
          <a:xfrm>
            <a:off x="1314450" y="1257301"/>
            <a:ext cx="6572250" cy="996575"/>
            <a:chOff x="2476988" y="1243925"/>
            <a:chExt cx="3885477" cy="996575"/>
          </a:xfrm>
        </p:grpSpPr>
        <p:sp>
          <p:nvSpPr>
            <p:cNvPr id="498" name="Google Shape;498;p24"/>
            <p:cNvSpPr/>
            <p:nvPr/>
          </p:nvSpPr>
          <p:spPr>
            <a:xfrm>
              <a:off x="2477000" y="1243925"/>
              <a:ext cx="3885465" cy="736700"/>
            </a:xfrm>
            <a:custGeom>
              <a:avLst/>
              <a:gdLst/>
              <a:ahLst/>
              <a:cxnLst/>
              <a:rect l="l" t="t" r="r" b="b"/>
              <a:pathLst>
                <a:path w="140816" h="29468" extrusionOk="0">
                  <a:moveTo>
                    <a:pt x="8514" y="0"/>
                  </a:moveTo>
                  <a:lnTo>
                    <a:pt x="1" y="14740"/>
                  </a:lnTo>
                  <a:lnTo>
                    <a:pt x="8514" y="29468"/>
                  </a:lnTo>
                  <a:lnTo>
                    <a:pt x="132303" y="29468"/>
                  </a:lnTo>
                  <a:lnTo>
                    <a:pt x="140816" y="14740"/>
                  </a:lnTo>
                  <a:lnTo>
                    <a:pt x="132303" y="0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3306913" y="1557063"/>
              <a:ext cx="44675" cy="204800"/>
            </a:xfrm>
            <a:custGeom>
              <a:avLst/>
              <a:gdLst/>
              <a:ahLst/>
              <a:cxnLst/>
              <a:rect l="l" t="t" r="r" b="b"/>
              <a:pathLst>
                <a:path w="1787" h="8192" extrusionOk="0">
                  <a:moveTo>
                    <a:pt x="0" y="0"/>
                  </a:moveTo>
                  <a:lnTo>
                    <a:pt x="0" y="8192"/>
                  </a:lnTo>
                  <a:lnTo>
                    <a:pt x="1786" y="8192"/>
                  </a:lnTo>
                  <a:lnTo>
                    <a:pt x="1786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3247388" y="1594263"/>
              <a:ext cx="44650" cy="167600"/>
            </a:xfrm>
            <a:custGeom>
              <a:avLst/>
              <a:gdLst/>
              <a:ahLst/>
              <a:cxnLst/>
              <a:rect l="l" t="t" r="r" b="b"/>
              <a:pathLst>
                <a:path w="1786" h="6704" extrusionOk="0">
                  <a:moveTo>
                    <a:pt x="0" y="1"/>
                  </a:moveTo>
                  <a:lnTo>
                    <a:pt x="0" y="6704"/>
                  </a:lnTo>
                  <a:lnTo>
                    <a:pt x="1786" y="6704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3191713" y="1631488"/>
              <a:ext cx="44675" cy="130375"/>
            </a:xfrm>
            <a:custGeom>
              <a:avLst/>
              <a:gdLst/>
              <a:ahLst/>
              <a:cxnLst/>
              <a:rect l="l" t="t" r="r" b="b"/>
              <a:pathLst>
                <a:path w="1787" h="5215" extrusionOk="0">
                  <a:moveTo>
                    <a:pt x="1" y="0"/>
                  </a:moveTo>
                  <a:lnTo>
                    <a:pt x="1" y="5215"/>
                  </a:lnTo>
                  <a:lnTo>
                    <a:pt x="1787" y="5215"/>
                  </a:lnTo>
                  <a:lnTo>
                    <a:pt x="1787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3132188" y="1672563"/>
              <a:ext cx="44675" cy="89300"/>
            </a:xfrm>
            <a:custGeom>
              <a:avLst/>
              <a:gdLst/>
              <a:ahLst/>
              <a:cxnLst/>
              <a:rect l="l" t="t" r="r" b="b"/>
              <a:pathLst>
                <a:path w="1787" h="3572" extrusionOk="0">
                  <a:moveTo>
                    <a:pt x="0" y="0"/>
                  </a:moveTo>
                  <a:lnTo>
                    <a:pt x="0" y="3572"/>
                  </a:lnTo>
                  <a:lnTo>
                    <a:pt x="1786" y="3572"/>
                  </a:lnTo>
                  <a:lnTo>
                    <a:pt x="1786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2476988" y="1243925"/>
              <a:ext cx="882275" cy="996575"/>
            </a:xfrm>
            <a:custGeom>
              <a:avLst/>
              <a:gdLst/>
              <a:ahLst/>
              <a:cxnLst/>
              <a:rect l="l" t="t" r="r" b="b"/>
              <a:pathLst>
                <a:path w="35291" h="39863" extrusionOk="0">
                  <a:moveTo>
                    <a:pt x="1" y="0"/>
                  </a:moveTo>
                  <a:lnTo>
                    <a:pt x="1" y="29468"/>
                  </a:lnTo>
                  <a:lnTo>
                    <a:pt x="17646" y="39862"/>
                  </a:lnTo>
                  <a:lnTo>
                    <a:pt x="35291" y="29468"/>
                  </a:lnTo>
                  <a:lnTo>
                    <a:pt x="35291" y="0"/>
                  </a:lnTo>
                  <a:close/>
                </a:path>
              </a:pathLst>
            </a:custGeom>
            <a:solidFill>
              <a:srgbClr val="9ED1FD"/>
            </a:solidFill>
            <a:ln>
              <a:noFill/>
            </a:ln>
          </p:spPr>
          <p:txBody>
            <a:bodyPr spcFirstLastPara="1" wrap="square" lIns="68569" tIns="68569" rIns="68569" bIns="205725" anchor="ctr" anchorCtr="0">
              <a:noAutofit/>
            </a:bodyPr>
            <a:lstStyle/>
            <a:p>
              <a:pPr algn="ctr"/>
              <a:r>
                <a:rPr lang="vi-VN" sz="2175" b="1" dirty="0"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A</a:t>
              </a:r>
              <a:endParaRPr sz="2175" b="1">
                <a:latin typeface="Times New Roman" pitchFamily="18" charset="0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  <p:sp>
          <p:nvSpPr>
            <p:cNvPr id="509" name="Google Shape;509;p24"/>
            <p:cNvSpPr txBox="1"/>
            <p:nvPr/>
          </p:nvSpPr>
          <p:spPr>
            <a:xfrm>
              <a:off x="3320063" y="1428750"/>
              <a:ext cx="2895780" cy="2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thật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chiều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nhỏ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vậ</a:t>
              </a:r>
              <a:r>
                <a:rPr lang="vi-VN" sz="2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sz="2400" b="1">
                <a:solidFill>
                  <a:schemeClr val="bg1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</p:grpSp>
      <p:sp>
        <p:nvSpPr>
          <p:cNvPr id="24" name="Flowchart: Terminator 23"/>
          <p:cNvSpPr/>
          <p:nvPr/>
        </p:nvSpPr>
        <p:spPr>
          <a:xfrm>
            <a:off x="1143000" y="0"/>
            <a:ext cx="6858000" cy="971550"/>
          </a:xfrm>
          <a:prstGeom prst="flowChartTerminato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:.</a:t>
            </a:r>
            <a:endParaRPr lang="en-US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885950" y="3028950"/>
            <a:ext cx="400050" cy="4000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76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ackground màu hồng đẹ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143000" y="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                                                                                                   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C.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D.Ảnh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143000" y="1885950"/>
            <a:ext cx="342900" cy="2857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222885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Nói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                            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C.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D.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143000" y="3714750"/>
            <a:ext cx="400050" cy="4000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5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21;p23"/>
          <p:cNvGrpSpPr/>
          <p:nvPr/>
        </p:nvGrpSpPr>
        <p:grpSpPr>
          <a:xfrm>
            <a:off x="1371601" y="914401"/>
            <a:ext cx="1408859" cy="3457895"/>
            <a:chOff x="1338088" y="1919060"/>
            <a:chExt cx="1953900" cy="1004631"/>
          </a:xfrm>
        </p:grpSpPr>
        <p:sp>
          <p:nvSpPr>
            <p:cNvPr id="422" name="Google Shape;422;p23"/>
            <p:cNvSpPr/>
            <p:nvPr/>
          </p:nvSpPr>
          <p:spPr>
            <a:xfrm>
              <a:off x="1338088" y="2051891"/>
              <a:ext cx="1870200" cy="871800"/>
            </a:xfrm>
            <a:prstGeom prst="roundRect">
              <a:avLst>
                <a:gd name="adj" fmla="val 675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37156" tIns="68569" rIns="137156" bIns="68569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Hứng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màn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vật</a:t>
              </a:r>
              <a:endParaRPr sz="2700">
                <a:solidFill>
                  <a:srgbClr val="FFFFFF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1972163" y="1919060"/>
              <a:ext cx="713335" cy="132831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r>
                <a:rPr lang="vi-VN" sz="27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sz="27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7" name="Google Shape;427;p23"/>
            <p:cNvSpPr/>
            <p:nvPr/>
          </p:nvSpPr>
          <p:spPr>
            <a:xfrm rot="5400000">
              <a:off x="2964988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" name="Google Shape;430;p23"/>
          <p:cNvGrpSpPr/>
          <p:nvPr/>
        </p:nvGrpSpPr>
        <p:grpSpPr>
          <a:xfrm>
            <a:off x="3086101" y="914400"/>
            <a:ext cx="1418810" cy="3400024"/>
            <a:chOff x="3366700" y="1875023"/>
            <a:chExt cx="1967700" cy="1047946"/>
          </a:xfrm>
        </p:grpSpPr>
        <p:sp>
          <p:nvSpPr>
            <p:cNvPr id="431" name="Google Shape;431;p23"/>
            <p:cNvSpPr/>
            <p:nvPr/>
          </p:nvSpPr>
          <p:spPr>
            <a:xfrm>
              <a:off x="3366700" y="2051169"/>
              <a:ext cx="1870199" cy="871800"/>
            </a:xfrm>
            <a:prstGeom prst="roundRect">
              <a:avLst>
                <a:gd name="adj" fmla="val 675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37156" tIns="68569" rIns="137156" bIns="68569" anchor="ctr" anchorCtr="0">
              <a:noAutofit/>
            </a:bodyPr>
            <a:lstStyle/>
            <a:p>
              <a:pPr lvl="0" algn="ctr"/>
              <a:r>
                <a:rPr lang="en-US" sz="2700" dirty="0"/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hứng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màn</a:t>
              </a:r>
              <a:endParaRPr sz="2700">
                <a:solidFill>
                  <a:srgbClr val="FFFFFF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3921516" y="1875023"/>
              <a:ext cx="782047" cy="176146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r>
                <a:rPr lang="vi-VN" sz="27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sz="27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3" name="Google Shape;433;p23"/>
            <p:cNvSpPr/>
            <p:nvPr/>
          </p:nvSpPr>
          <p:spPr>
            <a:xfrm rot="5400000">
              <a:off x="5007400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34" name="Google Shape;434;p23"/>
            <p:cNvSpPr/>
            <p:nvPr/>
          </p:nvSpPr>
          <p:spPr>
            <a:xfrm rot="5400000">
              <a:off x="3137200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" name="Google Shape;441;p23"/>
          <p:cNvGrpSpPr/>
          <p:nvPr/>
        </p:nvGrpSpPr>
        <p:grpSpPr>
          <a:xfrm>
            <a:off x="4743451" y="914400"/>
            <a:ext cx="1475951" cy="4000500"/>
            <a:chOff x="5395313" y="1891036"/>
            <a:chExt cx="2046945" cy="1015920"/>
          </a:xfrm>
        </p:grpSpPr>
        <p:sp>
          <p:nvSpPr>
            <p:cNvPr id="442" name="Google Shape;442;p23"/>
            <p:cNvSpPr/>
            <p:nvPr/>
          </p:nvSpPr>
          <p:spPr>
            <a:xfrm>
              <a:off x="5395313" y="2035156"/>
              <a:ext cx="2046945" cy="871800"/>
            </a:xfrm>
            <a:prstGeom prst="roundRect">
              <a:avLst>
                <a:gd name="adj" fmla="val 6755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37156" tIns="68569" rIns="137156" bIns="68569" anchor="ctr" anchorCtr="0">
              <a:noAutofit/>
            </a:bodyPr>
            <a:lstStyle/>
            <a:p>
              <a:pPr lvl="0" algn="ctr"/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hứng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màn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vật</a:t>
              </a:r>
              <a:endParaRPr sz="2700">
                <a:solidFill>
                  <a:srgbClr val="FFFFFF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5960674" y="1891036"/>
              <a:ext cx="702789" cy="144120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r>
                <a:rPr lang="vi-VN" sz="27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sz="27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4" name="Google Shape;444;p23"/>
            <p:cNvSpPr/>
            <p:nvPr/>
          </p:nvSpPr>
          <p:spPr>
            <a:xfrm rot="5400000">
              <a:off x="7036013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5" name="Google Shape;445;p23"/>
            <p:cNvSpPr/>
            <p:nvPr/>
          </p:nvSpPr>
          <p:spPr>
            <a:xfrm rot="5400000">
              <a:off x="5165813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" name="Google Shape;452;p23"/>
          <p:cNvGrpSpPr/>
          <p:nvPr/>
        </p:nvGrpSpPr>
        <p:grpSpPr>
          <a:xfrm>
            <a:off x="6343651" y="914400"/>
            <a:ext cx="1657349" cy="4229100"/>
            <a:chOff x="7404288" y="1906572"/>
            <a:chExt cx="2298520" cy="1025328"/>
          </a:xfrm>
        </p:grpSpPr>
        <p:sp>
          <p:nvSpPr>
            <p:cNvPr id="453" name="Google Shape;453;p23"/>
            <p:cNvSpPr/>
            <p:nvPr/>
          </p:nvSpPr>
          <p:spPr>
            <a:xfrm>
              <a:off x="7418087" y="2031274"/>
              <a:ext cx="2284721" cy="900626"/>
            </a:xfrm>
            <a:prstGeom prst="roundRect">
              <a:avLst>
                <a:gd name="adj" fmla="val 67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7156" tIns="68569" rIns="137156" bIns="68569" anchor="ctr" anchorCtr="0">
              <a:noAutofit/>
            </a:bodyPr>
            <a:lstStyle/>
            <a:p>
              <a:pPr lvl="0" algn="ctr"/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gương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khoảng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khoảng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lang="en-US" sz="27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700" dirty="0" err="1">
                  <a:latin typeface="Times New Roman" pitchFamily="18" charset="0"/>
                  <a:cs typeface="Times New Roman" pitchFamily="18" charset="0"/>
                </a:rPr>
                <a:t>gương</a:t>
              </a:r>
              <a:endParaRPr sz="2700">
                <a:solidFill>
                  <a:srgbClr val="FFFFFF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54" name="Google Shape;454;p23"/>
            <p:cNvSpPr/>
            <p:nvPr/>
          </p:nvSpPr>
          <p:spPr>
            <a:xfrm>
              <a:off x="7969649" y="1906572"/>
              <a:ext cx="782046" cy="124702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/>
              <a:r>
                <a:rPr lang="vi-VN" sz="2700" b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sz="27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5" name="Google Shape;455;p23"/>
            <p:cNvSpPr/>
            <p:nvPr/>
          </p:nvSpPr>
          <p:spPr>
            <a:xfrm rot="5400000">
              <a:off x="9044988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6" name="Google Shape;456;p23"/>
            <p:cNvSpPr/>
            <p:nvPr/>
          </p:nvSpPr>
          <p:spPr>
            <a:xfrm rot="5400000">
              <a:off x="7174788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44" name="Flowchart: Terminator 43"/>
          <p:cNvSpPr/>
          <p:nvPr/>
        </p:nvSpPr>
        <p:spPr>
          <a:xfrm>
            <a:off x="1314450" y="0"/>
            <a:ext cx="6686550" cy="857250"/>
          </a:xfrm>
          <a:prstGeom prst="flowChartTermina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4: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371600" y="1428750"/>
            <a:ext cx="131445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2700" dirty="0">
                <a:solidFill>
                  <a:srgbClr val="FF0000"/>
                </a:solidFill>
                <a:latin typeface="+mj-lt"/>
              </a:rPr>
              <a:t>Hứng được trên màn và lớn bằng </a:t>
            </a:r>
          </a:p>
          <a:p>
            <a:pPr lvl="0" algn="ctr"/>
            <a:r>
              <a:rPr lang="vi-VN" sz="2700" dirty="0">
                <a:solidFill>
                  <a:srgbClr val="FF0000"/>
                </a:solidFill>
                <a:latin typeface="+mj-lt"/>
              </a:rPr>
              <a:t>vật </a:t>
            </a:r>
            <a:endParaRPr lang="vi-VN" sz="2700" dirty="0">
              <a:solidFill>
                <a:srgbClr val="FF0000"/>
              </a:solidFill>
              <a:latin typeface="+mj-lt"/>
              <a:ea typeface="Roboto"/>
              <a:cs typeface="Times New Roman" pitchFamily="18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76217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643;p28"/>
          <p:cNvGrpSpPr/>
          <p:nvPr/>
        </p:nvGrpSpPr>
        <p:grpSpPr>
          <a:xfrm>
            <a:off x="1143000" y="1085851"/>
            <a:ext cx="6858000" cy="757850"/>
            <a:chOff x="2206725" y="1254350"/>
            <a:chExt cx="5735801" cy="757850"/>
          </a:xfrm>
        </p:grpSpPr>
        <p:sp>
          <p:nvSpPr>
            <p:cNvPr id="644" name="Google Shape;644;p28"/>
            <p:cNvSpPr/>
            <p:nvPr/>
          </p:nvSpPr>
          <p:spPr>
            <a:xfrm flipV="1">
              <a:off x="2820775" y="1579910"/>
              <a:ext cx="527547" cy="34289"/>
            </a:xfrm>
            <a:custGeom>
              <a:avLst/>
              <a:gdLst/>
              <a:ahLst/>
              <a:cxnLst/>
              <a:rect l="l" t="t" r="r" b="b"/>
              <a:pathLst>
                <a:path w="57615" h="1" fill="none" extrusionOk="0">
                  <a:moveTo>
                    <a:pt x="1" y="1"/>
                  </a:moveTo>
                  <a:lnTo>
                    <a:pt x="57615" y="1"/>
                  </a:lnTo>
                </a:path>
              </a:pathLst>
            </a:custGeom>
            <a:noFill/>
            <a:ln w="33625" cap="rnd" cmpd="sng">
              <a:solidFill>
                <a:srgbClr val="69E78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5" name="Google Shape;645;p28"/>
            <p:cNvSpPr/>
            <p:nvPr/>
          </p:nvSpPr>
          <p:spPr>
            <a:xfrm>
              <a:off x="2206725" y="1254350"/>
              <a:ext cx="656350" cy="757850"/>
            </a:xfrm>
            <a:custGeom>
              <a:avLst/>
              <a:gdLst/>
              <a:ahLst/>
              <a:cxnLst/>
              <a:rect l="l" t="t" r="r" b="b"/>
              <a:pathLst>
                <a:path w="26254" h="30314" extrusionOk="0">
                  <a:moveTo>
                    <a:pt x="13133" y="0"/>
                  </a:moveTo>
                  <a:lnTo>
                    <a:pt x="0" y="7572"/>
                  </a:lnTo>
                  <a:lnTo>
                    <a:pt x="0" y="22729"/>
                  </a:lnTo>
                  <a:lnTo>
                    <a:pt x="13133" y="30313"/>
                  </a:lnTo>
                  <a:lnTo>
                    <a:pt x="26253" y="22729"/>
                  </a:lnTo>
                  <a:lnTo>
                    <a:pt x="26253" y="7572"/>
                  </a:lnTo>
                  <a:lnTo>
                    <a:pt x="1313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6" name="Google Shape;646;p28"/>
            <p:cNvSpPr/>
            <p:nvPr/>
          </p:nvSpPr>
          <p:spPr>
            <a:xfrm>
              <a:off x="2268325" y="1325175"/>
              <a:ext cx="533425" cy="615875"/>
            </a:xfrm>
            <a:custGeom>
              <a:avLst/>
              <a:gdLst/>
              <a:ahLst/>
              <a:cxnLst/>
              <a:rect l="l" t="t" r="r" b="b"/>
              <a:pathLst>
                <a:path w="21337" h="24635" extrusionOk="0">
                  <a:moveTo>
                    <a:pt x="10669" y="1"/>
                  </a:moveTo>
                  <a:lnTo>
                    <a:pt x="1" y="6156"/>
                  </a:lnTo>
                  <a:lnTo>
                    <a:pt x="1" y="18479"/>
                  </a:lnTo>
                  <a:lnTo>
                    <a:pt x="10669" y="24635"/>
                  </a:lnTo>
                  <a:lnTo>
                    <a:pt x="21337" y="18479"/>
                  </a:lnTo>
                  <a:lnTo>
                    <a:pt x="21337" y="6156"/>
                  </a:lnTo>
                  <a:lnTo>
                    <a:pt x="10669" y="1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7" name="Google Shape;647;p28"/>
            <p:cNvSpPr/>
            <p:nvPr/>
          </p:nvSpPr>
          <p:spPr>
            <a:xfrm>
              <a:off x="2369825" y="1468050"/>
              <a:ext cx="330125" cy="330125"/>
            </a:xfrm>
            <a:custGeom>
              <a:avLst/>
              <a:gdLst/>
              <a:ahLst/>
              <a:cxnLst/>
              <a:rect l="l" t="t" r="r" b="b"/>
              <a:pathLst>
                <a:path w="13205" h="13205" extrusionOk="0">
                  <a:moveTo>
                    <a:pt x="6611" y="2399"/>
                  </a:moveTo>
                  <a:cubicBezTo>
                    <a:pt x="7277" y="2399"/>
                    <a:pt x="7954" y="2558"/>
                    <a:pt x="8585" y="2894"/>
                  </a:cubicBezTo>
                  <a:cubicBezTo>
                    <a:pt x="10633" y="3977"/>
                    <a:pt x="11407" y="6525"/>
                    <a:pt x="10324" y="8585"/>
                  </a:cubicBezTo>
                  <a:cubicBezTo>
                    <a:pt x="9564" y="10005"/>
                    <a:pt x="8105" y="10813"/>
                    <a:pt x="6599" y="10813"/>
                  </a:cubicBezTo>
                  <a:cubicBezTo>
                    <a:pt x="5934" y="10813"/>
                    <a:pt x="5260" y="10655"/>
                    <a:pt x="4632" y="10323"/>
                  </a:cubicBezTo>
                  <a:cubicBezTo>
                    <a:pt x="2584" y="9228"/>
                    <a:pt x="1799" y="6680"/>
                    <a:pt x="2894" y="4632"/>
                  </a:cubicBezTo>
                  <a:cubicBezTo>
                    <a:pt x="3654" y="3212"/>
                    <a:pt x="5106" y="2399"/>
                    <a:pt x="6611" y="2399"/>
                  </a:cubicBezTo>
                  <a:close/>
                  <a:moveTo>
                    <a:pt x="5680" y="1"/>
                  </a:moveTo>
                  <a:lnTo>
                    <a:pt x="3692" y="608"/>
                  </a:lnTo>
                  <a:lnTo>
                    <a:pt x="3977" y="1548"/>
                  </a:lnTo>
                  <a:cubicBezTo>
                    <a:pt x="3287" y="1918"/>
                    <a:pt x="2656" y="2418"/>
                    <a:pt x="2156" y="3061"/>
                  </a:cubicBezTo>
                  <a:lnTo>
                    <a:pt x="1275" y="2596"/>
                  </a:lnTo>
                  <a:lnTo>
                    <a:pt x="298" y="4430"/>
                  </a:lnTo>
                  <a:lnTo>
                    <a:pt x="1180" y="4894"/>
                  </a:lnTo>
                  <a:cubicBezTo>
                    <a:pt x="929" y="5668"/>
                    <a:pt x="858" y="6466"/>
                    <a:pt x="941" y="7252"/>
                  </a:cubicBezTo>
                  <a:lnTo>
                    <a:pt x="1" y="7537"/>
                  </a:lnTo>
                  <a:lnTo>
                    <a:pt x="608" y="9526"/>
                  </a:lnTo>
                  <a:lnTo>
                    <a:pt x="1549" y="9240"/>
                  </a:lnTo>
                  <a:cubicBezTo>
                    <a:pt x="1918" y="9930"/>
                    <a:pt x="2418" y="10561"/>
                    <a:pt x="3061" y="11062"/>
                  </a:cubicBezTo>
                  <a:lnTo>
                    <a:pt x="2596" y="11931"/>
                  </a:lnTo>
                  <a:lnTo>
                    <a:pt x="4430" y="12907"/>
                  </a:lnTo>
                  <a:lnTo>
                    <a:pt x="4894" y="12038"/>
                  </a:lnTo>
                  <a:cubicBezTo>
                    <a:pt x="5449" y="12217"/>
                    <a:pt x="6016" y="12305"/>
                    <a:pt x="6583" y="12305"/>
                  </a:cubicBezTo>
                  <a:cubicBezTo>
                    <a:pt x="6806" y="12305"/>
                    <a:pt x="7029" y="12291"/>
                    <a:pt x="7252" y="12264"/>
                  </a:cubicBezTo>
                  <a:lnTo>
                    <a:pt x="7537" y="13205"/>
                  </a:lnTo>
                  <a:lnTo>
                    <a:pt x="9526" y="12597"/>
                  </a:lnTo>
                  <a:lnTo>
                    <a:pt x="9240" y="11657"/>
                  </a:lnTo>
                  <a:cubicBezTo>
                    <a:pt x="9931" y="11300"/>
                    <a:pt x="10562" y="10788"/>
                    <a:pt x="11062" y="10157"/>
                  </a:cubicBezTo>
                  <a:lnTo>
                    <a:pt x="11931" y="10621"/>
                  </a:lnTo>
                  <a:lnTo>
                    <a:pt x="12907" y="8776"/>
                  </a:lnTo>
                  <a:lnTo>
                    <a:pt x="12038" y="8323"/>
                  </a:lnTo>
                  <a:cubicBezTo>
                    <a:pt x="12288" y="7537"/>
                    <a:pt x="12359" y="6740"/>
                    <a:pt x="12264" y="5966"/>
                  </a:cubicBezTo>
                  <a:lnTo>
                    <a:pt x="13205" y="5668"/>
                  </a:lnTo>
                  <a:lnTo>
                    <a:pt x="12598" y="3680"/>
                  </a:lnTo>
                  <a:lnTo>
                    <a:pt x="11657" y="3977"/>
                  </a:lnTo>
                  <a:cubicBezTo>
                    <a:pt x="11300" y="3275"/>
                    <a:pt x="10788" y="2656"/>
                    <a:pt x="10157" y="2144"/>
                  </a:cubicBezTo>
                  <a:lnTo>
                    <a:pt x="10621" y="1275"/>
                  </a:lnTo>
                  <a:lnTo>
                    <a:pt x="8776" y="298"/>
                  </a:lnTo>
                  <a:lnTo>
                    <a:pt x="8323" y="1179"/>
                  </a:lnTo>
                  <a:cubicBezTo>
                    <a:pt x="7745" y="995"/>
                    <a:pt x="7160" y="908"/>
                    <a:pt x="6583" y="908"/>
                  </a:cubicBezTo>
                  <a:cubicBezTo>
                    <a:pt x="6376" y="908"/>
                    <a:pt x="6170" y="919"/>
                    <a:pt x="5966" y="941"/>
                  </a:cubicBezTo>
                  <a:lnTo>
                    <a:pt x="56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8" name="Google Shape;648;p28"/>
            <p:cNvSpPr txBox="1"/>
            <p:nvPr/>
          </p:nvSpPr>
          <p:spPr>
            <a:xfrm>
              <a:off x="4171768" y="1464043"/>
              <a:ext cx="3770758" cy="3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lvl="0"/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ảo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tạo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bởi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gương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phẳng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hứng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màn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chắn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.</a:t>
              </a:r>
              <a:endParaRPr sz="2100">
                <a:solidFill>
                  <a:srgbClr val="434343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649" name="Google Shape;649;p28"/>
            <p:cNvSpPr/>
            <p:nvPr/>
          </p:nvSpPr>
          <p:spPr>
            <a:xfrm>
              <a:off x="3348322" y="1371600"/>
              <a:ext cx="531345" cy="40004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SzPts val="1100"/>
              </a:pPr>
              <a:r>
                <a:rPr lang="vi-VN" sz="2700" b="1" dirty="0">
                  <a:solidFill>
                    <a:srgbClr val="FFFFFF"/>
                  </a:solidFill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A</a:t>
              </a:r>
              <a:endParaRPr sz="27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oogle Shape;650;p28"/>
          <p:cNvGrpSpPr/>
          <p:nvPr/>
        </p:nvGrpSpPr>
        <p:grpSpPr>
          <a:xfrm>
            <a:off x="1485900" y="2000251"/>
            <a:ext cx="6515100" cy="757850"/>
            <a:chOff x="2922575" y="1798150"/>
            <a:chExt cx="5019950" cy="757850"/>
          </a:xfrm>
        </p:grpSpPr>
        <p:sp>
          <p:nvSpPr>
            <p:cNvPr id="651" name="Google Shape;651;p28"/>
            <p:cNvSpPr/>
            <p:nvPr/>
          </p:nvSpPr>
          <p:spPr>
            <a:xfrm>
              <a:off x="3523550" y="2181525"/>
              <a:ext cx="468088" cy="34289"/>
            </a:xfrm>
            <a:custGeom>
              <a:avLst/>
              <a:gdLst/>
              <a:ahLst/>
              <a:cxnLst/>
              <a:rect l="l" t="t" r="r" b="b"/>
              <a:pathLst>
                <a:path w="29504" h="1" fill="none" extrusionOk="0">
                  <a:moveTo>
                    <a:pt x="0" y="1"/>
                  </a:moveTo>
                  <a:lnTo>
                    <a:pt x="29504" y="1"/>
                  </a:lnTo>
                </a:path>
              </a:pathLst>
            </a:custGeom>
            <a:noFill/>
            <a:ln w="33625" cap="rnd" cmpd="sng">
              <a:solidFill>
                <a:srgbClr val="FCBD2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2" name="Google Shape;652;p28"/>
            <p:cNvSpPr/>
            <p:nvPr/>
          </p:nvSpPr>
          <p:spPr>
            <a:xfrm>
              <a:off x="2922575" y="1798150"/>
              <a:ext cx="656350" cy="757850"/>
            </a:xfrm>
            <a:custGeom>
              <a:avLst/>
              <a:gdLst/>
              <a:ahLst/>
              <a:cxnLst/>
              <a:rect l="l" t="t" r="r" b="b"/>
              <a:pathLst>
                <a:path w="26254" h="30314" extrusionOk="0">
                  <a:moveTo>
                    <a:pt x="13133" y="1"/>
                  </a:moveTo>
                  <a:lnTo>
                    <a:pt x="1" y="7585"/>
                  </a:lnTo>
                  <a:lnTo>
                    <a:pt x="1" y="22742"/>
                  </a:lnTo>
                  <a:lnTo>
                    <a:pt x="13133" y="30314"/>
                  </a:lnTo>
                  <a:lnTo>
                    <a:pt x="26254" y="22742"/>
                  </a:lnTo>
                  <a:lnTo>
                    <a:pt x="26254" y="7585"/>
                  </a:lnTo>
                  <a:lnTo>
                    <a:pt x="131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3" name="Google Shape;653;p28"/>
            <p:cNvSpPr/>
            <p:nvPr/>
          </p:nvSpPr>
          <p:spPr>
            <a:xfrm>
              <a:off x="2984200" y="1869300"/>
              <a:ext cx="533425" cy="615875"/>
            </a:xfrm>
            <a:custGeom>
              <a:avLst/>
              <a:gdLst/>
              <a:ahLst/>
              <a:cxnLst/>
              <a:rect l="l" t="t" r="r" b="b"/>
              <a:pathLst>
                <a:path w="21337" h="24635" extrusionOk="0">
                  <a:moveTo>
                    <a:pt x="10668" y="0"/>
                  </a:moveTo>
                  <a:lnTo>
                    <a:pt x="0" y="6156"/>
                  </a:lnTo>
                  <a:lnTo>
                    <a:pt x="0" y="18467"/>
                  </a:lnTo>
                  <a:lnTo>
                    <a:pt x="10668" y="24634"/>
                  </a:lnTo>
                  <a:lnTo>
                    <a:pt x="21336" y="18467"/>
                  </a:lnTo>
                  <a:lnTo>
                    <a:pt x="21336" y="6156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4" name="Google Shape;654;p28"/>
            <p:cNvSpPr/>
            <p:nvPr/>
          </p:nvSpPr>
          <p:spPr>
            <a:xfrm>
              <a:off x="3100875" y="2027050"/>
              <a:ext cx="300050" cy="300050"/>
            </a:xfrm>
            <a:custGeom>
              <a:avLst/>
              <a:gdLst/>
              <a:ahLst/>
              <a:cxnLst/>
              <a:rect l="l" t="t" r="r" b="b"/>
              <a:pathLst>
                <a:path w="12002" h="12002" extrusionOk="0">
                  <a:moveTo>
                    <a:pt x="6001" y="989"/>
                  </a:moveTo>
                  <a:cubicBezTo>
                    <a:pt x="8764" y="989"/>
                    <a:pt x="11014" y="3239"/>
                    <a:pt x="11014" y="6001"/>
                  </a:cubicBezTo>
                  <a:cubicBezTo>
                    <a:pt x="11014" y="8775"/>
                    <a:pt x="8764" y="11014"/>
                    <a:pt x="6001" y="11014"/>
                  </a:cubicBezTo>
                  <a:cubicBezTo>
                    <a:pt x="3227" y="11014"/>
                    <a:pt x="989" y="8775"/>
                    <a:pt x="989" y="6001"/>
                  </a:cubicBezTo>
                  <a:cubicBezTo>
                    <a:pt x="989" y="3239"/>
                    <a:pt x="3227" y="989"/>
                    <a:pt x="6001" y="989"/>
                  </a:cubicBezTo>
                  <a:close/>
                  <a:moveTo>
                    <a:pt x="6001" y="1"/>
                  </a:moveTo>
                  <a:cubicBezTo>
                    <a:pt x="2679" y="1"/>
                    <a:pt x="1" y="2691"/>
                    <a:pt x="1" y="6001"/>
                  </a:cubicBezTo>
                  <a:cubicBezTo>
                    <a:pt x="1" y="9323"/>
                    <a:pt x="2679" y="12002"/>
                    <a:pt x="6001" y="12002"/>
                  </a:cubicBezTo>
                  <a:cubicBezTo>
                    <a:pt x="9311" y="12002"/>
                    <a:pt x="12002" y="9323"/>
                    <a:pt x="12002" y="6001"/>
                  </a:cubicBezTo>
                  <a:cubicBezTo>
                    <a:pt x="12002" y="2691"/>
                    <a:pt x="9311" y="1"/>
                    <a:pt x="60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5" name="Google Shape;655;p28"/>
            <p:cNvSpPr/>
            <p:nvPr/>
          </p:nvSpPr>
          <p:spPr>
            <a:xfrm>
              <a:off x="3171725" y="2100950"/>
              <a:ext cx="136650" cy="98475"/>
            </a:xfrm>
            <a:custGeom>
              <a:avLst/>
              <a:gdLst/>
              <a:ahLst/>
              <a:cxnLst/>
              <a:rect l="l" t="t" r="r" b="b"/>
              <a:pathLst>
                <a:path w="5466" h="3939" extrusionOk="0">
                  <a:moveTo>
                    <a:pt x="560" y="0"/>
                  </a:moveTo>
                  <a:cubicBezTo>
                    <a:pt x="429" y="0"/>
                    <a:pt x="298" y="51"/>
                    <a:pt x="203" y="152"/>
                  </a:cubicBezTo>
                  <a:cubicBezTo>
                    <a:pt x="0" y="343"/>
                    <a:pt x="0" y="676"/>
                    <a:pt x="203" y="866"/>
                  </a:cubicBezTo>
                  <a:lnTo>
                    <a:pt x="2274" y="2950"/>
                  </a:lnTo>
                  <a:cubicBezTo>
                    <a:pt x="2274" y="2986"/>
                    <a:pt x="2274" y="3010"/>
                    <a:pt x="2274" y="3045"/>
                  </a:cubicBezTo>
                  <a:cubicBezTo>
                    <a:pt x="2274" y="3545"/>
                    <a:pt x="2667" y="3938"/>
                    <a:pt x="3167" y="3938"/>
                  </a:cubicBezTo>
                  <a:cubicBezTo>
                    <a:pt x="3655" y="3938"/>
                    <a:pt x="4048" y="3545"/>
                    <a:pt x="4060" y="3057"/>
                  </a:cubicBezTo>
                  <a:lnTo>
                    <a:pt x="5263" y="1855"/>
                  </a:lnTo>
                  <a:cubicBezTo>
                    <a:pt x="5465" y="1652"/>
                    <a:pt x="5465" y="1331"/>
                    <a:pt x="5263" y="1128"/>
                  </a:cubicBezTo>
                  <a:cubicBezTo>
                    <a:pt x="5162" y="1027"/>
                    <a:pt x="5031" y="977"/>
                    <a:pt x="4900" y="977"/>
                  </a:cubicBezTo>
                  <a:cubicBezTo>
                    <a:pt x="4769" y="977"/>
                    <a:pt x="4638" y="1027"/>
                    <a:pt x="4537" y="1128"/>
                  </a:cubicBezTo>
                  <a:lnTo>
                    <a:pt x="3465" y="2212"/>
                  </a:lnTo>
                  <a:cubicBezTo>
                    <a:pt x="3370" y="2176"/>
                    <a:pt x="3274" y="2152"/>
                    <a:pt x="3167" y="2152"/>
                  </a:cubicBezTo>
                  <a:cubicBezTo>
                    <a:pt x="3096" y="2152"/>
                    <a:pt x="3024" y="2164"/>
                    <a:pt x="2953" y="2176"/>
                  </a:cubicBezTo>
                  <a:lnTo>
                    <a:pt x="917" y="152"/>
                  </a:lnTo>
                  <a:cubicBezTo>
                    <a:pt x="822" y="51"/>
                    <a:pt x="691" y="0"/>
                    <a:pt x="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6" name="Google Shape;656;p28"/>
            <p:cNvSpPr/>
            <p:nvPr/>
          </p:nvSpPr>
          <p:spPr>
            <a:xfrm>
              <a:off x="3991638" y="1969600"/>
              <a:ext cx="520588" cy="380862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SzPts val="1100"/>
              </a:pPr>
              <a:r>
                <a:rPr lang="vi-VN" sz="2700" b="1" dirty="0">
                  <a:solidFill>
                    <a:srgbClr val="FFFFFF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700" b="1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7" name="Google Shape;657;p28"/>
            <p:cNvSpPr txBox="1"/>
            <p:nvPr/>
          </p:nvSpPr>
          <p:spPr>
            <a:xfrm>
              <a:off x="4735335" y="2031393"/>
              <a:ext cx="3207190" cy="3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lvl="0"/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ảo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tạo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bởi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gương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phẳng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hứng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màn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chắn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nhỏ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.</a:t>
              </a:r>
              <a:endParaRPr sz="2100">
                <a:solidFill>
                  <a:srgbClr val="434343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</p:grpSp>
      <p:grpSp>
        <p:nvGrpSpPr>
          <p:cNvPr id="4" name="Google Shape;665;p28"/>
          <p:cNvGrpSpPr/>
          <p:nvPr/>
        </p:nvGrpSpPr>
        <p:grpSpPr>
          <a:xfrm>
            <a:off x="1428750" y="2914651"/>
            <a:ext cx="6572250" cy="757850"/>
            <a:chOff x="2922575" y="3259950"/>
            <a:chExt cx="5019950" cy="757850"/>
          </a:xfrm>
        </p:grpSpPr>
        <p:sp>
          <p:nvSpPr>
            <p:cNvPr id="666" name="Google Shape;666;p28"/>
            <p:cNvSpPr/>
            <p:nvPr/>
          </p:nvSpPr>
          <p:spPr>
            <a:xfrm flipV="1">
              <a:off x="3523550" y="3602851"/>
              <a:ext cx="478080" cy="36000"/>
            </a:xfrm>
            <a:custGeom>
              <a:avLst/>
              <a:gdLst/>
              <a:ahLst/>
              <a:cxnLst/>
              <a:rect l="l" t="t" r="r" b="b"/>
              <a:pathLst>
                <a:path w="29504" h="1" fill="none" extrusionOk="0">
                  <a:moveTo>
                    <a:pt x="0" y="1"/>
                  </a:moveTo>
                  <a:lnTo>
                    <a:pt x="29504" y="1"/>
                  </a:lnTo>
                </a:path>
              </a:pathLst>
            </a:custGeom>
            <a:noFill/>
            <a:ln w="33625" cap="rnd" cmpd="sng">
              <a:solidFill>
                <a:srgbClr val="EC3A3B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67" name="Google Shape;667;p28"/>
            <p:cNvSpPr/>
            <p:nvPr/>
          </p:nvSpPr>
          <p:spPr>
            <a:xfrm>
              <a:off x="2922575" y="3259950"/>
              <a:ext cx="656350" cy="757850"/>
            </a:xfrm>
            <a:custGeom>
              <a:avLst/>
              <a:gdLst/>
              <a:ahLst/>
              <a:cxnLst/>
              <a:rect l="l" t="t" r="r" b="b"/>
              <a:pathLst>
                <a:path w="26254" h="30314" extrusionOk="0">
                  <a:moveTo>
                    <a:pt x="13133" y="0"/>
                  </a:moveTo>
                  <a:lnTo>
                    <a:pt x="1" y="7573"/>
                  </a:lnTo>
                  <a:lnTo>
                    <a:pt x="1" y="22729"/>
                  </a:lnTo>
                  <a:lnTo>
                    <a:pt x="13133" y="30313"/>
                  </a:lnTo>
                  <a:lnTo>
                    <a:pt x="26254" y="22729"/>
                  </a:lnTo>
                  <a:lnTo>
                    <a:pt x="26254" y="7573"/>
                  </a:lnTo>
                  <a:lnTo>
                    <a:pt x="1313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68" name="Google Shape;668;p28"/>
            <p:cNvSpPr/>
            <p:nvPr/>
          </p:nvSpPr>
          <p:spPr>
            <a:xfrm>
              <a:off x="2984200" y="3330775"/>
              <a:ext cx="533425" cy="615875"/>
            </a:xfrm>
            <a:custGeom>
              <a:avLst/>
              <a:gdLst/>
              <a:ahLst/>
              <a:cxnLst/>
              <a:rect l="l" t="t" r="r" b="b"/>
              <a:pathLst>
                <a:path w="21337" h="24635" extrusionOk="0">
                  <a:moveTo>
                    <a:pt x="10668" y="1"/>
                  </a:moveTo>
                  <a:lnTo>
                    <a:pt x="0" y="6156"/>
                  </a:lnTo>
                  <a:lnTo>
                    <a:pt x="0" y="18479"/>
                  </a:lnTo>
                  <a:lnTo>
                    <a:pt x="10668" y="24635"/>
                  </a:lnTo>
                  <a:lnTo>
                    <a:pt x="21336" y="18479"/>
                  </a:lnTo>
                  <a:lnTo>
                    <a:pt x="21336" y="6156"/>
                  </a:lnTo>
                  <a:lnTo>
                    <a:pt x="10668" y="1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69" name="Google Shape;669;p28"/>
            <p:cNvSpPr/>
            <p:nvPr/>
          </p:nvSpPr>
          <p:spPr>
            <a:xfrm>
              <a:off x="3067550" y="3508475"/>
              <a:ext cx="366425" cy="260775"/>
            </a:xfrm>
            <a:custGeom>
              <a:avLst/>
              <a:gdLst/>
              <a:ahLst/>
              <a:cxnLst/>
              <a:rect l="l" t="t" r="r" b="b"/>
              <a:pathLst>
                <a:path w="14657" h="10431" extrusionOk="0">
                  <a:moveTo>
                    <a:pt x="13276" y="5144"/>
                  </a:moveTo>
                  <a:cubicBezTo>
                    <a:pt x="13025" y="5144"/>
                    <a:pt x="12775" y="5144"/>
                    <a:pt x="12537" y="5144"/>
                  </a:cubicBezTo>
                  <a:lnTo>
                    <a:pt x="8739" y="906"/>
                  </a:lnTo>
                  <a:cubicBezTo>
                    <a:pt x="8739" y="906"/>
                    <a:pt x="8739" y="906"/>
                    <a:pt x="8739" y="906"/>
                  </a:cubicBezTo>
                  <a:cubicBezTo>
                    <a:pt x="8775" y="822"/>
                    <a:pt x="8799" y="727"/>
                    <a:pt x="8799" y="632"/>
                  </a:cubicBezTo>
                  <a:cubicBezTo>
                    <a:pt x="8799" y="275"/>
                    <a:pt x="8525" y="1"/>
                    <a:pt x="8168" y="1"/>
                  </a:cubicBezTo>
                  <a:cubicBezTo>
                    <a:pt x="7822" y="1"/>
                    <a:pt x="7537" y="275"/>
                    <a:pt x="7537" y="632"/>
                  </a:cubicBezTo>
                  <a:cubicBezTo>
                    <a:pt x="7537" y="977"/>
                    <a:pt x="7822" y="1263"/>
                    <a:pt x="8168" y="1263"/>
                  </a:cubicBezTo>
                  <a:cubicBezTo>
                    <a:pt x="8227" y="1263"/>
                    <a:pt x="8275" y="1251"/>
                    <a:pt x="8323" y="1239"/>
                  </a:cubicBezTo>
                  <a:cubicBezTo>
                    <a:pt x="8334" y="1251"/>
                    <a:pt x="8334" y="1251"/>
                    <a:pt x="8334" y="1263"/>
                  </a:cubicBezTo>
                  <a:lnTo>
                    <a:pt x="11799" y="5144"/>
                  </a:lnTo>
                  <a:cubicBezTo>
                    <a:pt x="8823" y="5132"/>
                    <a:pt x="5846" y="5132"/>
                    <a:pt x="2858" y="5144"/>
                  </a:cubicBezTo>
                  <a:lnTo>
                    <a:pt x="6346" y="1239"/>
                  </a:lnTo>
                  <a:cubicBezTo>
                    <a:pt x="6394" y="1251"/>
                    <a:pt x="6441" y="1263"/>
                    <a:pt x="6489" y="1263"/>
                  </a:cubicBezTo>
                  <a:cubicBezTo>
                    <a:pt x="6846" y="1263"/>
                    <a:pt x="7120" y="977"/>
                    <a:pt x="7120" y="632"/>
                  </a:cubicBezTo>
                  <a:cubicBezTo>
                    <a:pt x="7120" y="275"/>
                    <a:pt x="6846" y="1"/>
                    <a:pt x="6489" y="1"/>
                  </a:cubicBezTo>
                  <a:cubicBezTo>
                    <a:pt x="6144" y="1"/>
                    <a:pt x="5858" y="275"/>
                    <a:pt x="5858" y="632"/>
                  </a:cubicBezTo>
                  <a:cubicBezTo>
                    <a:pt x="5858" y="727"/>
                    <a:pt x="5882" y="822"/>
                    <a:pt x="5929" y="906"/>
                  </a:cubicBezTo>
                  <a:lnTo>
                    <a:pt x="2131" y="5144"/>
                  </a:lnTo>
                  <a:cubicBezTo>
                    <a:pt x="1881" y="5144"/>
                    <a:pt x="1643" y="5144"/>
                    <a:pt x="1393" y="5144"/>
                  </a:cubicBezTo>
                  <a:cubicBezTo>
                    <a:pt x="0" y="5144"/>
                    <a:pt x="60" y="6656"/>
                    <a:pt x="1393" y="6656"/>
                  </a:cubicBezTo>
                  <a:lnTo>
                    <a:pt x="1607" y="6656"/>
                  </a:lnTo>
                  <a:lnTo>
                    <a:pt x="2048" y="9169"/>
                  </a:lnTo>
                  <a:cubicBezTo>
                    <a:pt x="2167" y="9883"/>
                    <a:pt x="2524" y="10431"/>
                    <a:pt x="3620" y="10431"/>
                  </a:cubicBezTo>
                  <a:lnTo>
                    <a:pt x="11037" y="10431"/>
                  </a:lnTo>
                  <a:cubicBezTo>
                    <a:pt x="12144" y="10431"/>
                    <a:pt x="12490" y="9883"/>
                    <a:pt x="12621" y="9169"/>
                  </a:cubicBezTo>
                  <a:lnTo>
                    <a:pt x="13049" y="6656"/>
                  </a:lnTo>
                  <a:lnTo>
                    <a:pt x="13276" y="6656"/>
                  </a:lnTo>
                  <a:cubicBezTo>
                    <a:pt x="14597" y="6645"/>
                    <a:pt x="14657" y="5144"/>
                    <a:pt x="13276" y="5144"/>
                  </a:cubicBezTo>
                  <a:close/>
                  <a:moveTo>
                    <a:pt x="3893" y="9478"/>
                  </a:moveTo>
                  <a:cubicBezTo>
                    <a:pt x="3643" y="9478"/>
                    <a:pt x="3405" y="9264"/>
                    <a:pt x="3370" y="9014"/>
                  </a:cubicBezTo>
                  <a:cubicBezTo>
                    <a:pt x="3322" y="8633"/>
                    <a:pt x="3274" y="8252"/>
                    <a:pt x="3215" y="7871"/>
                  </a:cubicBezTo>
                  <a:cubicBezTo>
                    <a:pt x="3167" y="7490"/>
                    <a:pt x="3108" y="7109"/>
                    <a:pt x="3060" y="6728"/>
                  </a:cubicBezTo>
                  <a:cubicBezTo>
                    <a:pt x="3060" y="6704"/>
                    <a:pt x="3060" y="6680"/>
                    <a:pt x="3060" y="6645"/>
                  </a:cubicBezTo>
                  <a:lnTo>
                    <a:pt x="4036" y="6645"/>
                  </a:lnTo>
                  <a:cubicBezTo>
                    <a:pt x="4048" y="6680"/>
                    <a:pt x="4048" y="6704"/>
                    <a:pt x="4048" y="6728"/>
                  </a:cubicBezTo>
                  <a:cubicBezTo>
                    <a:pt x="4096" y="7109"/>
                    <a:pt x="4132" y="7490"/>
                    <a:pt x="4179" y="7871"/>
                  </a:cubicBezTo>
                  <a:cubicBezTo>
                    <a:pt x="4215" y="8252"/>
                    <a:pt x="4251" y="8633"/>
                    <a:pt x="4298" y="9014"/>
                  </a:cubicBezTo>
                  <a:cubicBezTo>
                    <a:pt x="4322" y="9264"/>
                    <a:pt x="4143" y="9478"/>
                    <a:pt x="3893" y="9478"/>
                  </a:cubicBezTo>
                  <a:close/>
                  <a:moveTo>
                    <a:pt x="5608" y="9478"/>
                  </a:moveTo>
                  <a:cubicBezTo>
                    <a:pt x="5358" y="9478"/>
                    <a:pt x="5144" y="9264"/>
                    <a:pt x="5120" y="9014"/>
                  </a:cubicBezTo>
                  <a:cubicBezTo>
                    <a:pt x="5096" y="8633"/>
                    <a:pt x="5060" y="8252"/>
                    <a:pt x="5036" y="7871"/>
                  </a:cubicBezTo>
                  <a:cubicBezTo>
                    <a:pt x="5001" y="7490"/>
                    <a:pt x="4977" y="7109"/>
                    <a:pt x="4953" y="6728"/>
                  </a:cubicBezTo>
                  <a:cubicBezTo>
                    <a:pt x="4941" y="6704"/>
                    <a:pt x="4953" y="6680"/>
                    <a:pt x="4953" y="6645"/>
                  </a:cubicBezTo>
                  <a:lnTo>
                    <a:pt x="5929" y="6645"/>
                  </a:lnTo>
                  <a:cubicBezTo>
                    <a:pt x="5929" y="6680"/>
                    <a:pt x="5941" y="6704"/>
                    <a:pt x="5941" y="6728"/>
                  </a:cubicBezTo>
                  <a:cubicBezTo>
                    <a:pt x="5953" y="7109"/>
                    <a:pt x="5977" y="7490"/>
                    <a:pt x="5989" y="7871"/>
                  </a:cubicBezTo>
                  <a:cubicBezTo>
                    <a:pt x="6013" y="8252"/>
                    <a:pt x="6025" y="8633"/>
                    <a:pt x="6048" y="9014"/>
                  </a:cubicBezTo>
                  <a:cubicBezTo>
                    <a:pt x="6048" y="9264"/>
                    <a:pt x="5858" y="9478"/>
                    <a:pt x="5608" y="9478"/>
                  </a:cubicBezTo>
                  <a:close/>
                  <a:moveTo>
                    <a:pt x="7811" y="7871"/>
                  </a:moveTo>
                  <a:cubicBezTo>
                    <a:pt x="7799" y="8252"/>
                    <a:pt x="7799" y="8633"/>
                    <a:pt x="7787" y="9014"/>
                  </a:cubicBezTo>
                  <a:cubicBezTo>
                    <a:pt x="7787" y="9264"/>
                    <a:pt x="7584" y="9478"/>
                    <a:pt x="7334" y="9478"/>
                  </a:cubicBezTo>
                  <a:cubicBezTo>
                    <a:pt x="7084" y="9478"/>
                    <a:pt x="6870" y="9264"/>
                    <a:pt x="6870" y="9014"/>
                  </a:cubicBezTo>
                  <a:cubicBezTo>
                    <a:pt x="6870" y="8633"/>
                    <a:pt x="6858" y="8252"/>
                    <a:pt x="6858" y="7871"/>
                  </a:cubicBezTo>
                  <a:cubicBezTo>
                    <a:pt x="6846" y="7490"/>
                    <a:pt x="6846" y="7109"/>
                    <a:pt x="6834" y="6728"/>
                  </a:cubicBezTo>
                  <a:cubicBezTo>
                    <a:pt x="6834" y="6704"/>
                    <a:pt x="6834" y="6680"/>
                    <a:pt x="6846" y="6645"/>
                  </a:cubicBezTo>
                  <a:lnTo>
                    <a:pt x="7822" y="6645"/>
                  </a:lnTo>
                  <a:cubicBezTo>
                    <a:pt x="7822" y="6680"/>
                    <a:pt x="7822" y="6704"/>
                    <a:pt x="7822" y="6728"/>
                  </a:cubicBezTo>
                  <a:cubicBezTo>
                    <a:pt x="7822" y="7109"/>
                    <a:pt x="7811" y="7490"/>
                    <a:pt x="7811" y="7871"/>
                  </a:cubicBezTo>
                  <a:close/>
                  <a:moveTo>
                    <a:pt x="9632" y="7871"/>
                  </a:moveTo>
                  <a:cubicBezTo>
                    <a:pt x="9596" y="8252"/>
                    <a:pt x="9573" y="8633"/>
                    <a:pt x="9537" y="9014"/>
                  </a:cubicBezTo>
                  <a:cubicBezTo>
                    <a:pt x="9525" y="9264"/>
                    <a:pt x="9299" y="9478"/>
                    <a:pt x="9049" y="9478"/>
                  </a:cubicBezTo>
                  <a:cubicBezTo>
                    <a:pt x="8799" y="9478"/>
                    <a:pt x="8608" y="9264"/>
                    <a:pt x="8620" y="9014"/>
                  </a:cubicBezTo>
                  <a:cubicBezTo>
                    <a:pt x="8632" y="8633"/>
                    <a:pt x="8656" y="8252"/>
                    <a:pt x="8668" y="7871"/>
                  </a:cubicBezTo>
                  <a:cubicBezTo>
                    <a:pt x="8692" y="7490"/>
                    <a:pt x="8704" y="7109"/>
                    <a:pt x="8715" y="6728"/>
                  </a:cubicBezTo>
                  <a:cubicBezTo>
                    <a:pt x="8727" y="6704"/>
                    <a:pt x="8727" y="6680"/>
                    <a:pt x="8739" y="6645"/>
                  </a:cubicBezTo>
                  <a:lnTo>
                    <a:pt x="9716" y="6645"/>
                  </a:lnTo>
                  <a:cubicBezTo>
                    <a:pt x="9716" y="6680"/>
                    <a:pt x="9716" y="6704"/>
                    <a:pt x="9716" y="6728"/>
                  </a:cubicBezTo>
                  <a:cubicBezTo>
                    <a:pt x="9692" y="7109"/>
                    <a:pt x="9656" y="7490"/>
                    <a:pt x="9632" y="7871"/>
                  </a:cubicBezTo>
                  <a:close/>
                  <a:moveTo>
                    <a:pt x="11597" y="6728"/>
                  </a:moveTo>
                  <a:cubicBezTo>
                    <a:pt x="11549" y="7109"/>
                    <a:pt x="11501" y="7490"/>
                    <a:pt x="11442" y="7871"/>
                  </a:cubicBezTo>
                  <a:cubicBezTo>
                    <a:pt x="11394" y="8252"/>
                    <a:pt x="11335" y="8633"/>
                    <a:pt x="11287" y="9014"/>
                  </a:cubicBezTo>
                  <a:cubicBezTo>
                    <a:pt x="11251" y="9264"/>
                    <a:pt x="11025" y="9478"/>
                    <a:pt x="10775" y="9478"/>
                  </a:cubicBezTo>
                  <a:cubicBezTo>
                    <a:pt x="10525" y="9478"/>
                    <a:pt x="10347" y="9264"/>
                    <a:pt x="10370" y="9014"/>
                  </a:cubicBezTo>
                  <a:cubicBezTo>
                    <a:pt x="10406" y="8633"/>
                    <a:pt x="10454" y="8252"/>
                    <a:pt x="10489" y="7871"/>
                  </a:cubicBezTo>
                  <a:cubicBezTo>
                    <a:pt x="10525" y="7490"/>
                    <a:pt x="10573" y="7109"/>
                    <a:pt x="10609" y="6728"/>
                  </a:cubicBezTo>
                  <a:cubicBezTo>
                    <a:pt x="10609" y="6704"/>
                    <a:pt x="10620" y="6680"/>
                    <a:pt x="10620" y="6645"/>
                  </a:cubicBezTo>
                  <a:lnTo>
                    <a:pt x="11609" y="6645"/>
                  </a:lnTo>
                  <a:cubicBezTo>
                    <a:pt x="11609" y="6680"/>
                    <a:pt x="11609" y="6704"/>
                    <a:pt x="11597" y="67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70" name="Google Shape;670;p28"/>
            <p:cNvSpPr/>
            <p:nvPr/>
          </p:nvSpPr>
          <p:spPr>
            <a:xfrm>
              <a:off x="3954715" y="3374250"/>
              <a:ext cx="515678" cy="40005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SzPts val="1100"/>
              </a:pPr>
              <a:r>
                <a:rPr lang="vi-VN" sz="2700" b="1" dirty="0">
                  <a:solidFill>
                    <a:srgbClr val="FFFFFF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700" b="1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71" name="Google Shape;671;p28"/>
            <p:cNvSpPr txBox="1"/>
            <p:nvPr/>
          </p:nvSpPr>
          <p:spPr>
            <a:xfrm>
              <a:off x="4494038" y="3488555"/>
              <a:ext cx="3448487" cy="3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lvl="0"/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tia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sáng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điểm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sáng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S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tới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gương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phẳng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tia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xạ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đường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kéo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dài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đi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qua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ảo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S’. </a:t>
              </a:r>
              <a:endParaRPr sz="2100">
                <a:solidFill>
                  <a:srgbClr val="434343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</p:grpSp>
      <p:grpSp>
        <p:nvGrpSpPr>
          <p:cNvPr id="5" name="Google Shape;672;p28"/>
          <p:cNvGrpSpPr/>
          <p:nvPr/>
        </p:nvGrpSpPr>
        <p:grpSpPr>
          <a:xfrm>
            <a:off x="1143000" y="3886201"/>
            <a:ext cx="6686550" cy="757550"/>
            <a:chOff x="2206725" y="3849300"/>
            <a:chExt cx="5735800" cy="757550"/>
          </a:xfrm>
        </p:grpSpPr>
        <p:sp>
          <p:nvSpPr>
            <p:cNvPr id="673" name="Google Shape;673;p28"/>
            <p:cNvSpPr/>
            <p:nvPr/>
          </p:nvSpPr>
          <p:spPr>
            <a:xfrm flipV="1">
              <a:off x="2820776" y="4192200"/>
              <a:ext cx="596255" cy="35725"/>
            </a:xfrm>
            <a:custGeom>
              <a:avLst/>
              <a:gdLst/>
              <a:ahLst/>
              <a:cxnLst/>
              <a:rect l="l" t="t" r="r" b="b"/>
              <a:pathLst>
                <a:path w="57615" h="1" fill="none" extrusionOk="0">
                  <a:moveTo>
                    <a:pt x="1" y="0"/>
                  </a:moveTo>
                  <a:lnTo>
                    <a:pt x="57615" y="0"/>
                  </a:lnTo>
                </a:path>
              </a:pathLst>
            </a:custGeom>
            <a:noFill/>
            <a:ln w="33625" cap="rnd" cmpd="sng">
              <a:solidFill>
                <a:srgbClr val="4949E7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74" name="Google Shape;674;p28"/>
            <p:cNvSpPr/>
            <p:nvPr/>
          </p:nvSpPr>
          <p:spPr>
            <a:xfrm>
              <a:off x="2206725" y="3849300"/>
              <a:ext cx="656350" cy="757550"/>
            </a:xfrm>
            <a:custGeom>
              <a:avLst/>
              <a:gdLst/>
              <a:ahLst/>
              <a:cxnLst/>
              <a:rect l="l" t="t" r="r" b="b"/>
              <a:pathLst>
                <a:path w="26254" h="30302" extrusionOk="0">
                  <a:moveTo>
                    <a:pt x="13133" y="0"/>
                  </a:moveTo>
                  <a:lnTo>
                    <a:pt x="0" y="7573"/>
                  </a:lnTo>
                  <a:lnTo>
                    <a:pt x="0" y="22729"/>
                  </a:lnTo>
                  <a:lnTo>
                    <a:pt x="13133" y="30302"/>
                  </a:lnTo>
                  <a:lnTo>
                    <a:pt x="26253" y="22729"/>
                  </a:lnTo>
                  <a:lnTo>
                    <a:pt x="26253" y="7573"/>
                  </a:lnTo>
                  <a:lnTo>
                    <a:pt x="1313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75" name="Google Shape;675;p28"/>
            <p:cNvSpPr/>
            <p:nvPr/>
          </p:nvSpPr>
          <p:spPr>
            <a:xfrm>
              <a:off x="2268325" y="3920150"/>
              <a:ext cx="533425" cy="615875"/>
            </a:xfrm>
            <a:custGeom>
              <a:avLst/>
              <a:gdLst/>
              <a:ahLst/>
              <a:cxnLst/>
              <a:rect l="l" t="t" r="r" b="b"/>
              <a:pathLst>
                <a:path w="21337" h="24635" extrusionOk="0">
                  <a:moveTo>
                    <a:pt x="10669" y="0"/>
                  </a:moveTo>
                  <a:lnTo>
                    <a:pt x="1" y="6156"/>
                  </a:lnTo>
                  <a:lnTo>
                    <a:pt x="1" y="18479"/>
                  </a:lnTo>
                  <a:lnTo>
                    <a:pt x="10669" y="24634"/>
                  </a:lnTo>
                  <a:lnTo>
                    <a:pt x="21337" y="18479"/>
                  </a:lnTo>
                  <a:lnTo>
                    <a:pt x="21337" y="6156"/>
                  </a:lnTo>
                  <a:lnTo>
                    <a:pt x="10669" y="0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76" name="Google Shape;676;p28"/>
            <p:cNvSpPr/>
            <p:nvPr/>
          </p:nvSpPr>
          <p:spPr>
            <a:xfrm>
              <a:off x="2384125" y="4044275"/>
              <a:ext cx="298875" cy="300200"/>
            </a:xfrm>
            <a:custGeom>
              <a:avLst/>
              <a:gdLst/>
              <a:ahLst/>
              <a:cxnLst/>
              <a:rect l="l" t="t" r="r" b="b"/>
              <a:pathLst>
                <a:path w="11955" h="12008" extrusionOk="0">
                  <a:moveTo>
                    <a:pt x="5080" y="0"/>
                  </a:moveTo>
                  <a:cubicBezTo>
                    <a:pt x="4833" y="0"/>
                    <a:pt x="4541" y="139"/>
                    <a:pt x="4298" y="452"/>
                  </a:cubicBezTo>
                  <a:cubicBezTo>
                    <a:pt x="4108" y="703"/>
                    <a:pt x="3929" y="1179"/>
                    <a:pt x="3894" y="1476"/>
                  </a:cubicBezTo>
                  <a:cubicBezTo>
                    <a:pt x="3786" y="2405"/>
                    <a:pt x="4382" y="2953"/>
                    <a:pt x="4608" y="3286"/>
                  </a:cubicBezTo>
                  <a:cubicBezTo>
                    <a:pt x="4763" y="3512"/>
                    <a:pt x="4846" y="3929"/>
                    <a:pt x="4691" y="4441"/>
                  </a:cubicBezTo>
                  <a:lnTo>
                    <a:pt x="1096" y="4441"/>
                  </a:lnTo>
                  <a:cubicBezTo>
                    <a:pt x="393" y="4441"/>
                    <a:pt x="0" y="4989"/>
                    <a:pt x="238" y="5656"/>
                  </a:cubicBezTo>
                  <a:lnTo>
                    <a:pt x="2072" y="10728"/>
                  </a:lnTo>
                  <a:cubicBezTo>
                    <a:pt x="2179" y="11013"/>
                    <a:pt x="2513" y="11251"/>
                    <a:pt x="2810" y="11251"/>
                  </a:cubicBezTo>
                  <a:lnTo>
                    <a:pt x="7132" y="11251"/>
                  </a:lnTo>
                  <a:cubicBezTo>
                    <a:pt x="7430" y="11251"/>
                    <a:pt x="7858" y="11430"/>
                    <a:pt x="8073" y="11644"/>
                  </a:cubicBezTo>
                  <a:lnTo>
                    <a:pt x="8275" y="11847"/>
                  </a:lnTo>
                  <a:cubicBezTo>
                    <a:pt x="8382" y="11954"/>
                    <a:pt x="8525" y="12007"/>
                    <a:pt x="8668" y="12007"/>
                  </a:cubicBezTo>
                  <a:cubicBezTo>
                    <a:pt x="8811" y="12007"/>
                    <a:pt x="8954" y="11954"/>
                    <a:pt x="9061" y="11847"/>
                  </a:cubicBezTo>
                  <a:lnTo>
                    <a:pt x="11728" y="9168"/>
                  </a:lnTo>
                  <a:cubicBezTo>
                    <a:pt x="11954" y="8954"/>
                    <a:pt x="11954" y="8596"/>
                    <a:pt x="11728" y="8382"/>
                  </a:cubicBezTo>
                  <a:lnTo>
                    <a:pt x="9371" y="6013"/>
                  </a:lnTo>
                  <a:cubicBezTo>
                    <a:pt x="9144" y="5798"/>
                    <a:pt x="8978" y="5620"/>
                    <a:pt x="8978" y="5608"/>
                  </a:cubicBezTo>
                  <a:cubicBezTo>
                    <a:pt x="8978" y="5608"/>
                    <a:pt x="8013" y="3810"/>
                    <a:pt x="6608" y="2893"/>
                  </a:cubicBezTo>
                  <a:cubicBezTo>
                    <a:pt x="5215" y="1965"/>
                    <a:pt x="5608" y="1298"/>
                    <a:pt x="5608" y="548"/>
                  </a:cubicBezTo>
                  <a:cubicBezTo>
                    <a:pt x="5608" y="203"/>
                    <a:pt x="5377" y="0"/>
                    <a:pt x="50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77" name="Google Shape;677;p28"/>
            <p:cNvSpPr/>
            <p:nvPr/>
          </p:nvSpPr>
          <p:spPr>
            <a:xfrm>
              <a:off x="3417031" y="4020750"/>
              <a:ext cx="554555" cy="4000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algn="ctr">
                <a:buSzPts val="1100"/>
              </a:pPr>
              <a:r>
                <a:rPr lang="vi-VN" sz="2700" b="1" dirty="0">
                  <a:solidFill>
                    <a:srgbClr val="FFFFFF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700" b="1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78" name="Google Shape;678;p28"/>
            <p:cNvSpPr txBox="1"/>
            <p:nvPr/>
          </p:nvSpPr>
          <p:spPr>
            <a:xfrm>
              <a:off x="4258984" y="4077943"/>
              <a:ext cx="3683541" cy="3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lvl="0"/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Khoảng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điểm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gương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khoảng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ảnh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điểm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tới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cs typeface="Times New Roman" pitchFamily="18" charset="0"/>
                </a:rPr>
                <a:t>gương</a:t>
              </a:r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. </a:t>
              </a:r>
              <a:endParaRPr sz="2100">
                <a:solidFill>
                  <a:srgbClr val="434343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</p:grpSp>
      <p:sp>
        <p:nvSpPr>
          <p:cNvPr id="40" name="Flowchart: Terminator 39"/>
          <p:cNvSpPr/>
          <p:nvPr/>
        </p:nvSpPr>
        <p:spPr>
          <a:xfrm>
            <a:off x="1143000" y="0"/>
            <a:ext cx="6858000" cy="857250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5: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phẳng</a:t>
            </a:r>
            <a:endParaRPr lang="en-US" sz="2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829050" y="1885950"/>
            <a:ext cx="417195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Ảnh ảo tạo bởi gương phẳng không hứng được trên màn chắn và nhỏ hơn vật.</a:t>
            </a:r>
            <a:endParaRPr lang="vi-VN" sz="2100" dirty="0">
              <a:solidFill>
                <a:srgbClr val="C00000"/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17473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1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14450" y="1048651"/>
            <a:ext cx="668655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latin typeface="Times New Roman" panose="02020603050405020304" pitchFamily="18" charset="0"/>
                <a:ea typeface="Calibri" panose="020F0502020204030204" pitchFamily="34" charset="0"/>
              </a:rPr>
              <a:t>Câu 6:</a:t>
            </a:r>
            <a:r>
              <a:rPr lang="en-US" sz="3000">
                <a:latin typeface="Times New Roman" panose="02020603050405020304" pitchFamily="18" charset="0"/>
                <a:ea typeface="Calibri" panose="020F0502020204030204" pitchFamily="34" charset="0"/>
              </a:rPr>
              <a:t> Một vật sáng AB đặt trước một gương phẳng. Góc tạo bởi vật và mặt gương bằng 600. Hãy tìm góc tạo bởi ảnh và mặt gương.                                                                                                                    </a:t>
            </a:r>
            <a:endParaRPr lang="en-US" sz="300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300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300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sz="3000">
                <a:latin typeface="Times New Roman" panose="02020603050405020304" pitchFamily="18" charset="0"/>
                <a:ea typeface="Calibri" panose="020F0502020204030204" pitchFamily="34" charset="0"/>
              </a:rPr>
              <a:t>. 200                                 B. 450                             </a:t>
            </a:r>
            <a:r>
              <a:rPr lang="en-US" sz="3000" i="1">
                <a:latin typeface="Times New Roman" panose="02020603050405020304" pitchFamily="18" charset="0"/>
                <a:ea typeface="Calibri" panose="020F0502020204030204" pitchFamily="34" charset="0"/>
              </a:rPr>
              <a:t>C. 600</a:t>
            </a:r>
            <a:r>
              <a:rPr lang="en-US" sz="3000"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D. 300 </a:t>
            </a:r>
            <a:endParaRPr lang="en-US" sz="3000"/>
          </a:p>
        </p:txBody>
      </p:sp>
      <p:sp>
        <p:nvSpPr>
          <p:cNvPr id="4" name="Oval 3"/>
          <p:cNvSpPr/>
          <p:nvPr/>
        </p:nvSpPr>
        <p:spPr>
          <a:xfrm>
            <a:off x="1314450" y="3849001"/>
            <a:ext cx="400050" cy="4000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3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3000" y="1"/>
            <a:ext cx="68580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7: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S’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d’. So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d’                                                                                                                                    A. d = d’          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d &gt; d’            C. d &lt; d’          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188595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8: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                                  A.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C.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43000" y="1085850"/>
            <a:ext cx="400050" cy="4000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143000" y="3371850"/>
            <a:ext cx="400050" cy="4000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56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322;p43"/>
          <p:cNvGrpSpPr/>
          <p:nvPr/>
        </p:nvGrpSpPr>
        <p:grpSpPr>
          <a:xfrm>
            <a:off x="2857500" y="742951"/>
            <a:ext cx="5029200" cy="1070963"/>
            <a:chOff x="2596588" y="1050975"/>
            <a:chExt cx="4642411" cy="1070963"/>
          </a:xfrm>
        </p:grpSpPr>
        <p:sp>
          <p:nvSpPr>
            <p:cNvPr id="1323" name="Google Shape;1323;p43"/>
            <p:cNvSpPr/>
            <p:nvPr/>
          </p:nvSpPr>
          <p:spPr>
            <a:xfrm>
              <a:off x="2966288" y="1522438"/>
              <a:ext cx="1041225" cy="364350"/>
            </a:xfrm>
            <a:custGeom>
              <a:avLst/>
              <a:gdLst/>
              <a:ahLst/>
              <a:cxnLst/>
              <a:rect l="l" t="t" r="r" b="b"/>
              <a:pathLst>
                <a:path w="41649" h="14574" extrusionOk="0">
                  <a:moveTo>
                    <a:pt x="14014" y="1"/>
                  </a:moveTo>
                  <a:lnTo>
                    <a:pt x="0" y="14050"/>
                  </a:lnTo>
                  <a:lnTo>
                    <a:pt x="536" y="14574"/>
                  </a:lnTo>
                  <a:lnTo>
                    <a:pt x="14323" y="739"/>
                  </a:lnTo>
                  <a:lnTo>
                    <a:pt x="41648" y="739"/>
                  </a:lnTo>
                  <a:lnTo>
                    <a:pt x="41648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2596588" y="1752238"/>
              <a:ext cx="712925" cy="369700"/>
            </a:xfrm>
            <a:custGeom>
              <a:avLst/>
              <a:gdLst/>
              <a:ahLst/>
              <a:cxnLst/>
              <a:rect l="l" t="t" r="r" b="b"/>
              <a:pathLst>
                <a:path w="28517" h="14788" extrusionOk="0">
                  <a:moveTo>
                    <a:pt x="20170" y="5394"/>
                  </a:moveTo>
                  <a:cubicBezTo>
                    <a:pt x="17146" y="3644"/>
                    <a:pt x="13883" y="2286"/>
                    <a:pt x="10442" y="1358"/>
                  </a:cubicBezTo>
                  <a:cubicBezTo>
                    <a:pt x="7109" y="476"/>
                    <a:pt x="3608" y="0"/>
                    <a:pt x="1" y="0"/>
                  </a:cubicBezTo>
                  <a:lnTo>
                    <a:pt x="1" y="4215"/>
                  </a:lnTo>
                  <a:cubicBezTo>
                    <a:pt x="3227" y="4215"/>
                    <a:pt x="6359" y="4644"/>
                    <a:pt x="9347" y="5441"/>
                  </a:cubicBezTo>
                  <a:cubicBezTo>
                    <a:pt x="12431" y="6263"/>
                    <a:pt x="15360" y="7489"/>
                    <a:pt x="18062" y="9049"/>
                  </a:cubicBezTo>
                  <a:cubicBezTo>
                    <a:pt x="20801" y="10632"/>
                    <a:pt x="23313" y="12573"/>
                    <a:pt x="25540" y="14788"/>
                  </a:cubicBezTo>
                  <a:lnTo>
                    <a:pt x="28516" y="11811"/>
                  </a:lnTo>
                  <a:cubicBezTo>
                    <a:pt x="26040" y="9323"/>
                    <a:pt x="23230" y="7168"/>
                    <a:pt x="20170" y="53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25" name="Google Shape;1325;p43"/>
            <p:cNvSpPr/>
            <p:nvPr/>
          </p:nvSpPr>
          <p:spPr>
            <a:xfrm>
              <a:off x="2869538" y="17718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74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74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3" name="Google Shape;1326;p43"/>
            <p:cNvGrpSpPr/>
            <p:nvPr/>
          </p:nvGrpSpPr>
          <p:grpSpPr>
            <a:xfrm>
              <a:off x="4006941" y="1050975"/>
              <a:ext cx="3232058" cy="849525"/>
              <a:chOff x="4006941" y="1050963"/>
              <a:chExt cx="3232058" cy="849525"/>
            </a:xfrm>
          </p:grpSpPr>
          <p:sp>
            <p:nvSpPr>
              <p:cNvPr id="1327" name="Google Shape;1327;p43"/>
              <p:cNvSpPr/>
              <p:nvPr/>
            </p:nvSpPr>
            <p:spPr>
              <a:xfrm>
                <a:off x="4417938" y="1165263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4"/>
                      <a:pt x="1" y="14704"/>
                    </a:cubicBezTo>
                    <a:cubicBezTo>
                      <a:pt x="1" y="22824"/>
                      <a:pt x="6585" y="29409"/>
                      <a:pt x="14705" y="29409"/>
                    </a:cubicBezTo>
                    <a:cubicBezTo>
                      <a:pt x="22825" y="29409"/>
                      <a:pt x="29409" y="22824"/>
                      <a:pt x="29409" y="14704"/>
                    </a:cubicBezTo>
                    <a:cubicBezTo>
                      <a:pt x="29409" y="6584"/>
                      <a:pt x="22825" y="0"/>
                      <a:pt x="14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28" name="Google Shape;1328;p43"/>
              <p:cNvSpPr/>
              <p:nvPr/>
            </p:nvSpPr>
            <p:spPr>
              <a:xfrm>
                <a:off x="4300764" y="1165263"/>
                <a:ext cx="665000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0"/>
                    </a:moveTo>
                    <a:cubicBezTo>
                      <a:pt x="5966" y="26610"/>
                      <a:pt x="1" y="20634"/>
                      <a:pt x="1" y="13299"/>
                    </a:cubicBezTo>
                    <a:cubicBezTo>
                      <a:pt x="1" y="5965"/>
                      <a:pt x="5966" y="0"/>
                      <a:pt x="13300" y="0"/>
                    </a:cubicBezTo>
                    <a:cubicBezTo>
                      <a:pt x="20634" y="0"/>
                      <a:pt x="26599" y="5965"/>
                      <a:pt x="26599" y="13299"/>
                    </a:cubicBezTo>
                    <a:cubicBezTo>
                      <a:pt x="26599" y="20634"/>
                      <a:pt x="20634" y="26610"/>
                      <a:pt x="13300" y="26610"/>
                    </a:cubicBezTo>
                    <a:close/>
                    <a:moveTo>
                      <a:pt x="13300" y="453"/>
                    </a:moveTo>
                    <a:cubicBezTo>
                      <a:pt x="6216" y="453"/>
                      <a:pt x="453" y="6215"/>
                      <a:pt x="453" y="13299"/>
                    </a:cubicBezTo>
                    <a:cubicBezTo>
                      <a:pt x="453" y="20384"/>
                      <a:pt x="6216" y="26146"/>
                      <a:pt x="13300" y="26146"/>
                    </a:cubicBezTo>
                    <a:cubicBezTo>
                      <a:pt x="20384" y="26146"/>
                      <a:pt x="26147" y="20384"/>
                      <a:pt x="26147" y="13299"/>
                    </a:cubicBezTo>
                    <a:cubicBezTo>
                      <a:pt x="26147" y="6215"/>
                      <a:pt x="20384" y="453"/>
                      <a:pt x="13300" y="4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29" name="Google Shape;1329;p43"/>
              <p:cNvSpPr/>
              <p:nvPr/>
            </p:nvSpPr>
            <p:spPr>
              <a:xfrm>
                <a:off x="4006941" y="1222413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1"/>
                    </a:moveTo>
                    <a:cubicBezTo>
                      <a:pt x="19872" y="1"/>
                      <a:pt x="15050" y="3846"/>
                      <a:pt x="13764" y="9073"/>
                    </a:cubicBezTo>
                    <a:cubicBezTo>
                      <a:pt x="13597" y="9740"/>
                      <a:pt x="12978" y="10216"/>
                      <a:pt x="12288" y="10216"/>
                    </a:cubicBezTo>
                    <a:lnTo>
                      <a:pt x="6263" y="10216"/>
                    </a:lnTo>
                    <a:cubicBezTo>
                      <a:pt x="5811" y="10216"/>
                      <a:pt x="5453" y="9847"/>
                      <a:pt x="5453" y="9406"/>
                    </a:cubicBezTo>
                    <a:lnTo>
                      <a:pt x="5453" y="6870"/>
                    </a:lnTo>
                    <a:cubicBezTo>
                      <a:pt x="5453" y="6561"/>
                      <a:pt x="5084" y="6406"/>
                      <a:pt x="4858" y="6620"/>
                    </a:cubicBezTo>
                    <a:lnTo>
                      <a:pt x="441" y="11050"/>
                    </a:lnTo>
                    <a:cubicBezTo>
                      <a:pt x="0" y="11490"/>
                      <a:pt x="0" y="12193"/>
                      <a:pt x="441" y="12621"/>
                    </a:cubicBezTo>
                    <a:lnTo>
                      <a:pt x="4858" y="17050"/>
                    </a:lnTo>
                    <a:cubicBezTo>
                      <a:pt x="5084" y="17265"/>
                      <a:pt x="5453" y="17110"/>
                      <a:pt x="5453" y="16800"/>
                    </a:cubicBezTo>
                    <a:lnTo>
                      <a:pt x="5453" y="14276"/>
                    </a:lnTo>
                    <a:cubicBezTo>
                      <a:pt x="5453" y="13824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5"/>
                      <a:pt x="13776" y="14645"/>
                    </a:cubicBezTo>
                    <a:cubicBezTo>
                      <a:pt x="15026" y="19693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54"/>
                    </a:cubicBezTo>
                    <a:cubicBezTo>
                      <a:pt x="36160" y="5144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30" name="Google Shape;1330;p43"/>
              <p:cNvSpPr/>
              <p:nvPr/>
            </p:nvSpPr>
            <p:spPr>
              <a:xfrm>
                <a:off x="5000162" y="1050963"/>
                <a:ext cx="2238837" cy="756662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80" extrusionOk="0">
                    <a:moveTo>
                      <a:pt x="8799" y="1"/>
                    </a:moveTo>
                    <a:cubicBezTo>
                      <a:pt x="7942" y="1"/>
                      <a:pt x="7144" y="418"/>
                      <a:pt x="6644" y="1120"/>
                    </a:cubicBezTo>
                    <a:lnTo>
                      <a:pt x="608" y="9562"/>
                    </a:lnTo>
                    <a:cubicBezTo>
                      <a:pt x="1" y="10419"/>
                      <a:pt x="1" y="11562"/>
                      <a:pt x="608" y="12419"/>
                    </a:cubicBezTo>
                    <a:lnTo>
                      <a:pt x="6644" y="20861"/>
                    </a:lnTo>
                    <a:cubicBezTo>
                      <a:pt x="7144" y="21563"/>
                      <a:pt x="7942" y="21980"/>
                      <a:pt x="8799" y="21980"/>
                    </a:cubicBezTo>
                    <a:lnTo>
                      <a:pt x="56198" y="21980"/>
                    </a:lnTo>
                    <a:cubicBezTo>
                      <a:pt x="62258" y="21980"/>
                      <a:pt x="67176" y="17051"/>
                      <a:pt x="67176" y="10990"/>
                    </a:cubicBezTo>
                    <a:cubicBezTo>
                      <a:pt x="67176" y="4918"/>
                      <a:pt x="62258" y="1"/>
                      <a:pt x="56198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37156" tIns="68569" rIns="137156" bIns="68569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Ảnh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thật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ở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sau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gương</a:t>
                </a:r>
                <a:endParaRPr sz="24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31" name="Google Shape;1331;p43"/>
              <p:cNvSpPr txBox="1"/>
              <p:nvPr/>
            </p:nvSpPr>
            <p:spPr>
              <a:xfrm>
                <a:off x="4359529" y="1279563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/>
                <a:r>
                  <a:rPr lang="vi-VN" sz="2700" b="1" dirty="0">
                    <a:solidFill>
                      <a:srgbClr val="FFFFFF"/>
                    </a:solidFill>
                    <a:latin typeface="+mj-lt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700" b="1">
                  <a:latin typeface="+mj-lt"/>
                </a:endParaRPr>
              </a:p>
            </p:txBody>
          </p:sp>
        </p:grpSp>
        <p:sp>
          <p:nvSpPr>
            <p:cNvPr id="1337" name="Google Shape;1337;p43"/>
            <p:cNvSpPr/>
            <p:nvPr/>
          </p:nvSpPr>
          <p:spPr>
            <a:xfrm>
              <a:off x="2919538" y="18221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62"/>
                  </a:moveTo>
                  <a:cubicBezTo>
                    <a:pt x="4549" y="3524"/>
                    <a:pt x="3525" y="4536"/>
                    <a:pt x="2275" y="4536"/>
                  </a:cubicBezTo>
                  <a:cubicBezTo>
                    <a:pt x="1025" y="4536"/>
                    <a:pt x="1" y="3524"/>
                    <a:pt x="1" y="2262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" name="Google Shape;1338;p43"/>
          <p:cNvGrpSpPr/>
          <p:nvPr/>
        </p:nvGrpSpPr>
        <p:grpSpPr>
          <a:xfrm>
            <a:off x="3486150" y="2571750"/>
            <a:ext cx="4260252" cy="914400"/>
            <a:chOff x="3235063" y="2703538"/>
            <a:chExt cx="3444500" cy="914400"/>
          </a:xfrm>
        </p:grpSpPr>
        <p:sp>
          <p:nvSpPr>
            <p:cNvPr id="1339" name="Google Shape;1339;p43"/>
            <p:cNvSpPr/>
            <p:nvPr/>
          </p:nvSpPr>
          <p:spPr>
            <a:xfrm>
              <a:off x="3497888" y="3099113"/>
              <a:ext cx="531050" cy="97675"/>
            </a:xfrm>
            <a:custGeom>
              <a:avLst/>
              <a:gdLst/>
              <a:ahLst/>
              <a:cxnLst/>
              <a:rect l="l" t="t" r="r" b="b"/>
              <a:pathLst>
                <a:path w="21242" h="3907" extrusionOk="0">
                  <a:moveTo>
                    <a:pt x="239" y="1"/>
                  </a:moveTo>
                  <a:lnTo>
                    <a:pt x="1" y="703"/>
                  </a:lnTo>
                  <a:lnTo>
                    <a:pt x="9061" y="3906"/>
                  </a:lnTo>
                  <a:lnTo>
                    <a:pt x="21242" y="3906"/>
                  </a:lnTo>
                  <a:lnTo>
                    <a:pt x="21242" y="3168"/>
                  </a:lnTo>
                  <a:lnTo>
                    <a:pt x="9192" y="3168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40" name="Google Shape;1340;p43"/>
            <p:cNvSpPr/>
            <p:nvPr/>
          </p:nvSpPr>
          <p:spPr>
            <a:xfrm>
              <a:off x="3235063" y="2760688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0573" y="0"/>
                  </a:moveTo>
                  <a:cubicBezTo>
                    <a:pt x="10573" y="3227"/>
                    <a:pt x="10157" y="6370"/>
                    <a:pt x="9359" y="9347"/>
                  </a:cubicBezTo>
                  <a:cubicBezTo>
                    <a:pt x="8525" y="12431"/>
                    <a:pt x="7311" y="15360"/>
                    <a:pt x="5739" y="18062"/>
                  </a:cubicBezTo>
                  <a:cubicBezTo>
                    <a:pt x="4156" y="20801"/>
                    <a:pt x="2227" y="23313"/>
                    <a:pt x="1" y="25539"/>
                  </a:cubicBezTo>
                  <a:lnTo>
                    <a:pt x="2977" y="28528"/>
                  </a:lnTo>
                  <a:cubicBezTo>
                    <a:pt x="5466" y="26039"/>
                    <a:pt x="7621" y="23230"/>
                    <a:pt x="9395" y="20170"/>
                  </a:cubicBezTo>
                  <a:cubicBezTo>
                    <a:pt x="11145" y="17157"/>
                    <a:pt x="12514" y="13883"/>
                    <a:pt x="13431" y="10442"/>
                  </a:cubicBezTo>
                  <a:cubicBezTo>
                    <a:pt x="14324" y="7109"/>
                    <a:pt x="14800" y="3608"/>
                    <a:pt x="14800" y="0"/>
                  </a:cubicBezTo>
                  <a:lnTo>
                    <a:pt x="105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41" name="Google Shape;1341;p43"/>
            <p:cNvSpPr/>
            <p:nvPr/>
          </p:nvSpPr>
          <p:spPr>
            <a:xfrm>
              <a:off x="3383588" y="3007438"/>
              <a:ext cx="214050" cy="214050"/>
            </a:xfrm>
            <a:custGeom>
              <a:avLst/>
              <a:gdLst/>
              <a:ahLst/>
              <a:cxnLst/>
              <a:rect l="l" t="t" r="r" b="b"/>
              <a:pathLst>
                <a:path w="8562" h="8562" extrusionOk="0">
                  <a:moveTo>
                    <a:pt x="4287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44"/>
                    <a:pt x="1918" y="8561"/>
                    <a:pt x="4287" y="8561"/>
                  </a:cubicBezTo>
                  <a:cubicBezTo>
                    <a:pt x="6644" y="8561"/>
                    <a:pt x="8561" y="6644"/>
                    <a:pt x="8561" y="4275"/>
                  </a:cubicBezTo>
                  <a:cubicBezTo>
                    <a:pt x="8561" y="1918"/>
                    <a:pt x="6644" y="1"/>
                    <a:pt x="42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42" name="Google Shape;1342;p43"/>
            <p:cNvSpPr/>
            <p:nvPr/>
          </p:nvSpPr>
          <p:spPr>
            <a:xfrm>
              <a:off x="3433888" y="3057738"/>
              <a:ext cx="113450" cy="113450"/>
            </a:xfrm>
            <a:custGeom>
              <a:avLst/>
              <a:gdLst/>
              <a:ahLst/>
              <a:cxnLst/>
              <a:rect l="l" t="t" r="r" b="b"/>
              <a:pathLst>
                <a:path w="4538" h="4538" extrusionOk="0">
                  <a:moveTo>
                    <a:pt x="4537" y="2263"/>
                  </a:moveTo>
                  <a:cubicBezTo>
                    <a:pt x="4537" y="3525"/>
                    <a:pt x="3525" y="4537"/>
                    <a:pt x="2275" y="4537"/>
                  </a:cubicBezTo>
                  <a:cubicBezTo>
                    <a:pt x="1013" y="4537"/>
                    <a:pt x="1" y="3525"/>
                    <a:pt x="1" y="2263"/>
                  </a:cubicBezTo>
                  <a:cubicBezTo>
                    <a:pt x="1" y="1013"/>
                    <a:pt x="1013" y="1"/>
                    <a:pt x="2275" y="1"/>
                  </a:cubicBezTo>
                  <a:cubicBezTo>
                    <a:pt x="3525" y="1"/>
                    <a:pt x="4537" y="1013"/>
                    <a:pt x="4537" y="22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5" name="Google Shape;1343;p43"/>
            <p:cNvGrpSpPr/>
            <p:nvPr/>
          </p:nvGrpSpPr>
          <p:grpSpPr>
            <a:xfrm>
              <a:off x="3974374" y="2703538"/>
              <a:ext cx="2705189" cy="914400"/>
              <a:chOff x="3974374" y="2694901"/>
              <a:chExt cx="2705189" cy="914400"/>
            </a:xfrm>
          </p:grpSpPr>
          <p:sp>
            <p:nvSpPr>
              <p:cNvPr id="1344" name="Google Shape;1344;p43"/>
              <p:cNvSpPr/>
              <p:nvPr/>
            </p:nvSpPr>
            <p:spPr>
              <a:xfrm>
                <a:off x="4417938" y="2810988"/>
                <a:ext cx="735250" cy="735250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10" extrusionOk="0">
                    <a:moveTo>
                      <a:pt x="14705" y="1"/>
                    </a:moveTo>
                    <a:cubicBezTo>
                      <a:pt x="6585" y="1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1"/>
                      <a:pt x="147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5" name="Google Shape;1345;p43"/>
              <p:cNvSpPr/>
              <p:nvPr/>
            </p:nvSpPr>
            <p:spPr>
              <a:xfrm>
                <a:off x="4251616" y="2809201"/>
                <a:ext cx="665000" cy="665300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2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78"/>
                      <a:pt x="5966" y="1"/>
                      <a:pt x="13300" y="1"/>
                    </a:cubicBezTo>
                    <a:cubicBezTo>
                      <a:pt x="20634" y="1"/>
                      <a:pt x="26599" y="5978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65"/>
                    </a:moveTo>
                    <a:cubicBezTo>
                      <a:pt x="6216" y="465"/>
                      <a:pt x="453" y="6228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8"/>
                      <a:pt x="20384" y="465"/>
                      <a:pt x="13300" y="46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6" name="Google Shape;1346;p43"/>
              <p:cNvSpPr/>
              <p:nvPr/>
            </p:nvSpPr>
            <p:spPr>
              <a:xfrm>
                <a:off x="3974374" y="2866351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0"/>
                    </a:moveTo>
                    <a:cubicBezTo>
                      <a:pt x="19872" y="0"/>
                      <a:pt x="15050" y="3834"/>
                      <a:pt x="13764" y="9061"/>
                    </a:cubicBezTo>
                    <a:cubicBezTo>
                      <a:pt x="13597" y="9739"/>
                      <a:pt x="12978" y="10204"/>
                      <a:pt x="12288" y="10204"/>
                    </a:cubicBezTo>
                    <a:lnTo>
                      <a:pt x="6263" y="10204"/>
                    </a:lnTo>
                    <a:cubicBezTo>
                      <a:pt x="5811" y="10204"/>
                      <a:pt x="5453" y="9846"/>
                      <a:pt x="5453" y="9406"/>
                    </a:cubicBezTo>
                    <a:lnTo>
                      <a:pt x="5453" y="6870"/>
                    </a:lnTo>
                    <a:cubicBezTo>
                      <a:pt x="5453" y="6560"/>
                      <a:pt x="5084" y="6406"/>
                      <a:pt x="4858" y="6620"/>
                    </a:cubicBezTo>
                    <a:lnTo>
                      <a:pt x="441" y="11049"/>
                    </a:lnTo>
                    <a:cubicBezTo>
                      <a:pt x="0" y="11478"/>
                      <a:pt x="0" y="12180"/>
                      <a:pt x="441" y="12621"/>
                    </a:cubicBezTo>
                    <a:lnTo>
                      <a:pt x="4858" y="17050"/>
                    </a:lnTo>
                    <a:cubicBezTo>
                      <a:pt x="5084" y="17264"/>
                      <a:pt x="5453" y="17109"/>
                      <a:pt x="5453" y="16800"/>
                    </a:cubicBezTo>
                    <a:lnTo>
                      <a:pt x="5453" y="14264"/>
                    </a:lnTo>
                    <a:cubicBezTo>
                      <a:pt x="5453" y="13823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4"/>
                      <a:pt x="13776" y="14633"/>
                    </a:cubicBezTo>
                    <a:cubicBezTo>
                      <a:pt x="15026" y="19693"/>
                      <a:pt x="19586" y="23431"/>
                      <a:pt x="25027" y="23431"/>
                    </a:cubicBezTo>
                    <a:cubicBezTo>
                      <a:pt x="31730" y="23431"/>
                      <a:pt x="37100" y="17752"/>
                      <a:pt x="36588" y="10942"/>
                    </a:cubicBezTo>
                    <a:cubicBezTo>
                      <a:pt x="36160" y="5132"/>
                      <a:pt x="31373" y="500"/>
                      <a:pt x="25539" y="25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7" name="Google Shape;1347;p43"/>
              <p:cNvSpPr/>
              <p:nvPr/>
            </p:nvSpPr>
            <p:spPr>
              <a:xfrm>
                <a:off x="5000163" y="2694901"/>
                <a:ext cx="1679400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17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61"/>
                      <a:pt x="608" y="12419"/>
                    </a:cubicBezTo>
                    <a:lnTo>
                      <a:pt x="6644" y="20860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37156" tIns="68569" rIns="137156" bIns="68569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Ảnh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thật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ở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trước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gương</a:t>
                </a:r>
                <a:endParaRPr sz="24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48" name="Google Shape;1348;p43"/>
              <p:cNvSpPr txBox="1"/>
              <p:nvPr/>
            </p:nvSpPr>
            <p:spPr>
              <a:xfrm>
                <a:off x="4390237" y="2993664"/>
                <a:ext cx="369655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/>
                <a:r>
                  <a:rPr lang="vi-VN" sz="2700" b="1" dirty="0">
                    <a:solidFill>
                      <a:srgbClr val="FFFFFF"/>
                    </a:solidFill>
                    <a:latin typeface="Times New Roman" pitchFamily="18" charset="0"/>
                    <a:ea typeface="Fira Sans Extra Condensed Medium"/>
                    <a:cs typeface="Times New Roman" pitchFamily="18" charset="0"/>
                    <a:sym typeface="Fira Sans Extra Condensed Medium"/>
                  </a:rPr>
                  <a:t>C</a:t>
                </a:r>
                <a:endParaRPr sz="27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Google Shape;1354;p43"/>
          <p:cNvGrpSpPr/>
          <p:nvPr/>
        </p:nvGrpSpPr>
        <p:grpSpPr>
          <a:xfrm>
            <a:off x="2743200" y="3371853"/>
            <a:ext cx="5257800" cy="1085849"/>
            <a:chOff x="2596588" y="3399163"/>
            <a:chExt cx="4082975" cy="1085847"/>
          </a:xfrm>
        </p:grpSpPr>
        <p:sp>
          <p:nvSpPr>
            <p:cNvPr id="1355" name="Google Shape;1355;p43"/>
            <p:cNvSpPr/>
            <p:nvPr/>
          </p:nvSpPr>
          <p:spPr>
            <a:xfrm>
              <a:off x="2966288" y="3650388"/>
              <a:ext cx="917325" cy="364650"/>
            </a:xfrm>
            <a:custGeom>
              <a:avLst/>
              <a:gdLst/>
              <a:ahLst/>
              <a:cxnLst/>
              <a:rect l="l" t="t" r="r" b="b"/>
              <a:pathLst>
                <a:path w="42685" h="14586" extrusionOk="0">
                  <a:moveTo>
                    <a:pt x="536" y="0"/>
                  </a:moveTo>
                  <a:lnTo>
                    <a:pt x="0" y="524"/>
                  </a:lnTo>
                  <a:lnTo>
                    <a:pt x="14014" y="14585"/>
                  </a:lnTo>
                  <a:lnTo>
                    <a:pt x="42684" y="14585"/>
                  </a:lnTo>
                  <a:lnTo>
                    <a:pt x="42684" y="13835"/>
                  </a:lnTo>
                  <a:lnTo>
                    <a:pt x="14323" y="13835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2596588" y="3399163"/>
              <a:ext cx="712925" cy="370000"/>
            </a:xfrm>
            <a:custGeom>
              <a:avLst/>
              <a:gdLst/>
              <a:ahLst/>
              <a:cxnLst/>
              <a:rect l="l" t="t" r="r" b="b"/>
              <a:pathLst>
                <a:path w="28517" h="14800" extrusionOk="0">
                  <a:moveTo>
                    <a:pt x="25540" y="0"/>
                  </a:moveTo>
                  <a:cubicBezTo>
                    <a:pt x="23313" y="2227"/>
                    <a:pt x="20801" y="4156"/>
                    <a:pt x="18062" y="5751"/>
                  </a:cubicBezTo>
                  <a:cubicBezTo>
                    <a:pt x="15360" y="7311"/>
                    <a:pt x="12431" y="8525"/>
                    <a:pt x="9347" y="9359"/>
                  </a:cubicBezTo>
                  <a:cubicBezTo>
                    <a:pt x="6359" y="10156"/>
                    <a:pt x="3227" y="10585"/>
                    <a:pt x="1" y="10585"/>
                  </a:cubicBezTo>
                  <a:lnTo>
                    <a:pt x="1" y="14800"/>
                  </a:lnTo>
                  <a:cubicBezTo>
                    <a:pt x="3608" y="14800"/>
                    <a:pt x="7109" y="14324"/>
                    <a:pt x="10442" y="13431"/>
                  </a:cubicBezTo>
                  <a:cubicBezTo>
                    <a:pt x="13883" y="12514"/>
                    <a:pt x="17146" y="11145"/>
                    <a:pt x="20170" y="9394"/>
                  </a:cubicBezTo>
                  <a:cubicBezTo>
                    <a:pt x="23230" y="7632"/>
                    <a:pt x="26040" y="5465"/>
                    <a:pt x="28516" y="29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2869538" y="35363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86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86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2919538" y="35866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74"/>
                  </a:moveTo>
                  <a:cubicBezTo>
                    <a:pt x="4549" y="3525"/>
                    <a:pt x="3525" y="4537"/>
                    <a:pt x="2275" y="4537"/>
                  </a:cubicBezTo>
                  <a:cubicBezTo>
                    <a:pt x="1025" y="4537"/>
                    <a:pt x="1" y="3525"/>
                    <a:pt x="1" y="2274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7" name="Google Shape;1359;p43"/>
            <p:cNvGrpSpPr/>
            <p:nvPr/>
          </p:nvGrpSpPr>
          <p:grpSpPr>
            <a:xfrm>
              <a:off x="3839233" y="3627761"/>
              <a:ext cx="2840330" cy="857249"/>
              <a:chOff x="3839233" y="3597724"/>
              <a:chExt cx="2840330" cy="857249"/>
            </a:xfrm>
          </p:grpSpPr>
          <p:sp>
            <p:nvSpPr>
              <p:cNvPr id="1360" name="Google Shape;1360;p43"/>
              <p:cNvSpPr/>
              <p:nvPr/>
            </p:nvSpPr>
            <p:spPr>
              <a:xfrm>
                <a:off x="4061133" y="3597725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1"/>
                    </a:moveTo>
                    <a:cubicBezTo>
                      <a:pt x="6585" y="1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1"/>
                      <a:pt x="147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61" name="Google Shape;1361;p43"/>
              <p:cNvSpPr/>
              <p:nvPr/>
            </p:nvSpPr>
            <p:spPr>
              <a:xfrm>
                <a:off x="4149894" y="3597724"/>
                <a:ext cx="613028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77"/>
                      <a:pt x="5966" y="1"/>
                      <a:pt x="13300" y="1"/>
                    </a:cubicBezTo>
                    <a:cubicBezTo>
                      <a:pt x="20634" y="1"/>
                      <a:pt x="26599" y="5977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65"/>
                    </a:moveTo>
                    <a:cubicBezTo>
                      <a:pt x="6216" y="465"/>
                      <a:pt x="453" y="6227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7"/>
                      <a:pt x="20384" y="465"/>
                      <a:pt x="13300" y="4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62" name="Google Shape;1362;p43"/>
              <p:cNvSpPr/>
              <p:nvPr/>
            </p:nvSpPr>
            <p:spPr>
              <a:xfrm>
                <a:off x="3839233" y="3654876"/>
                <a:ext cx="927525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406"/>
                      <a:pt x="4858" y="6621"/>
                    </a:cubicBezTo>
                    <a:lnTo>
                      <a:pt x="441" y="11050"/>
                    </a:lnTo>
                    <a:cubicBezTo>
                      <a:pt x="0" y="11479"/>
                      <a:pt x="0" y="12181"/>
                      <a:pt x="441" y="12622"/>
                    </a:cubicBezTo>
                    <a:lnTo>
                      <a:pt x="4858" y="17051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55"/>
                      <a:pt x="13776" y="14634"/>
                    </a:cubicBezTo>
                    <a:cubicBezTo>
                      <a:pt x="15026" y="19694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63" name="Google Shape;1363;p43"/>
              <p:cNvSpPr/>
              <p:nvPr/>
            </p:nvSpPr>
            <p:spPr>
              <a:xfrm>
                <a:off x="4726836" y="3701122"/>
                <a:ext cx="1952727" cy="753851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17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61"/>
                      <a:pt x="608" y="12418"/>
                    </a:cubicBezTo>
                    <a:lnTo>
                      <a:pt x="6644" y="20860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37156" tIns="68569" rIns="137156" bIns="68569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27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en-US" sz="2700" b="1" i="1" dirty="0"/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Ảnh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ảo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ở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trước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gương</a:t>
                </a:r>
                <a:endParaRPr sz="24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64" name="Google Shape;1364;p43"/>
              <p:cNvSpPr txBox="1"/>
              <p:nvPr/>
            </p:nvSpPr>
            <p:spPr>
              <a:xfrm>
                <a:off x="4333502" y="3769176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/>
                <a:r>
                  <a:rPr lang="vi-VN" sz="2700" dirty="0">
                    <a:solidFill>
                      <a:srgbClr val="FFFFFF"/>
                    </a:solidFill>
                    <a:latin typeface="Times New Roman" pitchFamily="18" charset="0"/>
                    <a:ea typeface="Fira Sans Extra Condensed Medium"/>
                    <a:cs typeface="Times New Roman" pitchFamily="18" charset="0"/>
                    <a:sym typeface="Fira Sans Extra Condensed Medium"/>
                  </a:rPr>
                  <a:t>D</a:t>
                </a:r>
                <a:endParaRPr sz="27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" name="Google Shape;1368;p43"/>
          <p:cNvGrpSpPr/>
          <p:nvPr/>
        </p:nvGrpSpPr>
        <p:grpSpPr>
          <a:xfrm>
            <a:off x="3429000" y="1657351"/>
            <a:ext cx="4572000" cy="825425"/>
            <a:chOff x="3235063" y="1935288"/>
            <a:chExt cx="3444500" cy="825425"/>
          </a:xfrm>
        </p:grpSpPr>
        <p:sp>
          <p:nvSpPr>
            <p:cNvPr id="1369" name="Google Shape;1369;p43"/>
            <p:cNvSpPr/>
            <p:nvPr/>
          </p:nvSpPr>
          <p:spPr>
            <a:xfrm>
              <a:off x="3497888" y="2349913"/>
              <a:ext cx="531050" cy="97975"/>
            </a:xfrm>
            <a:custGeom>
              <a:avLst/>
              <a:gdLst/>
              <a:ahLst/>
              <a:cxnLst/>
              <a:rect l="l" t="t" r="r" b="b"/>
              <a:pathLst>
                <a:path w="21242" h="3919" extrusionOk="0">
                  <a:moveTo>
                    <a:pt x="9061" y="1"/>
                  </a:moveTo>
                  <a:lnTo>
                    <a:pt x="1" y="3216"/>
                  </a:lnTo>
                  <a:lnTo>
                    <a:pt x="239" y="3918"/>
                  </a:lnTo>
                  <a:lnTo>
                    <a:pt x="9192" y="751"/>
                  </a:lnTo>
                  <a:lnTo>
                    <a:pt x="21242" y="751"/>
                  </a:lnTo>
                  <a:lnTo>
                    <a:pt x="21242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3235063" y="2047513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3431" y="18086"/>
                  </a:moveTo>
                  <a:cubicBezTo>
                    <a:pt x="12514" y="14633"/>
                    <a:pt x="11145" y="11371"/>
                    <a:pt x="9395" y="8346"/>
                  </a:cubicBezTo>
                  <a:cubicBezTo>
                    <a:pt x="7621" y="5287"/>
                    <a:pt x="5466" y="2489"/>
                    <a:pt x="2977" y="0"/>
                  </a:cubicBezTo>
                  <a:lnTo>
                    <a:pt x="1" y="2977"/>
                  </a:lnTo>
                  <a:cubicBezTo>
                    <a:pt x="2227" y="5203"/>
                    <a:pt x="4156" y="7715"/>
                    <a:pt x="5739" y="10466"/>
                  </a:cubicBezTo>
                  <a:cubicBezTo>
                    <a:pt x="7311" y="13168"/>
                    <a:pt x="8525" y="16085"/>
                    <a:pt x="9359" y="19169"/>
                  </a:cubicBezTo>
                  <a:cubicBezTo>
                    <a:pt x="10157" y="22158"/>
                    <a:pt x="10573" y="25289"/>
                    <a:pt x="10573" y="28527"/>
                  </a:cubicBezTo>
                  <a:lnTo>
                    <a:pt x="14800" y="28527"/>
                  </a:lnTo>
                  <a:cubicBezTo>
                    <a:pt x="14800" y="24908"/>
                    <a:pt x="14324" y="21408"/>
                    <a:pt x="13431" y="180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3392813" y="2318063"/>
              <a:ext cx="213750" cy="213750"/>
            </a:xfrm>
            <a:custGeom>
              <a:avLst/>
              <a:gdLst/>
              <a:ahLst/>
              <a:cxnLst/>
              <a:rect l="l" t="t" r="r" b="b"/>
              <a:pathLst>
                <a:path w="8550" h="8550" extrusionOk="0">
                  <a:moveTo>
                    <a:pt x="4275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33"/>
                    <a:pt x="1918" y="8550"/>
                    <a:pt x="4275" y="8550"/>
                  </a:cubicBezTo>
                  <a:cubicBezTo>
                    <a:pt x="6645" y="8550"/>
                    <a:pt x="8550" y="6633"/>
                    <a:pt x="8550" y="4275"/>
                  </a:cubicBezTo>
                  <a:cubicBezTo>
                    <a:pt x="8550" y="1918"/>
                    <a:pt x="664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3442838" y="2368088"/>
              <a:ext cx="113725" cy="113725"/>
            </a:xfrm>
            <a:custGeom>
              <a:avLst/>
              <a:gdLst/>
              <a:ahLst/>
              <a:cxnLst/>
              <a:rect l="l" t="t" r="r" b="b"/>
              <a:pathLst>
                <a:path w="4549" h="4549" extrusionOk="0">
                  <a:moveTo>
                    <a:pt x="4548" y="2274"/>
                  </a:moveTo>
                  <a:cubicBezTo>
                    <a:pt x="4548" y="3524"/>
                    <a:pt x="3524" y="4548"/>
                    <a:pt x="2274" y="4548"/>
                  </a:cubicBezTo>
                  <a:cubicBezTo>
                    <a:pt x="1024" y="4548"/>
                    <a:pt x="0" y="3524"/>
                    <a:pt x="0" y="2274"/>
                  </a:cubicBezTo>
                  <a:cubicBezTo>
                    <a:pt x="0" y="1024"/>
                    <a:pt x="1024" y="0"/>
                    <a:pt x="2274" y="0"/>
                  </a:cubicBezTo>
                  <a:cubicBezTo>
                    <a:pt x="3524" y="0"/>
                    <a:pt x="4548" y="1024"/>
                    <a:pt x="4548" y="2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9" name="Google Shape;1373;p43"/>
            <p:cNvGrpSpPr/>
            <p:nvPr/>
          </p:nvGrpSpPr>
          <p:grpSpPr>
            <a:xfrm>
              <a:off x="3987946" y="1935288"/>
              <a:ext cx="2691617" cy="792375"/>
              <a:chOff x="3987946" y="1948088"/>
              <a:chExt cx="2691617" cy="792375"/>
            </a:xfrm>
          </p:grpSpPr>
          <p:sp>
            <p:nvSpPr>
              <p:cNvPr id="1374" name="Google Shape;1374;p43"/>
              <p:cNvSpPr/>
              <p:nvPr/>
            </p:nvSpPr>
            <p:spPr>
              <a:xfrm>
                <a:off x="4417938" y="2005238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0"/>
                      <a:pt x="14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75" name="Google Shape;1375;p43"/>
              <p:cNvSpPr/>
              <p:nvPr/>
            </p:nvSpPr>
            <p:spPr>
              <a:xfrm>
                <a:off x="4246754" y="2013049"/>
                <a:ext cx="495278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66"/>
                      <a:pt x="5966" y="1"/>
                      <a:pt x="13300" y="1"/>
                    </a:cubicBezTo>
                    <a:cubicBezTo>
                      <a:pt x="20634" y="1"/>
                      <a:pt x="26599" y="5966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53"/>
                    </a:moveTo>
                    <a:cubicBezTo>
                      <a:pt x="6216" y="453"/>
                      <a:pt x="453" y="6227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7"/>
                      <a:pt x="20384" y="453"/>
                      <a:pt x="13300" y="45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76" name="Google Shape;1376;p43"/>
              <p:cNvSpPr/>
              <p:nvPr/>
            </p:nvSpPr>
            <p:spPr>
              <a:xfrm>
                <a:off x="3987946" y="2070199"/>
                <a:ext cx="754087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395"/>
                      <a:pt x="4858" y="6621"/>
                    </a:cubicBezTo>
                    <a:lnTo>
                      <a:pt x="441" y="11038"/>
                    </a:lnTo>
                    <a:cubicBezTo>
                      <a:pt x="0" y="11478"/>
                      <a:pt x="0" y="12181"/>
                      <a:pt x="441" y="12621"/>
                    </a:cubicBezTo>
                    <a:lnTo>
                      <a:pt x="4858" y="17039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43"/>
                      <a:pt x="13776" y="14634"/>
                    </a:cubicBezTo>
                    <a:cubicBezTo>
                      <a:pt x="15026" y="19682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77" name="Google Shape;1377;p43"/>
              <p:cNvSpPr/>
              <p:nvPr/>
            </p:nvSpPr>
            <p:spPr>
              <a:xfrm>
                <a:off x="4742032" y="1948088"/>
                <a:ext cx="1937531" cy="699362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05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49"/>
                      <a:pt x="608" y="12407"/>
                    </a:cubicBezTo>
                    <a:lnTo>
                      <a:pt x="6644" y="20848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37156" tIns="68569" rIns="137156" bIns="68569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Ảnh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ảo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ở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sau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gương</a:t>
                </a:r>
                <a:endParaRPr sz="24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78" name="Google Shape;1378;p43"/>
              <p:cNvSpPr txBox="1"/>
              <p:nvPr/>
            </p:nvSpPr>
            <p:spPr>
              <a:xfrm>
                <a:off x="4268413" y="2187900"/>
                <a:ext cx="473619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algn="ctr"/>
                <a:r>
                  <a:rPr lang="vi-VN" sz="2700" b="1" dirty="0">
                    <a:solidFill>
                      <a:srgbClr val="FFFFFF"/>
                    </a:solidFill>
                    <a:latin typeface="Times New Roman" pitchFamily="18" charset="0"/>
                    <a:ea typeface="Fira Sans Extra Condensed Medium"/>
                    <a:cs typeface="Times New Roman" pitchFamily="18" charset="0"/>
                    <a:sym typeface="Fira Sans Extra Condensed Medium"/>
                  </a:rPr>
                  <a:t>B</a:t>
                </a:r>
                <a:endParaRPr sz="27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83" name="Google Shape;1383;p43"/>
          <p:cNvSpPr/>
          <p:nvPr/>
        </p:nvSpPr>
        <p:spPr>
          <a:xfrm>
            <a:off x="1143000" y="1543050"/>
            <a:ext cx="2457450" cy="2057400"/>
          </a:xfrm>
          <a:custGeom>
            <a:avLst/>
            <a:gdLst/>
            <a:ahLst/>
            <a:cxnLst/>
            <a:rect l="l" t="t" r="r" b="b"/>
            <a:pathLst>
              <a:path w="56425" h="56437" extrusionOk="0">
                <a:moveTo>
                  <a:pt x="28219" y="1"/>
                </a:moveTo>
                <a:cubicBezTo>
                  <a:pt x="12633" y="1"/>
                  <a:pt x="1" y="12633"/>
                  <a:pt x="1" y="28218"/>
                </a:cubicBezTo>
                <a:cubicBezTo>
                  <a:pt x="1" y="43804"/>
                  <a:pt x="12633" y="56436"/>
                  <a:pt x="28219" y="56436"/>
                </a:cubicBezTo>
                <a:cubicBezTo>
                  <a:pt x="43792" y="56436"/>
                  <a:pt x="56425" y="43804"/>
                  <a:pt x="56425" y="28218"/>
                </a:cubicBezTo>
                <a:cubicBezTo>
                  <a:pt x="56425" y="12633"/>
                  <a:pt x="43792" y="1"/>
                  <a:pt x="28219" y="1"/>
                </a:cubicBez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spcFirstLastPara="1" wrap="square" lIns="68569" tIns="205725" rIns="68569" bIns="68569" anchor="ctr" anchorCtr="0">
            <a:no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9: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thấy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715000" y="1600200"/>
            <a:ext cx="2114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vi-V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Ảnh ảo ở sau gương</a:t>
            </a:r>
            <a:endParaRPr lang="vi-VN" sz="2400" b="1" dirty="0">
              <a:solidFill>
                <a:srgbClr val="C00000"/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10171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71450"/>
            <a:ext cx="68580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700" b="1" dirty="0">
                <a:latin typeface="Times New Roman" pitchFamily="18" charset="0"/>
                <a:cs typeface="Times New Roman" pitchFamily="18" charset="0"/>
              </a:rPr>
              <a:t> 10: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ảo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?                                                                                                                                      A.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B.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                                                C.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D.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43000" y="628650"/>
            <a:ext cx="400050" cy="4000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26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" name="Google Shape;431;p3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98797" y="1266098"/>
            <a:ext cx="874640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11: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Chọn câu trả lời </a:t>
            </a:r>
            <a:r>
              <a:rPr lang="vi-V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soi gương, ta thấy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521;p54"/>
          <p:cNvSpPr/>
          <p:nvPr/>
        </p:nvSpPr>
        <p:spPr>
          <a:xfrm>
            <a:off x="2424267" y="2184927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+mj-lt"/>
                <a:ea typeface="Muli"/>
                <a:cs typeface="Arial" panose="020B0604020202020204" pitchFamily="34" charset="0"/>
                <a:sym typeface="Muli"/>
              </a:rPr>
              <a:t>A</a:t>
            </a:r>
            <a:endParaRPr sz="2400" b="1" dirty="0">
              <a:solidFill>
                <a:schemeClr val="bg1"/>
              </a:solidFill>
              <a:latin typeface="+mj-lt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9" name="Google Shape;533;p54"/>
          <p:cNvSpPr txBox="1"/>
          <p:nvPr/>
        </p:nvSpPr>
        <p:spPr>
          <a:xfrm>
            <a:off x="3078109" y="2106306"/>
            <a:ext cx="3144097" cy="61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vi-VN" sz="2400">
                <a:latin typeface="+mj-lt"/>
              </a:rPr>
              <a:t>Ảnh ảo ở sau gương</a:t>
            </a:r>
            <a:r>
              <a:rPr lang="en-US" altLang="en-US" sz="2400">
                <a:latin typeface="+mj-lt"/>
                <a:cs typeface="Times New Roman" panose="02020603050405020304" pitchFamily="18" charset="0"/>
              </a:rPr>
              <a:t>.</a:t>
            </a:r>
            <a:endParaRPr sz="2400" dirty="0">
              <a:solidFill>
                <a:srgbClr val="336699"/>
              </a:solidFill>
              <a:latin typeface="+mj-lt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0" name="Google Shape;521;p54"/>
          <p:cNvSpPr/>
          <p:nvPr/>
        </p:nvSpPr>
        <p:spPr>
          <a:xfrm>
            <a:off x="2430037" y="4201151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+mj-lt"/>
                <a:ea typeface="Muli"/>
                <a:cs typeface="Arial" panose="020B0604020202020204" pitchFamily="34" charset="0"/>
                <a:sym typeface="Muli"/>
              </a:rPr>
              <a:t>D</a:t>
            </a:r>
            <a:endParaRPr sz="2400" b="1" dirty="0">
              <a:solidFill>
                <a:schemeClr val="bg1"/>
              </a:solidFill>
              <a:latin typeface="+mj-lt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1" name="Google Shape;533;p54"/>
          <p:cNvSpPr txBox="1"/>
          <p:nvPr/>
        </p:nvSpPr>
        <p:spPr>
          <a:xfrm>
            <a:off x="3078110" y="2895512"/>
            <a:ext cx="2965852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Ảnh thật ở sau gương	</a:t>
            </a:r>
            <a:r>
              <a:rPr lang="vi-VN"/>
              <a:t>	 </a:t>
            </a:r>
            <a:endParaRPr lang="en-US" sz="2400" dirty="0">
              <a:solidFill>
                <a:srgbClr val="336699"/>
              </a:solidFill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2" name="Google Shape;521;p54"/>
          <p:cNvSpPr/>
          <p:nvPr/>
        </p:nvSpPr>
        <p:spPr>
          <a:xfrm>
            <a:off x="2424267" y="2868811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Muli"/>
              </a:rPr>
              <a:t>B</a:t>
            </a:r>
          </a:p>
        </p:txBody>
      </p:sp>
      <p:sp>
        <p:nvSpPr>
          <p:cNvPr id="13" name="Google Shape;533;p54"/>
          <p:cNvSpPr txBox="1"/>
          <p:nvPr/>
        </p:nvSpPr>
        <p:spPr>
          <a:xfrm>
            <a:off x="3078108" y="4267852"/>
            <a:ext cx="3336979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Ảnh ảo ở trước gương</a:t>
            </a:r>
            <a:endParaRPr sz="2400" dirty="0">
              <a:solidFill>
                <a:srgbClr val="336699"/>
              </a:solidFill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4" name="Google Shape;521;p54"/>
          <p:cNvSpPr/>
          <p:nvPr/>
        </p:nvSpPr>
        <p:spPr>
          <a:xfrm>
            <a:off x="2436299" y="3550542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Muli"/>
              </a:rPr>
              <a:t>C</a:t>
            </a:r>
            <a:endParaRPr sz="2400" b="1" dirty="0">
              <a:solidFill>
                <a:schemeClr val="bg1"/>
              </a:solidFill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5" name="Google Shape;533;p54"/>
          <p:cNvSpPr txBox="1"/>
          <p:nvPr/>
        </p:nvSpPr>
        <p:spPr>
          <a:xfrm>
            <a:off x="2972968" y="3539397"/>
            <a:ext cx="3442120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vi-VN" sz="2400">
                <a:solidFill>
                  <a:srgbClr val="336699"/>
                </a:solidFill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Muli"/>
              </a:rPr>
              <a:t>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Ảnh thật ở trước gương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0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9" grpId="0"/>
      <p:bldP spid="9" grpId="1"/>
      <p:bldP spid="10" grpId="0" animBg="1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2F82-5E15-4881-BF4F-7B2715BD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20C7B8-EBEA-49E0-A7CB-D0ED2C88BD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19699107-685E-4B94-BE5F-C86CF057C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69354"/>
            <a:ext cx="83231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Chiếu một tia tới lên một gương phẳng với góc tới i = 30</a:t>
            </a:r>
            <a:r>
              <a:rPr lang="vi-VN" sz="2400" b="0" i="0" baseline="300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 các câu sau đây thì câu nào sai?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45BFA41-4E33-4505-8940-DB2356D34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487" y="1629516"/>
            <a:ext cx="311816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Góc phản xạ i’ = 30</a:t>
            </a:r>
            <a:r>
              <a:rPr 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DE0EEE47-E445-4EB0-B494-B999A7966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527" y="2019674"/>
            <a:ext cx="1949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i’ + b = 90</a:t>
            </a:r>
            <a:r>
              <a:rPr 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75BAA17D-382C-4848-9DB5-7DA8344E8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527" y="2435172"/>
            <a:ext cx="188064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 + i’ = 30</a:t>
            </a:r>
            <a:r>
              <a:rPr 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A90BA69A-32D0-43FA-82F4-1746160A3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191" y="2918199"/>
            <a:ext cx="191590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 = b = 60</a:t>
            </a:r>
            <a:r>
              <a:rPr 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A35E22-6E7B-4E18-846C-5B42E7AB6EDB}"/>
              </a:ext>
            </a:extLst>
          </p:cNvPr>
          <p:cNvSpPr/>
          <p:nvPr/>
        </p:nvSpPr>
        <p:spPr>
          <a:xfrm>
            <a:off x="980597" y="2433406"/>
            <a:ext cx="512957" cy="4616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9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" name="Google Shape;431;p3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3935" y="1185432"/>
            <a:ext cx="85361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b="1" dirty="0"/>
              <a:t>.</a:t>
            </a:r>
            <a:r>
              <a:rPr lang="vi-VN" dirty="0"/>
              <a:t> Đặt một vật cách gương phẳng 4cm sẽ cho ảnh ảo cách gương một khoảng là:</a:t>
            </a:r>
            <a:endParaRPr lang="en-US" dirty="0"/>
          </a:p>
          <a:p>
            <a:pPr algn="just" eaLnBrk="1" hangingPunct="1">
              <a:spcBef>
                <a:spcPct val="50000"/>
              </a:spcBef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521;p54"/>
          <p:cNvSpPr/>
          <p:nvPr/>
        </p:nvSpPr>
        <p:spPr>
          <a:xfrm>
            <a:off x="2729594" y="2184927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+mj-lt"/>
                <a:ea typeface="Muli"/>
                <a:cs typeface="Arial" panose="020B0604020202020204" pitchFamily="34" charset="0"/>
                <a:sym typeface="Muli"/>
              </a:rPr>
              <a:t>A</a:t>
            </a:r>
            <a:endParaRPr sz="2400" b="1" dirty="0">
              <a:solidFill>
                <a:schemeClr val="bg1"/>
              </a:solidFill>
              <a:latin typeface="+mj-lt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9" name="Google Shape;533;p54"/>
          <p:cNvSpPr txBox="1"/>
          <p:nvPr/>
        </p:nvSpPr>
        <p:spPr>
          <a:xfrm>
            <a:off x="3383436" y="2106306"/>
            <a:ext cx="1828427" cy="61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sz="2400" dirty="0">
              <a:solidFill>
                <a:srgbClr val="336699"/>
              </a:solidFill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0" name="Google Shape;521;p54"/>
          <p:cNvSpPr/>
          <p:nvPr/>
        </p:nvSpPr>
        <p:spPr>
          <a:xfrm>
            <a:off x="2735364" y="4201151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Muli"/>
              </a:rPr>
              <a:t>D</a:t>
            </a:r>
            <a:endParaRPr sz="2400" b="1" dirty="0">
              <a:solidFill>
                <a:schemeClr val="bg1"/>
              </a:solidFill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1" name="Google Shape;533;p54"/>
          <p:cNvSpPr txBox="1"/>
          <p:nvPr/>
        </p:nvSpPr>
        <p:spPr>
          <a:xfrm>
            <a:off x="3383436" y="2895512"/>
            <a:ext cx="2162965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>
                <a:latin typeface="Times New Roman" panose="02020603050405020304" pitchFamily="18" charset="0"/>
                <a:ea typeface="Muli"/>
                <a:cs typeface="Times New Roman" panose="02020603050405020304" pitchFamily="18" charset="0"/>
              </a:rPr>
              <a:t>16 </a:t>
            </a:r>
            <a:r>
              <a:rPr lang="vi-VN" sz="2400"/>
              <a:t>cm</a:t>
            </a:r>
            <a:endParaRPr sz="2400" dirty="0">
              <a:solidFill>
                <a:srgbClr val="336699"/>
              </a:solidFill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2" name="Google Shape;521;p54"/>
          <p:cNvSpPr/>
          <p:nvPr/>
        </p:nvSpPr>
        <p:spPr>
          <a:xfrm>
            <a:off x="2729594" y="2868811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Muli"/>
              </a:rPr>
              <a:t>B</a:t>
            </a:r>
          </a:p>
        </p:txBody>
      </p:sp>
      <p:sp>
        <p:nvSpPr>
          <p:cNvPr id="13" name="Google Shape;533;p54"/>
          <p:cNvSpPr txBox="1"/>
          <p:nvPr/>
        </p:nvSpPr>
        <p:spPr>
          <a:xfrm>
            <a:off x="3383436" y="4234501"/>
            <a:ext cx="2613443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vi-VN" sz="2400"/>
              <a:t>cm</a:t>
            </a:r>
            <a:endParaRPr sz="2400" dirty="0">
              <a:solidFill>
                <a:srgbClr val="336699"/>
              </a:solidFill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4" name="Google Shape;521;p54"/>
          <p:cNvSpPr/>
          <p:nvPr/>
        </p:nvSpPr>
        <p:spPr>
          <a:xfrm>
            <a:off x="2729594" y="3562574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+mj-lt"/>
                <a:ea typeface="Muli"/>
                <a:cs typeface="Arial" panose="020B0604020202020204" pitchFamily="34" charset="0"/>
                <a:sym typeface="Muli"/>
              </a:rPr>
              <a:t>C</a:t>
            </a:r>
            <a:endParaRPr sz="2400" b="1" dirty="0">
              <a:solidFill>
                <a:schemeClr val="bg1"/>
              </a:solidFill>
              <a:latin typeface="+mj-lt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5" name="Google Shape;533;p54"/>
          <p:cNvSpPr txBox="1"/>
          <p:nvPr/>
        </p:nvSpPr>
        <p:spPr>
          <a:xfrm>
            <a:off x="3278295" y="3574931"/>
            <a:ext cx="2268106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vi-VN" sz="2400">
                <a:solidFill>
                  <a:srgbClr val="336699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vi-VN" sz="2400"/>
              <a:t>cm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58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0" grpId="1" animBg="1"/>
      <p:bldP spid="11" grpId="0"/>
      <p:bldP spid="12" grpId="0" animBg="1"/>
      <p:bldP spid="13" grpId="0"/>
      <p:bldP spid="13" grpId="1"/>
      <p:bldP spid="14" grpId="0" animBg="1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" name="Google Shape;431;p36"/>
          <p:cNvSpPr txBox="1">
            <a:spLocks noGrp="1"/>
          </p:cNvSpPr>
          <p:nvPr>
            <p:ph type="sldNum" idx="12"/>
          </p:nvPr>
        </p:nvSpPr>
        <p:spPr>
          <a:xfrm>
            <a:off x="380904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3935" y="1264873"/>
            <a:ext cx="8536129" cy="111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 ra phát biểu </a:t>
            </a:r>
            <a:r>
              <a:rPr lang="vi-VN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</a:t>
            </a: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Ảnh của vật qua gương phẳng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521;p54"/>
          <p:cNvSpPr/>
          <p:nvPr/>
        </p:nvSpPr>
        <p:spPr>
          <a:xfrm>
            <a:off x="222139" y="1975754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+mj-lt"/>
                <a:ea typeface="Muli"/>
                <a:cs typeface="Arial" panose="020B0604020202020204" pitchFamily="34" charset="0"/>
                <a:sym typeface="Muli"/>
              </a:rPr>
              <a:t>A</a:t>
            </a:r>
            <a:endParaRPr sz="2400" b="1" dirty="0">
              <a:solidFill>
                <a:schemeClr val="bg1"/>
              </a:solidFill>
              <a:latin typeface="+mj-lt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9" name="Google Shape;533;p54"/>
          <p:cNvSpPr txBox="1"/>
          <p:nvPr/>
        </p:nvSpPr>
        <p:spPr>
          <a:xfrm>
            <a:off x="875981" y="1897133"/>
            <a:ext cx="8036586" cy="61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vi-VN" sz="2400">
                <a:latin typeface="Times New Roman" panose="02020603050405020304" pitchFamily="18" charset="0"/>
                <a:ea typeface="Calibri" panose="020F0502020204030204" pitchFamily="34" charset="0"/>
              </a:rPr>
              <a:t>Là ảnh ảo, kích thước càng lớn khi vật càng gần gương phẳng.</a:t>
            </a:r>
            <a:endParaRPr sz="2400" dirty="0">
              <a:solidFill>
                <a:srgbClr val="336699"/>
              </a:solidFill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0" name="Google Shape;521;p54"/>
          <p:cNvSpPr/>
          <p:nvPr/>
        </p:nvSpPr>
        <p:spPr>
          <a:xfrm>
            <a:off x="220472" y="4237075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+mj-lt"/>
                <a:ea typeface="Muli"/>
                <a:cs typeface="Arial" panose="020B0604020202020204" pitchFamily="34" charset="0"/>
                <a:sym typeface="Muli"/>
              </a:rPr>
              <a:t>D</a:t>
            </a:r>
            <a:endParaRPr sz="2400" b="1" dirty="0">
              <a:solidFill>
                <a:schemeClr val="bg1"/>
              </a:solidFill>
              <a:latin typeface="+mj-lt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1" name="Google Shape;533;p54"/>
          <p:cNvSpPr txBox="1"/>
          <p:nvPr/>
        </p:nvSpPr>
        <p:spPr>
          <a:xfrm>
            <a:off x="382338" y="2691598"/>
            <a:ext cx="7404604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 ảnh ảo, đối xứng với vật qua gương phẳng.</a:t>
            </a:r>
            <a:endParaRPr lang="en-US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521;p54"/>
          <p:cNvSpPr/>
          <p:nvPr/>
        </p:nvSpPr>
        <p:spPr>
          <a:xfrm>
            <a:off x="222139" y="2675872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Muli"/>
              </a:rPr>
              <a:t>B</a:t>
            </a:r>
          </a:p>
        </p:txBody>
      </p:sp>
      <p:sp>
        <p:nvSpPr>
          <p:cNvPr id="13" name="Google Shape;533;p54"/>
          <p:cNvSpPr txBox="1"/>
          <p:nvPr/>
        </p:nvSpPr>
        <p:spPr>
          <a:xfrm>
            <a:off x="434952" y="4372854"/>
            <a:ext cx="8604346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 ảnh ảo, khoảng cách từ ảnh tới gương bằng khoảng cách từ vật đến gương.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Google Shape;521;p54"/>
          <p:cNvSpPr/>
          <p:nvPr/>
        </p:nvSpPr>
        <p:spPr>
          <a:xfrm>
            <a:off x="220472" y="3440187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+mj-lt"/>
                <a:ea typeface="Muli"/>
                <a:cs typeface="Arial" panose="020B0604020202020204" pitchFamily="34" charset="0"/>
                <a:sym typeface="Muli"/>
              </a:rPr>
              <a:t>C</a:t>
            </a:r>
            <a:endParaRPr sz="2400" b="1" dirty="0">
              <a:solidFill>
                <a:schemeClr val="bg1"/>
              </a:solidFill>
              <a:latin typeface="+mj-lt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5" name="Google Shape;533;p54"/>
          <p:cNvSpPr txBox="1"/>
          <p:nvPr/>
        </p:nvSpPr>
        <p:spPr>
          <a:xfrm>
            <a:off x="379941" y="3382918"/>
            <a:ext cx="8532625" cy="8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 ảnh ảo, kích thước càng lớn khi vật càng gần gương phẳng.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41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4" grpId="1" animBg="1"/>
      <p:bldP spid="15" grpId="0"/>
      <p:bldP spid="15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" name="Google Shape;431;p3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7BD100"/>
                </a:solidFill>
                <a:effectLst/>
                <a:uLnTx/>
                <a:uFillTx/>
                <a:latin typeface="Varela Round"/>
                <a:cs typeface="Varela Round"/>
                <a:sym typeface="Varela Round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BD100"/>
              </a:solidFill>
              <a:effectLst/>
              <a:uLnTx/>
              <a:uFillTx/>
              <a:latin typeface="Varela Round"/>
              <a:cs typeface="Varela Round"/>
              <a:sym typeface="Varela Roun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3935" y="1185432"/>
            <a:ext cx="8536129" cy="863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" marR="28575" indent="42164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 ngọn nến cao 10 cm đặt trước gương phẳng, ảnh của ngọn nến cao: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521;p54"/>
          <p:cNvSpPr/>
          <p:nvPr/>
        </p:nvSpPr>
        <p:spPr>
          <a:xfrm>
            <a:off x="2729594" y="2184927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uli"/>
                <a:cs typeface="Arial" panose="020B0604020202020204" pitchFamily="34" charset="0"/>
                <a:sym typeface="Muli"/>
              </a:rPr>
              <a:t>A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9" name="Google Shape;533;p54"/>
          <p:cNvSpPr txBox="1"/>
          <p:nvPr/>
        </p:nvSpPr>
        <p:spPr>
          <a:xfrm>
            <a:off x="3383436" y="2106306"/>
            <a:ext cx="1828427" cy="61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cm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0" name="Google Shape;521;p54"/>
          <p:cNvSpPr/>
          <p:nvPr/>
        </p:nvSpPr>
        <p:spPr>
          <a:xfrm>
            <a:off x="2735364" y="4201151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Muli"/>
              </a:rPr>
              <a:t>D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1" name="Google Shape;533;p54"/>
          <p:cNvSpPr txBox="1"/>
          <p:nvPr/>
        </p:nvSpPr>
        <p:spPr>
          <a:xfrm>
            <a:off x="3383436" y="2895512"/>
            <a:ext cx="2162965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Arial"/>
              </a:rPr>
              <a:t>20 </a:t>
            </a:r>
            <a:r>
              <a:rPr kumimoji="0" lang="vi-VN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cm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2" name="Google Shape;521;p54"/>
          <p:cNvSpPr/>
          <p:nvPr/>
        </p:nvSpPr>
        <p:spPr>
          <a:xfrm>
            <a:off x="2729594" y="2868811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Muli"/>
              </a:rPr>
              <a:t>B</a:t>
            </a:r>
          </a:p>
        </p:txBody>
      </p:sp>
      <p:sp>
        <p:nvSpPr>
          <p:cNvPr id="13" name="Google Shape;533;p54"/>
          <p:cNvSpPr txBox="1"/>
          <p:nvPr/>
        </p:nvSpPr>
        <p:spPr>
          <a:xfrm>
            <a:off x="3383436" y="4234501"/>
            <a:ext cx="2613443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kumimoji="0" lang="vi-VN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cm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Times New Roman" panose="02020603050405020304" pitchFamily="18" charset="0"/>
              <a:ea typeface="Muli"/>
              <a:cs typeface="Times New Roman" panose="02020603050405020304" pitchFamily="18" charset="0"/>
              <a:sym typeface="Muli"/>
            </a:endParaRPr>
          </a:p>
        </p:txBody>
      </p:sp>
      <p:sp>
        <p:nvSpPr>
          <p:cNvPr id="14" name="Google Shape;521;p54"/>
          <p:cNvSpPr/>
          <p:nvPr/>
        </p:nvSpPr>
        <p:spPr>
          <a:xfrm>
            <a:off x="2729594" y="3562574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uli"/>
                <a:cs typeface="Arial" panose="020B0604020202020204" pitchFamily="34" charset="0"/>
                <a:sym typeface="Muli"/>
              </a:rPr>
              <a:t>C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5" name="Google Shape;533;p54"/>
          <p:cNvSpPr txBox="1"/>
          <p:nvPr/>
        </p:nvSpPr>
        <p:spPr>
          <a:xfrm>
            <a:off x="3278295" y="3574931"/>
            <a:ext cx="2268106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0" i="0" u="none" strike="noStrike" kern="0" cap="none" spc="0" normalizeH="0" baseline="0" noProof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 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15 </a:t>
            </a:r>
            <a:r>
              <a:rPr kumimoji="0" lang="vi-VN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cm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80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0" grpId="1" animBg="1"/>
      <p:bldP spid="11" grpId="0"/>
      <p:bldP spid="12" grpId="0" animBg="1"/>
      <p:bldP spid="13" grpId="0"/>
      <p:bldP spid="13" grpId="1"/>
      <p:bldP spid="14" grpId="0" animBg="1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1" name="Google Shape;431;p3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7BD100"/>
                </a:solidFill>
                <a:effectLst/>
                <a:uLnTx/>
                <a:uFillTx/>
                <a:latin typeface="Varela Round"/>
                <a:cs typeface="Varela Round"/>
                <a:sym typeface="Varela Round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BD100"/>
              </a:solidFill>
              <a:effectLst/>
              <a:uLnTx/>
              <a:uFillTx/>
              <a:latin typeface="Varela Round"/>
              <a:cs typeface="Varela Round"/>
              <a:sym typeface="Varela Roun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3935" y="1264873"/>
            <a:ext cx="8536129" cy="156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" marR="28575" indent="42164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15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 của vật tạo bởi gương phẳng là: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215" algn="just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Google Shape;521;p54"/>
          <p:cNvSpPr/>
          <p:nvPr/>
        </p:nvSpPr>
        <p:spPr>
          <a:xfrm>
            <a:off x="710747" y="1975754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uli"/>
                <a:cs typeface="Arial" panose="020B0604020202020204" pitchFamily="34" charset="0"/>
                <a:sym typeface="Muli"/>
              </a:rPr>
              <a:t>A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9" name="Google Shape;533;p54"/>
          <p:cNvSpPr txBox="1"/>
          <p:nvPr/>
        </p:nvSpPr>
        <p:spPr>
          <a:xfrm>
            <a:off x="1364589" y="1897133"/>
            <a:ext cx="8036586" cy="61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" marR="28575" indent="24193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 thật, hứng được trên màn</a:t>
            </a:r>
            <a:endParaRPr lang="en-US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521;p54"/>
          <p:cNvSpPr/>
          <p:nvPr/>
        </p:nvSpPr>
        <p:spPr>
          <a:xfrm>
            <a:off x="709080" y="4237075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uli"/>
                <a:cs typeface="Arial" panose="020B0604020202020204" pitchFamily="34" charset="0"/>
                <a:sym typeface="Muli"/>
              </a:rPr>
              <a:t>D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1" name="Google Shape;533;p54"/>
          <p:cNvSpPr txBox="1"/>
          <p:nvPr/>
        </p:nvSpPr>
        <p:spPr>
          <a:xfrm>
            <a:off x="1364589" y="2677881"/>
            <a:ext cx="7404604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" marR="28575" indent="24193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 ảo, hứng được trên màn.</a:t>
            </a:r>
            <a:endParaRPr lang="en-US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521;p54"/>
          <p:cNvSpPr/>
          <p:nvPr/>
        </p:nvSpPr>
        <p:spPr>
          <a:xfrm>
            <a:off x="710747" y="2675872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uli"/>
                <a:cs typeface="Times New Roman" panose="02020603050405020304" pitchFamily="18" charset="0"/>
                <a:sym typeface="Muli"/>
              </a:rPr>
              <a:t>B</a:t>
            </a:r>
          </a:p>
        </p:txBody>
      </p:sp>
      <p:sp>
        <p:nvSpPr>
          <p:cNvPr id="13" name="Google Shape;533;p54"/>
          <p:cNvSpPr txBox="1"/>
          <p:nvPr/>
        </p:nvSpPr>
        <p:spPr>
          <a:xfrm>
            <a:off x="1364589" y="4246235"/>
            <a:ext cx="7916503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" marR="28575" indent="24193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 thật, không hứng được trên màn</a:t>
            </a:r>
            <a:endParaRPr lang="en-US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Google Shape;521;p54"/>
          <p:cNvSpPr/>
          <p:nvPr/>
        </p:nvSpPr>
        <p:spPr>
          <a:xfrm>
            <a:off x="709080" y="3440187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uli"/>
                <a:cs typeface="Arial" panose="020B0604020202020204" pitchFamily="34" charset="0"/>
                <a:sym typeface="Muli"/>
              </a:rPr>
              <a:t>C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5" name="Google Shape;533;p54"/>
          <p:cNvSpPr txBox="1"/>
          <p:nvPr/>
        </p:nvSpPr>
        <p:spPr>
          <a:xfrm>
            <a:off x="1204307" y="3355926"/>
            <a:ext cx="8104000" cy="8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Times New Roman" panose="02020603050405020304" pitchFamily="18" charset="0"/>
                <a:ea typeface="Times New Roman" panose="02020603050405020304" pitchFamily="18" charset="0"/>
              </a:rPr>
              <a:t>Ảnh ảo, không hứng được trên màn.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42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4" grpId="1" animBg="1"/>
      <p:bldP spid="15" grpId="0"/>
      <p:bldP spid="15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86200" y="1"/>
            <a:ext cx="172354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7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700" b="1" dirty="0" err="1">
                <a:latin typeface="Times New Roman" pitchFamily="18" charset="0"/>
                <a:cs typeface="Times New Roman" pitchFamily="18" charset="0"/>
              </a:rPr>
              <a:t>ận</a:t>
            </a:r>
            <a:r>
              <a:rPr lang="en-US" sz="2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7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400050"/>
            <a:ext cx="6858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u="sng" dirty="0"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2400" u="sng">
                <a:latin typeface="Times New Roman" pitchFamily="18" charset="0"/>
                <a:cs typeface="Times New Roman" pitchFamily="18" charset="0"/>
              </a:rPr>
              <a:t>1:</a:t>
            </a:r>
            <a:r>
              <a:rPr lang="en-US" sz="2400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Bạn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4 m,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 m?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2651805"/>
            <a:ext cx="685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TL</a:t>
            </a:r>
            <a:r>
              <a:rPr lang="vi-VN" sz="2400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m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:</a:t>
            </a:r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 (m)</a:t>
            </a:r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3935537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m</a:t>
            </a:r>
            <a:r>
              <a:rPr lang="vi-V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28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485901" y="585655"/>
            <a:ext cx="6457949" cy="99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vi-VN" sz="3000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Bài 2:</a:t>
            </a:r>
            <a:r>
              <a:rPr lang="vi-VN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Ảnh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chữ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"TÌM"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trong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gương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phẳng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là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chữ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gì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r>
              <a:rPr lang="vi-VN" sz="3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vi-VN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485901" y="2253988"/>
            <a:ext cx="6400800" cy="108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300" u="sng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TL:</a:t>
            </a:r>
            <a:r>
              <a:rPr lang="en-US" sz="33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Ảnh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chữ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“TÌM”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trong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gương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phẳng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là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chữ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“MÍT”</a:t>
            </a:r>
            <a:endParaRPr lang="en-US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80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314450" y="57150"/>
            <a:ext cx="6343650" cy="159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vi-VN" sz="3300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Bài 3:</a:t>
            </a:r>
            <a:r>
              <a:rPr lang="vi-VN" sz="33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Giải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thích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tại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sao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chỉ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nhìn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thấy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ảnh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S’ </a:t>
            </a:r>
            <a:r>
              <a:rPr lang="en-US" sz="330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mà</a:t>
            </a:r>
            <a:r>
              <a:rPr lang="en-US" sz="330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không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thể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thu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được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ảnh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này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trên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màn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chắn</a:t>
            </a:r>
            <a:r>
              <a:rPr lang="en-US" sz="33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r>
              <a:rPr lang="vi-VN" sz="33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  <a:endParaRPr lang="vi-VN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iải thích tại sao chỉ nhìn thấy ảnh S’ mà không thể thu được ảnh này trên màn chắn (ảnh 10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1657350"/>
            <a:ext cx="37719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1143001" y="4185167"/>
            <a:ext cx="6743700" cy="80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2400" u="sng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TL: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chỉ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lang="en-US" sz="2400" dirty="0" err="1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ì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thấy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en-US" sz="2400" dirty="0" err="1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thu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ảnh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trên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en-US" sz="2400" dirty="0" err="1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chắn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lang="en-US" sz="2400" dirty="0" err="1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ì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</a:t>
            </a:r>
            <a:r>
              <a:rPr lang="en-US" sz="2400" dirty="0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en-US" sz="2400" dirty="0" err="1"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ảnh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ảo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76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  <p:bldP spid="4403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7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9" name="Google Shape;439;p3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888167" y="1678932"/>
            <a:ext cx="5754028" cy="16471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32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 tạo được kính tiềm vọng, trình bày nguyên lý hoạt động của kính tiềm vọng.</a:t>
            </a:r>
            <a:endParaRPr lang="en-US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34" y="2456627"/>
            <a:ext cx="2472549" cy="2490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7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r>
              <a:rPr lang="en-US" sz="28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</a:p>
        </p:txBody>
      </p:sp>
      <p:sp>
        <p:nvSpPr>
          <p:cNvPr id="439" name="Google Shape;439;p3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grpSp>
        <p:nvGrpSpPr>
          <p:cNvPr id="9" name="Google Shape;444;p38"/>
          <p:cNvGrpSpPr/>
          <p:nvPr/>
        </p:nvGrpSpPr>
        <p:grpSpPr>
          <a:xfrm>
            <a:off x="2288130" y="312258"/>
            <a:ext cx="347107" cy="438984"/>
            <a:chOff x="584925" y="238125"/>
            <a:chExt cx="415200" cy="525100"/>
          </a:xfrm>
        </p:grpSpPr>
        <p:sp>
          <p:nvSpPr>
            <p:cNvPr id="10" name="Google Shape;445;p38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46;p38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47;p38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48;p38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49;p38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50;p38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723;p38"/>
          <p:cNvGrpSpPr/>
          <p:nvPr/>
        </p:nvGrpSpPr>
        <p:grpSpPr>
          <a:xfrm>
            <a:off x="868550" y="2503675"/>
            <a:ext cx="1075937" cy="1047989"/>
            <a:chOff x="5926225" y="921350"/>
            <a:chExt cx="517800" cy="504350"/>
          </a:xfrm>
        </p:grpSpPr>
        <p:sp>
          <p:nvSpPr>
            <p:cNvPr id="17" name="Google Shape;724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E69138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25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E69138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Flowchart: Punched Tape 18"/>
          <p:cNvSpPr/>
          <p:nvPr/>
        </p:nvSpPr>
        <p:spPr>
          <a:xfrm>
            <a:off x="2422893" y="1700492"/>
            <a:ext cx="4852437" cy="2570425"/>
          </a:xfrm>
          <a:prstGeom prst="flowChartPunchedTap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95255" y="2264011"/>
            <a:ext cx="4146793" cy="115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Học bài.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831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2F82-5E15-4881-BF4F-7B2715BD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20C7B8-EBEA-49E0-A7CB-D0ED2C88BD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19699107-685E-4B94-BE5F-C86CF057C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866" y="1024267"/>
            <a:ext cx="822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Chọn một phát biểu đúng về mối liên hệ giữa tia tới và tia phản xạ?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45BFA41-4E33-4505-8940-DB2356D34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182" y="1896306"/>
            <a:ext cx="91262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Khi tia tới có góc tới i = 0</a:t>
            </a:r>
            <a:r>
              <a:rPr lang="vi-VN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 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thì tia phản xạ có phương trùng với tia tới.</a:t>
            </a: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DE0EEE47-E445-4EB0-B494-B999A7966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21" y="2279367"/>
            <a:ext cx="863088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Khi tia tới có góc tới i = 45</a:t>
            </a:r>
            <a:r>
              <a:rPr lang="vi-VN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 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thì tia phản xạ có phương vuông góc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với tia tới.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75BAA17D-382C-4848-9DB5-7DA8344E8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941" y="2975165"/>
            <a:ext cx="886011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Khi tia tới có góc tới i = 90</a:t>
            </a:r>
            <a:r>
              <a:rPr lang="vi-VN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o 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thì tia phản xạ gần như thẳng hàng với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tia tới.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A90BA69A-32D0-43FA-82F4-1746160A3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52" y="3698609"/>
            <a:ext cx="25330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Tất cả đều đúng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063B5E3-2F89-44C4-A9EC-7C8D36B7C288}"/>
              </a:ext>
            </a:extLst>
          </p:cNvPr>
          <p:cNvSpPr/>
          <p:nvPr/>
        </p:nvSpPr>
        <p:spPr>
          <a:xfrm>
            <a:off x="190182" y="3683423"/>
            <a:ext cx="512957" cy="4616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74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2F82-5E15-4881-BF4F-7B2715BD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20C7B8-EBEA-49E0-A7CB-D0ED2C88BD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19699107-685E-4B94-BE5F-C86CF057C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147" y="924999"/>
            <a:ext cx="8229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Chiếu một tia sáng lên một gương phẳng ta thu được một tia phản xạ tạo với tia tới một góc 40°. Góc tới có giá trị nào sau đây?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45BFA41-4E33-4505-8940-DB2356D34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69" y="1891148"/>
            <a:ext cx="9925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40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DE0EEE47-E445-4EB0-B494-B999A7966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" y="2329594"/>
            <a:ext cx="9749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75BAA17D-382C-4848-9DB5-7DA8344E8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" y="2782831"/>
            <a:ext cx="9749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60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A90BA69A-32D0-43FA-82F4-1746160A3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" y="3211240"/>
            <a:ext cx="9925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80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8618D22-F99D-450B-A463-357B3E4DD0BF}"/>
              </a:ext>
            </a:extLst>
          </p:cNvPr>
          <p:cNvSpPr/>
          <p:nvPr/>
        </p:nvSpPr>
        <p:spPr>
          <a:xfrm>
            <a:off x="610769" y="2321166"/>
            <a:ext cx="512957" cy="4616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24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F2F82-5E15-4881-BF4F-7B2715BD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20C7B8-EBEA-49E0-A7CB-D0ED2C88BD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19699107-685E-4B94-BE5F-C86CF057C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860" y="1109665"/>
            <a:ext cx="822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Chiếu một tia sáng vuông góc với mặt một gương phẳng. Góc phản xạ r có giá trị nào sau đây?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45BFA41-4E33-4505-8940-DB2356D34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" y="1867929"/>
            <a:ext cx="10695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90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DE0EEE47-E445-4EB0-B494-B999A7966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" y="2321166"/>
            <a:ext cx="10518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45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75BAA17D-382C-4848-9DB5-7DA8344E8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" y="2782831"/>
            <a:ext cx="8980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0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A90BA69A-32D0-43FA-82F4-1746160A3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" y="3211240"/>
            <a:ext cx="13468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180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°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8618D22-F99D-450B-A463-357B3E4DD0BF}"/>
              </a:ext>
            </a:extLst>
          </p:cNvPr>
          <p:cNvSpPr/>
          <p:nvPr/>
        </p:nvSpPr>
        <p:spPr>
          <a:xfrm>
            <a:off x="603625" y="2791259"/>
            <a:ext cx="512957" cy="4616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7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" sz="2800">
                <a:latin typeface="Times New Roman" panose="02020603050405020304" pitchFamily="18" charset="0"/>
                <a:cs typeface="Times New Roman" panose="02020603050405020304" pitchFamily="18" charset="0"/>
              </a:rPr>
              <a:t>uan sát hình ảnh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78047" y="4180061"/>
            <a:ext cx="2031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cứu thương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933081" y="4180060"/>
            <a:ext cx="1430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 Gươm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244CC1-C42D-415A-89AA-ECD289917C0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7703" y="1365469"/>
            <a:ext cx="3597078" cy="2611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B3EA9D-F748-4D9B-A7A6-D0B7878D8DA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652962" y="1289953"/>
            <a:ext cx="3805238" cy="2611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570A6A2-4FFB-45B6-9A2A-A23B4E4337D7}"/>
              </a:ext>
            </a:extLst>
          </p:cNvPr>
          <p:cNvSpPr txBox="1"/>
          <p:nvPr/>
        </p:nvSpPr>
        <p:spPr>
          <a:xfrm>
            <a:off x="1772778" y="154406"/>
            <a:ext cx="545213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altLang="zh-CN" sz="4050" b="1" kern="1200">
                <a:solidFill>
                  <a:prstClr val="black"/>
                </a:solidFill>
                <a:latin typeface="方正稚艺简体" panose="03000509000000000000" pitchFamily="65" charset="-122"/>
                <a:ea typeface="方正稚艺简体" panose="03000509000000000000" pitchFamily="65" charset="-122"/>
                <a:cs typeface="+mn-cs"/>
              </a:rPr>
              <a:t>Chương 5: Ánh sáng</a:t>
            </a:r>
            <a:endParaRPr lang="zh-CN" altLang="en-US" sz="4050" b="1" kern="1200" dirty="0">
              <a:solidFill>
                <a:prstClr val="black"/>
              </a:solidFill>
              <a:latin typeface="方正稚艺简体" panose="03000509000000000000" pitchFamily="65" charset="-122"/>
              <a:ea typeface="方正稚艺简体" panose="03000509000000000000" pitchFamily="65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AD33409-3598-40E5-98BE-B74C7B3CCD2C}"/>
              </a:ext>
            </a:extLst>
          </p:cNvPr>
          <p:cNvSpPr txBox="1"/>
          <p:nvPr/>
        </p:nvSpPr>
        <p:spPr>
          <a:xfrm>
            <a:off x="1772778" y="1087998"/>
            <a:ext cx="6167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altLang="zh-CN" sz="2000" b="1" kern="1200">
                <a:solidFill>
                  <a:prstClr val="black"/>
                </a:solidFill>
                <a:latin typeface="方正稚艺简体" panose="03000509000000000000" pitchFamily="65" charset="-122"/>
                <a:ea typeface="方正稚艺简体" panose="03000509000000000000" pitchFamily="65" charset="-122"/>
                <a:cs typeface="+mn-cs"/>
              </a:rPr>
              <a:t>BÀI 17: ẢNH CỦA VẬT TẠO BỞI GƯƠNG PHẲNG</a:t>
            </a:r>
            <a:endParaRPr lang="zh-CN" altLang="en-US" sz="2000" b="1" kern="1200" dirty="0">
              <a:solidFill>
                <a:prstClr val="black"/>
              </a:solidFill>
              <a:latin typeface="方正稚艺简体" panose="03000509000000000000" pitchFamily="65" charset="-122"/>
              <a:ea typeface="方正稚艺简体" panose="03000509000000000000" pitchFamily="65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D6E0C6A-B182-4FE2-A8A2-BD975EEDE34E}"/>
              </a:ext>
            </a:extLst>
          </p:cNvPr>
          <p:cNvSpPr txBox="1"/>
          <p:nvPr/>
        </p:nvSpPr>
        <p:spPr>
          <a:xfrm>
            <a:off x="3062868" y="1488623"/>
            <a:ext cx="2683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altLang="zh-CN" kern="1200">
                <a:solidFill>
                  <a:prstClr val="white">
                    <a:lumMod val="50000"/>
                  </a:prstClr>
                </a:solidFill>
                <a:latin typeface="方正稚艺简体" panose="03000509000000000000" pitchFamily="65" charset="-122"/>
                <a:ea typeface="方正稚艺简体" panose="03000509000000000000" pitchFamily="65" charset="-122"/>
                <a:cs typeface="+mn-cs"/>
              </a:rPr>
              <a:t>KHOA HỌC TỰ NHIÊN 7</a:t>
            </a:r>
            <a:endParaRPr lang="zh-CN" altLang="en-US" kern="1200" dirty="0">
              <a:solidFill>
                <a:prstClr val="white">
                  <a:lumMod val="50000"/>
                </a:prstClr>
              </a:solidFill>
              <a:latin typeface="方正稚艺简体" panose="03000509000000000000" pitchFamily="65" charset="-122"/>
              <a:ea typeface="方正稚艺简体" panose="03000509000000000000" pitchFamily="65" charset="-122"/>
              <a:cs typeface="+mn-cs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6D0DDD32-1304-4526-8610-E3D3A294CA93}"/>
              </a:ext>
            </a:extLst>
          </p:cNvPr>
          <p:cNvGrpSpPr/>
          <p:nvPr/>
        </p:nvGrpSpPr>
        <p:grpSpPr>
          <a:xfrm>
            <a:off x="4737444" y="3077272"/>
            <a:ext cx="2169040" cy="3338763"/>
            <a:chOff x="4770289" y="3429000"/>
            <a:chExt cx="2892053" cy="4451684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2BB685C-0FEC-44B6-9D90-B141AABF55D6}"/>
                </a:ext>
              </a:extLst>
            </p:cNvPr>
            <p:cNvSpPr/>
            <p:nvPr/>
          </p:nvSpPr>
          <p:spPr>
            <a:xfrm>
              <a:off x="5010921" y="3429000"/>
              <a:ext cx="2651421" cy="4451684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zh-CN" altLang="en-US" sz="1350" kern="12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BECE6CE8-1E4B-4BE0-9231-8C0B53E1C289}"/>
                </a:ext>
              </a:extLst>
            </p:cNvPr>
            <p:cNvCxnSpPr>
              <a:cxnSpLocks/>
            </p:cNvCxnSpPr>
            <p:nvPr/>
          </p:nvCxnSpPr>
          <p:spPr>
            <a:xfrm>
              <a:off x="4770289" y="6232358"/>
              <a:ext cx="265142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0DEE5DA-8FA1-4F69-855A-0597B8A53737}"/>
                </a:ext>
              </a:extLst>
            </p:cNvPr>
            <p:cNvSpPr/>
            <p:nvPr/>
          </p:nvSpPr>
          <p:spPr>
            <a:xfrm>
              <a:off x="4908653" y="6274480"/>
              <a:ext cx="204536" cy="1564083"/>
            </a:xfrm>
            <a:prstGeom prst="rect">
              <a:avLst/>
            </a:prstGeom>
            <a:solidFill>
              <a:srgbClr val="DBBB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zh-CN" altLang="en-US" sz="1350" kern="120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</p:grpSp>
      <p:pic>
        <p:nvPicPr>
          <p:cNvPr id="12" name="5c249dca63615">
            <a:hlinkClick r:id="" action="ppaction://media"/>
            <a:extLst>
              <a:ext uri="{FF2B5EF4-FFF2-40B4-BE49-F238E27FC236}">
                <a16:creationId xmlns:a16="http://schemas.microsoft.com/office/drawing/2014/main" id="{520F04AB-9B22-464B-86DC-9A2E5F7B5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1600" y="132211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71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Sing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22969 0.27917 " pathEditMode="relative" rAng="0" ptsTypes="AA">
                                      <p:cBhvr>
                                        <p:cTn id="12" dur="1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84" y="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22222E-6 L 0.22969 0.2791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84" y="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22968 0.279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76" y="139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37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0" numSld="999" showWhenStopped="0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1787912" y="1496993"/>
            <a:ext cx="5962650" cy="685800"/>
            <a:chOff x="1296" y="1824"/>
            <a:chExt cx="2976" cy="432"/>
          </a:xfrm>
        </p:grpSpPr>
        <p:sp>
          <p:nvSpPr>
            <p:cNvPr id="7" name="AutoShape 47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tint val="21176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99190" dir="2388334" algn="ctr" rotWithShape="0">
                      <a:srgbClr val="333333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" name="AutoShape 48"/>
            <p:cNvSpPr>
              <a:spLocks noChangeArrowheads="1"/>
            </p:cNvSpPr>
            <p:nvPr/>
          </p:nvSpPr>
          <p:spPr bwMode="gray">
            <a:xfrm>
              <a:off x="1296" y="1824"/>
              <a:ext cx="346" cy="432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63500" dir="2212194" algn="ctr" rotWithShape="0">
                      <a:srgbClr val="333333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Text Box 49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 của vật qua gương phẳng</a:t>
              </a:r>
              <a:endPara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50"/>
            <p:cNvSpPr txBox="1">
              <a:spLocks noChangeArrowheads="1"/>
            </p:cNvSpPr>
            <p:nvPr/>
          </p:nvSpPr>
          <p:spPr bwMode="gray">
            <a:xfrm>
              <a:off x="1379" y="1907"/>
              <a:ext cx="17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2400" b="0">
                  <a:solidFill>
                    <a:schemeClr val="bg1"/>
                  </a:solidFill>
                  <a:latin typeface="Arial" panose="020B0604020202020204" pitchFamily="34" charset="0"/>
                </a:rPr>
                <a:t>I</a:t>
              </a:r>
              <a:endParaRPr lang="en-US" altLang="en-US" sz="2400" b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51"/>
          <p:cNvGrpSpPr>
            <a:grpSpLocks/>
          </p:cNvGrpSpPr>
          <p:nvPr/>
        </p:nvGrpSpPr>
        <p:grpSpPr bwMode="auto">
          <a:xfrm>
            <a:off x="1787912" y="2484493"/>
            <a:ext cx="5962650" cy="685800"/>
            <a:chOff x="1296" y="1824"/>
            <a:chExt cx="3756" cy="432"/>
          </a:xfrm>
        </p:grpSpPr>
        <p:sp>
          <p:nvSpPr>
            <p:cNvPr id="12" name="AutoShape 52"/>
            <p:cNvSpPr>
              <a:spLocks noChangeArrowheads="1"/>
            </p:cNvSpPr>
            <p:nvPr/>
          </p:nvSpPr>
          <p:spPr bwMode="gray">
            <a:xfrm>
              <a:off x="1557" y="1892"/>
              <a:ext cx="3495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tint val="21176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99190" dir="2388334" algn="ctr" rotWithShape="0">
                      <a:srgbClr val="333333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3" name="AutoShape 5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1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63500" dir="2212194" algn="ctr" rotWithShape="0">
                      <a:srgbClr val="333333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Text Box 54"/>
            <p:cNvSpPr txBox="1">
              <a:spLocks noChangeArrowheads="1"/>
            </p:cNvSpPr>
            <p:nvPr/>
          </p:nvSpPr>
          <p:spPr bwMode="gray">
            <a:xfrm>
              <a:off x="1680" y="1919"/>
              <a:ext cx="337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0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alt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ảnh của vật qua gương phẳng</a:t>
              </a:r>
              <a:endPara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55"/>
            <p:cNvSpPr txBox="1">
              <a:spLocks noChangeArrowheads="1"/>
            </p:cNvSpPr>
            <p:nvPr/>
          </p:nvSpPr>
          <p:spPr bwMode="gray">
            <a:xfrm>
              <a:off x="1392" y="1886"/>
              <a:ext cx="22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2400" b="0">
                  <a:solidFill>
                    <a:schemeClr val="bg1"/>
                  </a:solidFill>
                  <a:latin typeface="Arial" panose="020B0604020202020204" pitchFamily="34" charset="0"/>
                </a:rPr>
                <a:t>II</a:t>
              </a:r>
              <a:endParaRPr lang="en-US" altLang="en-US" sz="2400" b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6" name="Group 56"/>
          <p:cNvGrpSpPr>
            <a:grpSpLocks/>
          </p:cNvGrpSpPr>
          <p:nvPr/>
        </p:nvGrpSpPr>
        <p:grpSpPr bwMode="auto">
          <a:xfrm>
            <a:off x="1739826" y="3486999"/>
            <a:ext cx="5962650" cy="685800"/>
            <a:chOff x="1296" y="1824"/>
            <a:chExt cx="2976" cy="432"/>
          </a:xfrm>
        </p:grpSpPr>
        <p:sp>
          <p:nvSpPr>
            <p:cNvPr id="17" name="AutoShape 57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tint val="21176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99190" dir="2388334" algn="ctr" rotWithShape="0">
                      <a:srgbClr val="333333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8" name="AutoShape 58"/>
            <p:cNvSpPr>
              <a:spLocks noChangeArrowheads="1"/>
            </p:cNvSpPr>
            <p:nvPr/>
          </p:nvSpPr>
          <p:spPr bwMode="gray">
            <a:xfrm>
              <a:off x="1296" y="1824"/>
              <a:ext cx="384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63500" dir="2212194" algn="ctr" rotWithShape="0">
                      <a:srgbClr val="333333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1800" b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" name="Text Box 59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Dựng ảnh của vật qua gương phẳng</a:t>
              </a:r>
              <a:endPara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60"/>
            <p:cNvSpPr txBox="1">
              <a:spLocks noChangeArrowheads="1"/>
            </p:cNvSpPr>
            <p:nvPr/>
          </p:nvSpPr>
          <p:spPr bwMode="gray">
            <a:xfrm>
              <a:off x="1343" y="1878"/>
              <a:ext cx="27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2400" b="0">
                  <a:solidFill>
                    <a:schemeClr val="bg1"/>
                  </a:solidFill>
                  <a:latin typeface="Arial" panose="020B0604020202020204" pitchFamily="34" charset="0"/>
                </a:rPr>
                <a:t>III</a:t>
              </a:r>
              <a:endParaRPr lang="en-US" altLang="en-US" sz="2400" b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83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Ira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t="-13523" b="-46604"/>
          </a:stretch>
        </a:blipFill>
        <a:ln>
          <a:noFill/>
        </a:ln>
        <a:effectLst/>
      </a:spPr>
      <a:bodyPr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1844</Words>
  <Application>Microsoft Office PowerPoint</Application>
  <PresentationFormat>On-screen Show (16:9)</PresentationFormat>
  <Paragraphs>237</Paragraphs>
  <Slides>38</Slides>
  <Notes>25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Roboto</vt:lpstr>
      <vt:lpstr>等线</vt:lpstr>
      <vt:lpstr>Muli</vt:lpstr>
      <vt:lpstr>Arial</vt:lpstr>
      <vt:lpstr>方正稚艺简体</vt:lpstr>
      <vt:lpstr>Times New Roman</vt:lpstr>
      <vt:lpstr>Varela Round</vt:lpstr>
      <vt:lpstr>Fira Sans Extra Condensed Medium</vt:lpstr>
      <vt:lpstr>Wingdings</vt:lpstr>
      <vt:lpstr>等线 Light</vt:lpstr>
      <vt:lpstr>Calibri</vt:lpstr>
      <vt:lpstr>Iras template</vt:lpstr>
      <vt:lpstr>Office 主题​​</vt:lpstr>
      <vt:lpstr>PowerPoint Presentation</vt:lpstr>
      <vt:lpstr>HOẠT ĐỘNG KHỞI ĐỘNG</vt:lpstr>
      <vt:lpstr>HOẠT ĐỘNG KHỞI ĐỘNG</vt:lpstr>
      <vt:lpstr>HOẠT ĐỘNG KHỞI ĐỘNG</vt:lpstr>
      <vt:lpstr>HOẠT ĐỘNG KHỞI ĐỘNG</vt:lpstr>
      <vt:lpstr>HOẠT ĐỘNG KHỞI ĐỘNG</vt:lpstr>
      <vt:lpstr>Quan sát hình ảnh</vt:lpstr>
      <vt:lpstr>PowerPoint Presentation</vt:lpstr>
      <vt:lpstr>NỘI DUNG BÀI HỌC</vt:lpstr>
      <vt:lpstr>I. Ảnh của vật qua gương phẳng</vt:lpstr>
      <vt:lpstr>II.  Tính chất ảnh của vật qua gương phẳng</vt:lpstr>
      <vt:lpstr>II. Tính chất ảnh của vật qua gương phẳng</vt:lpstr>
      <vt:lpstr>II. Tính chất ảnh của vật qua gương phẳng</vt:lpstr>
      <vt:lpstr>II. Tính chất ảnh của vật qua gương phẳng</vt:lpstr>
      <vt:lpstr>PowerPoint Presentation</vt:lpstr>
      <vt:lpstr>PowerPoint Presentation</vt:lpstr>
      <vt:lpstr>PowerPoint Presentation</vt:lpstr>
      <vt:lpstr>III. Dựng ảnh của vật qua gương phẳng</vt:lpstr>
      <vt:lpstr>III. Dựng ảnh của vật qua gương phẳng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LUYỆN TẬP</vt:lpstr>
      <vt:lpstr>LUYỆN TẬP</vt:lpstr>
      <vt:lpstr>LUYỆN TẬP</vt:lpstr>
      <vt:lpstr>LUYỆN TẬP</vt:lpstr>
      <vt:lpstr>PowerPoint Presentation</vt:lpstr>
      <vt:lpstr>PowerPoint Presentation</vt:lpstr>
      <vt:lpstr>PowerPoint Presentation</vt:lpstr>
      <vt:lpstr>VẬN DỤNG</vt:lpstr>
      <vt:lpstr>NHIỆM VỤ VỀ NHÀ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MỘT SỐ DẠNG NĂNG LƯỢNG</dc:title>
  <dc:creator>TechCare</dc:creator>
  <cp:lastModifiedBy>ADMIN</cp:lastModifiedBy>
  <cp:revision>56</cp:revision>
  <dcterms:modified xsi:type="dcterms:W3CDTF">2024-02-18T07:27:54Z</dcterms:modified>
</cp:coreProperties>
</file>