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57" r:id="rId3"/>
    <p:sldId id="259" r:id="rId4"/>
    <p:sldId id="256" r:id="rId5"/>
    <p:sldId id="261" r:id="rId6"/>
    <p:sldId id="274" r:id="rId7"/>
    <p:sldId id="276" r:id="rId8"/>
    <p:sldId id="258" r:id="rId9"/>
    <p:sldId id="260" r:id="rId10"/>
    <p:sldId id="267" r:id="rId11"/>
    <p:sldId id="303" r:id="rId12"/>
    <p:sldId id="263" r:id="rId13"/>
    <p:sldId id="269" r:id="rId14"/>
    <p:sldId id="280" r:id="rId15"/>
    <p:sldId id="264" r:id="rId16"/>
    <p:sldId id="282" r:id="rId17"/>
    <p:sldId id="285" r:id="rId18"/>
    <p:sldId id="283" r:id="rId19"/>
    <p:sldId id="286" r:id="rId20"/>
    <p:sldId id="287" r:id="rId21"/>
    <p:sldId id="266" r:id="rId22"/>
    <p:sldId id="288" r:id="rId23"/>
    <p:sldId id="289" r:id="rId24"/>
    <p:sldId id="275" r:id="rId25"/>
    <p:sldId id="262" r:id="rId26"/>
    <p:sldId id="292" r:id="rId27"/>
    <p:sldId id="293" r:id="rId28"/>
    <p:sldId id="294" r:id="rId29"/>
    <p:sldId id="295" r:id="rId30"/>
    <p:sldId id="296" r:id="rId31"/>
    <p:sldId id="268" r:id="rId32"/>
    <p:sldId id="301" r:id="rId33"/>
    <p:sldId id="304" r:id="rId34"/>
    <p:sldId id="302" r:id="rId35"/>
    <p:sldId id="270" r:id="rId36"/>
    <p:sldId id="271" r:id="rId37"/>
  </p:sldIdLst>
  <p:sldSz cx="18288000" cy="10287000"/>
  <p:notesSz cx="6858000" cy="9144000"/>
  <p:embeddedFontLst>
    <p:embeddedFont>
      <p:font typeface="Cambria Math" panose="02040503050406030204" pitchFamily="18" charset="0"/>
      <p:regular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Microsoft YaHei" panose="020B0503020204020204" pitchFamily="34" charset="-122"/>
      <p:regular r:id="rId45"/>
      <p:bold r:id="rId46"/>
    </p:embeddedFont>
    <p:embeddedFont>
      <p:font typeface="Tahoma" panose="020B0604030504040204" pitchFamily="34" charset="0"/>
      <p:regular r:id="rId47"/>
      <p:bold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234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117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310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403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1960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345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94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976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32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5945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180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138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570635D2-1FD4-42FB-A3A0-B9DFEF7C7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10/21/2021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CC8A4EFB-0D95-4D66-8DB7-7B35D2AA263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88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sv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6.svg"/><Relationship Id="rId7" Type="http://schemas.openxmlformats.org/officeDocument/2006/relationships/image" Target="../media/image5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9.png"/><Relationship Id="rId7" Type="http://schemas.openxmlformats.org/officeDocument/2006/relationships/image" Target="../media/image12.svg"/><Relationship Id="rId12" Type="http://schemas.openxmlformats.org/officeDocument/2006/relationships/image" Target="../media/image65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64.png"/><Relationship Id="rId5" Type="http://schemas.openxmlformats.org/officeDocument/2006/relationships/image" Target="../media/image48.svg"/><Relationship Id="rId10" Type="http://schemas.openxmlformats.org/officeDocument/2006/relationships/image" Target="../media/image63.png"/><Relationship Id="rId4" Type="http://schemas.openxmlformats.org/officeDocument/2006/relationships/image" Target="../media/image60.png"/><Relationship Id="rId9" Type="http://schemas.openxmlformats.org/officeDocument/2006/relationships/image" Target="../media/image6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26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svg"/><Relationship Id="rId2" Type="http://schemas.openxmlformats.org/officeDocument/2006/relationships/image" Target="../media/image81.png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83.png"/><Relationship Id="rId14" Type="http://schemas.openxmlformats.org/officeDocument/2006/relationships/image" Target="../media/image82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8.png"/><Relationship Id="rId12" Type="http://schemas.openxmlformats.org/officeDocument/2006/relationships/image" Target="../media/image8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6.png"/><Relationship Id="rId10" Type="http://schemas.openxmlformats.org/officeDocument/2006/relationships/image" Target="../media/image85.png"/><Relationship Id="rId9" Type="http://schemas.openxmlformats.org/officeDocument/2006/relationships/image" Target="../media/image30.svg"/><Relationship Id="rId4" Type="http://schemas.openxmlformats.org/officeDocument/2006/relationships/image" Target="../media/image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55.sv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95.png"/><Relationship Id="rId5" Type="http://schemas.openxmlformats.org/officeDocument/2006/relationships/image" Target="../media/image11.png"/><Relationship Id="rId10" Type="http://schemas.openxmlformats.org/officeDocument/2006/relationships/image" Target="../media/image94.png"/><Relationship Id="rId4" Type="http://schemas.openxmlformats.org/officeDocument/2006/relationships/image" Target="../media/image90.png"/><Relationship Id="rId9" Type="http://schemas.openxmlformats.org/officeDocument/2006/relationships/image" Target="../media/image9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7" Type="http://schemas.openxmlformats.org/officeDocument/2006/relationships/image" Target="../media/image9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svg"/><Relationship Id="rId5" Type="http://schemas.openxmlformats.org/officeDocument/2006/relationships/image" Target="../media/image125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slide" Target="slide29.xml"/><Relationship Id="rId3" Type="http://schemas.openxmlformats.org/officeDocument/2006/relationships/image" Target="../media/image100.jpeg"/><Relationship Id="rId7" Type="http://schemas.openxmlformats.org/officeDocument/2006/relationships/slide" Target="slide27.xml"/><Relationship Id="rId12" Type="http://schemas.openxmlformats.org/officeDocument/2006/relationships/image" Target="../media/image106.png"/><Relationship Id="rId17" Type="http://schemas.openxmlformats.org/officeDocument/2006/relationships/slide" Target="slide30.xml"/><Relationship Id="rId2" Type="http://schemas.openxmlformats.org/officeDocument/2006/relationships/image" Target="../media/image99.jpg"/><Relationship Id="rId16" Type="http://schemas.openxmlformats.org/officeDocument/2006/relationships/image" Target="../media/image109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2.png"/><Relationship Id="rId11" Type="http://schemas.openxmlformats.org/officeDocument/2006/relationships/image" Target="../media/image105.png"/><Relationship Id="rId5" Type="http://schemas.openxmlformats.org/officeDocument/2006/relationships/image" Target="../media/image101.png"/><Relationship Id="rId15" Type="http://schemas.openxmlformats.org/officeDocument/2006/relationships/image" Target="../media/image108.png"/><Relationship Id="rId10" Type="http://schemas.openxmlformats.org/officeDocument/2006/relationships/slide" Target="slide28.xml"/><Relationship Id="rId4" Type="http://schemas.openxmlformats.org/officeDocument/2006/relationships/slide" Target="slide26.xml"/><Relationship Id="rId9" Type="http://schemas.openxmlformats.org/officeDocument/2006/relationships/image" Target="../media/image104.png"/><Relationship Id="rId14" Type="http://schemas.openxmlformats.org/officeDocument/2006/relationships/image" Target="../media/image10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13" Type="http://schemas.openxmlformats.org/officeDocument/2006/relationships/image" Target="../media/image116.gif"/><Relationship Id="rId1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image" Target="../media/image102.png"/><Relationship Id="rId12" Type="http://schemas.openxmlformats.org/officeDocument/2006/relationships/image" Target="../media/image115.gif"/><Relationship Id="rId17" Type="http://schemas.openxmlformats.org/officeDocument/2006/relationships/image" Target="../media/image120.gif"/><Relationship Id="rId2" Type="http://schemas.openxmlformats.org/officeDocument/2006/relationships/audio" Target="../media/audio1.wav"/><Relationship Id="rId16" Type="http://schemas.openxmlformats.org/officeDocument/2006/relationships/image" Target="../media/image119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1.png"/><Relationship Id="rId11" Type="http://schemas.openxmlformats.org/officeDocument/2006/relationships/slide" Target="slide25.xml"/><Relationship Id="rId5" Type="http://schemas.openxmlformats.org/officeDocument/2006/relationships/image" Target="../media/image111.gif"/><Relationship Id="rId15" Type="http://schemas.openxmlformats.org/officeDocument/2006/relationships/image" Target="../media/image118.gif"/><Relationship Id="rId10" Type="http://schemas.openxmlformats.org/officeDocument/2006/relationships/image" Target="../media/image114.jpeg"/><Relationship Id="rId4" Type="http://schemas.openxmlformats.org/officeDocument/2006/relationships/image" Target="../media/image110.PNG"/><Relationship Id="rId9" Type="http://schemas.openxmlformats.org/officeDocument/2006/relationships/image" Target="../media/image113.png"/><Relationship Id="rId14" Type="http://schemas.openxmlformats.org/officeDocument/2006/relationships/image" Target="../media/image117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16.gif"/><Relationship Id="rId1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image" Target="../media/image104.png"/><Relationship Id="rId12" Type="http://schemas.openxmlformats.org/officeDocument/2006/relationships/image" Target="../media/image115.gif"/><Relationship Id="rId17" Type="http://schemas.openxmlformats.org/officeDocument/2006/relationships/image" Target="../media/image120.gif"/><Relationship Id="rId2" Type="http://schemas.openxmlformats.org/officeDocument/2006/relationships/audio" Target="../media/audio1.wav"/><Relationship Id="rId16" Type="http://schemas.openxmlformats.org/officeDocument/2006/relationships/image" Target="../media/image119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3.png"/><Relationship Id="rId11" Type="http://schemas.openxmlformats.org/officeDocument/2006/relationships/slide" Target="slide25.xml"/><Relationship Id="rId5" Type="http://schemas.openxmlformats.org/officeDocument/2006/relationships/image" Target="../media/image111.gif"/><Relationship Id="rId15" Type="http://schemas.openxmlformats.org/officeDocument/2006/relationships/image" Target="../media/image118.gif"/><Relationship Id="rId10" Type="http://schemas.openxmlformats.org/officeDocument/2006/relationships/image" Target="../media/image114.jpeg"/><Relationship Id="rId4" Type="http://schemas.openxmlformats.org/officeDocument/2006/relationships/image" Target="../media/image110.PNG"/><Relationship Id="rId9" Type="http://schemas.openxmlformats.org/officeDocument/2006/relationships/image" Target="../media/image122.png"/><Relationship Id="rId14" Type="http://schemas.openxmlformats.org/officeDocument/2006/relationships/image" Target="../media/image117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slide" Target="slide25.xml"/><Relationship Id="rId1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image" Target="../media/image111.gif"/><Relationship Id="rId12" Type="http://schemas.openxmlformats.org/officeDocument/2006/relationships/image" Target="../media/image114.jpeg"/><Relationship Id="rId17" Type="http://schemas.openxmlformats.org/officeDocument/2006/relationships/image" Target="../media/image120.gif"/><Relationship Id="rId2" Type="http://schemas.openxmlformats.org/officeDocument/2006/relationships/audio" Target="../media/audio1.wav"/><Relationship Id="rId16" Type="http://schemas.openxmlformats.org/officeDocument/2006/relationships/image" Target="../media/image119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8.gif"/><Relationship Id="rId11" Type="http://schemas.openxmlformats.org/officeDocument/2006/relationships/image" Target="../media/image124.png"/><Relationship Id="rId5" Type="http://schemas.openxmlformats.org/officeDocument/2006/relationships/image" Target="../media/image117.gif"/><Relationship Id="rId15" Type="http://schemas.openxmlformats.org/officeDocument/2006/relationships/image" Target="../media/image116.gif"/><Relationship Id="rId10" Type="http://schemas.openxmlformats.org/officeDocument/2006/relationships/image" Target="../media/image123.png"/><Relationship Id="rId4" Type="http://schemas.openxmlformats.org/officeDocument/2006/relationships/image" Target="../media/image110.PNG"/><Relationship Id="rId9" Type="http://schemas.openxmlformats.org/officeDocument/2006/relationships/image" Target="../media/image106.png"/><Relationship Id="rId14" Type="http://schemas.openxmlformats.org/officeDocument/2006/relationships/image" Target="../media/image115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16.gif"/><Relationship Id="rId1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image" Target="../media/image108.png"/><Relationship Id="rId12" Type="http://schemas.openxmlformats.org/officeDocument/2006/relationships/image" Target="../media/image115.gif"/><Relationship Id="rId17" Type="http://schemas.openxmlformats.org/officeDocument/2006/relationships/image" Target="../media/image120.gif"/><Relationship Id="rId2" Type="http://schemas.openxmlformats.org/officeDocument/2006/relationships/audio" Target="../media/audio1.wav"/><Relationship Id="rId16" Type="http://schemas.openxmlformats.org/officeDocument/2006/relationships/image" Target="../media/image119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7.png"/><Relationship Id="rId11" Type="http://schemas.openxmlformats.org/officeDocument/2006/relationships/slide" Target="slide25.xml"/><Relationship Id="rId5" Type="http://schemas.openxmlformats.org/officeDocument/2006/relationships/image" Target="../media/image111.gif"/><Relationship Id="rId15" Type="http://schemas.openxmlformats.org/officeDocument/2006/relationships/image" Target="../media/image118.gif"/><Relationship Id="rId10" Type="http://schemas.openxmlformats.org/officeDocument/2006/relationships/image" Target="../media/image114.jpeg"/><Relationship Id="rId4" Type="http://schemas.openxmlformats.org/officeDocument/2006/relationships/image" Target="../media/image110.PNG"/><Relationship Id="rId9" Type="http://schemas.openxmlformats.org/officeDocument/2006/relationships/image" Target="../media/image126.png"/><Relationship Id="rId14" Type="http://schemas.openxmlformats.org/officeDocument/2006/relationships/image" Target="../media/image117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14.svg"/><Relationship Id="rId10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8.svg"/><Relationship Id="rId1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29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28" Type="http://schemas.openxmlformats.org/officeDocument/2006/relationships/image" Target="../media/image128.png"/><Relationship Id="rId5" Type="http://schemas.openxmlformats.org/officeDocument/2006/relationships/image" Target="../media/image59.svg"/><Relationship Id="rId27" Type="http://schemas.openxmlformats.org/officeDocument/2006/relationships/image" Target="../media/image137.sv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3.png"/><Relationship Id="rId3" Type="http://schemas.openxmlformats.org/officeDocument/2006/relationships/image" Target="../media/image131.png"/><Relationship Id="rId12" Type="http://schemas.openxmlformats.org/officeDocument/2006/relationships/image" Target="../media/image132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0.svg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14" Type="http://schemas.openxmlformats.org/officeDocument/2006/relationships/image" Target="../media/image1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7" Type="http://schemas.openxmlformats.org/officeDocument/2006/relationships/image" Target="../media/image32.sv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sv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svg"/><Relationship Id="rId4" Type="http://schemas.openxmlformats.org/officeDocument/2006/relationships/image" Target="../media/image12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7" Type="http://schemas.openxmlformats.org/officeDocument/2006/relationships/image" Target="../media/image22.sv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63.svg"/><Relationship Id="rId4" Type="http://schemas.openxmlformats.org/officeDocument/2006/relationships/image" Target="../media/image1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4.svg"/><Relationship Id="rId7" Type="http://schemas.openxmlformats.org/officeDocument/2006/relationships/image" Target="../media/image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19" Type="http://schemas.openxmlformats.org/officeDocument/2006/relationships/image" Target="../media/image53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5.png"/><Relationship Id="rId7" Type="http://schemas.openxmlformats.org/officeDocument/2006/relationships/image" Target="../media/image32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9.png"/><Relationship Id="rId10" Type="http://schemas.openxmlformats.org/officeDocument/2006/relationships/image" Target="../media/image28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C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05247" y="1621391"/>
            <a:ext cx="5833788" cy="4094258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6324600" y="2171700"/>
            <a:ext cx="11658600" cy="48331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BÀI HỌC HÔM NAY!</a:t>
            </a:r>
            <a:endParaRPr lang="en-US" sz="90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278263" flipH="1">
            <a:off x="2535510" y="1534084"/>
            <a:ext cx="3703223" cy="82065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533400" y="421648"/>
            <a:ext cx="1226819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189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So sánh hai phân số</a:t>
            </a:r>
            <a:endParaRPr lang="en-US" sz="5000" b="1" u="none">
              <a:solidFill>
                <a:srgbClr val="189F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914400" y="2174844"/>
            <a:ext cx="16535400" cy="4711520"/>
            <a:chOff x="0" y="0"/>
            <a:chExt cx="6435424" cy="346958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435424" cy="3469580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5203371" y="7524076"/>
            <a:ext cx="5181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 7 &lt; 9 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4"/>
              <p:cNvSpPr txBox="1"/>
              <p:nvPr/>
            </p:nvSpPr>
            <p:spPr>
              <a:xfrm>
                <a:off x="7761514" y="7217422"/>
                <a:ext cx="4191000" cy="130567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50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</p:txBody>
          </p:sp>
        </mc:Choice>
        <mc:Fallback>
          <p:sp>
            <p:nvSpPr>
              <p:cNvPr id="1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1514" y="7217422"/>
                <a:ext cx="4191000" cy="1305678"/>
              </a:xfrm>
              <a:prstGeom prst="rect">
                <a:avLst/>
              </a:prstGeom>
              <a:blipFill>
                <a:blip r:embed="rId2"/>
                <a:stretch>
                  <a:fillRect b="-112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483" y="2385641"/>
            <a:ext cx="1804125" cy="1909220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438401" y="2227894"/>
            <a:ext cx="990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sánh hai phân số cùng mẫu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195804" y="3445691"/>
                <a:ext cx="14020800" cy="28759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Em hãy nhắc lại quy tắc so sánh hai phân số có cùng mẫu (tử và mẫu đều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dương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), rồi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so sánh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GB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và</a:t>
                </a:r>
                <a:r>
                  <a:rPr lang="vi-VN" sz="45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GB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804" y="3445691"/>
                <a:ext cx="14020800" cy="2875915"/>
              </a:xfrm>
              <a:prstGeom prst="rect">
                <a:avLst/>
              </a:prstGeom>
              <a:blipFill>
                <a:blip r:embed="rId4"/>
                <a:stretch>
                  <a:fillRect l="-1826" t="-2331" r="-1826" b="-23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990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C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2954000" y="6199993"/>
            <a:ext cx="5160643" cy="367695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9172708">
            <a:off x="344870" y="371394"/>
            <a:ext cx="2142826" cy="2029840"/>
          </a:xfrm>
          <a:prstGeom prst="rect">
            <a:avLst/>
          </a:prstGeom>
        </p:spPr>
      </p:pic>
      <p:grpSp>
        <p:nvGrpSpPr>
          <p:cNvPr id="12" name="Group 4"/>
          <p:cNvGrpSpPr/>
          <p:nvPr/>
        </p:nvGrpSpPr>
        <p:grpSpPr>
          <a:xfrm>
            <a:off x="2057400" y="2624673"/>
            <a:ext cx="15392400" cy="2190406"/>
            <a:chOff x="182843" y="0"/>
            <a:chExt cx="1877748" cy="2798786"/>
          </a:xfrm>
          <a:solidFill>
            <a:schemeClr val="bg1"/>
          </a:solidFill>
        </p:grpSpPr>
        <p:sp>
          <p:nvSpPr>
            <p:cNvPr id="13" name="Freeform 5"/>
            <p:cNvSpPr/>
            <p:nvPr/>
          </p:nvSpPr>
          <p:spPr>
            <a:xfrm>
              <a:off x="182843" y="0"/>
              <a:ext cx="1877748" cy="2798786"/>
            </a:xfrm>
            <a:custGeom>
              <a:avLst/>
              <a:gdLst/>
              <a:ahLst/>
              <a:cxnLst/>
              <a:rect l="l" t="t" r="r" b="b"/>
              <a:pathLst>
                <a:path w="2393585" h="2798786">
                  <a:moveTo>
                    <a:pt x="2269125" y="2798786"/>
                  </a:moveTo>
                  <a:lnTo>
                    <a:pt x="124460" y="2798786"/>
                  </a:lnTo>
                  <a:cubicBezTo>
                    <a:pt x="55880" y="2798786"/>
                    <a:pt x="0" y="2742906"/>
                    <a:pt x="0" y="267432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674326"/>
                  </a:lnTo>
                  <a:cubicBezTo>
                    <a:pt x="2393585" y="2742906"/>
                    <a:pt x="2337705" y="2798786"/>
                    <a:pt x="2269125" y="2798786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771DC0B-880A-4DE5-981B-6F7E44118836}"/>
              </a:ext>
            </a:extLst>
          </p:cNvPr>
          <p:cNvSpPr txBox="1"/>
          <p:nvPr/>
        </p:nvSpPr>
        <p:spPr>
          <a:xfrm>
            <a:off x="2971800" y="606025"/>
            <a:ext cx="13563600" cy="1677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Đối với hai phân số có cùng một mẫu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dương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ấ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kì, ta cũng có quy tắc:</a:t>
            </a:r>
            <a:endParaRPr lang="en-GB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98528" y="2880929"/>
            <a:ext cx="15097972" cy="1677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Trong hai phân số có cùng một mẫu dương, phân số nào có tử lớn hơn thì phân số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đó </a:t>
            </a: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lớn </a:t>
            </a:r>
            <a:r>
              <a:rPr lang="en-US" sz="4500">
                <a:latin typeface="Arial" panose="020B0604020202020204" pitchFamily="34" charset="0"/>
                <a:cs typeface="Arial" panose="020B0604020202020204" pitchFamily="34" charset="0"/>
              </a:rPr>
              <a:t>hơn.</a:t>
            </a:r>
          </a:p>
        </p:txBody>
      </p:sp>
      <p:sp>
        <p:nvSpPr>
          <p:cNvPr id="16" name="Freeform 5"/>
          <p:cNvSpPr/>
          <p:nvPr/>
        </p:nvSpPr>
        <p:spPr>
          <a:xfrm>
            <a:off x="566465" y="5408187"/>
            <a:ext cx="11734800" cy="3164313"/>
          </a:xfrm>
          <a:custGeom>
            <a:avLst/>
            <a:gdLst/>
            <a:ahLst/>
            <a:cxnLst/>
            <a:rect l="l" t="t" r="r" b="b"/>
            <a:pathLst>
              <a:path w="2393585" h="2798786">
                <a:moveTo>
                  <a:pt x="2269125" y="2798786"/>
                </a:moveTo>
                <a:lnTo>
                  <a:pt x="124460" y="2798786"/>
                </a:lnTo>
                <a:cubicBezTo>
                  <a:pt x="55880" y="2798786"/>
                  <a:pt x="0" y="2742906"/>
                  <a:pt x="0" y="2674326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269125" y="0"/>
                </a:lnTo>
                <a:cubicBezTo>
                  <a:pt x="2337705" y="0"/>
                  <a:pt x="2393585" y="55880"/>
                  <a:pt x="2393585" y="124460"/>
                </a:cubicBezTo>
                <a:lnTo>
                  <a:pt x="2393585" y="2674326"/>
                </a:lnTo>
                <a:cubicBezTo>
                  <a:pt x="2393585" y="2742906"/>
                  <a:pt x="2337705" y="2798786"/>
                  <a:pt x="2269125" y="2798786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sp>
      <p:sp>
        <p:nvSpPr>
          <p:cNvPr id="17" name="TextBox 2"/>
          <p:cNvSpPr txBox="1"/>
          <p:nvPr/>
        </p:nvSpPr>
        <p:spPr>
          <a:xfrm>
            <a:off x="2354669" y="5654552"/>
            <a:ext cx="7419627" cy="819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</a:t>
            </a: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4"/>
              <p:cNvSpPr txBox="1"/>
              <p:nvPr/>
            </p:nvSpPr>
            <p:spPr>
              <a:xfrm>
                <a:off x="1416283" y="6810655"/>
                <a:ext cx="5562600" cy="126521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 -5 &lt; 3;         </a:t>
                </a:r>
                <a:endParaRPr lang="en-US" sz="4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283" y="6810655"/>
                <a:ext cx="5562600" cy="1265218"/>
              </a:xfrm>
              <a:prstGeom prst="rect">
                <a:avLst/>
              </a:prstGeom>
              <a:blipFill>
                <a:blip r:embed="rId6"/>
                <a:stretch>
                  <a:fillRect b="-7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4"/>
              <p:cNvSpPr txBox="1"/>
              <p:nvPr/>
            </p:nvSpPr>
            <p:spPr>
              <a:xfrm>
                <a:off x="6064483" y="6861672"/>
                <a:ext cx="5562600" cy="124758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 -7 &gt; -21.         </a:t>
                </a:r>
                <a:endParaRPr lang="en-US" sz="4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4483" y="6861672"/>
                <a:ext cx="5562600" cy="1247586"/>
              </a:xfrm>
              <a:prstGeom prst="rect">
                <a:avLst/>
              </a:prstGeom>
              <a:blipFill>
                <a:blip r:embed="rId7"/>
                <a:stretch>
                  <a:fillRect l="-110" b="-7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28600" y="402052"/>
            <a:ext cx="5386718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2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133208" y="1724771"/>
            <a:ext cx="12688541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Tìm dấu thích hợp (&gt;, &lt;) thay cho dấu “?”.</a:t>
            </a:r>
            <a:endParaRPr lang="en-GB" sz="45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888041" y="3258049"/>
            <a:ext cx="7798786" cy="5238251"/>
            <a:chOff x="-445508" y="518655"/>
            <a:chExt cx="4832253" cy="2271128"/>
          </a:xfrm>
        </p:grpSpPr>
        <p:sp>
          <p:nvSpPr>
            <p:cNvPr id="6" name="Freeform 6"/>
            <p:cNvSpPr/>
            <p:nvPr/>
          </p:nvSpPr>
          <p:spPr>
            <a:xfrm>
              <a:off x="-445508" y="518655"/>
              <a:ext cx="4832253" cy="2271128"/>
            </a:xfrm>
            <a:custGeom>
              <a:avLst/>
              <a:gdLst/>
              <a:ahLst/>
              <a:cxnLst/>
              <a:rect l="l" t="t" r="r" b="b"/>
              <a:pathLst>
                <a:path w="3982260" h="2789783">
                  <a:moveTo>
                    <a:pt x="3857800" y="2789783"/>
                  </a:moveTo>
                  <a:lnTo>
                    <a:pt x="124460" y="2789783"/>
                  </a:lnTo>
                  <a:cubicBezTo>
                    <a:pt x="55880" y="2789783"/>
                    <a:pt x="0" y="2733903"/>
                    <a:pt x="0" y="266532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57801" y="0"/>
                  </a:lnTo>
                  <a:cubicBezTo>
                    <a:pt x="3926380" y="0"/>
                    <a:pt x="3982260" y="55880"/>
                    <a:pt x="3982260" y="124460"/>
                  </a:cubicBezTo>
                  <a:lnTo>
                    <a:pt x="3982260" y="2665323"/>
                  </a:lnTo>
                  <a:cubicBezTo>
                    <a:pt x="3982260" y="2733903"/>
                    <a:pt x="3926380" y="2789783"/>
                    <a:pt x="3857801" y="278978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0128410" y="3258049"/>
            <a:ext cx="7486316" cy="5238251"/>
            <a:chOff x="-1" y="486375"/>
            <a:chExt cx="4457076" cy="2303408"/>
          </a:xfrm>
        </p:grpSpPr>
        <p:sp>
          <p:nvSpPr>
            <p:cNvPr id="11" name="Freeform 11"/>
            <p:cNvSpPr/>
            <p:nvPr/>
          </p:nvSpPr>
          <p:spPr>
            <a:xfrm>
              <a:off x="-1" y="486375"/>
              <a:ext cx="4457076" cy="2303408"/>
            </a:xfrm>
            <a:custGeom>
              <a:avLst/>
              <a:gdLst/>
              <a:ahLst/>
              <a:cxnLst/>
              <a:rect l="l" t="t" r="r" b="b"/>
              <a:pathLst>
                <a:path w="3982260" h="2789783">
                  <a:moveTo>
                    <a:pt x="3857800" y="2789783"/>
                  </a:moveTo>
                  <a:lnTo>
                    <a:pt x="124460" y="2789783"/>
                  </a:lnTo>
                  <a:cubicBezTo>
                    <a:pt x="55880" y="2789783"/>
                    <a:pt x="0" y="2733903"/>
                    <a:pt x="0" y="266532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57801" y="0"/>
                  </a:lnTo>
                  <a:cubicBezTo>
                    <a:pt x="3926380" y="0"/>
                    <a:pt x="3982260" y="55880"/>
                    <a:pt x="3982260" y="124460"/>
                  </a:cubicBezTo>
                  <a:lnTo>
                    <a:pt x="3982260" y="2665323"/>
                  </a:lnTo>
                  <a:cubicBezTo>
                    <a:pt x="3982260" y="2733903"/>
                    <a:pt x="3926380" y="2789783"/>
                    <a:pt x="3857801" y="278978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7"/>
              <p:cNvSpPr txBox="1"/>
              <p:nvPr/>
            </p:nvSpPr>
            <p:spPr>
              <a:xfrm>
                <a:off x="2514600" y="3486552"/>
                <a:ext cx="3912640" cy="125681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    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600" y="3486552"/>
                <a:ext cx="3912640" cy="1256819"/>
              </a:xfrm>
              <a:prstGeom prst="rect">
                <a:avLst/>
              </a:prstGeom>
              <a:blipFill>
                <a:blip r:embed="rId2"/>
                <a:stretch>
                  <a:fillRect l="-8892" b="-11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4114800" y="3773342"/>
            <a:ext cx="990600" cy="83820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5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7"/>
              <p:cNvSpPr txBox="1"/>
              <p:nvPr/>
            </p:nvSpPr>
            <p:spPr>
              <a:xfrm>
                <a:off x="11887200" y="3486552"/>
                <a:ext cx="3912640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          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7200" y="3486552"/>
                <a:ext cx="3912640" cy="1311449"/>
              </a:xfrm>
              <a:prstGeom prst="rect">
                <a:avLst/>
              </a:prstGeom>
              <a:blipFill>
                <a:blip r:embed="rId3"/>
                <a:stretch>
                  <a:fillRect l="-8879" b="-7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ectangle 22"/>
          <p:cNvSpPr/>
          <p:nvPr/>
        </p:nvSpPr>
        <p:spPr>
          <a:xfrm>
            <a:off x="13182600" y="3806576"/>
            <a:ext cx="990600" cy="83820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5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5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2019300" y="5542150"/>
            <a:ext cx="5181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  -2 &gt; -7 </a:t>
            </a:r>
            <a:endParaRPr lang="en-US" sz="4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14"/>
              <p:cNvSpPr txBox="1"/>
              <p:nvPr/>
            </p:nvSpPr>
            <p:spPr>
              <a:xfrm>
                <a:off x="2324100" y="6610932"/>
                <a:ext cx="4191000" cy="12560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</p:txBody>
          </p:sp>
        </mc:Choice>
        <mc:Fallback>
          <p:sp>
            <p:nvSpPr>
              <p:cNvPr id="2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4100" y="6610932"/>
                <a:ext cx="4191000" cy="1256049"/>
              </a:xfrm>
              <a:prstGeom prst="rect">
                <a:avLst/>
              </a:prstGeom>
              <a:blipFill>
                <a:blip r:embed="rId4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4114800" y="3771900"/>
            <a:ext cx="990600" cy="83820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11582400" y="5554937"/>
            <a:ext cx="5181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  5 &gt; -10</a:t>
            </a:r>
            <a:endParaRPr lang="en-US" sz="4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14"/>
              <p:cNvSpPr txBox="1"/>
              <p:nvPr/>
            </p:nvSpPr>
            <p:spPr>
              <a:xfrm>
                <a:off x="11887200" y="6623719"/>
                <a:ext cx="4191000" cy="131061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</p:txBody>
          </p:sp>
        </mc:Choice>
        <mc:Fallback>
          <p:sp>
            <p:nvSpPr>
              <p:cNvPr id="3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7200" y="6623719"/>
                <a:ext cx="4191000" cy="1310615"/>
              </a:xfrm>
              <a:prstGeom prst="rect">
                <a:avLst/>
              </a:prstGeom>
              <a:blipFill>
                <a:blip r:embed="rId5"/>
                <a:stretch>
                  <a:fillRect b="-79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Rectangle 35"/>
          <p:cNvSpPr/>
          <p:nvPr/>
        </p:nvSpPr>
        <p:spPr>
          <a:xfrm>
            <a:off x="13182600" y="3814930"/>
            <a:ext cx="990600" cy="838200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en-US" sz="450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10"/>
          <p:cNvSpPr txBox="1"/>
          <p:nvPr/>
        </p:nvSpPr>
        <p:spPr>
          <a:xfrm>
            <a:off x="11408229" y="152389"/>
            <a:ext cx="68580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/>
      <p:bldP spid="2" grpId="0" animBg="1"/>
      <p:bldP spid="19" grpId="0"/>
      <p:bldP spid="23" grpId="0" animBg="1"/>
      <p:bldP spid="24" grpId="0"/>
      <p:bldP spid="26" grpId="0" animBg="1"/>
      <p:bldP spid="27" grpId="0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457200" y="266701"/>
            <a:ext cx="16840200" cy="6068322"/>
            <a:chOff x="0" y="0"/>
            <a:chExt cx="6435424" cy="411183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435424" cy="4111836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328437"/>
            <a:ext cx="2038286" cy="211378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981200" y="419100"/>
            <a:ext cx="990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sánh hai phân số khác mẫu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2724087" y="1237060"/>
                <a:ext cx="13735114" cy="19836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Để giải quyết tình huống mở đầu, ta cần so sánh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32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Em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hãy thực hiện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các 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yêu cầu </a:t>
                </a:r>
                <a:r>
                  <a:rPr lang="en-US" sz="4000">
                    <a:latin typeface="Arial" panose="020B060402020202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400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en-US" sz="40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4087" y="1237060"/>
                <a:ext cx="13735114" cy="1983685"/>
              </a:xfrm>
              <a:prstGeom prst="rect">
                <a:avLst/>
              </a:prstGeom>
              <a:blipFill>
                <a:blip r:embed="rId3"/>
                <a:stretch>
                  <a:fillRect l="-1598" r="-1553" b="-9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658772" y="3240891"/>
            <a:ext cx="14301171" cy="1501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Viết hai phân số trên dưới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dạng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hai phân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số có cùng một mẫu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dương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bằng cách quy đồng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mẫu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số.</a:t>
            </a:r>
            <a:endParaRPr lang="en-US" sz="4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637001" y="4704957"/>
            <a:ext cx="141596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So sánh hai phân số cùng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mẫu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vừa nhận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được. Từ đó kết luận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về </a:t>
            </a:r>
            <a:r>
              <a:rPr lang="en-US" sz="4000" smtClean="0">
                <a:latin typeface="Arial" panose="020B0604020202020204" pitchFamily="34" charset="0"/>
                <a:cs typeface="Arial" panose="020B0604020202020204" pitchFamily="34" charset="0"/>
              </a:rPr>
              <a:t>phần bánh còn lại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của hai bạn Vuông và Tròn.</a:t>
            </a:r>
          </a:p>
        </p:txBody>
      </p:sp>
      <p:sp>
        <p:nvSpPr>
          <p:cNvPr id="19" name="Google Shape;360;p37"/>
          <p:cNvSpPr txBox="1">
            <a:spLocks/>
          </p:cNvSpPr>
          <p:nvPr/>
        </p:nvSpPr>
        <p:spPr>
          <a:xfrm>
            <a:off x="1458225" y="6538292"/>
            <a:ext cx="2135861" cy="1272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 có:</a:t>
            </a:r>
            <a:endParaRPr lang="en-GB" sz="45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4"/>
              <p:cNvSpPr txBox="1"/>
              <p:nvPr/>
            </p:nvSpPr>
            <p:spPr>
              <a:xfrm>
                <a:off x="3705726" y="6438900"/>
                <a:ext cx="6260083" cy="129625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      </a:t>
                </a:r>
              </a:p>
            </p:txBody>
          </p:sp>
        </mc:Choice>
        <mc:Fallback>
          <p:sp>
            <p:nvSpPr>
              <p:cNvPr id="2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5726" y="6438900"/>
                <a:ext cx="6260083" cy="1296252"/>
              </a:xfrm>
              <a:prstGeom prst="rect">
                <a:avLst/>
              </a:prstGeom>
              <a:blipFill>
                <a:blip r:embed="rId4"/>
                <a:stretch>
                  <a:fillRect l="-97" b="-37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14"/>
              <p:cNvSpPr txBox="1"/>
              <p:nvPr/>
            </p:nvSpPr>
            <p:spPr>
              <a:xfrm>
                <a:off x="8022770" y="6438900"/>
                <a:ext cx="4109357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    </a:t>
                </a:r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2770" y="6438900"/>
                <a:ext cx="4109357" cy="1269450"/>
              </a:xfrm>
              <a:prstGeom prst="rect">
                <a:avLst/>
              </a:prstGeom>
              <a:blipFill>
                <a:blip r:embed="rId5"/>
                <a:stretch>
                  <a:fillRect b="-7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1447340" y="8052017"/>
            <a:ext cx="518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 9 &lt; 10  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14"/>
              <p:cNvSpPr txBox="1"/>
              <p:nvPr/>
            </p:nvSpPr>
            <p:spPr>
              <a:xfrm>
                <a:off x="3831770" y="7650504"/>
                <a:ext cx="4191000" cy="130567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nên</a:t>
                </a:r>
                <a:r>
                  <a:rPr lang="en-US" sz="5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</p:txBody>
          </p:sp>
        </mc:Choice>
        <mc:Fallback>
          <p:sp>
            <p:nvSpPr>
              <p:cNvPr id="26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770" y="7650504"/>
                <a:ext cx="4191000" cy="1305678"/>
              </a:xfrm>
              <a:prstGeom prst="rect">
                <a:avLst/>
              </a:prstGeom>
              <a:blipFill>
                <a:blip r:embed="rId6"/>
                <a:stretch>
                  <a:fillRect b="-32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14"/>
              <p:cNvSpPr txBox="1"/>
              <p:nvPr/>
            </p:nvSpPr>
            <p:spPr>
              <a:xfrm>
                <a:off x="7048500" y="7708350"/>
                <a:ext cx="4191000" cy="13245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=&gt;</a:t>
                </a:r>
                <a:r>
                  <a:rPr lang="en-US" sz="50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&lt;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</p:txBody>
          </p:sp>
        </mc:Choice>
        <mc:Fallback>
          <p:sp>
            <p:nvSpPr>
              <p:cNvPr id="2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8500" y="7708350"/>
                <a:ext cx="4191000" cy="1324593"/>
              </a:xfrm>
              <a:prstGeom prst="rect">
                <a:avLst/>
              </a:prstGeom>
              <a:blipFill>
                <a:blip r:embed="rId7"/>
                <a:stretch>
                  <a:fillRect b="-2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1376582" y="9182190"/>
            <a:ext cx="163181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luận: Phần bánh còn lại </a:t>
            </a:r>
            <a:r>
              <a:rPr lang="en-US" sz="4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 </a:t>
            </a:r>
            <a:r>
              <a:rPr lang="en-US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 </a:t>
            </a:r>
            <a:r>
              <a:rPr lang="en-US" sz="4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 </a:t>
            </a:r>
            <a:r>
              <a:rPr lang="en-US" sz="40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 hơn của bạn </a:t>
            </a:r>
            <a:r>
              <a:rPr lang="en-US" sz="400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Tròn.</a:t>
            </a:r>
          </a:p>
        </p:txBody>
      </p:sp>
    </p:spTree>
    <p:extLst>
      <p:ext uri="{BB962C8B-B14F-4D97-AF65-F5344CB8AC3E}">
        <p14:creationId xmlns:p14="http://schemas.microsoft.com/office/powerpoint/2010/main" val="39491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9" grpId="0"/>
      <p:bldP spid="24" grpId="0"/>
      <p:bldP spid="26" grpId="0"/>
      <p:bldP spid="27" grpId="0"/>
      <p:bldP spid="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9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08777" y="1019175"/>
            <a:ext cx="12070447" cy="927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400" b="1" smtClean="0">
                <a:solidFill>
                  <a:srgbClr val="FEF4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 thức trọng tâm</a:t>
            </a:r>
            <a:endParaRPr lang="en-US" sz="6400" b="1">
              <a:solidFill>
                <a:srgbClr val="FEF4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028700" y="2698419"/>
            <a:ext cx="16230600" cy="5801327"/>
            <a:chOff x="0" y="0"/>
            <a:chExt cx="8732589" cy="312130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732589" cy="3121303"/>
            </a:xfrm>
            <a:custGeom>
              <a:avLst/>
              <a:gdLst/>
              <a:ahLst/>
              <a:cxnLst/>
              <a:rect l="l" t="t" r="r" b="b"/>
              <a:pathLst>
                <a:path w="8732589" h="3121303">
                  <a:moveTo>
                    <a:pt x="8608130" y="3121302"/>
                  </a:moveTo>
                  <a:lnTo>
                    <a:pt x="124460" y="3121302"/>
                  </a:lnTo>
                  <a:cubicBezTo>
                    <a:pt x="55880" y="3121302"/>
                    <a:pt x="0" y="3065422"/>
                    <a:pt x="0" y="299684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608130" y="0"/>
                  </a:lnTo>
                  <a:cubicBezTo>
                    <a:pt x="8676710" y="0"/>
                    <a:pt x="8732589" y="55880"/>
                    <a:pt x="8732589" y="124460"/>
                  </a:cubicBezTo>
                  <a:lnTo>
                    <a:pt x="8732589" y="2996842"/>
                  </a:lnTo>
                  <a:cubicBezTo>
                    <a:pt x="8732589" y="3065422"/>
                    <a:pt x="8676710" y="3121303"/>
                    <a:pt x="8608130" y="312130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904725" y="7065339"/>
            <a:ext cx="1950677" cy="22730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230361">
            <a:off x="598853" y="2042922"/>
            <a:ext cx="2110078" cy="1480891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C4F59"/>
            </a:solidFill>
          </p:spPr>
        </p:sp>
      </p:grpSp>
      <p:sp>
        <p:nvSpPr>
          <p:cNvPr id="14" name="Rectangle 13"/>
          <p:cNvSpPr/>
          <p:nvPr/>
        </p:nvSpPr>
        <p:spPr>
          <a:xfrm>
            <a:off x="1616529" y="3948278"/>
            <a:ext cx="1505494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lvl="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  <a:defRPr/>
            </a:pPr>
            <a:r>
              <a:rPr lang="vi-VN" altLang="zh-CN" sz="450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Muốn so sánh hai phân số không cùng mẫu, ta viết chúng dưới dạng hai phân số </a:t>
            </a:r>
            <a:r>
              <a:rPr lang="vi-VN" altLang="zh-CN" sz="450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có </a:t>
            </a:r>
            <a:r>
              <a:rPr lang="vi-VN" altLang="zh-CN" sz="4500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cùng</a:t>
            </a:r>
            <a:r>
              <a:rPr lang="en-GB" altLang="zh-CN" sz="4500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 </a:t>
            </a:r>
            <a:r>
              <a:rPr lang="vi-VN" altLang="zh-CN" sz="4500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một </a:t>
            </a:r>
            <a:r>
              <a:rPr lang="vi-VN" altLang="zh-CN" sz="450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mẫu dương rồi so sánh các tử với nhau: </a:t>
            </a:r>
            <a:r>
              <a:rPr lang="vi-VN" altLang="zh-CN" sz="4500" i="1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phân </a:t>
            </a:r>
            <a:r>
              <a:rPr lang="vi-VN" altLang="zh-CN" sz="4500" i="1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s</a:t>
            </a:r>
            <a:r>
              <a:rPr lang="en-GB" altLang="zh-CN" sz="4500" i="1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ố</a:t>
            </a:r>
            <a:r>
              <a:rPr lang="vi-VN" altLang="zh-CN" sz="4500" i="1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 </a:t>
            </a:r>
            <a:r>
              <a:rPr lang="vi-VN" altLang="zh-CN" sz="4500" i="1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nào có tử lớn hơn thì </a:t>
            </a:r>
            <a:r>
              <a:rPr lang="vi-VN" altLang="zh-CN" sz="4500" i="1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phân </a:t>
            </a:r>
            <a:r>
              <a:rPr lang="vi-VN" altLang="zh-CN" sz="4500" i="1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s</a:t>
            </a:r>
            <a:r>
              <a:rPr lang="en-GB" altLang="zh-CN" sz="4500" i="1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ố</a:t>
            </a:r>
            <a:r>
              <a:rPr lang="vi-VN" altLang="zh-CN" sz="4500" i="1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 đó</a:t>
            </a:r>
            <a:r>
              <a:rPr lang="en-GB" altLang="zh-CN" sz="4500" i="1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 </a:t>
            </a:r>
            <a:r>
              <a:rPr lang="vi-VN" altLang="zh-CN" sz="4500" i="1" smtClean="0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lớn </a:t>
            </a:r>
            <a:r>
              <a:rPr lang="vi-VN" altLang="zh-CN" sz="4500" i="1">
                <a:latin typeface="Arial" panose="020B0604020202020204" pitchFamily="34" charset="0"/>
                <a:ea typeface="微软雅黑"/>
                <a:cs typeface="Arial" panose="020B0604020202020204" pitchFamily="34" charset="0"/>
                <a:sym typeface="+mn-lt"/>
              </a:rPr>
              <a:t>hơn.</a:t>
            </a:r>
            <a:endParaRPr lang="zh-CN" altLang="en-US" sz="4500" i="1" kern="0" dirty="0">
              <a:latin typeface="Arial" panose="020B0604020202020204" pitchFamily="34" charset="0"/>
              <a:ea typeface="微软雅黑"/>
              <a:cs typeface="Arial" panose="020B0604020202020204" pitchFamily="34" charset="0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p:grpSp>
        <p:nvGrpSpPr>
          <p:cNvPr id="3" name="Group 2"/>
          <p:cNvGrpSpPr/>
          <p:nvPr/>
        </p:nvGrpSpPr>
        <p:grpSpPr>
          <a:xfrm>
            <a:off x="841649" y="3673579"/>
            <a:ext cx="16227148" cy="5103437"/>
            <a:chOff x="1788665" y="3850358"/>
            <a:chExt cx="16227148" cy="5103437"/>
          </a:xfrm>
        </p:grpSpPr>
        <p:grpSp>
          <p:nvGrpSpPr>
            <p:cNvPr id="10" name="Group 10"/>
            <p:cNvGrpSpPr/>
            <p:nvPr/>
          </p:nvGrpSpPr>
          <p:grpSpPr>
            <a:xfrm>
              <a:off x="5595215" y="4024881"/>
              <a:ext cx="12420598" cy="4928914"/>
              <a:chOff x="-2442337" y="137868"/>
              <a:chExt cx="6682685" cy="2651916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2442337" y="137868"/>
                <a:ext cx="6682685" cy="2651916"/>
              </a:xfrm>
              <a:custGeom>
                <a:avLst/>
                <a:gdLst/>
                <a:ahLst/>
                <a:cxnLst/>
                <a:rect l="l" t="t" r="r" b="b"/>
                <a:pathLst>
                  <a:path w="3982260" h="2789783">
                    <a:moveTo>
                      <a:pt x="3857800" y="2789783"/>
                    </a:moveTo>
                    <a:lnTo>
                      <a:pt x="124460" y="2789783"/>
                    </a:lnTo>
                    <a:cubicBezTo>
                      <a:pt x="55880" y="2789783"/>
                      <a:pt x="0" y="2733903"/>
                      <a:pt x="0" y="266532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857801" y="0"/>
                    </a:lnTo>
                    <a:cubicBezTo>
                      <a:pt x="3926380" y="0"/>
                      <a:pt x="3982260" y="55880"/>
                      <a:pt x="3982260" y="124460"/>
                    </a:cubicBezTo>
                    <a:lnTo>
                      <a:pt x="3982260" y="2665323"/>
                    </a:lnTo>
                    <a:cubicBezTo>
                      <a:pt x="3982260" y="2733903"/>
                      <a:pt x="3926380" y="2789783"/>
                      <a:pt x="3857801" y="278978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D771B2E-8650-4CEE-BDA0-74E20F33DD41}"/>
                </a:ext>
              </a:extLst>
            </p:cNvPr>
            <p:cNvGrpSpPr/>
            <p:nvPr/>
          </p:nvGrpSpPr>
          <p:grpSpPr>
            <a:xfrm>
              <a:off x="4620373" y="3850358"/>
              <a:ext cx="2212662" cy="1122796"/>
              <a:chOff x="1241462" y="928814"/>
              <a:chExt cx="1027020" cy="1122796"/>
            </a:xfrm>
          </p:grpSpPr>
          <p:sp>
            <p:nvSpPr>
              <p:cNvPr id="24" name="Rectangle: Rounded Corners 72">
                <a:extLst>
                  <a:ext uri="{FF2B5EF4-FFF2-40B4-BE49-F238E27FC236}">
                    <a16:creationId xmlns:a16="http://schemas.microsoft.com/office/drawing/2014/main" id="{913DB40F-7B4A-4F73-82C2-C82E3D155287}"/>
                  </a:ext>
                </a:extLst>
              </p:cNvPr>
              <p:cNvSpPr/>
              <p:nvPr/>
            </p:nvSpPr>
            <p:spPr>
              <a:xfrm>
                <a:off x="1241462" y="928814"/>
                <a:ext cx="1027020" cy="1122796"/>
              </a:xfrm>
              <a:prstGeom prst="roundRect">
                <a:avLst>
                  <a:gd name="adj" fmla="val 26018"/>
                </a:avLst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45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7ED6EEB-25CA-4799-BFAE-3FF1CDEAE044}"/>
                  </a:ext>
                </a:extLst>
              </p:cNvPr>
              <p:cNvSpPr txBox="1"/>
              <p:nvPr/>
            </p:nvSpPr>
            <p:spPr>
              <a:xfrm>
                <a:off x="1427273" y="1097797"/>
                <a:ext cx="655397" cy="7848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Giải</a:t>
                </a:r>
                <a:endParaRPr lang="en-GB" sz="45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32" name="Picture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20505686">
              <a:off x="1788665" y="5649674"/>
              <a:ext cx="2999955" cy="3089840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667445" y="685816"/>
            <a:ext cx="12048554" cy="2466984"/>
            <a:chOff x="0" y="1"/>
            <a:chExt cx="4562790" cy="1924078"/>
          </a:xfrm>
        </p:grpSpPr>
        <p:sp>
          <p:nvSpPr>
            <p:cNvPr id="6" name="Freeform 6"/>
            <p:cNvSpPr/>
            <p:nvPr/>
          </p:nvSpPr>
          <p:spPr>
            <a:xfrm>
              <a:off x="0" y="1"/>
              <a:ext cx="4562790" cy="1924078"/>
            </a:xfrm>
            <a:custGeom>
              <a:avLst/>
              <a:gdLst/>
              <a:ahLst/>
              <a:cxnLst/>
              <a:rect l="l" t="t" r="r" b="b"/>
              <a:pathLst>
                <a:path w="3982260" h="2789783">
                  <a:moveTo>
                    <a:pt x="3857800" y="2789783"/>
                  </a:moveTo>
                  <a:lnTo>
                    <a:pt x="124460" y="2789783"/>
                  </a:lnTo>
                  <a:cubicBezTo>
                    <a:pt x="55880" y="2789783"/>
                    <a:pt x="0" y="2733903"/>
                    <a:pt x="0" y="266532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57801" y="0"/>
                  </a:lnTo>
                  <a:cubicBezTo>
                    <a:pt x="3926380" y="0"/>
                    <a:pt x="3982260" y="55880"/>
                    <a:pt x="3982260" y="124460"/>
                  </a:cubicBezTo>
                  <a:lnTo>
                    <a:pt x="3982260" y="2665323"/>
                  </a:lnTo>
                  <a:cubicBezTo>
                    <a:pt x="3982260" y="2733903"/>
                    <a:pt x="3926380" y="2789783"/>
                    <a:pt x="3857801" y="278978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9CE72C-F6DF-4F77-9819-D77D0303CFA0}"/>
              </a:ext>
            </a:extLst>
          </p:cNvPr>
          <p:cNvGrpSpPr/>
          <p:nvPr/>
        </p:nvGrpSpPr>
        <p:grpSpPr>
          <a:xfrm>
            <a:off x="1195275" y="415599"/>
            <a:ext cx="2819399" cy="1122806"/>
            <a:chOff x="929343" y="1871950"/>
            <a:chExt cx="2831099" cy="897800"/>
          </a:xfrm>
        </p:grpSpPr>
        <p:sp>
          <p:nvSpPr>
            <p:cNvPr id="19" name="Rectangle: Rounded Corners 4">
              <a:extLst>
                <a:ext uri="{FF2B5EF4-FFF2-40B4-BE49-F238E27FC236}">
                  <a16:creationId xmlns:a16="http://schemas.microsoft.com/office/drawing/2014/main" id="{C5C7DB88-19A6-439A-A2A1-1F3ECCB128CB}"/>
                </a:ext>
              </a:extLst>
            </p:cNvPr>
            <p:cNvSpPr/>
            <p:nvPr/>
          </p:nvSpPr>
          <p:spPr>
            <a:xfrm>
              <a:off x="929343" y="1871950"/>
              <a:ext cx="2477434" cy="897800"/>
            </a:xfrm>
            <a:prstGeom prst="roundRect">
              <a:avLst>
                <a:gd name="adj" fmla="val 26018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4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8AD7A2-6D7B-41E0-A7AF-949CB12FC8D5}"/>
                </a:ext>
              </a:extLst>
            </p:cNvPr>
            <p:cNvSpPr txBox="1"/>
            <p:nvPr/>
          </p:nvSpPr>
          <p:spPr>
            <a:xfrm>
              <a:off x="1148750" y="2007073"/>
              <a:ext cx="2611692" cy="627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 smtClean="0">
                  <a:latin typeface="Arial" panose="020B0604020202020204" pitchFamily="34" charset="0"/>
                  <a:cs typeface="Arial" panose="020B0604020202020204" pitchFamily="34" charset="0"/>
                </a:rPr>
                <a:t>Ví dụ 3</a:t>
              </a:r>
              <a:endParaRPr lang="en-GB" sz="4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771DC0B-880A-4DE5-981B-6F7E44118836}"/>
                  </a:ext>
                </a:extLst>
              </p:cNvPr>
              <p:cNvSpPr txBox="1"/>
              <p:nvPr/>
            </p:nvSpPr>
            <p:spPr>
              <a:xfrm>
                <a:off x="3662471" y="1218752"/>
                <a:ext cx="9352760" cy="1271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So sánh hai phân số sau: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GB" sz="45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GB" sz="4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771DC0B-880A-4DE5-981B-6F7E44118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2471" y="1218752"/>
                <a:ext cx="9352760" cy="1271374"/>
              </a:xfrm>
              <a:prstGeom prst="rect">
                <a:avLst/>
              </a:prstGeom>
              <a:blipFill>
                <a:blip r:embed="rId4"/>
                <a:stretch>
                  <a:fillRect l="-2738" r="-1043" b="-10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6284450" y="4149946"/>
            <a:ext cx="1015105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BCNN(12, 18) = 36 nên ta có:</a:t>
            </a:r>
            <a:endParaRPr lang="en-US" sz="4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14"/>
              <p:cNvSpPr txBox="1"/>
              <p:nvPr/>
            </p:nvSpPr>
            <p:spPr>
              <a:xfrm>
                <a:off x="5394527" y="5236063"/>
                <a:ext cx="6260083" cy="129625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(−7)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      </a:t>
                </a:r>
              </a:p>
            </p:txBody>
          </p:sp>
        </mc:Choice>
        <mc:Fallback>
          <p:sp>
            <p:nvSpPr>
              <p:cNvPr id="2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4527" y="5236063"/>
                <a:ext cx="6260083" cy="1296252"/>
              </a:xfrm>
              <a:prstGeom prst="rect">
                <a:avLst/>
              </a:prstGeom>
              <a:blipFill>
                <a:blip r:embed="rId5"/>
                <a:stretch>
                  <a:fillRect l="-97" b="-61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14"/>
              <p:cNvSpPr txBox="1"/>
              <p:nvPr/>
            </p:nvSpPr>
            <p:spPr>
              <a:xfrm>
                <a:off x="10786540" y="5207209"/>
                <a:ext cx="5943599" cy="135312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(−11)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86540" y="5207209"/>
                <a:ext cx="5943599" cy="13531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FA0E7D4-0E7E-4DF0-858B-D3BF0672AF67}"/>
                  </a:ext>
                </a:extLst>
              </p:cNvPr>
              <p:cNvSpPr txBox="1"/>
              <p:nvPr/>
            </p:nvSpPr>
            <p:spPr>
              <a:xfrm>
                <a:off x="5224610" y="7160653"/>
                <a:ext cx="8110389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GB" sz="450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Vì -21 &gt; -22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−21</m:t>
                        </m:r>
                      </m:num>
                      <m:den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  <m:r>
                      <a:rPr lang="en-GB" sz="4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−22</m:t>
                        </m:r>
                      </m:num>
                      <m:den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endParaRPr lang="en-US" sz="45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FA0E7D4-0E7E-4DF0-858B-D3BF0672A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4610" y="7160653"/>
                <a:ext cx="8110389" cy="1141466"/>
              </a:xfrm>
              <a:prstGeom prst="rect">
                <a:avLst/>
              </a:prstGeom>
              <a:blipFill>
                <a:blip r:embed="rId7"/>
                <a:stretch>
                  <a:fillRect l="-2857" b="-96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FA0E7D4-0E7E-4DF0-858B-D3BF0672AF67}"/>
                  </a:ext>
                </a:extLst>
              </p:cNvPr>
              <p:cNvSpPr txBox="1"/>
              <p:nvPr/>
            </p:nvSpPr>
            <p:spPr>
              <a:xfrm>
                <a:off x="12877110" y="7155344"/>
                <a:ext cx="3558399" cy="11414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=&gt;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GB" sz="4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&gt;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5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FA0E7D4-0E7E-4DF0-858B-D3BF0672AF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7110" y="7155344"/>
                <a:ext cx="3558399" cy="1141466"/>
              </a:xfrm>
              <a:prstGeom prst="rect">
                <a:avLst/>
              </a:prstGeom>
              <a:blipFill>
                <a:blip r:embed="rId8"/>
                <a:stretch>
                  <a:fillRect l="-7705" b="-14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31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sp>
        <p:nvSpPr>
          <p:cNvPr id="11" name="TextBox 18"/>
          <p:cNvSpPr txBox="1"/>
          <p:nvPr/>
        </p:nvSpPr>
        <p:spPr>
          <a:xfrm>
            <a:off x="1219200" y="424015"/>
            <a:ext cx="8197829" cy="922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3</a:t>
            </a:r>
            <a:endParaRPr lang="en-US" sz="55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9"/>
          <p:cNvSpPr txBox="1"/>
          <p:nvPr/>
        </p:nvSpPr>
        <p:spPr>
          <a:xfrm>
            <a:off x="1178104" y="1692218"/>
            <a:ext cx="7467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So sánh các phân số sau: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7"/>
              <p:cNvSpPr txBox="1"/>
              <p:nvPr/>
            </p:nvSpPr>
            <p:spPr>
              <a:xfrm>
                <a:off x="2677886" y="2781806"/>
                <a:ext cx="3912640" cy="125495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à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886" y="2781806"/>
                <a:ext cx="3912640" cy="1254959"/>
              </a:xfrm>
              <a:prstGeom prst="rect">
                <a:avLst/>
              </a:prstGeom>
              <a:blipFill>
                <a:blip r:embed="rId2"/>
                <a:stretch>
                  <a:fillRect l="-8879" b="-15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7"/>
              <p:cNvSpPr txBox="1"/>
              <p:nvPr/>
            </p:nvSpPr>
            <p:spPr>
              <a:xfrm>
                <a:off x="10820400" y="2847781"/>
                <a:ext cx="3912640" cy="1325106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à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0400" y="2847781"/>
                <a:ext cx="3912640" cy="1325106"/>
              </a:xfrm>
              <a:prstGeom prst="rect">
                <a:avLst/>
              </a:prstGeom>
              <a:blipFill>
                <a:blip r:embed="rId3"/>
                <a:stretch>
                  <a:fillRect l="-8879" b="-100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196655" flipH="1">
            <a:off x="15294328" y="173684"/>
            <a:ext cx="2494069" cy="16506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714604" flipH="1">
            <a:off x="389262" y="7943110"/>
            <a:ext cx="1962669" cy="199532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4"/>
              <p:cNvSpPr txBox="1"/>
              <p:nvPr/>
            </p:nvSpPr>
            <p:spPr>
              <a:xfrm>
                <a:off x="2709600" y="4264310"/>
                <a:ext cx="4605602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1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9600" y="4264310"/>
                <a:ext cx="4605602" cy="131144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4"/>
              <p:cNvSpPr txBox="1"/>
              <p:nvPr/>
            </p:nvSpPr>
            <p:spPr>
              <a:xfrm>
                <a:off x="2720752" y="5789365"/>
                <a:ext cx="4594450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0752" y="5789365"/>
                <a:ext cx="4594450" cy="131144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2677886" y="7616231"/>
                <a:ext cx="5824030" cy="10902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4500" smtClean="0">
                    <a:solidFill>
                      <a:srgbClr val="002060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30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22</m:t>
                        </m:r>
                      </m:num>
                      <m:den>
                        <m:r>
                          <a:rPr lang="vi-VN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vi-VN" sz="4500">
                    <a:solidFill>
                      <a:srgbClr val="002060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vi-VN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vi-VN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450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886" y="7616231"/>
                <a:ext cx="5824030" cy="1090298"/>
              </a:xfrm>
              <a:prstGeom prst="rect">
                <a:avLst/>
              </a:prstGeom>
              <a:blipFill>
                <a:blip r:embed="rId10"/>
                <a:stretch>
                  <a:fillRect l="-4393" b="-12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14"/>
              <p:cNvSpPr txBox="1"/>
              <p:nvPr/>
            </p:nvSpPr>
            <p:spPr>
              <a:xfrm>
                <a:off x="10820400" y="4336284"/>
                <a:ext cx="4605602" cy="129676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(−1)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</p:txBody>
          </p:sp>
        </mc:Choice>
        <mc:Fallback>
          <p:sp>
            <p:nvSpPr>
              <p:cNvPr id="2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0400" y="4336284"/>
                <a:ext cx="4605602" cy="12967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/>
              <p:cNvSpPr/>
              <p:nvPr/>
            </p:nvSpPr>
            <p:spPr>
              <a:xfrm>
                <a:off x="10798629" y="6083515"/>
                <a:ext cx="6093335" cy="10861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4500" smtClean="0">
                    <a:solidFill>
                      <a:srgbClr val="002060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</m:oMath>
                </a14:m>
                <a:r>
                  <a:rPr lang="vi-VN" sz="4500" smtClean="0">
                    <a:solidFill>
                      <a:srgbClr val="002060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vi-VN" sz="4500">
                    <a:solidFill>
                      <a:srgbClr val="002060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  <m:r>
                      <a:rPr lang="en-GB" sz="45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sz="4500" i="1">
                            <a:solidFill>
                              <a:srgbClr val="002060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24</m:t>
                        </m:r>
                      </m:den>
                    </m:f>
                    <m:r>
                      <a:rPr lang="en-GB" sz="45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450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8629" y="6083515"/>
                <a:ext cx="6093335" cy="1086131"/>
              </a:xfrm>
              <a:prstGeom prst="rect">
                <a:avLst/>
              </a:prstGeom>
              <a:blipFill>
                <a:blip r:embed="rId12"/>
                <a:stretch>
                  <a:fillRect l="-4200" b="-123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10"/>
          <p:cNvSpPr txBox="1"/>
          <p:nvPr/>
        </p:nvSpPr>
        <p:spPr>
          <a:xfrm>
            <a:off x="8782549" y="358746"/>
            <a:ext cx="6858000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766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4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p:sp>
        <p:nvSpPr>
          <p:cNvPr id="28" name="TextBox 10"/>
          <p:cNvSpPr txBox="1"/>
          <p:nvPr/>
        </p:nvSpPr>
        <p:spPr>
          <a:xfrm>
            <a:off x="6074772" y="301071"/>
            <a:ext cx="6307472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</a:t>
            </a:r>
            <a:r>
              <a:rPr lang="en-US" sz="50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 đôi</a:t>
            </a:r>
            <a:endParaRPr lang="en-US" sz="50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265" y="1278999"/>
            <a:ext cx="1176338" cy="960952"/>
          </a:xfrm>
          <a:prstGeom prst="rect">
            <a:avLst/>
          </a:prstGeom>
        </p:spPr>
      </p:pic>
      <p:sp>
        <p:nvSpPr>
          <p:cNvPr id="30" name="TextBox 2"/>
          <p:cNvSpPr txBox="1"/>
          <p:nvPr/>
        </p:nvSpPr>
        <p:spPr>
          <a:xfrm>
            <a:off x="2212265" y="1342269"/>
            <a:ext cx="4800601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7000"/>
              </a:lnSpc>
            </a:pPr>
            <a:r>
              <a:rPr lang="en-GB" sz="45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 thách nhỏ</a:t>
            </a:r>
            <a:endParaRPr lang="en-US" sz="45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407" y="5862549"/>
            <a:ext cx="2665637" cy="20996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9400" y="5591026"/>
            <a:ext cx="2582585" cy="23657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167933"/>
            <a:ext cx="2133600" cy="232756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321352" y="2784749"/>
            <a:ext cx="6308048" cy="2031373"/>
            <a:chOff x="381000" y="3253915"/>
            <a:chExt cx="6248400" cy="2031373"/>
          </a:xfrm>
        </p:grpSpPr>
        <p:sp>
          <p:nvSpPr>
            <p:cNvPr id="31" name="Rounded Rectangular Callout 30"/>
            <p:cNvSpPr/>
            <p:nvPr/>
          </p:nvSpPr>
          <p:spPr>
            <a:xfrm>
              <a:off x="381000" y="3253915"/>
              <a:ext cx="6248400" cy="2031373"/>
            </a:xfrm>
            <a:prstGeom prst="wedgeRoundRectCallout">
              <a:avLst>
                <a:gd name="adj1" fmla="val -6317"/>
                <a:gd name="adj2" fmla="val 90289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Rectangle 33"/>
                <p:cNvSpPr/>
                <p:nvPr/>
              </p:nvSpPr>
              <p:spPr>
                <a:xfrm>
                  <a:off x="440258" y="3329007"/>
                  <a:ext cx="5715000" cy="189077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40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Muốn so sánh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−15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81</m:t>
                          </m:r>
                        </m:den>
                      </m:f>
                    </m:oMath>
                  </a14:m>
                  <a:r>
                    <a:rPr lang="en-GB" sz="400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vi-VN" sz="400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và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90</m:t>
                          </m:r>
                        </m:den>
                      </m:f>
                    </m:oMath>
                  </a14:m>
                  <a:r>
                    <a:rPr lang="en-GB" sz="40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ta làm thế nào nhỉ?</a:t>
                  </a:r>
                  <a:endParaRPr lang="en-US" sz="40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34" name="Rectangle 3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0258" y="3329007"/>
                  <a:ext cx="5715000" cy="1890774"/>
                </a:xfrm>
                <a:prstGeom prst="rect">
                  <a:avLst/>
                </a:prstGeom>
                <a:blipFill>
                  <a:blip r:embed="rId6"/>
                  <a:stretch>
                    <a:fillRect l="-1163" b="-93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5" name="Group 34"/>
          <p:cNvGrpSpPr/>
          <p:nvPr/>
        </p:nvGrpSpPr>
        <p:grpSpPr>
          <a:xfrm>
            <a:off x="7012866" y="2259942"/>
            <a:ext cx="4262268" cy="2031373"/>
            <a:chOff x="538332" y="3253915"/>
            <a:chExt cx="4262268" cy="2031373"/>
          </a:xfrm>
        </p:grpSpPr>
        <p:sp>
          <p:nvSpPr>
            <p:cNvPr id="36" name="Rounded Rectangular Callout 35"/>
            <p:cNvSpPr/>
            <p:nvPr/>
          </p:nvSpPr>
          <p:spPr>
            <a:xfrm>
              <a:off x="647700" y="3253915"/>
              <a:ext cx="4152900" cy="2031373"/>
            </a:xfrm>
            <a:prstGeom prst="wedgeRoundRectCallout">
              <a:avLst>
                <a:gd name="adj1" fmla="val 2071"/>
                <a:gd name="adj2" fmla="val 78500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38332" y="3495298"/>
              <a:ext cx="415290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000" smtClean="0">
                  <a:latin typeface="Arial" panose="020B0604020202020204" pitchFamily="34" charset="0"/>
                  <a:cs typeface="Arial" panose="020B0604020202020204" pitchFamily="34" charset="0"/>
                </a:rPr>
                <a:t>Ta phải tìm BCNN(81, 90).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11767968" y="2192093"/>
            <a:ext cx="5924582" cy="2336176"/>
            <a:chOff x="381000" y="3228861"/>
            <a:chExt cx="5924582" cy="2031373"/>
          </a:xfrm>
        </p:grpSpPr>
        <p:sp>
          <p:nvSpPr>
            <p:cNvPr id="39" name="Rounded Rectangular Callout 38"/>
            <p:cNvSpPr/>
            <p:nvPr/>
          </p:nvSpPr>
          <p:spPr>
            <a:xfrm>
              <a:off x="381000" y="3228861"/>
              <a:ext cx="5924582" cy="2031373"/>
            </a:xfrm>
            <a:prstGeom prst="wedgeRoundRectCallout">
              <a:avLst>
                <a:gd name="adj1" fmla="val 13892"/>
                <a:gd name="adj2" fmla="val 82834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0" name="Rectangle 39"/>
                <p:cNvSpPr/>
                <p:nvPr/>
              </p:nvSpPr>
              <p:spPr>
                <a:xfrm>
                  <a:off x="704818" y="3263887"/>
                  <a:ext cx="5205614" cy="192396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40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Vì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−15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81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&lt;0</m:t>
                      </m:r>
                    </m:oMath>
                  </a14:m>
                  <a:r>
                    <a:rPr lang="en-GB" sz="400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vi-VN" sz="400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và </a:t>
                  </a:r>
                  <a14:m>
                    <m:oMath xmlns:m="http://schemas.openxmlformats.org/officeDocument/2006/math">
                      <m:r>
                        <a:rPr lang="en-GB" sz="4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0&lt; 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4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90</m:t>
                          </m:r>
                        </m:den>
                      </m:f>
                    </m:oMath>
                  </a14:m>
                  <a:r>
                    <a:rPr lang="en-GB" sz="400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nên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−15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81</m:t>
                          </m:r>
                        </m:den>
                      </m:f>
                      <m:r>
                        <a:rPr lang="en-GB" sz="4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&lt;</m:t>
                      </m:r>
                      <m:f>
                        <m:fPr>
                          <m:ctrlPr>
                            <a:rPr lang="en-US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90</m:t>
                          </m:r>
                        </m:den>
                      </m:f>
                      <m:r>
                        <a:rPr lang="en-GB" sz="40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a14:m>
                  <a:endParaRPr lang="en-US" sz="40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40" name="Rectangle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4818" y="3263887"/>
                  <a:ext cx="5205614" cy="1923969"/>
                </a:xfrm>
                <a:prstGeom prst="rect">
                  <a:avLst/>
                </a:prstGeom>
                <a:blipFill>
                  <a:blip r:embed="rId7"/>
                  <a:stretch>
                    <a:fillRect b="-24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7"/>
              <p:cNvSpPr txBox="1"/>
              <p:nvPr/>
            </p:nvSpPr>
            <p:spPr>
              <a:xfrm>
                <a:off x="2212265" y="8087040"/>
                <a:ext cx="14261861" cy="126945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Không quy đồng mẫu số, em hãy so sánh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 32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v</m:t>
                    </m:r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à 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57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5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1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2265" y="8087040"/>
                <a:ext cx="14261861" cy="1269450"/>
              </a:xfrm>
              <a:prstGeom prst="rect">
                <a:avLst/>
              </a:prstGeom>
              <a:blipFill>
                <a:blip r:embed="rId8"/>
                <a:stretch>
                  <a:fillRect l="-2437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94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3"/>
          <p:cNvSpPr/>
          <p:nvPr/>
        </p:nvSpPr>
        <p:spPr>
          <a:xfrm>
            <a:off x="674914" y="5912646"/>
            <a:ext cx="13824857" cy="2027431"/>
          </a:xfrm>
          <a:custGeom>
            <a:avLst/>
            <a:gdLst/>
            <a:ahLst/>
            <a:cxnLst/>
            <a:rect l="l" t="t" r="r" b="b"/>
            <a:pathLst>
              <a:path w="2393585" h="2798786">
                <a:moveTo>
                  <a:pt x="2269125" y="2798786"/>
                </a:moveTo>
                <a:lnTo>
                  <a:pt x="124460" y="2798786"/>
                </a:lnTo>
                <a:cubicBezTo>
                  <a:pt x="55880" y="2798786"/>
                  <a:pt x="0" y="2742906"/>
                  <a:pt x="0" y="2674326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269125" y="0"/>
                </a:lnTo>
                <a:cubicBezTo>
                  <a:pt x="2337705" y="0"/>
                  <a:pt x="2393585" y="55880"/>
                  <a:pt x="2393585" y="124460"/>
                </a:cubicBezTo>
                <a:lnTo>
                  <a:pt x="2393585" y="2674326"/>
                </a:lnTo>
                <a:cubicBezTo>
                  <a:pt x="2393585" y="2742906"/>
                  <a:pt x="2337705" y="2798786"/>
                  <a:pt x="2269125" y="2798786"/>
                </a:cubicBezTo>
                <a:close/>
              </a:path>
            </a:pathLst>
          </a:custGeom>
          <a:solidFill>
            <a:srgbClr val="FFFFFF"/>
          </a:solidFill>
        </p:spPr>
      </p:sp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sp>
        <p:nvSpPr>
          <p:cNvPr id="10" name="TextBox 16"/>
          <p:cNvSpPr txBox="1"/>
          <p:nvPr/>
        </p:nvSpPr>
        <p:spPr>
          <a:xfrm>
            <a:off x="685800" y="571500"/>
            <a:ext cx="5715000" cy="8771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>
                <a:solidFill>
                  <a:srgbClr val="189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5000" b="1" smtClean="0">
                <a:solidFill>
                  <a:srgbClr val="189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Hỗn số dương</a:t>
            </a:r>
            <a:endParaRPr lang="en-US" sz="5000" b="1" u="none">
              <a:solidFill>
                <a:srgbClr val="189F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2975489"/>
            <a:ext cx="7173383" cy="240230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551214" y="1641647"/>
            <a:ext cx="6934200" cy="2398742"/>
            <a:chOff x="571500" y="1612053"/>
            <a:chExt cx="4400815" cy="2398742"/>
          </a:xfrm>
        </p:grpSpPr>
        <p:sp>
          <p:nvSpPr>
            <p:cNvPr id="4" name="Rounded Rectangular Callout 3"/>
            <p:cNvSpPr/>
            <p:nvPr/>
          </p:nvSpPr>
          <p:spPr>
            <a:xfrm>
              <a:off x="571500" y="1612053"/>
              <a:ext cx="4400815" cy="2398742"/>
            </a:xfrm>
            <a:prstGeom prst="wedgeRoundRectCallout">
              <a:avLst>
                <a:gd name="adj1" fmla="val 62451"/>
                <a:gd name="adj2" fmla="val 40285"/>
                <a:gd name="adj3" fmla="val 16667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4"/>
            <p:cNvSpPr txBox="1"/>
            <p:nvPr/>
          </p:nvSpPr>
          <p:spPr>
            <a:xfrm>
              <a:off x="571500" y="1759114"/>
              <a:ext cx="4400815" cy="2215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smtClean="0">
                  <a:latin typeface="Arial" panose="020B0604020202020204" pitchFamily="34" charset="0"/>
                  <a:cs typeface="Arial" panose="020B0604020202020204" pitchFamily="34" charset="0"/>
                </a:rPr>
                <a:t>Chia đều 3 cái bánh cho hai bạn thì mỗi bạn được bao nhiêu phần bánh nhỉ?</a:t>
              </a:r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3" y="5912646"/>
            <a:ext cx="1665495" cy="159492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90800" y="6817538"/>
            <a:ext cx="1188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50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Viết phân số biểu thị phần bánh của mỗi bạn.</a:t>
            </a:r>
            <a:endParaRPr lang="en-GB" sz="45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2528207" y="8014284"/>
                <a:ext cx="13536386" cy="12935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hân số biểu thị phần bánh của mỗi bạn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  <a:endParaRPr lang="en-GB" sz="450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207" y="8014284"/>
                <a:ext cx="13536386" cy="1293559"/>
              </a:xfrm>
              <a:prstGeom prst="rect">
                <a:avLst/>
              </a:prstGeom>
              <a:blipFill>
                <a:blip r:embed="rId4"/>
                <a:stretch>
                  <a:fillRect l="-1892" b="-89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527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13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p:sp>
        <p:nvSpPr>
          <p:cNvPr id="17" name="Freeform 3"/>
          <p:cNvSpPr/>
          <p:nvPr/>
        </p:nvSpPr>
        <p:spPr>
          <a:xfrm>
            <a:off x="914400" y="266700"/>
            <a:ext cx="16230600" cy="2209799"/>
          </a:xfrm>
          <a:custGeom>
            <a:avLst/>
            <a:gdLst/>
            <a:ahLst/>
            <a:cxnLst/>
            <a:rect l="l" t="t" r="r" b="b"/>
            <a:pathLst>
              <a:path w="2393585" h="2798786">
                <a:moveTo>
                  <a:pt x="2269125" y="2798786"/>
                </a:moveTo>
                <a:lnTo>
                  <a:pt x="124460" y="2798786"/>
                </a:lnTo>
                <a:cubicBezTo>
                  <a:pt x="55880" y="2798786"/>
                  <a:pt x="0" y="2742906"/>
                  <a:pt x="0" y="2674326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269125" y="0"/>
                </a:lnTo>
                <a:cubicBezTo>
                  <a:pt x="2337705" y="0"/>
                  <a:pt x="2393585" y="55880"/>
                  <a:pt x="2393585" y="124460"/>
                </a:cubicBezTo>
                <a:lnTo>
                  <a:pt x="2393585" y="2674326"/>
                </a:lnTo>
                <a:cubicBezTo>
                  <a:pt x="2393585" y="2742906"/>
                  <a:pt x="2337705" y="2798786"/>
                  <a:pt x="2269125" y="2798786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8" name="Rounded Rectangle 17"/>
          <p:cNvSpPr/>
          <p:nvPr/>
        </p:nvSpPr>
        <p:spPr>
          <a:xfrm>
            <a:off x="1295400" y="647699"/>
            <a:ext cx="1681290" cy="95513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HĐ6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4"/>
              <p:cNvSpPr txBox="1"/>
              <p:nvPr/>
            </p:nvSpPr>
            <p:spPr>
              <a:xfrm>
                <a:off x="3368576" y="266700"/>
                <a:ext cx="13335000" cy="2004331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Tròn nói mỗi bạn được 1 cái bánh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cái bánh. Em có đồng ý với Tròn không?</a:t>
                </a:r>
                <a:endParaRPr lang="en-US" sz="45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8576" y="266700"/>
                <a:ext cx="13335000" cy="2004331"/>
              </a:xfrm>
              <a:prstGeom prst="rect">
                <a:avLst/>
              </a:prstGeom>
              <a:blipFill>
                <a:blip r:embed="rId2"/>
                <a:stretch>
                  <a:fillRect l="-2606" r="-2652" b="-127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47057" y="3314700"/>
                <a:ext cx="16543288" cy="10715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Ta viết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dưới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dạng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tổng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1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và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viết gọn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057" y="3314700"/>
                <a:ext cx="16543288" cy="1071512"/>
              </a:xfrm>
              <a:prstGeom prst="rect">
                <a:avLst/>
              </a:prstGeom>
              <a:blipFill>
                <a:blip r:embed="rId3"/>
                <a:stretch>
                  <a:fillRect l="-1548" r="-479" b="-1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947057" y="4610100"/>
                <a:ext cx="16219714" cy="20202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được gọi là một </a:t>
                </a:r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hỗn số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(dương), trong đó 1 là </a:t>
                </a:r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phần nguyên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, 5 là </a:t>
                </a:r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phần </a:t>
                </a:r>
                <a:r>
                  <a:rPr lang="en-US" sz="450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phân </a:t>
                </a:r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057" y="4610100"/>
                <a:ext cx="16219714" cy="2020233"/>
              </a:xfrm>
              <a:prstGeom prst="rect">
                <a:avLst/>
              </a:prstGeom>
              <a:blipFill>
                <a:blip r:embed="rId4"/>
                <a:stretch>
                  <a:fillRect l="-1578" r="-2029" b="-14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936171" y="6957745"/>
                <a:ext cx="9783447" cy="12656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Hỗn </a:t>
                </a:r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500">
                    <a:latin typeface="Arial" panose="020B0604020202020204" pitchFamily="34" charset="0"/>
                    <a:cs typeface="Arial" panose="020B0604020202020204" pitchFamily="34" charset="0"/>
                  </a:rPr>
                  <a:t> đọc là: "Một một phần hai".</a:t>
                </a:r>
                <a:endParaRPr lang="en-US" sz="45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171" y="6957745"/>
                <a:ext cx="9783447" cy="1265667"/>
              </a:xfrm>
              <a:prstGeom prst="rect">
                <a:avLst/>
              </a:prstGeom>
              <a:blipFill>
                <a:blip r:embed="rId5"/>
                <a:stretch>
                  <a:fillRect l="-2618" r="-1683" b="-7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795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695" y="3478374"/>
            <a:ext cx="3296782" cy="31476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638" y="4122407"/>
            <a:ext cx="3108394" cy="32217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9133" y="6580668"/>
            <a:ext cx="2453934" cy="2886234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58290" y="839283"/>
            <a:ext cx="6069581" cy="1752600"/>
            <a:chOff x="1727709" y="2019300"/>
            <a:chExt cx="6069581" cy="1752600"/>
          </a:xfrm>
        </p:grpSpPr>
        <p:sp>
          <p:nvSpPr>
            <p:cNvPr id="16" name="Rounded Rectangular Callout 15"/>
            <p:cNvSpPr/>
            <p:nvPr/>
          </p:nvSpPr>
          <p:spPr>
            <a:xfrm>
              <a:off x="1828800" y="2019300"/>
              <a:ext cx="5867400" cy="1752600"/>
            </a:xfrm>
            <a:prstGeom prst="wedgeRoundRectCallout">
              <a:avLst>
                <a:gd name="adj1" fmla="val -6002"/>
                <a:gd name="adj2" fmla="val 90172"/>
                <a:gd name="adj3" fmla="val 16667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7"/>
                <p:cNvSpPr txBox="1"/>
                <p:nvPr/>
              </p:nvSpPr>
              <p:spPr>
                <a:xfrm>
                  <a:off x="1727709" y="2099951"/>
                  <a:ext cx="6069581" cy="1410130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lvl="0" algn="ctr">
                    <a:lnSpc>
                      <a:spcPct val="135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45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Mình còn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vi-VN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vi-VN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4</m:t>
                          </m:r>
                        </m:den>
                      </m:f>
                    </m:oMath>
                  </a14:m>
                  <a:r>
                    <a:rPr lang="en-US" sz="4500" u="none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cái bánh.</a:t>
                  </a:r>
                  <a:endPara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7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27709" y="2099951"/>
                  <a:ext cx="6069581" cy="1410130"/>
                </a:xfrm>
                <a:prstGeom prst="rect">
                  <a:avLst/>
                </a:prstGeom>
                <a:blipFill>
                  <a:blip r:embed="rId5"/>
                  <a:stretch>
                    <a:fillRect b="-519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 17"/>
          <p:cNvGrpSpPr/>
          <p:nvPr/>
        </p:nvGrpSpPr>
        <p:grpSpPr>
          <a:xfrm>
            <a:off x="7715574" y="1307565"/>
            <a:ext cx="5911664" cy="1752600"/>
            <a:chOff x="1828800" y="2019300"/>
            <a:chExt cx="5911664" cy="1752600"/>
          </a:xfrm>
        </p:grpSpPr>
        <p:sp>
          <p:nvSpPr>
            <p:cNvPr id="19" name="Rounded Rectangular Callout 18"/>
            <p:cNvSpPr/>
            <p:nvPr/>
          </p:nvSpPr>
          <p:spPr>
            <a:xfrm>
              <a:off x="1828800" y="2019300"/>
              <a:ext cx="5867400" cy="1752600"/>
            </a:xfrm>
            <a:prstGeom prst="wedgeRoundRectCallout">
              <a:avLst>
                <a:gd name="adj1" fmla="val -34944"/>
                <a:gd name="adj2" fmla="val 91414"/>
                <a:gd name="adj3" fmla="val 16667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7"/>
                <p:cNvSpPr txBox="1"/>
                <p:nvPr/>
              </p:nvSpPr>
              <p:spPr>
                <a:xfrm>
                  <a:off x="1929890" y="2047590"/>
                  <a:ext cx="5810574" cy="1430584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lvl="0" algn="ctr">
                    <a:lnSpc>
                      <a:spcPct val="135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GB" sz="45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Mình còn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6</m:t>
                          </m:r>
                        </m:den>
                      </m:f>
                    </m:oMath>
                  </a14:m>
                  <a:r>
                    <a:rPr lang="en-US" sz="4500" u="none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cái bánh.</a:t>
                  </a:r>
                  <a:endParaRPr lang="en-US" sz="4500" u="none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20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29890" y="2047590"/>
                  <a:ext cx="5810574" cy="1430584"/>
                </a:xfrm>
                <a:prstGeom prst="rect">
                  <a:avLst/>
                </a:prstGeom>
                <a:blipFill>
                  <a:blip r:embed="rId6"/>
                  <a:stretch>
                    <a:fillRect l="-1049" r="-1049" b="-425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Group 20"/>
          <p:cNvGrpSpPr/>
          <p:nvPr/>
        </p:nvGrpSpPr>
        <p:grpSpPr>
          <a:xfrm>
            <a:off x="11144574" y="3563486"/>
            <a:ext cx="6553200" cy="2197084"/>
            <a:chOff x="1143000" y="1574816"/>
            <a:chExt cx="6553200" cy="2197084"/>
          </a:xfrm>
        </p:grpSpPr>
        <p:sp>
          <p:nvSpPr>
            <p:cNvPr id="22" name="Rounded Rectangular Callout 21"/>
            <p:cNvSpPr/>
            <p:nvPr/>
          </p:nvSpPr>
          <p:spPr>
            <a:xfrm>
              <a:off x="1143000" y="1574816"/>
              <a:ext cx="6553200" cy="2197084"/>
            </a:xfrm>
            <a:prstGeom prst="wedgeRoundRectCallout">
              <a:avLst>
                <a:gd name="adj1" fmla="val -392"/>
                <a:gd name="adj2" fmla="val 75559"/>
                <a:gd name="adj3" fmla="val 16667"/>
              </a:avLst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7"/>
            <p:cNvSpPr txBox="1"/>
            <p:nvPr/>
          </p:nvSpPr>
          <p:spPr>
            <a:xfrm>
              <a:off x="1371600" y="1724167"/>
              <a:ext cx="6324600" cy="18697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lvl="0"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latin typeface="Arial" panose="020B0604020202020204" pitchFamily="34" charset="0"/>
                  <a:cs typeface="Arial" panose="020B0604020202020204" pitchFamily="34" charset="0"/>
                </a:rPr>
                <a:t>Đố em biết phần bánh của bạn nào nhiều hơn? </a:t>
              </a:r>
              <a:endParaRPr lang="en-US" sz="4500" u="none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C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7407" y="621871"/>
            <a:ext cx="16173183" cy="8153401"/>
            <a:chOff x="0" y="0"/>
            <a:chExt cx="2494316" cy="32733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4316" cy="3273337"/>
            </a:xfrm>
            <a:custGeom>
              <a:avLst/>
              <a:gdLst/>
              <a:ahLst/>
              <a:cxnLst/>
              <a:rect l="l" t="t" r="r" b="b"/>
              <a:pathLst>
                <a:path w="2393585" h="2798786">
                  <a:moveTo>
                    <a:pt x="2269125" y="2798786"/>
                  </a:moveTo>
                  <a:lnTo>
                    <a:pt x="124460" y="2798786"/>
                  </a:lnTo>
                  <a:cubicBezTo>
                    <a:pt x="55880" y="2798786"/>
                    <a:pt x="0" y="2742906"/>
                    <a:pt x="0" y="267432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674326"/>
                  </a:lnTo>
                  <a:cubicBezTo>
                    <a:pt x="2393585" y="2742906"/>
                    <a:pt x="2337705" y="2798786"/>
                    <a:pt x="2269125" y="279878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196655" flipH="1">
            <a:off x="15406123" y="7657542"/>
            <a:ext cx="2494069" cy="1650620"/>
          </a:xfrm>
          <a:prstGeom prst="rect">
            <a:avLst/>
          </a:prstGeom>
        </p:spPr>
      </p:pic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1485898" y="594657"/>
                <a:ext cx="15316200" cy="22347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b="1" smtClean="0">
                    <a:solidFill>
                      <a:srgbClr val="002060"/>
                    </a:solidFill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Ví dụ: </a:t>
                </a:r>
                <a:r>
                  <a:rPr lang="en-US" sz="45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Viết một phân số (lớn hơn 1), chẳng hạn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</m:t>
                        </m:r>
                      </m:num>
                      <m:den>
                        <m:r>
                          <a:rPr lang="en-GB" sz="5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 dưới dạng hỗn số.</a:t>
                </a:r>
                <a:endParaRPr lang="en-US" sz="4500" b="1" dirty="0"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898" y="594657"/>
                <a:ext cx="15316200" cy="2234779"/>
              </a:xfrm>
              <a:prstGeom prst="rect">
                <a:avLst/>
              </a:prstGeom>
              <a:blipFill>
                <a:blip r:embed="rId4"/>
                <a:stretch>
                  <a:fillRect l="-1672" r="-1672" b="-92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646762"/>
              </p:ext>
            </p:extLst>
          </p:nvPr>
        </p:nvGraphicFramePr>
        <p:xfrm>
          <a:off x="1817071" y="3789002"/>
          <a:ext cx="3379316" cy="1554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9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9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0074">
                <a:tc>
                  <a:txBody>
                    <a:bodyPr/>
                    <a:lstStyle/>
                    <a:p>
                      <a:pPr algn="ctr"/>
                      <a:r>
                        <a:rPr lang="en-GB" sz="4500" b="1" smtClean="0">
                          <a:latin typeface="Arial" panose="020B0604020202020204" pitchFamily="34" charset="0"/>
                          <a:ea typeface="Times New Roman" charset="0"/>
                          <a:cs typeface="Arial" panose="020B0604020202020204" pitchFamily="34" charset="0"/>
                        </a:rPr>
                        <a:t>23</a:t>
                      </a:r>
                      <a:endParaRPr lang="en-US" sz="4500" b="1" dirty="0">
                        <a:latin typeface="Arial" panose="020B0604020202020204" pitchFamily="34" charset="0"/>
                        <a:ea typeface="Times New Roman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500" b="1" smtClean="0">
                          <a:latin typeface="Arial" panose="020B0604020202020204" pitchFamily="34" charset="0"/>
                          <a:ea typeface="Times New Roman" charset="0"/>
                          <a:cs typeface="Arial" panose="020B0604020202020204" pitchFamily="34" charset="0"/>
                        </a:rPr>
                        <a:t>5</a:t>
                      </a:r>
                      <a:endParaRPr lang="en-US" sz="4500" b="1" dirty="0">
                        <a:latin typeface="Arial" panose="020B0604020202020204" pitchFamily="34" charset="0"/>
                        <a:ea typeface="Times New Roman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074">
                <a:tc>
                  <a:txBody>
                    <a:bodyPr/>
                    <a:lstStyle/>
                    <a:p>
                      <a:pPr algn="ctr"/>
                      <a:r>
                        <a:rPr lang="en-US" sz="4500" dirty="0">
                          <a:latin typeface="Arial" panose="020B0604020202020204" pitchFamily="34" charset="0"/>
                          <a:ea typeface="Times New Roman" charset="0"/>
                          <a:cs typeface="Arial" panose="020B0604020202020204" pitchFamily="34" charset="0"/>
                        </a:rPr>
                        <a:t> 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500" dirty="0">
                        <a:latin typeface="Arial" panose="020B0604020202020204" pitchFamily="34" charset="0"/>
                        <a:ea typeface="Times New Roman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4" name="Group 13"/>
          <p:cNvGrpSpPr/>
          <p:nvPr/>
        </p:nvGrpSpPr>
        <p:grpSpPr>
          <a:xfrm>
            <a:off x="1909751" y="4816019"/>
            <a:ext cx="1370805" cy="1886620"/>
            <a:chOff x="2110035" y="1988151"/>
            <a:chExt cx="720000" cy="1360080"/>
          </a:xfrm>
        </p:grpSpPr>
        <p:sp>
          <p:nvSpPr>
            <p:cNvPr id="15" name="Oval 14"/>
            <p:cNvSpPr>
              <a:spLocks noChangeAspect="1"/>
            </p:cNvSpPr>
            <p:nvPr/>
          </p:nvSpPr>
          <p:spPr>
            <a:xfrm>
              <a:off x="2110035" y="1988151"/>
              <a:ext cx="720000" cy="7200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7" name="Straight Arrow Connector 16"/>
            <p:cNvCxnSpPr>
              <a:stCxn id="15" idx="4"/>
            </p:cNvCxnSpPr>
            <p:nvPr/>
          </p:nvCxnSpPr>
          <p:spPr>
            <a:xfrm>
              <a:off x="2470035" y="2708151"/>
              <a:ext cx="0" cy="64008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xtBox 18"/>
          <p:cNvSpPr txBox="1"/>
          <p:nvPr/>
        </p:nvSpPr>
        <p:spPr>
          <a:xfrm>
            <a:off x="1440878" y="6769393"/>
            <a:ext cx="20792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Số</a:t>
            </a:r>
            <a:r>
              <a:rPr lang="en-US" sz="4500" b="1" dirty="0">
                <a:solidFill>
                  <a:srgbClr val="0070C0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0070C0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dư</a:t>
            </a:r>
            <a:endParaRPr lang="en-US" sz="4500" b="1" dirty="0">
              <a:solidFill>
                <a:srgbClr val="0070C0"/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21862" y="6767439"/>
            <a:ext cx="242406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Thương</a:t>
            </a:r>
            <a:endParaRPr lang="en-US" sz="45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ea typeface="Times New Roman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7951102" y="4007423"/>
                <a:ext cx="6412517" cy="1402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50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23</m:t>
                          </m:r>
                        </m:num>
                        <m:den>
                          <m:r>
                            <a:rPr lang="en-GB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5</m:t>
                          </m:r>
                        </m:den>
                      </m:f>
                      <m:r>
                        <a:rPr lang="en-US" sz="4500" i="1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r>
                        <a:rPr lang="en-GB" sz="4500" b="1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Times New Roman" charset="0"/>
                          <a:cs typeface="Times New Roman" charset="0"/>
                        </a:rPr>
                        <m:t>𝟒</m:t>
                      </m:r>
                      <m:r>
                        <a:rPr lang="vi-VN" sz="4500" b="0" i="1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 </m:t>
                      </m:r>
                      <m:r>
                        <a:rPr lang="en-US" sz="4500" i="1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r>
                        <a:rPr lang="vi-VN" sz="4500" b="0" i="1" smtClean="0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 </m:t>
                      </m:r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500" b="1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𝟓</m:t>
                          </m:r>
                        </m:den>
                      </m:f>
                      <m:r>
                        <a:rPr lang="vi-VN" sz="4500" b="0" i="1" smtClean="0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  </m:t>
                      </m:r>
                      <m:r>
                        <a:rPr lang="en-US" sz="4500" i="1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r>
                        <a:rPr lang="vi-VN" sz="4500" b="0" i="1" smtClean="0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 </m:t>
                      </m:r>
                      <m:r>
                        <a:rPr lang="en-GB" sz="4500" b="0" i="1" smtClean="0">
                          <a:latin typeface="Cambria Math" panose="02040503050406030204" pitchFamily="18" charset="0"/>
                          <a:ea typeface="Times New Roman" charset="0"/>
                          <a:cs typeface="Times New Roman" charset="0"/>
                        </a:rPr>
                        <m:t>4</m:t>
                      </m:r>
                      <m:f>
                        <m:fPr>
                          <m:ctrlPr>
                            <a:rPr lang="en-US" sz="4500" i="1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3</m:t>
                          </m:r>
                        </m:num>
                        <m:den>
                          <m:r>
                            <a:rPr lang="en-GB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500" dirty="0"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1102" y="4007423"/>
                <a:ext cx="6412517" cy="14029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28"/>
          <p:cNvGrpSpPr/>
          <p:nvPr/>
        </p:nvGrpSpPr>
        <p:grpSpPr>
          <a:xfrm>
            <a:off x="6556546" y="5248995"/>
            <a:ext cx="4641014" cy="2306639"/>
            <a:chOff x="-285716" y="4045747"/>
            <a:chExt cx="4641014" cy="2096943"/>
          </a:xfrm>
        </p:grpSpPr>
        <p:sp>
          <p:nvSpPr>
            <p:cNvPr id="30" name="TextBox 29"/>
            <p:cNvSpPr txBox="1"/>
            <p:nvPr/>
          </p:nvSpPr>
          <p:spPr>
            <a:xfrm>
              <a:off x="-285716" y="5429208"/>
              <a:ext cx="4641014" cy="7134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5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Phần</a:t>
              </a:r>
              <a:r>
                <a:rPr lang="en-US" sz="45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 </a:t>
              </a:r>
              <a:r>
                <a:rPr lang="en-US" sz="45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số</a:t>
              </a:r>
              <a:r>
                <a:rPr lang="en-US" sz="45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 </a:t>
              </a:r>
              <a:r>
                <a:rPr lang="en-US" sz="45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nguyên</a:t>
              </a:r>
              <a:endParaRPr lang="en-US" sz="4500" b="1" dirty="0">
                <a:solidFill>
                  <a:srgbClr val="002060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 flipH="1">
              <a:off x="1554027" y="4045747"/>
              <a:ext cx="1612989" cy="1128113"/>
            </a:xfrm>
            <a:prstGeom prst="straightConnector1">
              <a:avLst/>
            </a:prstGeom>
            <a:ln w="3810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11786538" y="5290458"/>
            <a:ext cx="3967753" cy="2305148"/>
            <a:chOff x="2309803" y="4719157"/>
            <a:chExt cx="3967753" cy="2095588"/>
          </a:xfrm>
        </p:grpSpPr>
        <p:sp>
          <p:nvSpPr>
            <p:cNvPr id="33" name="TextBox 32"/>
            <p:cNvSpPr txBox="1"/>
            <p:nvPr/>
          </p:nvSpPr>
          <p:spPr>
            <a:xfrm>
              <a:off x="2309803" y="6101263"/>
              <a:ext cx="3967753" cy="71348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5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Phần</a:t>
              </a:r>
              <a:r>
                <a:rPr lang="en-US" sz="45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 </a:t>
              </a:r>
              <a:r>
                <a:rPr lang="en-US" sz="45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phân</a:t>
              </a:r>
              <a:r>
                <a:rPr lang="en-US" sz="45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 </a:t>
              </a:r>
              <a:r>
                <a:rPr lang="en-US" sz="4500" b="1" dirty="0" err="1">
                  <a:solidFill>
                    <a:srgbClr val="002060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rPr>
                <a:t>số</a:t>
              </a:r>
              <a:endParaRPr lang="en-US" sz="4500" b="1" dirty="0">
                <a:solidFill>
                  <a:srgbClr val="002060"/>
                </a:solidFill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endParaRPr>
            </a:p>
          </p:txBody>
        </p:sp>
        <p:cxnSp>
          <p:nvCxnSpPr>
            <p:cNvPr id="35" name="Straight Arrow Connector 34"/>
            <p:cNvCxnSpPr/>
            <p:nvPr/>
          </p:nvCxnSpPr>
          <p:spPr>
            <a:xfrm>
              <a:off x="2432236" y="4719157"/>
              <a:ext cx="1861443" cy="1179911"/>
            </a:xfrm>
            <a:prstGeom prst="straightConnector1">
              <a:avLst/>
            </a:prstGeom>
            <a:ln w="3810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Rectangle 35"/>
          <p:cNvSpPr/>
          <p:nvPr/>
        </p:nvSpPr>
        <p:spPr>
          <a:xfrm>
            <a:off x="4127759" y="4911117"/>
            <a:ext cx="505267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342521" y="4856580"/>
            <a:ext cx="505267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smtClean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3</a:t>
            </a:r>
            <a:endParaRPr lang="en-US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3713326" y="4822431"/>
            <a:ext cx="1370805" cy="1886620"/>
            <a:chOff x="2110035" y="1988151"/>
            <a:chExt cx="720000" cy="1360080"/>
          </a:xfrm>
        </p:grpSpPr>
        <p:sp>
          <p:nvSpPr>
            <p:cNvPr id="39" name="Oval 38"/>
            <p:cNvSpPr>
              <a:spLocks noChangeAspect="1"/>
            </p:cNvSpPr>
            <p:nvPr/>
          </p:nvSpPr>
          <p:spPr>
            <a:xfrm>
              <a:off x="2110035" y="1988151"/>
              <a:ext cx="720000" cy="720000"/>
            </a:xfrm>
            <a:prstGeom prst="ellipse">
              <a:avLst/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0" name="Straight Arrow Connector 39"/>
            <p:cNvCxnSpPr>
              <a:stCxn id="39" idx="4"/>
            </p:cNvCxnSpPr>
            <p:nvPr/>
          </p:nvCxnSpPr>
          <p:spPr>
            <a:xfrm>
              <a:off x="2470035" y="2708151"/>
              <a:ext cx="0" cy="640080"/>
            </a:xfrm>
            <a:prstGeom prst="straightConnector1">
              <a:avLst/>
            </a:prstGeom>
            <a:ln w="38100">
              <a:solidFill>
                <a:schemeClr val="accent2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Notched Right Arrow 4"/>
          <p:cNvSpPr/>
          <p:nvPr/>
        </p:nvSpPr>
        <p:spPr>
          <a:xfrm>
            <a:off x="5897196" y="4581162"/>
            <a:ext cx="1524000" cy="550836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  <p:bldP spid="25" grpId="0"/>
      <p:bldP spid="36" grpId="0"/>
      <p:bldP spid="37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C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2000" y="1562100"/>
            <a:ext cx="15316200" cy="6083903"/>
            <a:chOff x="0" y="0"/>
            <a:chExt cx="2494316" cy="32733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4316" cy="3273337"/>
            </a:xfrm>
            <a:custGeom>
              <a:avLst/>
              <a:gdLst/>
              <a:ahLst/>
              <a:cxnLst/>
              <a:rect l="l" t="t" r="r" b="b"/>
              <a:pathLst>
                <a:path w="2393585" h="2798786">
                  <a:moveTo>
                    <a:pt x="2269125" y="2798786"/>
                  </a:moveTo>
                  <a:lnTo>
                    <a:pt x="124460" y="2798786"/>
                  </a:lnTo>
                  <a:cubicBezTo>
                    <a:pt x="55880" y="2798786"/>
                    <a:pt x="0" y="2742906"/>
                    <a:pt x="0" y="267432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674326"/>
                  </a:lnTo>
                  <a:cubicBezTo>
                    <a:pt x="2393585" y="2742906"/>
                    <a:pt x="2337705" y="2798786"/>
                    <a:pt x="2269125" y="279878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p:sp>
        <p:nvSpPr>
          <p:cNvPr id="11" name="Google Shape;286;p35"/>
          <p:cNvSpPr txBox="1">
            <a:spLocks/>
          </p:cNvSpPr>
          <p:nvPr/>
        </p:nvSpPr>
        <p:spPr>
          <a:xfrm>
            <a:off x="1028700" y="2284021"/>
            <a:ext cx="14782800" cy="1818402"/>
          </a:xfrm>
          <a:prstGeom prst="rect">
            <a:avLst/>
          </a:prstGeom>
        </p:spPr>
        <p:txBody>
          <a:bodyPr spcFirstLastPara="1" wrap="square" lIns="360000" tIns="91425" rIns="91425" bIns="91425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Ngược lại, ta cũng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có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ể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viết một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hỗn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dương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dưới dạng phân số, chẳng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163800" y="4142502"/>
            <a:ext cx="2765163" cy="617913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5657171" y="4560275"/>
                <a:ext cx="1147588" cy="140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4500" i="0" smtClean="0">
                          <a:solidFill>
                            <a:srgbClr val="C00000"/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3</m:t>
                      </m:r>
                      <m:f>
                        <m:fPr>
                          <m:ctrlPr>
                            <a:rPr lang="vi-VN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vi-VN" sz="4500" b="0" i="0" smtClean="0">
                              <a:solidFill>
                                <a:srgbClr val="0070C0"/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4</m:t>
                          </m:r>
                        </m:num>
                        <m:den>
                          <m:r>
                            <a:rPr lang="en-GB" sz="45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500" dirty="0"/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171" y="4560275"/>
                <a:ext cx="1147588" cy="1407437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772102" y="4573827"/>
                <a:ext cx="3182413" cy="140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4500" b="0" i="0" smtClean="0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f>
                        <m:fPr>
                          <m:ctrlPr>
                            <a:rPr lang="vi-VN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vi-VN" sz="4500" b="0" i="0" smtClean="0">
                              <a:solidFill>
                                <a:srgbClr val="C00000"/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3</m:t>
                          </m:r>
                          <m:r>
                            <a:rPr lang="en-GB" sz="4500" b="0" i="0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 </m:t>
                          </m:r>
                          <m:r>
                            <a:rPr lang="vi-VN" sz="4500" b="0" i="0" smtClean="0"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.</m:t>
                          </m:r>
                          <m:r>
                            <a:rPr lang="en-GB" sz="4500" b="0" i="0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 </m:t>
                          </m:r>
                          <m:r>
                            <a:rPr lang="en-GB" sz="45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5</m:t>
                          </m:r>
                          <m:r>
                            <a:rPr lang="vi-VN" sz="4500" b="0" i="0" smtClean="0"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+</m:t>
                          </m:r>
                          <m:r>
                            <a:rPr lang="vi-VN" sz="4500" b="0" i="0" smtClean="0">
                              <a:solidFill>
                                <a:srgbClr val="0070C0"/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4</m:t>
                          </m:r>
                        </m:num>
                        <m:den>
                          <m:r>
                            <a:rPr lang="en-GB" sz="4500" b="0" i="0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500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102" y="4573827"/>
                <a:ext cx="3182413" cy="1407437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9601200" y="4604051"/>
                <a:ext cx="1832501" cy="1390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vi-VN" sz="4500" b="0" i="0" smtClean="0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f>
                        <m:fPr>
                          <m:ctrlPr>
                            <a:rPr lang="vi-VN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0" i="0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19</m:t>
                          </m:r>
                        </m:num>
                        <m:den>
                          <m:r>
                            <a:rPr lang="en-GB" sz="4500" b="0" i="0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US" sz="4500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0" y="4604051"/>
                <a:ext cx="1832501" cy="13907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353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0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p:pic>
        <p:nvPicPr>
          <p:cNvPr id="27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977776">
            <a:off x="15533278" y="234326"/>
            <a:ext cx="2010669" cy="2378211"/>
          </a:xfrm>
          <a:prstGeom prst="rect">
            <a:avLst/>
          </a:prstGeom>
        </p:spPr>
      </p:pic>
      <p:sp>
        <p:nvSpPr>
          <p:cNvPr id="23" name="TextBox 10"/>
          <p:cNvSpPr txBox="1"/>
          <p:nvPr/>
        </p:nvSpPr>
        <p:spPr>
          <a:xfrm>
            <a:off x="4495800" y="495300"/>
            <a:ext cx="8304729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 đôi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2133600" y="1922956"/>
            <a:ext cx="1752600" cy="183358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"/>
              <p:cNvSpPr txBox="1"/>
              <p:nvPr/>
            </p:nvSpPr>
            <p:spPr>
              <a:xfrm>
                <a:off x="4495800" y="1943100"/>
                <a:ext cx="10972800" cy="131882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GB" sz="5000" b="0" i="1" smtClean="0"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2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 phải là một hỗn số không? Vì sao?</a:t>
                </a:r>
                <a:endParaRPr lang="en-US" sz="450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800" y="1943100"/>
                <a:ext cx="10972800" cy="1318823"/>
              </a:xfrm>
              <a:prstGeom prst="rect">
                <a:avLst/>
              </a:prstGeom>
              <a:blipFill>
                <a:blip r:embed="rId11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2"/>
              <p:cNvSpPr txBox="1"/>
              <p:nvPr/>
            </p:nvSpPr>
            <p:spPr>
              <a:xfrm>
                <a:off x="4914900" y="3706492"/>
                <a:ext cx="8458200" cy="131882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en-GB" sz="5000" b="1" smtClean="0">
                    <a:solidFill>
                      <a:srgbClr val="C00000"/>
                    </a:solidFill>
                    <a:ea typeface="Times New Roman" charset="0"/>
                    <a:cs typeface="Times New Roman" charset="0"/>
                  </a:rPr>
                  <a:t>Trả lời: </a:t>
                </a:r>
                <a14:m>
                  <m:oMath xmlns:m="http://schemas.openxmlformats.org/officeDocument/2006/math"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2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solidFill>
                      <a:srgbClr val="C00000"/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không là một hỗn số.</a:t>
                </a:r>
                <a:endParaRPr lang="en-US" sz="4500">
                  <a:solidFill>
                    <a:srgbClr val="C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1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900" y="3706492"/>
                <a:ext cx="8458200" cy="1318823"/>
              </a:xfrm>
              <a:prstGeom prst="rect">
                <a:avLst/>
              </a:prstGeom>
              <a:blipFill>
                <a:blip r:embed="rId12"/>
                <a:stretch>
                  <a:fillRect l="-4539" r="-576" b="-129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790879" y="7044098"/>
            <a:ext cx="2019300" cy="2123235"/>
          </a:xfrm>
          <a:prstGeom prst="rect">
            <a:avLst/>
          </a:prstGeom>
        </p:spPr>
      </p:pic>
      <p:grpSp>
        <p:nvGrpSpPr>
          <p:cNvPr id="33" name="Group 32"/>
          <p:cNvGrpSpPr/>
          <p:nvPr/>
        </p:nvGrpSpPr>
        <p:grpSpPr>
          <a:xfrm>
            <a:off x="4301507" y="5632443"/>
            <a:ext cx="6346371" cy="2398742"/>
            <a:chOff x="944567" y="1612053"/>
            <a:chExt cx="4027747" cy="2398742"/>
          </a:xfrm>
        </p:grpSpPr>
        <p:sp>
          <p:nvSpPr>
            <p:cNvPr id="34" name="Rounded Rectangular Callout 33"/>
            <p:cNvSpPr/>
            <p:nvPr/>
          </p:nvSpPr>
          <p:spPr>
            <a:xfrm>
              <a:off x="944567" y="1612053"/>
              <a:ext cx="4027747" cy="2398742"/>
            </a:xfrm>
            <a:prstGeom prst="wedgeRoundRectCallout">
              <a:avLst>
                <a:gd name="adj1" fmla="val 62451"/>
                <a:gd name="adj2" fmla="val 40285"/>
                <a:gd name="adj3" fmla="val 16667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4"/>
            <p:cNvSpPr txBox="1"/>
            <p:nvPr/>
          </p:nvSpPr>
          <p:spPr>
            <a:xfrm>
              <a:off x="1034379" y="1980427"/>
              <a:ext cx="3848122" cy="16619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mtClean="0">
                  <a:latin typeface="Arial" panose="020B0604020202020204" pitchFamily="34" charset="0"/>
                  <a:cs typeface="Arial" panose="020B0604020202020204" pitchFamily="34" charset="0"/>
                </a:rPr>
                <a:t>Phần phân số của hỗn số luôn nhỏ hơn 1.</a:t>
              </a:r>
              <a:endParaRPr lang="en-US" sz="45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543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sp>
        <p:nvSpPr>
          <p:cNvPr id="24" name="TextBox 3"/>
          <p:cNvSpPr txBox="1"/>
          <p:nvPr/>
        </p:nvSpPr>
        <p:spPr>
          <a:xfrm>
            <a:off x="6019800" y="881335"/>
            <a:ext cx="5969570" cy="9011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GB" sz="55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4</a:t>
            </a:r>
            <a:endParaRPr lang="en-US" sz="55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77565" y="2752039"/>
            <a:ext cx="8197566" cy="6735946"/>
            <a:chOff x="1264476" y="2752039"/>
            <a:chExt cx="7510654" cy="6735946"/>
          </a:xfrm>
        </p:grpSpPr>
        <p:grpSp>
          <p:nvGrpSpPr>
            <p:cNvPr id="25" name="Group 5"/>
            <p:cNvGrpSpPr/>
            <p:nvPr/>
          </p:nvGrpSpPr>
          <p:grpSpPr>
            <a:xfrm>
              <a:off x="1373606" y="2752039"/>
              <a:ext cx="7401524" cy="6181082"/>
              <a:chOff x="0" y="-535840"/>
              <a:chExt cx="3982260" cy="3325623"/>
            </a:xfrm>
          </p:grpSpPr>
          <p:sp>
            <p:nvSpPr>
              <p:cNvPr id="26" name="Freeform 6"/>
              <p:cNvSpPr/>
              <p:nvPr/>
            </p:nvSpPr>
            <p:spPr>
              <a:xfrm>
                <a:off x="0" y="-535840"/>
                <a:ext cx="3982260" cy="3325623"/>
              </a:xfrm>
              <a:custGeom>
                <a:avLst/>
                <a:gdLst/>
                <a:ahLst/>
                <a:cxnLst/>
                <a:rect l="l" t="t" r="r" b="b"/>
                <a:pathLst>
                  <a:path w="3982260" h="2789783">
                    <a:moveTo>
                      <a:pt x="3857800" y="2789783"/>
                    </a:moveTo>
                    <a:lnTo>
                      <a:pt x="124460" y="2789783"/>
                    </a:lnTo>
                    <a:cubicBezTo>
                      <a:pt x="55880" y="2789783"/>
                      <a:pt x="0" y="2733903"/>
                      <a:pt x="0" y="266532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857801" y="0"/>
                    </a:lnTo>
                    <a:cubicBezTo>
                      <a:pt x="3926380" y="0"/>
                      <a:pt x="3982260" y="55880"/>
                      <a:pt x="3982260" y="124460"/>
                    </a:cubicBezTo>
                    <a:lnTo>
                      <a:pt x="3982260" y="2665323"/>
                    </a:lnTo>
                    <a:cubicBezTo>
                      <a:pt x="3982260" y="2733903"/>
                      <a:pt x="3926380" y="2789783"/>
                      <a:pt x="3857801" y="278978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29" name="Picture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 rot="3032287">
              <a:off x="958534" y="8324337"/>
              <a:ext cx="1469590" cy="857706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5" name="TextBox 8"/>
                <p:cNvSpPr txBox="1"/>
                <p:nvPr/>
              </p:nvSpPr>
              <p:spPr>
                <a:xfrm>
                  <a:off x="1693329" y="2752039"/>
                  <a:ext cx="6762076" cy="2138021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sz="45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a) Viết phân số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24</m:t>
                          </m:r>
                        </m:num>
                        <m:den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den>
                      </m:f>
                    </m:oMath>
                  </a14:m>
                  <a:r>
                    <a:rPr lang="en-US" sz="50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5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dưới dạng hỗn số;</a:t>
                  </a:r>
                  <a:endPara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35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93329" y="2752039"/>
                  <a:ext cx="6762076" cy="2138021"/>
                </a:xfrm>
                <a:prstGeom prst="rect">
                  <a:avLst/>
                </a:prstGeom>
                <a:blipFill>
                  <a:blip r:embed="rId4"/>
                  <a:stretch>
                    <a:fillRect l="-4711" r="-4793" b="-119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8" name="Group 37"/>
          <p:cNvGrpSpPr/>
          <p:nvPr/>
        </p:nvGrpSpPr>
        <p:grpSpPr>
          <a:xfrm>
            <a:off x="9372600" y="1920187"/>
            <a:ext cx="9102137" cy="6927022"/>
            <a:chOff x="9440682" y="2006099"/>
            <a:chExt cx="9102137" cy="6927022"/>
          </a:xfrm>
        </p:grpSpPr>
        <p:grpSp>
          <p:nvGrpSpPr>
            <p:cNvPr id="27" name="Group 10"/>
            <p:cNvGrpSpPr/>
            <p:nvPr/>
          </p:nvGrpSpPr>
          <p:grpSpPr>
            <a:xfrm>
              <a:off x="9440682" y="2752039"/>
              <a:ext cx="8313919" cy="6181082"/>
              <a:chOff x="0" y="-535840"/>
              <a:chExt cx="4473158" cy="3325623"/>
            </a:xfrm>
          </p:grpSpPr>
          <p:sp>
            <p:nvSpPr>
              <p:cNvPr id="28" name="Freeform 11"/>
              <p:cNvSpPr/>
              <p:nvPr/>
            </p:nvSpPr>
            <p:spPr>
              <a:xfrm>
                <a:off x="0" y="-535840"/>
                <a:ext cx="4473158" cy="3325623"/>
              </a:xfrm>
              <a:custGeom>
                <a:avLst/>
                <a:gdLst/>
                <a:ahLst/>
                <a:cxnLst/>
                <a:rect l="l" t="t" r="r" b="b"/>
                <a:pathLst>
                  <a:path w="3982260" h="2789783">
                    <a:moveTo>
                      <a:pt x="3857800" y="2789783"/>
                    </a:moveTo>
                    <a:lnTo>
                      <a:pt x="124460" y="2789783"/>
                    </a:lnTo>
                    <a:cubicBezTo>
                      <a:pt x="55880" y="2789783"/>
                      <a:pt x="0" y="2733903"/>
                      <a:pt x="0" y="2665323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3857801" y="0"/>
                    </a:lnTo>
                    <a:cubicBezTo>
                      <a:pt x="3926380" y="0"/>
                      <a:pt x="3982260" y="55880"/>
                      <a:pt x="3982260" y="124460"/>
                    </a:cubicBezTo>
                    <a:lnTo>
                      <a:pt x="3982260" y="2665323"/>
                    </a:lnTo>
                    <a:cubicBezTo>
                      <a:pt x="3982260" y="2733903"/>
                      <a:pt x="3926380" y="2789783"/>
                      <a:pt x="3857801" y="2789783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30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/>
            </a:stretch>
          </p:blipFill>
          <p:spPr>
            <a:xfrm rot="1714604" flipH="1">
              <a:off x="16580150" y="2006099"/>
              <a:ext cx="1962669" cy="1995320"/>
            </a:xfrm>
            <a:prstGeom prst="rect">
              <a:avLst/>
            </a:prstGeom>
          </p:spPr>
        </p:pic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6" name="TextBox 8"/>
                <p:cNvSpPr txBox="1"/>
                <p:nvPr/>
              </p:nvSpPr>
              <p:spPr>
                <a:xfrm>
                  <a:off x="9874061" y="3003760"/>
                  <a:ext cx="6952921" cy="2141355"/>
                </a:xfrm>
                <a:prstGeom prst="rect">
                  <a:avLst/>
                </a:prstGeom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just">
                    <a:lnSpc>
                      <a:spcPct val="120000"/>
                    </a:lnSpc>
                    <a:spcBef>
                      <a:spcPts val="600"/>
                    </a:spcBef>
                    <a:spcAft>
                      <a:spcPts val="600"/>
                    </a:spcAft>
                  </a:pPr>
                  <a:r>
                    <a:rPr lang="en-US" sz="45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b) Viết hỗn số 5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5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GB" sz="5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50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4500" smtClean="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dưới dạng phân số.</a:t>
                  </a:r>
                  <a:endParaRPr lang="en-US" sz="45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36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874061" y="3003760"/>
                  <a:ext cx="6952921" cy="2141355"/>
                </a:xfrm>
                <a:prstGeom prst="rect">
                  <a:avLst/>
                </a:prstGeom>
                <a:blipFill>
                  <a:blip r:embed="rId7"/>
                  <a:stretch>
                    <a:fillRect l="-5000" r="-5000" b="-1196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1045640" y="5892878"/>
                <a:ext cx="7162800" cy="1390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24</m:t>
                          </m:r>
                        </m:num>
                        <m:den>
                          <m:r>
                            <a:rPr lang="en-GB" sz="4500" b="0" i="1" smtClean="0"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7</m:t>
                          </m:r>
                        </m:den>
                      </m:f>
                      <m:r>
                        <a:rPr lang="vi-VN" sz="4500" b="0" i="1" smtClean="0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=…</m:t>
                      </m:r>
                      <m:r>
                        <a:rPr lang="vi-VN" sz="45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⋯</m:t>
                      </m:r>
                      <m:r>
                        <a:rPr lang="vi-VN" sz="4500" b="0" i="1" smtClean="0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+</m:t>
                      </m:r>
                      <m:r>
                        <a:rPr lang="vi-VN" sz="45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⋯⋯</m:t>
                      </m:r>
                      <m:r>
                        <a:rPr lang="vi-VN" sz="4500" b="0" i="1" smtClean="0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=…</m:t>
                      </m:r>
                      <m:r>
                        <a:rPr lang="vi-VN" sz="4500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⋯</m:t>
                      </m:r>
                      <m:r>
                        <a:rPr lang="vi-VN" sz="4500" b="0" i="1" smtClean="0"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 </m:t>
                      </m:r>
                    </m:oMath>
                  </m:oMathPara>
                </a14:m>
                <a:endParaRPr lang="en-US" sz="4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640" y="5892878"/>
                <a:ext cx="7162800" cy="13907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6424220" y="5894801"/>
                <a:ext cx="730156" cy="13888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5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charset="0"/>
                          <a:cs typeface="Times New Roman" charset="0"/>
                        </a:rPr>
                        <m:t>𝟑</m:t>
                      </m:r>
                      <m:f>
                        <m:fPr>
                          <m:ctrlPr>
                            <a:rPr lang="vi-VN" sz="45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5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4220" y="5894801"/>
                <a:ext cx="730156" cy="1388842"/>
              </a:xfrm>
              <a:prstGeom prst="rect">
                <a:avLst/>
              </a:prstGeom>
              <a:blipFill>
                <a:blip r:embed="rId9"/>
                <a:stretch>
                  <a:fillRect r="-191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/>
              <p:cNvSpPr/>
              <p:nvPr/>
            </p:nvSpPr>
            <p:spPr>
              <a:xfrm>
                <a:off x="4758514" y="5837648"/>
                <a:ext cx="730156" cy="13888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vi-VN" sz="45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5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8514" y="5837648"/>
                <a:ext cx="730156" cy="138884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Rectangle 22"/>
              <p:cNvSpPr/>
              <p:nvPr/>
            </p:nvSpPr>
            <p:spPr>
              <a:xfrm>
                <a:off x="3147743" y="5982127"/>
                <a:ext cx="730156" cy="7848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5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charset="0"/>
                          <a:cs typeface="Times New Roman" charset="0"/>
                        </a:rPr>
                        <m:t>𝟑</m:t>
                      </m:r>
                    </m:oMath>
                  </m:oMathPara>
                </a14:m>
                <a:endParaRPr lang="en-US" sz="45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7743" y="5982127"/>
                <a:ext cx="730156" cy="78483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10939339" y="6064521"/>
                <a:ext cx="5180439" cy="1404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5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Times New Roman" charset="0"/>
                          <a:cs typeface="Times New Roman" charset="0"/>
                        </a:rPr>
                        <m:t>5</m:t>
                      </m:r>
                      <m:f>
                        <m:fPr>
                          <m:ctrlPr>
                            <a:rPr lang="vi-VN" sz="45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2</m:t>
                          </m:r>
                        </m:num>
                        <m:den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3</m:t>
                          </m:r>
                        </m:den>
                      </m:f>
                      <m:r>
                        <a:rPr lang="vi-VN" sz="4500" b="0" i="0" smtClean="0">
                          <a:solidFill>
                            <a:srgbClr val="C00000"/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f>
                        <m:fPr>
                          <m:ctrlPr>
                            <a:rPr lang="vi-VN" sz="45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5</m:t>
                          </m:r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 </m:t>
                          </m:r>
                          <m:r>
                            <a:rPr lang="vi-VN" sz="4500" b="0" i="0" smtClean="0">
                              <a:solidFill>
                                <a:srgbClr val="C00000"/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.</m:t>
                          </m:r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 </m:t>
                          </m:r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3</m:t>
                          </m:r>
                          <m:r>
                            <a:rPr lang="vi-VN" sz="4500" b="0" i="0" smtClean="0">
                              <a:solidFill>
                                <a:srgbClr val="C00000"/>
                              </a:solidFill>
                              <a:latin typeface="Cambria Math" charset="0"/>
                              <a:ea typeface="Times New Roman" charset="0"/>
                              <a:cs typeface="Times New Roman" charset="0"/>
                            </a:rPr>
                            <m:t>+</m:t>
                          </m:r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2</m:t>
                          </m:r>
                        </m:num>
                        <m:den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3</m:t>
                          </m:r>
                        </m:den>
                      </m:f>
                      <m:r>
                        <a:rPr lang="vi-VN" sz="4500" b="0" i="0" smtClean="0">
                          <a:solidFill>
                            <a:srgbClr val="C00000"/>
                          </a:solidFill>
                          <a:latin typeface="Cambria Math" charset="0"/>
                          <a:ea typeface="Times New Roman" charset="0"/>
                          <a:cs typeface="Times New Roman" charset="0"/>
                        </a:rPr>
                        <m:t>=</m:t>
                      </m:r>
                      <m:f>
                        <m:fPr>
                          <m:ctrlPr>
                            <a:rPr lang="vi-VN" sz="45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</m:ctrlPr>
                        </m:fPr>
                        <m:num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17</m:t>
                          </m:r>
                        </m:num>
                        <m:den>
                          <m:r>
                            <a:rPr lang="en-GB" sz="4500" b="0" i="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Times New Roman" charset="0"/>
                              <a:cs typeface="Times New Roman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4500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39339" y="6064521"/>
                <a:ext cx="5180439" cy="140487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35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3" grpId="0"/>
      <p:bldP spid="3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7"/>
          <p:cNvSpPr txBox="1"/>
          <p:nvPr/>
        </p:nvSpPr>
        <p:spPr>
          <a:xfrm>
            <a:off x="4433739" y="1034234"/>
            <a:ext cx="11453961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smtClean="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399" b="1">
              <a:solidFill>
                <a:srgbClr val="1C4F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2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pic>
        <p:nvPicPr>
          <p:cNvPr id="25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4625932" y="880090"/>
            <a:ext cx="2689268" cy="129573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0400" y="3176641"/>
            <a:ext cx="7429500" cy="6348569"/>
          </a:xfrm>
          <a:prstGeom prst="rect">
            <a:avLst/>
          </a:prstGeom>
        </p:spPr>
      </p:pic>
      <p:pic>
        <p:nvPicPr>
          <p:cNvPr id="3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430000" y="3166771"/>
            <a:ext cx="4138634" cy="7120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2759026"/>
            <a:ext cx="18288000" cy="171261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7761989"/>
            <a:ext cx="18288000" cy="171261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48" y="1319418"/>
            <a:ext cx="2953769" cy="261541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161" y="551254"/>
            <a:ext cx="3090941" cy="2075868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664" y="1442036"/>
            <a:ext cx="2953769" cy="26154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077" y="673872"/>
            <a:ext cx="3090941" cy="2075868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078" y="6712357"/>
            <a:ext cx="2953769" cy="26154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491" y="5944193"/>
            <a:ext cx="3090941" cy="2075868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664" y="6720501"/>
            <a:ext cx="2953769" cy="26154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0076" y="5952337"/>
            <a:ext cx="3090941" cy="207586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9463148"/>
            <a:ext cx="9143999" cy="50222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2" y="9463148"/>
            <a:ext cx="9143999" cy="50222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61944"/>
            <a:ext cx="9143999" cy="50222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1" y="4461944"/>
            <a:ext cx="9143999" cy="502229"/>
          </a:xfrm>
          <a:prstGeom prst="rect">
            <a:avLst/>
          </a:prstGeom>
        </p:spPr>
      </p:pic>
      <p:sp>
        <p:nvSpPr>
          <p:cNvPr id="42" name="Flowchart: Summing Junction 41">
            <a:hlinkClick r:id="rId17" action="ppaction://hlinksldjump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7098034" y="9172392"/>
            <a:ext cx="973602" cy="973602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10822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624" y="-75639"/>
            <a:ext cx="2912144" cy="2784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241" y="7291262"/>
            <a:ext cx="2953769" cy="26154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0654" y="6523098"/>
            <a:ext cx="3090941" cy="2075868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4889810" y="5880351"/>
            <a:ext cx="2205990" cy="1992018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2700" b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You are given 3 candies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: Folded Corner 26">
                <a:extLst>
                  <a:ext uri="{FF2B5EF4-FFF2-40B4-BE49-F238E27FC236}">
                    <a16:creationId xmlns:a16="http://schemas.microsoft.com/office/drawing/2014/main" id="{A468FF43-48BE-45C8-AE0E-72371E21D00D}"/>
                  </a:ext>
                </a:extLst>
              </p:cNvPr>
              <p:cNvSpPr/>
              <p:nvPr/>
            </p:nvSpPr>
            <p:spPr>
              <a:xfrm>
                <a:off x="762001" y="413657"/>
                <a:ext cx="14434457" cy="2295604"/>
              </a:xfrm>
              <a:prstGeom prst="foldedCorner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Quy đồng mẫu số hai phân số sau: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</a:t>
                </a:r>
                <a:endParaRPr lang="en-US" sz="480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: Folded Corner 26">
                <a:extLst>
                  <a:ext uri="{FF2B5EF4-FFF2-40B4-BE49-F238E27FC236}">
                    <a16:creationId xmlns:a16="http://schemas.microsoft.com/office/drawing/2014/main" id="{A468FF43-48BE-45C8-AE0E-72371E21D0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1" y="413657"/>
                <a:ext cx="14434457" cy="2295604"/>
              </a:xfrm>
              <a:prstGeom prst="foldedCorner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: Folded Corner 27">
                <a:extLst>
                  <a:ext uri="{FF2B5EF4-FFF2-40B4-BE49-F238E27FC236}">
                    <a16:creationId xmlns:a16="http://schemas.microsoft.com/office/drawing/2014/main" id="{02105D08-1F14-416F-86C2-51DFEA1D8826}"/>
                  </a:ext>
                </a:extLst>
              </p:cNvPr>
              <p:cNvSpPr/>
              <p:nvPr/>
            </p:nvSpPr>
            <p:spPr>
              <a:xfrm>
                <a:off x="1638194" y="3241017"/>
                <a:ext cx="13477704" cy="1691199"/>
              </a:xfrm>
              <a:prstGeom prst="foldedCorner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480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</m:oMath>
                </a14:m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(−6)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480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−18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den>
                    </m:f>
                  </m:oMath>
                </a14:m>
                <a:endParaRPr lang="en-US" sz="480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: Folded Corner 27">
                <a:extLst>
                  <a:ext uri="{FF2B5EF4-FFF2-40B4-BE49-F238E27FC236}">
                    <a16:creationId xmlns:a16="http://schemas.microsoft.com/office/drawing/2014/main" id="{02105D08-1F14-416F-86C2-51DFEA1D88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194" y="3241017"/>
                <a:ext cx="13477704" cy="1691199"/>
              </a:xfrm>
              <a:prstGeom prst="foldedCorner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4246988" y="7491169"/>
            <a:ext cx="3657495" cy="376469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11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4202111" y="6103532"/>
            <a:ext cx="3466407" cy="1349271"/>
          </a:xfrm>
          <a:prstGeom prst="homePlate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r>
              <a:rPr lang="en-US" sz="4200" b="1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360" y="8186200"/>
            <a:ext cx="1428750" cy="1528763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6038850" y="6291489"/>
            <a:ext cx="231609" cy="231609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003" y="7731183"/>
            <a:ext cx="1746086" cy="191397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58390"/>
            <a:ext cx="1746086" cy="191397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19" y="5156570"/>
            <a:ext cx="1166967" cy="115296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6842" y="5497319"/>
            <a:ext cx="1320242" cy="126479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82" y="5878556"/>
            <a:ext cx="742950" cy="6572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739" y="5733052"/>
            <a:ext cx="1071563" cy="178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66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624" y="-75639"/>
            <a:ext cx="2912144" cy="2784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241" y="7291262"/>
            <a:ext cx="2953769" cy="26154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0654" y="6523098"/>
            <a:ext cx="3090941" cy="2075868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4889810" y="5880351"/>
            <a:ext cx="2205990" cy="1992018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2700" b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You are given 5 candies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: Folded Corner 26">
                <a:extLst>
                  <a:ext uri="{FF2B5EF4-FFF2-40B4-BE49-F238E27FC236}">
                    <a16:creationId xmlns:a16="http://schemas.microsoft.com/office/drawing/2014/main" id="{A468FF43-48BE-45C8-AE0E-72371E21D00D}"/>
                  </a:ext>
                </a:extLst>
              </p:cNvPr>
              <p:cNvSpPr/>
              <p:nvPr/>
            </p:nvSpPr>
            <p:spPr>
              <a:xfrm>
                <a:off x="1000904" y="303037"/>
                <a:ext cx="13717610" cy="2027547"/>
              </a:xfrm>
              <a:prstGeom prst="foldedCorner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So sánh hai phân số sau: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480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 </a:t>
                </a:r>
                <a:endParaRPr lang="en-US" sz="480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: Folded Corner 26">
                <a:extLst>
                  <a:ext uri="{FF2B5EF4-FFF2-40B4-BE49-F238E27FC236}">
                    <a16:creationId xmlns:a16="http://schemas.microsoft.com/office/drawing/2014/main" id="{A468FF43-48BE-45C8-AE0E-72371E21D0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904" y="303037"/>
                <a:ext cx="13717610" cy="2027547"/>
              </a:xfrm>
              <a:prstGeom prst="foldedCorner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: Folded Corner 27">
                <a:extLst>
                  <a:ext uri="{FF2B5EF4-FFF2-40B4-BE49-F238E27FC236}">
                    <a16:creationId xmlns:a16="http://schemas.microsoft.com/office/drawing/2014/main" id="{02105D08-1F14-416F-86C2-51DFEA1D8826}"/>
                  </a:ext>
                </a:extLst>
              </p:cNvPr>
              <p:cNvSpPr/>
              <p:nvPr/>
            </p:nvSpPr>
            <p:spPr>
              <a:xfrm>
                <a:off x="1240810" y="2670586"/>
                <a:ext cx="13477704" cy="2988646"/>
              </a:xfrm>
              <a:prstGeom prst="foldedCorner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480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480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6 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480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ctr" defTabSz="1371600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800">
                    <a:solidFill>
                      <a:srgbClr val="002060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9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vi-VN" sz="4800">
                    <a:solidFill>
                      <a:srgbClr val="002060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20</m:t>
                        </m:r>
                      </m:den>
                    </m:f>
                    <m:r>
                      <a:rPr lang="en-GB" sz="480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15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480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28" name="Rectangle: Folded Corner 27">
                <a:extLst>
                  <a:ext uri="{FF2B5EF4-FFF2-40B4-BE49-F238E27FC236}">
                    <a16:creationId xmlns:a16="http://schemas.microsoft.com/office/drawing/2014/main" id="{02105D08-1F14-416F-86C2-51DFEA1D88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0810" y="2670586"/>
                <a:ext cx="13477704" cy="2988646"/>
              </a:xfrm>
              <a:prstGeom prst="foldedCorner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4246988" y="7491169"/>
            <a:ext cx="3657495" cy="376469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11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4202111" y="6103532"/>
            <a:ext cx="3466407" cy="1349271"/>
          </a:xfrm>
          <a:prstGeom prst="homePlate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200" b="1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360" y="8186200"/>
            <a:ext cx="1428750" cy="1528763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6038850" y="6291489"/>
            <a:ext cx="231609" cy="231609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003" y="7731183"/>
            <a:ext cx="1746086" cy="191397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58390"/>
            <a:ext cx="1746086" cy="191397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19" y="5156570"/>
            <a:ext cx="1166967" cy="115296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6842" y="5497319"/>
            <a:ext cx="1320242" cy="126479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82" y="5878556"/>
            <a:ext cx="742950" cy="6572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739" y="5733052"/>
            <a:ext cx="1071563" cy="178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44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19" y="5156570"/>
            <a:ext cx="1166967" cy="115296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6842" y="5497319"/>
            <a:ext cx="1320242" cy="1264791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624" y="-75639"/>
            <a:ext cx="2912144" cy="2784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241" y="7291262"/>
            <a:ext cx="2953769" cy="26154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0654" y="6523098"/>
            <a:ext cx="3090941" cy="2075868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4889810" y="5880351"/>
            <a:ext cx="2205990" cy="1992018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2700" b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You are given 7 candies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: Folded Corner 26">
                <a:extLst>
                  <a:ext uri="{FF2B5EF4-FFF2-40B4-BE49-F238E27FC236}">
                    <a16:creationId xmlns:a16="http://schemas.microsoft.com/office/drawing/2014/main" id="{A468FF43-48BE-45C8-AE0E-72371E21D00D}"/>
                  </a:ext>
                </a:extLst>
              </p:cNvPr>
              <p:cNvSpPr/>
              <p:nvPr/>
            </p:nvSpPr>
            <p:spPr>
              <a:xfrm>
                <a:off x="762000" y="307250"/>
                <a:ext cx="14434457" cy="2237231"/>
              </a:xfrm>
              <a:prstGeom prst="foldedCorner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:r>
                  <a:rPr lang="en-GB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Rút gọn rồi quy đồng mẫu các phân số sau:</a:t>
                </a:r>
              </a:p>
              <a:p>
                <a:pPr algn="ctr" defTabSz="1371600"/>
                <a:r>
                  <a:rPr lang="en-GB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29 − 5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</m:t>
                        </m:r>
                      </m:den>
                    </m:f>
                  </m:oMath>
                </a14:m>
                <a:r>
                  <a:rPr lang="en-US" sz="480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45 − 54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</m:t>
                        </m:r>
                      </m:den>
                    </m:f>
                  </m:oMath>
                </a14:m>
                <a:r>
                  <a:rPr lang="en-GB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endParaRPr lang="en-US" sz="480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: Folded Corner 26">
                <a:extLst>
                  <a:ext uri="{FF2B5EF4-FFF2-40B4-BE49-F238E27FC236}">
                    <a16:creationId xmlns:a16="http://schemas.microsoft.com/office/drawing/2014/main" id="{A468FF43-48BE-45C8-AE0E-72371E21D0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07250"/>
                <a:ext cx="14434457" cy="2237231"/>
              </a:xfrm>
              <a:prstGeom prst="foldedCorner">
                <a:avLst/>
              </a:prstGeom>
              <a:blipFill>
                <a:blip r:embed="rId10"/>
                <a:stretch>
                  <a:fillRect t="-654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: Folded Corner 27">
                <a:extLst>
                  <a:ext uri="{FF2B5EF4-FFF2-40B4-BE49-F238E27FC236}">
                    <a16:creationId xmlns:a16="http://schemas.microsoft.com/office/drawing/2014/main" id="{02105D08-1F14-416F-86C2-51DFEA1D8826}"/>
                  </a:ext>
                </a:extLst>
              </p:cNvPr>
              <p:cNvSpPr/>
              <p:nvPr/>
            </p:nvSpPr>
            <p:spPr>
              <a:xfrm>
                <a:off x="862158" y="2799040"/>
                <a:ext cx="13477704" cy="3094804"/>
              </a:xfrm>
              <a:prstGeom prst="foldedCorner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/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29 − 5</m:t>
                        </m:r>
                      </m:num>
                      <m:den>
                        <m:r>
                          <a:rPr lang="en-GB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</m:t>
                        </m:r>
                      </m:den>
                    </m:f>
                    <m:r>
                      <a:rPr lang="en-GB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num>
                      <m:den>
                        <m:r>
                          <a:rPr lang="en-GB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54</m:t>
                        </m:r>
                      </m:den>
                    </m:f>
                    <m:r>
                      <a:rPr lang="en-GB" sz="4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GB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45 − 54</m:t>
                        </m:r>
                      </m:num>
                      <m:den>
                        <m:r>
                          <a:rPr lang="en-GB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</m:t>
                        </m:r>
                      </m:den>
                    </m:f>
                    <m:r>
                      <a:rPr lang="en-GB" sz="4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</m:t>
                        </m:r>
                      </m:den>
                    </m:f>
                    <m:r>
                      <a:rPr lang="en-GB" sz="48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GB" sz="4800" b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defTabSz="1371600"/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.   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480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44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99</m:t>
                        </m:r>
                      </m:den>
                    </m:f>
                  </m:oMath>
                </a14:m>
                <a:r>
                  <a:rPr lang="en-US" sz="480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</m:t>
                        </m:r>
                      </m:den>
                    </m:f>
                    <m:r>
                      <a:rPr lang="en-GB" sz="48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33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.   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480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99</m:t>
                        </m:r>
                      </m:den>
                    </m:f>
                  </m:oMath>
                </a14:m>
                <a:endParaRPr lang="en-US" sz="480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: Folded Corner 27">
                <a:extLst>
                  <a:ext uri="{FF2B5EF4-FFF2-40B4-BE49-F238E27FC236}">
                    <a16:creationId xmlns:a16="http://schemas.microsoft.com/office/drawing/2014/main" id="{02105D08-1F14-416F-86C2-51DFEA1D88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58" y="2799040"/>
                <a:ext cx="13477704" cy="3094804"/>
              </a:xfrm>
              <a:prstGeom prst="foldedCorner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4246988" y="7491169"/>
            <a:ext cx="3657495" cy="376469"/>
          </a:xfrm>
          <a:prstGeom prst="rect">
            <a:avLst/>
          </a:prstGeom>
          <a:blipFill>
            <a:blip r:embed="rId1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13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4202111" y="6103532"/>
            <a:ext cx="3466407" cy="1349271"/>
          </a:xfrm>
          <a:prstGeom prst="homePlate">
            <a:avLst/>
          </a:prstGeom>
          <a:blipFill>
            <a:blip r:embed="rId1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200" b="1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360" y="8186200"/>
            <a:ext cx="1428750" cy="1528763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6038850" y="6291489"/>
            <a:ext cx="231609" cy="231609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003" y="7731183"/>
            <a:ext cx="1746086" cy="191397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58390"/>
            <a:ext cx="1746086" cy="1913979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82" y="5878556"/>
            <a:ext cx="742950" cy="6572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739" y="5733052"/>
            <a:ext cx="1071563" cy="178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8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624" y="-75639"/>
            <a:ext cx="2912144" cy="2784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9241" y="7291262"/>
            <a:ext cx="2953769" cy="261541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0654" y="6523098"/>
            <a:ext cx="3090941" cy="2075868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14889810" y="5880351"/>
            <a:ext cx="2205990" cy="1992018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2700" b="1">
                <a:solidFill>
                  <a:prstClr val="black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You are given 2 candies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: Folded Corner 26">
                <a:extLst>
                  <a:ext uri="{FF2B5EF4-FFF2-40B4-BE49-F238E27FC236}">
                    <a16:creationId xmlns:a16="http://schemas.microsoft.com/office/drawing/2014/main" id="{A468FF43-48BE-45C8-AE0E-72371E21D00D}"/>
                  </a:ext>
                </a:extLst>
              </p:cNvPr>
              <p:cNvSpPr/>
              <p:nvPr/>
            </p:nvSpPr>
            <p:spPr>
              <a:xfrm>
                <a:off x="719647" y="412389"/>
                <a:ext cx="14434457" cy="2174861"/>
              </a:xfrm>
              <a:prstGeom prst="foldedCorner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Viết các </a:t>
                </a:r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phân số </a:t>
                </a:r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sau dưới dạng hỗn số: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43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59</m:t>
                        </m:r>
                      </m:num>
                      <m:den>
                        <m:r>
                          <a:rPr lang="en-GB" sz="48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Arial" panose="020B0604020202020204" pitchFamily="34" charset="0"/>
                          </a:rPr>
                          <m:t>15</m:t>
                        </m:r>
                      </m:den>
                    </m:f>
                  </m:oMath>
                </a14:m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.</a:t>
                </a:r>
                <a:endParaRPr lang="en-US" sz="480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Rectangle: Folded Corner 26">
                <a:extLst>
                  <a:ext uri="{FF2B5EF4-FFF2-40B4-BE49-F238E27FC236}">
                    <a16:creationId xmlns:a16="http://schemas.microsoft.com/office/drawing/2014/main" id="{A468FF43-48BE-45C8-AE0E-72371E21D0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647" y="412389"/>
                <a:ext cx="14434457" cy="2174861"/>
              </a:xfrm>
              <a:prstGeom prst="foldedCorner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: Folded Corner 27">
                <a:extLst>
                  <a:ext uri="{FF2B5EF4-FFF2-40B4-BE49-F238E27FC236}">
                    <a16:creationId xmlns:a16="http://schemas.microsoft.com/office/drawing/2014/main" id="{02105D08-1F14-416F-86C2-51DFEA1D8826}"/>
                  </a:ext>
                </a:extLst>
              </p:cNvPr>
              <p:cNvSpPr/>
              <p:nvPr/>
            </p:nvSpPr>
            <p:spPr>
              <a:xfrm>
                <a:off x="848504" y="3066032"/>
                <a:ext cx="13477704" cy="1691199"/>
              </a:xfrm>
              <a:prstGeom prst="foldedCorner">
                <a:avLst/>
              </a:prstGeom>
              <a:solidFill>
                <a:schemeClr val="bg1"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7160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480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43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7</m:t>
                        </m:r>
                      </m:den>
                    </m:f>
                    <m:r>
                      <a:rPr lang="en-US" sz="4800" b="0" i="0">
                        <a:solidFill>
                          <a:srgbClr val="002060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=</m:t>
                    </m:r>
                    <m:r>
                      <a:rPr lang="en-GB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6</m:t>
                    </m:r>
                    <m:r>
                      <a:rPr lang="en-US" sz="4800" b="0" i="0">
                        <a:solidFill>
                          <a:srgbClr val="002060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+</m:t>
                    </m:r>
                    <m:r>
                      <a:rPr lang="vi-VN" sz="4800" b="0" i="0">
                        <a:solidFill>
                          <a:srgbClr val="002060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  </m:t>
                    </m:r>
                    <m:f>
                      <m:fPr>
                        <m:ctrlPr>
                          <a:rPr lang="en-US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1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7</m:t>
                        </m:r>
                      </m:den>
                    </m:f>
                    <m:r>
                      <a:rPr lang="en-US" sz="4800" b="0" i="0">
                        <a:solidFill>
                          <a:srgbClr val="002060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=</m:t>
                    </m:r>
                    <m:r>
                      <a:rPr lang="en-GB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6</m:t>
                    </m:r>
                    <m:f>
                      <m:fPr>
                        <m:ctrlPr>
                          <a:rPr lang="en-US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1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7</m:t>
                        </m:r>
                      </m:den>
                    </m:f>
                    <m:r>
                      <a:rPr lang="en-GB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;</m:t>
                    </m:r>
                  </m:oMath>
                </a14:m>
                <a:r>
                  <a:rPr lang="en-US" sz="4800" smtClean="0">
                    <a:solidFill>
                      <a:srgbClr val="002060"/>
                    </a:solidFill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59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15</m:t>
                        </m:r>
                      </m:den>
                    </m:f>
                    <m:r>
                      <a:rPr lang="en-US" sz="4800">
                        <a:solidFill>
                          <a:srgbClr val="002060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=</m:t>
                    </m:r>
                    <m:r>
                      <a:rPr lang="en-GB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3</m:t>
                    </m:r>
                    <m:r>
                      <a:rPr lang="en-US" sz="4800">
                        <a:solidFill>
                          <a:srgbClr val="002060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+</m:t>
                    </m:r>
                    <m:r>
                      <a:rPr lang="vi-VN" sz="4800">
                        <a:solidFill>
                          <a:srgbClr val="002060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80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1</m:t>
                        </m:r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4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15</m:t>
                        </m:r>
                      </m:den>
                    </m:f>
                    <m:r>
                      <a:rPr lang="en-US" sz="4800">
                        <a:solidFill>
                          <a:srgbClr val="002060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=</m:t>
                    </m:r>
                    <m:r>
                      <a:rPr lang="en-GB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3</m:t>
                    </m:r>
                    <m:f>
                      <m:fPr>
                        <m:ctrlPr>
                          <a:rPr lang="en-US" sz="4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14</m:t>
                        </m:r>
                      </m:num>
                      <m:den>
                        <m:r>
                          <a:rPr lang="en-GB" sz="4800" b="0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15</m:t>
                        </m:r>
                      </m:den>
                    </m:f>
                    <m:r>
                      <a:rPr lang="en-GB" sz="48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.</m:t>
                    </m:r>
                  </m:oMath>
                </a14:m>
                <a:endParaRPr lang="en-US" sz="4800">
                  <a:solidFill>
                    <a:srgbClr val="002060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8" name="Rectangle: Folded Corner 27">
                <a:extLst>
                  <a:ext uri="{FF2B5EF4-FFF2-40B4-BE49-F238E27FC236}">
                    <a16:creationId xmlns:a16="http://schemas.microsoft.com/office/drawing/2014/main" id="{02105D08-1F14-416F-86C2-51DFEA1D88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504" y="3066032"/>
                <a:ext cx="13477704" cy="1691199"/>
              </a:xfrm>
              <a:prstGeom prst="foldedCorner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4246988" y="7491169"/>
            <a:ext cx="3657495" cy="376469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Arrow: Pentagon 30">
            <a:hlinkClick r:id="rId11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4202111" y="6103532"/>
            <a:ext cx="3466407" cy="1349271"/>
          </a:xfrm>
          <a:prstGeom prst="homePlate">
            <a:avLst/>
          </a:prstGeom>
          <a:blipFill>
            <a:blip r:embed="rId10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200" b="1">
                <a:solidFill>
                  <a:prstClr val="white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360" y="8186200"/>
            <a:ext cx="1428750" cy="1528763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6038850" y="6291489"/>
            <a:ext cx="231609" cy="231609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003" y="7731183"/>
            <a:ext cx="1746086" cy="191397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58390"/>
            <a:ext cx="1746086" cy="191397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19" y="5156570"/>
            <a:ext cx="1166967" cy="1152963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36842" y="5497319"/>
            <a:ext cx="1320242" cy="126479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4982" y="5878556"/>
            <a:ext cx="742950" cy="6572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739" y="5733052"/>
            <a:ext cx="1071563" cy="178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0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C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9200" y="1071045"/>
            <a:ext cx="16230600" cy="7245759"/>
            <a:chOff x="0" y="0"/>
            <a:chExt cx="8732589" cy="38984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32589" cy="3898454"/>
            </a:xfrm>
            <a:custGeom>
              <a:avLst/>
              <a:gdLst/>
              <a:ahLst/>
              <a:cxnLst/>
              <a:rect l="l" t="t" r="r" b="b"/>
              <a:pathLst>
                <a:path w="8732589" h="3898454">
                  <a:moveTo>
                    <a:pt x="8608130" y="3898453"/>
                  </a:moveTo>
                  <a:lnTo>
                    <a:pt x="124460" y="3898453"/>
                  </a:lnTo>
                  <a:cubicBezTo>
                    <a:pt x="55880" y="3898453"/>
                    <a:pt x="0" y="3842573"/>
                    <a:pt x="0" y="377399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608130" y="0"/>
                  </a:lnTo>
                  <a:cubicBezTo>
                    <a:pt x="8676710" y="0"/>
                    <a:pt x="8732589" y="55880"/>
                    <a:pt x="8732589" y="124460"/>
                  </a:cubicBezTo>
                  <a:lnTo>
                    <a:pt x="8732589" y="3773993"/>
                  </a:lnTo>
                  <a:cubicBezTo>
                    <a:pt x="8732589" y="3842574"/>
                    <a:pt x="8676710" y="3898454"/>
                    <a:pt x="8608130" y="389845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995220" y="1551092"/>
            <a:ext cx="12568991" cy="45858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8000" b="1" smtClean="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US" sz="8000" b="1" smtClean="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en-US" sz="8000" b="1" smtClean="0">
              <a:solidFill>
                <a:srgbClr val="1C4F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GB" sz="8000" b="1" smtClean="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SÁNH PHÂN SỐ</a:t>
            </a:r>
            <a:r>
              <a:rPr lang="en-US" sz="8000" b="1" smtClean="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8000" b="1" smtClean="0">
              <a:solidFill>
                <a:srgbClr val="1C4F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8000" b="1" smtClean="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HỖN SỐ DƯƠNG</a:t>
            </a:r>
            <a:endParaRPr lang="en-GB" sz="8000" b="1" smtClean="0">
              <a:solidFill>
                <a:srgbClr val="1C4F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C4F59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692874" y="6679874"/>
            <a:ext cx="5283251" cy="3189163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108376" y="-184886"/>
            <a:ext cx="3149468" cy="324383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1348435">
            <a:off x="15623416" y="689717"/>
            <a:ext cx="3652766" cy="2417467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62504" y="6388887"/>
            <a:ext cx="3057724" cy="310859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15002217" y="6868361"/>
            <a:ext cx="3169477" cy="2812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9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C4F59"/>
            </a:solidFill>
          </p:spPr>
        </p:sp>
      </p:grpSp>
      <p:sp>
        <p:nvSpPr>
          <p:cNvPr id="19" name="TextBox 17"/>
          <p:cNvSpPr txBox="1"/>
          <p:nvPr/>
        </p:nvSpPr>
        <p:spPr>
          <a:xfrm>
            <a:off x="4267200" y="876300"/>
            <a:ext cx="11453961" cy="9273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399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>
            <a:off x="5243661" y="639070"/>
            <a:ext cx="1997426" cy="1401829"/>
          </a:xfrm>
          <a:prstGeom prst="rect">
            <a:avLst/>
          </a:prstGeom>
        </p:spPr>
      </p:pic>
      <p:grpSp>
        <p:nvGrpSpPr>
          <p:cNvPr id="21" name="Group 7"/>
          <p:cNvGrpSpPr/>
          <p:nvPr/>
        </p:nvGrpSpPr>
        <p:grpSpPr>
          <a:xfrm>
            <a:off x="1066800" y="2858187"/>
            <a:ext cx="16649699" cy="5355828"/>
            <a:chOff x="0" y="-271280"/>
            <a:chExt cx="8958078" cy="3566833"/>
          </a:xfrm>
        </p:grpSpPr>
        <p:sp>
          <p:nvSpPr>
            <p:cNvPr id="22" name="Freeform 8"/>
            <p:cNvSpPr/>
            <p:nvPr/>
          </p:nvSpPr>
          <p:spPr>
            <a:xfrm>
              <a:off x="0" y="-271280"/>
              <a:ext cx="8958078" cy="3566833"/>
            </a:xfrm>
            <a:custGeom>
              <a:avLst/>
              <a:gdLst/>
              <a:ahLst/>
              <a:cxnLst/>
              <a:rect l="l" t="t" r="r" b="b"/>
              <a:pathLst>
                <a:path w="8732589" h="2870189">
                  <a:moveTo>
                    <a:pt x="8608130" y="2870189"/>
                  </a:moveTo>
                  <a:lnTo>
                    <a:pt x="124460" y="2870189"/>
                  </a:lnTo>
                  <a:cubicBezTo>
                    <a:pt x="55880" y="2870189"/>
                    <a:pt x="0" y="2814309"/>
                    <a:pt x="0" y="27457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608130" y="0"/>
                  </a:lnTo>
                  <a:cubicBezTo>
                    <a:pt x="8676710" y="0"/>
                    <a:pt x="8732589" y="55880"/>
                    <a:pt x="8732589" y="124460"/>
                  </a:cubicBezTo>
                  <a:lnTo>
                    <a:pt x="8732589" y="2745729"/>
                  </a:lnTo>
                  <a:cubicBezTo>
                    <a:pt x="8732589" y="2814309"/>
                    <a:pt x="8676710" y="2870189"/>
                    <a:pt x="8608130" y="287018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31B1948-75CD-499D-A3BB-35B63DFAF4CD}"/>
                  </a:ext>
                </a:extLst>
              </p:cNvPr>
              <p:cNvSpPr txBox="1"/>
              <p:nvPr/>
            </p:nvSpPr>
            <p:spPr>
              <a:xfrm>
                <a:off x="1338512" y="3095416"/>
                <a:ext cx="16106273" cy="45748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3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Bài 6.10 </a:t>
                </a:r>
                <a:r>
                  <a:rPr lang="en-GB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(SGK – </a:t>
                </a:r>
                <a:r>
                  <a:rPr lang="en-GB" sz="4500" b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tr.12):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Lớp 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6A có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 số học sinh 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thích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bóng</a:t>
                </a: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bàn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 số học sinh thích bóng đá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học 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sinh thích 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bóng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chuy</a:t>
                </a: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ề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. Hỏi 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môn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thao 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nào được các bạn học sinh lớp 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6A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yêu</a:t>
                </a: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thích nh</a:t>
                </a:r>
                <a:r>
                  <a:rPr lang="en-GB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ấ</a:t>
                </a:r>
                <a:r>
                  <a:rPr lang="vi-VN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vi-VN" sz="450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GB" sz="4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31B1948-75CD-499D-A3BB-35B63DFAF4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8512" y="3095416"/>
                <a:ext cx="16106273" cy="4574842"/>
              </a:xfrm>
              <a:prstGeom prst="rect">
                <a:avLst/>
              </a:prstGeom>
              <a:blipFill>
                <a:blip r:embed="rId28"/>
                <a:stretch>
                  <a:fillRect l="-1590" r="-1590" b="-45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Picture 24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753697" y="7264297"/>
            <a:ext cx="1712859" cy="16225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grpSp>
        <p:nvGrpSpPr>
          <p:cNvPr id="25" name="Group 2"/>
          <p:cNvGrpSpPr/>
          <p:nvPr/>
        </p:nvGrpSpPr>
        <p:grpSpPr>
          <a:xfrm>
            <a:off x="838200" y="2247900"/>
            <a:ext cx="16992603" cy="6477000"/>
            <a:chOff x="-288674" y="330732"/>
            <a:chExt cx="2682259" cy="2506696"/>
          </a:xfrm>
        </p:grpSpPr>
        <p:sp>
          <p:nvSpPr>
            <p:cNvPr id="26" name="Freeform 3"/>
            <p:cNvSpPr/>
            <p:nvPr/>
          </p:nvSpPr>
          <p:spPr>
            <a:xfrm>
              <a:off x="-288674" y="330732"/>
              <a:ext cx="2682259" cy="2506696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Cloud 14">
            <a:extLst>
              <a:ext uri="{FF2B5EF4-FFF2-40B4-BE49-F238E27FC236}">
                <a16:creationId xmlns:a16="http://schemas.microsoft.com/office/drawing/2014/main" id="{A1A24E24-C0F2-4E1F-B1F1-56FCFB2A4C96}"/>
              </a:ext>
            </a:extLst>
          </p:cNvPr>
          <p:cNvSpPr/>
          <p:nvPr/>
        </p:nvSpPr>
        <p:spPr>
          <a:xfrm>
            <a:off x="8001003" y="457815"/>
            <a:ext cx="3200400" cy="1434759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586917-0BE1-4811-8C7D-D825B71D1A3C}"/>
              </a:ext>
            </a:extLst>
          </p:cNvPr>
          <p:cNvSpPr txBox="1"/>
          <p:nvPr/>
        </p:nvSpPr>
        <p:spPr>
          <a:xfrm>
            <a:off x="8763000" y="660777"/>
            <a:ext cx="2143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295400" y="2424215"/>
                <a:ext cx="6781800" cy="17316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5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2</m:t>
                        </m:r>
                      </m:num>
                      <m:den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5  .   2 </m:t>
                        </m:r>
                      </m:den>
                    </m:f>
                    <m:r>
                      <a:rPr lang="en-GB" sz="5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:endParaRPr lang="en-US" sz="5000" smtClean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2424215"/>
                <a:ext cx="6781800" cy="1731628"/>
              </a:xfrm>
              <a:prstGeom prst="rect">
                <a:avLst/>
              </a:prstGeom>
              <a:blipFill>
                <a:blip r:embed="rId2"/>
                <a:stretch>
                  <a:fillRect l="-3777" b="-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249403" y="3456671"/>
            <a:ext cx="2316290" cy="41148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7162800" y="2450092"/>
                <a:ext cx="4404455" cy="1748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GB" sz="5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.  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5000" smtClean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5000" smtClean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2800" y="2450092"/>
                <a:ext cx="4404455" cy="174810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1462180" y="4459140"/>
                <a:ext cx="8139023" cy="11835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vi-VN" sz="4500" smtClean="0">
                    <a:solidFill>
                      <a:schemeClr val="tx1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den>
                    </m:f>
                  </m:oMath>
                </a14:m>
                <a:r>
                  <a:rPr lang="en-GB" sz="4500" smtClean="0">
                    <a:solidFill>
                      <a:schemeClr val="tx1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500" smtClean="0">
                    <a:solidFill>
                      <a:schemeClr val="tx1"/>
                    </a:solidFill>
                    <a:ea typeface="Arial" panose="020B0604020202020204" pitchFamily="34" charset="0"/>
                    <a:cs typeface="Arial" panose="020B0604020202020204" pitchFamily="34" charset="0"/>
                  </a:rPr>
                  <a:t>nên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5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en-US" sz="500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2180" y="4459140"/>
                <a:ext cx="8139023" cy="1183594"/>
              </a:xfrm>
              <a:prstGeom prst="rect">
                <a:avLst/>
              </a:prstGeom>
              <a:blipFill>
                <a:blip r:embed="rId13"/>
                <a:stretch>
                  <a:fillRect l="-3146" b="-82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1439922" y="6174375"/>
            <a:ext cx="1117125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Vậy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môn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thao 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được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các bạn học sinh lớp 6A yêu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500">
                <a:latin typeface="Arial" panose="020B0604020202020204" pitchFamily="34" charset="0"/>
                <a:cs typeface="Arial" panose="020B0604020202020204" pitchFamily="34" charset="0"/>
              </a:rPr>
              <a:t>thích nh</a:t>
            </a:r>
            <a:r>
              <a:rPr lang="en-GB" sz="4500">
                <a:latin typeface="Arial" panose="020B0604020202020204" pitchFamily="34" charset="0"/>
                <a:cs typeface="Arial" panose="020B0604020202020204" pitchFamily="34" charset="0"/>
              </a:rPr>
              <a:t>ấ</a:t>
            </a:r>
            <a:r>
              <a:rPr lang="vi-VN" sz="450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GB" sz="4500" smtClean="0">
                <a:latin typeface="Arial" panose="020B0604020202020204" pitchFamily="34" charset="0"/>
                <a:cs typeface="Arial" panose="020B0604020202020204" pitchFamily="34" charset="0"/>
              </a:rPr>
              <a:t> là môn bóng bàn.</a:t>
            </a:r>
            <a:endParaRPr lang="en-GB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03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C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2000" y="1562100"/>
            <a:ext cx="15316200" cy="6083903"/>
            <a:chOff x="0" y="0"/>
            <a:chExt cx="2494316" cy="32733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94316" cy="3273337"/>
            </a:xfrm>
            <a:custGeom>
              <a:avLst/>
              <a:gdLst/>
              <a:ahLst/>
              <a:cxnLst/>
              <a:rect l="l" t="t" r="r" b="b"/>
              <a:pathLst>
                <a:path w="2393585" h="2798786">
                  <a:moveTo>
                    <a:pt x="2269125" y="2798786"/>
                  </a:moveTo>
                  <a:lnTo>
                    <a:pt x="124460" y="2798786"/>
                  </a:lnTo>
                  <a:cubicBezTo>
                    <a:pt x="55880" y="2798786"/>
                    <a:pt x="0" y="2742906"/>
                    <a:pt x="0" y="267432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674326"/>
                  </a:lnTo>
                  <a:cubicBezTo>
                    <a:pt x="2393585" y="2742906"/>
                    <a:pt x="2337705" y="2798786"/>
                    <a:pt x="2269125" y="279878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163800" y="4142502"/>
            <a:ext cx="2765163" cy="61791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81100" y="1877227"/>
            <a:ext cx="14478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b="1">
                <a:latin typeface="Arial" panose="020B0604020202020204" pitchFamily="34" charset="0"/>
                <a:cs typeface="Arial" panose="020B0604020202020204" pitchFamily="34" charset="0"/>
              </a:rPr>
              <a:t>Bài </a:t>
            </a:r>
            <a:r>
              <a:rPr lang="en-GB" sz="4500" b="1" smtClean="0">
                <a:latin typeface="Arial" panose="020B0604020202020204" pitchFamily="34" charset="0"/>
                <a:cs typeface="Arial" panose="020B0604020202020204" pitchFamily="34" charset="0"/>
              </a:rPr>
              <a:t>6.13 </a:t>
            </a:r>
            <a:r>
              <a:rPr lang="en-GB" sz="4500" b="1">
                <a:latin typeface="Arial" panose="020B0604020202020204" pitchFamily="34" charset="0"/>
                <a:cs typeface="Arial" panose="020B0604020202020204" pitchFamily="34" charset="0"/>
              </a:rPr>
              <a:t>(SGK – tr.12): </a:t>
            </a:r>
            <a:r>
              <a:rPr lang="vi-VN" sz="4500" smtClean="0">
                <a:ea typeface="Calibri" panose="020F0502020204030204" pitchFamily="34" charset="0"/>
              </a:rPr>
              <a:t>Mẹ </a:t>
            </a:r>
            <a:r>
              <a:rPr lang="vi-VN" sz="4500">
                <a:ea typeface="Calibri" panose="020F0502020204030204" pitchFamily="34" charset="0"/>
              </a:rPr>
              <a:t>có 15 </a:t>
            </a:r>
            <a:r>
              <a:rPr lang="vi-VN" sz="4500">
                <a:ea typeface="Calibri" panose="020F0502020204030204" pitchFamily="34" charset="0"/>
              </a:rPr>
              <a:t>quả </a:t>
            </a:r>
            <a:r>
              <a:rPr lang="vi-VN" sz="4500" smtClean="0">
                <a:ea typeface="Calibri" panose="020F0502020204030204" pitchFamily="34" charset="0"/>
              </a:rPr>
              <a:t>táo, </a:t>
            </a:r>
            <a:r>
              <a:rPr lang="vi-VN" sz="4500">
                <a:ea typeface="Calibri" panose="020F0502020204030204" pitchFamily="34" charset="0"/>
              </a:rPr>
              <a:t>mẹ muốn chia</a:t>
            </a:r>
            <a:r>
              <a:rPr lang="vi-VN" sz="4500">
                <a:ea typeface="Calibri" panose="020F0502020204030204" pitchFamily="34" charset="0"/>
              </a:rPr>
              <a:t> </a:t>
            </a:r>
            <a:r>
              <a:rPr lang="vi-VN" sz="4500" smtClean="0">
                <a:ea typeface="Calibri" panose="020F0502020204030204" pitchFamily="34" charset="0"/>
              </a:rPr>
              <a:t>đều </a:t>
            </a:r>
            <a:r>
              <a:rPr lang="vi-VN" sz="4500">
                <a:ea typeface="Calibri" panose="020F0502020204030204" pitchFamily="34" charset="0"/>
              </a:rPr>
              <a:t>số táo đó cho bốn </a:t>
            </a:r>
            <a:r>
              <a:rPr lang="vi-VN" sz="4500">
                <a:ea typeface="Calibri" panose="020F0502020204030204" pitchFamily="34" charset="0"/>
              </a:rPr>
              <a:t>anh </a:t>
            </a:r>
            <a:r>
              <a:rPr lang="vi-VN" sz="4500" smtClean="0">
                <a:ea typeface="Calibri" panose="020F0502020204030204" pitchFamily="34" charset="0"/>
              </a:rPr>
              <a:t>em.</a:t>
            </a:r>
            <a:r>
              <a:rPr lang="en-GB" sz="4500" smtClean="0">
                <a:ea typeface="Calibri" panose="020F0502020204030204" pitchFamily="34" charset="0"/>
              </a:rPr>
              <a:t> </a:t>
            </a:r>
            <a:r>
              <a:rPr lang="vi-VN" sz="4500" smtClean="0">
                <a:ea typeface="Calibri" panose="020F0502020204030204" pitchFamily="34" charset="0"/>
              </a:rPr>
              <a:t>Hỏi </a:t>
            </a:r>
            <a:r>
              <a:rPr lang="vi-VN" sz="4500">
                <a:ea typeface="Calibri" panose="020F0502020204030204" pitchFamily="34" charset="0"/>
              </a:rPr>
              <a:t>mỗi anh em được mấy quả táo và mấy phần của quả táo ?</a:t>
            </a:r>
            <a:endParaRPr lang="en-US" sz="450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699607"/>
            <a:ext cx="2942981" cy="2741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38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grpSp>
        <p:nvGrpSpPr>
          <p:cNvPr id="25" name="Group 2"/>
          <p:cNvGrpSpPr/>
          <p:nvPr/>
        </p:nvGrpSpPr>
        <p:grpSpPr>
          <a:xfrm>
            <a:off x="1524000" y="2494844"/>
            <a:ext cx="15773400" cy="6193563"/>
            <a:chOff x="-288674" y="330732"/>
            <a:chExt cx="2682259" cy="2506696"/>
          </a:xfrm>
        </p:grpSpPr>
        <p:sp>
          <p:nvSpPr>
            <p:cNvPr id="26" name="Freeform 3"/>
            <p:cNvSpPr/>
            <p:nvPr/>
          </p:nvSpPr>
          <p:spPr>
            <a:xfrm>
              <a:off x="-288674" y="330732"/>
              <a:ext cx="2682259" cy="2506696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5" name="Cloud 14">
            <a:extLst>
              <a:ext uri="{FF2B5EF4-FFF2-40B4-BE49-F238E27FC236}">
                <a16:creationId xmlns:a16="http://schemas.microsoft.com/office/drawing/2014/main" id="{A1A24E24-C0F2-4E1F-B1F1-56FCFB2A4C96}"/>
              </a:ext>
            </a:extLst>
          </p:cNvPr>
          <p:cNvSpPr/>
          <p:nvPr/>
        </p:nvSpPr>
        <p:spPr>
          <a:xfrm>
            <a:off x="7924800" y="281591"/>
            <a:ext cx="3200400" cy="1434759"/>
          </a:xfrm>
          <a:prstGeom prst="cloud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586917-0BE1-4811-8C7D-D825B71D1A3C}"/>
              </a:ext>
            </a:extLst>
          </p:cNvPr>
          <p:cNvSpPr txBox="1"/>
          <p:nvPr/>
        </p:nvSpPr>
        <p:spPr>
          <a:xfrm>
            <a:off x="8610600" y="486978"/>
            <a:ext cx="2143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1817915" y="2831712"/>
                <a:ext cx="14271171" cy="16750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Phân số chỉ số táo mà mỗi anh em nhận được là: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915" y="2831712"/>
                <a:ext cx="14271171" cy="1675010"/>
              </a:xfrm>
              <a:prstGeom prst="rect">
                <a:avLst/>
              </a:prstGeom>
              <a:blipFill>
                <a:blip r:embed="rId2"/>
                <a:stretch>
                  <a:fillRect l="-1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1817915" y="4714540"/>
                <a:ext cx="7500257" cy="1093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:r>
                  <a:rPr lang="en-US" sz="4500" smtClean="0">
                    <a:solidFill>
                      <a:schemeClr val="tx1"/>
                    </a:solidFill>
                    <a:latin typeface="Arial" panose="020B0604020202020204" pitchFamily="34" charset="0"/>
                    <a:ea typeface="Times New Roman" charset="0"/>
                    <a:cs typeface="Arial" panose="020B0604020202020204" pitchFamily="34" charset="0"/>
                  </a:rPr>
                  <a:t>Ta có: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15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4</m:t>
                        </m:r>
                      </m:den>
                    </m:f>
                    <m:r>
                      <a:rPr lang="en-US" sz="4500" b="0" i="1">
                        <a:solidFill>
                          <a:schemeClr val="tx1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=</m:t>
                    </m:r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3</m:t>
                    </m:r>
                    <m:r>
                      <a:rPr lang="vi-VN" sz="4500" b="0" i="1" smtClean="0">
                        <a:solidFill>
                          <a:schemeClr val="tx1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 </m:t>
                    </m:r>
                    <m:r>
                      <a:rPr lang="en-US" sz="4500" b="0" i="1">
                        <a:solidFill>
                          <a:schemeClr val="tx1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+</m:t>
                    </m:r>
                    <m:r>
                      <a:rPr lang="vi-VN" sz="4500" b="0" i="1" smtClean="0">
                        <a:solidFill>
                          <a:schemeClr val="tx1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 </m:t>
                    </m:r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4</m:t>
                        </m:r>
                      </m:den>
                    </m:f>
                    <m:r>
                      <a:rPr lang="vi-VN" sz="4500" b="0" i="1" smtClean="0">
                        <a:solidFill>
                          <a:schemeClr val="tx1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  </m:t>
                    </m:r>
                    <m:r>
                      <a:rPr lang="en-US" sz="4500" b="0" i="1">
                        <a:solidFill>
                          <a:schemeClr val="tx1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=</m:t>
                    </m:r>
                    <m:r>
                      <a:rPr lang="vi-VN" sz="4500" b="0" i="1" smtClean="0">
                        <a:solidFill>
                          <a:schemeClr val="tx1"/>
                        </a:solidFill>
                        <a:latin typeface="Cambria Math" charset="0"/>
                        <a:ea typeface="Times New Roman" charset="0"/>
                        <a:cs typeface="Times New Roman" charset="0"/>
                      </a:rPr>
                      <m:t> </m:t>
                    </m:r>
                    <m:r>
                      <a:rPr lang="en-GB" sz="45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Times New Roman" charset="0"/>
                        <a:cs typeface="Times New Roman" charset="0"/>
                      </a:rPr>
                      <m:t>3</m:t>
                    </m:r>
                    <m:f>
                      <m:fPr>
                        <m:ctrlPr>
                          <a:rPr lang="en-US" sz="45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4500" dirty="0">
                  <a:solidFill>
                    <a:schemeClr val="tx1"/>
                  </a:solidFill>
                  <a:latin typeface="Arial" panose="020B0604020202020204" pitchFamily="34" charset="0"/>
                  <a:ea typeface="Times New Roman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915" y="4714540"/>
                <a:ext cx="7500257" cy="1093569"/>
              </a:xfrm>
              <a:prstGeom prst="rect">
                <a:avLst/>
              </a:prstGeom>
              <a:blipFill>
                <a:blip r:embed="rId3"/>
                <a:stretch>
                  <a:fillRect l="-3412" b="-1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1817915" y="6013496"/>
                <a:ext cx="14271171" cy="15611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Vậy mỗi anh em được 3 quả táo và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</m:ctrlPr>
                      </m:fPr>
                      <m:num>
                        <m:r>
                          <a:rPr lang="en-GB" sz="4500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3</m:t>
                        </m:r>
                      </m:num>
                      <m:den>
                        <m:r>
                          <a:rPr lang="en-GB" sz="4500" i="1">
                            <a:latin typeface="Cambria Math" panose="02040503050406030204" pitchFamily="18" charset="0"/>
                            <a:ea typeface="Times New Roman" charset="0"/>
                            <a:cs typeface="Times New Roman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50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quả táo.  </a:t>
                </a:r>
                <a:endParaRPr lang="en-US" sz="45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7915" y="6013496"/>
                <a:ext cx="14271171" cy="1561133"/>
              </a:xfrm>
              <a:prstGeom prst="rect">
                <a:avLst/>
              </a:prstGeom>
              <a:blipFill>
                <a:blip r:embed="rId4"/>
                <a:stretch>
                  <a:fillRect l="-1794" b="-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4308366">
            <a:off x="14271782" y="5231698"/>
            <a:ext cx="2735458" cy="259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9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C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18655" y="3157099"/>
            <a:ext cx="4734841" cy="5396537"/>
            <a:chOff x="0" y="-340862"/>
            <a:chExt cx="3298016" cy="1969059"/>
          </a:xfrm>
        </p:grpSpPr>
        <p:sp>
          <p:nvSpPr>
            <p:cNvPr id="3" name="Freeform 3"/>
            <p:cNvSpPr/>
            <p:nvPr/>
          </p:nvSpPr>
          <p:spPr>
            <a:xfrm>
              <a:off x="0" y="-340862"/>
              <a:ext cx="3298016" cy="1969059"/>
            </a:xfrm>
            <a:custGeom>
              <a:avLst/>
              <a:gdLst/>
              <a:ahLst/>
              <a:cxnLst/>
              <a:rect l="l" t="t" r="r" b="b"/>
              <a:pathLst>
                <a:path w="3715773" h="1212833">
                  <a:moveTo>
                    <a:pt x="3591313" y="1212833"/>
                  </a:moveTo>
                  <a:lnTo>
                    <a:pt x="124460" y="1212833"/>
                  </a:lnTo>
                  <a:cubicBezTo>
                    <a:pt x="55880" y="1212833"/>
                    <a:pt x="0" y="1156953"/>
                    <a:pt x="0" y="108837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1313" y="0"/>
                  </a:lnTo>
                  <a:cubicBezTo>
                    <a:pt x="3659893" y="0"/>
                    <a:pt x="3715773" y="55880"/>
                    <a:pt x="3715773" y="124460"/>
                  </a:cubicBezTo>
                  <a:lnTo>
                    <a:pt x="3715773" y="1088373"/>
                  </a:lnTo>
                  <a:cubicBezTo>
                    <a:pt x="3715773" y="1156954"/>
                    <a:pt x="3659893" y="1212833"/>
                    <a:pt x="3591313" y="121283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881845" y="3987467"/>
            <a:ext cx="5408460" cy="3549380"/>
            <a:chOff x="-808012" y="212345"/>
            <a:chExt cx="7211280" cy="4732510"/>
          </a:xfrm>
        </p:grpSpPr>
        <p:sp>
          <p:nvSpPr>
            <p:cNvPr id="5" name="TextBox 5"/>
            <p:cNvSpPr txBox="1"/>
            <p:nvPr/>
          </p:nvSpPr>
          <p:spPr>
            <a:xfrm>
              <a:off x="-808012" y="212345"/>
              <a:ext cx="7211280" cy="10060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1</a:t>
              </a:r>
              <a:endParaRPr lang="en-US" sz="4500" b="1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54756" y="1620866"/>
              <a:ext cx="5606289" cy="33239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Ôn lại nội dung kiến thức đã học trong </a:t>
              </a:r>
              <a:r>
                <a:rPr lang="en-GB" sz="4500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bài.</a:t>
              </a:r>
              <a:endParaRPr lang="en-US" sz="450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815635" y="3271472"/>
            <a:ext cx="4725999" cy="5223163"/>
            <a:chOff x="1" y="-180292"/>
            <a:chExt cx="2542741" cy="2023205"/>
          </a:xfrm>
        </p:grpSpPr>
        <p:sp>
          <p:nvSpPr>
            <p:cNvPr id="13" name="Freeform 13"/>
            <p:cNvSpPr/>
            <p:nvPr/>
          </p:nvSpPr>
          <p:spPr>
            <a:xfrm>
              <a:off x="1" y="-180292"/>
              <a:ext cx="2542741" cy="2023205"/>
            </a:xfrm>
            <a:custGeom>
              <a:avLst/>
              <a:gdLst/>
              <a:ahLst/>
              <a:cxnLst/>
              <a:rect l="l" t="t" r="r" b="b"/>
              <a:pathLst>
                <a:path w="3715773" h="1212833">
                  <a:moveTo>
                    <a:pt x="3591313" y="1212833"/>
                  </a:moveTo>
                  <a:lnTo>
                    <a:pt x="124460" y="1212833"/>
                  </a:lnTo>
                  <a:cubicBezTo>
                    <a:pt x="55880" y="1212833"/>
                    <a:pt x="0" y="1156953"/>
                    <a:pt x="0" y="108837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1313" y="0"/>
                  </a:lnTo>
                  <a:cubicBezTo>
                    <a:pt x="3659893" y="0"/>
                    <a:pt x="3715773" y="55880"/>
                    <a:pt x="3715773" y="124460"/>
                  </a:cubicBezTo>
                  <a:lnTo>
                    <a:pt x="3715773" y="1088373"/>
                  </a:lnTo>
                  <a:cubicBezTo>
                    <a:pt x="3715773" y="1156954"/>
                    <a:pt x="3659893" y="1212833"/>
                    <a:pt x="3591313" y="121283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1361956" y="3877782"/>
            <a:ext cx="5408460" cy="3851432"/>
            <a:chOff x="-517508" y="-446524"/>
            <a:chExt cx="7211280" cy="5135248"/>
          </a:xfrm>
        </p:grpSpPr>
        <p:sp>
          <p:nvSpPr>
            <p:cNvPr id="15" name="TextBox 15"/>
            <p:cNvSpPr txBox="1"/>
            <p:nvPr/>
          </p:nvSpPr>
          <p:spPr>
            <a:xfrm>
              <a:off x="-517508" y="-446524"/>
              <a:ext cx="7211280" cy="11079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 </a:t>
              </a:r>
              <a:r>
                <a:rPr lang="en-US" sz="4500" b="1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4500" b="1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437538" y="1364734"/>
              <a:ext cx="5497819" cy="332399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 bị </a:t>
              </a:r>
              <a:r>
                <a:rPr lang="en-US" sz="4500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trước bài “</a:t>
              </a:r>
              <a:r>
                <a:rPr lang="en-US" sz="4500" b="1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 chung</a:t>
              </a:r>
              <a:r>
                <a:rPr lang="en-US" sz="4500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”.</a:t>
              </a:r>
              <a:endParaRPr lang="en-US" sz="450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538733" y="3098812"/>
            <a:ext cx="4691665" cy="5379495"/>
            <a:chOff x="-9663" y="-379703"/>
            <a:chExt cx="2916176" cy="1553695"/>
          </a:xfrm>
        </p:grpSpPr>
        <p:sp>
          <p:nvSpPr>
            <p:cNvPr id="18" name="Freeform 18"/>
            <p:cNvSpPr/>
            <p:nvPr/>
          </p:nvSpPr>
          <p:spPr>
            <a:xfrm>
              <a:off x="-9663" y="-379703"/>
              <a:ext cx="2916176" cy="1553695"/>
            </a:xfrm>
            <a:custGeom>
              <a:avLst/>
              <a:gdLst/>
              <a:ahLst/>
              <a:cxnLst/>
              <a:rect l="l" t="t" r="r" b="b"/>
              <a:pathLst>
                <a:path w="3715773" h="1212833">
                  <a:moveTo>
                    <a:pt x="3591313" y="1212833"/>
                  </a:moveTo>
                  <a:lnTo>
                    <a:pt x="124460" y="1212833"/>
                  </a:lnTo>
                  <a:cubicBezTo>
                    <a:pt x="55880" y="1212833"/>
                    <a:pt x="0" y="1156953"/>
                    <a:pt x="0" y="108837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591313" y="0"/>
                  </a:lnTo>
                  <a:cubicBezTo>
                    <a:pt x="3659893" y="0"/>
                    <a:pt x="3715773" y="55880"/>
                    <a:pt x="3715773" y="124460"/>
                  </a:cubicBezTo>
                  <a:lnTo>
                    <a:pt x="3715773" y="1088373"/>
                  </a:lnTo>
                  <a:cubicBezTo>
                    <a:pt x="3715773" y="1156954"/>
                    <a:pt x="3659893" y="1212833"/>
                    <a:pt x="3591313" y="121283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6067146" y="4033270"/>
            <a:ext cx="5408460" cy="3771037"/>
            <a:chOff x="-1252897" y="-1049947"/>
            <a:chExt cx="7211280" cy="5028051"/>
          </a:xfrm>
        </p:grpSpPr>
        <p:sp>
          <p:nvSpPr>
            <p:cNvPr id="20" name="TextBox 20"/>
            <p:cNvSpPr txBox="1"/>
            <p:nvPr/>
          </p:nvSpPr>
          <p:spPr>
            <a:xfrm>
              <a:off x="-1252897" y="-1049947"/>
              <a:ext cx="7211280" cy="11079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US" sz="4500" b="1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Nhiệm vụ 2</a:t>
              </a:r>
              <a:endParaRPr lang="en-US" sz="4500" b="1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-405512" y="654118"/>
              <a:ext cx="5770591" cy="332398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 tiếp các bài tập còn lại trong </a:t>
              </a:r>
              <a:r>
                <a:rPr lang="en-GB" sz="4500" smtClean="0">
                  <a:solidFill>
                    <a:srgbClr val="1C4F59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SGK và SBT.</a:t>
              </a:r>
              <a:endParaRPr lang="en-US" sz="450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052171" y="1296948"/>
            <a:ext cx="14574449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</a:pPr>
            <a:r>
              <a:rPr lang="en-US" sz="6399" b="1" smtClean="0">
                <a:solidFill>
                  <a:srgbClr val="1C4F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  <a:endParaRPr lang="en-US" sz="6399" b="1">
              <a:solidFill>
                <a:srgbClr val="1C4F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836420">
            <a:off x="15872191" y="2377939"/>
            <a:ext cx="1446331" cy="1710713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04012" y="7240709"/>
            <a:ext cx="1712859" cy="1622545"/>
          </a:xfrm>
          <a:prstGeom prst="rect">
            <a:avLst/>
          </a:prstGeom>
        </p:spPr>
      </p:pic>
      <p:grpSp>
        <p:nvGrpSpPr>
          <p:cNvPr id="26" name="Group 26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9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2569636" y="2065092"/>
            <a:ext cx="14173200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9000" b="1" smtClean="0">
                <a:solidFill>
                  <a:srgbClr val="FEF4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  <a:endParaRPr lang="en-US" sz="9000" b="1">
              <a:solidFill>
                <a:srgbClr val="FEF4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4308366">
            <a:off x="-415454" y="144709"/>
            <a:ext cx="3267029" cy="309476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9172708">
            <a:off x="16006786" y="5718038"/>
            <a:ext cx="3267029" cy="3094767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C4F5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953777" y="6139583"/>
            <a:ext cx="5404918" cy="375641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5687917" y="7514551"/>
            <a:ext cx="1985355" cy="2188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9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2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C4F59"/>
            </a:solidFill>
          </p:spPr>
        </p:sp>
      </p:grpSp>
      <p:sp>
        <p:nvSpPr>
          <p:cNvPr id="25" name="TextBox 2"/>
          <p:cNvSpPr txBox="1"/>
          <p:nvPr/>
        </p:nvSpPr>
        <p:spPr>
          <a:xfrm>
            <a:off x="2687009" y="876903"/>
            <a:ext cx="12889597" cy="927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400" b="1" smtClean="0">
                <a:solidFill>
                  <a:srgbClr val="FEF4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400" b="1">
              <a:solidFill>
                <a:srgbClr val="FEF4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1536737" y="3025644"/>
            <a:ext cx="4615222" cy="5057594"/>
            <a:chOff x="257476" y="2852948"/>
            <a:chExt cx="4084033" cy="5057594"/>
          </a:xfrm>
        </p:grpSpPr>
        <p:grpSp>
          <p:nvGrpSpPr>
            <p:cNvPr id="2" name="Group 2"/>
            <p:cNvGrpSpPr/>
            <p:nvPr/>
          </p:nvGrpSpPr>
          <p:grpSpPr>
            <a:xfrm>
              <a:off x="257476" y="2852948"/>
              <a:ext cx="4084033" cy="5057594"/>
              <a:chOff x="0" y="0"/>
              <a:chExt cx="2537346" cy="272115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0"/>
                <a:ext cx="2537346" cy="2721150"/>
              </a:xfrm>
              <a:custGeom>
                <a:avLst/>
                <a:gdLst/>
                <a:ahLst/>
                <a:cxnLst/>
                <a:rect l="l" t="t" r="r" b="b"/>
                <a:pathLst>
                  <a:path w="2393585" h="2845382">
                    <a:moveTo>
                      <a:pt x="2269125" y="2845382"/>
                    </a:moveTo>
                    <a:lnTo>
                      <a:pt x="124460" y="2845382"/>
                    </a:lnTo>
                    <a:cubicBezTo>
                      <a:pt x="55880" y="2845382"/>
                      <a:pt x="0" y="2789502"/>
                      <a:pt x="0" y="272092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69125" y="0"/>
                    </a:lnTo>
                    <a:cubicBezTo>
                      <a:pt x="2337705" y="0"/>
                      <a:pt x="2393585" y="55880"/>
                      <a:pt x="2393585" y="124460"/>
                    </a:cubicBezTo>
                    <a:lnTo>
                      <a:pt x="2393585" y="2720922"/>
                    </a:lnTo>
                    <a:cubicBezTo>
                      <a:pt x="2393585" y="2789502"/>
                      <a:pt x="2337705" y="2845382"/>
                      <a:pt x="2269125" y="2845382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8" name="Picture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219200" y="3145178"/>
              <a:ext cx="1634093" cy="1683054"/>
            </a:xfrm>
            <a:prstGeom prst="rect">
              <a:avLst/>
            </a:prstGeom>
          </p:spPr>
        </p:pic>
        <p:sp>
          <p:nvSpPr>
            <p:cNvPr id="34" name="TextBox 4"/>
            <p:cNvSpPr txBox="1"/>
            <p:nvPr/>
          </p:nvSpPr>
          <p:spPr>
            <a:xfrm>
              <a:off x="438421" y="5379456"/>
              <a:ext cx="3669803" cy="17673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solidFill>
                    <a:srgbClr val="ED5D3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Quy đồng mẫu nhiều phân số</a:t>
              </a:r>
              <a:endParaRPr lang="en-US" sz="4500">
                <a:solidFill>
                  <a:srgbClr val="ED5D3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6964256" y="3048971"/>
            <a:ext cx="4557077" cy="5006362"/>
            <a:chOff x="8918355" y="2852744"/>
            <a:chExt cx="4557077" cy="5006362"/>
          </a:xfrm>
        </p:grpSpPr>
        <p:grpSp>
          <p:nvGrpSpPr>
            <p:cNvPr id="26" name="Group 12"/>
            <p:cNvGrpSpPr/>
            <p:nvPr/>
          </p:nvGrpSpPr>
          <p:grpSpPr>
            <a:xfrm>
              <a:off x="8918355" y="2852744"/>
              <a:ext cx="4557077" cy="5006362"/>
              <a:chOff x="-346345" y="0"/>
              <a:chExt cx="2831241" cy="2693586"/>
            </a:xfrm>
          </p:grpSpPr>
          <p:sp>
            <p:nvSpPr>
              <p:cNvPr id="27" name="Freeform 13"/>
              <p:cNvSpPr/>
              <p:nvPr/>
            </p:nvSpPr>
            <p:spPr>
              <a:xfrm>
                <a:off x="-346345" y="0"/>
                <a:ext cx="2831241" cy="2693586"/>
              </a:xfrm>
              <a:custGeom>
                <a:avLst/>
                <a:gdLst/>
                <a:ahLst/>
                <a:cxnLst/>
                <a:rect l="l" t="t" r="r" b="b"/>
                <a:pathLst>
                  <a:path w="2393585" h="2845382">
                    <a:moveTo>
                      <a:pt x="2269125" y="2845382"/>
                    </a:moveTo>
                    <a:lnTo>
                      <a:pt x="124460" y="2845382"/>
                    </a:lnTo>
                    <a:cubicBezTo>
                      <a:pt x="55880" y="2845382"/>
                      <a:pt x="0" y="2789502"/>
                      <a:pt x="0" y="272092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69125" y="0"/>
                    </a:lnTo>
                    <a:cubicBezTo>
                      <a:pt x="2337705" y="0"/>
                      <a:pt x="2393585" y="55880"/>
                      <a:pt x="2393585" y="124460"/>
                    </a:cubicBezTo>
                    <a:lnTo>
                      <a:pt x="2393585" y="2720922"/>
                    </a:lnTo>
                    <a:cubicBezTo>
                      <a:pt x="2393585" y="2789502"/>
                      <a:pt x="2337705" y="2845382"/>
                      <a:pt x="2269125" y="2845382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31" name="Picture 2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rcRect/>
            <a:stretch>
              <a:fillRect/>
            </a:stretch>
          </p:blipFill>
          <p:spPr>
            <a:xfrm rot="21255232" flipH="1">
              <a:off x="9781702" y="3262007"/>
              <a:ext cx="2304996" cy="1525488"/>
            </a:xfrm>
            <a:prstGeom prst="rect">
              <a:avLst/>
            </a:prstGeom>
          </p:spPr>
        </p:pic>
        <p:sp>
          <p:nvSpPr>
            <p:cNvPr id="36" name="TextBox 4"/>
            <p:cNvSpPr txBox="1"/>
            <p:nvPr/>
          </p:nvSpPr>
          <p:spPr>
            <a:xfrm>
              <a:off x="9711127" y="5355823"/>
              <a:ext cx="2971531" cy="158556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solidFill>
                    <a:srgbClr val="ED5D3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So sánh hai phân số</a:t>
              </a:r>
              <a:endParaRPr lang="en-US" sz="4500">
                <a:solidFill>
                  <a:srgbClr val="ED5D3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2394914" y="3025644"/>
            <a:ext cx="4393706" cy="5006159"/>
            <a:chOff x="13594213" y="2761054"/>
            <a:chExt cx="4393706" cy="5006159"/>
          </a:xfrm>
        </p:grpSpPr>
        <p:grpSp>
          <p:nvGrpSpPr>
            <p:cNvPr id="12" name="Group 12"/>
            <p:cNvGrpSpPr/>
            <p:nvPr/>
          </p:nvGrpSpPr>
          <p:grpSpPr>
            <a:xfrm>
              <a:off x="13594213" y="2761054"/>
              <a:ext cx="4393706" cy="5006159"/>
              <a:chOff x="-232128" y="-45538"/>
              <a:chExt cx="2729741" cy="2480811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-232128" y="-45538"/>
                <a:ext cx="2729741" cy="2480811"/>
              </a:xfrm>
              <a:custGeom>
                <a:avLst/>
                <a:gdLst/>
                <a:ahLst/>
                <a:cxnLst/>
                <a:rect l="l" t="t" r="r" b="b"/>
                <a:pathLst>
                  <a:path w="2393585" h="2845382">
                    <a:moveTo>
                      <a:pt x="2269125" y="2845382"/>
                    </a:moveTo>
                    <a:lnTo>
                      <a:pt x="124460" y="2845382"/>
                    </a:lnTo>
                    <a:cubicBezTo>
                      <a:pt x="55880" y="2845382"/>
                      <a:pt x="0" y="2789502"/>
                      <a:pt x="0" y="2720922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2269125" y="0"/>
                    </a:lnTo>
                    <a:cubicBezTo>
                      <a:pt x="2337705" y="0"/>
                      <a:pt x="2393585" y="55880"/>
                      <a:pt x="2393585" y="124460"/>
                    </a:cubicBezTo>
                    <a:lnTo>
                      <a:pt x="2393585" y="2720922"/>
                    </a:lnTo>
                    <a:cubicBezTo>
                      <a:pt x="2393585" y="2789502"/>
                      <a:pt x="2337705" y="2845382"/>
                      <a:pt x="2269125" y="2845382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33" name="Picture 1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9"/>
                </a:ext>
              </a:extLst>
            </a:blip>
            <a:srcRect/>
            <a:stretch>
              <a:fillRect/>
            </a:stretch>
          </p:blipFill>
          <p:spPr>
            <a:xfrm>
              <a:off x="14540213" y="3330377"/>
              <a:ext cx="2501706" cy="1205368"/>
            </a:xfrm>
            <a:prstGeom prst="rect">
              <a:avLst/>
            </a:prstGeom>
          </p:spPr>
        </p:pic>
        <p:sp>
          <p:nvSpPr>
            <p:cNvPr id="37" name="TextBox 4"/>
            <p:cNvSpPr txBox="1"/>
            <p:nvPr/>
          </p:nvSpPr>
          <p:spPr>
            <a:xfrm>
              <a:off x="13931686" y="5535692"/>
              <a:ext cx="3718760" cy="75456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smtClean="0">
                  <a:solidFill>
                    <a:srgbClr val="ED5D3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Hỗn số dương</a:t>
              </a:r>
              <a:endParaRPr lang="en-US" sz="4500">
                <a:solidFill>
                  <a:srgbClr val="ED5D3D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533399" y="307712"/>
            <a:ext cx="12268197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5000" b="1" smtClean="0">
                <a:solidFill>
                  <a:srgbClr val="189F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Quy đồng mẫu nhiều phân số</a:t>
            </a:r>
            <a:endParaRPr lang="en-US" sz="5000" b="1" u="none">
              <a:solidFill>
                <a:srgbClr val="189F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533399" y="1562100"/>
            <a:ext cx="16535400" cy="4711520"/>
            <a:chOff x="0" y="0"/>
            <a:chExt cx="6435424" cy="346958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435424" cy="3469580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Rectangle 24"/>
              <p:cNvSpPr/>
              <p:nvPr/>
            </p:nvSpPr>
            <p:spPr>
              <a:xfrm>
                <a:off x="3021015" y="1726734"/>
                <a:ext cx="13716000" cy="4546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vi-VN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Em thực hiện các yêu cầu sau để quy đồng mẫu hai phân </a:t>
                </a:r>
                <a:r>
                  <a:rPr lang="vi-VN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vi-VN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7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685800" indent="-6858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vi-VN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Tìm </a:t>
                </a:r>
                <a:r>
                  <a:rPr lang="vi-VN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bội chung nhỏ nhất của hai </a:t>
                </a:r>
                <a:r>
                  <a:rPr lang="vi-VN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mẫu </a:t>
                </a:r>
                <a:r>
                  <a:rPr lang="vi-VN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ố</a:t>
                </a:r>
                <a:r>
                  <a:rPr lang="vi-VN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vi-VN" sz="40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685800" indent="-68580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vi-VN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Viết </a:t>
                </a:r>
                <a:r>
                  <a:rPr lang="vi-VN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 phân số mới bằng hai phân số đã cho và có mẫu là số vừa tìm được.</a:t>
                </a:r>
                <a:endParaRPr lang="en-US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015" y="1726734"/>
                <a:ext cx="13716000" cy="4546886"/>
              </a:xfrm>
              <a:prstGeom prst="rect">
                <a:avLst/>
              </a:prstGeom>
              <a:blipFill>
                <a:blip r:embed="rId2"/>
                <a:stretch>
                  <a:fillRect l="-1600" t="-1206" r="-1556" b="-33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618425"/>
            <a:ext cx="1883690" cy="19561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3031901" y="6693016"/>
            <a:ext cx="5181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BCNN(6, 4) = 12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3031901" y="8013204"/>
            <a:ext cx="253069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4"/>
              <p:cNvSpPr txBox="1"/>
              <p:nvPr/>
            </p:nvSpPr>
            <p:spPr>
              <a:xfrm>
                <a:off x="5688015" y="7743322"/>
                <a:ext cx="4191000" cy="13245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      </a:t>
                </a:r>
              </a:p>
            </p:txBody>
          </p:sp>
        </mc:Choice>
        <mc:Fallback>
          <p:sp>
            <p:nvSpPr>
              <p:cNvPr id="17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015" y="7743322"/>
                <a:ext cx="4191000" cy="1324593"/>
              </a:xfrm>
              <a:prstGeom prst="rect">
                <a:avLst/>
              </a:prstGeom>
              <a:blipFill>
                <a:blip r:embed="rId4"/>
                <a:stretch>
                  <a:fillRect b="-2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4"/>
              <p:cNvSpPr txBox="1"/>
              <p:nvPr/>
            </p:nvSpPr>
            <p:spPr>
              <a:xfrm>
                <a:off x="9525000" y="7770893"/>
                <a:ext cx="4191000" cy="12557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</p:txBody>
          </p:sp>
        </mc:Choice>
        <mc:Fallback>
          <p:sp>
            <p:nvSpPr>
              <p:cNvPr id="1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5000" y="7770893"/>
                <a:ext cx="4191000" cy="12557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596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/>
          <p:cNvGrpSpPr/>
          <p:nvPr/>
        </p:nvGrpSpPr>
        <p:grpSpPr>
          <a:xfrm>
            <a:off x="1295400" y="419102"/>
            <a:ext cx="15621000" cy="2649184"/>
            <a:chOff x="0" y="1"/>
            <a:chExt cx="4011117" cy="1425347"/>
          </a:xfrm>
        </p:grpSpPr>
        <p:sp>
          <p:nvSpPr>
            <p:cNvPr id="6" name="Freeform 6"/>
            <p:cNvSpPr/>
            <p:nvPr/>
          </p:nvSpPr>
          <p:spPr>
            <a:xfrm>
              <a:off x="0" y="1"/>
              <a:ext cx="4011117" cy="1425347"/>
            </a:xfrm>
            <a:custGeom>
              <a:avLst/>
              <a:gdLst/>
              <a:ahLst/>
              <a:cxnLst/>
              <a:rect l="l" t="t" r="r" b="b"/>
              <a:pathLst>
                <a:path w="3982260" h="2789783">
                  <a:moveTo>
                    <a:pt x="3857800" y="2789783"/>
                  </a:moveTo>
                  <a:lnTo>
                    <a:pt x="124460" y="2789783"/>
                  </a:lnTo>
                  <a:cubicBezTo>
                    <a:pt x="55880" y="2789783"/>
                    <a:pt x="0" y="2733903"/>
                    <a:pt x="0" y="266532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57801" y="0"/>
                  </a:lnTo>
                  <a:cubicBezTo>
                    <a:pt x="3926380" y="0"/>
                    <a:pt x="3982260" y="55880"/>
                    <a:pt x="3982260" y="124460"/>
                  </a:cubicBezTo>
                  <a:lnTo>
                    <a:pt x="3982260" y="2665323"/>
                  </a:lnTo>
                  <a:cubicBezTo>
                    <a:pt x="3982260" y="2733903"/>
                    <a:pt x="3926380" y="2789783"/>
                    <a:pt x="3857801" y="278978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3352801" y="5143499"/>
            <a:ext cx="13726124" cy="3807285"/>
            <a:chOff x="-1393935" y="741340"/>
            <a:chExt cx="5376195" cy="2048443"/>
          </a:xfrm>
        </p:grpSpPr>
        <p:sp>
          <p:nvSpPr>
            <p:cNvPr id="11" name="Freeform 11"/>
            <p:cNvSpPr/>
            <p:nvPr/>
          </p:nvSpPr>
          <p:spPr>
            <a:xfrm>
              <a:off x="-1393935" y="741340"/>
              <a:ext cx="5376195" cy="2048443"/>
            </a:xfrm>
            <a:custGeom>
              <a:avLst/>
              <a:gdLst/>
              <a:ahLst/>
              <a:cxnLst/>
              <a:rect l="l" t="t" r="r" b="b"/>
              <a:pathLst>
                <a:path w="3982260" h="2789783">
                  <a:moveTo>
                    <a:pt x="3857800" y="2789783"/>
                  </a:moveTo>
                  <a:lnTo>
                    <a:pt x="124460" y="2789783"/>
                  </a:lnTo>
                  <a:cubicBezTo>
                    <a:pt x="55880" y="2789783"/>
                    <a:pt x="0" y="2733903"/>
                    <a:pt x="0" y="266532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857801" y="0"/>
                  </a:lnTo>
                  <a:cubicBezTo>
                    <a:pt x="3926380" y="0"/>
                    <a:pt x="3982260" y="55880"/>
                    <a:pt x="3982260" y="124460"/>
                  </a:cubicBezTo>
                  <a:lnTo>
                    <a:pt x="3982260" y="2665323"/>
                  </a:lnTo>
                  <a:cubicBezTo>
                    <a:pt x="3982260" y="2733903"/>
                    <a:pt x="3926380" y="2789783"/>
                    <a:pt x="3857801" y="278978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714604" flipH="1">
            <a:off x="15896087" y="4542249"/>
            <a:ext cx="1962669" cy="1995320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Google Shape;360;p37"/>
              <p:cNvSpPr txBox="1">
                <a:spLocks/>
              </p:cNvSpPr>
              <p:nvPr/>
            </p:nvSpPr>
            <p:spPr>
              <a:xfrm>
                <a:off x="3821534" y="633879"/>
                <a:ext cx="12184045" cy="2434406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vi-VN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Tương </a:t>
                </a:r>
                <a:r>
                  <a:rPr lang="vi-VN" sz="45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tự HĐ1, em hãy quy </a:t>
                </a:r>
                <a:r>
                  <a:rPr lang="vi-VN" sz="45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đồng </a:t>
                </a:r>
                <a:r>
                  <a:rPr lang="vi-VN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GB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ẫ</a:t>
                </a:r>
                <a:r>
                  <a:rPr lang="vi-VN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vi-VN" sz="45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vi-VN" sz="45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5" name="Google Shape;360;p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534" y="633879"/>
                <a:ext cx="12184045" cy="2434406"/>
              </a:xfrm>
              <a:prstGeom prst="rect">
                <a:avLst/>
              </a:prstGeom>
              <a:blipFill>
                <a:blip r:embed="rId6"/>
                <a:stretch>
                  <a:fillRect l="-2101" r="-20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0" name="Group 29"/>
          <p:cNvGrpSpPr/>
          <p:nvPr/>
        </p:nvGrpSpPr>
        <p:grpSpPr>
          <a:xfrm>
            <a:off x="1350477" y="5772132"/>
            <a:ext cx="3248823" cy="2241246"/>
            <a:chOff x="7543800" y="5335715"/>
            <a:chExt cx="3248823" cy="2241246"/>
          </a:xfrm>
        </p:grpSpPr>
        <p:sp>
          <p:nvSpPr>
            <p:cNvPr id="29" name="Explosion 2 28"/>
            <p:cNvSpPr/>
            <p:nvPr/>
          </p:nvSpPr>
          <p:spPr>
            <a:xfrm>
              <a:off x="7543800" y="5335715"/>
              <a:ext cx="3248823" cy="2241246"/>
            </a:xfrm>
            <a:prstGeom prst="irregularSeal2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16"/>
            <p:cNvSpPr txBox="1"/>
            <p:nvPr/>
          </p:nvSpPr>
          <p:spPr>
            <a:xfrm>
              <a:off x="7637454" y="5801878"/>
              <a:ext cx="2708291" cy="10788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9680"/>
                </a:lnSpc>
              </a:pPr>
              <a:r>
                <a:rPr lang="en-GB" sz="50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Giải</a:t>
              </a:r>
              <a:endParaRPr lang="en-US" sz="5000" b="1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6" name="Rounded Rectangle 15"/>
          <p:cNvSpPr/>
          <p:nvPr/>
        </p:nvSpPr>
        <p:spPr>
          <a:xfrm>
            <a:off x="1595310" y="887685"/>
            <a:ext cx="1915428" cy="86755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vi-VN" sz="4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4908780" y="5755803"/>
            <a:ext cx="5181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BCNN(5, 2) = 10</a:t>
            </a:r>
            <a:endParaRPr lang="en-US" sz="45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4"/>
              <p:cNvSpPr txBox="1"/>
              <p:nvPr/>
            </p:nvSpPr>
            <p:spPr>
              <a:xfrm>
                <a:off x="5480493" y="6885438"/>
                <a:ext cx="5894385" cy="129625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(−3)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      </a:t>
                </a:r>
              </a:p>
            </p:txBody>
          </p:sp>
        </mc:Choice>
        <mc:Fallback>
          <p:sp>
            <p:nvSpPr>
              <p:cNvPr id="18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493" y="6885438"/>
                <a:ext cx="5894385" cy="1296252"/>
              </a:xfrm>
              <a:prstGeom prst="rect">
                <a:avLst/>
              </a:prstGeom>
              <a:blipFill>
                <a:blip r:embed="rId7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4"/>
              <p:cNvSpPr txBox="1"/>
              <p:nvPr/>
            </p:nvSpPr>
            <p:spPr>
              <a:xfrm>
                <a:off x="10090379" y="6933161"/>
                <a:ext cx="6237499" cy="133510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1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(−1)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</a:p>
            </p:txBody>
          </p:sp>
        </mc:Choice>
        <mc:Fallback>
          <p:sp>
            <p:nvSpPr>
              <p:cNvPr id="19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0379" y="6933161"/>
                <a:ext cx="6237499" cy="13351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590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9F8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C4F59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028700" y="2476497"/>
            <a:ext cx="16649699" cy="6629402"/>
            <a:chOff x="0" y="-271280"/>
            <a:chExt cx="8958078" cy="3566833"/>
          </a:xfrm>
        </p:grpSpPr>
        <p:sp>
          <p:nvSpPr>
            <p:cNvPr id="8" name="Freeform 8"/>
            <p:cNvSpPr/>
            <p:nvPr/>
          </p:nvSpPr>
          <p:spPr>
            <a:xfrm>
              <a:off x="0" y="-271280"/>
              <a:ext cx="8958078" cy="3566833"/>
            </a:xfrm>
            <a:custGeom>
              <a:avLst/>
              <a:gdLst/>
              <a:ahLst/>
              <a:cxnLst/>
              <a:rect l="l" t="t" r="r" b="b"/>
              <a:pathLst>
                <a:path w="8732589" h="2870189">
                  <a:moveTo>
                    <a:pt x="8608130" y="2870189"/>
                  </a:moveTo>
                  <a:lnTo>
                    <a:pt x="124460" y="2870189"/>
                  </a:lnTo>
                  <a:cubicBezTo>
                    <a:pt x="55880" y="2870189"/>
                    <a:pt x="0" y="2814309"/>
                    <a:pt x="0" y="2745729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608130" y="0"/>
                  </a:lnTo>
                  <a:cubicBezTo>
                    <a:pt x="8676710" y="0"/>
                    <a:pt x="8732589" y="55880"/>
                    <a:pt x="8732589" y="124460"/>
                  </a:cubicBezTo>
                  <a:lnTo>
                    <a:pt x="8732589" y="2745729"/>
                  </a:lnTo>
                  <a:cubicBezTo>
                    <a:pt x="8732589" y="2814309"/>
                    <a:pt x="8676710" y="2870189"/>
                    <a:pt x="8608130" y="2870189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494793">
            <a:off x="709063" y="1126230"/>
            <a:ext cx="1465622" cy="222677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507119">
            <a:off x="16469392" y="7939552"/>
            <a:ext cx="1588800" cy="175118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2073748" y="2588842"/>
            <a:ext cx="144736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vi-VN" sz="4000">
                <a:cs typeface="Arial" panose="020B0604020202020204" pitchFamily="34" charset="0"/>
              </a:rPr>
              <a:t>Để quy đồng mẫu hai hay nhiều phân số có </a:t>
            </a:r>
            <a:r>
              <a:rPr lang="vi-VN" sz="4000">
                <a:cs typeface="Arial" panose="020B0604020202020204" pitchFamily="34" charset="0"/>
              </a:rPr>
              <a:t>mẫu </a:t>
            </a:r>
            <a:r>
              <a:rPr lang="vi-VN" sz="4000" smtClean="0">
                <a:cs typeface="Arial" panose="020B0604020202020204" pitchFamily="34" charset="0"/>
              </a:rPr>
              <a:t>dương </a:t>
            </a:r>
            <a:r>
              <a:rPr lang="vi-VN" sz="4000">
                <a:cs typeface="Arial" panose="020B0604020202020204" pitchFamily="34" charset="0"/>
              </a:rPr>
              <a:t>ta làm như sau: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2987163" y="845444"/>
            <a:ext cx="12889597" cy="927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80"/>
              </a:lnSpc>
            </a:pPr>
            <a:r>
              <a:rPr lang="en-US" sz="6400" b="1" smtClean="0">
                <a:solidFill>
                  <a:srgbClr val="FEF4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 thức trọng tâm</a:t>
            </a:r>
            <a:endParaRPr lang="en-US" sz="6400" b="1">
              <a:solidFill>
                <a:srgbClr val="FEF4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357772" y="4229100"/>
            <a:ext cx="139915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000">
                <a:cs typeface="Arial" panose="020B0604020202020204" pitchFamily="34" charset="0"/>
              </a:rPr>
              <a:t>Tìm một bội chung (thường là BCNN) của các mẫu để làm mẫu chung.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57772" y="5903266"/>
            <a:ext cx="14148381" cy="1501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Tìm thừa số phụ của mỗi mẫu bằng cách chia mẫu chung cho từng mẫu.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88175" y="7691104"/>
            <a:ext cx="141483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4000">
                <a:cs typeface="Arial" panose="020B0604020202020204" pitchFamily="34" charset="0"/>
              </a:rPr>
              <a:t>Nhân tử và mẫu của mỗi phân số với thừa số phụ tương ứng.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38344" y="4198136"/>
            <a:ext cx="909785" cy="934871"/>
            <a:chOff x="1238344" y="4198136"/>
            <a:chExt cx="909785" cy="934871"/>
          </a:xfrm>
        </p:grpSpPr>
        <p:sp>
          <p:nvSpPr>
            <p:cNvPr id="2" name="Flowchart: Connector 1"/>
            <p:cNvSpPr/>
            <p:nvPr/>
          </p:nvSpPr>
          <p:spPr>
            <a:xfrm>
              <a:off x="1238344" y="4273519"/>
              <a:ext cx="909785" cy="840575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4"/>
            <p:cNvSpPr txBox="1"/>
            <p:nvPr/>
          </p:nvSpPr>
          <p:spPr>
            <a:xfrm>
              <a:off x="1369645" y="4198136"/>
              <a:ext cx="616555" cy="9348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238344" y="5883157"/>
            <a:ext cx="909785" cy="915958"/>
            <a:chOff x="1238344" y="4198136"/>
            <a:chExt cx="909785" cy="915958"/>
          </a:xfrm>
        </p:grpSpPr>
        <p:sp>
          <p:nvSpPr>
            <p:cNvPr id="22" name="Flowchart: Connector 21"/>
            <p:cNvSpPr/>
            <p:nvPr/>
          </p:nvSpPr>
          <p:spPr>
            <a:xfrm>
              <a:off x="1238344" y="4273519"/>
              <a:ext cx="909785" cy="840575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4"/>
            <p:cNvSpPr txBox="1"/>
            <p:nvPr/>
          </p:nvSpPr>
          <p:spPr>
            <a:xfrm>
              <a:off x="1369645" y="4198136"/>
              <a:ext cx="616555" cy="8324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53545" y="7648623"/>
            <a:ext cx="909785" cy="915958"/>
            <a:chOff x="1238344" y="4198136"/>
            <a:chExt cx="909785" cy="915958"/>
          </a:xfrm>
        </p:grpSpPr>
        <p:sp>
          <p:nvSpPr>
            <p:cNvPr id="25" name="Flowchart: Connector 24"/>
            <p:cNvSpPr/>
            <p:nvPr/>
          </p:nvSpPr>
          <p:spPr>
            <a:xfrm>
              <a:off x="1238344" y="4273519"/>
              <a:ext cx="909785" cy="840575"/>
            </a:xfrm>
            <a:prstGeom prst="flowChartConnector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4"/>
            <p:cNvSpPr txBox="1"/>
            <p:nvPr/>
          </p:nvSpPr>
          <p:spPr>
            <a:xfrm>
              <a:off x="1369645" y="4198136"/>
              <a:ext cx="616555" cy="83247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en-GB" sz="4500" b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19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1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FADECC"/>
            </a:solidFill>
          </p:spPr>
        </p:sp>
      </p:grpSp>
      <p:grpSp>
        <p:nvGrpSpPr>
          <p:cNvPr id="25" name="Group 2"/>
          <p:cNvGrpSpPr/>
          <p:nvPr/>
        </p:nvGrpSpPr>
        <p:grpSpPr>
          <a:xfrm>
            <a:off x="1447800" y="3302354"/>
            <a:ext cx="15087600" cy="5530848"/>
            <a:chOff x="0" y="330732"/>
            <a:chExt cx="2393585" cy="1953133"/>
          </a:xfrm>
        </p:grpSpPr>
        <p:sp>
          <p:nvSpPr>
            <p:cNvPr id="26" name="Freeform 3"/>
            <p:cNvSpPr/>
            <p:nvPr/>
          </p:nvSpPr>
          <p:spPr>
            <a:xfrm>
              <a:off x="0" y="330732"/>
              <a:ext cx="2393585" cy="1953133"/>
            </a:xfrm>
            <a:custGeom>
              <a:avLst/>
              <a:gdLst/>
              <a:ahLst/>
              <a:cxnLst/>
              <a:rect l="l" t="t" r="r" b="b"/>
              <a:pathLst>
                <a:path w="2393585" h="2283865">
                  <a:moveTo>
                    <a:pt x="2269125" y="2283865"/>
                  </a:moveTo>
                  <a:lnTo>
                    <a:pt x="124460" y="2283865"/>
                  </a:lnTo>
                  <a:cubicBezTo>
                    <a:pt x="55880" y="2283865"/>
                    <a:pt x="0" y="2227985"/>
                    <a:pt x="0" y="2159405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159405"/>
                  </a:lnTo>
                  <a:cubicBezTo>
                    <a:pt x="2393585" y="2227985"/>
                    <a:pt x="2337705" y="2283865"/>
                    <a:pt x="2269125" y="228386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Google Shape;360;p37"/>
              <p:cNvSpPr txBox="1">
                <a:spLocks/>
              </p:cNvSpPr>
              <p:nvPr/>
            </p:nvSpPr>
            <p:spPr>
              <a:xfrm>
                <a:off x="4038600" y="1445286"/>
                <a:ext cx="9733826" cy="1272208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Quy đồng mẫu hai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vi-VN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và</a:t>
                </a:r>
                <a:r>
                  <a:rPr lang="vi-VN" sz="450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5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−8</m:t>
                        </m:r>
                      </m:den>
                    </m:f>
                  </m:oMath>
                </a14:m>
                <a:r>
                  <a:rPr lang="en-GB" sz="400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None/>
                </a:pPr>
                <a:r>
                  <a:rPr lang="en-GB" sz="45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:endParaRPr lang="en-GB" sz="4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Google Shape;360;p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1445286"/>
                <a:ext cx="9733826" cy="1272208"/>
              </a:xfrm>
              <a:prstGeom prst="rect">
                <a:avLst/>
              </a:prstGeom>
              <a:blipFill>
                <a:blip r:embed="rId2"/>
                <a:stretch>
                  <a:fillRect l="-2694" b="-167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4308366">
            <a:off x="290160" y="7219671"/>
            <a:ext cx="2735458" cy="2591224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4824586" y="554368"/>
            <a:ext cx="7419627" cy="930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6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 </a:t>
            </a:r>
            <a:r>
              <a:rPr lang="en-US" sz="6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6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9672673" y="3302354"/>
            <a:ext cx="8199506" cy="5530848"/>
            <a:chOff x="9672673" y="3302354"/>
            <a:chExt cx="8199506" cy="553084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14149" y="6577065"/>
              <a:ext cx="2864313" cy="2256137"/>
            </a:xfrm>
            <a:prstGeom prst="rect">
              <a:avLst/>
            </a:prstGeom>
          </p:spPr>
        </p:pic>
        <p:sp>
          <p:nvSpPr>
            <p:cNvPr id="4" name="Rounded Rectangular Callout 3"/>
            <p:cNvSpPr/>
            <p:nvPr/>
          </p:nvSpPr>
          <p:spPr>
            <a:xfrm>
              <a:off x="9672673" y="3302354"/>
              <a:ext cx="8199506" cy="2813427"/>
            </a:xfrm>
            <a:prstGeom prst="wedgeRoundRectCallout">
              <a:avLst>
                <a:gd name="adj1" fmla="val -3146"/>
                <a:gd name="adj2" fmla="val 67475"/>
                <a:gd name="adj3" fmla="val 16667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9913409" y="3554906"/>
              <a:ext cx="7678241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vi-VN" sz="4000">
                  <a:solidFill>
                    <a:schemeClr val="tx1">
                      <a:lumMod val="95000"/>
                      <a:lumOff val="5000"/>
                    </a:scheme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Với các phân số có</a:t>
              </a:r>
              <a:r>
                <a:rPr lang="en-GB" sz="4000">
                  <a:solidFill>
                    <a:schemeClr val="tx1">
                      <a:lumMod val="95000"/>
                      <a:lumOff val="5000"/>
                    </a:scheme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sz="4000">
                  <a:solidFill>
                    <a:schemeClr val="tx1">
                      <a:lumMod val="95000"/>
                      <a:lumOff val="5000"/>
                    </a:scheme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mẫu âm, ta viết lại</a:t>
              </a:r>
              <a:r>
                <a:rPr lang="en-GB" sz="4000">
                  <a:solidFill>
                    <a:schemeClr val="tx1">
                      <a:lumMod val="95000"/>
                      <a:lumOff val="5000"/>
                    </a:scheme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sz="4000">
                  <a:solidFill>
                    <a:schemeClr val="tx1">
                      <a:lumMod val="95000"/>
                      <a:lumOff val="5000"/>
                    </a:scheme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thành các phân số mới</a:t>
              </a:r>
              <a:r>
                <a:rPr lang="en-GB" sz="4000">
                  <a:solidFill>
                    <a:schemeClr val="tx1">
                      <a:lumMod val="95000"/>
                      <a:lumOff val="5000"/>
                    </a:scheme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sz="4000">
                  <a:solidFill>
                    <a:schemeClr val="tx1">
                      <a:lumMod val="95000"/>
                      <a:lumOff val="5000"/>
                    </a:scheme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bằng nó nhưng có mẫu</a:t>
              </a:r>
              <a:r>
                <a:rPr lang="en-GB" sz="4000">
                  <a:solidFill>
                    <a:schemeClr val="tx1">
                      <a:lumMod val="95000"/>
                      <a:lumOff val="5000"/>
                    </a:scheme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vi-VN" sz="4000">
                  <a:solidFill>
                    <a:schemeClr val="tx1">
                      <a:lumMod val="95000"/>
                      <a:lumOff val="5000"/>
                    </a:schemeClr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dương.</a:t>
              </a:r>
              <a:endParaRPr lang="en-GB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Google Shape;360;p37"/>
              <p:cNvSpPr txBox="1">
                <a:spLocks/>
              </p:cNvSpPr>
              <p:nvPr/>
            </p:nvSpPr>
            <p:spPr>
              <a:xfrm>
                <a:off x="2876470" y="3608412"/>
                <a:ext cx="12298243" cy="1272208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Đưa về phân số có mẫu dương: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−8</m:t>
                        </m:r>
                      </m:den>
                    </m:f>
                    <m:r>
                      <a:rPr lang="en-GB" sz="4000" b="0" i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−3</m:t>
                        </m:r>
                      </m:num>
                      <m:den>
                        <m:r>
                          <a:rPr lang="en-GB" sz="4000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GB" sz="400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sz="400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7" name="Google Shape;360;p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6470" y="3608412"/>
                <a:ext cx="12298243" cy="1272208"/>
              </a:xfrm>
              <a:prstGeom prst="rect">
                <a:avLst/>
              </a:prstGeom>
              <a:blipFill>
                <a:blip r:embed="rId9"/>
                <a:stretch>
                  <a:fillRect l="-1587" b="-3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Google Shape;360;p37"/>
          <p:cNvSpPr txBox="1">
            <a:spLocks/>
          </p:cNvSpPr>
          <p:nvPr/>
        </p:nvSpPr>
        <p:spPr>
          <a:xfrm>
            <a:off x="2876469" y="4777997"/>
            <a:ext cx="12298243" cy="1272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 mẫu chung:</a:t>
            </a:r>
            <a:endParaRPr lang="en-GB" sz="40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7137489" y="4983928"/>
            <a:ext cx="44055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BCNN(6, 8) = </a:t>
            </a:r>
            <a:r>
              <a:rPr lang="en-GB" sz="4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Google Shape;360;p37"/>
          <p:cNvSpPr txBox="1">
            <a:spLocks/>
          </p:cNvSpPr>
          <p:nvPr/>
        </p:nvSpPr>
        <p:spPr>
          <a:xfrm>
            <a:off x="2889218" y="5844118"/>
            <a:ext cx="4917565" cy="1272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Tìm thừa số phụ:</a:t>
            </a:r>
            <a:endParaRPr lang="en-GB" sz="40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7309884" y="6057900"/>
            <a:ext cx="2944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GB" sz="4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: 6 = </a:t>
            </a:r>
            <a:r>
              <a:rPr lang="en-GB" sz="4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9836745" y="6057900"/>
            <a:ext cx="2944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en-GB" sz="4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: 8 = </a:t>
            </a:r>
            <a:r>
              <a:rPr lang="en-GB" sz="400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40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Google Shape;360;p37"/>
          <p:cNvSpPr txBox="1">
            <a:spLocks/>
          </p:cNvSpPr>
          <p:nvPr/>
        </p:nvSpPr>
        <p:spPr>
          <a:xfrm>
            <a:off x="2916238" y="6889744"/>
            <a:ext cx="2135861" cy="1272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00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 có:</a:t>
            </a:r>
            <a:endParaRPr lang="en-GB" sz="400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14"/>
              <p:cNvSpPr txBox="1"/>
              <p:nvPr/>
            </p:nvSpPr>
            <p:spPr>
              <a:xfrm>
                <a:off x="5133829" y="6769950"/>
                <a:ext cx="4378845" cy="13245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      </a:t>
                </a:r>
              </a:p>
            </p:txBody>
          </p:sp>
        </mc:Choice>
        <mc:Fallback>
          <p:sp>
            <p:nvSpPr>
              <p:cNvPr id="31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829" y="6769950"/>
                <a:ext cx="4378845" cy="1324593"/>
              </a:xfrm>
              <a:prstGeom prst="rect">
                <a:avLst/>
              </a:prstGeom>
              <a:blipFill>
                <a:blip r:embed="rId10"/>
                <a:stretch>
                  <a:fillRect b="-23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14"/>
              <p:cNvSpPr txBox="1"/>
              <p:nvPr/>
            </p:nvSpPr>
            <p:spPr>
              <a:xfrm>
                <a:off x="9264079" y="6769950"/>
                <a:ext cx="6714383" cy="135312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−8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GB" sz="5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(−3)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      </a:t>
                </a:r>
                <a:endParaRPr lang="en-US" sz="4000" u="none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4079" y="6769950"/>
                <a:ext cx="6714383" cy="1353127"/>
              </a:xfrm>
              <a:prstGeom prst="rect">
                <a:avLst/>
              </a:prstGeom>
              <a:blipFill>
                <a:blip r:embed="rId11"/>
                <a:stretch>
                  <a:fillRect l="-91" b="-1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3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4"/>
          <p:cNvGrpSpPr/>
          <p:nvPr/>
        </p:nvGrpSpPr>
        <p:grpSpPr>
          <a:xfrm>
            <a:off x="2438400" y="1453388"/>
            <a:ext cx="12573000" cy="2963459"/>
            <a:chOff x="0" y="0"/>
            <a:chExt cx="2543184" cy="1594437"/>
          </a:xfrm>
        </p:grpSpPr>
        <p:sp>
          <p:nvSpPr>
            <p:cNvPr id="11" name="Freeform 5"/>
            <p:cNvSpPr/>
            <p:nvPr/>
          </p:nvSpPr>
          <p:spPr>
            <a:xfrm>
              <a:off x="0" y="0"/>
              <a:ext cx="2543184" cy="1594437"/>
            </a:xfrm>
            <a:custGeom>
              <a:avLst/>
              <a:gdLst/>
              <a:ahLst/>
              <a:cxnLst/>
              <a:rect l="l" t="t" r="r" b="b"/>
              <a:pathLst>
                <a:path w="2393585" h="2798786">
                  <a:moveTo>
                    <a:pt x="2269125" y="2798786"/>
                  </a:moveTo>
                  <a:lnTo>
                    <a:pt x="124460" y="2798786"/>
                  </a:lnTo>
                  <a:cubicBezTo>
                    <a:pt x="55880" y="2798786"/>
                    <a:pt x="0" y="2742906"/>
                    <a:pt x="0" y="267432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269125" y="0"/>
                  </a:lnTo>
                  <a:cubicBezTo>
                    <a:pt x="2337705" y="0"/>
                    <a:pt x="2393585" y="55880"/>
                    <a:pt x="2393585" y="124460"/>
                  </a:cubicBezTo>
                  <a:lnTo>
                    <a:pt x="2393585" y="2674326"/>
                  </a:lnTo>
                  <a:cubicBezTo>
                    <a:pt x="2393585" y="2742906"/>
                    <a:pt x="2337705" y="2798786"/>
                    <a:pt x="2269125" y="2798786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71DC0B-880A-4DE5-981B-6F7E44118836}"/>
                  </a:ext>
                </a:extLst>
              </p:cNvPr>
              <p:cNvSpPr txBox="1"/>
              <p:nvPr/>
            </p:nvSpPr>
            <p:spPr>
              <a:xfrm>
                <a:off x="3815489" y="2817387"/>
                <a:ext cx="10063843" cy="13631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Quy đồng mẫu các phân số: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GB" sz="4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50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45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771DC0B-880A-4DE5-981B-6F7E441188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489" y="2817387"/>
                <a:ext cx="10063843" cy="1363194"/>
              </a:xfrm>
              <a:prstGeom prst="rect">
                <a:avLst/>
              </a:prstGeom>
              <a:blipFill>
                <a:blip r:embed="rId2"/>
                <a:stretch>
                  <a:fillRect l="-2544" b="-44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977776">
            <a:off x="2057965" y="845257"/>
            <a:ext cx="1533802" cy="1814174"/>
          </a:xfrm>
          <a:prstGeom prst="rect">
            <a:avLst/>
          </a:prstGeom>
        </p:spPr>
      </p:pic>
      <p:sp>
        <p:nvSpPr>
          <p:cNvPr id="76" name="TextBox 2"/>
          <p:cNvSpPr txBox="1"/>
          <p:nvPr/>
        </p:nvSpPr>
        <p:spPr>
          <a:xfrm>
            <a:off x="4737498" y="1679843"/>
            <a:ext cx="7419627" cy="819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 1</a:t>
            </a:r>
            <a:endParaRPr lang="en-US" sz="5000" b="1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Group 20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78" name="Freeform 21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89F87"/>
            </a:solidFill>
          </p:spPr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7FA0E7D4-0E7E-4DF0-858B-D3BF0672AF67}"/>
              </a:ext>
            </a:extLst>
          </p:cNvPr>
          <p:cNvSpPr txBox="1"/>
          <p:nvPr/>
        </p:nvSpPr>
        <p:spPr>
          <a:xfrm>
            <a:off x="3080656" y="5055079"/>
            <a:ext cx="606334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BCNN(4, 9, 3) = 36.</a:t>
            </a:r>
            <a:endParaRPr lang="en-US" sz="45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Google Shape;360;p37"/>
          <p:cNvSpPr txBox="1">
            <a:spLocks/>
          </p:cNvSpPr>
          <p:nvPr/>
        </p:nvSpPr>
        <p:spPr>
          <a:xfrm>
            <a:off x="3069770" y="6427082"/>
            <a:ext cx="2135861" cy="1272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450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 có:</a:t>
            </a:r>
            <a:endParaRPr lang="en-GB" sz="450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14"/>
              <p:cNvSpPr txBox="1"/>
              <p:nvPr/>
            </p:nvSpPr>
            <p:spPr>
              <a:xfrm>
                <a:off x="5317271" y="6329489"/>
                <a:ext cx="6260083" cy="1296252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(−3)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−27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;       </a:t>
                </a:r>
              </a:p>
            </p:txBody>
          </p:sp>
        </mc:Choice>
        <mc:Fallback>
          <p:sp>
            <p:nvSpPr>
              <p:cNvPr id="81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271" y="6329489"/>
                <a:ext cx="6260083" cy="1296252"/>
              </a:xfrm>
              <a:prstGeom prst="rect">
                <a:avLst/>
              </a:prstGeom>
              <a:blipFill>
                <a:blip r:embed="rId5"/>
                <a:stretch>
                  <a:fillRect b="-65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2" name="TextBox 14"/>
              <p:cNvSpPr txBox="1"/>
              <p:nvPr/>
            </p:nvSpPr>
            <p:spPr>
              <a:xfrm>
                <a:off x="10624456" y="6328976"/>
                <a:ext cx="4109357" cy="1324593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2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4456" y="6328976"/>
                <a:ext cx="4109357" cy="1324593"/>
              </a:xfrm>
              <a:prstGeom prst="rect">
                <a:avLst/>
              </a:prstGeom>
              <a:blipFill>
                <a:blip r:embed="rId6"/>
                <a:stretch>
                  <a:fillRect l="-1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3" name="TextBox 14"/>
              <p:cNvSpPr txBox="1"/>
              <p:nvPr/>
            </p:nvSpPr>
            <p:spPr>
              <a:xfrm>
                <a:off x="5328157" y="7899697"/>
                <a:ext cx="4545185" cy="1311449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lvl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5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en-GB" sz="50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12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   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50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</m:num>
                      <m:den>
                        <m:r>
                          <a:rPr lang="en-GB" sz="5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den>
                    </m:f>
                    <m:r>
                      <a:rPr lang="en-GB" sz="50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4000" u="none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endParaRPr lang="en-US" sz="4000" u="none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83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8157" y="7899697"/>
                <a:ext cx="4545185" cy="131144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TextBox 10"/>
          <p:cNvSpPr txBox="1"/>
          <p:nvPr/>
        </p:nvSpPr>
        <p:spPr>
          <a:xfrm>
            <a:off x="4991635" y="285213"/>
            <a:ext cx="8304729" cy="838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000" b="1" smtClean="0">
                <a:solidFill>
                  <a:srgbClr val="3B2F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 động cá nhân</a:t>
            </a:r>
            <a:endParaRPr lang="en-US" sz="5000" b="1">
              <a:solidFill>
                <a:srgbClr val="3B2F5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79" grpId="0"/>
      <p:bldP spid="8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</TotalTime>
  <Words>995</Words>
  <Application>Microsoft Office PowerPoint</Application>
  <PresentationFormat>Custom</PresentationFormat>
  <Paragraphs>190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Cambria Math</vt:lpstr>
      <vt:lpstr>Arial</vt:lpstr>
      <vt:lpstr>Times New Roman</vt:lpstr>
      <vt:lpstr>Calibri Light</vt:lpstr>
      <vt:lpstr>Calibri</vt:lpstr>
      <vt:lpstr>Wingdings</vt:lpstr>
      <vt:lpstr>Microsoft YaHei</vt:lpstr>
      <vt:lpstr>Tahoma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Màu đào và Xanh dương Minh họa Lớp Tiếng Anh Giáo dục Bài thuyết trình</dc:title>
  <cp:lastModifiedBy>Admin</cp:lastModifiedBy>
  <cp:revision>63</cp:revision>
  <dcterms:created xsi:type="dcterms:W3CDTF">2006-08-16T00:00:00Z</dcterms:created>
  <dcterms:modified xsi:type="dcterms:W3CDTF">2021-10-21T11:00:48Z</dcterms:modified>
  <dc:identifier>DAEqEcnyJeU</dc:identifier>
</cp:coreProperties>
</file>