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56" r:id="rId6"/>
    <p:sldId id="261" r:id="rId7"/>
    <p:sldId id="283" r:id="rId8"/>
    <p:sldId id="292" r:id="rId9"/>
    <p:sldId id="282" r:id="rId10"/>
    <p:sldId id="285" r:id="rId11"/>
    <p:sldId id="284" r:id="rId12"/>
    <p:sldId id="263" r:id="rId13"/>
    <p:sldId id="264" r:id="rId14"/>
    <p:sldId id="262" r:id="rId15"/>
    <p:sldId id="268" r:id="rId16"/>
    <p:sldId id="266" r:id="rId17"/>
    <p:sldId id="293" r:id="rId18"/>
    <p:sldId id="294" r:id="rId19"/>
    <p:sldId id="265" r:id="rId20"/>
    <p:sldId id="295" r:id="rId21"/>
    <p:sldId id="297" r:id="rId22"/>
    <p:sldId id="274" r:id="rId23"/>
    <p:sldId id="272" r:id="rId24"/>
    <p:sldId id="280" r:id="rId25"/>
    <p:sldId id="278" r:id="rId26"/>
    <p:sldId id="267" r:id="rId27"/>
    <p:sldId id="269" r:id="rId28"/>
  </p:sldIdLst>
  <p:sldSz cx="18288000" cy="10287000"/>
  <p:notesSz cx="6858000" cy="9144000"/>
  <p:embeddedFontLst>
    <p:embeddedFont>
      <p:font typeface="Cambria Math" panose="02040503050406030204" pitchFamily="18" charset="0"/>
      <p:regular r:id="rId29"/>
    </p:embeddedFont>
    <p:embeddedFont>
      <p:font typeface="SimSun" panose="02010600030101010101" pitchFamily="2" charset="-122"/>
      <p:regular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7" autoAdjust="0"/>
    <p:restoredTop sz="94622" autoAdjust="0"/>
  </p:normalViewPr>
  <p:slideViewPr>
    <p:cSldViewPr>
      <p:cViewPr varScale="1">
        <p:scale>
          <a:sx n="45" d="100"/>
          <a:sy n="45" d="100"/>
        </p:scale>
        <p:origin x="30" y="-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4.svg"/><Relationship Id="rId4" Type="http://schemas.openxmlformats.org/officeDocument/2006/relationships/image" Target="../media/image2.png"/><Relationship Id="rId9" Type="http://schemas.openxmlformats.org/officeDocument/2006/relationships/image" Target="../media/image1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59.svg"/><Relationship Id="rId7" Type="http://schemas.openxmlformats.org/officeDocument/2006/relationships/image" Target="../media/image51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11" Type="http://schemas.openxmlformats.org/officeDocument/2006/relationships/image" Target="../media/image602.svg"/><Relationship Id="rId5" Type="http://schemas.openxmlformats.org/officeDocument/2006/relationships/image" Target="../media/image61.svg"/><Relationship Id="rId10" Type="http://schemas.openxmlformats.org/officeDocument/2006/relationships/image" Target="../media/image54.png"/><Relationship Id="rId4" Type="http://schemas.openxmlformats.org/officeDocument/2006/relationships/image" Target="../media/image49.png"/><Relationship Id="rId9" Type="http://schemas.openxmlformats.org/officeDocument/2006/relationships/image" Target="../media/image53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6.svg"/><Relationship Id="rId7" Type="http://schemas.openxmlformats.org/officeDocument/2006/relationships/image" Target="../media/image51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56.png"/><Relationship Id="rId5" Type="http://schemas.openxmlformats.org/officeDocument/2006/relationships/image" Target="../media/image16.svg"/><Relationship Id="rId10" Type="http://schemas.openxmlformats.org/officeDocument/2006/relationships/image" Target="../media/image55.png"/><Relationship Id="rId9" Type="http://schemas.openxmlformats.org/officeDocument/2006/relationships/image" Target="../media/image20.svg"/><Relationship Id="rId14" Type="http://schemas.openxmlformats.org/officeDocument/2006/relationships/image" Target="../media/image5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svg"/><Relationship Id="rId13" Type="http://schemas.openxmlformats.org/officeDocument/2006/relationships/image" Target="../media/image63.png"/><Relationship Id="rId3" Type="http://schemas.openxmlformats.org/officeDocument/2006/relationships/image" Target="../media/image42.svg"/><Relationship Id="rId7" Type="http://schemas.openxmlformats.org/officeDocument/2006/relationships/image" Target="../media/image56.png"/><Relationship Id="rId12" Type="http://schemas.openxmlformats.org/officeDocument/2006/relationships/image" Target="../media/image6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svg"/><Relationship Id="rId11" Type="http://schemas.openxmlformats.org/officeDocument/2006/relationships/image" Target="../media/image61.png"/><Relationship Id="rId10" Type="http://schemas.openxmlformats.org/officeDocument/2006/relationships/image" Target="../media/image60.png"/><Relationship Id="rId4" Type="http://schemas.openxmlformats.org/officeDocument/2006/relationships/image" Target="../media/image58.png"/><Relationship Id="rId9" Type="http://schemas.openxmlformats.org/officeDocument/2006/relationships/image" Target="../media/image5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svg"/><Relationship Id="rId13" Type="http://schemas.openxmlformats.org/officeDocument/2006/relationships/image" Target="../media/image67.png"/><Relationship Id="rId18" Type="http://schemas.openxmlformats.org/officeDocument/2006/relationships/image" Target="../media/image72.png"/><Relationship Id="rId21" Type="http://schemas.openxmlformats.org/officeDocument/2006/relationships/image" Target="../media/image75.png"/><Relationship Id="rId12" Type="http://schemas.openxmlformats.org/officeDocument/2006/relationships/image" Target="../media/image66.png"/><Relationship Id="rId17" Type="http://schemas.openxmlformats.org/officeDocument/2006/relationships/image" Target="../media/image71.png"/><Relationship Id="rId2" Type="http://schemas.openxmlformats.org/officeDocument/2006/relationships/image" Target="../media/image64.png"/><Relationship Id="rId16" Type="http://schemas.openxmlformats.org/officeDocument/2006/relationships/image" Target="../media/image70.png"/><Relationship Id="rId20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svg"/><Relationship Id="rId11" Type="http://schemas.openxmlformats.org/officeDocument/2006/relationships/image" Target="../media/image71.svg"/><Relationship Id="rId15" Type="http://schemas.openxmlformats.org/officeDocument/2006/relationships/image" Target="../media/image69.png"/><Relationship Id="rId10" Type="http://schemas.openxmlformats.org/officeDocument/2006/relationships/image" Target="../media/image65.png"/><Relationship Id="rId19" Type="http://schemas.openxmlformats.org/officeDocument/2006/relationships/image" Target="../media/image73.png"/><Relationship Id="rId9" Type="http://schemas.openxmlformats.org/officeDocument/2006/relationships/image" Target="../media/image12.png"/><Relationship Id="rId14" Type="http://schemas.openxmlformats.org/officeDocument/2006/relationships/image" Target="../media/image68.pn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8.png"/><Relationship Id="rId18" Type="http://schemas.openxmlformats.org/officeDocument/2006/relationships/image" Target="../media/image83.png"/><Relationship Id="rId21" Type="http://schemas.openxmlformats.org/officeDocument/2006/relationships/image" Target="../media/image86.png"/><Relationship Id="rId12" Type="http://schemas.openxmlformats.org/officeDocument/2006/relationships/image" Target="../media/image77.png"/><Relationship Id="rId17" Type="http://schemas.openxmlformats.org/officeDocument/2006/relationships/image" Target="../media/image82.png"/><Relationship Id="rId2" Type="http://schemas.openxmlformats.org/officeDocument/2006/relationships/image" Target="../media/image43.png"/><Relationship Id="rId16" Type="http://schemas.openxmlformats.org/officeDocument/2006/relationships/image" Target="../media/image81.png"/><Relationship Id="rId20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76.png"/><Relationship Id="rId5" Type="http://schemas.openxmlformats.org/officeDocument/2006/relationships/image" Target="../media/image8.svg"/><Relationship Id="rId15" Type="http://schemas.openxmlformats.org/officeDocument/2006/relationships/image" Target="../media/image80.png"/><Relationship Id="rId10" Type="http://schemas.openxmlformats.org/officeDocument/2006/relationships/image" Target="../media/image11.png"/><Relationship Id="rId19" Type="http://schemas.openxmlformats.org/officeDocument/2006/relationships/image" Target="../media/image84.png"/><Relationship Id="rId9" Type="http://schemas.openxmlformats.org/officeDocument/2006/relationships/image" Target="../media/image22.svg"/><Relationship Id="rId14" Type="http://schemas.openxmlformats.org/officeDocument/2006/relationships/image" Target="../media/image7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20.svg"/><Relationship Id="rId3" Type="http://schemas.openxmlformats.org/officeDocument/2006/relationships/image" Target="../media/image59.svg"/><Relationship Id="rId7" Type="http://schemas.openxmlformats.org/officeDocument/2006/relationships/image" Target="../media/image55.svg"/><Relationship Id="rId12" Type="http://schemas.openxmlformats.org/officeDocument/2006/relationships/image" Target="../media/image15.png"/><Relationship Id="rId17" Type="http://schemas.openxmlformats.org/officeDocument/2006/relationships/image" Target="../media/image91.png"/><Relationship Id="rId2" Type="http://schemas.openxmlformats.org/officeDocument/2006/relationships/image" Target="../media/image48.png"/><Relationship Id="rId16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png"/><Relationship Id="rId11" Type="http://schemas.openxmlformats.org/officeDocument/2006/relationships/image" Target="../media/image16.svg"/><Relationship Id="rId5" Type="http://schemas.openxmlformats.org/officeDocument/2006/relationships/image" Target="../media/image61.svg"/><Relationship Id="rId15" Type="http://schemas.openxmlformats.org/officeDocument/2006/relationships/image" Target="../media/image89.png"/><Relationship Id="rId10" Type="http://schemas.openxmlformats.org/officeDocument/2006/relationships/image" Target="../media/image3.png"/><Relationship Id="rId4" Type="http://schemas.openxmlformats.org/officeDocument/2006/relationships/image" Target="../media/image49.png"/><Relationship Id="rId9" Type="http://schemas.openxmlformats.org/officeDocument/2006/relationships/image" Target="../media/image12.svg"/><Relationship Id="rId14" Type="http://schemas.openxmlformats.org/officeDocument/2006/relationships/image" Target="../media/image8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95.png"/><Relationship Id="rId3" Type="http://schemas.openxmlformats.org/officeDocument/2006/relationships/image" Target="../media/image22.svg"/><Relationship Id="rId7" Type="http://schemas.openxmlformats.org/officeDocument/2006/relationships/image" Target="../media/image51.svg"/><Relationship Id="rId12" Type="http://schemas.openxmlformats.org/officeDocument/2006/relationships/image" Target="../media/image9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11" Type="http://schemas.openxmlformats.org/officeDocument/2006/relationships/image" Target="../media/image93.png"/><Relationship Id="rId5" Type="http://schemas.openxmlformats.org/officeDocument/2006/relationships/image" Target="../media/image42.svg"/><Relationship Id="rId10" Type="http://schemas.openxmlformats.org/officeDocument/2006/relationships/image" Target="../media/image92.png"/><Relationship Id="rId4" Type="http://schemas.openxmlformats.org/officeDocument/2006/relationships/image" Target="../media/image30.png"/><Relationship Id="rId9" Type="http://schemas.openxmlformats.org/officeDocument/2006/relationships/image" Target="../media/image46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12" Type="http://schemas.openxmlformats.org/officeDocument/2006/relationships/image" Target="../media/image9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98.png"/><Relationship Id="rId10" Type="http://schemas.openxmlformats.org/officeDocument/2006/relationships/image" Target="../media/image97.png"/><Relationship Id="rId4" Type="http://schemas.openxmlformats.org/officeDocument/2006/relationships/image" Target="../media/image6.png"/><Relationship Id="rId9" Type="http://schemas.openxmlformats.org/officeDocument/2006/relationships/image" Target="../media/image3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40.svg"/><Relationship Id="rId7" Type="http://schemas.openxmlformats.org/officeDocument/2006/relationships/image" Target="../media/image6.svg"/><Relationship Id="rId12" Type="http://schemas.openxmlformats.org/officeDocument/2006/relationships/image" Target="../media/image10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02.png"/><Relationship Id="rId5" Type="http://schemas.openxmlformats.org/officeDocument/2006/relationships/image" Target="../media/image8.svg"/><Relationship Id="rId10" Type="http://schemas.openxmlformats.org/officeDocument/2006/relationships/image" Target="../media/image101.png"/><Relationship Id="rId4" Type="http://schemas.openxmlformats.org/officeDocument/2006/relationships/image" Target="../media/image11.png"/><Relationship Id="rId9" Type="http://schemas.openxmlformats.org/officeDocument/2006/relationships/image" Target="../media/image8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12" Type="http://schemas.openxmlformats.org/officeDocument/2006/relationships/image" Target="../media/image10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61.png"/><Relationship Id="rId5" Type="http://schemas.openxmlformats.org/officeDocument/2006/relationships/image" Target="../media/image53.svg"/><Relationship Id="rId10" Type="http://schemas.openxmlformats.org/officeDocument/2006/relationships/image" Target="../media/image105.png"/><Relationship Id="rId4" Type="http://schemas.openxmlformats.org/officeDocument/2006/relationships/image" Target="../media/image104.png"/><Relationship Id="rId9" Type="http://schemas.openxmlformats.org/officeDocument/2006/relationships/image" Target="../media/image20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2" Type="http://schemas.openxmlformats.org/officeDocument/2006/relationships/image" Target="../media/image5.png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15" Type="http://schemas.openxmlformats.org/officeDocument/2006/relationships/image" Target="NUL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13" Type="http://schemas.openxmlformats.org/officeDocument/2006/relationships/image" Target="../media/image112.png"/><Relationship Id="rId18" Type="http://schemas.openxmlformats.org/officeDocument/2006/relationships/image" Target="../media/image117.png"/><Relationship Id="rId3" Type="http://schemas.openxmlformats.org/officeDocument/2006/relationships/image" Target="../media/image20.svg"/><Relationship Id="rId21" Type="http://schemas.openxmlformats.org/officeDocument/2006/relationships/image" Target="../media/image118.png"/><Relationship Id="rId7" Type="http://schemas.openxmlformats.org/officeDocument/2006/relationships/image" Target="../media/image24.svg"/><Relationship Id="rId12" Type="http://schemas.openxmlformats.org/officeDocument/2006/relationships/image" Target="../media/image111.png"/><Relationship Id="rId17" Type="http://schemas.openxmlformats.org/officeDocument/2006/relationships/image" Target="../media/image116.png"/><Relationship Id="rId2" Type="http://schemas.openxmlformats.org/officeDocument/2006/relationships/image" Target="../media/image5.png"/><Relationship Id="rId16" Type="http://schemas.openxmlformats.org/officeDocument/2006/relationships/image" Target="../media/image115.png"/><Relationship Id="rId20" Type="http://schemas.openxmlformats.org/officeDocument/2006/relationships/image" Target="../media/image22.sv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10.png"/><Relationship Id="rId15" Type="http://schemas.openxmlformats.org/officeDocument/2006/relationships/image" Target="../media/image114.png"/><Relationship Id="rId10" Type="http://schemas.openxmlformats.org/officeDocument/2006/relationships/image" Target="../media/image109.png"/><Relationship Id="rId19" Type="http://schemas.openxmlformats.org/officeDocument/2006/relationships/image" Target="../media/image43.png"/><Relationship Id="rId4" Type="http://schemas.openxmlformats.org/officeDocument/2006/relationships/image" Target="../media/image6.png"/><Relationship Id="rId9" Type="http://schemas.openxmlformats.org/officeDocument/2006/relationships/image" Target="../media/image108.png"/><Relationship Id="rId14" Type="http://schemas.openxmlformats.org/officeDocument/2006/relationships/image" Target="../media/image113.png"/><Relationship Id="rId22" Type="http://schemas.openxmlformats.org/officeDocument/2006/relationships/image" Target="../media/image11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image" Target="../media/image59.svg"/><Relationship Id="rId7" Type="http://schemas.openxmlformats.org/officeDocument/2006/relationships/image" Target="../media/image121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png"/><Relationship Id="rId5" Type="http://schemas.openxmlformats.org/officeDocument/2006/relationships/image" Target="../media/image61.svg"/><Relationship Id="rId4" Type="http://schemas.openxmlformats.org/officeDocument/2006/relationships/image" Target="../media/image49.png"/><Relationship Id="rId9" Type="http://schemas.openxmlformats.org/officeDocument/2006/relationships/image" Target="../media/image760.svg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6.png"/><Relationship Id="rId18" Type="http://schemas.openxmlformats.org/officeDocument/2006/relationships/image" Target="../media/image131.png"/><Relationship Id="rId3" Type="http://schemas.openxmlformats.org/officeDocument/2006/relationships/image" Target="../media/image42.svg"/><Relationship Id="rId12" Type="http://schemas.openxmlformats.org/officeDocument/2006/relationships/image" Target="../media/image125.png"/><Relationship Id="rId17" Type="http://schemas.openxmlformats.org/officeDocument/2006/relationships/image" Target="../media/image130.png"/><Relationship Id="rId2" Type="http://schemas.openxmlformats.org/officeDocument/2006/relationships/image" Target="../media/image30.png"/><Relationship Id="rId16" Type="http://schemas.openxmlformats.org/officeDocument/2006/relationships/image" Target="../media/image129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24.png"/><Relationship Id="rId15" Type="http://schemas.openxmlformats.org/officeDocument/2006/relationships/image" Target="../media/image128.png"/><Relationship Id="rId10" Type="http://schemas.openxmlformats.org/officeDocument/2006/relationships/image" Target="../media/image123.png"/><Relationship Id="rId4" Type="http://schemas.openxmlformats.org/officeDocument/2006/relationships/image" Target="../media/image29.png"/><Relationship Id="rId9" Type="http://schemas.openxmlformats.org/officeDocument/2006/relationships/image" Target="../media/image83.svg"/><Relationship Id="rId14" Type="http://schemas.openxmlformats.org/officeDocument/2006/relationships/image" Target="../media/image12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37.png"/><Relationship Id="rId18" Type="http://schemas.openxmlformats.org/officeDocument/2006/relationships/image" Target="../media/image141.png"/><Relationship Id="rId3" Type="http://schemas.openxmlformats.org/officeDocument/2006/relationships/image" Target="../media/image24.svg"/><Relationship Id="rId7" Type="http://schemas.openxmlformats.org/officeDocument/2006/relationships/image" Target="../media/image1.png"/><Relationship Id="rId12" Type="http://schemas.openxmlformats.org/officeDocument/2006/relationships/image" Target="../media/image136.png"/><Relationship Id="rId17" Type="http://schemas.openxmlformats.org/officeDocument/2006/relationships/image" Target="../media/image140.png"/><Relationship Id="rId2" Type="http://schemas.openxmlformats.org/officeDocument/2006/relationships/image" Target="../media/image6.png"/><Relationship Id="rId16" Type="http://schemas.openxmlformats.org/officeDocument/2006/relationships/image" Target="../media/image1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135.png"/><Relationship Id="rId15" Type="http://schemas.openxmlformats.org/officeDocument/2006/relationships/image" Target="../media/image139.png"/><Relationship Id="rId10" Type="http://schemas.openxmlformats.org/officeDocument/2006/relationships/image" Target="../media/image134.png"/><Relationship Id="rId4" Type="http://schemas.openxmlformats.org/officeDocument/2006/relationships/image" Target="../media/image132.png"/><Relationship Id="rId9" Type="http://schemas.openxmlformats.org/officeDocument/2006/relationships/image" Target="../media/image133.png"/><Relationship Id="rId14" Type="http://schemas.openxmlformats.org/officeDocument/2006/relationships/image" Target="../media/image13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13" Type="http://schemas.openxmlformats.org/officeDocument/2006/relationships/image" Target="../media/image147.png"/><Relationship Id="rId3" Type="http://schemas.openxmlformats.org/officeDocument/2006/relationships/image" Target="../media/image4.svg"/><Relationship Id="rId7" Type="http://schemas.openxmlformats.org/officeDocument/2006/relationships/image" Target="../media/image83.svg"/><Relationship Id="rId12" Type="http://schemas.openxmlformats.org/officeDocument/2006/relationships/image" Target="../media/image146.png"/><Relationship Id="rId17" Type="http://schemas.openxmlformats.org/officeDocument/2006/relationships/image" Target="../media/image151.png"/><Relationship Id="rId2" Type="http://schemas.openxmlformats.org/officeDocument/2006/relationships/image" Target="../media/image132.png"/><Relationship Id="rId16" Type="http://schemas.openxmlformats.org/officeDocument/2006/relationships/image" Target="../media/image1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145.png"/><Relationship Id="rId5" Type="http://schemas.openxmlformats.org/officeDocument/2006/relationships/image" Target="../media/image12.svg"/><Relationship Id="rId15" Type="http://schemas.openxmlformats.org/officeDocument/2006/relationships/image" Target="../media/image149.png"/><Relationship Id="rId10" Type="http://schemas.openxmlformats.org/officeDocument/2006/relationships/image" Target="../media/image144.png"/><Relationship Id="rId4" Type="http://schemas.openxmlformats.org/officeDocument/2006/relationships/image" Target="../media/image1.png"/><Relationship Id="rId9" Type="http://schemas.openxmlformats.org/officeDocument/2006/relationships/image" Target="../media/image143.png"/><Relationship Id="rId14" Type="http://schemas.openxmlformats.org/officeDocument/2006/relationships/image" Target="../media/image14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153.png"/><Relationship Id="rId7" Type="http://schemas.openxmlformats.org/officeDocument/2006/relationships/image" Target="../media/image139.png"/><Relationship Id="rId12" Type="http://schemas.openxmlformats.org/officeDocument/2006/relationships/image" Target="../media/image81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svg"/><Relationship Id="rId11" Type="http://schemas.openxmlformats.org/officeDocument/2006/relationships/image" Target="../media/image152.png"/><Relationship Id="rId10" Type="http://schemas.openxmlformats.org/officeDocument/2006/relationships/image" Target="../media/image22.svg"/><Relationship Id="rId9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14.svg"/><Relationship Id="rId18" Type="http://schemas.openxmlformats.org/officeDocument/2006/relationships/image" Target="../media/image158.png"/><Relationship Id="rId21" Type="http://schemas.openxmlformats.org/officeDocument/2006/relationships/image" Target="../media/image75.svg"/><Relationship Id="rId7" Type="http://schemas.openxmlformats.org/officeDocument/2006/relationships/image" Target="../media/image12.svg"/><Relationship Id="rId12" Type="http://schemas.openxmlformats.org/officeDocument/2006/relationships/image" Target="../media/image155.png"/><Relationship Id="rId17" Type="http://schemas.openxmlformats.org/officeDocument/2006/relationships/image" Target="../media/image73.svg"/><Relationship Id="rId2" Type="http://schemas.openxmlformats.org/officeDocument/2006/relationships/image" Target="../media/image87.png"/><Relationship Id="rId16" Type="http://schemas.openxmlformats.org/officeDocument/2006/relationships/image" Target="../media/image157.png"/><Relationship Id="rId20" Type="http://schemas.openxmlformats.org/officeDocument/2006/relationships/image" Target="../media/image1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11" Type="http://schemas.openxmlformats.org/officeDocument/2006/relationships/image" Target="../media/image57.svg"/><Relationship Id="rId5" Type="http://schemas.openxmlformats.org/officeDocument/2006/relationships/image" Target="../media/image55.svg"/><Relationship Id="rId15" Type="http://schemas.openxmlformats.org/officeDocument/2006/relationships/image" Target="../media/image46.svg"/><Relationship Id="rId23" Type="http://schemas.openxmlformats.org/officeDocument/2006/relationships/image" Target="../media/image18.svg"/><Relationship Id="rId10" Type="http://schemas.openxmlformats.org/officeDocument/2006/relationships/image" Target="../media/image154.png"/><Relationship Id="rId19" Type="http://schemas.openxmlformats.org/officeDocument/2006/relationships/image" Target="../media/image81.svg"/><Relationship Id="rId9" Type="http://schemas.openxmlformats.org/officeDocument/2006/relationships/image" Target="../media/image49.svg"/><Relationship Id="rId14" Type="http://schemas.openxmlformats.org/officeDocument/2006/relationships/image" Target="../media/image156.png"/><Relationship Id="rId22" Type="http://schemas.openxmlformats.org/officeDocument/2006/relationships/image" Target="../media/image16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png"/><Relationship Id="rId3" Type="http://schemas.openxmlformats.org/officeDocument/2006/relationships/image" Target="../media/image71.svg"/><Relationship Id="rId7" Type="http://schemas.openxmlformats.org/officeDocument/2006/relationships/image" Target="../media/image2.sv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42.svg"/><Relationship Id="rId4" Type="http://schemas.openxmlformats.org/officeDocument/2006/relationships/image" Target="../media/image30.png"/><Relationship Id="rId9" Type="http://schemas.openxmlformats.org/officeDocument/2006/relationships/image" Target="../media/image10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7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5" Type="http://schemas.openxmlformats.org/officeDocument/2006/relationships/image" Target="../media/image4.png"/><Relationship Id="rId10" Type="http://schemas.openxmlformats.org/officeDocument/2006/relationships/image" Target="../media/image8.svg"/><Relationship Id="rId4" Type="http://schemas.openxmlformats.org/officeDocument/2006/relationships/image" Target="../media/image26.sv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13" Type="http://schemas.openxmlformats.org/officeDocument/2006/relationships/image" Target="../media/image3.png"/><Relationship Id="rId3" Type="http://schemas.openxmlformats.org/officeDocument/2006/relationships/image" Target="../media/image2.svg"/><Relationship Id="rId7" Type="http://schemas.openxmlformats.org/officeDocument/2006/relationships/image" Target="../media/image32.svg"/><Relationship Id="rId12" Type="http://schemas.openxmlformats.org/officeDocument/2006/relationships/image" Target="../media/image6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4.png"/><Relationship Id="rId10" Type="http://schemas.openxmlformats.org/officeDocument/2006/relationships/image" Target="../media/image13.png"/><Relationship Id="rId9" Type="http://schemas.openxmlformats.org/officeDocument/2006/relationships/image" Target="../media/image12.png"/><Relationship Id="rId14" Type="http://schemas.openxmlformats.org/officeDocument/2006/relationships/image" Target="../media/image16.sv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3" Type="http://schemas.openxmlformats.org/officeDocument/2006/relationships/image" Target="../media/image40.sv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image" Target="../media/image3.pn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17.png"/><Relationship Id="rId5" Type="http://schemas.openxmlformats.org/officeDocument/2006/relationships/image" Target="../media/image16.sv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9" Type="http://schemas.openxmlformats.org/officeDocument/2006/relationships/image" Target="../media/image20.svg"/><Relationship Id="rId1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4.svg"/><Relationship Id="rId7" Type="http://schemas.openxmlformats.org/officeDocument/2006/relationships/image" Target="../media/image36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34.svg"/><Relationship Id="rId10" Type="http://schemas.openxmlformats.org/officeDocument/2006/relationships/image" Target="../media/image28.png"/><Relationship Id="rId4" Type="http://schemas.openxmlformats.org/officeDocument/2006/relationships/image" Target="../media/image25.png"/><Relationship Id="rId9" Type="http://schemas.openxmlformats.org/officeDocument/2006/relationships/image" Target="../media/image38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3" Type="http://schemas.openxmlformats.org/officeDocument/2006/relationships/image" Target="../media/image42.svg"/><Relationship Id="rId7" Type="http://schemas.openxmlformats.org/officeDocument/2006/relationships/image" Target="../media/image16.sv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image" Target="../media/image3.png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1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9" Type="http://schemas.openxmlformats.org/officeDocument/2006/relationships/image" Target="../media/image83.svg"/><Relationship Id="rId1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Relationship Id="rId9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45.png"/><Relationship Id="rId3" Type="http://schemas.openxmlformats.org/officeDocument/2006/relationships/image" Target="../media/image42.png"/><Relationship Id="rId7" Type="http://schemas.openxmlformats.org/officeDocument/2006/relationships/image" Target="../media/image8.svg"/><Relationship Id="rId12" Type="http://schemas.openxmlformats.org/officeDocument/2006/relationships/image" Target="../media/image44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22.svg"/><Relationship Id="rId5" Type="http://schemas.openxmlformats.org/officeDocument/2006/relationships/image" Target="../media/image40.svg"/><Relationship Id="rId15" Type="http://schemas.openxmlformats.org/officeDocument/2006/relationships/image" Target="../media/image47.png"/><Relationship Id="rId10" Type="http://schemas.openxmlformats.org/officeDocument/2006/relationships/image" Target="../media/image43.png"/><Relationship Id="rId4" Type="http://schemas.openxmlformats.org/officeDocument/2006/relationships/image" Target="../media/image17.png"/><Relationship Id="rId9" Type="http://schemas.openxmlformats.org/officeDocument/2006/relationships/image" Target="../media/image6.svg"/><Relationship Id="rId14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83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496292" y="4503335"/>
            <a:ext cx="3956194" cy="338074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9157491">
            <a:off x="-1341763" y="1500935"/>
            <a:ext cx="3837986" cy="41148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4436779" y="8618135"/>
            <a:ext cx="2822521" cy="2694224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4191000" y="2705100"/>
            <a:ext cx="12192506" cy="49859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9000" b="1" smtClean="0">
                <a:solidFill>
                  <a:srgbClr val="F6FA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CHÀO MỪNG CÁC EM ĐẾN VỚI BÀI HỌC HÔM NAY!</a:t>
            </a:r>
            <a:endParaRPr lang="en-US" sz="9000" b="1">
              <a:solidFill>
                <a:srgbClr val="F6FA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5177691" y="1343029"/>
            <a:ext cx="2081609" cy="7834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A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6154400" y="7200900"/>
            <a:ext cx="3743990" cy="329471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5113595" y="8848255"/>
            <a:ext cx="2081609" cy="783442"/>
          </a:xfrm>
          <a:prstGeom prst="rect">
            <a:avLst/>
          </a:prstGeom>
        </p:spPr>
      </p:pic>
      <p:sp>
        <p:nvSpPr>
          <p:cNvPr id="15" name="Pentagon 14"/>
          <p:cNvSpPr/>
          <p:nvPr/>
        </p:nvSpPr>
        <p:spPr>
          <a:xfrm>
            <a:off x="344877" y="1792027"/>
            <a:ext cx="4343400" cy="1073126"/>
          </a:xfrm>
          <a:prstGeom prst="homePlat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2"/>
          <p:cNvSpPr txBox="1"/>
          <p:nvPr/>
        </p:nvSpPr>
        <p:spPr>
          <a:xfrm>
            <a:off x="649676" y="1645953"/>
            <a:ext cx="3510605" cy="12439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680"/>
              </a:lnSpc>
            </a:pPr>
            <a:r>
              <a:rPr lang="en-US" sz="50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 </a:t>
            </a:r>
            <a:r>
              <a:rPr lang="en-US" sz="50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50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/>
              <p:cNvSpPr/>
              <p:nvPr/>
            </p:nvSpPr>
            <p:spPr>
              <a:xfrm>
                <a:off x="4955862" y="1645953"/>
                <a:ext cx="12751396" cy="23480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3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Tính diện tích hình tam giác biết một </a:t>
                </a:r>
                <a:r>
                  <a:rPr lang="en-US" sz="43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cạnh </a:t>
                </a:r>
                <a:r>
                  <a:rPr lang="en-US" sz="43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dài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3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num>
                      <m:den>
                        <m:r>
                          <a:rPr lang="en-GB" sz="4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3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cm, </a:t>
                </a:r>
                <a:r>
                  <a:rPr lang="en-US" sz="43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chiều cao ứng với cạnh đó bằng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3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en-GB" sz="4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3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cm.</a:t>
                </a:r>
                <a:endParaRPr lang="en-US" sz="43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5862" y="1645953"/>
                <a:ext cx="12751396" cy="2348079"/>
              </a:xfrm>
              <a:prstGeom prst="rect">
                <a:avLst/>
              </a:prstGeom>
              <a:blipFill>
                <a:blip r:embed="rId6"/>
                <a:stretch>
                  <a:fillRect l="-1912" r="-2247" b="-46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 7"/>
          <p:cNvGrpSpPr/>
          <p:nvPr/>
        </p:nvGrpSpPr>
        <p:grpSpPr>
          <a:xfrm>
            <a:off x="7523617" y="4367902"/>
            <a:ext cx="2212662" cy="1122796"/>
            <a:chOff x="7924800" y="4762500"/>
            <a:chExt cx="2212662" cy="1122796"/>
          </a:xfrm>
        </p:grpSpPr>
        <p:sp>
          <p:nvSpPr>
            <p:cNvPr id="9" name="Rectangle: Rounded Corners 72">
              <a:extLst>
                <a:ext uri="{FF2B5EF4-FFF2-40B4-BE49-F238E27FC236}">
                  <a16:creationId xmlns:a16="http://schemas.microsoft.com/office/drawing/2014/main" id="{913DB40F-7B4A-4F73-82C2-C82E3D155287}"/>
                </a:ext>
              </a:extLst>
            </p:cNvPr>
            <p:cNvSpPr/>
            <p:nvPr/>
          </p:nvSpPr>
          <p:spPr>
            <a:xfrm>
              <a:off x="7924800" y="4762500"/>
              <a:ext cx="2212662" cy="1122796"/>
            </a:xfrm>
            <a:prstGeom prst="roundRect">
              <a:avLst>
                <a:gd name="adj" fmla="val 26018"/>
              </a:avLst>
            </a:prstGeom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5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7ED6EEB-25CA-4799-BFAE-3FF1CDEAE044}"/>
                </a:ext>
              </a:extLst>
            </p:cNvPr>
            <p:cNvSpPr txBox="1"/>
            <p:nvPr/>
          </p:nvSpPr>
          <p:spPr>
            <a:xfrm>
              <a:off x="8325121" y="4931483"/>
              <a:ext cx="1412019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5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endParaRPr lang="en-GB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84524" y="5754011"/>
            <a:ext cx="4876800" cy="4281948"/>
            <a:chOff x="10058400" y="5067300"/>
            <a:chExt cx="4876800" cy="4281948"/>
          </a:xfrm>
        </p:grpSpPr>
        <p:grpSp>
          <p:nvGrpSpPr>
            <p:cNvPr id="11" name="Group 10"/>
            <p:cNvGrpSpPr/>
            <p:nvPr/>
          </p:nvGrpSpPr>
          <p:grpSpPr>
            <a:xfrm>
              <a:off x="10058400" y="5067300"/>
              <a:ext cx="4876800" cy="3124200"/>
              <a:chOff x="9982200" y="5372100"/>
              <a:chExt cx="4876800" cy="3124200"/>
            </a:xfrm>
          </p:grpSpPr>
          <p:sp>
            <p:nvSpPr>
              <p:cNvPr id="2" name="Isosceles Triangle 1"/>
              <p:cNvSpPr/>
              <p:nvPr/>
            </p:nvSpPr>
            <p:spPr>
              <a:xfrm>
                <a:off x="9982200" y="5372100"/>
                <a:ext cx="4876800" cy="3124200"/>
              </a:xfrm>
              <a:prstGeom prst="triangle">
                <a:avLst>
                  <a:gd name="adj" fmla="val 32558"/>
                </a:avLst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" name="Straight Connector 3"/>
              <p:cNvCxnSpPr>
                <a:stCxn id="2" idx="0"/>
                <a:endCxn id="2" idx="3"/>
              </p:cNvCxnSpPr>
              <p:nvPr/>
            </p:nvCxnSpPr>
            <p:spPr>
              <a:xfrm>
                <a:off x="11569989" y="5372100"/>
                <a:ext cx="0" cy="3124200"/>
              </a:xfrm>
              <a:prstGeom prst="line">
                <a:avLst/>
              </a:prstGeom>
              <a:ln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Rectangle 11"/>
                <p:cNvSpPr/>
                <p:nvPr/>
              </p:nvSpPr>
              <p:spPr>
                <a:xfrm>
                  <a:off x="11817768" y="6438900"/>
                  <a:ext cx="1358064" cy="107112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lang="en-US" sz="4500" i="1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sz="4500" i="1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GB" sz="4500" i="1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</m:oMath>
                  </a14:m>
                  <a:r>
                    <a:rPr lang="en-US" sz="450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cm</a:t>
                  </a:r>
                  <a:endParaRPr lang="en-US" sz="4500"/>
                </a:p>
              </p:txBody>
            </p:sp>
          </mc:Choice>
          <mc:Fallback>
            <p:sp>
              <p:nvSpPr>
                <p:cNvPr id="12" name="Rectangle 1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17768" y="6438900"/>
                  <a:ext cx="1358064" cy="1071127"/>
                </a:xfrm>
                <a:prstGeom prst="rect">
                  <a:avLst/>
                </a:prstGeom>
                <a:blipFill>
                  <a:blip r:embed="rId7"/>
                  <a:stretch>
                    <a:fillRect t="-568" r="-18386" b="-1193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9" name="Rectangle 18"/>
                <p:cNvSpPr/>
                <p:nvPr/>
              </p:nvSpPr>
              <p:spPr>
                <a:xfrm>
                  <a:off x="11513800" y="8278121"/>
                  <a:ext cx="1358064" cy="107112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lang="en-US" sz="450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sz="4500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9</m:t>
                          </m:r>
                        </m:num>
                        <m:den>
                          <m:r>
                            <a:rPr lang="en-GB" sz="4500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</m:oMath>
                  </a14:m>
                  <a:r>
                    <a:rPr lang="en-US" sz="450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cm</a:t>
                  </a:r>
                  <a:endParaRPr lang="en-US" sz="4500"/>
                </a:p>
              </p:txBody>
            </p:sp>
          </mc:Choice>
          <mc:Fallback>
            <p:sp>
              <p:nvSpPr>
                <p:cNvPr id="19" name="Rectangle 1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513800" y="8278121"/>
                  <a:ext cx="1358064" cy="1071127"/>
                </a:xfrm>
                <a:prstGeom prst="rect">
                  <a:avLst/>
                </a:prstGeom>
                <a:blipFill>
                  <a:blip r:embed="rId8"/>
                  <a:stretch>
                    <a:fillRect t="-571" r="-18386" b="-131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Rectangle 19"/>
              <p:cNvSpPr/>
              <p:nvPr/>
            </p:nvSpPr>
            <p:spPr>
              <a:xfrm>
                <a:off x="6602129" y="6169200"/>
                <a:ext cx="8084602" cy="27090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4500" smtClean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Diện tích của hình tam </a:t>
                </a:r>
                <a:r>
                  <a:rPr lang="nl-NL" sz="4500" smtClean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 là:</a:t>
                </a:r>
                <a:endParaRPr lang="en-US" sz="450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nl-NL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nl-NL" sz="45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nl-NL" sz="450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9</m:t>
                        </m:r>
                      </m:num>
                      <m:den>
                        <m:r>
                          <a:rPr lang="nl-NL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nl-NL" sz="450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nl-NL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en-GB" sz="45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1 .  9 .  7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2 .  5 .  3</m:t>
                        </m:r>
                      </m:den>
                    </m:f>
                    <m:r>
                      <a:rPr lang="en-GB" sz="45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21</m:t>
                        </m:r>
                      </m:num>
                      <m:den>
                        <m:r>
                          <a:rPr lang="nl-NL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nl-NL" sz="4500" smtClean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nl-NL" sz="4500" smtClean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(cm</a:t>
                </a:r>
                <a:r>
                  <a:rPr lang="nl-NL" sz="4500" baseline="30000" smtClean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</a:t>
                </a:r>
                <a:r>
                  <a:rPr lang="nl-NL" sz="4500" smtClean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</a:t>
                </a:r>
                <a:endParaRPr lang="en-US" sz="450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2129" y="6169200"/>
                <a:ext cx="8084602" cy="2709011"/>
              </a:xfrm>
              <a:prstGeom prst="rect">
                <a:avLst/>
              </a:prstGeom>
              <a:blipFill>
                <a:blip r:embed="rId9"/>
                <a:stretch>
                  <a:fillRect l="-3167" r="-4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10"/>
          <p:cNvSpPr txBox="1"/>
          <p:nvPr/>
        </p:nvSpPr>
        <p:spPr>
          <a:xfrm>
            <a:off x="5628664" y="361126"/>
            <a:ext cx="960120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5000" b="1" smtClean="0">
                <a:solidFill>
                  <a:srgbClr val="3B2F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</a:t>
            </a:r>
            <a:r>
              <a:rPr lang="en-US" sz="5000" b="1" smtClean="0">
                <a:solidFill>
                  <a:srgbClr val="3B2F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 đôi (2 phút)</a:t>
            </a:r>
            <a:endParaRPr lang="en-US" sz="5000" b="1">
              <a:solidFill>
                <a:srgbClr val="3B2F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667812">
            <a:off x="4478760" y="166535"/>
            <a:ext cx="1504227" cy="1433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148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A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10633" y="402090"/>
            <a:ext cx="11516834" cy="135692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92E47F9-1C67-46DD-8058-BBC043CD48DF}"/>
              </a:ext>
            </a:extLst>
          </p:cNvPr>
          <p:cNvSpPr txBox="1"/>
          <p:nvPr/>
        </p:nvSpPr>
        <p:spPr>
          <a:xfrm>
            <a:off x="2047595" y="649982"/>
            <a:ext cx="8925206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000" b="1" i="0" u="none" strike="noStrike" smtClean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5000" b="1" i="0" u="none" strike="noStrike" smtClean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Tính chất của phép nhân</a:t>
            </a:r>
            <a:endParaRPr lang="en-US" sz="5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728712" y="402090"/>
            <a:ext cx="1365816" cy="1276417"/>
          </a:xfrm>
          <a:prstGeom prst="rect">
            <a:avLst/>
          </a:prstGeom>
        </p:spPr>
      </p:pic>
      <p:pic>
        <p:nvPicPr>
          <p:cNvPr id="20" name="Picture 2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4715832" y="5747244"/>
            <a:ext cx="4110543" cy="4539756"/>
          </a:xfrm>
          <a:prstGeom prst="rect">
            <a:avLst/>
          </a:prstGeom>
        </p:spPr>
      </p:pic>
      <p:pic>
        <p:nvPicPr>
          <p:cNvPr id="22" name="Picture 3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13812385" y="8240857"/>
            <a:ext cx="2081609" cy="783442"/>
          </a:xfrm>
          <a:prstGeom prst="rect">
            <a:avLst/>
          </a:prstGeom>
        </p:spPr>
      </p:pic>
      <p:sp>
        <p:nvSpPr>
          <p:cNvPr id="12" name="Cloud Callout 11"/>
          <p:cNvSpPr/>
          <p:nvPr/>
        </p:nvSpPr>
        <p:spPr>
          <a:xfrm>
            <a:off x="11125200" y="1785973"/>
            <a:ext cx="6814456" cy="3676489"/>
          </a:xfrm>
          <a:prstGeom prst="cloudCallout">
            <a:avLst>
              <a:gd name="adj1" fmla="val 14956"/>
              <a:gd name="adj2" fmla="val 68339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DB47B94-E184-4E1F-A57A-CFEBFD15DA87}"/>
              </a:ext>
            </a:extLst>
          </p:cNvPr>
          <p:cNvSpPr txBox="1"/>
          <p:nvPr/>
        </p:nvSpPr>
        <p:spPr>
          <a:xfrm>
            <a:off x="11525381" y="2183305"/>
            <a:ext cx="600061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Phép nhân trên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6" name="Picture 2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046736" y="6316807"/>
            <a:ext cx="3232404" cy="3848100"/>
          </a:xfrm>
          <a:prstGeom prst="rect">
            <a:avLst/>
          </a:prstGeom>
        </p:spPr>
      </p:pic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468351" y="2707185"/>
            <a:ext cx="10550615" cy="6317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Clr>
                <a:srgbClr val="E46C0A"/>
              </a:buClr>
              <a:buSzPct val="130000"/>
            </a:pPr>
            <a:r>
              <a:rPr lang="en-US" altLang="zh-CN" sz="4500" smtClean="0">
                <a:ea typeface="SimSun" pitchFamily="2" charset="-122"/>
                <a:cs typeface="Arial" panose="020B0604020202020204" pitchFamily="34" charset="0"/>
              </a:rPr>
              <a:t>- Tính </a:t>
            </a:r>
            <a:r>
              <a:rPr lang="en-US" altLang="zh-CN" sz="4500">
                <a:ea typeface="SimSun" pitchFamily="2" charset="-122"/>
                <a:cs typeface="Arial" panose="020B0604020202020204" pitchFamily="34" charset="0"/>
              </a:rPr>
              <a:t>chất giao </a:t>
            </a:r>
            <a:r>
              <a:rPr lang="en-US" altLang="zh-CN" sz="4500" smtClean="0">
                <a:ea typeface="SimSun" pitchFamily="2" charset="-122"/>
                <a:cs typeface="Arial" panose="020B0604020202020204" pitchFamily="34" charset="0"/>
              </a:rPr>
              <a:t>hoán: </a:t>
            </a:r>
            <a:r>
              <a:rPr lang="en-US" altLang="zh-CN" sz="4500" smtClean="0">
                <a:solidFill>
                  <a:srgbClr val="C00000"/>
                </a:solidFill>
                <a:ea typeface="SimSun" pitchFamily="2" charset="-122"/>
                <a:cs typeface="Arial" panose="020B0604020202020204" pitchFamily="34" charset="0"/>
              </a:rPr>
              <a:t>a </a:t>
            </a:r>
            <a:r>
              <a:rPr lang="en-US" altLang="zh-CN" sz="4500">
                <a:solidFill>
                  <a:srgbClr val="C00000"/>
                </a:solidFill>
                <a:ea typeface="SimSun" pitchFamily="2" charset="-122"/>
                <a:cs typeface="Arial" panose="020B0604020202020204" pitchFamily="34" charset="0"/>
              </a:rPr>
              <a:t>. b = b . a</a:t>
            </a:r>
          </a:p>
          <a:p>
            <a:pPr marL="0" indent="0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Clr>
                <a:srgbClr val="E46C0A"/>
              </a:buClr>
              <a:buSzPct val="130000"/>
            </a:pPr>
            <a:r>
              <a:rPr lang="en-US" altLang="zh-CN" sz="4500" smtClean="0">
                <a:ea typeface="SimSun" pitchFamily="2" charset="-122"/>
                <a:cs typeface="Arial" panose="020B0604020202020204" pitchFamily="34" charset="0"/>
              </a:rPr>
              <a:t>- Tính </a:t>
            </a:r>
            <a:r>
              <a:rPr lang="en-US" altLang="zh-CN" sz="4500">
                <a:ea typeface="SimSun" pitchFamily="2" charset="-122"/>
                <a:cs typeface="Arial" panose="020B0604020202020204" pitchFamily="34" charset="0"/>
              </a:rPr>
              <a:t>chất kết </a:t>
            </a:r>
            <a:r>
              <a:rPr lang="en-US" altLang="zh-CN" sz="4500" smtClean="0">
                <a:ea typeface="SimSun" pitchFamily="2" charset="-122"/>
                <a:cs typeface="Arial" panose="020B0604020202020204" pitchFamily="34" charset="0"/>
              </a:rPr>
              <a:t>hợp: </a:t>
            </a:r>
            <a:r>
              <a:rPr lang="en-US" altLang="zh-CN" sz="4500" smtClean="0">
                <a:solidFill>
                  <a:srgbClr val="C00000"/>
                </a:solidFill>
                <a:ea typeface="SimSun" pitchFamily="2" charset="-122"/>
                <a:cs typeface="Arial" panose="020B0604020202020204" pitchFamily="34" charset="0"/>
              </a:rPr>
              <a:t>(a </a:t>
            </a:r>
            <a:r>
              <a:rPr lang="en-US" altLang="zh-CN" sz="4500">
                <a:solidFill>
                  <a:srgbClr val="C00000"/>
                </a:solidFill>
                <a:ea typeface="SimSun" pitchFamily="2" charset="-122"/>
                <a:cs typeface="Arial" panose="020B0604020202020204" pitchFamily="34" charset="0"/>
              </a:rPr>
              <a:t>. </a:t>
            </a:r>
            <a:r>
              <a:rPr lang="en-US" altLang="zh-CN" sz="4500" smtClean="0">
                <a:solidFill>
                  <a:srgbClr val="C00000"/>
                </a:solidFill>
                <a:ea typeface="SimSun" pitchFamily="2" charset="-122"/>
                <a:cs typeface="Arial" panose="020B0604020202020204" pitchFamily="34" charset="0"/>
              </a:rPr>
              <a:t>b) </a:t>
            </a:r>
            <a:r>
              <a:rPr lang="en-US" altLang="zh-CN" sz="4500">
                <a:solidFill>
                  <a:srgbClr val="C00000"/>
                </a:solidFill>
                <a:ea typeface="SimSun" pitchFamily="2" charset="-122"/>
                <a:cs typeface="Arial" panose="020B0604020202020204" pitchFamily="34" charset="0"/>
              </a:rPr>
              <a:t>. c = a . </a:t>
            </a:r>
            <a:r>
              <a:rPr lang="en-US" altLang="zh-CN" sz="4500" smtClean="0">
                <a:solidFill>
                  <a:srgbClr val="C00000"/>
                </a:solidFill>
                <a:ea typeface="SimSun" pitchFamily="2" charset="-122"/>
                <a:cs typeface="Arial" panose="020B0604020202020204" pitchFamily="34" charset="0"/>
              </a:rPr>
              <a:t>(b </a:t>
            </a:r>
            <a:r>
              <a:rPr lang="en-US" altLang="zh-CN" sz="4500">
                <a:solidFill>
                  <a:srgbClr val="C00000"/>
                </a:solidFill>
                <a:ea typeface="SimSun" pitchFamily="2" charset="-122"/>
                <a:cs typeface="Arial" panose="020B0604020202020204" pitchFamily="34" charset="0"/>
              </a:rPr>
              <a:t>. </a:t>
            </a:r>
            <a:r>
              <a:rPr lang="en-US" altLang="zh-CN" sz="4500" smtClean="0">
                <a:solidFill>
                  <a:srgbClr val="C00000"/>
                </a:solidFill>
                <a:ea typeface="SimSun" pitchFamily="2" charset="-122"/>
                <a:cs typeface="Arial" panose="020B0604020202020204" pitchFamily="34" charset="0"/>
              </a:rPr>
              <a:t>c)</a:t>
            </a:r>
            <a:endParaRPr lang="en-US" altLang="zh-CN" sz="4500">
              <a:solidFill>
                <a:srgbClr val="C00000"/>
              </a:solidFill>
              <a:ea typeface="SimSun" pitchFamily="2" charset="-122"/>
              <a:cs typeface="Arial" panose="020B0604020202020204" pitchFamily="34" charset="0"/>
            </a:endParaRPr>
          </a:p>
          <a:p>
            <a:pPr marL="0" indent="0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Clr>
                <a:srgbClr val="E46C0A"/>
              </a:buClr>
              <a:buSzPct val="130000"/>
            </a:pPr>
            <a:r>
              <a:rPr lang="en-US" altLang="zh-CN" sz="4500" smtClean="0">
                <a:ea typeface="SimSun" pitchFamily="2" charset="-122"/>
                <a:cs typeface="Arial" panose="020B0604020202020204" pitchFamily="34" charset="0"/>
              </a:rPr>
              <a:t>- Nhân </a:t>
            </a:r>
            <a:r>
              <a:rPr lang="en-US" altLang="zh-CN" sz="4500">
                <a:ea typeface="SimSun" pitchFamily="2" charset="-122"/>
                <a:cs typeface="Arial" panose="020B0604020202020204" pitchFamily="34" charset="0"/>
              </a:rPr>
              <a:t>với số </a:t>
            </a:r>
            <a:r>
              <a:rPr lang="en-US" altLang="zh-CN" sz="4500" smtClean="0">
                <a:ea typeface="SimSun" pitchFamily="2" charset="-122"/>
                <a:cs typeface="Arial" panose="020B0604020202020204" pitchFamily="34" charset="0"/>
              </a:rPr>
              <a:t>1:  </a:t>
            </a:r>
            <a:r>
              <a:rPr lang="en-US" altLang="zh-CN" sz="4500" smtClean="0">
                <a:solidFill>
                  <a:srgbClr val="C00000"/>
                </a:solidFill>
                <a:ea typeface="SimSun" pitchFamily="2" charset="-122"/>
                <a:cs typeface="Arial" panose="020B0604020202020204" pitchFamily="34" charset="0"/>
              </a:rPr>
              <a:t>a </a:t>
            </a:r>
            <a:r>
              <a:rPr lang="en-US" altLang="zh-CN" sz="4500">
                <a:solidFill>
                  <a:srgbClr val="C00000"/>
                </a:solidFill>
                <a:ea typeface="SimSun" pitchFamily="2" charset="-122"/>
                <a:cs typeface="Arial" panose="020B0604020202020204" pitchFamily="34" charset="0"/>
              </a:rPr>
              <a:t>. 1 = 1 . a = a</a:t>
            </a:r>
          </a:p>
          <a:p>
            <a:pPr marL="0" indent="0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Clr>
                <a:srgbClr val="E46C0A"/>
              </a:buClr>
              <a:buSzPct val="130000"/>
            </a:pPr>
            <a:r>
              <a:rPr lang="en-US" altLang="zh-CN" sz="4500" smtClean="0">
                <a:ea typeface="SimSun" pitchFamily="2" charset="-122"/>
                <a:cs typeface="Arial" panose="020B0604020202020204" pitchFamily="34" charset="0"/>
              </a:rPr>
              <a:t>- Tính </a:t>
            </a:r>
            <a:r>
              <a:rPr lang="en-US" altLang="zh-CN" sz="4500">
                <a:ea typeface="SimSun" pitchFamily="2" charset="-122"/>
                <a:cs typeface="Arial" panose="020B0604020202020204" pitchFamily="34" charset="0"/>
              </a:rPr>
              <a:t>chất phân phối giữa phép nhân đối với phép cộng </a:t>
            </a:r>
            <a:r>
              <a:rPr lang="en-US" altLang="zh-CN" sz="4500" smtClean="0">
                <a:ea typeface="SimSun" pitchFamily="2" charset="-122"/>
                <a:cs typeface="Arial" panose="020B0604020202020204" pitchFamily="34" charset="0"/>
              </a:rPr>
              <a:t>:</a:t>
            </a:r>
          </a:p>
          <a:p>
            <a:pPr marL="0" indent="0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Clr>
                <a:srgbClr val="E46C0A"/>
              </a:buClr>
              <a:buSzPct val="130000"/>
            </a:pPr>
            <a:r>
              <a:rPr lang="en-US" altLang="zh-CN" sz="4500">
                <a:ea typeface="SimSun" pitchFamily="2" charset="-122"/>
                <a:cs typeface="Arial" panose="020B0604020202020204" pitchFamily="34" charset="0"/>
              </a:rPr>
              <a:t> </a:t>
            </a:r>
            <a:r>
              <a:rPr lang="en-US" altLang="zh-CN" sz="4500" smtClean="0">
                <a:ea typeface="SimSun" pitchFamily="2" charset="-122"/>
                <a:cs typeface="Arial" panose="020B0604020202020204" pitchFamily="34" charset="0"/>
              </a:rPr>
              <a:t>                  </a:t>
            </a:r>
            <a:r>
              <a:rPr lang="en-US" altLang="zh-CN" sz="4500" smtClean="0">
                <a:solidFill>
                  <a:srgbClr val="C00000"/>
                </a:solidFill>
                <a:ea typeface="SimSun" pitchFamily="2" charset="-122"/>
                <a:cs typeface="Arial" panose="020B0604020202020204" pitchFamily="34" charset="0"/>
              </a:rPr>
              <a:t>a </a:t>
            </a:r>
            <a:r>
              <a:rPr lang="en-US" altLang="zh-CN" sz="4500">
                <a:solidFill>
                  <a:srgbClr val="C00000"/>
                </a:solidFill>
                <a:ea typeface="SimSun" pitchFamily="2" charset="-122"/>
                <a:cs typeface="Arial" panose="020B0604020202020204" pitchFamily="34" charset="0"/>
              </a:rPr>
              <a:t>. </a:t>
            </a:r>
            <a:r>
              <a:rPr lang="en-US" altLang="zh-CN" sz="4500" smtClean="0">
                <a:solidFill>
                  <a:srgbClr val="C00000"/>
                </a:solidFill>
                <a:ea typeface="SimSun" pitchFamily="2" charset="-122"/>
                <a:cs typeface="Arial" panose="020B0604020202020204" pitchFamily="34" charset="0"/>
              </a:rPr>
              <a:t>(b </a:t>
            </a:r>
            <a:r>
              <a:rPr lang="en-US" altLang="zh-CN" sz="4500">
                <a:solidFill>
                  <a:srgbClr val="C00000"/>
                </a:solidFill>
                <a:ea typeface="SimSun" pitchFamily="2" charset="-122"/>
                <a:cs typeface="Arial" panose="020B0604020202020204" pitchFamily="34" charset="0"/>
              </a:rPr>
              <a:t>+ </a:t>
            </a:r>
            <a:r>
              <a:rPr lang="en-US" altLang="zh-CN" sz="4500" smtClean="0">
                <a:solidFill>
                  <a:srgbClr val="C00000"/>
                </a:solidFill>
                <a:ea typeface="SimSun" pitchFamily="2" charset="-122"/>
                <a:cs typeface="Arial" panose="020B0604020202020204" pitchFamily="34" charset="0"/>
              </a:rPr>
              <a:t>c) </a:t>
            </a:r>
            <a:r>
              <a:rPr lang="en-US" altLang="zh-CN" sz="4500">
                <a:solidFill>
                  <a:srgbClr val="C00000"/>
                </a:solidFill>
                <a:ea typeface="SimSun" pitchFamily="2" charset="-122"/>
                <a:cs typeface="Arial" panose="020B0604020202020204" pitchFamily="34" charset="0"/>
              </a:rPr>
              <a:t>= a . b + a . c</a:t>
            </a:r>
          </a:p>
        </p:txBody>
      </p:sp>
    </p:spTree>
    <p:extLst>
      <p:ext uri="{BB962C8B-B14F-4D97-AF65-F5344CB8AC3E}">
        <p14:creationId xmlns:p14="http://schemas.microsoft.com/office/powerpoint/2010/main" val="1541682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99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1600200" y="-2628900"/>
            <a:ext cx="6183443" cy="41148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16383000" y="5659913"/>
            <a:ext cx="4392144" cy="470892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5736192" y="7622655"/>
            <a:ext cx="2081609" cy="78344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657CBEB-2E2F-4C97-94C2-4E40FA8A5086}"/>
              </a:ext>
            </a:extLst>
          </p:cNvPr>
          <p:cNvSpPr txBox="1"/>
          <p:nvPr/>
        </p:nvSpPr>
        <p:spPr>
          <a:xfrm>
            <a:off x="3278066" y="321622"/>
            <a:ext cx="1417952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vi-VN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4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ơng</a:t>
            </a:r>
            <a:r>
              <a:rPr lang="en-US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 số nguyên, </a:t>
            </a:r>
            <a:r>
              <a:rPr lang="en-US" sz="4500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 </a:t>
            </a:r>
            <a:r>
              <a:rPr lang="en-US" sz="4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cũng</a:t>
            </a:r>
            <a:r>
              <a:rPr lang="en-US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</a:t>
            </a:r>
            <a:r>
              <a:rPr lang="vi-VN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ơ</a:t>
            </a:r>
            <a:r>
              <a:rPr lang="en-US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5" name="Flowchart: Alternate Process 14"/>
          <p:cNvSpPr/>
          <p:nvPr/>
        </p:nvSpPr>
        <p:spPr>
          <a:xfrm>
            <a:off x="328957" y="2324100"/>
            <a:ext cx="14935200" cy="7239000"/>
          </a:xfrm>
          <a:prstGeom prst="flowChartAlternateProcess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Box 4">
            <a:extLst>
              <a:ext uri="{FF2B5EF4-FFF2-40B4-BE49-F238E27FC236}">
                <a16:creationId xmlns:a16="http://schemas.microsoft.com/office/drawing/2014/main" id="{06B27C33-B142-4CE7-A165-965C267D6C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827" y="2666408"/>
            <a:ext cx="6275653" cy="78483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en-US" sz="450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- Tính </a:t>
            </a:r>
            <a:r>
              <a:rPr lang="en-US" altLang="en-US" sz="45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chất giao hoán:</a:t>
            </a:r>
            <a:endParaRPr lang="vi-VN" altLang="en-US" sz="45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: Rounded Corners 7">
                <a:extLst>
                  <a:ext uri="{FF2B5EF4-FFF2-40B4-BE49-F238E27FC236}">
                    <a16:creationId xmlns:a16="http://schemas.microsoft.com/office/drawing/2014/main" id="{D67B8584-DE78-4279-84AC-14AF66382FF2}"/>
                  </a:ext>
                </a:extLst>
              </p:cNvPr>
              <p:cNvSpPr/>
              <p:nvPr/>
            </p:nvSpPr>
            <p:spPr>
              <a:xfrm>
                <a:off x="6441541" y="2151464"/>
                <a:ext cx="4343400" cy="1580107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>
                  <a:lnSpc>
                    <a:spcPct val="12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5000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a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GB" sz="5000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b</m:t>
                        </m:r>
                      </m:den>
                    </m:f>
                  </m:oMath>
                </a14:m>
                <a:r>
                  <a:rPr lang="en-US" sz="50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5000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c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GB" sz="5000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d</m:t>
                        </m:r>
                      </m:den>
                    </m:f>
                    <m:r>
                      <a:rPr lang="en-GB" sz="50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50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50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c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GB" sz="50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d</m:t>
                        </m:r>
                      </m:den>
                    </m:f>
                  </m:oMath>
                </a14:m>
                <a:r>
                  <a:rPr lang="en-US" sz="50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50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a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GB" sz="50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b</m:t>
                        </m:r>
                      </m:den>
                    </m:f>
                  </m:oMath>
                </a14:m>
                <a:endParaRPr lang="en-US" sz="50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" name="Rectangle: Rounded Corners 7">
                <a:extLst>
                  <a:ext uri="{FF2B5EF4-FFF2-40B4-BE49-F238E27FC236}">
                    <a16:creationId xmlns:a16="http://schemas.microsoft.com/office/drawing/2014/main" id="{D67B8584-DE78-4279-84AC-14AF66382FF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1541" y="2151464"/>
                <a:ext cx="4343400" cy="1580107"/>
              </a:xfrm>
              <a:prstGeom prst="roundRect">
                <a:avLst/>
              </a:prstGeom>
              <a:blipFill>
                <a:blip r:embed="rId9"/>
                <a:stretch>
                  <a:fillRect b="-193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 Box 7">
            <a:extLst>
              <a:ext uri="{FF2B5EF4-FFF2-40B4-BE49-F238E27FC236}">
                <a16:creationId xmlns:a16="http://schemas.microsoft.com/office/drawing/2014/main" id="{C553EC29-B94D-40BD-946F-59C621D6D8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001" y="3934482"/>
            <a:ext cx="5161018" cy="78483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en-US" sz="450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- Tính </a:t>
            </a:r>
            <a:r>
              <a:rPr lang="en-US" altLang="en-US" sz="45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chất kết hợp:</a:t>
            </a:r>
            <a:endParaRPr lang="vi-VN" altLang="en-US" sz="45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: Rounded Corners 7">
                <a:extLst>
                  <a:ext uri="{FF2B5EF4-FFF2-40B4-BE49-F238E27FC236}">
                    <a16:creationId xmlns:a16="http://schemas.microsoft.com/office/drawing/2014/main" id="{D67B8584-DE78-4279-84AC-14AF66382FF2}"/>
                  </a:ext>
                </a:extLst>
              </p:cNvPr>
              <p:cNvSpPr/>
              <p:nvPr/>
            </p:nvSpPr>
            <p:spPr>
              <a:xfrm>
                <a:off x="5703458" y="3533884"/>
                <a:ext cx="5819565" cy="1557428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>
                  <a:lnSpc>
                    <a:spcPct val="120000"/>
                  </a:lnSpc>
                </a:pPr>
                <a:r>
                  <a:rPr lang="en-US" sz="5000" smtClean="0">
                    <a:solidFill>
                      <a:srgbClr val="C00000"/>
                    </a:solidFill>
                    <a:ea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5000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a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GB" sz="5000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b</m:t>
                        </m:r>
                      </m:den>
                    </m:f>
                  </m:oMath>
                </a14:m>
                <a:r>
                  <a:rPr lang="en-US" sz="50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5000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c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GB" sz="5000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d</m:t>
                        </m:r>
                      </m:den>
                    </m:f>
                  </m:oMath>
                </a14:m>
                <a:r>
                  <a:rPr lang="en-US" sz="50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5000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p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GB" sz="5000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q</m:t>
                        </m:r>
                      </m:den>
                    </m:f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50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50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a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GB" sz="50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b</m:t>
                        </m:r>
                      </m:den>
                    </m:f>
                  </m:oMath>
                </a14:m>
                <a:r>
                  <a:rPr lang="en-US" sz="500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0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50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c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GB" sz="50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d</m:t>
                        </m:r>
                      </m:den>
                    </m:f>
                  </m:oMath>
                </a14:m>
                <a:r>
                  <a:rPr lang="en-US" sz="500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0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50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p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GB" sz="50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q</m:t>
                        </m:r>
                      </m:den>
                    </m:f>
                  </m:oMath>
                </a14:m>
                <a:r>
                  <a:rPr lang="en-US" sz="50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50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Rectangle: Rounded Corners 7">
                <a:extLst>
                  <a:ext uri="{FF2B5EF4-FFF2-40B4-BE49-F238E27FC236}">
                    <a16:creationId xmlns:a16="http://schemas.microsoft.com/office/drawing/2014/main" id="{D67B8584-DE78-4279-84AC-14AF66382FF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3458" y="3533884"/>
                <a:ext cx="5819565" cy="1557428"/>
              </a:xfrm>
              <a:prstGeom prst="roundRect">
                <a:avLst/>
              </a:prstGeom>
              <a:blipFill>
                <a:blip r:embed="rId10"/>
                <a:stretch>
                  <a:fillRect l="-3774" r="-1782" b="-196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9108" y="7331702"/>
            <a:ext cx="2570069" cy="2024369"/>
          </a:xfrm>
          <a:prstGeom prst="rect">
            <a:avLst/>
          </a:prstGeom>
        </p:spPr>
      </p:pic>
      <p:sp>
        <p:nvSpPr>
          <p:cNvPr id="22" name="Text Box 8">
            <a:extLst>
              <a:ext uri="{FF2B5EF4-FFF2-40B4-BE49-F238E27FC236}">
                <a16:creationId xmlns:a16="http://schemas.microsoft.com/office/drawing/2014/main" id="{B900D23A-6ECF-468F-908D-9A55FA7381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650" y="5233327"/>
            <a:ext cx="5410200" cy="78483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altLang="en-US" sz="450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- </a:t>
            </a:r>
            <a:r>
              <a:rPr lang="en-US" altLang="en-US" sz="450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Nhân</a:t>
            </a:r>
            <a:r>
              <a:rPr lang="vi-VN" altLang="en-US" sz="450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vi-VN" altLang="en-US" sz="45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với số </a:t>
            </a:r>
            <a:r>
              <a:rPr lang="en-US" altLang="en-US" sz="45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1</a:t>
            </a:r>
            <a:r>
              <a:rPr lang="vi-VN" altLang="en-US" sz="45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26" name="Text Box 8">
            <a:extLst>
              <a:ext uri="{FF2B5EF4-FFF2-40B4-BE49-F238E27FC236}">
                <a16:creationId xmlns:a16="http://schemas.microsoft.com/office/drawing/2014/main" id="{EE8CC54E-0BDC-41BA-AA73-E1325455A2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167" y="6532172"/>
            <a:ext cx="14732990" cy="78483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altLang="en-US" sz="450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- </a:t>
            </a:r>
            <a:r>
              <a:rPr lang="en-US" altLang="en-US" sz="450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Tính </a:t>
            </a:r>
            <a:r>
              <a:rPr lang="en-US" altLang="en-US" sz="45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chất</a:t>
            </a:r>
            <a:r>
              <a:rPr lang="en-US" altLang="en-US" sz="45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5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phân</a:t>
            </a:r>
            <a:r>
              <a:rPr lang="en-US" altLang="en-US" sz="45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50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phối</a:t>
            </a:r>
            <a:r>
              <a:rPr lang="en-US" altLang="en-US" sz="450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50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của </a:t>
            </a:r>
            <a:r>
              <a:rPr lang="en-US" altLang="en-US" sz="45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phép</a:t>
            </a:r>
            <a:r>
              <a:rPr lang="en-US" altLang="en-US" sz="45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50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nhân</a:t>
            </a:r>
            <a:r>
              <a:rPr lang="en-US" altLang="en-US" sz="450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50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đối với phép </a:t>
            </a:r>
            <a:r>
              <a:rPr lang="en-US" altLang="en-US" sz="45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cộng</a:t>
            </a:r>
            <a:r>
              <a:rPr lang="vi-VN" altLang="en-US" sz="45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Rectangle: Rounded Corners 7">
                <a:extLst>
                  <a:ext uri="{FF2B5EF4-FFF2-40B4-BE49-F238E27FC236}">
                    <a16:creationId xmlns:a16="http://schemas.microsoft.com/office/drawing/2014/main" id="{D67B8584-DE78-4279-84AC-14AF66382FF2}"/>
                  </a:ext>
                </a:extLst>
              </p:cNvPr>
              <p:cNvSpPr/>
              <p:nvPr/>
            </p:nvSpPr>
            <p:spPr>
              <a:xfrm>
                <a:off x="4854986" y="4938416"/>
                <a:ext cx="3298414" cy="1263617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5000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a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GB" sz="5000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b</m:t>
                        </m:r>
                      </m:den>
                    </m:f>
                  </m:oMath>
                </a14:m>
                <a:r>
                  <a:rPr lang="en-US" sz="50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. </a:t>
                </a:r>
                <a:r>
                  <a:rPr lang="en-US" sz="45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 = 1.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50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a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GB" sz="50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b</m:t>
                        </m:r>
                      </m:den>
                    </m:f>
                  </m:oMath>
                </a14:m>
                <a:endParaRPr lang="en-US" sz="50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2" name="Rectangle: Rounded Corners 7">
                <a:extLst>
                  <a:ext uri="{FF2B5EF4-FFF2-40B4-BE49-F238E27FC236}">
                    <a16:creationId xmlns:a16="http://schemas.microsoft.com/office/drawing/2014/main" id="{D67B8584-DE78-4279-84AC-14AF66382FF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4986" y="4938416"/>
                <a:ext cx="3298414" cy="1263617"/>
              </a:xfrm>
              <a:prstGeom prst="roundRect">
                <a:avLst/>
              </a:prstGeom>
              <a:blipFill>
                <a:blip r:embed="rId12"/>
                <a:stretch>
                  <a:fillRect b="-1690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Rectangle: Rounded Corners 7">
                <a:extLst>
                  <a:ext uri="{FF2B5EF4-FFF2-40B4-BE49-F238E27FC236}">
                    <a16:creationId xmlns:a16="http://schemas.microsoft.com/office/drawing/2014/main" id="{D67B8584-DE78-4279-84AC-14AF66382FF2}"/>
                  </a:ext>
                </a:extLst>
              </p:cNvPr>
              <p:cNvSpPr/>
              <p:nvPr/>
            </p:nvSpPr>
            <p:spPr>
              <a:xfrm>
                <a:off x="3719653" y="7408878"/>
                <a:ext cx="8685989" cy="1557428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5000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a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GB" sz="5000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b</m:t>
                        </m:r>
                      </m:den>
                    </m:f>
                  </m:oMath>
                </a14:m>
                <a:r>
                  <a:rPr lang="en-US" sz="50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5000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c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GB" sz="5000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d</m:t>
                        </m:r>
                      </m:den>
                    </m:f>
                  </m:oMath>
                </a14:m>
                <a:r>
                  <a:rPr lang="en-US" sz="50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5000" b="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a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GB" sz="5000" b="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b</m:t>
                        </m:r>
                      </m:den>
                    </m:f>
                    <m:r>
                      <a:rPr lang="en-GB" sz="50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50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5000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m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GB" sz="5000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n</m:t>
                        </m:r>
                      </m:den>
                    </m:f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50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50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a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GB" sz="50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b</m:t>
                        </m:r>
                      </m:den>
                    </m:f>
                  </m:oMath>
                </a14:m>
                <a:r>
                  <a:rPr lang="en-US" sz="500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0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50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c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GB" sz="50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d</m:t>
                        </m:r>
                      </m:den>
                    </m:f>
                  </m:oMath>
                </a14:m>
                <a:r>
                  <a:rPr lang="en-US" sz="500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0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5000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m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GB" sz="5000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n</m:t>
                        </m:r>
                      </m:den>
                    </m:f>
                  </m:oMath>
                </a14:m>
                <a:r>
                  <a:rPr lang="en-US" sz="50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50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3" name="Rectangle: Rounded Corners 7">
                <a:extLst>
                  <a:ext uri="{FF2B5EF4-FFF2-40B4-BE49-F238E27FC236}">
                    <a16:creationId xmlns:a16="http://schemas.microsoft.com/office/drawing/2014/main" id="{D67B8584-DE78-4279-84AC-14AF66382FF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653" y="7408878"/>
                <a:ext cx="8685989" cy="1557428"/>
              </a:xfrm>
              <a:prstGeom prst="roundRect">
                <a:avLst/>
              </a:prstGeom>
              <a:blipFill>
                <a:blip r:embed="rId13"/>
                <a:stretch>
                  <a:fillRect b="-429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2" grpId="0"/>
      <p:bldP spid="32" grpId="0"/>
      <p:bldP spid="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A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3466362" y="9449815"/>
            <a:ext cx="7315200" cy="1263535"/>
          </a:xfrm>
          <a:prstGeom prst="rect">
            <a:avLst/>
          </a:prstGeom>
        </p:spPr>
      </p:pic>
      <p:pic>
        <p:nvPicPr>
          <p:cNvPr id="10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16565447" y="-1138351"/>
            <a:ext cx="3638840" cy="3473438"/>
          </a:xfrm>
          <a:prstGeom prst="rect">
            <a:avLst/>
          </a:prstGeom>
        </p:spPr>
      </p:pic>
      <p:pic>
        <p:nvPicPr>
          <p:cNvPr id="12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5869545" y="-1"/>
            <a:ext cx="1858719" cy="173705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20231CD-2321-4FEB-8564-B7675EE93810}"/>
              </a:ext>
            </a:extLst>
          </p:cNvPr>
          <p:cNvSpPr txBox="1"/>
          <p:nvPr/>
        </p:nvSpPr>
        <p:spPr>
          <a:xfrm>
            <a:off x="6324600" y="437641"/>
            <a:ext cx="3484290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5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55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500" b="1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55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5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55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685800" y="1737455"/>
                <a:ext cx="3910045" cy="11851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50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5000">
                    <a:latin typeface="Arial" panose="020B0604020202020204" pitchFamily="34" charset="0"/>
                    <a:cs typeface="Arial" panose="020B0604020202020204" pitchFamily="34" charset="0"/>
                  </a:rPr>
                  <a:t>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9</m:t>
                        </m:r>
                      </m:num>
                      <m:den>
                        <m:r>
                          <a:rPr lang="en-GB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den>
                    </m:f>
                    <m:r>
                      <a:rPr lang="en-GB" sz="500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500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−2</m:t>
                        </m:r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9</m:t>
                        </m:r>
                      </m:num>
                      <m:den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5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1737455"/>
                <a:ext cx="3910045" cy="1185196"/>
              </a:xfrm>
              <a:prstGeom prst="rect">
                <a:avLst/>
              </a:prstGeom>
              <a:blipFill>
                <a:blip r:embed="rId12"/>
                <a:stretch>
                  <a:fillRect l="-6552" t="-515" b="-128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/>
              <p:cNvSpPr/>
              <p:nvPr/>
            </p:nvSpPr>
            <p:spPr>
              <a:xfrm>
                <a:off x="4603112" y="1737455"/>
                <a:ext cx="3753143" cy="11844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500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0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−2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9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500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9</m:t>
                        </m:r>
                      </m:num>
                      <m:den>
                        <m:r>
                          <a:rPr lang="en-GB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US" sz="50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3112" y="1737455"/>
                <a:ext cx="3753143" cy="1184491"/>
              </a:xfrm>
              <a:prstGeom prst="rect">
                <a:avLst/>
              </a:prstGeom>
              <a:blipFill>
                <a:blip r:embed="rId13"/>
                <a:stretch>
                  <a:fillRect t="-515" b="-128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/>
              <p:cNvSpPr/>
              <p:nvPr/>
            </p:nvSpPr>
            <p:spPr>
              <a:xfrm>
                <a:off x="4595845" y="3006153"/>
                <a:ext cx="4687245" cy="11844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GB" sz="5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(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9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.  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−2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9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) . 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9</m:t>
                        </m:r>
                      </m:num>
                      <m:den>
                        <m:r>
                          <a:rPr lang="en-GB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50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50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5845" y="3006153"/>
                <a:ext cx="4687245" cy="1184491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/>
              <p:cNvSpPr/>
              <p:nvPr/>
            </p:nvSpPr>
            <p:spPr>
              <a:xfrm>
                <a:off x="4608250" y="4274852"/>
                <a:ext cx="2095445" cy="11803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sz="50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9</m:t>
                        </m:r>
                      </m:num>
                      <m:den>
                        <m:r>
                          <a:rPr lang="en-GB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US" sz="50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8250" y="4274852"/>
                <a:ext cx="2095445" cy="1180388"/>
              </a:xfrm>
              <a:prstGeom prst="rect">
                <a:avLst/>
              </a:prstGeom>
              <a:blipFill>
                <a:blip r:embed="rId15"/>
                <a:stretch>
                  <a:fillRect t="-515" b="-128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Rectangle 17"/>
              <p:cNvSpPr/>
              <p:nvPr/>
            </p:nvSpPr>
            <p:spPr>
              <a:xfrm>
                <a:off x="6951872" y="4274852"/>
                <a:ext cx="1383712" cy="11803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sz="50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9</m:t>
                        </m:r>
                      </m:num>
                      <m:den>
                        <m:r>
                          <a:rPr lang="en-GB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US" sz="50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1872" y="4274852"/>
                <a:ext cx="1383712" cy="1180388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18">
            <a:extLst>
              <a:ext uri="{FF2B5EF4-FFF2-40B4-BE49-F238E27FC236}">
                <a16:creationId xmlns:a16="http://schemas.microsoft.com/office/drawing/2014/main" id="{DDC95527-6693-49CE-A25F-151E13B2EAAE}"/>
              </a:ext>
            </a:extLst>
          </p:cNvPr>
          <p:cNvSpPr/>
          <p:nvPr/>
        </p:nvSpPr>
        <p:spPr>
          <a:xfrm>
            <a:off x="10593429" y="1937285"/>
            <a:ext cx="5432064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500" smtClean="0">
                <a:solidFill>
                  <a:srgbClr val="00B05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500">
                <a:solidFill>
                  <a:srgbClr val="00B05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T</a:t>
            </a:r>
            <a:r>
              <a:rPr lang="en-US" sz="4500" smtClean="0">
                <a:solidFill>
                  <a:srgbClr val="00B05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ính </a:t>
            </a:r>
            <a:r>
              <a:rPr lang="en-US" sz="4500" smtClean="0">
                <a:solidFill>
                  <a:srgbClr val="00B05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chất giao </a:t>
            </a:r>
            <a:r>
              <a:rPr lang="en-US" sz="4500" smtClean="0">
                <a:solidFill>
                  <a:srgbClr val="00B05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hoán</a:t>
            </a:r>
            <a:endParaRPr lang="en-US" sz="4500" dirty="0">
              <a:solidFill>
                <a:srgbClr val="00B050"/>
              </a:solidFill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DC95527-6693-49CE-A25F-151E13B2EAAE}"/>
              </a:ext>
            </a:extLst>
          </p:cNvPr>
          <p:cNvSpPr/>
          <p:nvPr/>
        </p:nvSpPr>
        <p:spPr>
          <a:xfrm>
            <a:off x="10647229" y="4503305"/>
            <a:ext cx="4249881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500" smtClean="0">
                <a:solidFill>
                  <a:srgbClr val="00B05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500">
                <a:solidFill>
                  <a:srgbClr val="00B05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N</a:t>
            </a:r>
            <a:r>
              <a:rPr lang="en-US" sz="4500" smtClean="0">
                <a:solidFill>
                  <a:srgbClr val="00B05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hân </a:t>
            </a:r>
            <a:r>
              <a:rPr lang="en-US" sz="4500" smtClean="0">
                <a:solidFill>
                  <a:srgbClr val="00B05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với </a:t>
            </a:r>
            <a:r>
              <a:rPr lang="en-US" sz="4500" smtClean="0">
                <a:solidFill>
                  <a:srgbClr val="00B05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số 1 </a:t>
            </a:r>
            <a:endParaRPr lang="en-US" sz="4500" dirty="0">
              <a:solidFill>
                <a:srgbClr val="00B050"/>
              </a:solidFill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DC95527-6693-49CE-A25F-151E13B2EAAE}"/>
              </a:ext>
            </a:extLst>
          </p:cNvPr>
          <p:cNvSpPr/>
          <p:nvPr/>
        </p:nvSpPr>
        <p:spPr>
          <a:xfrm>
            <a:off x="10635959" y="3220295"/>
            <a:ext cx="5040932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500" smtClean="0">
                <a:solidFill>
                  <a:srgbClr val="00B05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500">
                <a:solidFill>
                  <a:srgbClr val="00B05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T</a:t>
            </a:r>
            <a:r>
              <a:rPr lang="en-US" sz="4500" smtClean="0">
                <a:solidFill>
                  <a:srgbClr val="00B05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ính </a:t>
            </a:r>
            <a:r>
              <a:rPr lang="en-US" sz="4500" smtClean="0">
                <a:solidFill>
                  <a:srgbClr val="00B05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chất kết </a:t>
            </a:r>
            <a:r>
              <a:rPr lang="en-US" sz="4500" smtClean="0">
                <a:solidFill>
                  <a:srgbClr val="00B05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hợp</a:t>
            </a:r>
            <a:endParaRPr lang="en-US" sz="4500" dirty="0">
              <a:solidFill>
                <a:srgbClr val="00B050"/>
              </a:solidFill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 flipH="1">
            <a:off x="9602829" y="2335087"/>
            <a:ext cx="990600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9645359" y="3682606"/>
            <a:ext cx="990600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9628256" y="4923360"/>
            <a:ext cx="990600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Rectangle 24"/>
              <p:cNvSpPr/>
              <p:nvPr/>
            </p:nvSpPr>
            <p:spPr>
              <a:xfrm>
                <a:off x="715926" y="5567298"/>
                <a:ext cx="5254131" cy="11842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50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en-GB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en-GB" sz="5000" b="0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.  </m:t>
                    </m:r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24</m:t>
                        </m:r>
                      </m:num>
                      <m:den>
                        <m:r>
                          <a:rPr lang="en-GB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den>
                    </m:f>
                    <m:r>
                      <a:rPr lang="en-GB" sz="5000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+</m:t>
                    </m:r>
                    <m:r>
                      <a:rPr lang="en-GB" sz="5000" b="0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23</m:t>
                        </m:r>
                      </m:den>
                    </m:f>
                    <m:r>
                      <a:rPr lang="en-GB" sz="5000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.</m:t>
                    </m:r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−2</m:t>
                        </m:r>
                      </m:num>
                      <m:den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11</m:t>
                        </m:r>
                      </m:den>
                    </m:f>
                  </m:oMath>
                </a14:m>
                <a:endParaRPr lang="en-US" sz="5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926" y="5567298"/>
                <a:ext cx="5254131" cy="1184299"/>
              </a:xfrm>
              <a:prstGeom prst="rect">
                <a:avLst/>
              </a:prstGeom>
              <a:blipFill>
                <a:blip r:embed="rId17"/>
                <a:stretch>
                  <a:fillRect l="-4872" b="-82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Rectangle 25"/>
              <p:cNvSpPr/>
              <p:nvPr/>
            </p:nvSpPr>
            <p:spPr>
              <a:xfrm>
                <a:off x="5935839" y="7022255"/>
                <a:ext cx="4377289" cy="12186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en-GB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.  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24 + (−2) 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11</m:t>
                        </m:r>
                      </m:den>
                    </m:f>
                  </m:oMath>
                </a14:m>
                <a:r>
                  <a:rPr lang="en-US" sz="50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50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5839" y="7022255"/>
                <a:ext cx="4377289" cy="1218603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ectangle 26">
            <a:extLst>
              <a:ext uri="{FF2B5EF4-FFF2-40B4-BE49-F238E27FC236}">
                <a16:creationId xmlns:a16="http://schemas.microsoft.com/office/drawing/2014/main" id="{DDC95527-6693-49CE-A25F-151E13B2EAAE}"/>
              </a:ext>
            </a:extLst>
          </p:cNvPr>
          <p:cNvSpPr/>
          <p:nvPr/>
        </p:nvSpPr>
        <p:spPr>
          <a:xfrm>
            <a:off x="11755033" y="5786315"/>
            <a:ext cx="598563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4500" smtClean="0">
                <a:solidFill>
                  <a:srgbClr val="00B05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T</a:t>
            </a:r>
            <a:r>
              <a:rPr lang="en-US" sz="4500" smtClean="0">
                <a:solidFill>
                  <a:srgbClr val="00B05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ính </a:t>
            </a:r>
            <a:r>
              <a:rPr lang="en-US" sz="4500" smtClean="0">
                <a:solidFill>
                  <a:srgbClr val="00B05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chất </a:t>
            </a:r>
            <a:r>
              <a:rPr lang="en-US" sz="4500" smtClean="0">
                <a:solidFill>
                  <a:srgbClr val="00B05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phân phối của phép nhân đối với phép cộng</a:t>
            </a:r>
            <a:endParaRPr lang="en-US" sz="4500" dirty="0">
              <a:solidFill>
                <a:srgbClr val="00B050"/>
              </a:solidFill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H="1">
            <a:off x="10686604" y="6245495"/>
            <a:ext cx="990600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Rectangle 28"/>
              <p:cNvSpPr/>
              <p:nvPr/>
            </p:nvSpPr>
            <p:spPr>
              <a:xfrm>
                <a:off x="5935839" y="5702627"/>
                <a:ext cx="4638193" cy="11842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en-GB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.  (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24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11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−2</m:t>
                        </m:r>
                      </m:num>
                      <m:den>
                        <m:r>
                          <a:rPr lang="en-GB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den>
                    </m:f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50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50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5839" y="5702627"/>
                <a:ext cx="4638193" cy="1184299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Rectangle 29"/>
              <p:cNvSpPr/>
              <p:nvPr/>
            </p:nvSpPr>
            <p:spPr>
              <a:xfrm>
                <a:off x="5970057" y="8322595"/>
                <a:ext cx="2833596" cy="11842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en-GB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.  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22 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11</m:t>
                        </m:r>
                      </m:den>
                    </m:f>
                  </m:oMath>
                </a14:m>
                <a:r>
                  <a:rPr lang="en-US" sz="50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50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0057" y="8322595"/>
                <a:ext cx="2833596" cy="1184299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Rectangle 30"/>
              <p:cNvSpPr/>
              <p:nvPr/>
            </p:nvSpPr>
            <p:spPr>
              <a:xfrm>
                <a:off x="8627023" y="8360259"/>
                <a:ext cx="1561838" cy="11826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14</m:t>
                        </m:r>
                      </m:num>
                      <m:den>
                        <m:r>
                          <a:rPr lang="en-GB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50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50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7023" y="8360259"/>
                <a:ext cx="1561838" cy="1182696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5" grpId="0"/>
      <p:bldP spid="26" grpId="0"/>
      <p:bldP spid="27" grpId="0"/>
      <p:bldP spid="29" grpId="0"/>
      <p:bldP spid="30" grpId="0"/>
      <p:bldP spid="3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A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250589" y="320155"/>
            <a:ext cx="2423583" cy="2598383"/>
          </a:xfrm>
          <a:prstGeom prst="rect">
            <a:avLst/>
          </a:prstGeom>
        </p:spPr>
      </p:pic>
      <p:pic>
        <p:nvPicPr>
          <p:cNvPr id="27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5941670" y="8540570"/>
            <a:ext cx="2987387" cy="2628900"/>
          </a:xfrm>
          <a:prstGeom prst="rect">
            <a:avLst/>
          </a:prstGeom>
        </p:spPr>
      </p:pic>
      <p:sp>
        <p:nvSpPr>
          <p:cNvPr id="33" name="Pentagon 32"/>
          <p:cNvSpPr/>
          <p:nvPr/>
        </p:nvSpPr>
        <p:spPr>
          <a:xfrm>
            <a:off x="3043638" y="1897907"/>
            <a:ext cx="4079657" cy="963528"/>
          </a:xfrm>
          <a:prstGeom prst="homePlat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2"/>
          <p:cNvSpPr txBox="1"/>
          <p:nvPr/>
        </p:nvSpPr>
        <p:spPr>
          <a:xfrm>
            <a:off x="3244361" y="1651526"/>
            <a:ext cx="3596934" cy="12439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680"/>
              </a:lnSpc>
            </a:pPr>
            <a:r>
              <a:rPr lang="en-US" sz="45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 2</a:t>
            </a:r>
            <a:endParaRPr lang="en-US" sz="4500" b="1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10"/>
          <p:cNvSpPr txBox="1"/>
          <p:nvPr/>
        </p:nvSpPr>
        <p:spPr>
          <a:xfrm>
            <a:off x="6245684" y="415719"/>
            <a:ext cx="685800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5000" b="1" smtClean="0">
                <a:solidFill>
                  <a:srgbClr val="3B2F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cá nhân</a:t>
            </a:r>
            <a:endParaRPr lang="en-US" sz="5000" b="1">
              <a:solidFill>
                <a:srgbClr val="3B2F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4"/>
              <p:cNvSpPr txBox="1"/>
              <p:nvPr/>
            </p:nvSpPr>
            <p:spPr>
              <a:xfrm>
                <a:off x="1302572" y="3463408"/>
                <a:ext cx="6241228" cy="1257332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13</m:t>
                        </m:r>
                      </m:den>
                    </m:f>
                    <m:r>
                      <a:rPr lang="en-GB" sz="5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.  </m:t>
                    </m:r>
                    <m:f>
                      <m:fPr>
                        <m:ctrlPr>
                          <a:rPr lang="en-GB" sz="5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  <m:r>
                      <a:rPr lang="en-GB" sz="5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.  </m:t>
                    </m:r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GB" sz="5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26</m:t>
                        </m:r>
                      </m:num>
                      <m:den>
                        <m:r>
                          <a:rPr lang="en-GB" sz="5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GB" sz="5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.  </m:t>
                    </m:r>
                    <m:f>
                      <m:fPr>
                        <m:ctrlPr>
                          <a:rPr lang="en-GB" sz="5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−7</m:t>
                        </m:r>
                      </m:num>
                      <m:den>
                        <m:r>
                          <a:rPr lang="en-GB" sz="5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  <m:r>
                      <a:rPr lang="en-GB" sz="5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endParaRPr lang="en-US" sz="5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6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2572" y="3463408"/>
                <a:ext cx="6241228" cy="1257332"/>
              </a:xfrm>
              <a:prstGeom prst="rect">
                <a:avLst/>
              </a:prstGeom>
              <a:blipFill>
                <a:blip r:embed="rId11"/>
                <a:stretch>
                  <a:fillRect l="-5566" b="-116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6"/>
              <p:cNvSpPr txBox="1"/>
              <p:nvPr/>
            </p:nvSpPr>
            <p:spPr>
              <a:xfrm>
                <a:off x="10058400" y="3377704"/>
                <a:ext cx="4976585" cy="1207062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45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num>
                      <m:den>
                        <m:r>
                          <a:rPr lang="en-GB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  <m:r>
                      <a:rPr lang="en-GB" sz="4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.  </m:t>
                    </m:r>
                    <m:f>
                      <m:fPr>
                        <m:ctrlPr>
                          <a:rPr lang="en-GB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GB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13</m:t>
                        </m:r>
                      </m:den>
                    </m:f>
                    <m:r>
                      <a:rPr lang="en-GB" sz="4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.</m:t>
                    </m:r>
                    <m:r>
                      <a:rPr lang="en-GB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GB" sz="4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num>
                      <m:den>
                        <m:r>
                          <a:rPr lang="en-GB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  <m:r>
                      <a:rPr lang="en-GB" sz="4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.  </m:t>
                    </m:r>
                    <m:f>
                      <m:fPr>
                        <m:ctrlPr>
                          <a:rPr lang="en-GB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16</m:t>
                        </m:r>
                      </m:num>
                      <m:den>
                        <m:r>
                          <a:rPr lang="en-GB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13</m:t>
                        </m:r>
                      </m:den>
                    </m:f>
                    <m:r>
                      <a:rPr lang="en-GB" sz="45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en-US" sz="4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8400" y="3377704"/>
                <a:ext cx="4976585" cy="1207062"/>
              </a:xfrm>
              <a:prstGeom prst="rect">
                <a:avLst/>
              </a:prstGeom>
              <a:blipFill>
                <a:blip r:embed="rId12"/>
                <a:stretch>
                  <a:fillRect l="-6985" b="-131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5"/>
          <p:cNvSpPr txBox="1"/>
          <p:nvPr/>
        </p:nvSpPr>
        <p:spPr>
          <a:xfrm>
            <a:off x="7693484" y="1930691"/>
            <a:ext cx="19812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 spc="21" smtClean="0">
                <a:latin typeface="Arial" panose="020B0604020202020204" pitchFamily="34" charset="0"/>
                <a:cs typeface="Arial" panose="020B0604020202020204" pitchFamily="34" charset="0"/>
              </a:rPr>
              <a:t>Tính:</a:t>
            </a:r>
            <a:endParaRPr lang="en-US" sz="4500" spc="2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Rectangle 38"/>
              <p:cNvSpPr/>
              <p:nvPr/>
            </p:nvSpPr>
            <p:spPr>
              <a:xfrm>
                <a:off x="1678176" y="5019815"/>
                <a:ext cx="5020092" cy="11856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6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13</m:t>
                        </m:r>
                      </m:den>
                    </m:f>
                  </m:oMath>
                </a14:m>
                <a:r>
                  <a:rPr lang="en-US" sz="500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0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−2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6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50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.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7</m:t>
                        </m:r>
                      </m:den>
                    </m:f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.  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−7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endParaRPr lang="en-US" sz="50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8176" y="5019815"/>
                <a:ext cx="5020092" cy="1185646"/>
              </a:xfrm>
              <a:prstGeom prst="rect">
                <a:avLst/>
              </a:prstGeom>
              <a:blipFill>
                <a:blip r:embed="rId13"/>
                <a:stretch>
                  <a:fillRect t="-513" b="-123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Rectangle 39"/>
              <p:cNvSpPr/>
              <p:nvPr/>
            </p:nvSpPr>
            <p:spPr>
              <a:xfrm>
                <a:off x="1670909" y="6288513"/>
                <a:ext cx="6323398" cy="12438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00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50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GB" sz="50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6</m:t>
                            </m:r>
                          </m:num>
                          <m:den>
                            <m:r>
                              <a:rPr lang="en-GB" sz="50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1</m:t>
                            </m:r>
                            <m:r>
                              <a:rPr lang="en-GB" sz="50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en-GB" sz="5000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.  </m:t>
                        </m:r>
                        <m:f>
                          <m:fPr>
                            <m:ctrlPr>
                              <a:rPr lang="en-US" sz="50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GB" sz="50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−2</m:t>
                            </m:r>
                            <m:r>
                              <a:rPr lang="en-GB" sz="50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6</m:t>
                            </m:r>
                          </m:num>
                          <m:den>
                            <m:r>
                              <a:rPr lang="en-GB" sz="50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. </m:t>
                    </m:r>
                    <m:d>
                      <m:dPr>
                        <m:ctrlP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50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GB" sz="50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8</m:t>
                            </m:r>
                          </m:num>
                          <m:den>
                            <m:r>
                              <a:rPr lang="en-GB" sz="50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7</m:t>
                            </m:r>
                          </m:den>
                        </m:f>
                        <m:r>
                          <a:rPr lang="en-GB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.  </m:t>
                        </m:r>
                        <m:f>
                          <m:fPr>
                            <m:ctrlPr>
                              <a:rPr lang="en-US" sz="50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GB" sz="50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−7</m:t>
                            </m:r>
                          </m:num>
                          <m:den>
                            <m:r>
                              <a:rPr lang="en-GB" sz="50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8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50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50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0" name="Rectangle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0909" y="6288513"/>
                <a:ext cx="6323398" cy="124386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Rectangle 40"/>
              <p:cNvSpPr/>
              <p:nvPr/>
            </p:nvSpPr>
            <p:spPr>
              <a:xfrm>
                <a:off x="1649823" y="7822341"/>
                <a:ext cx="3366627" cy="8617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sz="50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(-4) . (-1)</a:t>
                </a:r>
                <a:endParaRPr lang="en-US" sz="50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1" name="Rectangle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9823" y="7822341"/>
                <a:ext cx="3366627" cy="861774"/>
              </a:xfrm>
              <a:prstGeom prst="rect">
                <a:avLst/>
              </a:prstGeom>
              <a:blipFill>
                <a:blip r:embed="rId15"/>
                <a:stretch>
                  <a:fillRect t="-16901" r="-7971" b="-380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Rectangle 41"/>
              <p:cNvSpPr/>
              <p:nvPr/>
            </p:nvSpPr>
            <p:spPr>
              <a:xfrm>
                <a:off x="5152813" y="7878386"/>
                <a:ext cx="1197764" cy="8617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sz="50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4</a:t>
                </a:r>
                <a:endParaRPr lang="en-US" sz="50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2813" y="7878386"/>
                <a:ext cx="1197764" cy="861774"/>
              </a:xfrm>
              <a:prstGeom prst="rect">
                <a:avLst/>
              </a:prstGeom>
              <a:blipFill>
                <a:blip r:embed="rId16"/>
                <a:stretch>
                  <a:fillRect t="-16901" r="-23350" b="-380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Rectangle 42"/>
              <p:cNvSpPr/>
              <p:nvPr/>
            </p:nvSpPr>
            <p:spPr>
              <a:xfrm>
                <a:off x="10317048" y="6417091"/>
                <a:ext cx="3378617" cy="11851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6</m:t>
                        </m:r>
                      </m:num>
                      <m:den>
                        <m:r>
                          <a:rPr lang="en-GB" sz="50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.  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3 − 16 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13</m:t>
                        </m:r>
                      </m:den>
                    </m:f>
                  </m:oMath>
                </a14:m>
                <a:r>
                  <a:rPr lang="en-US" sz="50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50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3" name="Rectangle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7048" y="6417091"/>
                <a:ext cx="3378617" cy="1185196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Rectangle 43"/>
              <p:cNvSpPr/>
              <p:nvPr/>
            </p:nvSpPr>
            <p:spPr>
              <a:xfrm>
                <a:off x="10317048" y="4969185"/>
                <a:ext cx="4298356" cy="11851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6</m:t>
                        </m:r>
                      </m:num>
                      <m:den>
                        <m:r>
                          <a:rPr lang="en-GB" sz="50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.  (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13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16</m:t>
                        </m:r>
                      </m:num>
                      <m:den>
                        <m:r>
                          <a:rPr lang="en-GB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50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50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4" name="Rectangle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7048" y="4969185"/>
                <a:ext cx="4298356" cy="1185196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5" name="Rectangle 44"/>
              <p:cNvSpPr/>
              <p:nvPr/>
            </p:nvSpPr>
            <p:spPr>
              <a:xfrm>
                <a:off x="13583722" y="6460134"/>
                <a:ext cx="2902526" cy="11851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6</m:t>
                        </m:r>
                      </m:num>
                      <m:den>
                        <m:r>
                          <a:rPr lang="en-GB" sz="50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.  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−13 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13</m:t>
                        </m:r>
                      </m:den>
                    </m:f>
                  </m:oMath>
                </a14:m>
                <a:r>
                  <a:rPr lang="en-US" sz="50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50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5" name="Rectangle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83722" y="6460134"/>
                <a:ext cx="2902526" cy="1185196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6" name="Rectangle 45"/>
              <p:cNvSpPr/>
              <p:nvPr/>
            </p:nvSpPr>
            <p:spPr>
              <a:xfrm>
                <a:off x="13103684" y="7845401"/>
                <a:ext cx="1630767" cy="11842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−6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50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50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6" name="Rectangle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03684" y="7845401"/>
                <a:ext cx="1630767" cy="1184299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7" name="Rectangle 46"/>
              <p:cNvSpPr/>
              <p:nvPr/>
            </p:nvSpPr>
            <p:spPr>
              <a:xfrm>
                <a:off x="10382537" y="7802358"/>
                <a:ext cx="2806859" cy="11851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6</m:t>
                        </m:r>
                      </m:num>
                      <m:den>
                        <m:r>
                          <a:rPr lang="en-GB" sz="50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.  </m:t>
                    </m:r>
                  </m:oMath>
                </a14:m>
                <a:r>
                  <a:rPr lang="en-US" sz="50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(-1) </a:t>
                </a:r>
                <a:endParaRPr lang="en-US" sz="50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7" name="Rectangle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82537" y="7802358"/>
                <a:ext cx="2806859" cy="1185196"/>
              </a:xfrm>
              <a:prstGeom prst="rect">
                <a:avLst/>
              </a:prstGeom>
              <a:blipFill>
                <a:blip r:embed="rId21"/>
                <a:stretch>
                  <a:fillRect t="-515" r="-9328" b="-123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A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6218495" y="-1035692"/>
            <a:ext cx="3743990" cy="329471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5177690" y="688829"/>
            <a:ext cx="2081609" cy="78344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-360285" y="8458828"/>
            <a:ext cx="2124277" cy="234608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-374463" y="8312848"/>
            <a:ext cx="2061515" cy="1761658"/>
          </a:xfrm>
          <a:prstGeom prst="rect">
            <a:avLst/>
          </a:prstGeom>
        </p:spPr>
      </p:pic>
      <p:pic>
        <p:nvPicPr>
          <p:cNvPr id="12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-10633" y="402090"/>
            <a:ext cx="10357963" cy="135692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92E47F9-1C67-46DD-8058-BBC043CD48DF}"/>
              </a:ext>
            </a:extLst>
          </p:cNvPr>
          <p:cNvSpPr txBox="1"/>
          <p:nvPr/>
        </p:nvSpPr>
        <p:spPr>
          <a:xfrm>
            <a:off x="2401349" y="694642"/>
            <a:ext cx="723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000" b="1" i="0" u="none" strike="noStrike" smtClean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3. Phép chia phân số</a:t>
            </a:r>
            <a:endParaRPr lang="en-US" sz="5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933997" y="611664"/>
            <a:ext cx="1099711" cy="102773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itle 1">
                <a:extLst>
                  <a:ext uri="{FF2B5EF4-FFF2-40B4-BE49-F238E27FC236}">
                    <a16:creationId xmlns:a16="http://schemas.microsoft.com/office/drawing/2014/main" id="{9DF5849C-9A74-41FE-947D-600E5284FD0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95600" y="3742803"/>
                <a:ext cx="9440557" cy="1248297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Tính các tích sau: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en-GB" sz="45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.  </m:t>
                    </m:r>
                    <m:f>
                      <m:fPr>
                        <m:ctrlP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  <m:r>
                      <a:rPr lang="en-GB" sz="45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−5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  <m:r>
                      <a:rPr lang="en-GB" sz="45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.  </m:t>
                    </m:r>
                    <m:f>
                      <m:fPr>
                        <m:ctrlP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−5</m:t>
                        </m:r>
                      </m:den>
                    </m:f>
                  </m:oMath>
                </a14:m>
                <a:r>
                  <a:rPr lang="en-US" sz="45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45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3" name="Title 1">
                <a:extLst>
                  <a:ext uri="{FF2B5EF4-FFF2-40B4-BE49-F238E27FC236}">
                    <a16:creationId xmlns:a16="http://schemas.microsoft.com/office/drawing/2014/main" id="{9DF5849C-9A74-41FE-947D-600E5284FD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5600" y="3742803"/>
                <a:ext cx="9440557" cy="1248297"/>
              </a:xfrm>
              <a:prstGeom prst="rect">
                <a:avLst/>
              </a:prstGeom>
              <a:blipFill>
                <a:blip r:embed="rId14"/>
                <a:stretch>
                  <a:fillRect l="-2711" b="-92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 25"/>
          <p:cNvSpPr/>
          <p:nvPr/>
        </p:nvSpPr>
        <p:spPr>
          <a:xfrm>
            <a:off x="2234144" y="2362378"/>
            <a:ext cx="672598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 b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 số nghịch đảo</a:t>
            </a:r>
            <a:endParaRPr lang="en-GB" sz="4500" b="1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44630" y="2122076"/>
            <a:ext cx="1011382" cy="1232622"/>
          </a:xfrm>
          <a:prstGeom prst="rect">
            <a:avLst/>
          </a:prstGeom>
        </p:spPr>
      </p:pic>
      <p:sp>
        <p:nvSpPr>
          <p:cNvPr id="28" name="Rounded Rectangle 27"/>
          <p:cNvSpPr/>
          <p:nvPr/>
        </p:nvSpPr>
        <p:spPr>
          <a:xfrm>
            <a:off x="958806" y="3859119"/>
            <a:ext cx="1681290" cy="95513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HĐ2</a:t>
            </a:r>
            <a:endParaRPr lang="vi-VN" sz="45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itle 1">
                <a:extLst>
                  <a:ext uri="{FF2B5EF4-FFF2-40B4-BE49-F238E27FC236}">
                    <a16:creationId xmlns:a16="http://schemas.microsoft.com/office/drawing/2014/main" id="{9DF5849C-9A74-41FE-947D-600E5284FD0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462587" y="7328621"/>
                <a:ext cx="7642232" cy="196845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4</m:t>
                          </m:r>
                        </m:den>
                      </m:f>
                      <m:r>
                        <a:rPr lang="en-GB" sz="4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.  </m:t>
                      </m:r>
                      <m:f>
                        <m:fPr>
                          <m:ctrlPr>
                            <a:rPr lang="en-GB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  <m:r>
                        <a:rPr lang="en-GB" sz="4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  <m:r>
                            <a:rPr lang="en-GB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.  4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4</m:t>
                          </m:r>
                          <m:r>
                            <a:rPr lang="en-GB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. 5</m:t>
                          </m:r>
                        </m:den>
                      </m:f>
                      <m:r>
                        <a:rPr lang="en-GB" sz="4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</m:t>
                      </m:r>
                    </m:oMath>
                  </m:oMathPara>
                </a14:m>
                <a:endParaRPr lang="en-US" sz="40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9" name="Title 1">
                <a:extLst>
                  <a:ext uri="{FF2B5EF4-FFF2-40B4-BE49-F238E27FC236}">
                    <a16:creationId xmlns:a16="http://schemas.microsoft.com/office/drawing/2014/main" id="{9DF5849C-9A74-41FE-947D-600E5284FD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2587" y="7328621"/>
                <a:ext cx="7642232" cy="1968453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0" name="Group 29"/>
          <p:cNvGrpSpPr/>
          <p:nvPr/>
        </p:nvGrpSpPr>
        <p:grpSpPr>
          <a:xfrm>
            <a:off x="8134668" y="5448195"/>
            <a:ext cx="2212662" cy="1122796"/>
            <a:chOff x="7924800" y="4762500"/>
            <a:chExt cx="2212662" cy="1122796"/>
          </a:xfrm>
        </p:grpSpPr>
        <p:sp>
          <p:nvSpPr>
            <p:cNvPr id="31" name="Rectangle: Rounded Corners 72">
              <a:extLst>
                <a:ext uri="{FF2B5EF4-FFF2-40B4-BE49-F238E27FC236}">
                  <a16:creationId xmlns:a16="http://schemas.microsoft.com/office/drawing/2014/main" id="{913DB40F-7B4A-4F73-82C2-C82E3D155287}"/>
                </a:ext>
              </a:extLst>
            </p:cNvPr>
            <p:cNvSpPr/>
            <p:nvPr/>
          </p:nvSpPr>
          <p:spPr>
            <a:xfrm>
              <a:off x="7924800" y="4762500"/>
              <a:ext cx="2212662" cy="1122796"/>
            </a:xfrm>
            <a:prstGeom prst="roundRect">
              <a:avLst>
                <a:gd name="adj" fmla="val 26018"/>
              </a:avLst>
            </a:prstGeom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5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7ED6EEB-25CA-4799-BFAE-3FF1CDEAE044}"/>
                </a:ext>
              </a:extLst>
            </p:cNvPr>
            <p:cNvSpPr txBox="1"/>
            <p:nvPr/>
          </p:nvSpPr>
          <p:spPr>
            <a:xfrm>
              <a:off x="8325120" y="4931483"/>
              <a:ext cx="1412019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5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endParaRPr lang="en-GB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itle 1">
                <a:extLst>
                  <a:ext uri="{FF2B5EF4-FFF2-40B4-BE49-F238E27FC236}">
                    <a16:creationId xmlns:a16="http://schemas.microsoft.com/office/drawing/2014/main" id="{9DF5849C-9A74-41FE-947D-600E5284FD0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944178" y="7216727"/>
                <a:ext cx="7642232" cy="196845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GB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7</m:t>
                          </m:r>
                        </m:den>
                      </m:f>
                      <m:r>
                        <a:rPr lang="en-GB" sz="4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.  </m:t>
                      </m:r>
                      <m:f>
                        <m:fPr>
                          <m:ctrlPr>
                            <a:rPr lang="en-GB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−5</m:t>
                          </m:r>
                        </m:den>
                      </m:f>
                      <m:r>
                        <a:rPr lang="en-GB" sz="4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(−5)</m:t>
                          </m:r>
                          <m:r>
                            <a:rPr lang="en-GB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.  7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7 . (−5)</m:t>
                          </m:r>
                        </m:den>
                      </m:f>
                      <m:r>
                        <a:rPr lang="en-GB" sz="4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</m:t>
                      </m:r>
                    </m:oMath>
                  </m:oMathPara>
                </a14:m>
                <a:endParaRPr lang="en-US" sz="40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3" name="Title 1">
                <a:extLst>
                  <a:ext uri="{FF2B5EF4-FFF2-40B4-BE49-F238E27FC236}">
                    <a16:creationId xmlns:a16="http://schemas.microsoft.com/office/drawing/2014/main" id="{9DF5849C-9A74-41FE-947D-600E5284FD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4178" y="7216727"/>
                <a:ext cx="7642232" cy="1968453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6" grpId="0"/>
      <p:bldP spid="28" grpId="0" animBg="1"/>
      <p:bldP spid="29" grpId="0"/>
      <p:bldP spid="3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A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6574167" y="-1104674"/>
            <a:ext cx="3979712" cy="4266748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5837376" y="-495300"/>
            <a:ext cx="4901248" cy="3261558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-1375145" y="8289090"/>
            <a:ext cx="4110543" cy="4539756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690759" y="8799775"/>
            <a:ext cx="2081609" cy="783442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12192000" y="4329848"/>
            <a:ext cx="5705873" cy="5547577"/>
            <a:chOff x="11393445" y="4122846"/>
            <a:chExt cx="5705873" cy="5547577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527045" y="7027235"/>
              <a:ext cx="2879571" cy="2643188"/>
            </a:xfrm>
            <a:prstGeom prst="rect">
              <a:avLst/>
            </a:prstGeom>
          </p:spPr>
        </p:pic>
        <p:sp>
          <p:nvSpPr>
            <p:cNvPr id="13" name="Rounded Rectangular Callout 12"/>
            <p:cNvSpPr/>
            <p:nvPr/>
          </p:nvSpPr>
          <p:spPr>
            <a:xfrm>
              <a:off x="11395217" y="4122846"/>
              <a:ext cx="5704101" cy="2346158"/>
            </a:xfrm>
            <a:prstGeom prst="wedgeRoundRectCallout">
              <a:avLst>
                <a:gd name="adj1" fmla="val 41013"/>
                <a:gd name="adj2" fmla="val 74983"/>
                <a:gd name="adj3" fmla="val 16667"/>
              </a:avLst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9" name="Rectangle 18"/>
                <p:cNvSpPr/>
                <p:nvPr/>
              </p:nvSpPr>
              <p:spPr>
                <a:xfrm>
                  <a:off x="11393445" y="4122846"/>
                  <a:ext cx="5698971" cy="2110193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2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14:m>
                    <m:oMath xmlns:m="http://schemas.openxmlformats.org/officeDocument/2006/math">
                      <m:f>
                        <m:fPr>
                          <m:ctrlPr>
                            <a:rPr lang="en-US" sz="45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45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sz="45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5</m:t>
                          </m:r>
                        </m:den>
                      </m:f>
                    </m:oMath>
                  </a14:m>
                  <a:r>
                    <a:rPr lang="en-US" sz="4500" smtClean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và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5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45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sz="45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a14:m>
                  <a:r>
                    <a:rPr lang="en-US" sz="4500" smtClean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là hai phân số ngịch đảo của nhau.</a:t>
                  </a:r>
                  <a:endParaRPr lang="en-US" sz="45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>
            <p:sp>
              <p:nvSpPr>
                <p:cNvPr id="19" name="Rectangle 1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393445" y="4122846"/>
                  <a:ext cx="5698971" cy="2110193"/>
                </a:xfrm>
                <a:prstGeom prst="rect">
                  <a:avLst/>
                </a:prstGeom>
                <a:blipFill>
                  <a:blip r:embed="rId11"/>
                  <a:stretch>
                    <a:fillRect l="-1176" r="-3743" b="-101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Rectangle 21"/>
              <p:cNvSpPr/>
              <p:nvPr/>
            </p:nvSpPr>
            <p:spPr>
              <a:xfrm>
                <a:off x="525497" y="686991"/>
                <a:ext cx="14859000" cy="36428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Hai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45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450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có tích bằng 1. Ta gọi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450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là </a:t>
                </a:r>
                <a:r>
                  <a:rPr lang="en-US" sz="45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phân số nghịch đảo</a:t>
                </a:r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của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cũng là </a:t>
                </a:r>
                <a:r>
                  <a:rPr lang="en-US" sz="45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phân số nghịch đảo</a:t>
                </a:r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của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450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den>
                    </m:f>
                    <m:r>
                      <a:rPr lang="en-GB" sz="4500" b="0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.</m:t>
                    </m:r>
                  </m:oMath>
                </a14:m>
                <a:endParaRPr lang="en-US" sz="4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497" y="686991"/>
                <a:ext cx="14859000" cy="3642857"/>
              </a:xfrm>
              <a:prstGeom prst="rect">
                <a:avLst/>
              </a:prstGeom>
              <a:blipFill>
                <a:blip r:embed="rId12"/>
                <a:stretch>
                  <a:fillRect l="-1723" r="-1682" b="-30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533400" y="4746799"/>
                <a:ext cx="11075432" cy="3269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Tương tự như vậy, phân số nghịch đảo của 4 là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phân số nghịch </a:t>
                </a:r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đảo </a:t>
                </a:r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của </a:t>
                </a:r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-2 </a:t>
                </a:r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là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hay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45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4746799"/>
                <a:ext cx="11075432" cy="3269998"/>
              </a:xfrm>
              <a:prstGeom prst="rect">
                <a:avLst/>
              </a:prstGeom>
              <a:blipFill>
                <a:blip r:embed="rId13"/>
                <a:stretch>
                  <a:fillRect l="-2313" t="-2239" r="-2313" b="-20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A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4353271" y="242648"/>
            <a:ext cx="1371600" cy="128182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5087600" y="7886700"/>
            <a:ext cx="5038361" cy="3352800"/>
          </a:xfrm>
          <a:prstGeom prst="rect">
            <a:avLst/>
          </a:prstGeom>
        </p:spPr>
      </p:pic>
      <p:pic>
        <p:nvPicPr>
          <p:cNvPr id="9" name="Picture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752036" y="2207623"/>
            <a:ext cx="1752600" cy="183358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2"/>
              <p:cNvSpPr txBox="1"/>
              <p:nvPr/>
            </p:nvSpPr>
            <p:spPr>
              <a:xfrm>
                <a:off x="3990805" y="2325286"/>
                <a:ext cx="12895521" cy="117557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en-GB" sz="450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Em hãy tìm phân số nghịch đảo của 11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−5</m:t>
                        </m:r>
                      </m:den>
                    </m:f>
                  </m:oMath>
                </a14:m>
                <a:r>
                  <a:rPr lang="en-GB" sz="450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</a:t>
                </a:r>
                <a:endParaRPr lang="en-US" sz="450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0805" y="2325286"/>
                <a:ext cx="12895521" cy="1175578"/>
              </a:xfrm>
              <a:prstGeom prst="rect">
                <a:avLst/>
              </a:prstGeom>
              <a:blipFill>
                <a:blip r:embed="rId10"/>
                <a:stretch>
                  <a:fillRect l="-2695" b="-150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7696200" y="4176508"/>
            <a:ext cx="24942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 lời</a:t>
            </a:r>
            <a:endParaRPr lang="vi-VN" sz="5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2"/>
              <p:cNvSpPr txBox="1"/>
              <p:nvPr/>
            </p:nvSpPr>
            <p:spPr>
              <a:xfrm>
                <a:off x="4022703" y="5560224"/>
                <a:ext cx="9010630" cy="112447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en-GB" sz="4500" smtClean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P</a:t>
                </a:r>
                <a:r>
                  <a:rPr lang="en-GB" sz="4500" smtClean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hân số nghịch đảo của 11 là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5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11</m:t>
                        </m:r>
                      </m:den>
                    </m:f>
                  </m:oMath>
                </a14:m>
                <a:r>
                  <a:rPr lang="en-GB" sz="4500" smtClean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</a:t>
                </a:r>
                <a:endParaRPr lang="en-US" sz="4500">
                  <a:solidFill>
                    <a:srgbClr val="0070C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4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2703" y="5560224"/>
                <a:ext cx="9010630" cy="1124475"/>
              </a:xfrm>
              <a:prstGeom prst="rect">
                <a:avLst/>
              </a:prstGeom>
              <a:blipFill>
                <a:blip r:embed="rId11"/>
                <a:stretch>
                  <a:fillRect l="-3857" b="-162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2"/>
              <p:cNvSpPr txBox="1"/>
              <p:nvPr/>
            </p:nvSpPr>
            <p:spPr>
              <a:xfrm>
                <a:off x="4022703" y="7206642"/>
                <a:ext cx="10944395" cy="1138581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en-GB" sz="4500" smtClean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P</a:t>
                </a:r>
                <a:r>
                  <a:rPr lang="en-GB" sz="4500" smtClean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hân số nghịch đảo của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en-GB" sz="45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−5</m:t>
                        </m:r>
                      </m:den>
                    </m:f>
                  </m:oMath>
                </a14:m>
                <a:r>
                  <a:rPr lang="en-GB" sz="4500" smtClean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là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−5</m:t>
                        </m:r>
                      </m:num>
                      <m:den>
                        <m:r>
                          <a:rPr lang="en-GB" sz="45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GB" sz="4500" smtClean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hay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en-GB" sz="450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GB" sz="4500" smtClean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  </a:t>
                </a:r>
                <a:endParaRPr lang="en-US" sz="4500">
                  <a:solidFill>
                    <a:srgbClr val="0070C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5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2703" y="7206642"/>
                <a:ext cx="10944395" cy="1138581"/>
              </a:xfrm>
              <a:prstGeom prst="rect">
                <a:avLst/>
              </a:prstGeom>
              <a:blipFill>
                <a:blip r:embed="rId12"/>
                <a:stretch>
                  <a:fillRect l="-3175" b="-155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0"/>
          <p:cNvSpPr txBox="1"/>
          <p:nvPr/>
        </p:nvSpPr>
        <p:spPr>
          <a:xfrm>
            <a:off x="5003629" y="464341"/>
            <a:ext cx="8304729" cy="838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5000" b="1" smtClean="0">
                <a:solidFill>
                  <a:srgbClr val="3B2F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cá nhân</a:t>
            </a:r>
            <a:endParaRPr lang="en-US" sz="5000" b="1">
              <a:solidFill>
                <a:srgbClr val="3B2F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6122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A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6778767" y="8115300"/>
            <a:ext cx="2322776" cy="256531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75836" y="8706800"/>
            <a:ext cx="1899078" cy="1671188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6257644" y="0"/>
            <a:ext cx="1682511" cy="157238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itle 1">
                <a:extLst>
                  <a:ext uri="{FF2B5EF4-FFF2-40B4-BE49-F238E27FC236}">
                    <a16:creationId xmlns:a16="http://schemas.microsoft.com/office/drawing/2014/main" id="{9DF5849C-9A74-41FE-947D-600E5284FD0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19400" y="2313823"/>
                <a:ext cx="14782800" cy="2352022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Em hãy nhắc lại quy tắc chia hai phân số (có tử và mẫu đều dương) rồi tính: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en-GB" sz="45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: </m:t>
                    </m:r>
                    <m:f>
                      <m:fPr>
                        <m:ctrlP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5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45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8" name="Title 1">
                <a:extLst>
                  <a:ext uri="{FF2B5EF4-FFF2-40B4-BE49-F238E27FC236}">
                    <a16:creationId xmlns:a16="http://schemas.microsoft.com/office/drawing/2014/main" id="{9DF5849C-9A74-41FE-947D-600E5284FD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400" y="2313823"/>
                <a:ext cx="14782800" cy="2352022"/>
              </a:xfrm>
              <a:prstGeom prst="rect">
                <a:avLst/>
              </a:prstGeom>
              <a:blipFill>
                <a:blip r:embed="rId8"/>
                <a:stretch>
                  <a:fillRect l="-1732" t="-3117" r="-16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18"/>
          <p:cNvSpPr/>
          <p:nvPr/>
        </p:nvSpPr>
        <p:spPr>
          <a:xfrm>
            <a:off x="2074914" y="540408"/>
            <a:ext cx="6725983" cy="930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5000" b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 chia phân số</a:t>
            </a:r>
            <a:endParaRPr lang="en-GB" sz="5000" b="1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5486" y="408751"/>
            <a:ext cx="1011382" cy="1232622"/>
          </a:xfrm>
          <a:prstGeom prst="rect">
            <a:avLst/>
          </a:prstGeom>
        </p:spPr>
      </p:pic>
      <p:sp>
        <p:nvSpPr>
          <p:cNvPr id="26" name="Rounded Rectangle 25"/>
          <p:cNvSpPr/>
          <p:nvPr/>
        </p:nvSpPr>
        <p:spPr>
          <a:xfrm>
            <a:off x="633207" y="2353988"/>
            <a:ext cx="1681290" cy="95513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HĐ3</a:t>
            </a:r>
            <a:endParaRPr lang="vi-VN" sz="45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7553139" y="4710464"/>
            <a:ext cx="3276600" cy="2280174"/>
            <a:chOff x="7162800" y="105057"/>
            <a:chExt cx="2776318" cy="1838966"/>
          </a:xfrm>
        </p:grpSpPr>
        <p:sp>
          <p:nvSpPr>
            <p:cNvPr id="28" name="Explosion 1 27"/>
            <p:cNvSpPr/>
            <p:nvPr/>
          </p:nvSpPr>
          <p:spPr>
            <a:xfrm>
              <a:off x="7162800" y="105057"/>
              <a:ext cx="2776318" cy="1838966"/>
            </a:xfrm>
            <a:prstGeom prst="irregularSeal1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4"/>
            <p:cNvSpPr txBox="1"/>
            <p:nvPr/>
          </p:nvSpPr>
          <p:spPr>
            <a:xfrm>
              <a:off x="8030795" y="635887"/>
              <a:ext cx="1847525" cy="83843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50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endParaRPr lang="en-US" sz="5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Rectangle 29"/>
              <p:cNvSpPr/>
              <p:nvPr/>
            </p:nvSpPr>
            <p:spPr>
              <a:xfrm>
                <a:off x="5706713" y="7786768"/>
                <a:ext cx="3242491" cy="12944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Ta có: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5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5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den>
                    </m:f>
                    <m:r>
                      <a:rPr lang="en-GB" sz="55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r>
                      <a:rPr lang="en-GB" sz="55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: </m:t>
                    </m:r>
                    <m:f>
                      <m:fPr>
                        <m:ctrlPr>
                          <a:rPr lang="en-US" sz="5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5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550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6713" y="7786768"/>
                <a:ext cx="3242491" cy="1294457"/>
              </a:xfrm>
              <a:prstGeom prst="rect">
                <a:avLst/>
              </a:prstGeom>
              <a:blipFill>
                <a:blip r:embed="rId10"/>
                <a:stretch>
                  <a:fillRect l="-7895" b="-51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Rectangle 30"/>
              <p:cNvSpPr/>
              <p:nvPr/>
            </p:nvSpPr>
            <p:spPr>
              <a:xfrm>
                <a:off x="8839200" y="7734300"/>
                <a:ext cx="1894300" cy="1257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  <m:r>
                        <a:rPr lang="en-GB" sz="40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.  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400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9200" y="7734300"/>
                <a:ext cx="1894300" cy="1257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Rectangle 31"/>
              <p:cNvSpPr/>
              <p:nvPr/>
            </p:nvSpPr>
            <p:spPr>
              <a:xfrm>
                <a:off x="10632449" y="7773563"/>
                <a:ext cx="1393138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400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32449" y="7773563"/>
                <a:ext cx="1393138" cy="126130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3170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6" grpId="0" animBg="1"/>
      <p:bldP spid="30" grpId="0"/>
      <p:bldP spid="31" grpId="0"/>
      <p:bldP spid="3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83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767402" y="7597069"/>
            <a:ext cx="4110543" cy="453975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843295" y="8219591"/>
            <a:ext cx="3743990" cy="329471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533400" y="512107"/>
            <a:ext cx="1544116" cy="1443046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2667000" y="356467"/>
            <a:ext cx="14249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 tắc trên vẫn đúng với các phân số có tử và mẫu là các số nguyên.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1271959" y="2373945"/>
            <a:ext cx="15342259" cy="3866403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coolSlant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vi-VN" sz="2800" dirty="0">
              <a:solidFill>
                <a:schemeClr val="tx1"/>
              </a:solidFill>
            </a:endParaRP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85F88710-04F3-43DC-98E6-E3E16C3B1771}"/>
              </a:ext>
            </a:extLst>
          </p:cNvPr>
          <p:cNvSpPr txBox="1">
            <a:spLocks/>
          </p:cNvSpPr>
          <p:nvPr/>
        </p:nvSpPr>
        <p:spPr>
          <a:xfrm>
            <a:off x="1515985" y="2588281"/>
            <a:ext cx="14602790" cy="16002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4800">
                <a:latin typeface="Arial" panose="020B0604020202020204" pitchFamily="34" charset="0"/>
                <a:cs typeface="Arial" panose="020B0604020202020204" pitchFamily="34" charset="0"/>
              </a:rPr>
              <a:t>Muốn chia một </a:t>
            </a:r>
            <a:r>
              <a:rPr lang="en-US" sz="4800">
                <a:latin typeface="Arial" panose="020B0604020202020204" pitchFamily="34" charset="0"/>
                <a:cs typeface="Arial" panose="020B0604020202020204" pitchFamily="34" charset="0"/>
              </a:rPr>
              <a:t>phân </a:t>
            </a:r>
            <a:r>
              <a:rPr lang="en-US" sz="4800" smtClean="0">
                <a:latin typeface="Arial" panose="020B0604020202020204" pitchFamily="34" charset="0"/>
                <a:cs typeface="Arial" panose="020B0604020202020204" pitchFamily="34" charset="0"/>
              </a:rPr>
              <a:t>số cho một phân số khác 0, ta          nhân số bị chia với </a:t>
            </a:r>
            <a:r>
              <a:rPr lang="en-US" sz="4800">
                <a:latin typeface="Arial" panose="020B0604020202020204" pitchFamily="34" charset="0"/>
                <a:cs typeface="Arial" panose="020B0604020202020204" pitchFamily="34" charset="0"/>
              </a:rPr>
              <a:t>phân </a:t>
            </a:r>
            <a:r>
              <a:rPr lang="en-US" sz="4800" smtClean="0">
                <a:latin typeface="Arial" panose="020B0604020202020204" pitchFamily="34" charset="0"/>
                <a:cs typeface="Arial" panose="020B0604020202020204" pitchFamily="34" charset="0"/>
              </a:rPr>
              <a:t>số nghịch đảo của số chia:</a:t>
            </a:r>
            <a:endParaRPr lang="en-US" sz="4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Rectangle 24"/>
              <p:cNvSpPr/>
              <p:nvPr/>
            </p:nvSpPr>
            <p:spPr>
              <a:xfrm>
                <a:off x="6362034" y="4437695"/>
                <a:ext cx="5533502" cy="15534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5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 sz="5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a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GB" sz="5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b</m:t>
                          </m:r>
                        </m:den>
                      </m:f>
                      <m:r>
                        <a:rPr lang="en-GB" sz="50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:</m:t>
                      </m:r>
                      <m:f>
                        <m:fPr>
                          <m:ctrlPr>
                            <a:rPr lang="en-US" sz="5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 sz="5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c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GB" sz="5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d</m:t>
                          </m:r>
                        </m:den>
                      </m:f>
                      <m:r>
                        <a:rPr lang="en-GB" sz="50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5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 sz="50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a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GB" sz="50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b</m:t>
                          </m:r>
                        </m:den>
                      </m:f>
                      <m:r>
                        <a:rPr lang="en-GB" sz="500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GB" sz="5000" b="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.</m:t>
                      </m:r>
                      <m:f>
                        <m:fPr>
                          <m:ctrlPr>
                            <a:rPr lang="en-US" sz="5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 sz="5000" b="0" i="0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d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GB" sz="5000" b="0" i="0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c</m:t>
                          </m:r>
                        </m:den>
                      </m:f>
                      <m:r>
                        <a:rPr lang="en-GB" sz="5000" b="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5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 sz="50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a</m:t>
                          </m:r>
                          <m:r>
                            <a:rPr lang="en-GB" sz="5000" b="0" i="0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. </m:t>
                          </m:r>
                          <m:r>
                            <m:rPr>
                              <m:sty m:val="p"/>
                            </m:rPr>
                            <a:rPr lang="en-GB" sz="5000" b="0" i="0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d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GB" sz="50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b</m:t>
                          </m:r>
                          <m:r>
                            <a:rPr lang="en-GB" sz="5000" b="0" i="0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. </m:t>
                          </m:r>
                          <m:r>
                            <m:rPr>
                              <m:sty m:val="p"/>
                            </m:rPr>
                            <a:rPr lang="en-GB" sz="5000" b="0" i="0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c</m:t>
                          </m:r>
                        </m:den>
                      </m:f>
                    </m:oMath>
                  </m:oMathPara>
                </a14:m>
                <a:endParaRPr lang="en-US" sz="5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2034" y="4437695"/>
                <a:ext cx="5533502" cy="155343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/>
          <p:cNvGrpSpPr/>
          <p:nvPr/>
        </p:nvGrpSpPr>
        <p:grpSpPr>
          <a:xfrm>
            <a:off x="7924800" y="6659140"/>
            <a:ext cx="8980967" cy="3488382"/>
            <a:chOff x="7924800" y="6659140"/>
            <a:chExt cx="8980967" cy="3488382"/>
          </a:xfrm>
        </p:grpSpPr>
        <p:sp>
          <p:nvSpPr>
            <p:cNvPr id="26" name="Rounded Rectangular Callout 25"/>
            <p:cNvSpPr/>
            <p:nvPr/>
          </p:nvSpPr>
          <p:spPr>
            <a:xfrm>
              <a:off x="11201666" y="6659140"/>
              <a:ext cx="5704101" cy="1918668"/>
            </a:xfrm>
            <a:prstGeom prst="wedgeRoundRectCallout">
              <a:avLst>
                <a:gd name="adj1" fmla="val -62627"/>
                <a:gd name="adj2" fmla="val 41447"/>
                <a:gd name="adj3" fmla="val 16667"/>
              </a:avLst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grpSp>
          <p:nvGrpSpPr>
            <p:cNvPr id="3" name="Group 2"/>
            <p:cNvGrpSpPr/>
            <p:nvPr/>
          </p:nvGrpSpPr>
          <p:grpSpPr>
            <a:xfrm>
              <a:off x="7924800" y="6777122"/>
              <a:ext cx="8980967" cy="3370400"/>
              <a:chOff x="7924800" y="6777122"/>
              <a:chExt cx="8980967" cy="3370400"/>
            </a:xfrm>
          </p:grpSpPr>
          <p:pic>
            <p:nvPicPr>
              <p:cNvPr id="2" name="Picture 1"/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24800" y="8181491"/>
                <a:ext cx="2496004" cy="1966031"/>
              </a:xfrm>
              <a:prstGeom prst="rect">
                <a:avLst/>
              </a:prstGeom>
            </p:spPr>
          </p:pic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7" name="Rectangle 26"/>
                  <p:cNvSpPr/>
                  <p:nvPr/>
                </p:nvSpPr>
                <p:spPr>
                  <a:xfrm>
                    <a:off x="11206796" y="6777122"/>
                    <a:ext cx="5698971" cy="1800686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algn="ctr"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r>
                      <a:rPr lang="en-US" sz="450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P</a:t>
                    </a:r>
                    <a:r>
                      <a:rPr lang="en-US" sz="450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hân số ngịch đảo của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US" sz="45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GB" sz="4500" b="0" i="0" smtClean="0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c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GB" sz="4500" b="0" i="0" smtClean="0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d</m:t>
                            </m:r>
                          </m:den>
                        </m:f>
                      </m:oMath>
                    </a14:m>
                    <a:r>
                      <a:rPr lang="en-US" sz="450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là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US" sz="45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GB" sz="4500" b="0" i="0" smtClean="0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d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GB" sz="4500" b="0" i="0" smtClean="0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c</m:t>
                            </m:r>
                          </m:den>
                        </m:f>
                      </m:oMath>
                    </a14:m>
                    <a:r>
                      <a:rPr lang="en-US" sz="450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(</a:t>
                    </a:r>
                    <a:r>
                      <a:rPr lang="en-US" sz="4500" i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c, d </a:t>
                    </a:r>
                    <a:r>
                      <a:rPr lang="en-US" sz="4500" i="1">
                        <a:latin typeface="Arial" panose="020B0604020202020204" pitchFamily="34" charset="0"/>
                        <a:cs typeface="Arial" panose="020B0604020202020204" pitchFamily="34" charset="0"/>
                        <a:sym typeface="Symbol" panose="05050102010706020507" pitchFamily="18" charset="2"/>
                      </a:rPr>
                      <a:t> </a:t>
                    </a:r>
                    <a:r>
                      <a:rPr lang="en-US" sz="4500" i="1" smtClean="0">
                        <a:latin typeface="Arial" panose="020B0604020202020204" pitchFamily="34" charset="0"/>
                        <a:cs typeface="Arial" panose="020B0604020202020204" pitchFamily="34" charset="0"/>
                        <a:sym typeface="Symbol" panose="05050102010706020507" pitchFamily="18" charset="2"/>
                      </a:rPr>
                      <a:t>0</a:t>
                    </a:r>
                    <a:r>
                      <a:rPr lang="en-US" sz="4500" smtClean="0">
                        <a:latin typeface="Arial" panose="020B0604020202020204" pitchFamily="34" charset="0"/>
                        <a:cs typeface="Arial" panose="020B0604020202020204" pitchFamily="34" charset="0"/>
                        <a:sym typeface="Symbol" panose="05050102010706020507" pitchFamily="18" charset="2"/>
                      </a:rPr>
                      <a:t>)</a:t>
                    </a:r>
                    <a:r>
                      <a:rPr lang="en-US" sz="450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.</a:t>
                    </a:r>
                    <a:endParaRPr lang="en-US" sz="45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mc:Choice>
            <mc:Fallback>
              <p:sp>
                <p:nvSpPr>
                  <p:cNvPr id="27" name="Rectangle 2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1206796" y="6777122"/>
                    <a:ext cx="5698971" cy="1800686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 t="-7458" r="-321" b="-7119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  <p:bldP spid="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A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533400" y="8039100"/>
            <a:ext cx="2206620" cy="206218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5768819" y="-342900"/>
            <a:ext cx="5038361" cy="3352800"/>
          </a:xfrm>
          <a:prstGeom prst="rect">
            <a:avLst/>
          </a:prstGeom>
        </p:spPr>
      </p:pic>
      <p:pic>
        <p:nvPicPr>
          <p:cNvPr id="9" name="Picture 21">
            <a:extLst>
              <a:ext uri="{FF2B5EF4-FFF2-40B4-BE49-F238E27FC236}">
                <a16:creationId xmlns:a16="http://schemas.microsoft.com/office/drawing/2014/main" id="{288F6AE6-38BA-45B7-A704-A217D13914C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8153400" y="5753100"/>
            <a:ext cx="2971800" cy="402777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1181100" y="419100"/>
                <a:ext cx="13944600" cy="44217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</a:t>
                </a:r>
                <a:r>
                  <a:rPr lang="en-GB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ẹ</a:t>
                </a:r>
                <a:r>
                  <a:rPr lang="vi-VN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Minh dành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50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vi-VN" sz="50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tiền </a:t>
                </a:r>
                <a:r>
                  <a:rPr lang="vi-VN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lương hằng tháng đề chỉ tiêu trong gia đình.</a:t>
                </a:r>
                <a:r>
                  <a:rPr lang="vi-VN" sz="5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50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vi-VN" sz="50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  <m:r>
                      <a:rPr lang="en-US" sz="5000" i="1"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vi-VN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số trên chỉ tiêu đó là tiền ăn bán trú cho Minh. </a:t>
                </a:r>
                <a:r>
                  <a:rPr lang="vi-VN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Hỏi </a:t>
                </a:r>
                <a:r>
                  <a:rPr lang="vi-VN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ti</a:t>
                </a:r>
                <a:r>
                  <a:rPr lang="en-GB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ề</a:t>
                </a:r>
                <a:r>
                  <a:rPr lang="vi-VN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 </a:t>
                </a:r>
                <a:r>
                  <a:rPr lang="vi-VN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ăn bán trú cho Minh bằng bao nhiêu phần tiền lương hằng tháng của mẹ?</a:t>
                </a:r>
                <a:endParaRPr lang="en-US" sz="450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1100" y="419100"/>
                <a:ext cx="13944600" cy="4421723"/>
              </a:xfrm>
              <a:prstGeom prst="rect">
                <a:avLst/>
              </a:prstGeom>
              <a:blipFill>
                <a:blip r:embed="rId16"/>
                <a:stretch>
                  <a:fillRect l="-1836" r="-1836" b="-42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A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533400" y="481473"/>
            <a:ext cx="1371600" cy="128182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5087600" y="7886700"/>
            <a:ext cx="5038361" cy="33528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20231CD-2321-4FEB-8564-B7675EE93810}"/>
              </a:ext>
            </a:extLst>
          </p:cNvPr>
          <p:cNvSpPr txBox="1"/>
          <p:nvPr/>
        </p:nvSpPr>
        <p:spPr>
          <a:xfrm>
            <a:off x="6629400" y="691497"/>
            <a:ext cx="348429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Ví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000" b="1" i="0" u="none" strike="noStrike" kern="1200" cap="none" spc="0" normalizeH="0" baseline="0" noProof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dụ</a:t>
            </a:r>
            <a:r>
              <a:rPr kumimoji="0" lang="en-US" sz="50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000" b="1" i="0" u="none" strike="noStrike" kern="1200" cap="none" spc="0" normalizeH="0" baseline="0" noProof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3429000" y="2009970"/>
                <a:ext cx="3003395" cy="134363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4500" smtClean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</a:t>
                </a:r>
                <a:r>
                  <a:rPr lang="en-GB" sz="4500" smtClean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GB" sz="48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8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  <m:r>
                      <a:rPr lang="en-GB" sz="4800" b="0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nl-NL" sz="5000" smtClean="0"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nl-NL" sz="5000" smtClean="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50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</a:t>
                </a:r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00" y="2009970"/>
                <a:ext cx="3003395" cy="1343638"/>
              </a:xfrm>
              <a:prstGeom prst="rect">
                <a:avLst/>
              </a:prstGeom>
              <a:blipFill>
                <a:blip r:embed="rId8"/>
                <a:stretch>
                  <a:fillRect l="-8537" b="-11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5717339" y="2211826"/>
                <a:ext cx="2257541" cy="11851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−3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500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50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7339" y="2211826"/>
                <a:ext cx="2257541" cy="1185196"/>
              </a:xfrm>
              <a:prstGeom prst="rect">
                <a:avLst/>
              </a:prstGeom>
              <a:blipFill>
                <a:blip r:embed="rId9"/>
                <a:stretch>
                  <a:fillRect t="-515" r="-270" b="-123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7974880" y="2160888"/>
                <a:ext cx="2694199" cy="12396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GB" sz="50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GB" sz="50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GB" sz="50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3</m:t>
                            </m:r>
                          </m:e>
                        </m:d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.  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4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.  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3</m:t>
                        </m:r>
                      </m:den>
                    </m:f>
                  </m:oMath>
                </a14:m>
                <a:r>
                  <a:rPr lang="en-US" sz="50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50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4880" y="2160888"/>
                <a:ext cx="2694199" cy="123969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10552028" y="2238823"/>
                <a:ext cx="1630767" cy="11771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−4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50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50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2028" y="2238823"/>
                <a:ext cx="1630767" cy="117718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/>
              <p:cNvSpPr/>
              <p:nvPr/>
            </p:nvSpPr>
            <p:spPr>
              <a:xfrm>
                <a:off x="5486441" y="3587817"/>
                <a:ext cx="1853392" cy="11803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sz="50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50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:</a:t>
                </a:r>
                <a:r>
                  <a:rPr lang="en-US" sz="45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den>
                    </m:f>
                  </m:oMath>
                </a14:m>
                <a:endParaRPr lang="en-US" sz="50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6441" y="3587817"/>
                <a:ext cx="1853392" cy="1180388"/>
              </a:xfrm>
              <a:prstGeom prst="rect">
                <a:avLst/>
              </a:prstGeom>
              <a:blipFill>
                <a:blip r:embed="rId12"/>
                <a:stretch>
                  <a:fillRect b="-88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/>
              <p:cNvSpPr/>
              <p:nvPr/>
            </p:nvSpPr>
            <p:spPr>
              <a:xfrm>
                <a:off x="9193225" y="3571693"/>
                <a:ext cx="1965795" cy="11842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.  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.  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2</m:t>
                        </m:r>
                      </m:den>
                    </m:f>
                  </m:oMath>
                </a14:m>
                <a:r>
                  <a:rPr lang="en-US" sz="50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50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3225" y="3571693"/>
                <a:ext cx="1965795" cy="118429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Rectangle 17"/>
              <p:cNvSpPr/>
              <p:nvPr/>
            </p:nvSpPr>
            <p:spPr>
              <a:xfrm>
                <a:off x="11021217" y="3559400"/>
                <a:ext cx="1290931" cy="11835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50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50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21217" y="3559400"/>
                <a:ext cx="1290931" cy="118359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/>
              <p:cNvSpPr/>
              <p:nvPr/>
            </p:nvSpPr>
            <p:spPr>
              <a:xfrm>
                <a:off x="7339833" y="3605194"/>
                <a:ext cx="1853392" cy="11787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sz="50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50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5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50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9833" y="3605194"/>
                <a:ext cx="1853392" cy="1178784"/>
              </a:xfrm>
              <a:prstGeom prst="rect">
                <a:avLst/>
              </a:prstGeom>
              <a:blipFill>
                <a:blip r:embed="rId15"/>
                <a:stretch>
                  <a:fillRect b="-87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Rectangle 19"/>
              <p:cNvSpPr/>
              <p:nvPr/>
            </p:nvSpPr>
            <p:spPr>
              <a:xfrm>
                <a:off x="3423920" y="3440340"/>
                <a:ext cx="3003395" cy="134363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50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50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50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2</a:t>
                </a:r>
                <a:endParaRPr lang="en-US" sz="4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3920" y="3440340"/>
                <a:ext cx="3003395" cy="1343638"/>
              </a:xfrm>
              <a:prstGeom prst="rect">
                <a:avLst/>
              </a:prstGeom>
              <a:blipFill>
                <a:blip r:embed="rId16"/>
                <a:stretch>
                  <a:fillRect l="-9756" b="-113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Pentagon 25"/>
          <p:cNvSpPr/>
          <p:nvPr/>
        </p:nvSpPr>
        <p:spPr>
          <a:xfrm>
            <a:off x="914400" y="5381795"/>
            <a:ext cx="4079657" cy="963528"/>
          </a:xfrm>
          <a:prstGeom prst="homePlat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"/>
          <p:cNvSpPr txBox="1"/>
          <p:nvPr/>
        </p:nvSpPr>
        <p:spPr>
          <a:xfrm>
            <a:off x="1115123" y="5135414"/>
            <a:ext cx="3596934" cy="12439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680"/>
              </a:lnSpc>
            </a:pPr>
            <a:r>
              <a:rPr lang="en-US" sz="45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 3</a:t>
            </a:r>
            <a:endParaRPr lang="en-US" sz="4500" b="1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4"/>
              <p:cNvSpPr txBox="1"/>
              <p:nvPr/>
            </p:nvSpPr>
            <p:spPr>
              <a:xfrm>
                <a:off x="7339833" y="5186133"/>
                <a:ext cx="4157281" cy="1142492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den>
                    </m:f>
                    <m:r>
                      <a:rPr lang="en-GB" sz="45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: </m:t>
                    </m:r>
                    <m:f>
                      <m:fPr>
                        <m:ctrlPr>
                          <a:rPr lang="en-GB" sz="45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4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8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9833" y="5186133"/>
                <a:ext cx="4157281" cy="1142492"/>
              </a:xfrm>
              <a:prstGeom prst="rect">
                <a:avLst/>
              </a:prstGeom>
              <a:blipFill>
                <a:blip r:embed="rId17"/>
                <a:stretch>
                  <a:fillRect l="-8358" b="-149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6"/>
              <p:cNvSpPr txBox="1"/>
              <p:nvPr/>
            </p:nvSpPr>
            <p:spPr>
              <a:xfrm>
                <a:off x="10858479" y="5199131"/>
                <a:ext cx="4157281" cy="1175002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45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e>
                    </m:d>
                    <m:r>
                      <a:rPr lang="en-GB" sz="45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: </m:t>
                    </m:r>
                    <m:f>
                      <m:fPr>
                        <m:ctrlPr>
                          <a:rPr lang="en-GB" sz="45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  <m:r>
                      <a:rPr lang="en-GB" sz="45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en-US" sz="4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9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8479" y="5199131"/>
                <a:ext cx="4157281" cy="1175002"/>
              </a:xfrm>
              <a:prstGeom prst="rect">
                <a:avLst/>
              </a:prstGeom>
              <a:blipFill>
                <a:blip r:embed="rId18"/>
                <a:stretch>
                  <a:fillRect l="-8358" b="-113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5"/>
          <p:cNvSpPr txBox="1"/>
          <p:nvPr/>
        </p:nvSpPr>
        <p:spPr>
          <a:xfrm>
            <a:off x="5551714" y="5367498"/>
            <a:ext cx="19812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 spc="21" smtClean="0">
                <a:latin typeface="Arial" panose="020B0604020202020204" pitchFamily="34" charset="0"/>
                <a:cs typeface="Arial" panose="020B0604020202020204" pitchFamily="34" charset="0"/>
              </a:rPr>
              <a:t>Tính:</a:t>
            </a:r>
            <a:endParaRPr lang="en-US" sz="4500" spc="2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Picture 15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0"/>
              </a:ext>
            </a:extLst>
          </a:blip>
          <a:srcRect/>
          <a:stretch>
            <a:fillRect/>
          </a:stretch>
        </p:blipFill>
        <p:spPr>
          <a:xfrm>
            <a:off x="15468600" y="-835088"/>
            <a:ext cx="2423583" cy="259838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4"/>
              <p:cNvSpPr txBox="1"/>
              <p:nvPr/>
            </p:nvSpPr>
            <p:spPr>
              <a:xfrm>
                <a:off x="2046329" y="6860859"/>
                <a:ext cx="8991970" cy="1254254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GB" sz="45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den>
                    </m:f>
                    <m:r>
                      <a:rPr lang="en-GB" sz="45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: </m:t>
                    </m:r>
                    <m:f>
                      <m:fPr>
                        <m:ctrlPr>
                          <a:rPr lang="en-GB" sz="45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GB" sz="480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en-GB" sz="48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9</m:t>
                        </m:r>
                      </m:den>
                    </m:f>
                    <m:r>
                      <m:rPr>
                        <m:nor/>
                      </m:rPr>
                      <a:rPr lang="en-US" sz="480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. </m:t>
                    </m:r>
                    <m:f>
                      <m:fPr>
                        <m:ctrlPr>
                          <a:rPr lang="en-US" sz="4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den>
                    </m:f>
                    <m:r>
                      <a:rPr lang="en-GB" sz="480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GB" sz="48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GB" sz="48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GB" sz="48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8</m:t>
                            </m:r>
                          </m:e>
                        </m:d>
                        <m:r>
                          <a:rPr lang="en-GB" sz="4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.   </m:t>
                        </m:r>
                        <m:r>
                          <a:rPr lang="en-GB" sz="48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9</m:t>
                        </m:r>
                        <m:r>
                          <a:rPr lang="en-GB" sz="4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 .   </m:t>
                        </m:r>
                        <m:r>
                          <a:rPr lang="en-GB" sz="48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den>
                    </m:f>
                    <m:r>
                      <a:rPr lang="en-GB" sz="480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en-GB" sz="48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450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2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6329" y="6860859"/>
                <a:ext cx="8991970" cy="1254254"/>
              </a:xfrm>
              <a:prstGeom prst="rect">
                <a:avLst/>
              </a:prstGeom>
              <a:blipFill>
                <a:blip r:embed="rId21"/>
                <a:stretch>
                  <a:fillRect l="-3864" b="-97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6"/>
              <p:cNvSpPr txBox="1"/>
              <p:nvPr/>
            </p:nvSpPr>
            <p:spPr>
              <a:xfrm>
                <a:off x="2020929" y="8387192"/>
                <a:ext cx="13251201" cy="1368452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450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45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45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e>
                    </m:d>
                    <m:r>
                      <a:rPr lang="en-GB" sz="45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: </m:t>
                    </m:r>
                    <m:f>
                      <m:fPr>
                        <m:ctrlPr>
                          <a:rPr lang="en-GB" sz="45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GB" sz="45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  <m:r>
                      <a:rPr lang="en-GB" sz="480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−2</m:t>
                        </m:r>
                      </m:num>
                      <m:den>
                        <m:r>
                          <a:rPr lang="en-GB" sz="4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den>
                    </m:f>
                    <m:r>
                      <m:rPr>
                        <m:nor/>
                      </m:rPr>
                      <a:rPr lang="en-US" sz="440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:</m:t>
                    </m:r>
                    <m:r>
                      <m:rPr>
                        <m:nor/>
                      </m:rPr>
                      <a:rPr lang="en-US" sz="440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4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−2</m:t>
                        </m:r>
                      </m:num>
                      <m:den>
                        <m:r>
                          <a:rPr lang="en-GB" sz="4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den>
                    </m:f>
                    <m:r>
                      <a:rPr lang="en-GB" sz="48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en-GB" sz="48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den>
                    </m:f>
                    <m:r>
                      <m:rPr>
                        <m:nor/>
                      </m:rPr>
                      <a:rPr lang="en-US" sz="480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. </m:t>
                    </m:r>
                    <m:f>
                      <m:fPr>
                        <m:ctrlPr>
                          <a:rPr lang="en-US" sz="4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−2</m:t>
                        </m:r>
                      </m:den>
                    </m:f>
                    <m:r>
                      <a:rPr lang="en-GB" sz="480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GB" sz="48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GB" sz="48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GB" sz="48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2</m:t>
                            </m:r>
                          </m:e>
                        </m:d>
                        <m:r>
                          <a:rPr lang="en-GB" sz="4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.   </m:t>
                        </m:r>
                        <m:r>
                          <a:rPr lang="en-GB" sz="48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  <m:r>
                          <a:rPr lang="en-GB" sz="4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 .   </m:t>
                        </m:r>
                        <m:r>
                          <a:rPr lang="en-GB" sz="48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(−2)</m:t>
                        </m:r>
                      </m:den>
                    </m:f>
                    <m:r>
                      <a:rPr lang="en-GB" sz="480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r>
                      <a:rPr lang="en-GB" sz="4800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5</m:t>
                    </m:r>
                  </m:oMath>
                </a14:m>
                <a:endParaRPr lang="en-US" sz="480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3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0929" y="8387192"/>
                <a:ext cx="13251201" cy="1368452"/>
              </a:xfrm>
              <a:prstGeom prst="rect">
                <a:avLst/>
              </a:prstGeom>
              <a:blipFill>
                <a:blip r:embed="rId22"/>
                <a:stretch>
                  <a:fillRect l="-2623" b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0818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3" grpId="0"/>
      <p:bldP spid="14" grpId="0"/>
      <p:bldP spid="16" grpId="0"/>
      <p:bldP spid="17" grpId="0"/>
      <p:bldP spid="18" grpId="0"/>
      <p:bldP spid="19" grpId="0"/>
      <p:bldP spid="20" grpId="0"/>
      <p:bldP spid="26" grpId="0" animBg="1"/>
      <p:bldP spid="27" grpId="0"/>
      <p:bldP spid="28" grpId="0"/>
      <p:bldP spid="29" grpId="0"/>
      <p:bldP spid="30" grpId="0"/>
      <p:bldP spid="32" grpId="0"/>
      <p:bldP spid="3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A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6154400" y="7200900"/>
            <a:ext cx="3743990" cy="329471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5113595" y="8848255"/>
            <a:ext cx="2081609" cy="783442"/>
          </a:xfrm>
          <a:prstGeom prst="rect">
            <a:avLst/>
          </a:prstGeom>
        </p:spPr>
      </p:pic>
      <p:sp>
        <p:nvSpPr>
          <p:cNvPr id="15" name="Pentagon 14"/>
          <p:cNvSpPr/>
          <p:nvPr/>
        </p:nvSpPr>
        <p:spPr>
          <a:xfrm>
            <a:off x="354297" y="1787285"/>
            <a:ext cx="4267199" cy="1073126"/>
          </a:xfrm>
          <a:prstGeom prst="homePlat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TextBox 2"/>
          <p:cNvSpPr txBox="1"/>
          <p:nvPr/>
        </p:nvSpPr>
        <p:spPr>
          <a:xfrm>
            <a:off x="659096" y="1641211"/>
            <a:ext cx="3449015" cy="12439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96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Vận dụng 2</a:t>
            </a:r>
            <a:endParaRPr kumimoji="0" lang="en-US" sz="50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/>
              <p:cNvSpPr/>
              <p:nvPr/>
            </p:nvSpPr>
            <p:spPr>
              <a:xfrm>
                <a:off x="5002496" y="1320477"/>
                <a:ext cx="12527684" cy="298613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430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Trong một công thức làm bánh, </a:t>
                </a:r>
                <a:r>
                  <a:rPr lang="vi-VN" sz="430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 c</a:t>
                </a:r>
                <a:r>
                  <a:rPr lang="en-GB" sz="430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ầ</a:t>
                </a:r>
                <a:r>
                  <a:rPr lang="vi-VN" sz="430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vi-VN" sz="430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430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en-GB" sz="430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ố</a:t>
                </a:r>
                <a:r>
                  <a:rPr lang="vi-VN" sz="430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en-GB" sz="430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430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đường đ</a:t>
                </a:r>
                <a:r>
                  <a:rPr lang="en-GB" sz="430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ể</a:t>
                </a:r>
                <a:r>
                  <a:rPr lang="vi-VN" sz="430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430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làm 9 cái bánh. Nêu An </a:t>
                </a:r>
                <a:r>
                  <a:rPr lang="vi-VN" sz="430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chỉ </a:t>
                </a:r>
                <a:r>
                  <a:rPr lang="vi-VN" sz="430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</a:t>
                </a:r>
                <a:r>
                  <a:rPr lang="en-GB" sz="430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ố</a:t>
                </a:r>
                <a:r>
                  <a:rPr lang="vi-VN" sz="430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en-GB" sz="430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430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làm </a:t>
                </a:r>
                <a:r>
                  <a:rPr lang="vi-VN" sz="430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 cái bánh thì cần bao nhiêu cốc </a:t>
                </a:r>
                <a:r>
                  <a:rPr lang="vi-VN" sz="430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đường</a:t>
                </a:r>
                <a:r>
                  <a:rPr lang="vi-VN" sz="430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r>
                  <a:rPr kumimoji="0" lang="en-US" sz="43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kumimoji="0" lang="en-US" sz="4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2496" y="1320477"/>
                <a:ext cx="12527684" cy="2986138"/>
              </a:xfrm>
              <a:prstGeom prst="rect">
                <a:avLst/>
              </a:prstGeom>
              <a:blipFill>
                <a:blip r:embed="rId6"/>
                <a:stretch>
                  <a:fillRect l="-1946" r="-1898" b="-65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 7"/>
          <p:cNvGrpSpPr/>
          <p:nvPr/>
        </p:nvGrpSpPr>
        <p:grpSpPr>
          <a:xfrm>
            <a:off x="7772400" y="4559678"/>
            <a:ext cx="2212662" cy="1122796"/>
            <a:chOff x="7924800" y="4762500"/>
            <a:chExt cx="2212662" cy="1122796"/>
          </a:xfrm>
        </p:grpSpPr>
        <p:sp>
          <p:nvSpPr>
            <p:cNvPr id="9" name="Rectangle: Rounded Corners 72">
              <a:extLst>
                <a:ext uri="{FF2B5EF4-FFF2-40B4-BE49-F238E27FC236}">
                  <a16:creationId xmlns:a16="http://schemas.microsoft.com/office/drawing/2014/main" id="{913DB40F-7B4A-4F73-82C2-C82E3D155287}"/>
                </a:ext>
              </a:extLst>
            </p:cNvPr>
            <p:cNvSpPr/>
            <p:nvPr/>
          </p:nvSpPr>
          <p:spPr>
            <a:xfrm>
              <a:off x="7924800" y="4762500"/>
              <a:ext cx="2212662" cy="1122796"/>
            </a:xfrm>
            <a:prstGeom prst="roundRect">
              <a:avLst>
                <a:gd name="adj" fmla="val 26018"/>
              </a:avLst>
            </a:prstGeom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5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7ED6EEB-25CA-4799-BFAE-3FF1CDEAE044}"/>
                </a:ext>
              </a:extLst>
            </p:cNvPr>
            <p:cNvSpPr txBox="1"/>
            <p:nvPr/>
          </p:nvSpPr>
          <p:spPr>
            <a:xfrm>
              <a:off x="8325121" y="4931483"/>
              <a:ext cx="1412019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00" b="1" i="0" u="none" strike="noStrike" kern="120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Giải</a:t>
              </a:r>
              <a:endParaRPr kumimoji="0" lang="en-GB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1370861" y="5905500"/>
                <a:ext cx="13756120" cy="42873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nl-NL" sz="4500" smtClean="0">
                    <a:solidFill>
                      <a:srgbClr val="0070C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Để làm một </a:t>
                </a:r>
                <a:r>
                  <a:rPr lang="nl-NL" sz="4500" smtClean="0">
                    <a:solidFill>
                      <a:srgbClr val="0070C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cái bánh cần số phần của cốc </a:t>
                </a:r>
                <a:r>
                  <a:rPr lang="nl-NL" sz="4500">
                    <a:solidFill>
                      <a:srgbClr val="0070C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đường </a:t>
                </a:r>
                <a:r>
                  <a:rPr lang="nl-NL" sz="4500" smtClean="0">
                    <a:solidFill>
                      <a:srgbClr val="0070C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là:</a:t>
                </a:r>
                <a:endParaRPr lang="en-US" sz="4500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2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5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nl-NL" sz="45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nl-NL" sz="4500">
                    <a:solidFill>
                      <a:srgbClr val="0070C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nl-NL" sz="4500">
                    <a:solidFill>
                      <a:srgbClr val="0070C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 </a:t>
                </a:r>
                <a:r>
                  <a:rPr lang="nl-NL" sz="4500" smtClean="0">
                    <a:solidFill>
                      <a:srgbClr val="0070C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9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5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nl-NL" sz="45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nl-NL" sz="4500">
                    <a:solidFill>
                      <a:srgbClr val="0070C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nl-NL" sz="4500" smtClean="0">
                    <a:solidFill>
                      <a:srgbClr val="0070C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nl-NL" sz="4500">
                    <a:solidFill>
                      <a:srgbClr val="0070C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nl-NL" sz="4500" smtClean="0">
                    <a:solidFill>
                      <a:srgbClr val="0070C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</a:t>
                </a:r>
                <a:r>
                  <a:rPr lang="nl-NL" sz="4500" smtClean="0">
                    <a:solidFill>
                      <a:srgbClr val="0070C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5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nl-NL" sz="45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12</m:t>
                        </m:r>
                      </m:den>
                    </m:f>
                    <m:r>
                      <a:rPr lang="nl-NL" sz="45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nl-NL" sz="4500" smtClean="0">
                    <a:solidFill>
                      <a:srgbClr val="0070C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(cốc đường)</a:t>
                </a:r>
                <a:endParaRPr lang="en-US" sz="4500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2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nl-NL" sz="4500" smtClean="0">
                    <a:solidFill>
                      <a:srgbClr val="0070C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Vậy làm </a:t>
                </a:r>
                <a:r>
                  <a:rPr lang="nl-NL" sz="4500">
                    <a:solidFill>
                      <a:srgbClr val="0070C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6 cái bánh cần số phần cốc đường là:</a:t>
                </a:r>
                <a:endParaRPr lang="en-US" sz="4500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2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nl-NL" sz="4500">
                    <a:solidFill>
                      <a:srgbClr val="0070C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6 .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5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nl-NL" sz="45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12</m:t>
                        </m:r>
                      </m:den>
                    </m:f>
                    <m:r>
                      <a:rPr lang="nl-NL" sz="45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nl-NL" sz="4500">
                    <a:solidFill>
                      <a:srgbClr val="0070C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5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nl-NL" sz="45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nl-NL" sz="4500">
                    <a:solidFill>
                      <a:srgbClr val="0070C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nl-NL" sz="4500" smtClean="0">
                    <a:solidFill>
                      <a:srgbClr val="0070C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(cốc đường)</a:t>
                </a:r>
                <a:endParaRPr lang="en-US" sz="450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0861" y="5905500"/>
                <a:ext cx="13756120" cy="4287392"/>
              </a:xfrm>
              <a:prstGeom prst="rect">
                <a:avLst/>
              </a:prstGeom>
              <a:blipFill>
                <a:blip r:embed="rId7"/>
                <a:stretch>
                  <a:fillRect l="-1862" t="-1565" b="-24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10"/>
          <p:cNvSpPr txBox="1"/>
          <p:nvPr/>
        </p:nvSpPr>
        <p:spPr>
          <a:xfrm>
            <a:off x="5002496" y="389513"/>
            <a:ext cx="960120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5000" b="1" smtClean="0">
                <a:solidFill>
                  <a:srgbClr val="3B2F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</a:t>
            </a:r>
            <a:r>
              <a:rPr lang="en-US" sz="5000" b="1" smtClean="0">
                <a:solidFill>
                  <a:srgbClr val="3B2F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 (3 phút)</a:t>
            </a:r>
            <a:endParaRPr lang="en-US" sz="5000" b="1">
              <a:solidFill>
                <a:srgbClr val="3B2F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651974" flipV="1">
            <a:off x="4313672" y="193664"/>
            <a:ext cx="1377648" cy="131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918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A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589534" y="2751577"/>
            <a:ext cx="6324600" cy="7545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 b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</a:t>
            </a:r>
            <a:r>
              <a:rPr lang="en-US" sz="4500" b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6.28 </a:t>
            </a:r>
            <a:r>
              <a:rPr lang="en-US" sz="4500" b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500" b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SGK-tr21)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914134" y="753427"/>
            <a:ext cx="5695764" cy="11738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7000" b="1" smtClean="0">
                <a:solidFill>
                  <a:srgbClr val="7683C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  <a:endParaRPr lang="en-US" sz="7000" b="1">
              <a:solidFill>
                <a:srgbClr val="7683C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20592002">
            <a:off x="14021322" y="7683017"/>
            <a:ext cx="6183443" cy="41148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4247134" y="433312"/>
            <a:ext cx="1637470" cy="153029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/>
              <p:cNvSpPr/>
              <p:nvPr/>
            </p:nvSpPr>
            <p:spPr>
              <a:xfrm>
                <a:off x="589534" y="3994187"/>
                <a:ext cx="4799770" cy="35877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450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Tính:</a:t>
                </a:r>
                <a:endParaRPr lang="en-US" sz="4500" smtClean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nl-NL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nl-NL" sz="450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nl-NL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den>
                    </m:f>
                    <m:r>
                      <a:rPr lang="nl-NL" sz="45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nl-NL" sz="450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nl-NL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den>
                    </m:f>
                    <m:r>
                      <a:rPr lang="nl-NL" sz="45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 </m:t>
                    </m:r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nl-NL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GB" sz="4500" b="0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450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                         </a:t>
                </a:r>
              </a:p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6</m:t>
                        </m:r>
                      </m:num>
                      <m:den>
                        <m:r>
                          <a:rPr lang="nl-NL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11</m:t>
                        </m:r>
                      </m:den>
                    </m:f>
                    <m:r>
                      <a:rPr lang="nl-NL" sz="45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nl-NL" sz="450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11</m:t>
                        </m:r>
                      </m:num>
                      <m:den>
                        <m:r>
                          <a:rPr lang="nl-NL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nl-NL" sz="450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nl-NL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22</m:t>
                        </m:r>
                      </m:den>
                    </m:f>
                  </m:oMath>
                </a14:m>
                <a:endParaRPr lang="en-US" sz="450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534" y="3994187"/>
                <a:ext cx="4799770" cy="3587713"/>
              </a:xfrm>
              <a:prstGeom prst="rect">
                <a:avLst/>
              </a:prstGeom>
              <a:blipFill>
                <a:blip r:embed="rId10"/>
                <a:stretch>
                  <a:fillRect l="-5337" t="-1868" b="-16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4"/>
              <p:cNvSpPr txBox="1"/>
              <p:nvPr/>
            </p:nvSpPr>
            <p:spPr>
              <a:xfrm>
                <a:off x="4454156" y="5046248"/>
                <a:ext cx="4960088" cy="118070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45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5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  <m:r>
                      <a:rPr lang="en-GB" sz="45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US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den>
                    </m:f>
                    <m:r>
                      <m:rPr>
                        <m:nor/>
                      </m:rPr>
                      <a:rPr lang="en-US" sz="450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. </m:t>
                    </m:r>
                    <m:f>
                      <m:fPr>
                        <m:ctrlPr>
                          <a:rPr lang="en-US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den>
                    </m:f>
                    <m:r>
                      <a:rPr lang="en-GB" sz="45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GB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5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5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4156" y="5046248"/>
                <a:ext cx="4960088" cy="118070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4"/>
              <p:cNvSpPr txBox="1"/>
              <p:nvPr/>
            </p:nvSpPr>
            <p:spPr>
              <a:xfrm>
                <a:off x="8153400" y="5022491"/>
                <a:ext cx="3696530" cy="1179041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45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5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  <m:r>
                      <a:rPr lang="en-GB" sz="45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+ </m:t>
                    </m:r>
                    <m:f>
                      <m:fPr>
                        <m:ctrlPr>
                          <a:rPr lang="en-US" sz="45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den>
                    </m:f>
                    <m:r>
                      <a:rPr lang="en-GB" sz="45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</m:t>
                    </m:r>
                    <m:r>
                      <a:rPr lang="en-GB" sz="45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GB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5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5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8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3400" y="5022491"/>
                <a:ext cx="3696530" cy="117904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4"/>
              <p:cNvSpPr txBox="1"/>
              <p:nvPr/>
            </p:nvSpPr>
            <p:spPr>
              <a:xfrm>
                <a:off x="11430601" y="5058655"/>
                <a:ext cx="3696530" cy="1192571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45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5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  <m:r>
                      <a:rPr lang="en-GB" sz="45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+ </m:t>
                    </m:r>
                    <m:f>
                      <m:fPr>
                        <m:ctrlPr>
                          <a:rPr lang="en-US" sz="45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56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den>
                    </m:f>
                    <m:r>
                      <a:rPr lang="en-GB" sz="45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</m:t>
                    </m:r>
                    <m:r>
                      <a:rPr lang="en-GB" sz="45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GB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45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5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601" y="5058655"/>
                <a:ext cx="3696530" cy="119257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4"/>
              <p:cNvSpPr txBox="1"/>
              <p:nvPr/>
            </p:nvSpPr>
            <p:spPr>
              <a:xfrm>
                <a:off x="14859000" y="5045125"/>
                <a:ext cx="1943930" cy="1192571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45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5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59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45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5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0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59000" y="5045125"/>
                <a:ext cx="1943930" cy="1192571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4"/>
              <p:cNvSpPr txBox="1"/>
              <p:nvPr/>
            </p:nvSpPr>
            <p:spPr>
              <a:xfrm>
                <a:off x="4186025" y="6334313"/>
                <a:ext cx="4960088" cy="113011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45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5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</m:den>
                    </m:f>
                    <m:r>
                      <a:rPr lang="en-GB" sz="45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US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11 .  3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3 .  22</m:t>
                        </m:r>
                      </m:den>
                    </m:f>
                  </m:oMath>
                </a14:m>
                <a:r>
                  <a:rPr lang="en-US" sz="45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5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1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6025" y="6334313"/>
                <a:ext cx="4960088" cy="1130118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4"/>
              <p:cNvSpPr txBox="1"/>
              <p:nvPr/>
            </p:nvSpPr>
            <p:spPr>
              <a:xfrm>
                <a:off x="7137530" y="6369095"/>
                <a:ext cx="3696530" cy="1126077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45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5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</m:den>
                    </m:f>
                    <m:r>
                      <a:rPr lang="en-GB" sz="45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+ </m:t>
                    </m:r>
                    <m:f>
                      <m:fPr>
                        <m:ctrlPr>
                          <a:rPr lang="en-GB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5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5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2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7530" y="6369095"/>
                <a:ext cx="3696530" cy="112607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4"/>
              <p:cNvSpPr txBox="1"/>
              <p:nvPr/>
            </p:nvSpPr>
            <p:spPr>
              <a:xfrm>
                <a:off x="9582336" y="6369095"/>
                <a:ext cx="3696530" cy="1126077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45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5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22</m:t>
                        </m:r>
                      </m:den>
                    </m:f>
                    <m:r>
                      <a:rPr lang="en-GB" sz="45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+ </m:t>
                    </m:r>
                    <m:f>
                      <m:fPr>
                        <m:ctrlPr>
                          <a:rPr lang="en-US" sz="45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11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22</m:t>
                        </m:r>
                      </m:den>
                    </m:f>
                  </m:oMath>
                </a14:m>
                <a:r>
                  <a:rPr lang="en-US" sz="45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5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3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2336" y="6369095"/>
                <a:ext cx="3696530" cy="1126077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4"/>
              <p:cNvSpPr txBox="1"/>
              <p:nvPr/>
            </p:nvSpPr>
            <p:spPr>
              <a:xfrm>
                <a:off x="12306901" y="6369542"/>
                <a:ext cx="1943930" cy="113152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45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5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23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22</m:t>
                        </m:r>
                      </m:den>
                    </m:f>
                  </m:oMath>
                </a14:m>
                <a:r>
                  <a:rPr lang="en-US" sz="45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5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4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06901" y="6369542"/>
                <a:ext cx="1943930" cy="1131528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A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2597164" y="7740715"/>
            <a:ext cx="4542909" cy="3023099"/>
          </a:xfrm>
          <a:prstGeom prst="rect">
            <a:avLst/>
          </a:prstGeom>
        </p:spPr>
      </p:pic>
      <p:pic>
        <p:nvPicPr>
          <p:cNvPr id="16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15960352" y="-667592"/>
            <a:ext cx="2576623" cy="2845668"/>
          </a:xfrm>
          <a:prstGeom prst="rect">
            <a:avLst/>
          </a:prstGeom>
        </p:spPr>
      </p:pic>
      <p:pic>
        <p:nvPicPr>
          <p:cNvPr id="17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5849600" y="-266700"/>
            <a:ext cx="2660794" cy="2273769"/>
          </a:xfrm>
          <a:prstGeom prst="rect">
            <a:avLst/>
          </a:prstGeom>
        </p:spPr>
      </p:pic>
      <p:sp>
        <p:nvSpPr>
          <p:cNvPr id="57" name="TextBox 3"/>
          <p:cNvSpPr txBox="1"/>
          <p:nvPr/>
        </p:nvSpPr>
        <p:spPr>
          <a:xfrm>
            <a:off x="1447800" y="952500"/>
            <a:ext cx="6324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 b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</a:t>
            </a:r>
            <a:r>
              <a:rPr lang="en-US" sz="4500" b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6.32 </a:t>
            </a:r>
            <a:r>
              <a:rPr lang="en-US" sz="4500" b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500" b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SGK-tr21)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8" name="Rectangle 57"/>
              <p:cNvSpPr/>
              <p:nvPr/>
            </p:nvSpPr>
            <p:spPr>
              <a:xfrm>
                <a:off x="1447800" y="2195110"/>
                <a:ext cx="12954000" cy="22562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450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Tính x biết: </a:t>
                </a:r>
                <a:endParaRPr lang="en-US" sz="4500" smtClean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         a) </a:t>
                </a:r>
                <a14:m>
                  <m:oMath xmlns:m="http://schemas.openxmlformats.org/officeDocument/2006/math">
                    <m:r>
                      <a:rPr lang="en-GB" sz="4500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nl-NL" sz="45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r>
                      <a:rPr lang="en-GB" sz="4500" b="0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lang="nl-NL" sz="450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GB" sz="4500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r>
                      <a:rPr lang="nl-NL" sz="45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9</m:t>
                        </m:r>
                      </m:den>
                    </m:f>
                    <m:r>
                      <a:rPr lang="en-GB" sz="4500" b="0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450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                          b) </a:t>
                </a:r>
                <a14:m>
                  <m:oMath xmlns:m="http://schemas.openxmlformats.org/officeDocument/2006/math">
                    <m:r>
                      <a:rPr lang="en-GB" sz="4500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nl-NL" sz="45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nl-NL" sz="450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num>
                      <m:den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nl-NL" sz="450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nl-NL" sz="450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nl-NL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450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8" name="Rectangle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800" y="2195110"/>
                <a:ext cx="12954000" cy="2256259"/>
              </a:xfrm>
              <a:prstGeom prst="rect">
                <a:avLst/>
              </a:prstGeom>
              <a:blipFill>
                <a:blip r:embed="rId9"/>
                <a:stretch>
                  <a:fillRect l="-1976" t="-2973" b="-37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9" name="Rectangle 58"/>
              <p:cNvSpPr/>
              <p:nvPr/>
            </p:nvSpPr>
            <p:spPr>
              <a:xfrm>
                <a:off x="4272516" y="4610100"/>
                <a:ext cx="3505200" cy="12671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45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GB" sz="45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     =</m:t>
                    </m:r>
                  </m:oMath>
                </a14:m>
                <a:r>
                  <a:rPr lang="nl-NL" sz="4500" smtClean="0">
                    <a:solidFill>
                      <a:srgbClr val="C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9</m:t>
                        </m:r>
                      </m:den>
                    </m:f>
                    <m:r>
                      <a:rPr lang="en-GB" sz="45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:</m:t>
                    </m:r>
                    <m:r>
                      <a:rPr lang="nl-NL" sz="45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500" smtClean="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500">
                  <a:solidFill>
                    <a:srgbClr val="C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9" name="Rectangle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2516" y="4610100"/>
                <a:ext cx="3505200" cy="126714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0" name="Rectangle 59"/>
              <p:cNvSpPr/>
              <p:nvPr/>
            </p:nvSpPr>
            <p:spPr>
              <a:xfrm>
                <a:off x="4237074" y="5872812"/>
                <a:ext cx="3505200" cy="12671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45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GB" sz="45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     =</m:t>
                    </m:r>
                  </m:oMath>
                </a14:m>
                <a:r>
                  <a:rPr lang="nl-NL" sz="4500" smtClean="0">
                    <a:solidFill>
                      <a:srgbClr val="C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9</m:t>
                        </m:r>
                      </m:den>
                    </m:f>
                    <m:r>
                      <a:rPr lang="en-GB" sz="45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. </m:t>
                    </m:r>
                    <m:r>
                      <a:rPr lang="nl-NL" sz="45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4500" smtClean="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500">
                  <a:solidFill>
                    <a:srgbClr val="C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0" name="Rectangle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7074" y="5872812"/>
                <a:ext cx="3505200" cy="126714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1" name="Rectangle 60"/>
              <p:cNvSpPr/>
              <p:nvPr/>
            </p:nvSpPr>
            <p:spPr>
              <a:xfrm>
                <a:off x="4237074" y="7163054"/>
                <a:ext cx="3505200" cy="12671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45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GB" sz="45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     =</m:t>
                    </m:r>
                  </m:oMath>
                </a14:m>
                <a:r>
                  <a:rPr lang="nl-NL" sz="4500" smtClean="0">
                    <a:solidFill>
                      <a:srgbClr val="C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7 .  2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9 .   7</m:t>
                        </m:r>
                      </m:den>
                    </m:f>
                  </m:oMath>
                </a14:m>
                <a:endParaRPr lang="en-US" sz="4500">
                  <a:solidFill>
                    <a:srgbClr val="C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1" name="Rectangle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7074" y="7163054"/>
                <a:ext cx="3505200" cy="126714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2" name="Rectangle 61"/>
              <p:cNvSpPr/>
              <p:nvPr/>
            </p:nvSpPr>
            <p:spPr>
              <a:xfrm>
                <a:off x="12115800" y="4528519"/>
                <a:ext cx="3505200" cy="12671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45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GB" sz="45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     =</m:t>
                    </m:r>
                  </m:oMath>
                </a14:m>
                <a:r>
                  <a:rPr lang="nl-NL" sz="4500" smtClean="0">
                    <a:solidFill>
                      <a:srgbClr val="C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GB" sz="45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.</m:t>
                    </m:r>
                    <m:r>
                      <a:rPr lang="nl-NL" sz="45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r>
                      <a:rPr lang="en-GB" sz="45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500" smtClean="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500">
                  <a:solidFill>
                    <a:srgbClr val="C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15800" y="4528519"/>
                <a:ext cx="3505200" cy="126714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4" name="Rectangle 63"/>
              <p:cNvSpPr/>
              <p:nvPr/>
            </p:nvSpPr>
            <p:spPr>
              <a:xfrm>
                <a:off x="11582400" y="7139954"/>
                <a:ext cx="3505200" cy="10002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5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𝑥</m:t>
                      </m:r>
                      <m:r>
                        <a:rPr lang="en-GB" sz="45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     =4</m:t>
                      </m:r>
                    </m:oMath>
                  </m:oMathPara>
                </a14:m>
                <a:endParaRPr lang="en-US" sz="4500">
                  <a:solidFill>
                    <a:srgbClr val="C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4" name="Rectangle 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82400" y="7139954"/>
                <a:ext cx="3505200" cy="100027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5" name="Picture 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>
            <a:off x="11430000" y="8987137"/>
            <a:ext cx="7315200" cy="126353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6" name="Rectangle 65"/>
              <p:cNvSpPr/>
              <p:nvPr/>
            </p:nvSpPr>
            <p:spPr>
              <a:xfrm>
                <a:off x="4237074" y="8556967"/>
                <a:ext cx="3505200" cy="12671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45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GB" sz="45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     =</m:t>
                    </m:r>
                  </m:oMath>
                </a14:m>
                <a:r>
                  <a:rPr lang="nl-NL" sz="4500" smtClean="0">
                    <a:solidFill>
                      <a:srgbClr val="C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9 </m:t>
                        </m:r>
                      </m:den>
                    </m:f>
                  </m:oMath>
                </a14:m>
                <a:endParaRPr lang="en-US" sz="4500">
                  <a:solidFill>
                    <a:srgbClr val="C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6" name="Rectangle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7074" y="8556967"/>
                <a:ext cx="3505200" cy="126714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7" name="Rectangle 66"/>
              <p:cNvSpPr/>
              <p:nvPr/>
            </p:nvSpPr>
            <p:spPr>
              <a:xfrm>
                <a:off x="12115800" y="5785301"/>
                <a:ext cx="4419600" cy="12300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45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GB" sz="45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     =</m:t>
                    </m:r>
                  </m:oMath>
                </a14:m>
                <a:r>
                  <a:rPr lang="nl-NL" sz="4500" smtClean="0">
                    <a:solidFill>
                      <a:srgbClr val="C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5 .   8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2 .  5</m:t>
                        </m:r>
                      </m:den>
                    </m:f>
                  </m:oMath>
                </a14:m>
                <a:endParaRPr lang="en-US" sz="4500">
                  <a:solidFill>
                    <a:srgbClr val="C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7" name="Rectangle 6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15800" y="5785301"/>
                <a:ext cx="4419600" cy="1230017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8" grpId="0"/>
      <p:bldP spid="59" grpId="0"/>
      <p:bldP spid="60" grpId="0"/>
      <p:bldP spid="61" grpId="0"/>
      <p:bldP spid="62" grpId="0"/>
      <p:bldP spid="64" grpId="0"/>
      <p:bldP spid="66" grpId="0"/>
      <p:bldP spid="6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A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0"/>
          <p:cNvSpPr txBox="1"/>
          <p:nvPr/>
        </p:nvSpPr>
        <p:spPr>
          <a:xfrm>
            <a:off x="6705600" y="42530"/>
            <a:ext cx="5280918" cy="16927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3200"/>
              </a:lnSpc>
            </a:pPr>
            <a:r>
              <a:rPr lang="en-US" sz="7000" b="1" smtClean="0">
                <a:solidFill>
                  <a:srgbClr val="7683C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  <a:endParaRPr lang="en-US" sz="7000" b="1">
              <a:solidFill>
                <a:srgbClr val="7683C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757083" y="7688805"/>
            <a:ext cx="3267852" cy="360907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5041382" y="-193740"/>
            <a:ext cx="3956194" cy="3380747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291805" y="7074177"/>
            <a:ext cx="1858719" cy="173705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3"/>
              <p:cNvSpPr txBox="1"/>
              <p:nvPr/>
            </p:nvSpPr>
            <p:spPr>
              <a:xfrm>
                <a:off x="2057400" y="2019300"/>
                <a:ext cx="14181381" cy="3241400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b="1" smtClean="0">
                    <a:solidFill>
                      <a:schemeClr val="accent4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Bài 6.29 </a:t>
                </a:r>
                <a:r>
                  <a:rPr lang="en-US" sz="4500" b="1" smtClean="0">
                    <a:solidFill>
                      <a:schemeClr val="accent4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4500" b="1" smtClean="0">
                    <a:solidFill>
                      <a:schemeClr val="accent4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SGK-tr56):</a:t>
                </a:r>
                <a:endParaRPr lang="en-US" sz="4500" b="1" smtClean="0">
                  <a:solidFill>
                    <a:schemeClr val="accent4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Tính một cách hợp lí:</a:t>
                </a:r>
              </a:p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8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den>
                    </m:f>
                    <m:r>
                      <a:rPr lang="en-GB" sz="480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.  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8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  <m:r>
                          <a:rPr lang="en-GB" sz="48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en-GB" sz="48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r>
                      <a:rPr lang="en-GB" sz="4800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</m:t>
                    </m:r>
                    <m:r>
                      <a:rPr lang="en-GB" sz="480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8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den>
                    </m:f>
                    <m:r>
                      <a:rPr lang="en-GB" sz="48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.</m:t>
                    </m:r>
                    <m:r>
                      <a:rPr lang="en-GB" sz="4800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 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14</m:t>
                        </m:r>
                      </m:num>
                      <m:den>
                        <m:r>
                          <a:rPr lang="en-GB" sz="48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  <m:r>
                          <a:rPr lang="en-GB" sz="48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8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</a:t>
                </a:r>
                <a:r>
                  <a:rPr lang="en-US" sz="4800" smtClean="0"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GB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13</m:t>
                        </m:r>
                      </m:den>
                    </m:f>
                    <m:r>
                      <a:rPr lang="en-GB" sz="4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.  </m:t>
                    </m:r>
                    <m:f>
                      <m:fPr>
                        <m:ctrlPr>
                          <a:rPr lang="en-GB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num>
                      <m:den>
                        <m:r>
                          <a:rPr lang="en-GB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den>
                    </m:f>
                    <m:r>
                      <a:rPr lang="en-GB" sz="4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.  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GB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13</m:t>
                        </m:r>
                      </m:num>
                      <m:den>
                        <m:r>
                          <a:rPr lang="en-GB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48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7400" y="2019300"/>
                <a:ext cx="14181381" cy="3241400"/>
              </a:xfrm>
              <a:prstGeom prst="rect">
                <a:avLst/>
              </a:prstGeom>
              <a:blipFill>
                <a:blip r:embed="rId8"/>
                <a:stretch>
                  <a:fillRect l="-2451" t="-3383" b="-33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3001141" y="7096207"/>
                <a:ext cx="3378617" cy="11851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.  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1 − 14 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13</m:t>
                        </m:r>
                      </m:den>
                    </m:f>
                  </m:oMath>
                </a14:m>
                <a:r>
                  <a:rPr lang="en-US" sz="50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50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1141" y="7096207"/>
                <a:ext cx="3378617" cy="118519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3031267" y="5507864"/>
                <a:ext cx="4298356" cy="11851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.  (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13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50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50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1267" y="5507864"/>
                <a:ext cx="4298356" cy="118519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/>
              <p:cNvSpPr/>
              <p:nvPr/>
            </p:nvSpPr>
            <p:spPr>
              <a:xfrm>
                <a:off x="6152631" y="7096207"/>
                <a:ext cx="2902526" cy="11851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.  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−13 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13</m:t>
                        </m:r>
                      </m:den>
                    </m:f>
                  </m:oMath>
                </a14:m>
                <a:r>
                  <a:rPr lang="en-US" sz="50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50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2631" y="7096207"/>
                <a:ext cx="2902526" cy="118519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/>
              <p:cNvSpPr/>
              <p:nvPr/>
            </p:nvSpPr>
            <p:spPr>
              <a:xfrm>
                <a:off x="3031267" y="8593626"/>
                <a:ext cx="2806859" cy="11851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.  </m:t>
                    </m:r>
                  </m:oMath>
                </a14:m>
                <a:r>
                  <a:rPr lang="en-US" sz="50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(-1) </a:t>
                </a:r>
                <a:endParaRPr lang="en-US" sz="50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1267" y="8593626"/>
                <a:ext cx="2806859" cy="1185196"/>
              </a:xfrm>
              <a:prstGeom prst="rect">
                <a:avLst/>
              </a:prstGeom>
              <a:blipFill>
                <a:blip r:embed="rId12"/>
                <a:stretch>
                  <a:fillRect t="-1031" r="-9328" b="-123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Rectangle 17"/>
              <p:cNvSpPr/>
              <p:nvPr/>
            </p:nvSpPr>
            <p:spPr>
              <a:xfrm>
                <a:off x="5564374" y="8660627"/>
                <a:ext cx="1630767" cy="11851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−3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50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50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4374" y="8660627"/>
                <a:ext cx="1630767" cy="118519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/>
              <p:cNvSpPr/>
              <p:nvPr/>
            </p:nvSpPr>
            <p:spPr>
              <a:xfrm>
                <a:off x="12182016" y="5521155"/>
                <a:ext cx="3943900" cy="11952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50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500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0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en-GB" sz="50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50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−3</m:t>
                        </m:r>
                      </m:num>
                      <m:den>
                        <m:r>
                          <a:rPr lang="en-GB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0</m:t>
                        </m:r>
                      </m:den>
                    </m:f>
                  </m:oMath>
                </a14:m>
                <a:endParaRPr lang="en-US" sz="50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82016" y="5521155"/>
                <a:ext cx="3943900" cy="1195264"/>
              </a:xfrm>
              <a:prstGeom prst="rect">
                <a:avLst/>
              </a:prstGeom>
              <a:blipFill>
                <a:blip r:embed="rId14"/>
                <a:stretch>
                  <a:fillRect b="-122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Rectangle 19"/>
              <p:cNvSpPr/>
              <p:nvPr/>
            </p:nvSpPr>
            <p:spPr>
              <a:xfrm>
                <a:off x="12182016" y="6831365"/>
                <a:ext cx="4772204" cy="11961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GB" sz="5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(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13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.  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13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den>
                    </m:f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) . 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−3</m:t>
                        </m:r>
                      </m:num>
                      <m:den>
                        <m:r>
                          <a:rPr lang="en-GB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en-US" sz="50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50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82016" y="6831365"/>
                <a:ext cx="4772204" cy="1196161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Rectangle 20"/>
              <p:cNvSpPr/>
              <p:nvPr/>
            </p:nvSpPr>
            <p:spPr>
              <a:xfrm>
                <a:off x="12181838" y="8281403"/>
                <a:ext cx="2981907" cy="11851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sz="50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0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(-1)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−3</m:t>
                        </m:r>
                      </m:num>
                      <m:den>
                        <m:r>
                          <a:rPr lang="en-GB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0</m:t>
                        </m:r>
                      </m:den>
                    </m:f>
                  </m:oMath>
                </a14:m>
                <a:endParaRPr lang="en-US" sz="50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81838" y="8281403"/>
                <a:ext cx="2981907" cy="1185196"/>
              </a:xfrm>
              <a:prstGeom prst="rect">
                <a:avLst/>
              </a:prstGeom>
              <a:blipFill>
                <a:blip r:embed="rId16"/>
                <a:stretch>
                  <a:fillRect t="-513" b="-123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Rectangle 21"/>
              <p:cNvSpPr/>
              <p:nvPr/>
            </p:nvSpPr>
            <p:spPr>
              <a:xfrm>
                <a:off x="15021197" y="8353085"/>
                <a:ext cx="1383712" cy="11851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sz="50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0</m:t>
                        </m:r>
                      </m:den>
                    </m:f>
                  </m:oMath>
                </a14:m>
                <a:endParaRPr lang="en-US" sz="50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21197" y="8353085"/>
                <a:ext cx="1383712" cy="1185196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A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16791426" y="7048396"/>
            <a:ext cx="3638840" cy="347343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1295646" y="9258300"/>
            <a:ext cx="7315200" cy="126353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-6907580">
            <a:off x="-1305986" y="189271"/>
            <a:ext cx="3401172" cy="364648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685800" y="2012512"/>
            <a:ext cx="2081609" cy="783442"/>
          </a:xfrm>
          <a:prstGeom prst="rect">
            <a:avLst/>
          </a:prstGeom>
        </p:spPr>
      </p:pic>
      <p:sp>
        <p:nvSpPr>
          <p:cNvPr id="24" name="TextBox 3"/>
          <p:cNvSpPr txBox="1"/>
          <p:nvPr/>
        </p:nvSpPr>
        <p:spPr>
          <a:xfrm>
            <a:off x="3200400" y="454879"/>
            <a:ext cx="14189088" cy="34778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 b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</a:t>
            </a:r>
            <a:r>
              <a:rPr lang="en-US" sz="4500" b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6.30 </a:t>
            </a:r>
            <a:r>
              <a:rPr lang="en-US" sz="4500" b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500" b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SGK-tr21):</a:t>
            </a:r>
            <a:endParaRPr lang="en-US" sz="4500" b="1" smtClean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Mỗi </a:t>
            </a:r>
            <a:r>
              <a:rPr lang="vi-VN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buổi </a:t>
            </a:r>
            <a:r>
              <a:rPr lang="vi-VN" sz="45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sáng, </a:t>
            </a:r>
            <a:r>
              <a:rPr lang="vi-VN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Nam thường đi xe đạp từ nhà đến trường vơi vận tốc 15km/h và hết 20 </a:t>
            </a:r>
            <a:r>
              <a:rPr lang="vi-VN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phút</a:t>
            </a:r>
            <a:r>
              <a:rPr lang="vi-VN" sz="45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en-GB" sz="45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45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Hỏi </a:t>
            </a:r>
            <a:r>
              <a:rPr lang="vi-VN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quãng đường từ nhà Nam đến trường dài bao nhiêu kilomet?</a:t>
            </a:r>
            <a:endParaRPr lang="en-US" sz="45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8663553" y="4063954"/>
            <a:ext cx="3216228" cy="1363237"/>
            <a:chOff x="1295400" y="5067299"/>
            <a:chExt cx="3216228" cy="1363237"/>
          </a:xfrm>
        </p:grpSpPr>
        <p:sp>
          <p:nvSpPr>
            <p:cNvPr id="26" name="Horizontal Scroll 25"/>
            <p:cNvSpPr/>
            <p:nvPr/>
          </p:nvSpPr>
          <p:spPr>
            <a:xfrm>
              <a:off x="1295400" y="5067299"/>
              <a:ext cx="2513491" cy="1363237"/>
            </a:xfrm>
            <a:prstGeom prst="horizontalScroll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4"/>
            <p:cNvSpPr txBox="1"/>
            <p:nvPr/>
          </p:nvSpPr>
          <p:spPr>
            <a:xfrm>
              <a:off x="1827691" y="5329699"/>
              <a:ext cx="2683937" cy="83843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50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endParaRPr lang="en-US" sz="5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685800" y="5587848"/>
                <a:ext cx="15163800" cy="39698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4500" smtClean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Đổi 20 phút =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vi-VN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vi-VN" sz="45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vi-VN" sz="450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vi-VN" sz="4500" smtClean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giờ</a:t>
                </a:r>
                <a:r>
                  <a:rPr lang="en-GB" sz="4500" smtClean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50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450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Quãng đường từ nhà Nam đến trường dài số </a:t>
                </a:r>
                <a:r>
                  <a:rPr lang="vi-VN" sz="450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kilomet </a:t>
                </a:r>
                <a:r>
                  <a:rPr lang="vi-VN" sz="4500" smtClean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là:</a:t>
                </a:r>
                <a:endParaRPr lang="en-US" sz="450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vi-VN" sz="45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15 </m:t>
                      </m:r>
                      <m:r>
                        <a:rPr lang="en-GB" sz="45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vi-VN" sz="45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GB" sz="45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45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vi-VN" sz="45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vi-VN" sz="45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  <m:r>
                        <a:rPr lang="vi-VN" sz="45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5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45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vi-VN" sz="45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45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vi-VN" sz="45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5 (</m:t>
                      </m:r>
                      <m:r>
                        <m:rPr>
                          <m:sty m:val="p"/>
                        </m:rPr>
                        <a:rPr lang="vi-VN" sz="4500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km</m:t>
                      </m:r>
                      <m:r>
                        <a:rPr lang="vi-VN" sz="45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sz="450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5587848"/>
                <a:ext cx="15163800" cy="3969869"/>
              </a:xfrm>
              <a:prstGeom prst="rect">
                <a:avLst/>
              </a:prstGeom>
              <a:blipFill>
                <a:blip r:embed="rId13"/>
                <a:stretch>
                  <a:fillRect l="-16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99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628629" y="1056461"/>
            <a:ext cx="13179647" cy="1137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79"/>
              </a:lnSpc>
            </a:pPr>
            <a:r>
              <a:rPr lang="en-US" sz="7000" b="1" smtClean="0">
                <a:solidFill>
                  <a:srgbClr val="F6FA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 VỤ VỀ NHÀ</a:t>
            </a:r>
            <a:endParaRPr lang="en-US" sz="7000" b="1">
              <a:solidFill>
                <a:srgbClr val="F6FA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6675206" y="-371813"/>
            <a:ext cx="3422650" cy="3686513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5139524" y="-197424"/>
            <a:ext cx="3956194" cy="3380747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2838450" y="9258300"/>
            <a:ext cx="7315200" cy="1263535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-228949" y="820550"/>
            <a:ext cx="2206620" cy="2062186"/>
          </a:xfrm>
          <a:prstGeom prst="rect">
            <a:avLst/>
          </a:prstGeom>
        </p:spPr>
      </p:pic>
      <p:grpSp>
        <p:nvGrpSpPr>
          <p:cNvPr id="48" name="Group 47"/>
          <p:cNvGrpSpPr/>
          <p:nvPr/>
        </p:nvGrpSpPr>
        <p:grpSpPr>
          <a:xfrm>
            <a:off x="12531955" y="3909733"/>
            <a:ext cx="4978170" cy="4573575"/>
            <a:chOff x="12123448" y="4516539"/>
            <a:chExt cx="4978170" cy="4573575"/>
          </a:xfrm>
        </p:grpSpPr>
        <p:sp>
          <p:nvSpPr>
            <p:cNvPr id="44" name="Freeform 8"/>
            <p:cNvSpPr/>
            <p:nvPr/>
          </p:nvSpPr>
          <p:spPr>
            <a:xfrm>
              <a:off x="12123448" y="4516539"/>
              <a:ext cx="4978170" cy="4573575"/>
            </a:xfrm>
            <a:custGeom>
              <a:avLst/>
              <a:gdLst/>
              <a:ahLst/>
              <a:cxnLst/>
              <a:rect l="l" t="t" r="r" b="b"/>
              <a:pathLst>
                <a:path w="2393585" h="2283865">
                  <a:moveTo>
                    <a:pt x="2269125" y="2283865"/>
                  </a:moveTo>
                  <a:lnTo>
                    <a:pt x="124460" y="2283865"/>
                  </a:lnTo>
                  <a:cubicBezTo>
                    <a:pt x="55880" y="2283865"/>
                    <a:pt x="0" y="2227985"/>
                    <a:pt x="0" y="215940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269125" y="0"/>
                  </a:lnTo>
                  <a:cubicBezTo>
                    <a:pt x="2337705" y="0"/>
                    <a:pt x="2393585" y="55880"/>
                    <a:pt x="2393585" y="124460"/>
                  </a:cubicBezTo>
                  <a:lnTo>
                    <a:pt x="2393585" y="2159405"/>
                  </a:lnTo>
                  <a:cubicBezTo>
                    <a:pt x="2393585" y="2227985"/>
                    <a:pt x="2337705" y="2283865"/>
                    <a:pt x="2269125" y="228386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grpSp>
          <p:nvGrpSpPr>
            <p:cNvPr id="37" name="Group 36"/>
            <p:cNvGrpSpPr/>
            <p:nvPr/>
          </p:nvGrpSpPr>
          <p:grpSpPr>
            <a:xfrm>
              <a:off x="14068757" y="4659030"/>
              <a:ext cx="1166459" cy="917839"/>
              <a:chOff x="13702958" y="5129706"/>
              <a:chExt cx="1166459" cy="917839"/>
            </a:xfrm>
          </p:grpSpPr>
          <p:pic>
            <p:nvPicPr>
              <p:cNvPr id="32" name="Picture 8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13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3702958" y="5129706"/>
                <a:ext cx="856094" cy="917839"/>
              </a:xfrm>
              <a:prstGeom prst="rect">
                <a:avLst/>
              </a:prstGeom>
            </p:spPr>
          </p:pic>
          <p:pic>
            <p:nvPicPr>
              <p:cNvPr id="33" name="Picture 22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15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3861019" y="5378362"/>
                <a:ext cx="1008398" cy="379524"/>
              </a:xfrm>
              <a:prstGeom prst="rect">
                <a:avLst/>
              </a:prstGeom>
            </p:spPr>
          </p:pic>
        </p:grpSp>
        <p:sp>
          <p:nvSpPr>
            <p:cNvPr id="39" name="Rectangle 38"/>
            <p:cNvSpPr/>
            <p:nvPr/>
          </p:nvSpPr>
          <p:spPr>
            <a:xfrm>
              <a:off x="12372028" y="5973490"/>
              <a:ext cx="4481010" cy="24745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4300" smtClean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Chuẩn </a:t>
              </a:r>
              <a:r>
                <a:rPr lang="en-US" sz="430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bị </a:t>
              </a:r>
              <a:r>
                <a:rPr lang="en-US" sz="4300" smtClean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Bài 27: “</a:t>
              </a:r>
              <a:r>
                <a:rPr lang="en-US" sz="4300" b="1" smtClean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Hai bài toán về phân số</a:t>
              </a:r>
              <a:r>
                <a:rPr lang="en-US" sz="4300" smtClean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”.</a:t>
              </a:r>
              <a:endParaRPr lang="en-US" sz="43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780972" y="3879054"/>
            <a:ext cx="5199264" cy="4573575"/>
            <a:chOff x="389001" y="4521262"/>
            <a:chExt cx="5199264" cy="4573575"/>
          </a:xfrm>
        </p:grpSpPr>
        <p:sp>
          <p:nvSpPr>
            <p:cNvPr id="42" name="Freeform 8"/>
            <p:cNvSpPr/>
            <p:nvPr/>
          </p:nvSpPr>
          <p:spPr>
            <a:xfrm>
              <a:off x="389001" y="4521262"/>
              <a:ext cx="5199264" cy="4573575"/>
            </a:xfrm>
            <a:custGeom>
              <a:avLst/>
              <a:gdLst/>
              <a:ahLst/>
              <a:cxnLst/>
              <a:rect l="l" t="t" r="r" b="b"/>
              <a:pathLst>
                <a:path w="2393585" h="2283865">
                  <a:moveTo>
                    <a:pt x="2269125" y="2283865"/>
                  </a:moveTo>
                  <a:lnTo>
                    <a:pt x="124460" y="2283865"/>
                  </a:lnTo>
                  <a:cubicBezTo>
                    <a:pt x="55880" y="2283865"/>
                    <a:pt x="0" y="2227985"/>
                    <a:pt x="0" y="215940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269125" y="0"/>
                  </a:lnTo>
                  <a:cubicBezTo>
                    <a:pt x="2337705" y="0"/>
                    <a:pt x="2393585" y="55880"/>
                    <a:pt x="2393585" y="124460"/>
                  </a:cubicBezTo>
                  <a:lnTo>
                    <a:pt x="2393585" y="2159405"/>
                  </a:lnTo>
                  <a:cubicBezTo>
                    <a:pt x="2393585" y="2227985"/>
                    <a:pt x="2337705" y="2283865"/>
                    <a:pt x="2269125" y="228386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grpSp>
          <p:nvGrpSpPr>
            <p:cNvPr id="36" name="Group 35"/>
            <p:cNvGrpSpPr/>
            <p:nvPr/>
          </p:nvGrpSpPr>
          <p:grpSpPr>
            <a:xfrm>
              <a:off x="2253374" y="4796228"/>
              <a:ext cx="1170151" cy="876836"/>
              <a:chOff x="2050740" y="4991099"/>
              <a:chExt cx="1170151" cy="876836"/>
            </a:xfrm>
          </p:grpSpPr>
          <p:pic>
            <p:nvPicPr>
              <p:cNvPr id="30" name="Picture 21"/>
              <p:cNvPicPr>
                <a:picLocks noChangeAspect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17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2050740" y="4991099"/>
                <a:ext cx="817849" cy="876836"/>
              </a:xfrm>
              <a:prstGeom prst="rect">
                <a:avLst/>
              </a:prstGeom>
            </p:spPr>
          </p:pic>
          <p:pic>
            <p:nvPicPr>
              <p:cNvPr id="35" name="Picture 16"/>
              <p:cNvPicPr>
                <a:picLocks noChangeAspect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19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2438400" y="5277753"/>
                <a:ext cx="782491" cy="294501"/>
              </a:xfrm>
              <a:prstGeom prst="rect">
                <a:avLst/>
              </a:prstGeom>
            </p:spPr>
          </p:pic>
        </p:grpSp>
        <p:sp>
          <p:nvSpPr>
            <p:cNvPr id="40" name="Rectangle 39"/>
            <p:cNvSpPr/>
            <p:nvPr/>
          </p:nvSpPr>
          <p:spPr>
            <a:xfrm>
              <a:off x="864986" y="6106405"/>
              <a:ext cx="4167716" cy="24745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pt-BR" sz="4300" smtClean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Học thuộc quy tắc nhân và chia phân số.</a:t>
              </a:r>
              <a:endParaRPr lang="en-US" sz="43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6514697" y="3879054"/>
            <a:ext cx="5361065" cy="4573575"/>
            <a:chOff x="6155056" y="4516540"/>
            <a:chExt cx="5361065" cy="4573575"/>
          </a:xfrm>
        </p:grpSpPr>
        <p:sp>
          <p:nvSpPr>
            <p:cNvPr id="43" name="Freeform 8"/>
            <p:cNvSpPr/>
            <p:nvPr/>
          </p:nvSpPr>
          <p:spPr>
            <a:xfrm>
              <a:off x="6155056" y="4516540"/>
              <a:ext cx="5361065" cy="4573575"/>
            </a:xfrm>
            <a:custGeom>
              <a:avLst/>
              <a:gdLst/>
              <a:ahLst/>
              <a:cxnLst/>
              <a:rect l="l" t="t" r="r" b="b"/>
              <a:pathLst>
                <a:path w="2393585" h="2283865">
                  <a:moveTo>
                    <a:pt x="2269125" y="2283865"/>
                  </a:moveTo>
                  <a:lnTo>
                    <a:pt x="124460" y="2283865"/>
                  </a:lnTo>
                  <a:cubicBezTo>
                    <a:pt x="55880" y="2283865"/>
                    <a:pt x="0" y="2227985"/>
                    <a:pt x="0" y="215940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269125" y="0"/>
                  </a:lnTo>
                  <a:cubicBezTo>
                    <a:pt x="2337705" y="0"/>
                    <a:pt x="2393585" y="55880"/>
                    <a:pt x="2393585" y="124460"/>
                  </a:cubicBezTo>
                  <a:lnTo>
                    <a:pt x="2393585" y="2159405"/>
                  </a:lnTo>
                  <a:cubicBezTo>
                    <a:pt x="2393585" y="2227985"/>
                    <a:pt x="2337705" y="2283865"/>
                    <a:pt x="2269125" y="228386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grpSp>
          <p:nvGrpSpPr>
            <p:cNvPr id="26" name="Group 17"/>
            <p:cNvGrpSpPr/>
            <p:nvPr/>
          </p:nvGrpSpPr>
          <p:grpSpPr>
            <a:xfrm>
              <a:off x="8210771" y="4765616"/>
              <a:ext cx="1087835" cy="876836"/>
              <a:chOff x="0" y="0"/>
              <a:chExt cx="1450447" cy="1169115"/>
            </a:xfrm>
          </p:grpSpPr>
          <p:pic>
            <p:nvPicPr>
              <p:cNvPr id="27" name="Picture 18"/>
              <p:cNvPicPr>
                <a:picLocks noChangeAspect="1"/>
              </p:cNvPicPr>
              <p:nvPr/>
            </p:nvPicPr>
            <p:blipFill>
              <a:blip r:embed="rId20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21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0" y="0"/>
                <a:ext cx="1090465" cy="1169115"/>
              </a:xfrm>
              <a:prstGeom prst="rect">
                <a:avLst/>
              </a:prstGeom>
            </p:spPr>
          </p:pic>
          <p:pic>
            <p:nvPicPr>
              <p:cNvPr id="28" name="Picture 19"/>
              <p:cNvPicPr>
                <a:picLocks noChangeAspect="1"/>
              </p:cNvPicPr>
              <p:nvPr/>
            </p:nvPicPr>
            <p:blipFill>
              <a:blip r:embed="rId2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23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07126" y="388223"/>
                <a:ext cx="1043321" cy="392668"/>
              </a:xfrm>
              <a:prstGeom prst="rect">
                <a:avLst/>
              </a:prstGeom>
            </p:spPr>
          </p:pic>
        </p:grpSp>
        <p:sp>
          <p:nvSpPr>
            <p:cNvPr id="41" name="Rectangle 40"/>
            <p:cNvSpPr/>
            <p:nvPr/>
          </p:nvSpPr>
          <p:spPr>
            <a:xfrm>
              <a:off x="6322240" y="5944374"/>
              <a:ext cx="4864897" cy="24745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pt-BR" sz="4300" smtClean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Hoán thành các bài tập còn lại trong SGK và SBT.</a:t>
              </a:r>
              <a:endParaRPr lang="en-US" sz="43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83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2514600" y="2782097"/>
            <a:ext cx="14478000" cy="33855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200"/>
              </a:lnSpc>
            </a:pPr>
            <a:r>
              <a:rPr lang="en-GB" sz="9000" b="1" smtClean="0">
                <a:solidFill>
                  <a:srgbClr val="F6FA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 ƠN CÁC EM ĐÃ LẮNG NGHE BÀI GIẢNG!</a:t>
            </a:r>
            <a:endParaRPr lang="en-US" sz="9000" b="1">
              <a:solidFill>
                <a:srgbClr val="F6FA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3790610" y="7196114"/>
            <a:ext cx="2206620" cy="206218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2667000" y="3934556"/>
            <a:ext cx="4901248" cy="326155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5676034" y="-708019"/>
            <a:ext cx="3638840" cy="347343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2929891" y="-234835"/>
            <a:ext cx="7315200" cy="12635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99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2743200" y="2093718"/>
            <a:ext cx="11887200" cy="51398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9000" b="1" smtClean="0">
                <a:solidFill>
                  <a:srgbClr val="F6FA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</a:t>
            </a:r>
            <a:r>
              <a:rPr lang="en-US" sz="9000" b="1" smtClean="0">
                <a:solidFill>
                  <a:srgbClr val="F6FA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  <a:endParaRPr lang="en-US" sz="9000" b="1" smtClean="0">
              <a:solidFill>
                <a:srgbClr val="F6FA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9000" b="1" smtClean="0">
                <a:solidFill>
                  <a:srgbClr val="F6FA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 NHÂN VÀ PHÉP CHIA PHÂN SỐ</a:t>
            </a:r>
            <a:endParaRPr lang="en-US" sz="9000" b="1">
              <a:solidFill>
                <a:srgbClr val="F6FA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-381000" y="-266700"/>
            <a:ext cx="3348543" cy="369819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1926738" y="965463"/>
            <a:ext cx="2081609" cy="78344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5011400" y="7429500"/>
            <a:ext cx="3863325" cy="368771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13224472" y="6992289"/>
            <a:ext cx="3743990" cy="32947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A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990600" y="3207928"/>
            <a:ext cx="4653687" cy="4442155"/>
            <a:chOff x="1242637" y="3291766"/>
            <a:chExt cx="4653687" cy="4442155"/>
          </a:xfrm>
        </p:grpSpPr>
        <p:pic>
          <p:nvPicPr>
            <p:cNvPr id="16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1242637" y="3291766"/>
              <a:ext cx="4653687" cy="4442155"/>
            </a:xfrm>
            <a:prstGeom prst="rect">
              <a:avLst/>
            </a:prstGeom>
          </p:spPr>
        </p:pic>
        <p:sp>
          <p:nvSpPr>
            <p:cNvPr id="9" name="TextBox 9"/>
            <p:cNvSpPr txBox="1"/>
            <p:nvPr/>
          </p:nvSpPr>
          <p:spPr>
            <a:xfrm>
              <a:off x="1910122" y="4681846"/>
              <a:ext cx="3362960" cy="166199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4500" b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Phép nhân hai phân số</a:t>
              </a:r>
              <a:endParaRPr lang="en-US" sz="45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6709181" y="3197768"/>
            <a:ext cx="4494124" cy="4289845"/>
            <a:chOff x="6781800" y="3309546"/>
            <a:chExt cx="4494124" cy="4289845"/>
          </a:xfrm>
        </p:grpSpPr>
        <p:pic>
          <p:nvPicPr>
            <p:cNvPr id="17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781800" y="3309546"/>
              <a:ext cx="4494124" cy="4289845"/>
            </a:xfrm>
            <a:prstGeom prst="rect">
              <a:avLst/>
            </a:prstGeom>
          </p:spPr>
        </p:pic>
        <p:sp>
          <p:nvSpPr>
            <p:cNvPr id="12" name="TextBox 12"/>
            <p:cNvSpPr txBox="1"/>
            <p:nvPr/>
          </p:nvSpPr>
          <p:spPr>
            <a:xfrm>
              <a:off x="7123862" y="4629132"/>
              <a:ext cx="3810000" cy="166199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4500" b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 chất của phép nhân</a:t>
              </a:r>
              <a:endParaRPr lang="en-US" sz="45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4249243" y="8115300"/>
            <a:ext cx="4038757" cy="2687609"/>
          </a:xfrm>
          <a:prstGeom prst="rect">
            <a:avLst/>
          </a:prstGeom>
        </p:spPr>
      </p:pic>
      <p:sp>
        <p:nvSpPr>
          <p:cNvPr id="15" name="TextBox 8"/>
          <p:cNvSpPr txBox="1"/>
          <p:nvPr/>
        </p:nvSpPr>
        <p:spPr>
          <a:xfrm>
            <a:off x="3520200" y="754178"/>
            <a:ext cx="12279740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6000" b="1" smtClean="0">
                <a:solidFill>
                  <a:srgbClr val="7683C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 DUNG BÀI HỌC</a:t>
            </a:r>
            <a:endParaRPr lang="en-US" sz="6000" b="1">
              <a:solidFill>
                <a:srgbClr val="7683C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1981200" y="297231"/>
            <a:ext cx="2149826" cy="200911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12496800" y="3197768"/>
            <a:ext cx="4392599" cy="4192934"/>
            <a:chOff x="12029142" y="3294878"/>
            <a:chExt cx="4392599" cy="4192934"/>
          </a:xfrm>
        </p:grpSpPr>
        <p:pic>
          <p:nvPicPr>
            <p:cNvPr id="10" name="Picture 4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rcRect/>
            <a:stretch>
              <a:fillRect/>
            </a:stretch>
          </p:blipFill>
          <p:spPr>
            <a:xfrm>
              <a:off x="12029142" y="3294878"/>
              <a:ext cx="4392599" cy="4192934"/>
            </a:xfrm>
            <a:prstGeom prst="rect">
              <a:avLst/>
            </a:prstGeom>
          </p:spPr>
        </p:pic>
        <p:sp>
          <p:nvSpPr>
            <p:cNvPr id="11" name="TextBox 12"/>
            <p:cNvSpPr txBox="1"/>
            <p:nvPr/>
          </p:nvSpPr>
          <p:spPr>
            <a:xfrm>
              <a:off x="12386570" y="4623471"/>
              <a:ext cx="3810000" cy="166199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4500" b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Phép chia phân số</a:t>
              </a:r>
              <a:endParaRPr lang="en-US" sz="45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A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Alternate Process 15"/>
          <p:cNvSpPr/>
          <p:nvPr/>
        </p:nvSpPr>
        <p:spPr>
          <a:xfrm>
            <a:off x="762000" y="2439260"/>
            <a:ext cx="16393030" cy="3207026"/>
          </a:xfrm>
          <a:prstGeom prst="flowChartAlternateProcess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42904" y="430526"/>
            <a:ext cx="10357963" cy="135692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92E47F9-1C67-46DD-8058-BBC043CD48DF}"/>
              </a:ext>
            </a:extLst>
          </p:cNvPr>
          <p:cNvSpPr txBox="1"/>
          <p:nvPr/>
        </p:nvSpPr>
        <p:spPr>
          <a:xfrm>
            <a:off x="2033708" y="692919"/>
            <a:ext cx="8145567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000" b="1" i="0" u="none" strike="noStrike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5000" b="1" i="0" u="none" strike="noStrike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5000" b="1" i="0" u="none" strike="noStrike" smtClean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Phép nhân hai phân số</a:t>
            </a:r>
            <a:endParaRPr lang="en-US" sz="5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933997" y="611664"/>
            <a:ext cx="1099711" cy="102773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itle 1">
                <a:extLst>
                  <a:ext uri="{FF2B5EF4-FFF2-40B4-BE49-F238E27FC236}">
                    <a16:creationId xmlns:a16="http://schemas.microsoft.com/office/drawing/2014/main" id="{9DF5849C-9A74-41FE-947D-600E5284FD0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26698" y="3487903"/>
                <a:ext cx="13930212" cy="2449292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000" smtClean="0">
                    <a:solidFill>
                      <a:schemeClr val="accent4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Em hãy nhớ lại quy tắc nhân hai phân số (có tử và mẫu đều dương) rồi tính</a:t>
                </a:r>
                <a:r>
                  <a:rPr lang="en-US" sz="4500" smtClean="0">
                    <a:solidFill>
                      <a:schemeClr val="accent4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GB" sz="4500" b="0" i="1" smtClean="0">
                        <a:solidFill>
                          <a:schemeClr val="accent4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  <m:f>
                      <m:fPr>
                        <m:ctrlPr>
                          <a:rPr lang="en-GB" sz="4500" b="0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4500" dirty="0" smtClean="0">
                    <a:solidFill>
                      <a:schemeClr val="accent4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500" smtClean="0">
                    <a:solidFill>
                      <a:schemeClr val="accent4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  <m:r>
                      <a:rPr lang="en-GB" sz="4500" b="0" i="1" smtClean="0">
                        <a:solidFill>
                          <a:schemeClr val="accent4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  <m:f>
                      <m:fPr>
                        <m:ctrlPr>
                          <a:rPr lang="en-GB" sz="4500" b="0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4500" dirty="0" smtClean="0">
                    <a:solidFill>
                      <a:schemeClr val="accent4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4500" dirty="0">
                  <a:solidFill>
                    <a:schemeClr val="accent4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4" name="Title 1">
                <a:extLst>
                  <a:ext uri="{FF2B5EF4-FFF2-40B4-BE49-F238E27FC236}">
                    <a16:creationId xmlns:a16="http://schemas.microsoft.com/office/drawing/2014/main" id="{9DF5849C-9A74-41FE-947D-600E5284FD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6698" y="3487903"/>
                <a:ext cx="13930212" cy="2449292"/>
              </a:xfrm>
              <a:prstGeom prst="rect">
                <a:avLst/>
              </a:prstGeom>
              <a:blipFill>
                <a:blip r:embed="rId10"/>
                <a:stretch>
                  <a:fillRect l="-1575" t="-2239" r="-15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5461360" y="7200900"/>
            <a:ext cx="3180653" cy="351277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574" y="2818398"/>
            <a:ext cx="1981070" cy="179763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0" name="Rectangle 19"/>
              <p:cNvSpPr/>
              <p:nvPr/>
            </p:nvSpPr>
            <p:spPr>
              <a:xfrm>
                <a:off x="4364252" y="6629517"/>
                <a:ext cx="3162299" cy="11842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nl-NL" sz="4500" smtClean="0">
                    <a:solidFill>
                      <a:srgbClr val="000000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Ta có: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num>
                      <m:den>
                        <m:r>
                          <a:rPr lang="nl-NL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vi-V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nl-NL" sz="5000" smtClean="0">
                    <a:solidFill>
                      <a:srgbClr val="000000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den>
                    </m:f>
                  </m:oMath>
                </a14:m>
                <a:endParaRPr lang="en-US" sz="5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4252" y="6629517"/>
                <a:ext cx="3162299" cy="1184299"/>
              </a:xfrm>
              <a:prstGeom prst="rect">
                <a:avLst/>
              </a:prstGeom>
              <a:blipFill>
                <a:blip r:embed="rId13"/>
                <a:stretch>
                  <a:fillRect l="-8092" t="-1031" b="-123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Rectangle 21"/>
              <p:cNvSpPr/>
              <p:nvPr/>
            </p:nvSpPr>
            <p:spPr>
              <a:xfrm>
                <a:off x="7145551" y="6629517"/>
                <a:ext cx="1845570" cy="11851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nl-NL" sz="500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5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  <m:r>
                          <a:rPr lang="nl-NL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.  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nl-NL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3 .  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den>
                    </m:f>
                  </m:oMath>
                </a14:m>
                <a:endParaRPr lang="en-US" sz="500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5551" y="6629517"/>
                <a:ext cx="1845570" cy="118519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Rectangle 23"/>
              <p:cNvSpPr/>
              <p:nvPr/>
            </p:nvSpPr>
            <p:spPr>
              <a:xfrm>
                <a:off x="9099260" y="6629517"/>
                <a:ext cx="1257267" cy="11815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5000" smtClean="0">
                    <a:solidFill>
                      <a:srgbClr val="C00000"/>
                    </a:solidFill>
                  </a:rPr>
                  <a:t> </a:t>
                </a:r>
                <a:endParaRPr lang="en-US" sz="500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9260" y="6629517"/>
                <a:ext cx="1257267" cy="118154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Rectangle 24"/>
              <p:cNvSpPr/>
              <p:nvPr/>
            </p:nvSpPr>
            <p:spPr>
              <a:xfrm>
                <a:off x="6016982" y="8282563"/>
                <a:ext cx="1509569" cy="11966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  <m:r>
                      <a:rPr lang="vi-V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nl-NL" sz="5000" smtClean="0">
                    <a:solidFill>
                      <a:srgbClr val="000000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endParaRPr lang="en-US" sz="5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6982" y="8282563"/>
                <a:ext cx="1509569" cy="1196610"/>
              </a:xfrm>
              <a:prstGeom prst="rect">
                <a:avLst/>
              </a:prstGeom>
              <a:blipFill>
                <a:blip r:embed="rId16"/>
                <a:stretch>
                  <a:fillRect b="-122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Rectangle 25"/>
              <p:cNvSpPr/>
              <p:nvPr/>
            </p:nvSpPr>
            <p:spPr>
              <a:xfrm>
                <a:off x="7145551" y="8319766"/>
                <a:ext cx="1845570" cy="11851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nl-NL" sz="500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5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  <m:r>
                          <a:rPr lang="nl-NL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.  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  <m:r>
                          <a:rPr lang="nl-NL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.  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endParaRPr lang="en-US" sz="500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5551" y="8319766"/>
                <a:ext cx="1845570" cy="1185196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Rectangle 26"/>
              <p:cNvSpPr/>
              <p:nvPr/>
            </p:nvSpPr>
            <p:spPr>
              <a:xfrm>
                <a:off x="8958515" y="8316112"/>
                <a:ext cx="1528175" cy="11913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en-US" sz="5000" smtClean="0">
                    <a:solidFill>
                      <a:srgbClr val="C00000"/>
                    </a:solidFill>
                  </a:rPr>
                  <a:t> </a:t>
                </a:r>
                <a:endParaRPr lang="en-US" sz="500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8515" y="8316112"/>
                <a:ext cx="1528175" cy="119135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4" grpId="0"/>
      <p:bldP spid="20" grpId="0"/>
      <p:bldP spid="22" grpId="0"/>
      <p:bldP spid="24" grpId="0"/>
      <p:bldP spid="25" grpId="0"/>
      <p:bldP spid="26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83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6058380" y="4722257"/>
            <a:ext cx="3837986" cy="41148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4742853" y="7158232"/>
            <a:ext cx="3956194" cy="338074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73858" y="-1258900"/>
            <a:ext cx="4436568" cy="4234906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-2057400" y="598862"/>
            <a:ext cx="7315200" cy="1263535"/>
          </a:xfrm>
          <a:prstGeom prst="rect">
            <a:avLst/>
          </a:prstGeom>
        </p:spPr>
      </p:pic>
      <p:sp>
        <p:nvSpPr>
          <p:cNvPr id="9" name="TextBox 2"/>
          <p:cNvSpPr txBox="1"/>
          <p:nvPr/>
        </p:nvSpPr>
        <p:spPr>
          <a:xfrm>
            <a:off x="5294647" y="1231080"/>
            <a:ext cx="11353800" cy="15855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 tắc trên vẫn đúng với các phân số có tử và mẫu là số nguyên.</a:t>
            </a:r>
            <a:endParaRPr lang="en-US" sz="45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81000" y="4138558"/>
            <a:ext cx="15342259" cy="3866403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coolSlant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vi-VN" sz="2800" dirty="0">
              <a:solidFill>
                <a:schemeClr val="tx1"/>
              </a:solidFill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85F88710-04F3-43DC-98E6-E3E16C3B1771}"/>
              </a:ext>
            </a:extLst>
          </p:cNvPr>
          <p:cNvSpPr txBox="1">
            <a:spLocks/>
          </p:cNvSpPr>
          <p:nvPr/>
        </p:nvSpPr>
        <p:spPr>
          <a:xfrm>
            <a:off x="927429" y="4499762"/>
            <a:ext cx="14602790" cy="16002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Muốn nhân hai phân số, ta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nhân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các tử với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nhau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và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nhân các mẫu với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nhau. </a:t>
            </a:r>
            <a:endParaRPr lang="en-US" sz="4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/>
              <p:cNvSpPr/>
              <p:nvPr/>
            </p:nvSpPr>
            <p:spPr>
              <a:xfrm>
                <a:off x="6489983" y="6358674"/>
                <a:ext cx="3477682" cy="14100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5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 sz="5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a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GB" sz="5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b</m:t>
                          </m:r>
                        </m:den>
                      </m:f>
                      <m:r>
                        <a:rPr lang="en-GB" sz="50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. </m:t>
                      </m:r>
                      <m:f>
                        <m:fPr>
                          <m:ctrlPr>
                            <a:rPr lang="en-US" sz="5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 sz="5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c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GB" sz="5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d</m:t>
                          </m:r>
                        </m:den>
                      </m:f>
                      <m:r>
                        <a:rPr lang="en-GB" sz="50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5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 sz="5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a</m:t>
                          </m:r>
                          <m:r>
                            <a:rPr lang="en-GB" sz="5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.</m:t>
                          </m:r>
                          <m:r>
                            <m:rPr>
                              <m:sty m:val="p"/>
                            </m:rPr>
                            <a:rPr lang="en-GB" sz="5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c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GB" sz="5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b</m:t>
                          </m:r>
                          <m:r>
                            <a:rPr lang="en-GB" sz="5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. </m:t>
                          </m:r>
                          <m:r>
                            <m:rPr>
                              <m:sty m:val="p"/>
                            </m:rPr>
                            <a:rPr lang="en-GB" sz="5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d</m:t>
                          </m:r>
                        </m:den>
                      </m:f>
                    </m:oMath>
                  </m:oMathPara>
                </a14:m>
                <a:endParaRPr lang="en-US" sz="5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9983" y="6358674"/>
                <a:ext cx="3477682" cy="141006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A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5314279" y="7564404"/>
            <a:ext cx="2822521" cy="269422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546691" y="405977"/>
            <a:ext cx="1858719" cy="173705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19512590">
            <a:off x="14566044" y="7160641"/>
            <a:ext cx="5427011" cy="361142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20231CD-2321-4FEB-8564-B7675EE93810}"/>
              </a:ext>
            </a:extLst>
          </p:cNvPr>
          <p:cNvSpPr txBox="1"/>
          <p:nvPr/>
        </p:nvSpPr>
        <p:spPr>
          <a:xfrm>
            <a:off x="6745121" y="706075"/>
            <a:ext cx="348429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5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50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50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/>
              <p:cNvSpPr/>
              <p:nvPr/>
            </p:nvSpPr>
            <p:spPr>
              <a:xfrm>
                <a:off x="1170230" y="2493544"/>
                <a:ext cx="2893934" cy="11851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nl-NL" sz="4500" smtClean="0">
                    <a:solidFill>
                      <a:srgbClr val="000000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GB" sz="5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den>
                    </m:f>
                    <m:r>
                      <a:rPr lang="vi-V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nl-NL" sz="5000" smtClean="0">
                    <a:solidFill>
                      <a:srgbClr val="000000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  <m:r>
                      <a:rPr lang="en-GB" sz="5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endParaRPr lang="en-US" sz="5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0230" y="2493544"/>
                <a:ext cx="2893934" cy="1185196"/>
              </a:xfrm>
              <a:prstGeom prst="rect">
                <a:avLst/>
              </a:prstGeom>
              <a:blipFill>
                <a:blip r:embed="rId11"/>
                <a:stretch>
                  <a:fillRect l="-8842" t="-515" b="-128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/>
              <p:cNvSpPr/>
              <p:nvPr/>
            </p:nvSpPr>
            <p:spPr>
              <a:xfrm>
                <a:off x="3970740" y="2421666"/>
                <a:ext cx="1915909" cy="12195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nl-NL" sz="500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(−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  <m:r>
                          <a:rPr lang="nl-NL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.  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  <m:r>
                          <a:rPr lang="nl-NL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.  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500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0740" y="2421666"/>
                <a:ext cx="1915909" cy="121950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/>
              <p:cNvSpPr/>
              <p:nvPr/>
            </p:nvSpPr>
            <p:spPr>
              <a:xfrm>
                <a:off x="5886649" y="2461639"/>
                <a:ext cx="2039533" cy="11851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12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35</m:t>
                        </m:r>
                      </m:den>
                    </m:f>
                  </m:oMath>
                </a14:m>
                <a:r>
                  <a:rPr lang="en-US" sz="5000" smtClean="0">
                    <a:solidFill>
                      <a:srgbClr val="C00000"/>
                    </a:solidFill>
                  </a:rPr>
                  <a:t> </a:t>
                </a:r>
                <a:r>
                  <a:rPr lang="en-US" sz="5000" smtClean="0">
                    <a:solidFill>
                      <a:srgbClr val="C00000"/>
                    </a:solidFill>
                  </a:rPr>
                  <a:t>;</a:t>
                </a:r>
                <a:endParaRPr lang="en-US" sz="500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6649" y="2461639"/>
                <a:ext cx="2039533" cy="1185196"/>
              </a:xfrm>
              <a:prstGeom prst="rect">
                <a:avLst/>
              </a:prstGeom>
              <a:blipFill>
                <a:blip r:embed="rId13"/>
                <a:stretch>
                  <a:fillRect r="-13473" b="-144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Rectangle 20"/>
              <p:cNvSpPr/>
              <p:nvPr/>
            </p:nvSpPr>
            <p:spPr>
              <a:xfrm>
                <a:off x="8487266" y="2361932"/>
                <a:ext cx="3471015" cy="11842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nl-NL" sz="4500" smtClean="0">
                    <a:solidFill>
                      <a:srgbClr val="000000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b) (-5) </a:t>
                </a:r>
                <a:r>
                  <a:rPr lang="nl-NL" sz="5000" smtClean="0">
                    <a:solidFill>
                      <a:srgbClr val="000000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13</m:t>
                        </m:r>
                      </m:den>
                    </m:f>
                    <m:r>
                      <a:rPr lang="en-GB" sz="5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endParaRPr lang="en-US" sz="5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7266" y="2361932"/>
                <a:ext cx="3471015" cy="1184299"/>
              </a:xfrm>
              <a:prstGeom prst="rect">
                <a:avLst/>
              </a:prstGeom>
              <a:blipFill>
                <a:blip r:embed="rId14"/>
                <a:stretch>
                  <a:fillRect l="-7368" t="-513" b="-123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Rectangle 21"/>
              <p:cNvSpPr/>
              <p:nvPr/>
            </p:nvSpPr>
            <p:spPr>
              <a:xfrm>
                <a:off x="13647826" y="2342420"/>
                <a:ext cx="2278188" cy="12195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nl-NL" sz="500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(−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  <m:r>
                          <a:rPr lang="nl-NL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.  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nl-NL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.  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13</m:t>
                        </m:r>
                      </m:den>
                    </m:f>
                  </m:oMath>
                </a14:m>
                <a:endParaRPr lang="en-US" sz="500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47826" y="2342420"/>
                <a:ext cx="2278188" cy="1219501"/>
              </a:xfrm>
              <a:prstGeom prst="rect">
                <a:avLst/>
              </a:prstGeom>
              <a:blipFill>
                <a:blip r:embed="rId15"/>
                <a:stretch>
                  <a:fillRect l="-12834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Rectangle 22"/>
              <p:cNvSpPr/>
              <p:nvPr/>
            </p:nvSpPr>
            <p:spPr>
              <a:xfrm>
                <a:off x="15895945" y="2361932"/>
                <a:ext cx="1885644" cy="11851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30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13</m:t>
                        </m:r>
                      </m:den>
                    </m:f>
                  </m:oMath>
                </a14:m>
                <a:r>
                  <a:rPr lang="en-US" sz="5000" smtClean="0">
                    <a:solidFill>
                      <a:srgbClr val="C00000"/>
                    </a:solidFill>
                  </a:rPr>
                  <a:t>.</a:t>
                </a:r>
                <a:endParaRPr lang="en-US" sz="500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95945" y="2361932"/>
                <a:ext cx="1885644" cy="1185196"/>
              </a:xfrm>
              <a:prstGeom prst="rect">
                <a:avLst/>
              </a:prstGeom>
              <a:blipFill>
                <a:blip r:embed="rId16"/>
                <a:stretch>
                  <a:fillRect r="-14563" b="-143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Rectangle 23"/>
              <p:cNvSpPr/>
              <p:nvPr/>
            </p:nvSpPr>
            <p:spPr>
              <a:xfrm>
                <a:off x="11847340" y="2354879"/>
                <a:ext cx="1834156" cy="11913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den>
                    </m:f>
                    <m:r>
                      <a:rPr lang="vi-VN" sz="50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nl-NL" sz="5000" smtClean="0">
                    <a:solidFill>
                      <a:srgbClr val="C00000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13</m:t>
                        </m:r>
                      </m:den>
                    </m:f>
                  </m:oMath>
                </a14:m>
                <a:endParaRPr lang="en-US" sz="50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47340" y="2354879"/>
                <a:ext cx="1834156" cy="1191352"/>
              </a:xfrm>
              <a:prstGeom prst="rect">
                <a:avLst/>
              </a:prstGeom>
              <a:blipFill>
                <a:blip r:embed="rId17"/>
                <a:stretch>
                  <a:fillRect b="-127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" name="Group 24"/>
          <p:cNvGrpSpPr/>
          <p:nvPr/>
        </p:nvGrpSpPr>
        <p:grpSpPr>
          <a:xfrm>
            <a:off x="873466" y="5375294"/>
            <a:ext cx="14440813" cy="3578206"/>
            <a:chOff x="2438400" y="3754953"/>
            <a:chExt cx="14440813" cy="3578206"/>
          </a:xfrm>
        </p:grpSpPr>
        <p:sp>
          <p:nvSpPr>
            <p:cNvPr id="26" name="Flowchart: Alternate Process 25"/>
            <p:cNvSpPr/>
            <p:nvPr/>
          </p:nvSpPr>
          <p:spPr>
            <a:xfrm>
              <a:off x="2438400" y="3754953"/>
              <a:ext cx="14440813" cy="3578206"/>
            </a:xfrm>
            <a:prstGeom prst="flowChartAlternateProcess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BA0BBA0-1B48-4E37-BE59-7225E5270A8B}"/>
                </a:ext>
              </a:extLst>
            </p:cNvPr>
            <p:cNvSpPr txBox="1"/>
            <p:nvPr/>
          </p:nvSpPr>
          <p:spPr>
            <a:xfrm>
              <a:off x="2715010" y="3942712"/>
              <a:ext cx="140208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4500" dirty="0" err="1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Muốn</a:t>
              </a:r>
              <a:r>
                <a:rPr lang="en-US" sz="45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4500" err="1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nhân</a:t>
              </a:r>
              <a:r>
                <a:rPr lang="en-US" sz="450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450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một </a:t>
              </a:r>
              <a:r>
                <a:rPr lang="en-US" sz="4500" dirty="0" err="1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số</a:t>
              </a:r>
              <a:r>
                <a:rPr lang="en-US" sz="45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4500" dirty="0" err="1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nguyên</a:t>
              </a:r>
              <a:r>
                <a:rPr lang="en-US" sz="45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4500" dirty="0" err="1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với</a:t>
              </a:r>
              <a:r>
                <a:rPr lang="en-US" sz="45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4500" dirty="0" err="1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một</a:t>
              </a:r>
              <a:r>
                <a:rPr lang="en-US" sz="45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4500" dirty="0" err="1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phân</a:t>
              </a:r>
              <a:r>
                <a:rPr lang="en-US" sz="45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4500" dirty="0" err="1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số</a:t>
              </a:r>
              <a:r>
                <a:rPr lang="en-US" sz="45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, ta </a:t>
              </a:r>
              <a:r>
                <a:rPr lang="en-US" sz="4500" dirty="0" err="1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nhân</a:t>
              </a:r>
              <a:r>
                <a:rPr lang="en-US" sz="45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4500" dirty="0" err="1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số</a:t>
              </a:r>
              <a:r>
                <a:rPr lang="en-US" sz="45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4500" err="1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nguyên</a:t>
              </a:r>
              <a:r>
                <a:rPr lang="en-US" sz="450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450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đó </a:t>
              </a:r>
              <a:r>
                <a:rPr lang="en-US" sz="450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với </a:t>
              </a:r>
              <a:r>
                <a:rPr lang="en-US" sz="4500" dirty="0" err="1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tử</a:t>
              </a:r>
              <a:r>
                <a:rPr lang="en-US" sz="45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4500" dirty="0" err="1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của</a:t>
              </a:r>
              <a:r>
                <a:rPr lang="en-US" sz="45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4500" dirty="0" err="1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phân</a:t>
              </a:r>
              <a:r>
                <a:rPr lang="en-US" sz="45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4500" dirty="0" err="1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số</a:t>
              </a:r>
              <a:r>
                <a:rPr lang="en-US" sz="45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4500" dirty="0" err="1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và</a:t>
              </a:r>
              <a:r>
                <a:rPr lang="en-US" sz="45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4500" dirty="0" err="1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giữ</a:t>
              </a:r>
              <a:r>
                <a:rPr lang="en-US" sz="45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4500" err="1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nguyên</a:t>
              </a:r>
              <a:r>
                <a:rPr lang="en-US" sz="450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450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mẫu.</a:t>
              </a:r>
              <a:endParaRPr lang="en-US" sz="45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28" name="TextBox 8"/>
          <p:cNvSpPr txBox="1"/>
          <p:nvPr/>
        </p:nvSpPr>
        <p:spPr>
          <a:xfrm>
            <a:off x="1205672" y="4231179"/>
            <a:ext cx="2823049" cy="8463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6600"/>
              </a:lnSpc>
            </a:pPr>
            <a:r>
              <a:rPr lang="en-US" sz="4500" b="1" smtClean="0">
                <a:solidFill>
                  <a:srgbClr val="2E50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 </a:t>
            </a:r>
            <a:r>
              <a:rPr lang="en-US" sz="4500" b="1" smtClean="0">
                <a:solidFill>
                  <a:srgbClr val="2E50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xét:</a:t>
            </a:r>
            <a:endParaRPr lang="en-US" sz="4500" b="1">
              <a:solidFill>
                <a:srgbClr val="2E507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Rectangle 28"/>
              <p:cNvSpPr/>
              <p:nvPr/>
            </p:nvSpPr>
            <p:spPr>
              <a:xfrm>
                <a:off x="6906415" y="7454280"/>
                <a:ext cx="2868478" cy="12201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000" smtClean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5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b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GB" sz="5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c</m:t>
                        </m:r>
                      </m:den>
                    </m:f>
                    <m:r>
                      <a:rPr lang="en-GB" sz="5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5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a</m:t>
                        </m:r>
                        <m:r>
                          <a:rPr lang="en-GB" sz="5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.  </m:t>
                        </m:r>
                        <m:r>
                          <m:rPr>
                            <m:sty m:val="p"/>
                          </m:rPr>
                          <a:rPr lang="en-GB" sz="5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b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GB" sz="5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c</m:t>
                        </m:r>
                      </m:den>
                    </m:f>
                  </m:oMath>
                </a14:m>
                <a:endParaRPr lang="en-US" sz="5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6415" y="7454280"/>
                <a:ext cx="2868478" cy="1220142"/>
              </a:xfrm>
              <a:prstGeom prst="rect">
                <a:avLst/>
              </a:prstGeom>
              <a:blipFill>
                <a:blip r:embed="rId18"/>
                <a:stretch>
                  <a:fillRect l="-10213" b="-1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025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  <p:bldP spid="21" grpId="0"/>
      <p:bldP spid="22" grpId="0"/>
      <p:bldP spid="23" grpId="0"/>
      <p:bldP spid="24" grpId="0"/>
      <p:bldP spid="28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A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838200" y="190500"/>
            <a:ext cx="1371600" cy="128182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5087600" y="7886700"/>
            <a:ext cx="5038361" cy="33528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1457553" y="1641305"/>
                <a:ext cx="15697200" cy="26366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40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</a:t>
                </a:r>
                <a:r>
                  <a:rPr lang="en-GB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ẹ</a:t>
                </a:r>
                <a:r>
                  <a:rPr lang="vi-VN" sz="40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Minh dành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0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vi-VN" sz="40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40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40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tiền </a:t>
                </a:r>
                <a:r>
                  <a:rPr lang="vi-VN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lương hằng tháng đề chỉ tiêu trong gia đình.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0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vi-VN" sz="40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  <m:r>
                      <a:rPr lang="en-US" sz="4000" i="1"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vi-VN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số trên chỉ tiêu đó là tiền ăn bán trú cho Minh. </a:t>
                </a:r>
                <a:r>
                  <a:rPr lang="vi-VN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Hỏi </a:t>
                </a:r>
                <a:r>
                  <a:rPr lang="vi-VN" sz="40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ti</a:t>
                </a:r>
                <a:r>
                  <a:rPr lang="en-GB" sz="40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ề</a:t>
                </a:r>
                <a:r>
                  <a:rPr lang="vi-VN" sz="40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 </a:t>
                </a:r>
                <a:r>
                  <a:rPr lang="vi-VN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ăn bán trú cho Minh bằng bao nhiêu phần tiền lương hằng tháng của mẹ?</a:t>
                </a:r>
                <a:endParaRPr lang="en-US" sz="400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553" y="1641305"/>
                <a:ext cx="15697200" cy="2636619"/>
              </a:xfrm>
              <a:prstGeom prst="rect">
                <a:avLst/>
              </a:prstGeom>
              <a:blipFill>
                <a:blip r:embed="rId8"/>
                <a:stretch>
                  <a:fillRect l="-1359" r="-1398" b="-62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920231CD-2321-4FEB-8564-B7675EE93810}"/>
              </a:ext>
            </a:extLst>
          </p:cNvPr>
          <p:cNvSpPr txBox="1"/>
          <p:nvPr/>
        </p:nvSpPr>
        <p:spPr>
          <a:xfrm>
            <a:off x="6858000" y="471726"/>
            <a:ext cx="348429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5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50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50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7ED6EEB-25CA-4799-BFAE-3FF1CDEAE044}"/>
              </a:ext>
            </a:extLst>
          </p:cNvPr>
          <p:cNvSpPr txBox="1"/>
          <p:nvPr/>
        </p:nvSpPr>
        <p:spPr>
          <a:xfrm>
            <a:off x="7894134" y="4773319"/>
            <a:ext cx="141201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GB" sz="4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50465" y="6066835"/>
            <a:ext cx="14578045" cy="1501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00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vi-VN" sz="400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en-GB" sz="400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ề</a:t>
            </a:r>
            <a:r>
              <a:rPr lang="vi-VN" sz="400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 ăn bán trú cho Minh </a:t>
            </a:r>
            <a:r>
              <a:rPr lang="vi-VN" sz="400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bằng </a:t>
            </a:r>
            <a:r>
              <a:rPr lang="en-GB" sz="400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 </a:t>
            </a:r>
            <a:r>
              <a:rPr lang="vi-VN" sz="400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phần </a:t>
            </a:r>
            <a:r>
              <a:rPr lang="vi-VN" sz="400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tiền lương hằng tháng </a:t>
            </a:r>
            <a:r>
              <a:rPr lang="vi-VN" sz="400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 </a:t>
            </a:r>
            <a:r>
              <a:rPr lang="vi-VN" sz="400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mẹ</a:t>
            </a:r>
            <a:r>
              <a:rPr lang="en-GB" sz="400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là:</a:t>
            </a:r>
            <a:endParaRPr lang="en-US" sz="400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6096000" y="7841512"/>
                <a:ext cx="4058290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4000" b="0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4000" b="0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sz="40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. 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4000" b="0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4000" b="0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40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4000" b="0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GB" sz="4000" b="0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.</m:t>
                          </m:r>
                          <m:r>
                            <a:rPr lang="en-GB" sz="4000" b="0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2</m:t>
                          </m:r>
                        </m:num>
                        <m:den>
                          <m:r>
                            <a:rPr lang="en-GB" sz="4000" b="0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  <m:r>
                            <a:rPr lang="en-GB" sz="4000" b="0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. </m:t>
                          </m:r>
                          <m:r>
                            <a:rPr lang="en-GB" sz="4000" b="0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4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400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4000" b="0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en-US" sz="400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7841512"/>
                <a:ext cx="4058290" cy="124880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3416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3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A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entagon 15"/>
          <p:cNvSpPr/>
          <p:nvPr/>
        </p:nvSpPr>
        <p:spPr>
          <a:xfrm>
            <a:off x="3043638" y="1897907"/>
            <a:ext cx="4079657" cy="963528"/>
          </a:xfrm>
          <a:prstGeom prst="homePlat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2"/>
          <p:cNvSpPr txBox="1"/>
          <p:nvPr/>
        </p:nvSpPr>
        <p:spPr>
          <a:xfrm>
            <a:off x="3244361" y="1651526"/>
            <a:ext cx="3596934" cy="1078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680"/>
              </a:lnSpc>
            </a:pPr>
            <a:r>
              <a:rPr lang="en-US" sz="45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 1</a:t>
            </a:r>
            <a:endParaRPr lang="en-US" sz="4500" b="1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4"/>
              <p:cNvSpPr txBox="1"/>
              <p:nvPr/>
            </p:nvSpPr>
            <p:spPr>
              <a:xfrm>
                <a:off x="3497181" y="3988121"/>
                <a:ext cx="4157281" cy="1212576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  <m:r>
                      <a:rPr lang="en-GB" sz="45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.  </m:t>
                    </m:r>
                    <m:f>
                      <m:fPr>
                        <m:ctrlPr>
                          <a:rPr lang="en-GB" sz="45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en-GB" sz="45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endParaRPr lang="en-US" sz="4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7181" y="3988121"/>
                <a:ext cx="4157281" cy="1212576"/>
              </a:xfrm>
              <a:prstGeom prst="rect">
                <a:avLst/>
              </a:prstGeom>
              <a:blipFill>
                <a:blip r:embed="rId2"/>
                <a:stretch>
                  <a:fillRect l="-8358" b="-90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6"/>
              <p:cNvSpPr txBox="1"/>
              <p:nvPr/>
            </p:nvSpPr>
            <p:spPr>
              <a:xfrm>
                <a:off x="11811000" y="3900823"/>
                <a:ext cx="3242138" cy="120026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45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5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−7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den>
                    </m:f>
                    <m:r>
                      <a:rPr lang="en-GB" sz="45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.  </m:t>
                    </m:r>
                    <m:f>
                      <m:fPr>
                        <m:ctrlPr>
                          <a:rPr lang="en-GB" sz="45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−9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</m:den>
                    </m:f>
                    <m:r>
                      <a:rPr lang="en-GB" sz="45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en-US" sz="4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11000" y="3900823"/>
                <a:ext cx="3242138" cy="1200265"/>
              </a:xfrm>
              <a:prstGeom prst="rect">
                <a:avLst/>
              </a:prstGeom>
              <a:blipFill>
                <a:blip r:embed="rId3"/>
                <a:stretch>
                  <a:fillRect l="-10734" b="-91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6778767" y="8115300"/>
            <a:ext cx="2322776" cy="256531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75836" y="8706800"/>
            <a:ext cx="1899078" cy="1671188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360388" y="1287032"/>
            <a:ext cx="1682511" cy="1572383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2008852" y="-1299191"/>
            <a:ext cx="2423583" cy="2598383"/>
          </a:xfrm>
          <a:prstGeom prst="rect">
            <a:avLst/>
          </a:prstGeom>
        </p:spPr>
      </p:pic>
      <p:sp>
        <p:nvSpPr>
          <p:cNvPr id="17" name="TextBox 5"/>
          <p:cNvSpPr txBox="1"/>
          <p:nvPr/>
        </p:nvSpPr>
        <p:spPr>
          <a:xfrm>
            <a:off x="7947820" y="2013603"/>
            <a:ext cx="19812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 spc="21" smtClean="0">
                <a:latin typeface="Arial" panose="020B0604020202020204" pitchFamily="34" charset="0"/>
                <a:cs typeface="Arial" panose="020B0604020202020204" pitchFamily="34" charset="0"/>
              </a:rPr>
              <a:t>Tính:</a:t>
            </a:r>
            <a:endParaRPr lang="en-US" sz="4500" spc="2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10"/>
          <p:cNvSpPr txBox="1"/>
          <p:nvPr/>
        </p:nvSpPr>
        <p:spPr>
          <a:xfrm>
            <a:off x="6080899" y="481817"/>
            <a:ext cx="685800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5000" b="1" smtClean="0">
                <a:solidFill>
                  <a:srgbClr val="3B2F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cá nhân</a:t>
            </a:r>
            <a:endParaRPr lang="en-US" sz="5000" b="1">
              <a:solidFill>
                <a:srgbClr val="3B2F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Rectangle 21"/>
              <p:cNvSpPr/>
              <p:nvPr/>
            </p:nvSpPr>
            <p:spPr>
              <a:xfrm>
                <a:off x="3905619" y="5501288"/>
                <a:ext cx="2438488" cy="12195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nl-NL" sz="500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(−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  <m:r>
                          <a:rPr lang="nl-NL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.  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a:rPr lang="nl-NL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.  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US" sz="500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5619" y="5501288"/>
                <a:ext cx="2438488" cy="1219501"/>
              </a:xfrm>
              <a:prstGeom prst="rect">
                <a:avLst/>
              </a:prstGeom>
              <a:blipFill>
                <a:blip r:embed="rId12"/>
                <a:stretch>
                  <a:fillRect l="-5500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Rectangle 22"/>
              <p:cNvSpPr/>
              <p:nvPr/>
            </p:nvSpPr>
            <p:spPr>
              <a:xfrm>
                <a:off x="4093990" y="7037410"/>
                <a:ext cx="1597104" cy="11787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5000" smtClean="0">
                    <a:solidFill>
                      <a:srgbClr val="C00000"/>
                    </a:solidFill>
                  </a:rPr>
                  <a:t> </a:t>
                </a:r>
                <a:endParaRPr lang="en-US" sz="500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3990" y="7037410"/>
                <a:ext cx="1597104" cy="1178784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Rectangle 23"/>
              <p:cNvSpPr/>
              <p:nvPr/>
            </p:nvSpPr>
            <p:spPr>
              <a:xfrm>
                <a:off x="12115800" y="5403617"/>
                <a:ext cx="3153427" cy="12195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nl-NL" sz="500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(−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  <m:r>
                          <a:rPr lang="nl-NL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.  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(−9)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10 </m:t>
                        </m:r>
                        <m:r>
                          <a:rPr lang="nl-NL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.  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11</m:t>
                        </m:r>
                      </m:den>
                    </m:f>
                  </m:oMath>
                </a14:m>
                <a:endParaRPr lang="en-US" sz="500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15800" y="5403617"/>
                <a:ext cx="3153427" cy="1219501"/>
              </a:xfrm>
              <a:prstGeom prst="rect">
                <a:avLst/>
              </a:prstGeom>
              <a:blipFill>
                <a:blip r:embed="rId14"/>
                <a:stretch>
                  <a:fillRect l="-4255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Rectangle 24"/>
              <p:cNvSpPr/>
              <p:nvPr/>
            </p:nvSpPr>
            <p:spPr>
              <a:xfrm>
                <a:off x="12344400" y="6831536"/>
                <a:ext cx="1799082" cy="11851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63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110</m:t>
                        </m:r>
                      </m:den>
                    </m:f>
                  </m:oMath>
                </a14:m>
                <a:r>
                  <a:rPr lang="en-US" sz="5000" smtClean="0">
                    <a:solidFill>
                      <a:srgbClr val="C00000"/>
                    </a:solidFill>
                  </a:rPr>
                  <a:t> </a:t>
                </a:r>
                <a:endParaRPr lang="en-US" sz="500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44400" y="6831536"/>
                <a:ext cx="1799082" cy="118519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11267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7" grpId="0"/>
      <p:bldP spid="22" grpId="0"/>
      <p:bldP spid="23" grpId="0"/>
      <p:bldP spid="24" grpId="0"/>
      <p:bldP spid="2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577</TotalTime>
  <Words>840</Words>
  <Application>Microsoft Office PowerPoint</Application>
  <PresentationFormat>Custom</PresentationFormat>
  <Paragraphs>194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Cambria Math</vt:lpstr>
      <vt:lpstr>Arial</vt:lpstr>
      <vt:lpstr>Times New Roman</vt:lpstr>
      <vt:lpstr>Symbol</vt:lpstr>
      <vt:lpstr>SimSun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Orange and White Playful Mathematics Class Education Presentation</dc:title>
  <cp:lastModifiedBy>Admin</cp:lastModifiedBy>
  <cp:revision>49</cp:revision>
  <dcterms:created xsi:type="dcterms:W3CDTF">2006-08-16T00:00:00Z</dcterms:created>
  <dcterms:modified xsi:type="dcterms:W3CDTF">2021-10-23T07:44:24Z</dcterms:modified>
  <dc:identifier>DAEqV37c6xw</dc:identifier>
</cp:coreProperties>
</file>