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541" r:id="rId2"/>
    <p:sldId id="503" r:id="rId3"/>
    <p:sldId id="525" r:id="rId4"/>
    <p:sldId id="497" r:id="rId5"/>
    <p:sldId id="529" r:id="rId6"/>
    <p:sldId id="530" r:id="rId7"/>
    <p:sldId id="531" r:id="rId8"/>
    <p:sldId id="532" r:id="rId9"/>
    <p:sldId id="533" r:id="rId10"/>
    <p:sldId id="534" r:id="rId11"/>
    <p:sldId id="535" r:id="rId12"/>
    <p:sldId id="536" r:id="rId13"/>
    <p:sldId id="540" r:id="rId14"/>
    <p:sldId id="538" r:id="rId15"/>
    <p:sldId id="537" r:id="rId16"/>
    <p:sldId id="515" r:id="rId17"/>
    <p:sldId id="521" r:id="rId18"/>
    <p:sldId id="539" r:id="rId19"/>
    <p:sldId id="518" r:id="rId20"/>
    <p:sldId id="528" r:id="rId21"/>
    <p:sldId id="527" r:id="rId22"/>
    <p:sldId id="52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0DD"/>
    <a:srgbClr val="009900"/>
    <a:srgbClr val="FFCCFF"/>
    <a:srgbClr val="BCFCD4"/>
    <a:srgbClr val="99FF66"/>
    <a:srgbClr val="33CCFF"/>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80" autoAdjust="0"/>
  </p:normalViewPr>
  <p:slideViewPr>
    <p:cSldViewPr>
      <p:cViewPr varScale="1">
        <p:scale>
          <a:sx n="70" d="100"/>
          <a:sy n="70" d="100"/>
        </p:scale>
        <p:origin x="141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2.xml.rels><?xml version="1.0" encoding="UTF-8" standalone="yes"?>
<Relationships xmlns="http://schemas.openxmlformats.org/package/2006/relationships"><Relationship Id="rId1" Type="http://schemas.openxmlformats.org/officeDocument/2006/relationships/image" Target="../media/image20.png"/></Relationships>
</file>

<file path=ppt/diagrams/_rels/data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iagrams/_rels/data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diagrams/_rels/drawing2.xml.rels><?xml version="1.0" encoding="UTF-8" standalone="yes"?>
<Relationships xmlns="http://schemas.openxmlformats.org/package/2006/relationships"><Relationship Id="rId1" Type="http://schemas.openxmlformats.org/officeDocument/2006/relationships/image" Target="../media/image2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BBB91E-DAF9-47E3-9C1B-82DE845568D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842A6939-AB67-443F-A238-B1594B14F58A}">
      <dgm:prSet phldrT="[Text]" custT="1"/>
      <dgm:spPr/>
      <dgm:t>
        <a:bodyPr/>
        <a:lstStyle/>
        <a:p>
          <a:r>
            <a:rPr lang="en-US" sz="1800" b="1" dirty="0" smtClean="0">
              <a:latin typeface="Cambria" pitchFamily="18" charset="0"/>
              <a:ea typeface="Cambria" pitchFamily="18" charset="0"/>
            </a:rPr>
            <a:t>3 </a:t>
          </a:r>
          <a:r>
            <a:rPr lang="en-US" sz="1800" b="1" dirty="0" err="1" smtClean="0">
              <a:latin typeface="Cambria" pitchFamily="18" charset="0"/>
              <a:ea typeface="Cambria" pitchFamily="18" charset="0"/>
            </a:rPr>
            <a:t>nhóm</a:t>
          </a:r>
          <a:endParaRPr lang="en-US" sz="1800" b="1" dirty="0">
            <a:latin typeface="Cambria" pitchFamily="18" charset="0"/>
            <a:ea typeface="Cambria" pitchFamily="18" charset="0"/>
          </a:endParaRPr>
        </a:p>
      </dgm:t>
    </dgm:pt>
    <dgm:pt modelId="{1E808713-9AEA-4E4B-9042-F201F65702A2}" type="parTrans" cxnId="{CA6D227D-955C-41C5-88CE-BF524022B547}">
      <dgm:prSet/>
      <dgm:spPr/>
      <dgm:t>
        <a:bodyPr/>
        <a:lstStyle/>
        <a:p>
          <a:endParaRPr lang="en-US"/>
        </a:p>
      </dgm:t>
    </dgm:pt>
    <dgm:pt modelId="{B2F25BC8-7F6E-470E-9D72-45A1234FD505}" type="sibTrans" cxnId="{CA6D227D-955C-41C5-88CE-BF524022B547}">
      <dgm:prSet/>
      <dgm:spPr/>
      <dgm:t>
        <a:bodyPr/>
        <a:lstStyle/>
        <a:p>
          <a:endParaRPr lang="en-US"/>
        </a:p>
      </dgm:t>
    </dgm:pt>
    <dgm:pt modelId="{451462FA-6989-408F-BA8F-09E372FDA644}">
      <dgm:prSet phldrT="[Text]" custT="1"/>
      <dgm:spPr/>
      <dgm:t>
        <a:bodyPr/>
        <a:lstStyle/>
        <a:p>
          <a:r>
            <a:rPr lang="vi-VN" sz="1800" dirty="0" smtClean="0">
              <a:latin typeface="+mj-lt"/>
              <a:ea typeface="Cambria" pitchFamily="18" charset="0"/>
            </a:rPr>
            <a:t>Khoáng sản năng lượng</a:t>
          </a:r>
          <a:r>
            <a:rPr lang="en-US" sz="1800" dirty="0" smtClean="0">
              <a:latin typeface="+mj-lt"/>
              <a:ea typeface="Cambria" pitchFamily="18" charset="0"/>
            </a:rPr>
            <a:t>: </a:t>
          </a:r>
          <a:r>
            <a:rPr lang="vi-VN" sz="1800" dirty="0" smtClean="0">
              <a:latin typeface="+mj-lt"/>
              <a:ea typeface="Cambria" pitchFamily="18" charset="0"/>
            </a:rPr>
            <a:t>than đá, dầu mỏ, khí tự nhiên,….</a:t>
          </a:r>
          <a:endParaRPr lang="en-US" sz="1800" dirty="0" smtClean="0">
            <a:latin typeface="+mj-lt"/>
            <a:ea typeface="Cambria" pitchFamily="18" charset="0"/>
          </a:endParaRPr>
        </a:p>
      </dgm:t>
    </dgm:pt>
    <dgm:pt modelId="{910BE239-0CC0-4039-8F15-F7C02DB53481}" type="parTrans" cxnId="{6D917308-4E08-4DA2-9E47-7CADA4CE5D4C}">
      <dgm:prSet/>
      <dgm:spPr/>
      <dgm:t>
        <a:bodyPr/>
        <a:lstStyle/>
        <a:p>
          <a:endParaRPr lang="en-US"/>
        </a:p>
      </dgm:t>
    </dgm:pt>
    <dgm:pt modelId="{97C03107-172C-4F8C-A97B-948CFEDBD233}" type="sibTrans" cxnId="{6D917308-4E08-4DA2-9E47-7CADA4CE5D4C}">
      <dgm:prSet/>
      <dgm:spPr/>
      <dgm:t>
        <a:bodyPr/>
        <a:lstStyle/>
        <a:p>
          <a:endParaRPr lang="en-US"/>
        </a:p>
      </dgm:t>
    </dgm:pt>
    <dgm:pt modelId="{73DCFC18-9660-4A97-A679-C2AEB743C236}">
      <dgm:prSet phldrT="[Text]" custT="1"/>
      <dgm:spPr/>
      <dgm:t>
        <a:bodyPr/>
        <a:lstStyle/>
        <a:p>
          <a:r>
            <a:rPr lang="vi-VN" sz="1800" dirty="0" smtClean="0">
              <a:latin typeface="+mj-lt"/>
              <a:ea typeface="Cambria" pitchFamily="18" charset="0"/>
            </a:rPr>
            <a:t>Khoáng sản kim loại</a:t>
          </a:r>
          <a:r>
            <a:rPr lang="en-US" sz="1800" dirty="0" smtClean="0">
              <a:latin typeface="+mj-lt"/>
              <a:ea typeface="Cambria" pitchFamily="18" charset="0"/>
            </a:rPr>
            <a:t>: </a:t>
          </a:r>
          <a:r>
            <a:rPr lang="vi-VN" sz="1800" dirty="0" smtClean="0">
              <a:latin typeface="+mj-lt"/>
              <a:ea typeface="Cambria" pitchFamily="18" charset="0"/>
            </a:rPr>
            <a:t>sắt, đồng, bô-xit, man-gan, đất hiếm,...</a:t>
          </a:r>
          <a:endParaRPr lang="en-US" sz="1800" dirty="0" smtClean="0">
            <a:latin typeface="+mj-lt"/>
            <a:ea typeface="Cambria" pitchFamily="18" charset="0"/>
          </a:endParaRPr>
        </a:p>
      </dgm:t>
    </dgm:pt>
    <dgm:pt modelId="{EDAA19F2-0741-40BC-93A1-46F7CACE9732}" type="parTrans" cxnId="{0076CD47-FB38-4422-8E4F-7BE9A0EF0723}">
      <dgm:prSet/>
      <dgm:spPr/>
      <dgm:t>
        <a:bodyPr/>
        <a:lstStyle/>
        <a:p>
          <a:endParaRPr lang="en-US"/>
        </a:p>
      </dgm:t>
    </dgm:pt>
    <dgm:pt modelId="{F4B52C36-7E79-41C0-8DC0-9A9A390C0DBA}" type="sibTrans" cxnId="{0076CD47-FB38-4422-8E4F-7BE9A0EF0723}">
      <dgm:prSet/>
      <dgm:spPr/>
      <dgm:t>
        <a:bodyPr/>
        <a:lstStyle/>
        <a:p>
          <a:endParaRPr lang="en-US"/>
        </a:p>
      </dgm:t>
    </dgm:pt>
    <dgm:pt modelId="{D148F24E-0727-46F0-BA5A-665DA528FE6A}">
      <dgm:prSet phldrT="[Text]" custT="1"/>
      <dgm:spPr/>
      <dgm:t>
        <a:bodyPr/>
        <a:lstStyle/>
        <a:p>
          <a:r>
            <a:rPr lang="vi-VN" sz="1800" dirty="0" smtClean="0">
              <a:latin typeface="+mj-lt"/>
              <a:ea typeface="Cambria" pitchFamily="18" charset="0"/>
            </a:rPr>
            <a:t>Khoáng sản phi kim loại</a:t>
          </a:r>
          <a:r>
            <a:rPr lang="en-US" sz="1800" dirty="0" smtClean="0">
              <a:latin typeface="+mj-lt"/>
              <a:ea typeface="Cambria" pitchFamily="18" charset="0"/>
            </a:rPr>
            <a:t>: </a:t>
          </a:r>
          <a:r>
            <a:rPr lang="vi-VN" sz="1800" dirty="0" smtClean="0">
              <a:latin typeface="+mj-lt"/>
              <a:ea typeface="Cambria" pitchFamily="18" charset="0"/>
            </a:rPr>
            <a:t>a-pa-tit, đá vôi,</a:t>
          </a:r>
          <a:r>
            <a:rPr lang="en-US" sz="1800" dirty="0" smtClean="0">
              <a:latin typeface="+mj-lt"/>
              <a:ea typeface="Cambria" pitchFamily="18" charset="0"/>
            </a:rPr>
            <a:t> </a:t>
          </a:r>
          <a:r>
            <a:rPr lang="en-US" sz="1800" dirty="0" err="1" smtClean="0">
              <a:latin typeface="+mj-lt"/>
              <a:ea typeface="Cambria" pitchFamily="18" charset="0"/>
            </a:rPr>
            <a:t>sét</a:t>
          </a:r>
          <a:r>
            <a:rPr lang="en-US" sz="1800" dirty="0" smtClean="0">
              <a:latin typeface="+mj-lt"/>
              <a:ea typeface="Cambria" pitchFamily="18" charset="0"/>
            </a:rPr>
            <a:t>, </a:t>
          </a:r>
          <a:r>
            <a:rPr lang="en-US" sz="1800" dirty="0" err="1" smtClean="0">
              <a:latin typeface="+mj-lt"/>
              <a:ea typeface="Cambria" pitchFamily="18" charset="0"/>
            </a:rPr>
            <a:t>cao</a:t>
          </a:r>
          <a:r>
            <a:rPr lang="en-US" sz="1800" dirty="0" smtClean="0">
              <a:latin typeface="+mj-lt"/>
              <a:ea typeface="Cambria" pitchFamily="18" charset="0"/>
            </a:rPr>
            <a:t> </a:t>
          </a:r>
          <a:r>
            <a:rPr lang="en-US" sz="1800" dirty="0" err="1" smtClean="0">
              <a:latin typeface="+mj-lt"/>
              <a:ea typeface="Cambria" pitchFamily="18" charset="0"/>
            </a:rPr>
            <a:t>lanh</a:t>
          </a:r>
          <a:r>
            <a:rPr lang="en-US" sz="1800" dirty="0" smtClean="0">
              <a:latin typeface="+mj-lt"/>
              <a:ea typeface="Cambria" pitchFamily="18" charset="0"/>
            </a:rPr>
            <a:t>,…</a:t>
          </a:r>
        </a:p>
      </dgm:t>
    </dgm:pt>
    <dgm:pt modelId="{86B2F673-F5E6-4A10-B3AF-E2FBBAD76DF3}" type="parTrans" cxnId="{B0683B07-633A-4EB4-A90B-2F6B7E2F51A1}">
      <dgm:prSet/>
      <dgm:spPr/>
      <dgm:t>
        <a:bodyPr/>
        <a:lstStyle/>
        <a:p>
          <a:endParaRPr lang="en-US"/>
        </a:p>
      </dgm:t>
    </dgm:pt>
    <dgm:pt modelId="{819C0AA6-C02F-4FB1-8D79-3E110F6AA701}" type="sibTrans" cxnId="{B0683B07-633A-4EB4-A90B-2F6B7E2F51A1}">
      <dgm:prSet/>
      <dgm:spPr/>
      <dgm:t>
        <a:bodyPr/>
        <a:lstStyle/>
        <a:p>
          <a:endParaRPr lang="en-US"/>
        </a:p>
      </dgm:t>
    </dgm:pt>
    <dgm:pt modelId="{BBF6C64C-7BEA-4E35-B8A5-5E6B3A281518}" type="pres">
      <dgm:prSet presAssocID="{DABBB91E-DAF9-47E3-9C1B-82DE845568D0}" presName="mainComposite" presStyleCnt="0">
        <dgm:presLayoutVars>
          <dgm:chPref val="1"/>
          <dgm:dir/>
          <dgm:animOne val="branch"/>
          <dgm:animLvl val="lvl"/>
          <dgm:resizeHandles val="exact"/>
        </dgm:presLayoutVars>
      </dgm:prSet>
      <dgm:spPr/>
      <dgm:t>
        <a:bodyPr/>
        <a:lstStyle/>
        <a:p>
          <a:endParaRPr lang="en-US"/>
        </a:p>
      </dgm:t>
    </dgm:pt>
    <dgm:pt modelId="{F5252616-4EF5-4B52-B6BE-6E94E5EDAF7F}" type="pres">
      <dgm:prSet presAssocID="{DABBB91E-DAF9-47E3-9C1B-82DE845568D0}" presName="hierFlow" presStyleCnt="0"/>
      <dgm:spPr/>
    </dgm:pt>
    <dgm:pt modelId="{67801FFB-470D-4ED5-9CCF-F2CFCBF26872}" type="pres">
      <dgm:prSet presAssocID="{DABBB91E-DAF9-47E3-9C1B-82DE845568D0}" presName="hierChild1" presStyleCnt="0">
        <dgm:presLayoutVars>
          <dgm:chPref val="1"/>
          <dgm:animOne val="branch"/>
          <dgm:animLvl val="lvl"/>
        </dgm:presLayoutVars>
      </dgm:prSet>
      <dgm:spPr/>
    </dgm:pt>
    <dgm:pt modelId="{230F10DA-5D58-47DA-BA69-54A23D90190D}" type="pres">
      <dgm:prSet presAssocID="{842A6939-AB67-443F-A238-B1594B14F58A}" presName="Name14" presStyleCnt="0"/>
      <dgm:spPr/>
    </dgm:pt>
    <dgm:pt modelId="{647A87F1-B924-42C3-9BFB-B28E010046FA}" type="pres">
      <dgm:prSet presAssocID="{842A6939-AB67-443F-A238-B1594B14F58A}" presName="level1Shape" presStyleLbl="node0" presStyleIdx="0" presStyleCnt="1" custScaleX="143454" custScaleY="97211">
        <dgm:presLayoutVars>
          <dgm:chPref val="3"/>
        </dgm:presLayoutVars>
      </dgm:prSet>
      <dgm:spPr/>
      <dgm:t>
        <a:bodyPr/>
        <a:lstStyle/>
        <a:p>
          <a:endParaRPr lang="en-US"/>
        </a:p>
      </dgm:t>
    </dgm:pt>
    <dgm:pt modelId="{2618DFD7-C4C4-4C93-84FA-4619F663EA20}" type="pres">
      <dgm:prSet presAssocID="{842A6939-AB67-443F-A238-B1594B14F58A}" presName="hierChild2" presStyleCnt="0"/>
      <dgm:spPr/>
    </dgm:pt>
    <dgm:pt modelId="{D51E557A-1553-48DB-9E8F-9F340370401B}" type="pres">
      <dgm:prSet presAssocID="{910BE239-0CC0-4039-8F15-F7C02DB53481}" presName="Name19" presStyleLbl="parChTrans1D2" presStyleIdx="0" presStyleCnt="3"/>
      <dgm:spPr/>
      <dgm:t>
        <a:bodyPr/>
        <a:lstStyle/>
        <a:p>
          <a:endParaRPr lang="en-US"/>
        </a:p>
      </dgm:t>
    </dgm:pt>
    <dgm:pt modelId="{88CD1CA6-17F0-4589-9BF1-D6D33BE6CF03}" type="pres">
      <dgm:prSet presAssocID="{451462FA-6989-408F-BA8F-09E372FDA644}" presName="Name21" presStyleCnt="0"/>
      <dgm:spPr/>
    </dgm:pt>
    <dgm:pt modelId="{8FEB5CAE-D4E7-4A10-87E2-8525D06FCC9D}" type="pres">
      <dgm:prSet presAssocID="{451462FA-6989-408F-BA8F-09E372FDA644}" presName="level2Shape" presStyleLbl="node2" presStyleIdx="0" presStyleCnt="3" custScaleX="120159" custScaleY="348264"/>
      <dgm:spPr/>
      <dgm:t>
        <a:bodyPr/>
        <a:lstStyle/>
        <a:p>
          <a:endParaRPr lang="en-US"/>
        </a:p>
      </dgm:t>
    </dgm:pt>
    <dgm:pt modelId="{1AFBA3D9-207A-44DE-8A1A-6C3CC5CE240C}" type="pres">
      <dgm:prSet presAssocID="{451462FA-6989-408F-BA8F-09E372FDA644}" presName="hierChild3" presStyleCnt="0"/>
      <dgm:spPr/>
    </dgm:pt>
    <dgm:pt modelId="{A4F6A9E5-8942-40B9-B8D0-5D914EFCBCC5}" type="pres">
      <dgm:prSet presAssocID="{EDAA19F2-0741-40BC-93A1-46F7CACE9732}" presName="Name19" presStyleLbl="parChTrans1D2" presStyleIdx="1" presStyleCnt="3"/>
      <dgm:spPr/>
      <dgm:t>
        <a:bodyPr/>
        <a:lstStyle/>
        <a:p>
          <a:endParaRPr lang="en-US"/>
        </a:p>
      </dgm:t>
    </dgm:pt>
    <dgm:pt modelId="{DE69739E-3691-4A44-B5E3-5698CE629D72}" type="pres">
      <dgm:prSet presAssocID="{73DCFC18-9660-4A97-A679-C2AEB743C236}" presName="Name21" presStyleCnt="0"/>
      <dgm:spPr/>
    </dgm:pt>
    <dgm:pt modelId="{6EF5A1E5-00F7-4E6D-AE7E-B9CA6802612E}" type="pres">
      <dgm:prSet presAssocID="{73DCFC18-9660-4A97-A679-C2AEB743C236}" presName="level2Shape" presStyleLbl="node2" presStyleIdx="1" presStyleCnt="3" custScaleX="126029" custScaleY="343513"/>
      <dgm:spPr/>
      <dgm:t>
        <a:bodyPr/>
        <a:lstStyle/>
        <a:p>
          <a:endParaRPr lang="en-US"/>
        </a:p>
      </dgm:t>
    </dgm:pt>
    <dgm:pt modelId="{221F552B-E77C-4D0C-951F-FB9ACA153360}" type="pres">
      <dgm:prSet presAssocID="{73DCFC18-9660-4A97-A679-C2AEB743C236}" presName="hierChild3" presStyleCnt="0"/>
      <dgm:spPr/>
    </dgm:pt>
    <dgm:pt modelId="{EFDB2B31-6276-4322-A4AD-A364E9706971}" type="pres">
      <dgm:prSet presAssocID="{86B2F673-F5E6-4A10-B3AF-E2FBBAD76DF3}" presName="Name19" presStyleLbl="parChTrans1D2" presStyleIdx="2" presStyleCnt="3"/>
      <dgm:spPr/>
      <dgm:t>
        <a:bodyPr/>
        <a:lstStyle/>
        <a:p>
          <a:endParaRPr lang="en-US"/>
        </a:p>
      </dgm:t>
    </dgm:pt>
    <dgm:pt modelId="{29C0D968-802F-4D97-B53E-F9EDF654616F}" type="pres">
      <dgm:prSet presAssocID="{D148F24E-0727-46F0-BA5A-665DA528FE6A}" presName="Name21" presStyleCnt="0"/>
      <dgm:spPr/>
    </dgm:pt>
    <dgm:pt modelId="{EE8A27CF-E668-4A7B-9F92-A2E4B3F27066}" type="pres">
      <dgm:prSet presAssocID="{D148F24E-0727-46F0-BA5A-665DA528FE6A}" presName="level2Shape" presStyleLbl="node2" presStyleIdx="2" presStyleCnt="3" custScaleX="121669" custScaleY="343513"/>
      <dgm:spPr/>
      <dgm:t>
        <a:bodyPr/>
        <a:lstStyle/>
        <a:p>
          <a:endParaRPr lang="en-US"/>
        </a:p>
      </dgm:t>
    </dgm:pt>
    <dgm:pt modelId="{16EAEEB4-C2C0-48A5-A3D2-798E0EB877D8}" type="pres">
      <dgm:prSet presAssocID="{D148F24E-0727-46F0-BA5A-665DA528FE6A}" presName="hierChild3" presStyleCnt="0"/>
      <dgm:spPr/>
    </dgm:pt>
    <dgm:pt modelId="{425CFAFE-0538-415A-B15F-33022646A72E}" type="pres">
      <dgm:prSet presAssocID="{DABBB91E-DAF9-47E3-9C1B-82DE845568D0}" presName="bgShapesFlow" presStyleCnt="0"/>
      <dgm:spPr/>
    </dgm:pt>
  </dgm:ptLst>
  <dgm:cxnLst>
    <dgm:cxn modelId="{6D917308-4E08-4DA2-9E47-7CADA4CE5D4C}" srcId="{842A6939-AB67-443F-A238-B1594B14F58A}" destId="{451462FA-6989-408F-BA8F-09E372FDA644}" srcOrd="0" destOrd="0" parTransId="{910BE239-0CC0-4039-8F15-F7C02DB53481}" sibTransId="{97C03107-172C-4F8C-A97B-948CFEDBD233}"/>
    <dgm:cxn modelId="{0076CD47-FB38-4422-8E4F-7BE9A0EF0723}" srcId="{842A6939-AB67-443F-A238-B1594B14F58A}" destId="{73DCFC18-9660-4A97-A679-C2AEB743C236}" srcOrd="1" destOrd="0" parTransId="{EDAA19F2-0741-40BC-93A1-46F7CACE9732}" sibTransId="{F4B52C36-7E79-41C0-8DC0-9A9A390C0DBA}"/>
    <dgm:cxn modelId="{B0683B07-633A-4EB4-A90B-2F6B7E2F51A1}" srcId="{842A6939-AB67-443F-A238-B1594B14F58A}" destId="{D148F24E-0727-46F0-BA5A-665DA528FE6A}" srcOrd="2" destOrd="0" parTransId="{86B2F673-F5E6-4A10-B3AF-E2FBBAD76DF3}" sibTransId="{819C0AA6-C02F-4FB1-8D79-3E110F6AA701}"/>
    <dgm:cxn modelId="{EE0BC92E-D09A-4E7C-BAF1-C93E1C7E7C87}" type="presOf" srcId="{86B2F673-F5E6-4A10-B3AF-E2FBBAD76DF3}" destId="{EFDB2B31-6276-4322-A4AD-A364E9706971}" srcOrd="0" destOrd="0" presId="urn:microsoft.com/office/officeart/2005/8/layout/hierarchy6"/>
    <dgm:cxn modelId="{CD03D810-799F-4069-B4CB-5E6760121485}" type="presOf" srcId="{451462FA-6989-408F-BA8F-09E372FDA644}" destId="{8FEB5CAE-D4E7-4A10-87E2-8525D06FCC9D}" srcOrd="0" destOrd="0" presId="urn:microsoft.com/office/officeart/2005/8/layout/hierarchy6"/>
    <dgm:cxn modelId="{E3BD838C-C4E6-470A-8E45-178A64EC9B0A}" type="presOf" srcId="{73DCFC18-9660-4A97-A679-C2AEB743C236}" destId="{6EF5A1E5-00F7-4E6D-AE7E-B9CA6802612E}" srcOrd="0" destOrd="0" presId="urn:microsoft.com/office/officeart/2005/8/layout/hierarchy6"/>
    <dgm:cxn modelId="{7BF57407-3B1E-4285-AE6C-44DEF382CE36}" type="presOf" srcId="{D148F24E-0727-46F0-BA5A-665DA528FE6A}" destId="{EE8A27CF-E668-4A7B-9F92-A2E4B3F27066}" srcOrd="0" destOrd="0" presId="urn:microsoft.com/office/officeart/2005/8/layout/hierarchy6"/>
    <dgm:cxn modelId="{DE81F007-5143-427B-9C16-DFCF9462B01F}" type="presOf" srcId="{842A6939-AB67-443F-A238-B1594B14F58A}" destId="{647A87F1-B924-42C3-9BFB-B28E010046FA}" srcOrd="0" destOrd="0" presId="urn:microsoft.com/office/officeart/2005/8/layout/hierarchy6"/>
    <dgm:cxn modelId="{F2CC6643-4378-4565-854D-490A85D5F6B0}" type="presOf" srcId="{DABBB91E-DAF9-47E3-9C1B-82DE845568D0}" destId="{BBF6C64C-7BEA-4E35-B8A5-5E6B3A281518}" srcOrd="0" destOrd="0" presId="urn:microsoft.com/office/officeart/2005/8/layout/hierarchy6"/>
    <dgm:cxn modelId="{CA6D227D-955C-41C5-88CE-BF524022B547}" srcId="{DABBB91E-DAF9-47E3-9C1B-82DE845568D0}" destId="{842A6939-AB67-443F-A238-B1594B14F58A}" srcOrd="0" destOrd="0" parTransId="{1E808713-9AEA-4E4B-9042-F201F65702A2}" sibTransId="{B2F25BC8-7F6E-470E-9D72-45A1234FD505}"/>
    <dgm:cxn modelId="{1BE49E59-F59F-4161-BE29-2EE36E091804}" type="presOf" srcId="{EDAA19F2-0741-40BC-93A1-46F7CACE9732}" destId="{A4F6A9E5-8942-40B9-B8D0-5D914EFCBCC5}" srcOrd="0" destOrd="0" presId="urn:microsoft.com/office/officeart/2005/8/layout/hierarchy6"/>
    <dgm:cxn modelId="{BD915975-8B64-4D9D-B604-C5008AC184DC}" type="presOf" srcId="{910BE239-0CC0-4039-8F15-F7C02DB53481}" destId="{D51E557A-1553-48DB-9E8F-9F340370401B}" srcOrd="0" destOrd="0" presId="urn:microsoft.com/office/officeart/2005/8/layout/hierarchy6"/>
    <dgm:cxn modelId="{ECB4BDD2-EAFD-4D95-8109-6DE2CDF38B78}" type="presParOf" srcId="{BBF6C64C-7BEA-4E35-B8A5-5E6B3A281518}" destId="{F5252616-4EF5-4B52-B6BE-6E94E5EDAF7F}" srcOrd="0" destOrd="0" presId="urn:microsoft.com/office/officeart/2005/8/layout/hierarchy6"/>
    <dgm:cxn modelId="{990CE01D-9079-4BF6-83C5-E4D06B093B32}" type="presParOf" srcId="{F5252616-4EF5-4B52-B6BE-6E94E5EDAF7F}" destId="{67801FFB-470D-4ED5-9CCF-F2CFCBF26872}" srcOrd="0" destOrd="0" presId="urn:microsoft.com/office/officeart/2005/8/layout/hierarchy6"/>
    <dgm:cxn modelId="{1FDD4538-034F-4859-A5D4-B99B390D9079}" type="presParOf" srcId="{67801FFB-470D-4ED5-9CCF-F2CFCBF26872}" destId="{230F10DA-5D58-47DA-BA69-54A23D90190D}" srcOrd="0" destOrd="0" presId="urn:microsoft.com/office/officeart/2005/8/layout/hierarchy6"/>
    <dgm:cxn modelId="{24B1425F-85A9-4BBA-A6F9-5ED32D2FCCB5}" type="presParOf" srcId="{230F10DA-5D58-47DA-BA69-54A23D90190D}" destId="{647A87F1-B924-42C3-9BFB-B28E010046FA}" srcOrd="0" destOrd="0" presId="urn:microsoft.com/office/officeart/2005/8/layout/hierarchy6"/>
    <dgm:cxn modelId="{F18CD432-D71F-46E5-91C3-D5E70F45DC20}" type="presParOf" srcId="{230F10DA-5D58-47DA-BA69-54A23D90190D}" destId="{2618DFD7-C4C4-4C93-84FA-4619F663EA20}" srcOrd="1" destOrd="0" presId="urn:microsoft.com/office/officeart/2005/8/layout/hierarchy6"/>
    <dgm:cxn modelId="{5236EB46-D6A4-47B8-8936-C3B945DC645F}" type="presParOf" srcId="{2618DFD7-C4C4-4C93-84FA-4619F663EA20}" destId="{D51E557A-1553-48DB-9E8F-9F340370401B}" srcOrd="0" destOrd="0" presId="urn:microsoft.com/office/officeart/2005/8/layout/hierarchy6"/>
    <dgm:cxn modelId="{2A66AC9C-0F64-447B-9EA1-865A78F1706F}" type="presParOf" srcId="{2618DFD7-C4C4-4C93-84FA-4619F663EA20}" destId="{88CD1CA6-17F0-4589-9BF1-D6D33BE6CF03}" srcOrd="1" destOrd="0" presId="urn:microsoft.com/office/officeart/2005/8/layout/hierarchy6"/>
    <dgm:cxn modelId="{44675619-3C8A-4FFE-A927-DF877A1D92C4}" type="presParOf" srcId="{88CD1CA6-17F0-4589-9BF1-D6D33BE6CF03}" destId="{8FEB5CAE-D4E7-4A10-87E2-8525D06FCC9D}" srcOrd="0" destOrd="0" presId="urn:microsoft.com/office/officeart/2005/8/layout/hierarchy6"/>
    <dgm:cxn modelId="{653DD28F-F8B6-4A46-9F2A-F0DDCD3E5E78}" type="presParOf" srcId="{88CD1CA6-17F0-4589-9BF1-D6D33BE6CF03}" destId="{1AFBA3D9-207A-44DE-8A1A-6C3CC5CE240C}" srcOrd="1" destOrd="0" presId="urn:microsoft.com/office/officeart/2005/8/layout/hierarchy6"/>
    <dgm:cxn modelId="{85D6087C-E753-43E3-8817-1DFDE5173127}" type="presParOf" srcId="{2618DFD7-C4C4-4C93-84FA-4619F663EA20}" destId="{A4F6A9E5-8942-40B9-B8D0-5D914EFCBCC5}" srcOrd="2" destOrd="0" presId="urn:microsoft.com/office/officeart/2005/8/layout/hierarchy6"/>
    <dgm:cxn modelId="{D29E8D01-AAA8-4232-8C3F-B8E56017D01F}" type="presParOf" srcId="{2618DFD7-C4C4-4C93-84FA-4619F663EA20}" destId="{DE69739E-3691-4A44-B5E3-5698CE629D72}" srcOrd="3" destOrd="0" presId="urn:microsoft.com/office/officeart/2005/8/layout/hierarchy6"/>
    <dgm:cxn modelId="{0C38D0BD-6387-4B13-A61A-ABC2A42F1CF3}" type="presParOf" srcId="{DE69739E-3691-4A44-B5E3-5698CE629D72}" destId="{6EF5A1E5-00F7-4E6D-AE7E-B9CA6802612E}" srcOrd="0" destOrd="0" presId="urn:microsoft.com/office/officeart/2005/8/layout/hierarchy6"/>
    <dgm:cxn modelId="{60A8FA1B-C309-4882-AEAB-3E8F88D4B5F9}" type="presParOf" srcId="{DE69739E-3691-4A44-B5E3-5698CE629D72}" destId="{221F552B-E77C-4D0C-951F-FB9ACA153360}" srcOrd="1" destOrd="0" presId="urn:microsoft.com/office/officeart/2005/8/layout/hierarchy6"/>
    <dgm:cxn modelId="{85774FD6-F26D-4C6B-8749-386176D56F1E}" type="presParOf" srcId="{2618DFD7-C4C4-4C93-84FA-4619F663EA20}" destId="{EFDB2B31-6276-4322-A4AD-A364E9706971}" srcOrd="4" destOrd="0" presId="urn:microsoft.com/office/officeart/2005/8/layout/hierarchy6"/>
    <dgm:cxn modelId="{004F2038-4AC4-4C2E-AD20-6B96FE5758F3}" type="presParOf" srcId="{2618DFD7-C4C4-4C93-84FA-4619F663EA20}" destId="{29C0D968-802F-4D97-B53E-F9EDF654616F}" srcOrd="5" destOrd="0" presId="urn:microsoft.com/office/officeart/2005/8/layout/hierarchy6"/>
    <dgm:cxn modelId="{F83AE635-9FBF-40CA-B207-6436BE43A07F}" type="presParOf" srcId="{29C0D968-802F-4D97-B53E-F9EDF654616F}" destId="{EE8A27CF-E668-4A7B-9F92-A2E4B3F27066}" srcOrd="0" destOrd="0" presId="urn:microsoft.com/office/officeart/2005/8/layout/hierarchy6"/>
    <dgm:cxn modelId="{94D94368-F76B-4B93-AEDE-8399332DFF8A}" type="presParOf" srcId="{29C0D968-802F-4D97-B53E-F9EDF654616F}" destId="{16EAEEB4-C2C0-48A5-A3D2-798E0EB877D8}" srcOrd="1" destOrd="0" presId="urn:microsoft.com/office/officeart/2005/8/layout/hierarchy6"/>
    <dgm:cxn modelId="{FDD949D5-5C79-4497-8A15-5CAF462FCCA7}" type="presParOf" srcId="{BBF6C64C-7BEA-4E35-B8A5-5E6B3A281518}" destId="{425CFAFE-0538-415A-B15F-33022646A72E}" srcOrd="1" destOrd="0" presId="urn:microsoft.com/office/officeart/2005/8/layout/hierarchy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4A1162-F943-4712-89A6-7C150CC8B3C9}" type="doc">
      <dgm:prSet loTypeId="urn:microsoft.com/office/officeart/2005/8/layout/pyramid2" loCatId="list" qsTypeId="urn:microsoft.com/office/officeart/2005/8/quickstyle/simple1" qsCatId="simple" csTypeId="urn:microsoft.com/office/officeart/2005/8/colors/accent1_2" csCatId="accent1" phldr="1"/>
      <dgm:spPr/>
    </dgm:pt>
    <dgm:pt modelId="{914687E4-76C7-4A76-B542-CB1CD90C3936}">
      <dgm:prSet phldrT="[Text]" custT="1"/>
      <dgm:spPr/>
      <dgm:t>
        <a:bodyPr/>
        <a:lstStyle/>
        <a:p>
          <a:pPr algn="just"/>
          <a:r>
            <a:rPr lang="vi-VN" sz="1800" dirty="0" smtClean="0">
              <a:latin typeface="+mj-lt"/>
              <a:ea typeface="Cambria" pitchFamily="18" charset="0"/>
            </a:rPr>
            <a:t>Lịch sử phát triển địa chất lâu dài và phức tạp qua 3 giai đoạn: Tiền Cambri, Cổ kiến tạo và Tân kiến tạo. </a:t>
          </a:r>
          <a:endParaRPr lang="en-US" sz="1800" dirty="0">
            <a:latin typeface="+mj-lt"/>
            <a:ea typeface="Cambria" pitchFamily="18" charset="0"/>
          </a:endParaRPr>
        </a:p>
      </dgm:t>
    </dgm:pt>
    <dgm:pt modelId="{D4B1B234-36F4-498C-8981-7499FCC973E9}" type="parTrans" cxnId="{C46BF11A-3DE7-4F76-9A20-EFD7D6B00C4D}">
      <dgm:prSet/>
      <dgm:spPr/>
      <dgm:t>
        <a:bodyPr/>
        <a:lstStyle/>
        <a:p>
          <a:endParaRPr lang="en-US"/>
        </a:p>
      </dgm:t>
    </dgm:pt>
    <dgm:pt modelId="{17721E06-DF2A-4FCC-A8F5-637C1A19E64F}" type="sibTrans" cxnId="{C46BF11A-3DE7-4F76-9A20-EFD7D6B00C4D}">
      <dgm:prSet/>
      <dgm:spPr/>
      <dgm:t>
        <a:bodyPr/>
        <a:lstStyle/>
        <a:p>
          <a:endParaRPr lang="en-US"/>
        </a:p>
      </dgm:t>
    </dgm:pt>
    <dgm:pt modelId="{8B1200E1-885A-4E31-B60C-8D0E52ACCC6D}">
      <dgm:prSet custT="1"/>
      <dgm:spPr/>
      <dgm:t>
        <a:bodyPr/>
        <a:lstStyle/>
        <a:p>
          <a:pPr algn="just"/>
          <a:r>
            <a:rPr lang="vi-VN" sz="1800" dirty="0" smtClean="0">
              <a:latin typeface="+mj-lt"/>
              <a:ea typeface="Cambria" pitchFamily="18" charset="0"/>
            </a:rPr>
            <a:t>Vị trí địa lí nước ta nằm ở nơi giao nhau giữa 2 vành đai sinh khoáng lớn là Thái Bình Dương và Địa Trung Hải.</a:t>
          </a:r>
          <a:endParaRPr lang="en-US" sz="1800" dirty="0">
            <a:latin typeface="+mj-lt"/>
            <a:ea typeface="Cambria" pitchFamily="18" charset="0"/>
          </a:endParaRPr>
        </a:p>
      </dgm:t>
    </dgm:pt>
    <dgm:pt modelId="{2B956750-1803-4D5E-A9C1-D03F60C044BE}" type="parTrans" cxnId="{1381F12C-C26D-4C65-AD44-925AC82A5B6F}">
      <dgm:prSet/>
      <dgm:spPr/>
      <dgm:t>
        <a:bodyPr/>
        <a:lstStyle/>
        <a:p>
          <a:endParaRPr lang="en-US"/>
        </a:p>
      </dgm:t>
    </dgm:pt>
    <dgm:pt modelId="{4FE0B0B6-DBEE-4684-A5EF-C86A74C84F5D}" type="sibTrans" cxnId="{1381F12C-C26D-4C65-AD44-925AC82A5B6F}">
      <dgm:prSet/>
      <dgm:spPr/>
      <dgm:t>
        <a:bodyPr/>
        <a:lstStyle/>
        <a:p>
          <a:endParaRPr lang="en-US"/>
        </a:p>
      </dgm:t>
    </dgm:pt>
    <dgm:pt modelId="{8D34F341-A97C-4886-9743-9D073B6CE110}" type="pres">
      <dgm:prSet presAssocID="{094A1162-F943-4712-89A6-7C150CC8B3C9}" presName="compositeShape" presStyleCnt="0">
        <dgm:presLayoutVars>
          <dgm:dir/>
          <dgm:resizeHandles/>
        </dgm:presLayoutVars>
      </dgm:prSet>
      <dgm:spPr/>
    </dgm:pt>
    <dgm:pt modelId="{5FA3D125-B06F-42F5-829D-9F487143BDC2}" type="pres">
      <dgm:prSet presAssocID="{094A1162-F943-4712-89A6-7C150CC8B3C9}" presName="pyramid" presStyleLbl="node1" presStyleIdx="0" presStyleCnt="1" custLinFactNeighborX="4733"/>
      <dgm:spPr>
        <a:blipFill rotWithShape="0">
          <a:blip xmlns:r="http://schemas.openxmlformats.org/officeDocument/2006/relationships" r:embed="rId1"/>
          <a:stretch>
            <a:fillRect/>
          </a:stretch>
        </a:blipFill>
      </dgm:spPr>
    </dgm:pt>
    <dgm:pt modelId="{C6B6F025-99B2-4221-9C55-742ECC673059}" type="pres">
      <dgm:prSet presAssocID="{094A1162-F943-4712-89A6-7C150CC8B3C9}" presName="theList" presStyleCnt="0"/>
      <dgm:spPr/>
    </dgm:pt>
    <dgm:pt modelId="{A950DDA3-DD47-46C6-9282-3CEBC703C57D}" type="pres">
      <dgm:prSet presAssocID="{914687E4-76C7-4A76-B542-CB1CD90C3936}" presName="aNode" presStyleLbl="fgAcc1" presStyleIdx="0" presStyleCnt="2" custScaleX="118080" custScaleY="115150">
        <dgm:presLayoutVars>
          <dgm:bulletEnabled val="1"/>
        </dgm:presLayoutVars>
      </dgm:prSet>
      <dgm:spPr/>
      <dgm:t>
        <a:bodyPr/>
        <a:lstStyle/>
        <a:p>
          <a:endParaRPr lang="en-US"/>
        </a:p>
      </dgm:t>
    </dgm:pt>
    <dgm:pt modelId="{CF6ADA39-DC8F-4272-A662-4F70FD258233}" type="pres">
      <dgm:prSet presAssocID="{914687E4-76C7-4A76-B542-CB1CD90C3936}" presName="aSpace" presStyleCnt="0"/>
      <dgm:spPr/>
    </dgm:pt>
    <dgm:pt modelId="{3CC59CC5-11DA-4DA1-8AF9-3100F36D1E76}" type="pres">
      <dgm:prSet presAssocID="{8B1200E1-885A-4E31-B60C-8D0E52ACCC6D}" presName="aNode" presStyleLbl="fgAcc1" presStyleIdx="1" presStyleCnt="2" custScaleX="120137" custScaleY="116996">
        <dgm:presLayoutVars>
          <dgm:bulletEnabled val="1"/>
        </dgm:presLayoutVars>
      </dgm:prSet>
      <dgm:spPr/>
      <dgm:t>
        <a:bodyPr/>
        <a:lstStyle/>
        <a:p>
          <a:endParaRPr lang="en-US"/>
        </a:p>
      </dgm:t>
    </dgm:pt>
    <dgm:pt modelId="{B840FF5B-1A16-4A37-8900-CD2E1687ECAB}" type="pres">
      <dgm:prSet presAssocID="{8B1200E1-885A-4E31-B60C-8D0E52ACCC6D}" presName="aSpace" presStyleCnt="0"/>
      <dgm:spPr/>
    </dgm:pt>
  </dgm:ptLst>
  <dgm:cxnLst>
    <dgm:cxn modelId="{C46BF11A-3DE7-4F76-9A20-EFD7D6B00C4D}" srcId="{094A1162-F943-4712-89A6-7C150CC8B3C9}" destId="{914687E4-76C7-4A76-B542-CB1CD90C3936}" srcOrd="0" destOrd="0" parTransId="{D4B1B234-36F4-498C-8981-7499FCC973E9}" sibTransId="{17721E06-DF2A-4FCC-A8F5-637C1A19E64F}"/>
    <dgm:cxn modelId="{DBF03E83-5B71-414B-8621-A6E56CC67D49}" type="presOf" srcId="{914687E4-76C7-4A76-B542-CB1CD90C3936}" destId="{A950DDA3-DD47-46C6-9282-3CEBC703C57D}" srcOrd="0" destOrd="0" presId="urn:microsoft.com/office/officeart/2005/8/layout/pyramid2"/>
    <dgm:cxn modelId="{F173CB62-72E6-468A-8D5D-B5636D60250C}" type="presOf" srcId="{094A1162-F943-4712-89A6-7C150CC8B3C9}" destId="{8D34F341-A97C-4886-9743-9D073B6CE110}" srcOrd="0" destOrd="0" presId="urn:microsoft.com/office/officeart/2005/8/layout/pyramid2"/>
    <dgm:cxn modelId="{1381F12C-C26D-4C65-AD44-925AC82A5B6F}" srcId="{094A1162-F943-4712-89A6-7C150CC8B3C9}" destId="{8B1200E1-885A-4E31-B60C-8D0E52ACCC6D}" srcOrd="1" destOrd="0" parTransId="{2B956750-1803-4D5E-A9C1-D03F60C044BE}" sibTransId="{4FE0B0B6-DBEE-4684-A5EF-C86A74C84F5D}"/>
    <dgm:cxn modelId="{5D19A283-FD21-4A8B-AA46-BF7E55FA8DE2}" type="presOf" srcId="{8B1200E1-885A-4E31-B60C-8D0E52ACCC6D}" destId="{3CC59CC5-11DA-4DA1-8AF9-3100F36D1E76}" srcOrd="0" destOrd="0" presId="urn:microsoft.com/office/officeart/2005/8/layout/pyramid2"/>
    <dgm:cxn modelId="{8A919025-CAD6-4A46-AEC8-59ACC558272C}" type="presParOf" srcId="{8D34F341-A97C-4886-9743-9D073B6CE110}" destId="{5FA3D125-B06F-42F5-829D-9F487143BDC2}" srcOrd="0" destOrd="0" presId="urn:microsoft.com/office/officeart/2005/8/layout/pyramid2"/>
    <dgm:cxn modelId="{35B533C4-A5D9-4D25-98AD-4D62DFD48392}" type="presParOf" srcId="{8D34F341-A97C-4886-9743-9D073B6CE110}" destId="{C6B6F025-99B2-4221-9C55-742ECC673059}" srcOrd="1" destOrd="0" presId="urn:microsoft.com/office/officeart/2005/8/layout/pyramid2"/>
    <dgm:cxn modelId="{F5111DDA-E33D-48E4-8060-EBEDA1AAF5F7}" type="presParOf" srcId="{C6B6F025-99B2-4221-9C55-742ECC673059}" destId="{A950DDA3-DD47-46C6-9282-3CEBC703C57D}" srcOrd="0" destOrd="0" presId="urn:microsoft.com/office/officeart/2005/8/layout/pyramid2"/>
    <dgm:cxn modelId="{B57A8A45-A5DC-4ECE-95F9-E33E9EBC1974}" type="presParOf" srcId="{C6B6F025-99B2-4221-9C55-742ECC673059}" destId="{CF6ADA39-DC8F-4272-A662-4F70FD258233}" srcOrd="1" destOrd="0" presId="urn:microsoft.com/office/officeart/2005/8/layout/pyramid2"/>
    <dgm:cxn modelId="{C543912F-B9B8-47A3-8683-B5E101EE383C}" type="presParOf" srcId="{C6B6F025-99B2-4221-9C55-742ECC673059}" destId="{3CC59CC5-11DA-4DA1-8AF9-3100F36D1E76}" srcOrd="2" destOrd="0" presId="urn:microsoft.com/office/officeart/2005/8/layout/pyramid2"/>
    <dgm:cxn modelId="{07914719-6164-4B9C-94ED-E08CEE698624}" type="presParOf" srcId="{C6B6F025-99B2-4221-9C55-742ECC673059}" destId="{B840FF5B-1A16-4A37-8900-CD2E1687ECAB}" srcOrd="3" destOrd="0" presId="urn:microsoft.com/office/officeart/2005/8/layout/pyramid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endPar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Vai</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trò</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Cung cấp nguyên liệu, nhiên liệu cho nhiều ngành công nghiệp cũng như đảm bảo an ninh năng lượng cho quốc gia</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p</a:t>
          </a:r>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hát triển kinh tế và đời sống.</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endParaRPr lang="en-US" sz="1800"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Hiện</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trạng</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i="0" dirty="0" smtClean="0">
              <a:solidFill>
                <a:schemeClr val="tx1"/>
              </a:solidFill>
              <a:latin typeface="Times New Roman" panose="02020603050405020304" pitchFamily="18" charset="0"/>
              <a:ea typeface="Cambria" pitchFamily="18" charset="0"/>
              <a:cs typeface="Times New Roman" panose="02020603050405020304" pitchFamily="18" charset="0"/>
            </a:rPr>
            <a:t>Khai thác và sử dụng khoáng sản còn chưa hợp lí.</a:t>
          </a:r>
          <a:endParaRPr lang="en-US" sz="1800" b="0" i="0" dirty="0" smtClean="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endPar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endParaRPr>
        </a:p>
        <a:p>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Nguyên</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nhân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Khai</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thác</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quá</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mức</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bừa</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bãi</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trái</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phép</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công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nghệ</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khai</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thác</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còn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lạc</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hậu</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endParaRPr lang="en-US" sz="1800"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01478">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76354">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66010">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Hậu</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quả</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Gây lãng phí, ảnh hưởng xấu đến môi trường và phát triển bền vững. Bên cạnh đó, một số loại khoáng sản bị khai thác quá mức dẫn tới nguy cơ cạn kiệt.</a:t>
          </a:r>
          <a:endParaRPr lang="en-US" sz="1800" b="0"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endPar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endParaRPr>
        </a:p>
        <a:p>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Ví</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dụ</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Sạt</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lở</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Hậu</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do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khai</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thác</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cát</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ô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nhiễm</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do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khai</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thác</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dầu</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thềm</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lục</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địa</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phía</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nam</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algn="just"/>
          <a:endParaRPr lang="en-US" sz="1800" b="0" i="0" dirty="0" smtClean="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l"/>
          <a:endPar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Giải</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pháp</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Phát triển các hoạt động điều tra, thăm dò; khai thác, chế biến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đ</a:t>
          </a:r>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ẩy mạnh đầu tư với công nghệ tiên tiến, thiết bị hiện đại</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phát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triển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công</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nghiệp</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biến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b</a:t>
          </a:r>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ảo vệ khoáng sản chưa khai thác và sử dụng tiết kiệm</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và</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tổ</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chức</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tuyên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truyền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phổ</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biến</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giáo</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dục</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pháp</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err="1" smtClean="0">
              <a:solidFill>
                <a:schemeClr val="tx1"/>
              </a:solidFill>
              <a:latin typeface="Times New Roman" panose="02020603050405020304" pitchFamily="18" charset="0"/>
              <a:ea typeface="Cambria" pitchFamily="18" charset="0"/>
              <a:cs typeface="Times New Roman" panose="02020603050405020304" pitchFamily="18" charset="0"/>
            </a:rPr>
            <a:t>luật</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algn="l"/>
          <a:endParaRPr lang="en-US" sz="1800"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01478">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6380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139901">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6ABBA7B-22DD-4CAE-B641-42B92C2AB6E2}" type="presOf" srcId="{2EA4557B-2359-4BA8-9F14-A6ECB8DAC4AB}" destId="{DD97E049-4A6C-47F8-8707-C5FFDBF743ED}" srcOrd="0" destOrd="0" presId="urn:microsoft.com/office/officeart/2008/layout/VerticalCurvedList"/>
    <dgm:cxn modelId="{2C1DCE2E-F727-4553-ADB2-0B37516F46B8}" type="presOf" srcId="{75A2E02A-7769-4E94-8561-8178449CF35B}" destId="{534504B8-3AD3-4D7F-BA10-772C4BC9F4DA}" srcOrd="0" destOrd="0" presId="urn:microsoft.com/office/officeart/2008/layout/VerticalCurvedList"/>
    <dgm:cxn modelId="{786A9744-77C5-447E-A7C6-7D0962681558}" type="presOf" srcId="{A55E36B4-5DBD-4D69-9E07-2ACE1B02C75C}" destId="{287E208B-7CBA-48D9-A845-7C3BA9246006}"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E47014BD-B35F-4A75-8D3A-E36CBE71105B}" srcId="{A55E36B4-5DBD-4D69-9E07-2ACE1B02C75C}" destId="{9B38993F-91D9-4E45-89FE-E7C2053BB052}" srcOrd="2" destOrd="0" parTransId="{09D1B164-619A-4073-BC5B-FCA5E09B6EF1}" sibTransId="{D53B4CC3-4CE5-4F91-919B-A6C770DA696A}"/>
    <dgm:cxn modelId="{819F3F4D-8176-4A54-AEFB-E7D5A93BBA09}" type="presOf" srcId="{9B38993F-91D9-4E45-89FE-E7C2053BB052}" destId="{A0E9B536-5134-4AC7-990D-17E1F41843BA}"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9ECAE582-BAE8-4BC0-BB1C-C0ADA098F9E1}" type="presOf" srcId="{9DA92A08-ED37-48A9-A0DD-F521D2142CD2}" destId="{C7497E28-FAE4-42DA-8D9D-5B4659273D7A}" srcOrd="0" destOrd="0" presId="urn:microsoft.com/office/officeart/2008/layout/VerticalCurvedList"/>
    <dgm:cxn modelId="{13FBFA51-882A-4C1A-8E28-F161AA9148C6}" type="presParOf" srcId="{287E208B-7CBA-48D9-A845-7C3BA9246006}" destId="{5A99791D-9E28-4B3D-8ACD-8F48A5C6199A}" srcOrd="0" destOrd="0" presId="urn:microsoft.com/office/officeart/2008/layout/VerticalCurvedList"/>
    <dgm:cxn modelId="{EB451A88-5A5B-4E7C-812F-D633723C4AC2}" type="presParOf" srcId="{5A99791D-9E28-4B3D-8ACD-8F48A5C6199A}" destId="{9839DEA4-81CC-40F3-A882-992AC1AF75D3}" srcOrd="0" destOrd="0" presId="urn:microsoft.com/office/officeart/2008/layout/VerticalCurvedList"/>
    <dgm:cxn modelId="{5BE4B428-A70D-4A69-9977-D0C7A14D4433}" type="presParOf" srcId="{9839DEA4-81CC-40F3-A882-992AC1AF75D3}" destId="{28F6DBF1-E187-4C38-B1F1-C875CC0EEA2D}" srcOrd="0" destOrd="0" presId="urn:microsoft.com/office/officeart/2008/layout/VerticalCurvedList"/>
    <dgm:cxn modelId="{98601C74-9FEF-4199-AA3A-790B4FFF3941}" type="presParOf" srcId="{9839DEA4-81CC-40F3-A882-992AC1AF75D3}" destId="{C7497E28-FAE4-42DA-8D9D-5B4659273D7A}" srcOrd="1" destOrd="0" presId="urn:microsoft.com/office/officeart/2008/layout/VerticalCurvedList"/>
    <dgm:cxn modelId="{5D73327E-9772-4F60-A153-C4BD607F8F5F}" type="presParOf" srcId="{9839DEA4-81CC-40F3-A882-992AC1AF75D3}" destId="{175AA276-58F2-4DD9-80FC-A508711E986D}" srcOrd="2" destOrd="0" presId="urn:microsoft.com/office/officeart/2008/layout/VerticalCurvedList"/>
    <dgm:cxn modelId="{77F72262-3755-48C9-AE0B-AB7C501DB70E}" type="presParOf" srcId="{9839DEA4-81CC-40F3-A882-992AC1AF75D3}" destId="{99D1BCB1-BBEC-4020-AF46-9B84DFEEEB12}" srcOrd="3" destOrd="0" presId="urn:microsoft.com/office/officeart/2008/layout/VerticalCurvedList"/>
    <dgm:cxn modelId="{B870B6F2-3174-41E1-B23A-B5D3229106D1}" type="presParOf" srcId="{5A99791D-9E28-4B3D-8ACD-8F48A5C6199A}" destId="{534504B8-3AD3-4D7F-BA10-772C4BC9F4DA}" srcOrd="1" destOrd="0" presId="urn:microsoft.com/office/officeart/2008/layout/VerticalCurvedList"/>
    <dgm:cxn modelId="{53F7E37E-434A-4EE0-A27E-0A777EAD5F4E}" type="presParOf" srcId="{5A99791D-9E28-4B3D-8ACD-8F48A5C6199A}" destId="{449D8CCB-25E3-4F77-9AA7-F013F49094ED}" srcOrd="2" destOrd="0" presId="urn:microsoft.com/office/officeart/2008/layout/VerticalCurvedList"/>
    <dgm:cxn modelId="{7C7DDDDA-BA36-45C2-AF16-1F4E2248D4CD}" type="presParOf" srcId="{449D8CCB-25E3-4F77-9AA7-F013F49094ED}" destId="{467C472B-F399-46AE-B017-5DC56BBEA7D7}" srcOrd="0" destOrd="0" presId="urn:microsoft.com/office/officeart/2008/layout/VerticalCurvedList"/>
    <dgm:cxn modelId="{FBC2EA50-2122-481A-A3AA-B0941FDE36D6}" type="presParOf" srcId="{5A99791D-9E28-4B3D-8ACD-8F48A5C6199A}" destId="{DD97E049-4A6C-47F8-8707-C5FFDBF743ED}" srcOrd="3" destOrd="0" presId="urn:microsoft.com/office/officeart/2008/layout/VerticalCurvedList"/>
    <dgm:cxn modelId="{C546702F-BD5E-4CD8-860C-9F35B6E2186C}" type="presParOf" srcId="{5A99791D-9E28-4B3D-8ACD-8F48A5C6199A}" destId="{7DBD23B7-51C8-4591-8906-0B740EFCF017}" srcOrd="4" destOrd="0" presId="urn:microsoft.com/office/officeart/2008/layout/VerticalCurvedList"/>
    <dgm:cxn modelId="{11F3198C-4A72-4572-A36B-1DC1A18A7467}" type="presParOf" srcId="{7DBD23B7-51C8-4591-8906-0B740EFCF017}" destId="{9D6C96D5-59F1-4074-AA4E-276172A59D56}" srcOrd="0" destOrd="0" presId="urn:microsoft.com/office/officeart/2008/layout/VerticalCurvedList"/>
    <dgm:cxn modelId="{4DA55660-97D9-4B2B-B465-FD0681A08EDA}" type="presParOf" srcId="{5A99791D-9E28-4B3D-8ACD-8F48A5C6199A}" destId="{A0E9B536-5134-4AC7-990D-17E1F41843BA}" srcOrd="5" destOrd="0" presId="urn:microsoft.com/office/officeart/2008/layout/VerticalCurvedList"/>
    <dgm:cxn modelId="{7EA3294D-0A93-4FA8-B164-08995DDEAFE7}" type="presParOf" srcId="{5A99791D-9E28-4B3D-8ACD-8F48A5C6199A}" destId="{E6CA5371-E765-4FE6-A6BE-7ECD1C15C765}" srcOrd="6" destOrd="0" presId="urn:microsoft.com/office/officeart/2008/layout/VerticalCurvedList"/>
    <dgm:cxn modelId="{0899350E-A117-48B7-902F-9C072FB6269A}"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A87F1-B924-42C3-9BFB-B28E010046FA}">
      <dsp:nvSpPr>
        <dsp:cNvPr id="0" name=""/>
        <dsp:cNvSpPr/>
      </dsp:nvSpPr>
      <dsp:spPr>
        <a:xfrm>
          <a:off x="1260985" y="423952"/>
          <a:ext cx="1271433" cy="57438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latin typeface="Cambria" pitchFamily="18" charset="0"/>
              <a:ea typeface="Cambria" pitchFamily="18" charset="0"/>
            </a:rPr>
            <a:t>3 </a:t>
          </a:r>
          <a:r>
            <a:rPr lang="en-US" sz="1800" b="1" kern="1200" dirty="0" err="1" smtClean="0">
              <a:latin typeface="Cambria" pitchFamily="18" charset="0"/>
              <a:ea typeface="Cambria" pitchFamily="18" charset="0"/>
            </a:rPr>
            <a:t>nhóm</a:t>
          </a:r>
          <a:endParaRPr lang="en-US" sz="1800" b="1" kern="1200" dirty="0">
            <a:latin typeface="Cambria" pitchFamily="18" charset="0"/>
            <a:ea typeface="Cambria" pitchFamily="18" charset="0"/>
          </a:endParaRPr>
        </a:p>
      </dsp:txBody>
      <dsp:txXfrm>
        <a:off x="1277808" y="440775"/>
        <a:ext cx="1237787" cy="540741"/>
      </dsp:txXfrm>
    </dsp:sp>
    <dsp:sp modelId="{D51E557A-1553-48DB-9E8F-9F340370401B}">
      <dsp:nvSpPr>
        <dsp:cNvPr id="0" name=""/>
        <dsp:cNvSpPr/>
      </dsp:nvSpPr>
      <dsp:spPr>
        <a:xfrm>
          <a:off x="533137" y="998340"/>
          <a:ext cx="1363564" cy="236346"/>
        </a:xfrm>
        <a:custGeom>
          <a:avLst/>
          <a:gdLst/>
          <a:ahLst/>
          <a:cxnLst/>
          <a:rect l="0" t="0" r="0" b="0"/>
          <a:pathLst>
            <a:path>
              <a:moveTo>
                <a:pt x="1363564" y="0"/>
              </a:moveTo>
              <a:lnTo>
                <a:pt x="1363564" y="118173"/>
              </a:lnTo>
              <a:lnTo>
                <a:pt x="0" y="118173"/>
              </a:lnTo>
              <a:lnTo>
                <a:pt x="0" y="2363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EB5CAE-D4E7-4A10-87E2-8525D06FCC9D}">
      <dsp:nvSpPr>
        <dsp:cNvPr id="0" name=""/>
        <dsp:cNvSpPr/>
      </dsp:nvSpPr>
      <dsp:spPr>
        <a:xfrm>
          <a:off x="652" y="1234687"/>
          <a:ext cx="1064970" cy="20577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vi-VN" sz="1800" kern="1200" dirty="0" smtClean="0">
              <a:latin typeface="+mj-lt"/>
              <a:ea typeface="Cambria" pitchFamily="18" charset="0"/>
            </a:rPr>
            <a:t>Khoáng sản năng lượng</a:t>
          </a:r>
          <a:r>
            <a:rPr lang="en-US" sz="1800" kern="1200" dirty="0" smtClean="0">
              <a:latin typeface="+mj-lt"/>
              <a:ea typeface="Cambria" pitchFamily="18" charset="0"/>
            </a:rPr>
            <a:t>: </a:t>
          </a:r>
          <a:r>
            <a:rPr lang="vi-VN" sz="1800" kern="1200" dirty="0" smtClean="0">
              <a:latin typeface="+mj-lt"/>
              <a:ea typeface="Cambria" pitchFamily="18" charset="0"/>
            </a:rPr>
            <a:t>than đá, dầu mỏ, khí tự nhiên,….</a:t>
          </a:r>
          <a:endParaRPr lang="en-US" sz="1800" kern="1200" dirty="0" smtClean="0">
            <a:latin typeface="+mj-lt"/>
            <a:ea typeface="Cambria" pitchFamily="18" charset="0"/>
          </a:endParaRPr>
        </a:p>
      </dsp:txBody>
      <dsp:txXfrm>
        <a:off x="31844" y="1265879"/>
        <a:ext cx="1002586" cy="1995393"/>
      </dsp:txXfrm>
    </dsp:sp>
    <dsp:sp modelId="{A4F6A9E5-8942-40B9-B8D0-5D914EFCBCC5}">
      <dsp:nvSpPr>
        <dsp:cNvPr id="0" name=""/>
        <dsp:cNvSpPr/>
      </dsp:nvSpPr>
      <dsp:spPr>
        <a:xfrm>
          <a:off x="1844290" y="998340"/>
          <a:ext cx="91440" cy="236346"/>
        </a:xfrm>
        <a:custGeom>
          <a:avLst/>
          <a:gdLst/>
          <a:ahLst/>
          <a:cxnLst/>
          <a:rect l="0" t="0" r="0" b="0"/>
          <a:pathLst>
            <a:path>
              <a:moveTo>
                <a:pt x="52411" y="0"/>
              </a:moveTo>
              <a:lnTo>
                <a:pt x="52411" y="118173"/>
              </a:lnTo>
              <a:lnTo>
                <a:pt x="45720" y="118173"/>
              </a:lnTo>
              <a:lnTo>
                <a:pt x="45720" y="2363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F5A1E5-00F7-4E6D-AE7E-B9CA6802612E}">
      <dsp:nvSpPr>
        <dsp:cNvPr id="0" name=""/>
        <dsp:cNvSpPr/>
      </dsp:nvSpPr>
      <dsp:spPr>
        <a:xfrm>
          <a:off x="1331512" y="1234687"/>
          <a:ext cx="1116995" cy="20297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vi-VN" sz="1800" kern="1200" dirty="0" smtClean="0">
              <a:latin typeface="+mj-lt"/>
              <a:ea typeface="Cambria" pitchFamily="18" charset="0"/>
            </a:rPr>
            <a:t>Khoáng sản kim loại</a:t>
          </a:r>
          <a:r>
            <a:rPr lang="en-US" sz="1800" kern="1200" dirty="0" smtClean="0">
              <a:latin typeface="+mj-lt"/>
              <a:ea typeface="Cambria" pitchFamily="18" charset="0"/>
            </a:rPr>
            <a:t>: </a:t>
          </a:r>
          <a:r>
            <a:rPr lang="vi-VN" sz="1800" kern="1200" dirty="0" smtClean="0">
              <a:latin typeface="+mj-lt"/>
              <a:ea typeface="Cambria" pitchFamily="18" charset="0"/>
            </a:rPr>
            <a:t>sắt, đồng, bô-xit, man-gan, đất hiếm,...</a:t>
          </a:r>
          <a:endParaRPr lang="en-US" sz="1800" kern="1200" dirty="0" smtClean="0">
            <a:latin typeface="+mj-lt"/>
            <a:ea typeface="Cambria" pitchFamily="18" charset="0"/>
          </a:endParaRPr>
        </a:p>
      </dsp:txBody>
      <dsp:txXfrm>
        <a:off x="1364228" y="1267403"/>
        <a:ext cx="1051563" cy="1964273"/>
      </dsp:txXfrm>
    </dsp:sp>
    <dsp:sp modelId="{EFDB2B31-6276-4322-A4AD-A364E9706971}">
      <dsp:nvSpPr>
        <dsp:cNvPr id="0" name=""/>
        <dsp:cNvSpPr/>
      </dsp:nvSpPr>
      <dsp:spPr>
        <a:xfrm>
          <a:off x="1896702" y="998340"/>
          <a:ext cx="1356873" cy="236346"/>
        </a:xfrm>
        <a:custGeom>
          <a:avLst/>
          <a:gdLst/>
          <a:ahLst/>
          <a:cxnLst/>
          <a:rect l="0" t="0" r="0" b="0"/>
          <a:pathLst>
            <a:path>
              <a:moveTo>
                <a:pt x="0" y="0"/>
              </a:moveTo>
              <a:lnTo>
                <a:pt x="0" y="118173"/>
              </a:lnTo>
              <a:lnTo>
                <a:pt x="1356873" y="118173"/>
              </a:lnTo>
              <a:lnTo>
                <a:pt x="1356873" y="2363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8A27CF-E668-4A7B-9F92-A2E4B3F27066}">
      <dsp:nvSpPr>
        <dsp:cNvPr id="0" name=""/>
        <dsp:cNvSpPr/>
      </dsp:nvSpPr>
      <dsp:spPr>
        <a:xfrm>
          <a:off x="2714398" y="1234687"/>
          <a:ext cx="1078353" cy="202970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vi-VN" sz="1800" kern="1200" dirty="0" smtClean="0">
              <a:latin typeface="+mj-lt"/>
              <a:ea typeface="Cambria" pitchFamily="18" charset="0"/>
            </a:rPr>
            <a:t>Khoáng sản phi kim loại</a:t>
          </a:r>
          <a:r>
            <a:rPr lang="en-US" sz="1800" kern="1200" dirty="0" smtClean="0">
              <a:latin typeface="+mj-lt"/>
              <a:ea typeface="Cambria" pitchFamily="18" charset="0"/>
            </a:rPr>
            <a:t>: </a:t>
          </a:r>
          <a:r>
            <a:rPr lang="vi-VN" sz="1800" kern="1200" dirty="0" smtClean="0">
              <a:latin typeface="+mj-lt"/>
              <a:ea typeface="Cambria" pitchFamily="18" charset="0"/>
            </a:rPr>
            <a:t>a-pa-tit, đá vôi,</a:t>
          </a:r>
          <a:r>
            <a:rPr lang="en-US" sz="1800" kern="1200" dirty="0" smtClean="0">
              <a:latin typeface="+mj-lt"/>
              <a:ea typeface="Cambria" pitchFamily="18" charset="0"/>
            </a:rPr>
            <a:t> </a:t>
          </a:r>
          <a:r>
            <a:rPr lang="en-US" sz="1800" kern="1200" dirty="0" err="1" smtClean="0">
              <a:latin typeface="+mj-lt"/>
              <a:ea typeface="Cambria" pitchFamily="18" charset="0"/>
            </a:rPr>
            <a:t>sét</a:t>
          </a:r>
          <a:r>
            <a:rPr lang="en-US" sz="1800" kern="1200" dirty="0" smtClean="0">
              <a:latin typeface="+mj-lt"/>
              <a:ea typeface="Cambria" pitchFamily="18" charset="0"/>
            </a:rPr>
            <a:t>, </a:t>
          </a:r>
          <a:r>
            <a:rPr lang="en-US" sz="1800" kern="1200" dirty="0" err="1" smtClean="0">
              <a:latin typeface="+mj-lt"/>
              <a:ea typeface="Cambria" pitchFamily="18" charset="0"/>
            </a:rPr>
            <a:t>cao</a:t>
          </a:r>
          <a:r>
            <a:rPr lang="en-US" sz="1800" kern="1200" dirty="0" smtClean="0">
              <a:latin typeface="+mj-lt"/>
              <a:ea typeface="Cambria" pitchFamily="18" charset="0"/>
            </a:rPr>
            <a:t> </a:t>
          </a:r>
          <a:r>
            <a:rPr lang="en-US" sz="1800" kern="1200" dirty="0" err="1" smtClean="0">
              <a:latin typeface="+mj-lt"/>
              <a:ea typeface="Cambria" pitchFamily="18" charset="0"/>
            </a:rPr>
            <a:t>lanh</a:t>
          </a:r>
          <a:r>
            <a:rPr lang="en-US" sz="1800" kern="1200" dirty="0" smtClean="0">
              <a:latin typeface="+mj-lt"/>
              <a:ea typeface="Cambria" pitchFamily="18" charset="0"/>
            </a:rPr>
            <a:t>,…</a:t>
          </a:r>
        </a:p>
      </dsp:txBody>
      <dsp:txXfrm>
        <a:off x="2745982" y="1266271"/>
        <a:ext cx="1015185" cy="19665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3D125-B06F-42F5-829D-9F487143BDC2}">
      <dsp:nvSpPr>
        <dsp:cNvPr id="0" name=""/>
        <dsp:cNvSpPr/>
      </dsp:nvSpPr>
      <dsp:spPr>
        <a:xfrm>
          <a:off x="285419" y="0"/>
          <a:ext cx="3617497" cy="3617497"/>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50DDA3-DD47-46C6-9282-3CEBC703C57D}">
      <dsp:nvSpPr>
        <dsp:cNvPr id="0" name=""/>
        <dsp:cNvSpPr/>
      </dsp:nvSpPr>
      <dsp:spPr>
        <a:xfrm>
          <a:off x="1710387" y="362539"/>
          <a:ext cx="2776501" cy="12952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vi-VN" sz="1800" kern="1200" dirty="0" smtClean="0">
              <a:latin typeface="+mj-lt"/>
              <a:ea typeface="Cambria" pitchFamily="18" charset="0"/>
            </a:rPr>
            <a:t>Lịch sử phát triển địa chất lâu dài và phức tạp qua 3 giai đoạn: Tiền Cambri, Cổ kiến tạo và Tân kiến tạo. </a:t>
          </a:r>
          <a:endParaRPr lang="en-US" sz="1800" kern="1200" dirty="0">
            <a:latin typeface="+mj-lt"/>
            <a:ea typeface="Cambria" pitchFamily="18" charset="0"/>
          </a:endParaRPr>
        </a:p>
      </dsp:txBody>
      <dsp:txXfrm>
        <a:off x="1773615" y="425767"/>
        <a:ext cx="2650045" cy="1168769"/>
      </dsp:txXfrm>
    </dsp:sp>
    <dsp:sp modelId="{3CC59CC5-11DA-4DA1-8AF9-3100F36D1E76}">
      <dsp:nvSpPr>
        <dsp:cNvPr id="0" name=""/>
        <dsp:cNvSpPr/>
      </dsp:nvSpPr>
      <dsp:spPr>
        <a:xfrm>
          <a:off x="1686203" y="1798366"/>
          <a:ext cx="2824869" cy="131598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vi-VN" sz="1800" kern="1200" dirty="0" smtClean="0">
              <a:latin typeface="+mj-lt"/>
              <a:ea typeface="Cambria" pitchFamily="18" charset="0"/>
            </a:rPr>
            <a:t>Vị trí địa lí nước ta nằm ở nơi giao nhau giữa 2 vành đai sinh khoáng lớn là Thái Bình Dương và Địa Trung Hải.</a:t>
          </a:r>
          <a:endParaRPr lang="en-US" sz="1800" kern="1200" dirty="0">
            <a:latin typeface="+mj-lt"/>
            <a:ea typeface="Cambria" pitchFamily="18" charset="0"/>
          </a:endParaRPr>
        </a:p>
      </dsp:txBody>
      <dsp:txXfrm>
        <a:off x="1750444" y="1862607"/>
        <a:ext cx="2696387" cy="11875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507999"/>
          <a:ext cx="6528363" cy="1046481"/>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endPar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Vai</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trò</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Cung cấp nguyên liệu, nhiên liệu cho nhiều ngành công nghiệp cũng như đảm bảo an ninh năng lượng cho quốc gia</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p</a:t>
          </a: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hát triển kinh tế và đời sống.</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endParaRPr lang="en-US" sz="1800"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507999"/>
        <a:ext cx="6528363" cy="1046481"/>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184403"/>
          <a:ext cx="6153508" cy="787392"/>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Hiện</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trạng</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i="0" kern="1200" dirty="0" smtClean="0">
              <a:solidFill>
                <a:schemeClr val="tx1"/>
              </a:solidFill>
              <a:latin typeface="Times New Roman" panose="02020603050405020304" pitchFamily="18" charset="0"/>
              <a:ea typeface="Cambria" pitchFamily="18" charset="0"/>
              <a:cs typeface="Times New Roman" panose="02020603050405020304" pitchFamily="18" charset="0"/>
            </a:rPr>
            <a:t>Khai thác và sử dụng khoáng sản còn chưa hợp lí.</a:t>
          </a:r>
          <a:endParaRPr lang="en-US" sz="1800" b="0" i="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1090536" y="2184403"/>
        <a:ext cx="6153508" cy="787392"/>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84599"/>
          <a:ext cx="6528363" cy="680721"/>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endPar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l"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Nguyên</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nhân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Khai</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thác</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quá</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mức</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bừa</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bãi</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trái</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phép</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công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nghệ</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khai</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thác</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còn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lạc</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hậu</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l" defTabSz="800100">
            <a:lnSpc>
              <a:spcPct val="90000"/>
            </a:lnSpc>
            <a:spcBef>
              <a:spcPct val="0"/>
            </a:spcBef>
            <a:spcAft>
              <a:spcPct val="35000"/>
            </a:spcAft>
          </a:pPr>
          <a:endParaRPr lang="en-US" sz="1800"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3784599"/>
        <a:ext cx="6528363" cy="680721"/>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507999"/>
          <a:ext cx="6528363" cy="1046481"/>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Hậu</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quả</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Gây lãng phí, ảnh hưởng xấu đến môi trường và phát triển bền vững. Bên cạnh đó, một số loại khoáng sản bị khai thác quá mức dẫn tới nguy cơ cạn kiệt.</a:t>
          </a:r>
          <a:endParaRPr lang="en-US" sz="1800" b="0"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507999"/>
        <a:ext cx="6528363" cy="1046481"/>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2249103"/>
          <a:ext cx="6153508" cy="657992"/>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defTabSz="800100">
            <a:lnSpc>
              <a:spcPct val="90000"/>
            </a:lnSpc>
            <a:spcBef>
              <a:spcPct val="0"/>
            </a:spcBef>
            <a:spcAft>
              <a:spcPct val="35000"/>
            </a:spcAft>
          </a:pPr>
          <a:endPar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Ví</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dụ</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Sạt</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lở</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Hậu</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do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khai</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thác</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cát</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ô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nhiễm</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biển</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do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khai</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thác</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dầu</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ở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thềm</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lục</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địa</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phía</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nam</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just" defTabSz="800100">
            <a:lnSpc>
              <a:spcPct val="90000"/>
            </a:lnSpc>
            <a:spcBef>
              <a:spcPct val="0"/>
            </a:spcBef>
            <a:spcAft>
              <a:spcPct val="35000"/>
            </a:spcAft>
          </a:pPr>
          <a:endParaRPr lang="en-US" sz="1800" b="0" i="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1090536" y="2249103"/>
        <a:ext cx="6153508" cy="657992"/>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403602"/>
          <a:ext cx="6528363" cy="1442715"/>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endPar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Giải</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pháp</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Phát triển các hoạt động điều tra, thăm dò; khai thác, chế biến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đ</a:t>
          </a: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ẩy mạnh đầu tư với công nghệ tiên tiến, thiết bị hiện đại</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phát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triển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công</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nghiệp</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biến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b</a:t>
          </a: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ảo vệ khoáng sản chưa khai thác và sử dụng tiết kiệm</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và</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tổ</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chức</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tuyên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truyền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phổ</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biến</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giáo</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dục</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pháp</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luật</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l" defTabSz="800100">
            <a:lnSpc>
              <a:spcPct val="90000"/>
            </a:lnSpc>
            <a:spcBef>
              <a:spcPct val="0"/>
            </a:spcBef>
            <a:spcAft>
              <a:spcPct val="35000"/>
            </a:spcAft>
          </a:pPr>
          <a:endParaRPr lang="en-US" sz="1800"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715680" y="3403602"/>
        <a:ext cx="6528363" cy="1442715"/>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328319-1D47-4DB5-A083-897E335DAC7C}" type="slidenum">
              <a:rPr lang="en-US" smtClean="0"/>
              <a:t>5</a:t>
            </a:fld>
            <a:endParaRPr lang="en-US"/>
          </a:p>
        </p:txBody>
      </p:sp>
    </p:spTree>
    <p:extLst>
      <p:ext uri="{BB962C8B-B14F-4D97-AF65-F5344CB8AC3E}">
        <p14:creationId xmlns:p14="http://schemas.microsoft.com/office/powerpoint/2010/main" val="974745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10" Type="http://schemas.openxmlformats.org/officeDocument/2006/relationships/image" Target="../media/image19.jpeg"/><Relationship Id="rId4" Type="http://schemas.openxmlformats.org/officeDocument/2006/relationships/image" Target="../media/image10.jpeg"/><Relationship Id="rId9"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29.jpe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0.jpe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png"/><Relationship Id="rId7" Type="http://schemas.openxmlformats.org/officeDocument/2006/relationships/diagramQuickStyle" Target="../diagrams/quickStyle3.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7.png"/><Relationship Id="rId4" Type="http://schemas.openxmlformats.org/officeDocument/2006/relationships/image" Target="../media/image10.jpeg"/><Relationship Id="rId9" Type="http://schemas.microsoft.com/office/2007/relationships/diagramDrawing" Target="../diagrams/drawing3.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png"/><Relationship Id="rId7" Type="http://schemas.openxmlformats.org/officeDocument/2006/relationships/diagramQuickStyle" Target="../diagrams/quickStyle4.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27.png"/><Relationship Id="rId4" Type="http://schemas.openxmlformats.org/officeDocument/2006/relationships/image" Target="../media/image10.jpeg"/><Relationship Id="rId9" Type="http://schemas.microsoft.com/office/2007/relationships/diagramDrawing" Target="../diagrams/drawing4.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4.wdp"/><Relationship Id="rId5" Type="http://schemas.openxmlformats.org/officeDocument/2006/relationships/image" Target="../media/image11.png"/><Relationship Id="rId10" Type="http://schemas.openxmlformats.org/officeDocument/2006/relationships/image" Target="../media/image39.png"/><Relationship Id="rId4" Type="http://schemas.openxmlformats.org/officeDocument/2006/relationships/image" Target="../media/image10.jpeg"/><Relationship Id="rId9" Type="http://schemas.openxmlformats.org/officeDocument/2006/relationships/image" Target="../media/image38.jpeg"/></Relationships>
</file>

<file path=ppt/slides/_rels/slide2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diagramData" Target="../diagrams/data1.xml"/><Relationship Id="rId3" Type="http://schemas.openxmlformats.org/officeDocument/2006/relationships/image" Target="../media/image9.png"/><Relationship Id="rId7" Type="http://schemas.microsoft.com/office/2007/relationships/hdphoto" Target="../media/hdphoto1.wdp"/><Relationship Id="rId12" Type="http://schemas.microsoft.com/office/2007/relationships/hdphoto" Target="../media/hdphoto3.wdp"/><Relationship Id="rId17" Type="http://schemas.microsoft.com/office/2007/relationships/diagramDrawing" Target="../diagrams/drawing1.xml"/><Relationship Id="rId2" Type="http://schemas.openxmlformats.org/officeDocument/2006/relationships/notesSlide" Target="../notesSlides/notesSlide3.xml"/><Relationship Id="rId16" Type="http://schemas.openxmlformats.org/officeDocument/2006/relationships/diagramColors" Target="../diagrams/colors1.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10.jpeg"/><Relationship Id="rId15" Type="http://schemas.openxmlformats.org/officeDocument/2006/relationships/diagramQuickStyle" Target="../diagrams/quickStyle1.xml"/><Relationship Id="rId10" Type="http://schemas.openxmlformats.org/officeDocument/2006/relationships/image" Target="../media/image13.jpeg"/><Relationship Id="rId4" Type="http://schemas.openxmlformats.org/officeDocument/2006/relationships/image" Target="../media/image4.png"/><Relationship Id="rId9" Type="http://schemas.microsoft.com/office/2007/relationships/hdphoto" Target="../media/hdphoto2.wdp"/><Relationship Id="rId1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17.jpe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16.jpeg"/><Relationship Id="rId5" Type="http://schemas.openxmlformats.org/officeDocument/2006/relationships/image" Target="../media/image11.png"/><Relationship Id="rId10" Type="http://schemas.openxmlformats.org/officeDocument/2006/relationships/image" Target="../media/image15.jpeg"/><Relationship Id="rId4" Type="http://schemas.openxmlformats.org/officeDocument/2006/relationships/image" Target="../media/image10.jpe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QuickStyle" Target="../diagrams/quickStyle2.xml"/><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diagramLayout" Target="../diagrams/layout2.xml"/><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Data" Target="../diagrams/data2.xml"/><Relationship Id="rId5" Type="http://schemas.openxmlformats.org/officeDocument/2006/relationships/image" Target="../media/image11.png"/><Relationship Id="rId15" Type="http://schemas.microsoft.com/office/2007/relationships/diagramDrawing" Target="../diagrams/drawing2.xml"/><Relationship Id="rId10" Type="http://schemas.openxmlformats.org/officeDocument/2006/relationships/image" Target="../media/image19.jpeg"/><Relationship Id="rId4" Type="http://schemas.openxmlformats.org/officeDocument/2006/relationships/image" Target="../media/image10.jpeg"/><Relationship Id="rId9" Type="http://schemas.openxmlformats.org/officeDocument/2006/relationships/image" Target="../media/image13.jpeg"/><Relationship Id="rId14"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0.jpeg"/><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Times New Roman" panose="02020603050405020304" pitchFamily="18" charset="0"/>
                <a:ea typeface="Cambria" pitchFamily="18" charset="0"/>
                <a:cs typeface="Times New Roman" panose="02020603050405020304" pitchFamily="18" charset="0"/>
              </a:rPr>
              <a:t>KHỞI ĐỘNG</a:t>
            </a:r>
            <a:endParaRPr lang="en-US"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3" name="Content Placeholder 2"/>
          <p:cNvSpPr>
            <a:spLocks noGrp="1"/>
          </p:cNvSpPr>
          <p:nvPr>
            <p:ph idx="1"/>
          </p:nvPr>
        </p:nvSpPr>
        <p:spPr>
          <a:xfrm>
            <a:off x="381000" y="884237"/>
            <a:ext cx="8610600" cy="868363"/>
          </a:xfrm>
        </p:spPr>
        <p:txBody>
          <a:bodyPr>
            <a:normAutofit fontScale="92500"/>
          </a:bodyPr>
          <a:lstStyle/>
          <a:p>
            <a:pPr marL="0" indent="0" algn="just">
              <a:buNone/>
            </a:pP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sát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video clip,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hãy</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video clip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nói</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đến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việc</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khai</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thác</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loại</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khoáng</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sản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nào</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Loại</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khoáng</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sản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này</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phân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bố</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ở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vùng</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nào</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của</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nước</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ta?</a:t>
            </a:r>
            <a:endParaRPr lang="en-US" sz="2400" i="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6248400"/>
            <a:ext cx="8763000" cy="461665"/>
          </a:xfrm>
          <a:prstGeom prst="rect">
            <a:avLst/>
          </a:prstGeom>
          <a:noFill/>
        </p:spPr>
        <p:txBody>
          <a:bodyPr wrap="square" rtlCol="0">
            <a:spAutoFit/>
          </a:bodyPr>
          <a:lstStyle/>
          <a:p>
            <a:pPr algn="ctr"/>
            <a:r>
              <a:rPr lang="en-US" sz="2400" b="1" dirty="0" smtClean="0">
                <a:solidFill>
                  <a:srgbClr val="0D30DD"/>
                </a:solidFill>
                <a:latin typeface="Times New Roman" panose="02020603050405020304" pitchFamily="18" charset="0"/>
                <a:ea typeface="Cambria" pitchFamily="18" charset="0"/>
                <a:cs typeface="Times New Roman" panose="02020603050405020304" pitchFamily="18" charset="0"/>
              </a:rPr>
              <a:t>KHAI THÁC BÔ-XÍT Ở TÂY NGUYÊN</a:t>
            </a:r>
            <a:endParaRPr lang="en-US" sz="2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pic>
        <p:nvPicPr>
          <p:cNvPr id="6" name="Bai 4">
            <a:hlinkClick r:id="" action="ppaction://media"/>
            <a:extLst>
              <a:ext uri="{FF2B5EF4-FFF2-40B4-BE49-F238E27FC236}">
                <a16:creationId xmlns="" xmlns:a16="http://schemas.microsoft.com/office/drawing/2014/main" id="{9575C35F-49D2-CBF9-C7E0-9C228EC3FF4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1000" y="1752600"/>
            <a:ext cx="8382000" cy="4495800"/>
          </a:xfrm>
          <a:prstGeom prst="rect">
            <a:avLst/>
          </a:prstGeom>
        </p:spPr>
      </p:pic>
    </p:spTree>
    <p:extLst>
      <p:ext uri="{BB962C8B-B14F-4D97-AF65-F5344CB8AC3E}">
        <p14:creationId xmlns:p14="http://schemas.microsoft.com/office/powerpoint/2010/main" val="368543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6"/>
                </p:tgtEl>
              </p:cMediaNode>
            </p:video>
          </p:childTnLst>
        </p:cTn>
      </p:par>
    </p:tnLst>
    <p:bldLst>
      <p:bldP spid="3" grpId="0" build="p"/>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05710" y="1371600"/>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3.3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em</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trữ</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lượng</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xác</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sự</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phân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bố</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của</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than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đá</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dầu</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mỏ</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khí</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tự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nhiên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ở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a:t>
            </a:r>
            <a:endPar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ĐẶC ĐIỂM PHÂN BỐ CÁC LOẠI KHOÁNG SẢN</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 CHỦ YẾU</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505468"/>
            <a:ext cx="3657601" cy="2877711"/>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Than đá: Tổng trữ lượng khoảng 7 tỉ </a:t>
            </a:r>
            <a:r>
              <a:rPr lang="vi-VN" sz="2200" dirty="0" smtClean="0">
                <a:latin typeface="Times New Roman" panose="02020603050405020304" pitchFamily="18" charset="0"/>
                <a:ea typeface="Cambria" pitchFamily="18" charset="0"/>
                <a:cs typeface="Times New Roman" panose="02020603050405020304" pitchFamily="18" charset="0"/>
              </a:rPr>
              <a:t>tấn</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phân</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bố</a:t>
            </a:r>
            <a:r>
              <a:rPr lang="en-US" sz="2200" dirty="0">
                <a:latin typeface="Times New Roman" panose="02020603050405020304" pitchFamily="18" charset="0"/>
                <a:ea typeface="Cambria" pitchFamily="18" charset="0"/>
                <a:cs typeface="Times New Roman" panose="02020603050405020304" pitchFamily="18" charset="0"/>
              </a:rPr>
              <a:t> ở </a:t>
            </a:r>
            <a:r>
              <a:rPr lang="en-US" sz="2200" dirty="0" err="1">
                <a:latin typeface="Times New Roman" panose="02020603050405020304" pitchFamily="18" charset="0"/>
                <a:ea typeface="Cambria" pitchFamily="18" charset="0"/>
                <a:cs typeface="Times New Roman" panose="02020603050405020304" pitchFamily="18" charset="0"/>
              </a:rPr>
              <a:t>bể</a:t>
            </a:r>
            <a:r>
              <a:rPr lang="en-US" sz="2200" dirty="0">
                <a:latin typeface="Times New Roman" panose="02020603050405020304" pitchFamily="18" charset="0"/>
                <a:ea typeface="Cambria" pitchFamily="18" charset="0"/>
                <a:cs typeface="Times New Roman" panose="02020603050405020304" pitchFamily="18" charset="0"/>
              </a:rPr>
              <a:t> than </a:t>
            </a:r>
            <a:r>
              <a:rPr lang="en-US" sz="2200" dirty="0" err="1">
                <a:latin typeface="Times New Roman" panose="02020603050405020304" pitchFamily="18" charset="0"/>
                <a:ea typeface="Cambria" pitchFamily="18" charset="0"/>
                <a:cs typeface="Times New Roman" panose="02020603050405020304" pitchFamily="18" charset="0"/>
              </a:rPr>
              <a:t>Quảng</a:t>
            </a:r>
            <a:r>
              <a:rPr lang="en-US" sz="2200" dirty="0">
                <a:latin typeface="Times New Roman" panose="02020603050405020304" pitchFamily="18" charset="0"/>
                <a:ea typeface="Cambria" pitchFamily="18" charset="0"/>
                <a:cs typeface="Times New Roman" panose="02020603050405020304" pitchFamily="18" charset="0"/>
              </a:rPr>
              <a:t> </a:t>
            </a:r>
            <a:r>
              <a:rPr lang="en-US" sz="2200" dirty="0" err="1">
                <a:latin typeface="Times New Roman" panose="02020603050405020304" pitchFamily="18" charset="0"/>
                <a:ea typeface="Cambria" pitchFamily="18" charset="0"/>
                <a:cs typeface="Times New Roman" panose="02020603050405020304" pitchFamily="18" charset="0"/>
              </a:rPr>
              <a:t>Ninh</a:t>
            </a:r>
            <a:r>
              <a:rPr lang="en-US" sz="2200" dirty="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Dầu mỏ và khí tự nhiên: Tổng trữ lượng khoảng 10 tỉ tấn dầu quy </a:t>
            </a:r>
            <a:r>
              <a:rPr lang="vi-VN" sz="2200" dirty="0" smtClean="0">
                <a:latin typeface="Times New Roman" panose="02020603050405020304" pitchFamily="18" charset="0"/>
                <a:ea typeface="Cambria" pitchFamily="18" charset="0"/>
                <a:cs typeface="Times New Roman" panose="02020603050405020304" pitchFamily="18" charset="0"/>
              </a:rPr>
              <a:t>đổi</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phân</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bố</a:t>
            </a:r>
            <a:r>
              <a:rPr lang="en-US" sz="2200" dirty="0" smtClean="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ở </a:t>
            </a:r>
            <a:r>
              <a:rPr lang="vi-VN" sz="2200" dirty="0">
                <a:latin typeface="Times New Roman" panose="02020603050405020304" pitchFamily="18" charset="0"/>
                <a:ea typeface="Cambria" pitchFamily="18" charset="0"/>
                <a:cs typeface="Times New Roman" panose="02020603050405020304" pitchFamily="18" charset="0"/>
              </a:rPr>
              <a:t>vùng thềm lục địa phía đông nam.</a:t>
            </a:r>
            <a:endParaRPr lang="en-US" sz="2200" dirty="0">
              <a:effectLst/>
              <a:latin typeface="Times New Roman" panose="02020603050405020304" pitchFamily="18" charset="0"/>
              <a:ea typeface="Cambria" pitchFamily="18" charset="0"/>
              <a:cs typeface="Times New Roman" panose="02020603050405020304" pitchFamily="18" charset="0"/>
            </a:endParaRPr>
          </a:p>
        </p:txBody>
      </p:sp>
      <p:pic>
        <p:nvPicPr>
          <p:cNvPr id="2" name="Picture 3"/>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371600"/>
            <a:ext cx="3535053" cy="518159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6725234" y="2059826"/>
            <a:ext cx="457200" cy="204325"/>
          </a:xfrm>
          <a:prstGeom prst="ellipse">
            <a:avLst/>
          </a:prstGeom>
          <a:no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4" name="Oval 23"/>
          <p:cNvSpPr/>
          <p:nvPr/>
        </p:nvSpPr>
        <p:spPr>
          <a:xfrm>
            <a:off x="6953834" y="5181600"/>
            <a:ext cx="894766"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99189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randombar(horizontal)">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05710" y="1371600"/>
            <a:ext cx="3657601" cy="1323439"/>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3.3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em</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trữ</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lượng</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xác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sự</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phân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bố</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của</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bô-xít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sắt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ở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a:t>
            </a:r>
            <a:endPar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ĐẶC ĐIỂM PHÂN BỐ CÁC LOẠI KHOÁNG SẢN</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 CHỦ YẾU</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2998381"/>
            <a:ext cx="3657601" cy="3554819"/>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000" dirty="0" smtClean="0">
                <a:latin typeface="Times New Roman" panose="02020603050405020304" pitchFamily="18" charset="0"/>
                <a:ea typeface="Cambria" pitchFamily="18" charset="0"/>
                <a:cs typeface="Times New Roman" panose="02020603050405020304" pitchFamily="18" charset="0"/>
              </a:rPr>
              <a:t>- </a:t>
            </a:r>
            <a:r>
              <a:rPr lang="vi-VN" sz="2000" dirty="0" smtClean="0">
                <a:latin typeface="Times New Roman" panose="02020603050405020304" pitchFamily="18" charset="0"/>
                <a:ea typeface="Cambria" pitchFamily="18" charset="0"/>
                <a:cs typeface="Times New Roman" panose="02020603050405020304" pitchFamily="18" charset="0"/>
              </a:rPr>
              <a:t>Bô-xít</a:t>
            </a:r>
            <a:r>
              <a:rPr lang="vi-VN" sz="2000" dirty="0">
                <a:latin typeface="Times New Roman" panose="02020603050405020304" pitchFamily="18" charset="0"/>
                <a:ea typeface="Cambria" pitchFamily="18" charset="0"/>
                <a:cs typeface="Times New Roman" panose="02020603050405020304" pitchFamily="18" charset="0"/>
              </a:rPr>
              <a:t>: Tổng trữ lượng khoảng 9,6 tỉ </a:t>
            </a:r>
            <a:r>
              <a:rPr lang="vi-VN" sz="2000" dirty="0" smtClean="0">
                <a:latin typeface="Times New Roman" panose="02020603050405020304" pitchFamily="18" charset="0"/>
                <a:ea typeface="Cambria" pitchFamily="18" charset="0"/>
                <a:cs typeface="Times New Roman" panose="02020603050405020304" pitchFamily="18" charset="0"/>
              </a:rPr>
              <a:t>tấn</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phân</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bố</a:t>
            </a:r>
            <a:r>
              <a:rPr lang="en-US" sz="2000" dirty="0" smtClean="0">
                <a:latin typeface="Times New Roman" panose="02020603050405020304" pitchFamily="18" charset="0"/>
                <a:ea typeface="Cambria" pitchFamily="18" charset="0"/>
                <a:cs typeface="Times New Roman" panose="02020603050405020304" pitchFamily="18" charset="0"/>
              </a:rPr>
              <a:t> ở </a:t>
            </a:r>
            <a:r>
              <a:rPr lang="vi-VN" sz="2000" dirty="0">
                <a:latin typeface="Times New Roman" panose="02020603050405020304" pitchFamily="18" charset="0"/>
                <a:ea typeface="Cambria" pitchFamily="18" charset="0"/>
                <a:cs typeface="Times New Roman" panose="02020603050405020304" pitchFamily="18" charset="0"/>
              </a:rPr>
              <a:t>Tây Nguyên (Đắk Nông, Lâm Đồng, Gia Lai, Kon Tum,...), ngoài ra còn có ở một số tỉnh phía bắc (Lạng Sơn, Cao Bằng, Hà Giang,...).</a:t>
            </a: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Sắt: Tổng trữ lượng khoảng 1,1 tỉ </a:t>
            </a:r>
            <a:r>
              <a:rPr lang="vi-VN" sz="2000" dirty="0" smtClean="0">
                <a:latin typeface="Times New Roman" panose="02020603050405020304" pitchFamily="18" charset="0"/>
                <a:ea typeface="Cambria" pitchFamily="18" charset="0"/>
                <a:cs typeface="Times New Roman" panose="02020603050405020304" pitchFamily="18" charset="0"/>
              </a:rPr>
              <a:t>tấn</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phân</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bố</a:t>
            </a:r>
            <a:r>
              <a:rPr lang="en-US" sz="2000" dirty="0">
                <a:latin typeface="Times New Roman" panose="02020603050405020304" pitchFamily="18" charset="0"/>
                <a:ea typeface="Cambria" pitchFamily="18" charset="0"/>
                <a:cs typeface="Times New Roman" panose="02020603050405020304" pitchFamily="18" charset="0"/>
              </a:rPr>
              <a:t> ở </a:t>
            </a:r>
            <a:r>
              <a:rPr lang="en-US" sz="2000" dirty="0" err="1">
                <a:latin typeface="Times New Roman" panose="02020603050405020304" pitchFamily="18" charset="0"/>
                <a:ea typeface="Cambria" pitchFamily="18" charset="0"/>
                <a:cs typeface="Times New Roman" panose="02020603050405020304" pitchFamily="18" charset="0"/>
              </a:rPr>
              <a:t>ở</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khu</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vực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Đông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Bắc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Thái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Nguyên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Lào</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Cai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Giang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Bắc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Trung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Bộ</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Hà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Tĩnh</a:t>
            </a:r>
            <a:r>
              <a:rPr lang="en-US" sz="2000" dirty="0">
                <a:latin typeface="Times New Roman" panose="02020603050405020304" pitchFamily="18" charset="0"/>
                <a:ea typeface="Cambria" pitchFamily="18" charset="0"/>
                <a:cs typeface="Times New Roman" panose="02020603050405020304" pitchFamily="18" charset="0"/>
              </a:rPr>
              <a:t>).</a:t>
            </a:r>
            <a:endParaRPr lang="vi-VN" sz="2000" dirty="0">
              <a:latin typeface="Times New Roman" panose="02020603050405020304" pitchFamily="18" charset="0"/>
              <a:ea typeface="Cambria" pitchFamily="18" charset="0"/>
              <a:cs typeface="Times New Roman" panose="02020603050405020304" pitchFamily="18" charset="0"/>
            </a:endParaRPr>
          </a:p>
        </p:txBody>
      </p:sp>
      <p:pic>
        <p:nvPicPr>
          <p:cNvPr id="2" name="Picture 3"/>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371600"/>
            <a:ext cx="3535053" cy="518159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6944017" y="3909190"/>
            <a:ext cx="457200" cy="1097170"/>
          </a:xfrm>
          <a:prstGeom prst="ellipse">
            <a:avLst/>
          </a:prstGeom>
          <a:no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4" name="Oval 23"/>
          <p:cNvSpPr/>
          <p:nvPr/>
        </p:nvSpPr>
        <p:spPr>
          <a:xfrm>
            <a:off x="6079155" y="1524829"/>
            <a:ext cx="321645" cy="2498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Oval 25"/>
          <p:cNvSpPr/>
          <p:nvPr/>
        </p:nvSpPr>
        <p:spPr>
          <a:xfrm>
            <a:off x="6407617" y="1927466"/>
            <a:ext cx="235417" cy="2021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7" name="Oval 26"/>
          <p:cNvSpPr/>
          <p:nvPr/>
        </p:nvSpPr>
        <p:spPr>
          <a:xfrm>
            <a:off x="6400800" y="2897284"/>
            <a:ext cx="235417" cy="2021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22377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randombar(horizontal)">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randombar(horizontal)">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randombar(horizontal)">
                                      <p:cBhvr>
                                        <p:cTn id="5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animBg="1"/>
      <p:bldP spid="24" grpId="0" animBg="1"/>
      <p:bldP spid="26"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05710" y="1371600"/>
            <a:ext cx="3657601" cy="1631216"/>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3.3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em</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trữ</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lượng</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xác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sự</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phân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bố</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của</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A-pa-</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tít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ti</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-tan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đá</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vôi</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ở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a:t>
            </a:r>
            <a:endPar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ĐẶC ĐIỂM PHÂN BỐ CÁC LOẠI KHOÁNG SẢN</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 CHỦ YẾU</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229213"/>
            <a:ext cx="3657601" cy="301621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000" dirty="0" smtClean="0">
                <a:latin typeface="Times New Roman" panose="02020603050405020304" pitchFamily="18" charset="0"/>
                <a:ea typeface="Cambria" pitchFamily="18" charset="0"/>
                <a:cs typeface="Times New Roman" panose="02020603050405020304" pitchFamily="18" charset="0"/>
              </a:rPr>
              <a:t>- </a:t>
            </a:r>
            <a:r>
              <a:rPr lang="vi-VN" sz="2000" dirty="0" smtClean="0">
                <a:latin typeface="Times New Roman" panose="02020603050405020304" pitchFamily="18" charset="0"/>
                <a:ea typeface="Cambria" pitchFamily="18" charset="0"/>
                <a:cs typeface="Times New Roman" panose="02020603050405020304" pitchFamily="18" charset="0"/>
              </a:rPr>
              <a:t>A-pa-tít</a:t>
            </a:r>
            <a:r>
              <a:rPr lang="vi-VN" sz="2000" dirty="0">
                <a:latin typeface="Times New Roman" panose="02020603050405020304" pitchFamily="18" charset="0"/>
                <a:ea typeface="Cambria" pitchFamily="18" charset="0"/>
                <a:cs typeface="Times New Roman" panose="02020603050405020304" pitchFamily="18" charset="0"/>
              </a:rPr>
              <a:t>: Tổng trữ lượng khoảng 2 tỉ </a:t>
            </a:r>
            <a:r>
              <a:rPr lang="vi-VN" sz="2000" dirty="0" smtClean="0">
                <a:latin typeface="Times New Roman" panose="02020603050405020304" pitchFamily="18" charset="0"/>
                <a:ea typeface="Cambria" pitchFamily="18" charset="0"/>
                <a:cs typeface="Times New Roman" panose="02020603050405020304" pitchFamily="18" charset="0"/>
              </a:rPr>
              <a:t>tấn</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phân</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bố</a:t>
            </a:r>
            <a:r>
              <a:rPr lang="en-US" sz="2000" dirty="0" smtClean="0">
                <a:latin typeface="Times New Roman" panose="02020603050405020304" pitchFamily="18" charset="0"/>
                <a:ea typeface="Cambria" pitchFamily="18" charset="0"/>
                <a:cs typeface="Times New Roman" panose="02020603050405020304" pitchFamily="18" charset="0"/>
              </a:rPr>
              <a:t> ở </a:t>
            </a:r>
            <a:r>
              <a:rPr lang="en-US" sz="2000" dirty="0" err="1" smtClean="0">
                <a:latin typeface="Times New Roman" panose="02020603050405020304" pitchFamily="18" charset="0"/>
                <a:ea typeface="Cambria" pitchFamily="18" charset="0"/>
                <a:cs typeface="Times New Roman" panose="02020603050405020304" pitchFamily="18" charset="0"/>
              </a:rPr>
              <a:t>Lào</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Cai</a:t>
            </a:r>
            <a:r>
              <a:rPr lang="en-US" sz="2000" dirty="0" smtClean="0">
                <a:latin typeface="Times New Roman" panose="02020603050405020304" pitchFamily="18" charset="0"/>
                <a:ea typeface="Cambria" pitchFamily="18" charset="0"/>
                <a:cs typeface="Times New Roman" panose="02020603050405020304" pitchFamily="18" charset="0"/>
              </a:rPr>
              <a:t>.</a:t>
            </a:r>
            <a:endParaRPr lang="en-US" sz="20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Ti-tan: Tổng trữ lượng khoảng 663 triệu </a:t>
            </a:r>
            <a:r>
              <a:rPr lang="vi-VN" sz="2000" dirty="0" smtClean="0">
                <a:latin typeface="Times New Roman" panose="02020603050405020304" pitchFamily="18" charset="0"/>
                <a:ea typeface="Cambria" pitchFamily="18" charset="0"/>
                <a:cs typeface="Times New Roman" panose="02020603050405020304" pitchFamily="18" charset="0"/>
              </a:rPr>
              <a:t>tấn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phân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bố</a:t>
            </a:r>
            <a:r>
              <a:rPr lang="en-US" sz="2000" dirty="0">
                <a:latin typeface="Times New Roman" panose="02020603050405020304" pitchFamily="18" charset="0"/>
                <a:ea typeface="Cambria" pitchFamily="18" charset="0"/>
                <a:cs typeface="Times New Roman" panose="02020603050405020304" pitchFamily="18" charset="0"/>
              </a:rPr>
              <a:t> ở </a:t>
            </a:r>
            <a:r>
              <a:rPr lang="vi-VN" sz="2000" dirty="0">
                <a:latin typeface="Times New Roman" panose="02020603050405020304" pitchFamily="18" charset="0"/>
                <a:ea typeface="Cambria" pitchFamily="18" charset="0"/>
                <a:cs typeface="Times New Roman" panose="02020603050405020304" pitchFamily="18" charset="0"/>
              </a:rPr>
              <a:t>ở ven biển từ Quảng Ninh đến Bà Rịa - Vũng Tàu.</a:t>
            </a:r>
            <a:endParaRPr lang="en-US" sz="20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2000" dirty="0">
                <a:latin typeface="Times New Roman" panose="02020603050405020304" pitchFamily="18" charset="0"/>
                <a:ea typeface="Cambria" pitchFamily="18" charset="0"/>
                <a:cs typeface="Times New Roman" panose="02020603050405020304" pitchFamily="18" charset="0"/>
              </a:rPr>
              <a:t>- Đá vôi: Tổng trữ lượng lên đến 8 tỉ </a:t>
            </a:r>
            <a:r>
              <a:rPr lang="vi-VN" sz="2000" dirty="0" smtClean="0">
                <a:latin typeface="Times New Roman" panose="02020603050405020304" pitchFamily="18" charset="0"/>
                <a:ea typeface="Cambria" pitchFamily="18" charset="0"/>
                <a:cs typeface="Times New Roman" panose="02020603050405020304" pitchFamily="18" charset="0"/>
              </a:rPr>
              <a:t>tấn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phân</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bố</a:t>
            </a:r>
            <a:r>
              <a:rPr lang="en-US" sz="2000" dirty="0">
                <a:latin typeface="Times New Roman" panose="02020603050405020304" pitchFamily="18" charset="0"/>
                <a:ea typeface="Cambria" pitchFamily="18" charset="0"/>
                <a:cs typeface="Times New Roman" panose="02020603050405020304" pitchFamily="18" charset="0"/>
              </a:rPr>
              <a:t> ở </a:t>
            </a:r>
            <a:r>
              <a:rPr lang="en-US" sz="2000" dirty="0" err="1">
                <a:latin typeface="Times New Roman" panose="02020603050405020304" pitchFamily="18" charset="0"/>
                <a:ea typeface="Cambria" pitchFamily="18" charset="0"/>
                <a:cs typeface="Times New Roman" panose="02020603050405020304" pitchFamily="18" charset="0"/>
              </a:rPr>
              <a:t>ở</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vùng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núi</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phía</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Bắc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và</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Bắc</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Trung</a:t>
            </a:r>
            <a:r>
              <a:rPr lang="en-US" sz="2000" dirty="0">
                <a:latin typeface="Times New Roman" panose="02020603050405020304" pitchFamily="18" charset="0"/>
                <a:ea typeface="Cambria" pitchFamily="18" charset="0"/>
                <a:cs typeface="Times New Roman" panose="02020603050405020304" pitchFamily="18" charset="0"/>
              </a:rPr>
              <a:t> </a:t>
            </a:r>
            <a:r>
              <a:rPr lang="en-US" sz="2000" dirty="0" err="1">
                <a:latin typeface="Times New Roman" panose="02020603050405020304" pitchFamily="18" charset="0"/>
                <a:ea typeface="Cambria" pitchFamily="18" charset="0"/>
                <a:cs typeface="Times New Roman" panose="02020603050405020304" pitchFamily="18" charset="0"/>
              </a:rPr>
              <a:t>Bộ</a:t>
            </a:r>
            <a:r>
              <a:rPr lang="en-US" sz="2000" dirty="0">
                <a:latin typeface="Times New Roman" panose="02020603050405020304" pitchFamily="18" charset="0"/>
                <a:ea typeface="Cambria" pitchFamily="18" charset="0"/>
                <a:cs typeface="Times New Roman" panose="02020603050405020304" pitchFamily="18" charset="0"/>
              </a:rPr>
              <a:t>.</a:t>
            </a:r>
          </a:p>
        </p:txBody>
      </p:sp>
      <p:pic>
        <p:nvPicPr>
          <p:cNvPr id="2" name="Picture 3"/>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371600"/>
            <a:ext cx="3535053" cy="518159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5951596" y="1649774"/>
            <a:ext cx="296803" cy="262504"/>
          </a:xfrm>
          <a:prstGeom prst="ellipse">
            <a:avLst/>
          </a:prstGeom>
          <a:no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6" name="Oval 25"/>
          <p:cNvSpPr/>
          <p:nvPr/>
        </p:nvSpPr>
        <p:spPr>
          <a:xfrm>
            <a:off x="6953963" y="3416826"/>
            <a:ext cx="285037"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4" name="Oval 33"/>
          <p:cNvSpPr/>
          <p:nvPr/>
        </p:nvSpPr>
        <p:spPr>
          <a:xfrm>
            <a:off x="7010400" y="4961938"/>
            <a:ext cx="285037"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5" name="Oval 34"/>
          <p:cNvSpPr/>
          <p:nvPr/>
        </p:nvSpPr>
        <p:spPr>
          <a:xfrm>
            <a:off x="6400800" y="2286000"/>
            <a:ext cx="285037" cy="304800"/>
          </a:xfrm>
          <a:prstGeom prst="ellipse">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7892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8" dur="500"/>
                                        <p:tgtEl>
                                          <p:spTgt spid="32">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randombar(horizontal)">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randombar(horizontal)">
                                      <p:cBhvr>
                                        <p:cTn id="48" dur="500"/>
                                        <p:tgtEl>
                                          <p:spTgt spid="34"/>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53" dur="500"/>
                                        <p:tgtEl>
                                          <p:spTgt spid="32">
                                            <p:txEl>
                                              <p:pRg st="2" end="2"/>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randombar(horizontal)">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animBg="1"/>
      <p:bldP spid="26" grpId="0" animBg="1"/>
      <p:bldP spid="34" grpId="0" animBg="1"/>
      <p:bldP spid="3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685800" y="3581400"/>
            <a:ext cx="3581400"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Khai</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thác</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than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Quảng</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Ninh</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0" name="TextBox 19"/>
          <p:cNvSpPr txBox="1"/>
          <p:nvPr/>
        </p:nvSpPr>
        <p:spPr>
          <a:xfrm>
            <a:off x="4718994" y="3581400"/>
            <a:ext cx="3967806"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Khai</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thác</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dầu</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khí</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thềm</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lục</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địa</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1143000" y="6248400"/>
            <a:ext cx="40386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Khai</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thác</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sắt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Thái</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Nguyên</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5" name="TextBox 24"/>
          <p:cNvSpPr txBox="1"/>
          <p:nvPr/>
        </p:nvSpPr>
        <p:spPr>
          <a:xfrm>
            <a:off x="5334000" y="6248400"/>
            <a:ext cx="4191000" cy="369332"/>
          </a:xfrm>
          <a:prstGeom prst="rect">
            <a:avLst/>
          </a:prstGeom>
          <a:noFill/>
        </p:spPr>
        <p:txBody>
          <a:bodyPr wrap="square" rtlCol="0">
            <a:spAutoFit/>
          </a:bodyPr>
          <a:lstStyle/>
          <a:p>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Khai</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thác</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A-pa-</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tít</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ở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Lào</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Cai</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6"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ĐẶC ĐIỂM PHÂN BỐ CÁC LOẠI KHOÁNG SẢN</a:t>
            </a:r>
          </a:p>
          <a:p>
            <a:pPr algn="just"/>
            <a:r>
              <a:rPr lang="vi-VN" sz="2400" b="1" dirty="0">
                <a:solidFill>
                  <a:srgbClr val="0D30DD"/>
                </a:solidFill>
                <a:latin typeface="Times New Roman" panose="02020603050405020304" pitchFamily="18" charset="0"/>
                <a:cs typeface="Times New Roman" panose="02020603050405020304" pitchFamily="18" charset="0"/>
              </a:rPr>
              <a:t> CHỦ YẾU</a:t>
            </a:r>
          </a:p>
        </p:txBody>
      </p:sp>
      <p:pic>
        <p:nvPicPr>
          <p:cNvPr id="143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401" y="1364415"/>
            <a:ext cx="3973110" cy="221698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02546" y="1364415"/>
            <a:ext cx="3984254" cy="22056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7401" y="4127369"/>
            <a:ext cx="3973110" cy="212103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6" descr="Căng thẳng nguồn cung Apatit cho các Nhà máy hóa chất, phân bón tại Khu  công nghiệp Tằng loỏng, Bảo Thắng, Lào Cai. - Công ty cổ phần Vật tư Nông  sả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85292" y="4117304"/>
            <a:ext cx="4001507" cy="2131095"/>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474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randombar(horizontal)">
                                      <p:cBhvr>
                                        <p:cTn id="7" dur="500"/>
                                        <p:tgtEl>
                                          <p:spTgt spid="14338"/>
                                        </p:tgtEl>
                                      </p:cBhvr>
                                    </p:animEffect>
                                  </p:childTnLst>
                                </p:cTn>
                              </p:par>
                              <p:par>
                                <p:cTn id="8" presetID="14" presetClass="entr" presetSubtype="10" fill="hold" nodeType="withEffect">
                                  <p:stCondLst>
                                    <p:cond delay="0"/>
                                  </p:stCondLst>
                                  <p:childTnLst>
                                    <p:set>
                                      <p:cBhvr>
                                        <p:cTn id="9" dur="1" fill="hold">
                                          <p:stCondLst>
                                            <p:cond delay="0"/>
                                          </p:stCondLst>
                                        </p:cTn>
                                        <p:tgtEl>
                                          <p:spTgt spid="14339"/>
                                        </p:tgtEl>
                                        <p:attrNameLst>
                                          <p:attrName>style.visibility</p:attrName>
                                        </p:attrNameLst>
                                      </p:cBhvr>
                                      <p:to>
                                        <p:strVal val="visible"/>
                                      </p:to>
                                    </p:set>
                                    <p:animEffect transition="in" filter="randombar(horizontal)">
                                      <p:cBhvr>
                                        <p:cTn id="10" dur="500"/>
                                        <p:tgtEl>
                                          <p:spTgt spid="1433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randombar(horizontal)">
                                      <p:cBhvr>
                                        <p:cTn id="13" dur="500"/>
                                        <p:tgtEl>
                                          <p:spTgt spid="2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randombar(horizontal)">
                                      <p:cBhvr>
                                        <p:cTn id="16" dur="500"/>
                                        <p:tgtEl>
                                          <p:spTgt spid="19"/>
                                        </p:tgtEl>
                                      </p:cBhvr>
                                    </p:animEffect>
                                  </p:childTnLst>
                                </p:cTn>
                              </p:par>
                              <p:par>
                                <p:cTn id="17" presetID="14" presetClass="entr" presetSubtype="10" fill="hold" nodeType="withEffect">
                                  <p:stCondLst>
                                    <p:cond delay="0"/>
                                  </p:stCondLst>
                                  <p:childTnLst>
                                    <p:set>
                                      <p:cBhvr>
                                        <p:cTn id="18" dur="1" fill="hold">
                                          <p:stCondLst>
                                            <p:cond delay="0"/>
                                          </p:stCondLst>
                                        </p:cTn>
                                        <p:tgtEl>
                                          <p:spTgt spid="14340"/>
                                        </p:tgtEl>
                                        <p:attrNameLst>
                                          <p:attrName>style.visibility</p:attrName>
                                        </p:attrNameLst>
                                      </p:cBhvr>
                                      <p:to>
                                        <p:strVal val="visible"/>
                                      </p:to>
                                    </p:set>
                                    <p:animEffect transition="in" filter="randombar(horizontal)">
                                      <p:cBhvr>
                                        <p:cTn id="19" dur="500"/>
                                        <p:tgtEl>
                                          <p:spTgt spid="14340"/>
                                        </p:tgtEl>
                                      </p:cBhvr>
                                    </p:animEffect>
                                  </p:childTnLst>
                                </p:cTn>
                              </p:par>
                              <p:par>
                                <p:cTn id="20" presetID="14" presetClass="entr" presetSubtype="10" fill="hold" nodeType="withEffect">
                                  <p:stCondLst>
                                    <p:cond delay="0"/>
                                  </p:stCondLst>
                                  <p:childTnLst>
                                    <p:set>
                                      <p:cBhvr>
                                        <p:cTn id="21" dur="1" fill="hold">
                                          <p:stCondLst>
                                            <p:cond delay="0"/>
                                          </p:stCondLst>
                                        </p:cTn>
                                        <p:tgtEl>
                                          <p:spTgt spid="14342"/>
                                        </p:tgtEl>
                                        <p:attrNameLst>
                                          <p:attrName>style.visibility</p:attrName>
                                        </p:attrNameLst>
                                      </p:cBhvr>
                                      <p:to>
                                        <p:strVal val="visible"/>
                                      </p:to>
                                    </p:set>
                                    <p:animEffect transition="in" filter="randombar(horizontal)">
                                      <p:cBhvr>
                                        <p:cTn id="22" dur="500"/>
                                        <p:tgtEl>
                                          <p:spTgt spid="14342"/>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4"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05710" y="1371600"/>
            <a:ext cx="3657601" cy="969496"/>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Atlat</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tr8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giải</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thích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sự</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phân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bố</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khoáng</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sản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ở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a:t>
            </a:r>
            <a:endPar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just">
              <a:spcBef>
                <a:spcPts val="0"/>
              </a:spcBef>
            </a:pPr>
            <a:r>
              <a:rPr lang="vi-VN" sz="2400" b="1" dirty="0">
                <a:solidFill>
                  <a:srgbClr val="0D30DD"/>
                </a:solidFill>
                <a:latin typeface="Times New Roman" panose="02020603050405020304" pitchFamily="18" charset="0"/>
                <a:ea typeface="+mn-ea"/>
                <a:cs typeface="Times New Roman" panose="02020603050405020304" pitchFamily="18" charset="0"/>
              </a:rPr>
              <a:t>ĐẶC ĐIỂM PHÂN BỐ CÁC LOẠI KHOÁNG SẢN</a:t>
            </a:r>
            <a:endParaRPr lang="en-US" sz="2400" b="1" dirty="0">
              <a:solidFill>
                <a:srgbClr val="0D30DD"/>
              </a:solidFill>
              <a:latin typeface="Times New Roman" panose="02020603050405020304" pitchFamily="18" charset="0"/>
              <a:ea typeface="+mn-ea"/>
              <a:cs typeface="Times New Roman" panose="02020603050405020304" pitchFamily="18" charset="0"/>
            </a:endParaRPr>
          </a:p>
          <a:p>
            <a:pPr lvl="0" algn="just">
              <a:spcBef>
                <a:spcPts val="0"/>
              </a:spcBef>
            </a:pPr>
            <a:r>
              <a:rPr lang="vi-VN" sz="2400" b="1" dirty="0">
                <a:solidFill>
                  <a:srgbClr val="0D30DD"/>
                </a:solidFill>
                <a:latin typeface="Times New Roman" panose="02020603050405020304" pitchFamily="18" charset="0"/>
                <a:ea typeface="+mn-ea"/>
                <a:cs typeface="Times New Roman" panose="02020603050405020304" pitchFamily="18" charset="0"/>
              </a:rPr>
              <a:t> CHỦ YẾU</a:t>
            </a:r>
            <a:endParaRPr lang="en-US" sz="2400" b="1" dirty="0">
              <a:solidFill>
                <a:srgbClr val="0D30DD"/>
              </a:solidFill>
              <a:latin typeface="Times New Roman" panose="02020603050405020304" pitchFamily="18" charset="0"/>
              <a:ea typeface="+mn-ea"/>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287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7338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2505938"/>
            <a:ext cx="3657601" cy="404726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1900" dirty="0" smtClean="0">
                <a:latin typeface="Times New Roman" panose="02020603050405020304" pitchFamily="18" charset="0"/>
                <a:ea typeface="Cambria" pitchFamily="18" charset="0"/>
                <a:cs typeface="Times New Roman" panose="02020603050405020304" pitchFamily="18" charset="0"/>
              </a:rPr>
              <a:t>- </a:t>
            </a:r>
            <a:r>
              <a:rPr lang="en-US" sz="1900" dirty="0" err="1" smtClean="0">
                <a:latin typeface="Times New Roman" panose="02020603050405020304" pitchFamily="18" charset="0"/>
                <a:ea typeface="Cambria" pitchFamily="18" charset="0"/>
                <a:cs typeface="Times New Roman" panose="02020603050405020304" pitchFamily="18" charset="0"/>
              </a:rPr>
              <a:t>Sự</a:t>
            </a:r>
            <a:r>
              <a:rPr lang="en-US" sz="1900" dirty="0" smtClean="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phân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bố</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khoáng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sản</a:t>
            </a:r>
            <a:r>
              <a:rPr lang="en-US" sz="1900" dirty="0">
                <a:latin typeface="Times New Roman" panose="02020603050405020304" pitchFamily="18" charset="0"/>
                <a:ea typeface="Cambria" pitchFamily="18" charset="0"/>
                <a:cs typeface="Times New Roman" panose="02020603050405020304" pitchFamily="18" charset="0"/>
              </a:rPr>
              <a:t> ở </a:t>
            </a:r>
            <a:r>
              <a:rPr lang="en-US" sz="1900" dirty="0" err="1">
                <a:latin typeface="Times New Roman" panose="02020603050405020304" pitchFamily="18" charset="0"/>
                <a:ea typeface="Cambria" pitchFamily="18" charset="0"/>
                <a:cs typeface="Times New Roman" panose="02020603050405020304" pitchFamily="18" charset="0"/>
              </a:rPr>
              <a:t>nước</a:t>
            </a:r>
            <a:r>
              <a:rPr lang="en-US" sz="1900" dirty="0">
                <a:latin typeface="Times New Roman" panose="02020603050405020304" pitchFamily="18" charset="0"/>
                <a:ea typeface="Cambria" pitchFamily="18" charset="0"/>
                <a:cs typeface="Times New Roman" panose="02020603050405020304" pitchFamily="18" charset="0"/>
              </a:rPr>
              <a:t> ta </a:t>
            </a:r>
            <a:r>
              <a:rPr lang="en-US" sz="1900" dirty="0" err="1">
                <a:latin typeface="Times New Roman" panose="02020603050405020304" pitchFamily="18" charset="0"/>
                <a:ea typeface="Cambria" pitchFamily="18" charset="0"/>
                <a:cs typeface="Times New Roman" panose="02020603050405020304" pitchFamily="18" charset="0"/>
              </a:rPr>
              <a:t>có</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liên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quan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chặt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chẽ</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với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sự</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phân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hoá</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phức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tạp</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đa</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dạng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của</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hoạt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động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địa</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chất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nội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sinh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và</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ngoại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sinh</a:t>
            </a:r>
            <a:r>
              <a:rPr lang="en-US" sz="1900" dirty="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vi-VN" sz="1900" dirty="0">
                <a:latin typeface="Times New Roman" panose="02020603050405020304" pitchFamily="18" charset="0"/>
                <a:ea typeface="Cambria" pitchFamily="18" charset="0"/>
                <a:cs typeface="Times New Roman" panose="02020603050405020304" pitchFamily="18" charset="0"/>
              </a:rPr>
              <a: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mỏ</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khoáng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sản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nội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sinh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thường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tập</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trung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tại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đứt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gãy</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sâu</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với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hoạt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động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uốn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nếp</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và</a:t>
            </a:r>
            <a:r>
              <a:rPr lang="en-US" sz="1900" dirty="0">
                <a:latin typeface="Times New Roman" panose="02020603050405020304" pitchFamily="18" charset="0"/>
                <a:ea typeface="Cambria" pitchFamily="18" charset="0"/>
                <a:cs typeface="Times New Roman" panose="02020603050405020304" pitchFamily="18" charset="0"/>
              </a:rPr>
              <a:t> mac-ma </a:t>
            </a:r>
            <a:r>
              <a:rPr lang="en-US" sz="1900" dirty="0" err="1">
                <a:latin typeface="Times New Roman" panose="02020603050405020304" pitchFamily="18" charset="0"/>
                <a:ea typeface="Cambria" pitchFamily="18" charset="0"/>
                <a:cs typeface="Times New Roman" panose="02020603050405020304" pitchFamily="18" charset="0"/>
              </a:rPr>
              <a:t>diễn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ra</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mạnh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mẽ</a:t>
            </a:r>
            <a:r>
              <a:rPr lang="en-US" sz="1900" dirty="0">
                <a:latin typeface="Times New Roman" panose="02020603050405020304" pitchFamily="18" charset="0"/>
                <a:ea typeface="Cambria" pitchFamily="18" charset="0"/>
                <a:cs typeface="Times New Roman" panose="02020603050405020304" pitchFamily="18" charset="0"/>
              </a:rPr>
              <a:t>.</a:t>
            </a:r>
          </a:p>
          <a:p>
            <a:pPr algn="just">
              <a:spcBef>
                <a:spcPts val="600"/>
              </a:spcBef>
              <a:spcAft>
                <a:spcPts val="0"/>
              </a:spcAft>
            </a:pPr>
            <a:r>
              <a:rPr lang="vi-VN" sz="1900" dirty="0">
                <a:latin typeface="Times New Roman" panose="02020603050405020304" pitchFamily="18" charset="0"/>
                <a:ea typeface="Cambria" pitchFamily="18" charset="0"/>
                <a:cs typeface="Times New Roman" panose="02020603050405020304" pitchFamily="18" charset="0"/>
              </a:rPr>
              <a:t>-</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Các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khoáng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sản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ngoại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sinh</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thường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tập</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trung</a:t>
            </a:r>
            <a:r>
              <a:rPr lang="en-US" sz="1900" dirty="0">
                <a:latin typeface="Times New Roman" panose="02020603050405020304" pitchFamily="18" charset="0"/>
                <a:ea typeface="Cambria" pitchFamily="18" charset="0"/>
                <a:cs typeface="Times New Roman" panose="02020603050405020304" pitchFamily="18" charset="0"/>
              </a:rPr>
              <a:t> ở </a:t>
            </a:r>
            <a:r>
              <a:rPr lang="en-US" sz="1900" dirty="0" err="1">
                <a:latin typeface="Times New Roman" panose="02020603050405020304" pitchFamily="18" charset="0"/>
                <a:ea typeface="Cambria" pitchFamily="18" charset="0"/>
                <a:cs typeface="Times New Roman" panose="02020603050405020304" pitchFamily="18" charset="0"/>
              </a:rPr>
              <a:t>vùng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biển</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nông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thềm</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lục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địa</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hoặc</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vùng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trũng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trong</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nội</a:t>
            </a:r>
            <a:r>
              <a:rPr lang="en-US" sz="1900" dirty="0">
                <a:latin typeface="Times New Roman" panose="02020603050405020304" pitchFamily="18" charset="0"/>
                <a:ea typeface="Cambria" pitchFamily="18" charset="0"/>
                <a:cs typeface="Times New Roman" panose="02020603050405020304" pitchFamily="18" charset="0"/>
              </a:rPr>
              <a:t> </a:t>
            </a:r>
            <a:r>
              <a:rPr lang="en-US" sz="1900" dirty="0" err="1">
                <a:latin typeface="Times New Roman" panose="02020603050405020304" pitchFamily="18" charset="0"/>
                <a:ea typeface="Cambria" pitchFamily="18" charset="0"/>
                <a:cs typeface="Times New Roman" panose="02020603050405020304" pitchFamily="18" charset="0"/>
              </a:rPr>
              <a:t>địa</a:t>
            </a:r>
            <a:r>
              <a:rPr lang="en-US" sz="1900" dirty="0">
                <a:latin typeface="Times New Roman" panose="02020603050405020304" pitchFamily="18" charset="0"/>
                <a:ea typeface="Cambria" pitchFamily="18" charset="0"/>
                <a:cs typeface="Times New Roman" panose="02020603050405020304" pitchFamily="18" charset="0"/>
              </a:rPr>
              <a:t>.</a:t>
            </a:r>
            <a:endParaRPr lang="en-US" sz="1900" dirty="0">
              <a:effectLst/>
              <a:latin typeface="Times New Roman" panose="02020603050405020304" pitchFamily="18" charset="0"/>
              <a:ea typeface="Cambria" pitchFamily="18" charset="0"/>
              <a:cs typeface="Times New Roman" panose="02020603050405020304" pitchFamily="18" charset="0"/>
            </a:endParaRPr>
          </a:p>
        </p:txBody>
      </p:sp>
      <p:pic>
        <p:nvPicPr>
          <p:cNvPr id="23" name="Picture 2" descr="8.jpg">
            <a:extLst>
              <a:ext uri="{FF2B5EF4-FFF2-40B4-BE49-F238E27FC236}">
                <a16:creationId xmlns:a16="http://schemas.microsoft.com/office/drawing/2014/main" xmlns="" id="{39CA50EF-92FA-FEB9-034D-18FCABB701F8}"/>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04147" y="1371600"/>
            <a:ext cx="3535053" cy="51816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4658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3" dur="500"/>
                                        <p:tgtEl>
                                          <p:spTgt spid="3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38"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PHÂN BỐ CÁC LOẠI KHOÁNG SẢN</a:t>
            </a:r>
          </a:p>
          <a:p>
            <a:pPr algn="just"/>
            <a:r>
              <a:rPr lang="en-US" sz="2400" b="1" dirty="0">
                <a:solidFill>
                  <a:srgbClr val="0D30DD"/>
                </a:solidFill>
                <a:latin typeface="Times New Roman" panose="02020603050405020304" pitchFamily="18" charset="0"/>
                <a:cs typeface="Times New Roman" panose="02020603050405020304" pitchFamily="18" charset="0"/>
              </a:rPr>
              <a:t> CHỦ YẾU</a:t>
            </a:r>
          </a:p>
        </p:txBody>
      </p:sp>
      <p:pic>
        <p:nvPicPr>
          <p:cNvPr id="23"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ular Callout 23"/>
          <p:cNvSpPr/>
          <p:nvPr/>
        </p:nvSpPr>
        <p:spPr>
          <a:xfrm>
            <a:off x="446490" y="1981200"/>
            <a:ext cx="6792509" cy="3567511"/>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25"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634042" y="2086213"/>
            <a:ext cx="6553198" cy="3323987"/>
          </a:xfrm>
          <a:prstGeom prst="rect">
            <a:avLst/>
          </a:prstGeom>
        </p:spPr>
        <p:txBody>
          <a:bodyPr wrap="square">
            <a:spAutoFit/>
          </a:bodyPr>
          <a:lstStyle/>
          <a:p>
            <a:pPr algn="just">
              <a:spcBef>
                <a:spcPts val="600"/>
              </a:spcBef>
              <a:spcAft>
                <a:spcPts val="0"/>
              </a:spcAft>
            </a:pPr>
            <a:r>
              <a:rPr lang="nl-NL" sz="2000" b="1" dirty="0">
                <a:latin typeface="Times New Roman" panose="02020603050405020304" pitchFamily="18" charset="0"/>
                <a:ea typeface="Cambria" pitchFamily="18" charset="0"/>
                <a:cs typeface="Times New Roman" panose="02020603050405020304" pitchFamily="18" charset="0"/>
              </a:rPr>
              <a:t>- Than đá: </a:t>
            </a:r>
            <a:r>
              <a:rPr lang="nl-NL" sz="2000" dirty="0">
                <a:latin typeface="Times New Roman" panose="02020603050405020304" pitchFamily="18" charset="0"/>
                <a:ea typeface="Cambria" pitchFamily="18" charset="0"/>
                <a:cs typeface="Times New Roman" panose="02020603050405020304" pitchFamily="18" charset="0"/>
              </a:rPr>
              <a:t>ở bể than Quảng Ninh.</a:t>
            </a:r>
            <a:endParaRPr lang="en-US" sz="20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000" b="1" dirty="0">
                <a:latin typeface="Times New Roman" panose="02020603050405020304" pitchFamily="18" charset="0"/>
                <a:ea typeface="Cambria" pitchFamily="18" charset="0"/>
                <a:cs typeface="Times New Roman" panose="02020603050405020304" pitchFamily="18" charset="0"/>
              </a:rPr>
              <a:t>- Dầu mỏ và khí tự nhiên: </a:t>
            </a:r>
            <a:r>
              <a:rPr lang="nl-NL" sz="2000" dirty="0">
                <a:latin typeface="Times New Roman" panose="02020603050405020304" pitchFamily="18" charset="0"/>
                <a:ea typeface="Cambria" pitchFamily="18" charset="0"/>
                <a:cs typeface="Times New Roman" panose="02020603050405020304" pitchFamily="18" charset="0"/>
              </a:rPr>
              <a:t>ở vùng thềm lục địa phía đông nam.</a:t>
            </a:r>
            <a:endParaRPr lang="en-US" sz="20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000" b="1" dirty="0">
                <a:latin typeface="Times New Roman" panose="02020603050405020304" pitchFamily="18" charset="0"/>
                <a:ea typeface="Cambria" pitchFamily="18" charset="0"/>
                <a:cs typeface="Times New Roman" panose="02020603050405020304" pitchFamily="18" charset="0"/>
              </a:rPr>
              <a:t>- Bô-xít: </a:t>
            </a:r>
            <a:r>
              <a:rPr lang="nl-NL" sz="2000" dirty="0">
                <a:latin typeface="Times New Roman" panose="02020603050405020304" pitchFamily="18" charset="0"/>
                <a:ea typeface="Cambria" pitchFamily="18" charset="0"/>
                <a:cs typeface="Times New Roman" panose="02020603050405020304" pitchFamily="18" charset="0"/>
              </a:rPr>
              <a:t>ở Tây Nguyên </a:t>
            </a:r>
            <a:r>
              <a:rPr lang="nl-NL" sz="2000" dirty="0" smtClean="0">
                <a:latin typeface="Times New Roman" panose="02020603050405020304" pitchFamily="18" charset="0"/>
                <a:ea typeface="Cambria" pitchFamily="18" charset="0"/>
                <a:cs typeface="Times New Roman" panose="02020603050405020304" pitchFamily="18" charset="0"/>
              </a:rPr>
              <a:t>ngoài </a:t>
            </a:r>
            <a:r>
              <a:rPr lang="nl-NL" sz="2000" dirty="0">
                <a:latin typeface="Times New Roman" panose="02020603050405020304" pitchFamily="18" charset="0"/>
                <a:ea typeface="Cambria" pitchFamily="18" charset="0"/>
                <a:cs typeface="Times New Roman" panose="02020603050405020304" pitchFamily="18" charset="0"/>
              </a:rPr>
              <a:t>ra còn có ở một số tỉnh phía </a:t>
            </a:r>
            <a:r>
              <a:rPr lang="nl-NL" sz="2000" dirty="0" smtClean="0">
                <a:latin typeface="Times New Roman" panose="02020603050405020304" pitchFamily="18" charset="0"/>
                <a:ea typeface="Cambria" pitchFamily="18" charset="0"/>
                <a:cs typeface="Times New Roman" panose="02020603050405020304" pitchFamily="18" charset="0"/>
              </a:rPr>
              <a:t>bắc.</a:t>
            </a:r>
            <a:endParaRPr lang="en-US" sz="20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000" b="1" dirty="0">
                <a:latin typeface="Times New Roman" panose="02020603050405020304" pitchFamily="18" charset="0"/>
                <a:ea typeface="Cambria" pitchFamily="18" charset="0"/>
                <a:cs typeface="Times New Roman" panose="02020603050405020304" pitchFamily="18" charset="0"/>
              </a:rPr>
              <a:t>- Sắt: </a:t>
            </a:r>
            <a:r>
              <a:rPr lang="nl-NL" sz="2000" dirty="0">
                <a:latin typeface="Times New Roman" panose="02020603050405020304" pitchFamily="18" charset="0"/>
                <a:ea typeface="Cambria" pitchFamily="18" charset="0"/>
                <a:cs typeface="Times New Roman" panose="02020603050405020304" pitchFamily="18" charset="0"/>
              </a:rPr>
              <a:t>ở khu vực Đông Bắc </a:t>
            </a:r>
            <a:r>
              <a:rPr lang="nl-NL" sz="2000" dirty="0" smtClean="0">
                <a:latin typeface="Times New Roman" panose="02020603050405020304" pitchFamily="18" charset="0"/>
                <a:ea typeface="Cambria" pitchFamily="18" charset="0"/>
                <a:cs typeface="Times New Roman" panose="02020603050405020304" pitchFamily="18" charset="0"/>
              </a:rPr>
              <a:t>và </a:t>
            </a:r>
            <a:r>
              <a:rPr lang="nl-NL" sz="2000" dirty="0">
                <a:latin typeface="Times New Roman" panose="02020603050405020304" pitchFamily="18" charset="0"/>
                <a:ea typeface="Cambria" pitchFamily="18" charset="0"/>
                <a:cs typeface="Times New Roman" panose="02020603050405020304" pitchFamily="18" charset="0"/>
              </a:rPr>
              <a:t>Bắc Trung </a:t>
            </a:r>
            <a:r>
              <a:rPr lang="nl-NL" sz="2000" dirty="0" smtClean="0">
                <a:latin typeface="Times New Roman" panose="02020603050405020304" pitchFamily="18" charset="0"/>
                <a:ea typeface="Cambria" pitchFamily="18" charset="0"/>
                <a:cs typeface="Times New Roman" panose="02020603050405020304" pitchFamily="18" charset="0"/>
              </a:rPr>
              <a:t>Bộ</a:t>
            </a:r>
            <a:r>
              <a:rPr lang="en-US" sz="2000" dirty="0" smtClean="0">
                <a:latin typeface="Times New Roman" panose="02020603050405020304" pitchFamily="18" charset="0"/>
                <a:ea typeface="Cambria" pitchFamily="18" charset="0"/>
                <a:cs typeface="Times New Roman" panose="02020603050405020304" pitchFamily="18" charset="0"/>
              </a:rPr>
              <a:t>.</a:t>
            </a:r>
            <a:endParaRPr lang="en-US" sz="20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000" b="1" dirty="0">
                <a:latin typeface="Times New Roman" panose="02020603050405020304" pitchFamily="18" charset="0"/>
                <a:ea typeface="Cambria" pitchFamily="18" charset="0"/>
                <a:cs typeface="Times New Roman" panose="02020603050405020304" pitchFamily="18" charset="0"/>
              </a:rPr>
              <a:t>- A-pa-tít: </a:t>
            </a:r>
            <a:r>
              <a:rPr lang="nl-NL" sz="2000" dirty="0">
                <a:latin typeface="Times New Roman" panose="02020603050405020304" pitchFamily="18" charset="0"/>
                <a:ea typeface="Cambria" pitchFamily="18" charset="0"/>
                <a:cs typeface="Times New Roman" panose="02020603050405020304" pitchFamily="18" charset="0"/>
              </a:rPr>
              <a:t>ở Lào Cai.</a:t>
            </a:r>
            <a:endParaRPr lang="en-US" sz="20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000" b="1" dirty="0" smtClean="0">
                <a:latin typeface="Times New Roman" panose="02020603050405020304" pitchFamily="18" charset="0"/>
                <a:ea typeface="Cambria" pitchFamily="18" charset="0"/>
                <a:cs typeface="Times New Roman" panose="02020603050405020304" pitchFamily="18" charset="0"/>
              </a:rPr>
              <a:t>- Ti-tan</a:t>
            </a:r>
            <a:r>
              <a:rPr lang="nl-NL" sz="2000" b="1" dirty="0">
                <a:latin typeface="Times New Roman" panose="02020603050405020304" pitchFamily="18" charset="0"/>
                <a:ea typeface="Cambria" pitchFamily="18" charset="0"/>
                <a:cs typeface="Times New Roman" panose="02020603050405020304" pitchFamily="18" charset="0"/>
              </a:rPr>
              <a:t>: </a:t>
            </a:r>
            <a:r>
              <a:rPr lang="nl-NL" sz="2000" dirty="0">
                <a:latin typeface="Times New Roman" panose="02020603050405020304" pitchFamily="18" charset="0"/>
                <a:ea typeface="Cambria" pitchFamily="18" charset="0"/>
                <a:cs typeface="Times New Roman" panose="02020603050405020304" pitchFamily="18" charset="0"/>
              </a:rPr>
              <a:t>ở ven biển từ Quảng Ninh đến Bà Rịa - Vũng Tàu</a:t>
            </a:r>
            <a:r>
              <a:rPr lang="nl-NL" sz="2000" dirty="0" smtClean="0">
                <a:latin typeface="Times New Roman" panose="02020603050405020304" pitchFamily="18" charset="0"/>
                <a:ea typeface="Cambria" pitchFamily="18" charset="0"/>
                <a:cs typeface="Times New Roman" panose="02020603050405020304" pitchFamily="18" charset="0"/>
              </a:rPr>
              <a:t>.</a:t>
            </a:r>
            <a:endParaRPr lang="en-US" sz="2000" dirty="0" smtClean="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000" b="1" dirty="0" smtClean="0">
                <a:latin typeface="Times New Roman" panose="02020603050405020304" pitchFamily="18" charset="0"/>
                <a:ea typeface="Cambria" pitchFamily="18" charset="0"/>
                <a:cs typeface="Times New Roman" panose="02020603050405020304" pitchFamily="18" charset="0"/>
              </a:rPr>
              <a:t>- </a:t>
            </a:r>
            <a:r>
              <a:rPr lang="nl-NL" sz="2000" b="1" dirty="0">
                <a:latin typeface="Times New Roman" panose="02020603050405020304" pitchFamily="18" charset="0"/>
                <a:ea typeface="Cambria" pitchFamily="18" charset="0"/>
                <a:cs typeface="Times New Roman" panose="02020603050405020304" pitchFamily="18" charset="0"/>
              </a:rPr>
              <a:t>Đá vôi: </a:t>
            </a:r>
            <a:r>
              <a:rPr lang="nl-NL" sz="2000" dirty="0">
                <a:latin typeface="Times New Roman" panose="02020603050405020304" pitchFamily="18" charset="0"/>
                <a:ea typeface="Cambria" pitchFamily="18" charset="0"/>
                <a:cs typeface="Times New Roman" panose="02020603050405020304" pitchFamily="18" charset="0"/>
              </a:rPr>
              <a:t>ở vùng núi phía Bắc và Bắc Trung Bộ.</a:t>
            </a:r>
            <a:endParaRPr lang="en-US" sz="2000" dirty="0">
              <a:effectLst/>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3240681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5"/>
                                        </p:tgtEl>
                                        <p:attrNameLst>
                                          <p:attrName>r</p:attrName>
                                        </p:attrNameLst>
                                      </p:cBhvr>
                                    </p:animRot>
                                    <p:animRot by="-240000">
                                      <p:cBhvr>
                                        <p:cTn id="13" dur="200" fill="hold">
                                          <p:stCondLst>
                                            <p:cond delay="200"/>
                                          </p:stCondLst>
                                        </p:cTn>
                                        <p:tgtEl>
                                          <p:spTgt spid="25"/>
                                        </p:tgtEl>
                                        <p:attrNameLst>
                                          <p:attrName>r</p:attrName>
                                        </p:attrNameLst>
                                      </p:cBhvr>
                                    </p:animRot>
                                    <p:animRot by="240000">
                                      <p:cBhvr>
                                        <p:cTn id="14" dur="200" fill="hold">
                                          <p:stCondLst>
                                            <p:cond delay="400"/>
                                          </p:stCondLst>
                                        </p:cTn>
                                        <p:tgtEl>
                                          <p:spTgt spid="25"/>
                                        </p:tgtEl>
                                        <p:attrNameLst>
                                          <p:attrName>r</p:attrName>
                                        </p:attrNameLst>
                                      </p:cBhvr>
                                    </p:animRot>
                                    <p:animRot by="-240000">
                                      <p:cBhvr>
                                        <p:cTn id="15" dur="200" fill="hold">
                                          <p:stCondLst>
                                            <p:cond delay="600"/>
                                          </p:stCondLst>
                                        </p:cTn>
                                        <p:tgtEl>
                                          <p:spTgt spid="25"/>
                                        </p:tgtEl>
                                        <p:attrNameLst>
                                          <p:attrName>r</p:attrName>
                                        </p:attrNameLst>
                                      </p:cBhvr>
                                    </p:animRot>
                                    <p:animRot by="120000">
                                      <p:cBhvr>
                                        <p:cTn id="16" dur="200" fill="hold">
                                          <p:stCondLst>
                                            <p:cond delay="800"/>
                                          </p:stCondLst>
                                        </p:cTn>
                                        <p:tgtEl>
                                          <p:spTgt spid="2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Effect transition="in" filter="randombar(horizontal)">
                                      <p:cBhvr>
                                        <p:cTn id="29" dur="500"/>
                                        <p:tgtEl>
                                          <p:spTgt spid="2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6">
                                            <p:txEl>
                                              <p:pRg st="1" end="1"/>
                                            </p:txEl>
                                          </p:spTgt>
                                        </p:tgtEl>
                                        <p:attrNameLst>
                                          <p:attrName>style.visibility</p:attrName>
                                        </p:attrNameLst>
                                      </p:cBhvr>
                                      <p:to>
                                        <p:strVal val="visible"/>
                                      </p:to>
                                    </p:set>
                                    <p:animEffect transition="in" filter="randombar(horizontal)">
                                      <p:cBhvr>
                                        <p:cTn id="34" dur="500"/>
                                        <p:tgtEl>
                                          <p:spTgt spid="26">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26">
                                            <p:txEl>
                                              <p:pRg st="2" end="2"/>
                                            </p:txEl>
                                          </p:spTgt>
                                        </p:tgtEl>
                                        <p:attrNameLst>
                                          <p:attrName>style.visibility</p:attrName>
                                        </p:attrNameLst>
                                      </p:cBhvr>
                                      <p:to>
                                        <p:strVal val="visible"/>
                                      </p:to>
                                    </p:set>
                                    <p:animEffect transition="in" filter="randombar(horizontal)">
                                      <p:cBhvr>
                                        <p:cTn id="39" dur="500"/>
                                        <p:tgtEl>
                                          <p:spTgt spid="26">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6">
                                            <p:txEl>
                                              <p:pRg st="3" end="3"/>
                                            </p:txEl>
                                          </p:spTgt>
                                        </p:tgtEl>
                                        <p:attrNameLst>
                                          <p:attrName>style.visibility</p:attrName>
                                        </p:attrNameLst>
                                      </p:cBhvr>
                                      <p:to>
                                        <p:strVal val="visible"/>
                                      </p:to>
                                    </p:set>
                                    <p:animEffect transition="in" filter="randombar(horizontal)">
                                      <p:cBhvr>
                                        <p:cTn id="44" dur="500"/>
                                        <p:tgtEl>
                                          <p:spTgt spid="26">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26">
                                            <p:txEl>
                                              <p:pRg st="4" end="4"/>
                                            </p:txEl>
                                          </p:spTgt>
                                        </p:tgtEl>
                                        <p:attrNameLst>
                                          <p:attrName>style.visibility</p:attrName>
                                        </p:attrNameLst>
                                      </p:cBhvr>
                                      <p:to>
                                        <p:strVal val="visible"/>
                                      </p:to>
                                    </p:set>
                                    <p:animEffect transition="in" filter="randombar(horizontal)">
                                      <p:cBhvr>
                                        <p:cTn id="49" dur="500"/>
                                        <p:tgtEl>
                                          <p:spTgt spid="26">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26">
                                            <p:txEl>
                                              <p:pRg st="5" end="5"/>
                                            </p:txEl>
                                          </p:spTgt>
                                        </p:tgtEl>
                                        <p:attrNameLst>
                                          <p:attrName>style.visibility</p:attrName>
                                        </p:attrNameLst>
                                      </p:cBhvr>
                                      <p:to>
                                        <p:strVal val="visible"/>
                                      </p:to>
                                    </p:set>
                                    <p:animEffect transition="in" filter="randombar(horizontal)">
                                      <p:cBhvr>
                                        <p:cTn id="54" dur="500"/>
                                        <p:tgtEl>
                                          <p:spTgt spid="26">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26">
                                            <p:txEl>
                                              <p:pRg st="6" end="6"/>
                                            </p:txEl>
                                          </p:spTgt>
                                        </p:tgtEl>
                                        <p:attrNameLst>
                                          <p:attrName>style.visibility</p:attrName>
                                        </p:attrNameLst>
                                      </p:cBhvr>
                                      <p:to>
                                        <p:strVal val="visible"/>
                                      </p:to>
                                    </p:set>
                                    <p:animEffect transition="in" filter="randombar(horizontal)">
                                      <p:cBhvr>
                                        <p:cTn id="59" dur="500"/>
                                        <p:tgtEl>
                                          <p:spTgt spid="2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SỬ DỤNG HỢP LÍ TÀI NGUYÊN KHOÁNG SẢN</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228600" y="1290221"/>
            <a:ext cx="3998335" cy="5324535"/>
          </a:xfrm>
          <a:prstGeom prst="rect">
            <a:avLst/>
          </a:prstGeom>
          <a:solidFill>
            <a:srgbClr val="BCFCD4"/>
          </a:solidFill>
          <a:ln>
            <a:solidFill>
              <a:srgbClr val="00B050"/>
            </a:solidFill>
          </a:ln>
        </p:spPr>
        <p:txBody>
          <a:bodyPr wrap="square">
            <a:spAutoFit/>
          </a:bodyPr>
          <a:lstStyle/>
          <a:p>
            <a:pPr algn="ctr"/>
            <a:r>
              <a:rPr lang="en-US" sz="20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HOẠT ĐỘNG NHÓM</a:t>
            </a:r>
          </a:p>
          <a:p>
            <a:pPr algn="ctr"/>
            <a:r>
              <a:rPr lang="en-US" sz="20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Thời</a:t>
            </a:r>
            <a:r>
              <a:rPr lang="en-US" sz="20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gian</a:t>
            </a:r>
            <a:r>
              <a:rPr lang="en-US" sz="20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5 </a:t>
            </a:r>
            <a:r>
              <a:rPr lang="en-US" sz="200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phút</a:t>
            </a:r>
            <a:endParaRPr lang="en-US" sz="2000"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endParaRPr>
          </a:p>
          <a:p>
            <a:pPr algn="ctr"/>
            <a:r>
              <a:rPr lang="en-US" sz="20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NHIỆM VỤ</a:t>
            </a:r>
          </a:p>
          <a:p>
            <a:pPr algn="just"/>
            <a:r>
              <a:rPr lang="en-US" sz="20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1, 2, 3 VÀ 4: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Nêu vai trò của tài nguyên khoáng </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sản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hiện</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trạng</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khai</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thác</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sử</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dụng</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tài</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nguyên</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khoáng</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sản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Giải</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thích</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nguyên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nhân</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200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5, 6, 7 VÀ 8: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 sát các hình ảnh và kênh chữ SGK, </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iệc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khai thác và sử dụng tài nguyên khoáng sản chưa hợp lí gây ra những hậu quả gì? Lấy ví dụ cụ thể để chứng minh</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Nêu các biện pháp sử dụng hợp lí tài nguyên khoáng sản </a:t>
            </a:r>
            <a:r>
              <a:rPr lang="en-US"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0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 </a:t>
            </a:r>
            <a:r>
              <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ta.</a:t>
            </a: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1" y="1371600"/>
            <a:ext cx="645534" cy="8719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p:cNvSpPr txBox="1"/>
          <p:nvPr/>
        </p:nvSpPr>
        <p:spPr>
          <a:xfrm>
            <a:off x="4267200" y="3352800"/>
            <a:ext cx="2282072" cy="584775"/>
          </a:xfrm>
          <a:prstGeom prst="rect">
            <a:avLst/>
          </a:prstGeom>
          <a:noFill/>
        </p:spPr>
        <p:txBody>
          <a:bodyPr wrap="square" rtlCol="0">
            <a:spAutoFit/>
          </a:bodyPr>
          <a:lstStyle/>
          <a:p>
            <a:pPr algn="ctr"/>
            <a:r>
              <a:rPr lang="en-US" sz="1600" dirty="0" err="1" smtClean="0">
                <a:latin typeface="Times New Roman" panose="02020603050405020304" pitchFamily="18" charset="0"/>
                <a:ea typeface="Cambria" pitchFamily="18" charset="0"/>
                <a:cs typeface="Times New Roman" panose="02020603050405020304" pitchFamily="18" charset="0"/>
              </a:rPr>
              <a:t>Bình</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gốm</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làm</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bằng</a:t>
            </a:r>
            <a:r>
              <a:rPr lang="en-US" sz="1600" dirty="0" smtClean="0">
                <a:latin typeface="Times New Roman" panose="02020603050405020304" pitchFamily="18" charset="0"/>
                <a:ea typeface="Cambria" pitchFamily="18" charset="0"/>
                <a:cs typeface="Times New Roman" panose="02020603050405020304" pitchFamily="18" charset="0"/>
              </a:rPr>
              <a:t> </a:t>
            </a:r>
          </a:p>
          <a:p>
            <a:pPr algn="ctr"/>
            <a:r>
              <a:rPr lang="en-US" sz="1600" dirty="0" err="1" smtClean="0">
                <a:latin typeface="Times New Roman" panose="02020603050405020304" pitchFamily="18" charset="0"/>
                <a:ea typeface="Cambria" pitchFamily="18" charset="0"/>
                <a:cs typeface="Times New Roman" panose="02020603050405020304" pitchFamily="18" charset="0"/>
              </a:rPr>
              <a:t>đá</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vôi</a:t>
            </a:r>
            <a:endParaRPr lang="en-US" sz="1600" dirty="0">
              <a:latin typeface="Times New Roman" panose="02020603050405020304" pitchFamily="18" charset="0"/>
              <a:ea typeface="Cambria" pitchFamily="18" charset="0"/>
              <a:cs typeface="Times New Roman" panose="02020603050405020304" pitchFamily="18" charset="0"/>
            </a:endParaRPr>
          </a:p>
        </p:txBody>
      </p:sp>
      <p:sp>
        <p:nvSpPr>
          <p:cNvPr id="25" name="TextBox 24"/>
          <p:cNvSpPr txBox="1"/>
          <p:nvPr/>
        </p:nvSpPr>
        <p:spPr>
          <a:xfrm>
            <a:off x="6553200" y="3352800"/>
            <a:ext cx="2362200" cy="584775"/>
          </a:xfrm>
          <a:prstGeom prst="rect">
            <a:avLst/>
          </a:prstGeom>
          <a:noFill/>
        </p:spPr>
        <p:txBody>
          <a:bodyPr wrap="square" rtlCol="0">
            <a:spAutoFit/>
          </a:bodyPr>
          <a:lstStyle/>
          <a:p>
            <a:pPr algn="ctr"/>
            <a:r>
              <a:rPr lang="en-US" sz="1600" dirty="0" err="1" smtClean="0">
                <a:latin typeface="Times New Roman" panose="02020603050405020304" pitchFamily="18" charset="0"/>
                <a:ea typeface="Cambria" pitchFamily="18" charset="0"/>
                <a:cs typeface="Times New Roman" panose="02020603050405020304" pitchFamily="18" charset="0"/>
              </a:rPr>
              <a:t>Khai</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thác</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Bô-xít</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trái</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phép</a:t>
            </a:r>
            <a:r>
              <a:rPr lang="en-US" sz="1600" dirty="0" smtClean="0">
                <a:latin typeface="Times New Roman" panose="02020603050405020304" pitchFamily="18" charset="0"/>
                <a:ea typeface="Cambria" pitchFamily="18" charset="0"/>
                <a:cs typeface="Times New Roman" panose="02020603050405020304" pitchFamily="18" charset="0"/>
              </a:rPr>
              <a:t> ở </a:t>
            </a:r>
            <a:r>
              <a:rPr lang="en-US" sz="1600" dirty="0" err="1" smtClean="0">
                <a:latin typeface="Times New Roman" panose="02020603050405020304" pitchFamily="18" charset="0"/>
                <a:ea typeface="Cambria" pitchFamily="18" charset="0"/>
                <a:cs typeface="Times New Roman" panose="02020603050405020304" pitchFamily="18" charset="0"/>
              </a:rPr>
              <a:t>Tây</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Nguyên</a:t>
            </a:r>
            <a:endParaRPr lang="en-US" sz="1600" dirty="0">
              <a:latin typeface="Times New Roman" panose="02020603050405020304" pitchFamily="18" charset="0"/>
              <a:ea typeface="Cambria" pitchFamily="18" charset="0"/>
              <a:cs typeface="Times New Roman" panose="02020603050405020304" pitchFamily="18" charset="0"/>
            </a:endParaRPr>
          </a:p>
        </p:txBody>
      </p:sp>
      <p:sp>
        <p:nvSpPr>
          <p:cNvPr id="27" name="TextBox 26"/>
          <p:cNvSpPr txBox="1"/>
          <p:nvPr/>
        </p:nvSpPr>
        <p:spPr>
          <a:xfrm>
            <a:off x="4478338" y="6096000"/>
            <a:ext cx="1846262" cy="584775"/>
          </a:xfrm>
          <a:prstGeom prst="rect">
            <a:avLst/>
          </a:prstGeom>
          <a:noFill/>
        </p:spPr>
        <p:txBody>
          <a:bodyPr wrap="square" rtlCol="0">
            <a:spAutoFit/>
          </a:bodyPr>
          <a:lstStyle/>
          <a:p>
            <a:pPr algn="ctr"/>
            <a:r>
              <a:rPr lang="en-US" sz="1600" dirty="0" err="1" smtClean="0">
                <a:latin typeface="Times New Roman" panose="02020603050405020304" pitchFamily="18" charset="0"/>
                <a:ea typeface="Cambria" pitchFamily="18" charset="0"/>
                <a:cs typeface="Times New Roman" panose="02020603050405020304" pitchFamily="18" charset="0"/>
              </a:rPr>
              <a:t>Sạt</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lở</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sông</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Hậu</a:t>
            </a:r>
            <a:r>
              <a:rPr lang="en-US" sz="1600" dirty="0" smtClean="0">
                <a:latin typeface="Times New Roman" panose="02020603050405020304" pitchFamily="18" charset="0"/>
                <a:ea typeface="Cambria" pitchFamily="18" charset="0"/>
                <a:cs typeface="Times New Roman" panose="02020603050405020304" pitchFamily="18" charset="0"/>
              </a:rPr>
              <a:t> do </a:t>
            </a:r>
            <a:r>
              <a:rPr lang="en-US" sz="1600" dirty="0" err="1" smtClean="0">
                <a:latin typeface="Times New Roman" panose="02020603050405020304" pitchFamily="18" charset="0"/>
                <a:ea typeface="Cambria" pitchFamily="18" charset="0"/>
                <a:cs typeface="Times New Roman" panose="02020603050405020304" pitchFamily="18" charset="0"/>
              </a:rPr>
              <a:t>khai</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thác</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cát</a:t>
            </a:r>
            <a:endParaRPr lang="en-US" sz="1600" dirty="0">
              <a:latin typeface="Times New Roman" panose="02020603050405020304" pitchFamily="18" charset="0"/>
              <a:ea typeface="Cambria" pitchFamily="18" charset="0"/>
              <a:cs typeface="Times New Roman" panose="02020603050405020304" pitchFamily="18" charset="0"/>
            </a:endParaRPr>
          </a:p>
        </p:txBody>
      </p:sp>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51252" y="4018960"/>
            <a:ext cx="2125747" cy="207704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Mua Luật Khoáng Sản | Tiki"/>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29401" y="3999712"/>
            <a:ext cx="2209800" cy="2553488"/>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29402" y="1290220"/>
            <a:ext cx="2209800" cy="206257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68506" y="1290220"/>
            <a:ext cx="2108494" cy="206258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1375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054"/>
                                        </p:tgtEl>
                                        <p:attrNameLst>
                                          <p:attrName>style.visibility</p:attrName>
                                        </p:attrNameLst>
                                      </p:cBhvr>
                                      <p:to>
                                        <p:strVal val="visible"/>
                                      </p:to>
                                    </p:set>
                                    <p:animEffect transition="in" filter="randombar(horizontal)">
                                      <p:cBhvr>
                                        <p:cTn id="33" dur="500"/>
                                        <p:tgtEl>
                                          <p:spTgt spid="2054"/>
                                        </p:tgtEl>
                                      </p:cBhvr>
                                    </p:animEffect>
                                  </p:childTnLst>
                                </p:cTn>
                              </p:par>
                              <p:par>
                                <p:cTn id="34" presetID="14" presetClass="entr" presetSubtype="10" fill="hold" nodeType="withEffect">
                                  <p:stCondLst>
                                    <p:cond delay="0"/>
                                  </p:stCondLst>
                                  <p:childTnLst>
                                    <p:set>
                                      <p:cBhvr>
                                        <p:cTn id="35" dur="1" fill="hold">
                                          <p:stCondLst>
                                            <p:cond delay="0"/>
                                          </p:stCondLst>
                                        </p:cTn>
                                        <p:tgtEl>
                                          <p:spTgt spid="2053"/>
                                        </p:tgtEl>
                                        <p:attrNameLst>
                                          <p:attrName>style.visibility</p:attrName>
                                        </p:attrNameLst>
                                      </p:cBhvr>
                                      <p:to>
                                        <p:strVal val="visible"/>
                                      </p:to>
                                    </p:set>
                                    <p:animEffect transition="in" filter="randombar(horizontal)">
                                      <p:cBhvr>
                                        <p:cTn id="36" dur="500"/>
                                        <p:tgtEl>
                                          <p:spTgt spid="2053"/>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randombar(horizontal)">
                                      <p:cBhvr>
                                        <p:cTn id="39" dur="500"/>
                                        <p:tgtEl>
                                          <p:spTgt spid="24"/>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randombar(horizontal)">
                                      <p:cBhvr>
                                        <p:cTn id="42" dur="500"/>
                                        <p:tgtEl>
                                          <p:spTgt spid="25"/>
                                        </p:tgtEl>
                                      </p:cBhvr>
                                    </p:animEffect>
                                  </p:childTnLst>
                                </p:cTn>
                              </p:par>
                              <p:par>
                                <p:cTn id="43" presetID="14" presetClass="entr" presetSubtype="10" fill="hold" nodeType="withEffect">
                                  <p:stCondLst>
                                    <p:cond delay="0"/>
                                  </p:stCondLst>
                                  <p:childTnLst>
                                    <p:set>
                                      <p:cBhvr>
                                        <p:cTn id="44" dur="1" fill="hold">
                                          <p:stCondLst>
                                            <p:cond delay="0"/>
                                          </p:stCondLst>
                                        </p:cTn>
                                        <p:tgtEl>
                                          <p:spTgt spid="2050"/>
                                        </p:tgtEl>
                                        <p:attrNameLst>
                                          <p:attrName>style.visibility</p:attrName>
                                        </p:attrNameLst>
                                      </p:cBhvr>
                                      <p:to>
                                        <p:strVal val="visible"/>
                                      </p:to>
                                    </p:set>
                                    <p:animEffect transition="in" filter="randombar(horizontal)">
                                      <p:cBhvr>
                                        <p:cTn id="45" dur="500"/>
                                        <p:tgtEl>
                                          <p:spTgt spid="2050"/>
                                        </p:tgtEl>
                                      </p:cBhvr>
                                    </p:animEffect>
                                  </p:childTnLst>
                                </p:cTn>
                              </p:par>
                              <p:par>
                                <p:cTn id="46" presetID="14" presetClass="entr" presetSubtype="10" fill="hold" nodeType="withEffect">
                                  <p:stCondLst>
                                    <p:cond delay="0"/>
                                  </p:stCondLst>
                                  <p:childTnLst>
                                    <p:set>
                                      <p:cBhvr>
                                        <p:cTn id="47" dur="1" fill="hold">
                                          <p:stCondLst>
                                            <p:cond delay="0"/>
                                          </p:stCondLst>
                                        </p:cTn>
                                        <p:tgtEl>
                                          <p:spTgt spid="2052"/>
                                        </p:tgtEl>
                                        <p:attrNameLst>
                                          <p:attrName>style.visibility</p:attrName>
                                        </p:attrNameLst>
                                      </p:cBhvr>
                                      <p:to>
                                        <p:strVal val="visible"/>
                                      </p:to>
                                    </p:set>
                                    <p:animEffect transition="in" filter="randombar(horizontal)">
                                      <p:cBhvr>
                                        <p:cTn id="48" dur="500"/>
                                        <p:tgtEl>
                                          <p:spTgt spid="2052"/>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randombar(horizontal)">
                                      <p:cBhvr>
                                        <p:cTn id="51" dur="500"/>
                                        <p:tgtEl>
                                          <p:spTgt spid="27"/>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56" dur="500"/>
                                        <p:tgtEl>
                                          <p:spTgt spid="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p:bldP spid="25"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SỬ DỤNG HỢP LÍ TÀI NGUYÊN KHOÁNG SẢN</a:t>
            </a:r>
            <a:endParaRPr lang="en-US" sz="2400" b="1" dirty="0">
              <a:solidFill>
                <a:srgbClr val="0D30DD"/>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400793404"/>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000"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23476" y="3646105"/>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Times New Roman" panose="02020603050405020304" pitchFamily="18" charset="0"/>
                <a:ea typeface="Cambria" pitchFamily="18" charset="0"/>
                <a:cs typeface="Times New Roman" panose="02020603050405020304" pitchFamily="18" charset="0"/>
              </a:rPr>
              <a:t>3</a:t>
            </a:r>
            <a:endParaRPr lang="en-US" sz="40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SỬ DỤNG HỢP LÍ TÀI NGUYÊN KHOÁNG SẢN</a:t>
            </a:r>
            <a:endParaRPr lang="en-US" sz="2400" b="1" dirty="0">
              <a:solidFill>
                <a:srgbClr val="0D30DD"/>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1997849581"/>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1000" y="3505200"/>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23476" y="3646105"/>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Times New Roman" panose="02020603050405020304" pitchFamily="18" charset="0"/>
                <a:ea typeface="Cambria" pitchFamily="18" charset="0"/>
                <a:cs typeface="Times New Roman" panose="02020603050405020304" pitchFamily="18" charset="0"/>
              </a:rPr>
              <a:t>7</a:t>
            </a:r>
            <a:endParaRPr lang="en-US" sz="4000"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14653057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1600199"/>
            <a:ext cx="6792509" cy="3276601"/>
          </a:xfrm>
          <a:prstGeom prst="wedgeRoundRectCallout">
            <a:avLst>
              <a:gd name="adj1" fmla="val 47624"/>
              <a:gd name="adj2" fmla="val 77957"/>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85802" y="1676400"/>
            <a:ext cx="6553198" cy="3139321"/>
          </a:xfrm>
          <a:prstGeom prst="rect">
            <a:avLst/>
          </a:prstGeom>
        </p:spPr>
        <p:txBody>
          <a:bodyPr wrap="square">
            <a:spAutoFit/>
          </a:bodyPr>
          <a:lstStyle/>
          <a:p>
            <a:pPr algn="just"/>
            <a:r>
              <a:rPr lang="vi-VN" b="1" dirty="0">
                <a:latin typeface="Times New Roman" panose="02020603050405020304" pitchFamily="18" charset="0"/>
                <a:ea typeface="Cambria" panose="02040503050406030204" pitchFamily="18" charset="0"/>
                <a:cs typeface="Times New Roman" panose="02020603050405020304" pitchFamily="18" charset="0"/>
              </a:rPr>
              <a:t>- Hiện trạng: </a:t>
            </a:r>
            <a:r>
              <a:rPr lang="vi-VN" dirty="0">
                <a:latin typeface="Times New Roman" panose="02020603050405020304" pitchFamily="18" charset="0"/>
                <a:ea typeface="Cambria" panose="02040503050406030204" pitchFamily="18" charset="0"/>
                <a:cs typeface="Times New Roman" panose="02020603050405020304" pitchFamily="18" charset="0"/>
              </a:rPr>
              <a:t>việc khai thác và sử dụng còn chưa hợp lí.</a:t>
            </a:r>
          </a:p>
          <a:p>
            <a:pPr algn="just"/>
            <a:r>
              <a:rPr lang="vi-VN" b="1" dirty="0">
                <a:latin typeface="Times New Roman" panose="02020603050405020304" pitchFamily="18" charset="0"/>
                <a:ea typeface="Cambria" panose="02040503050406030204" pitchFamily="18" charset="0"/>
                <a:cs typeface="Times New Roman" panose="02020603050405020304" pitchFamily="18" charset="0"/>
              </a:rPr>
              <a:t>- Nguyên nhân: </a:t>
            </a:r>
            <a:r>
              <a:rPr lang="vi-VN" dirty="0">
                <a:latin typeface="Times New Roman" panose="02020603050405020304" pitchFamily="18" charset="0"/>
                <a:ea typeface="Cambria" panose="02040503050406030204" pitchFamily="18" charset="0"/>
                <a:cs typeface="Times New Roman" panose="02020603050405020304" pitchFamily="18" charset="0"/>
              </a:rPr>
              <a:t>khai thác quá mức, bừa bãi, trái phép, công nghệ khai thác còn lạc hậu,... </a:t>
            </a:r>
          </a:p>
          <a:p>
            <a:pPr algn="just"/>
            <a:r>
              <a:rPr lang="vi-VN" b="1" dirty="0">
                <a:latin typeface="Times New Roman" panose="02020603050405020304" pitchFamily="18" charset="0"/>
                <a:ea typeface="Cambria" panose="02040503050406030204" pitchFamily="18" charset="0"/>
                <a:cs typeface="Times New Roman" panose="02020603050405020304" pitchFamily="18" charset="0"/>
              </a:rPr>
              <a:t>- Hậu quả: </a:t>
            </a:r>
            <a:r>
              <a:rPr lang="vi-VN" dirty="0">
                <a:latin typeface="Times New Roman" panose="02020603050405020304" pitchFamily="18" charset="0"/>
                <a:ea typeface="Cambria" panose="02040503050406030204" pitchFamily="18" charset="0"/>
                <a:cs typeface="Times New Roman" panose="02020603050405020304" pitchFamily="18" charset="0"/>
              </a:rPr>
              <a:t>gây lãng phí, cạn kiệt, ảnh hưởng xấu đến môi trường và phát triển bền vững.</a:t>
            </a:r>
          </a:p>
          <a:p>
            <a:pPr algn="just"/>
            <a:r>
              <a:rPr lang="vi-VN" b="1" dirty="0">
                <a:latin typeface="Times New Roman" panose="02020603050405020304" pitchFamily="18" charset="0"/>
                <a:ea typeface="Cambria" panose="02040503050406030204" pitchFamily="18" charset="0"/>
                <a:cs typeface="Times New Roman" panose="02020603050405020304" pitchFamily="18" charset="0"/>
              </a:rPr>
              <a:t>- Giải pháp:</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Phát triển các hoạt động điều tra, thăm dò; khai thác, chế biến.</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Đẩy mạnh đầu tư với công nghệ tiên tiến, thiết bị hiện đại.</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Phát triển công nghiệp chế biến.</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Bảo vệ khoáng sản chưa khai thác và sử dụng tiết kiệm.</a:t>
            </a:r>
          </a:p>
          <a:p>
            <a:pPr algn="just"/>
            <a:r>
              <a:rPr lang="vi-VN" dirty="0">
                <a:latin typeface="Times New Roman" panose="02020603050405020304" pitchFamily="18" charset="0"/>
                <a:ea typeface="Cambria" panose="02040503050406030204" pitchFamily="18" charset="0"/>
                <a:cs typeface="Times New Roman" panose="02020603050405020304" pitchFamily="18" charset="0"/>
              </a:rPr>
              <a:t>+ Tổ chức tuyên truyền, phổ biến, giáo dục pháp luật</a:t>
            </a:r>
            <a:r>
              <a:rPr lang="vi-VN" dirty="0" smtClean="0">
                <a:latin typeface="Times New Roman" panose="02020603050405020304" pitchFamily="18" charset="0"/>
                <a:ea typeface="Cambria" panose="02040503050406030204" pitchFamily="18" charset="0"/>
                <a:cs typeface="Times New Roman" panose="02020603050405020304" pitchFamily="18" charset="0"/>
              </a:rPr>
              <a:t>.</a:t>
            </a:r>
            <a:endParaRPr lang="vi-VN"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SỬ DỤNG HỢP LÍ TÀI NGUYÊN KHOÁNG SẢN</a:t>
            </a:r>
          </a:p>
        </p:txBody>
      </p:sp>
    </p:spTree>
    <p:extLst>
      <p:ext uri="{BB962C8B-B14F-4D97-AF65-F5344CB8AC3E}">
        <p14:creationId xmlns:p14="http://schemas.microsoft.com/office/powerpoint/2010/main" val="9307684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8">
                                            <p:txEl>
                                              <p:pRg st="4" end="4"/>
                                            </p:txEl>
                                          </p:spTgt>
                                        </p:tgtEl>
                                        <p:attrNameLst>
                                          <p:attrName>style.visibility</p:attrName>
                                        </p:attrNameLst>
                                      </p:cBhvr>
                                      <p:to>
                                        <p:strVal val="visible"/>
                                      </p:to>
                                    </p:set>
                                    <p:animEffect transition="in" filter="randombar(horizontal)">
                                      <p:cBhvr>
                                        <p:cTn id="49" dur="500"/>
                                        <p:tgtEl>
                                          <p:spTgt spid="38">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8">
                                            <p:txEl>
                                              <p:pRg st="5" end="5"/>
                                            </p:txEl>
                                          </p:spTgt>
                                        </p:tgtEl>
                                        <p:attrNameLst>
                                          <p:attrName>style.visibility</p:attrName>
                                        </p:attrNameLst>
                                      </p:cBhvr>
                                      <p:to>
                                        <p:strVal val="visible"/>
                                      </p:to>
                                    </p:set>
                                    <p:animEffect transition="in" filter="randombar(horizontal)">
                                      <p:cBhvr>
                                        <p:cTn id="54" dur="500"/>
                                        <p:tgtEl>
                                          <p:spTgt spid="38">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8">
                                            <p:txEl>
                                              <p:pRg st="6" end="6"/>
                                            </p:txEl>
                                          </p:spTgt>
                                        </p:tgtEl>
                                        <p:attrNameLst>
                                          <p:attrName>style.visibility</p:attrName>
                                        </p:attrNameLst>
                                      </p:cBhvr>
                                      <p:to>
                                        <p:strVal val="visible"/>
                                      </p:to>
                                    </p:set>
                                    <p:animEffect transition="in" filter="randombar(horizontal)">
                                      <p:cBhvr>
                                        <p:cTn id="59" dur="500"/>
                                        <p:tgtEl>
                                          <p:spTgt spid="38">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38">
                                            <p:txEl>
                                              <p:pRg st="7" end="7"/>
                                            </p:txEl>
                                          </p:spTgt>
                                        </p:tgtEl>
                                        <p:attrNameLst>
                                          <p:attrName>style.visibility</p:attrName>
                                        </p:attrNameLst>
                                      </p:cBhvr>
                                      <p:to>
                                        <p:strVal val="visible"/>
                                      </p:to>
                                    </p:set>
                                    <p:animEffect transition="in" filter="randombar(horizontal)">
                                      <p:cBhvr>
                                        <p:cTn id="64" dur="500"/>
                                        <p:tgtEl>
                                          <p:spTgt spid="38">
                                            <p:txEl>
                                              <p:pRg st="7" end="7"/>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nodeType="clickEffect">
                                  <p:stCondLst>
                                    <p:cond delay="0"/>
                                  </p:stCondLst>
                                  <p:childTnLst>
                                    <p:set>
                                      <p:cBhvr>
                                        <p:cTn id="68" dur="1" fill="hold">
                                          <p:stCondLst>
                                            <p:cond delay="0"/>
                                          </p:stCondLst>
                                        </p:cTn>
                                        <p:tgtEl>
                                          <p:spTgt spid="38">
                                            <p:txEl>
                                              <p:pRg st="8" end="8"/>
                                            </p:txEl>
                                          </p:spTgt>
                                        </p:tgtEl>
                                        <p:attrNameLst>
                                          <p:attrName>style.visibility</p:attrName>
                                        </p:attrNameLst>
                                      </p:cBhvr>
                                      <p:to>
                                        <p:strVal val="visible"/>
                                      </p:to>
                                    </p:set>
                                    <p:animEffect transition="in" filter="randombar(horizontal)">
                                      <p:cBhvr>
                                        <p:cTn id="69" dur="500"/>
                                        <p:tgtEl>
                                          <p:spTgt spid="3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KHOÁNG SẢN VIỆT </a:t>
            </a:r>
            <a:r>
              <a:rPr lang="en-US" sz="30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NAM</a:t>
            </a: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3</a:t>
            </a:r>
            <a:endParaRPr lang="en-US" sz="27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2542464" y="-143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THCS </a:t>
            </a:r>
            <a:r>
              <a:rPr lang="en-US" sz="2500" b="1" dirty="0" err="1"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Yên</a:t>
            </a:r>
            <a:r>
              <a:rPr lang="en-US" sz="2500" b="1" dirty="0"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 </a:t>
            </a:r>
            <a:r>
              <a:rPr lang="en-US" sz="2500" b="1" dirty="0" err="1" smtClean="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rPr>
              <a:t>Viên</a:t>
            </a:r>
            <a:endParaRPr lang="en-US" sz="2500" b="1" dirty="0">
              <a:ln w="10541" cmpd="sng">
                <a:solidFill>
                  <a:schemeClr val="accent1">
                    <a:shade val="88000"/>
                    <a:satMod val="110000"/>
                  </a:schemeClr>
                </a:solidFill>
                <a:prstDash val="solid"/>
              </a:ln>
              <a:solidFill>
                <a:srgbClr val="002060"/>
              </a:solidFill>
              <a:latin typeface="Times New Roman" panose="02020603050405020304" pitchFamily="18" charset="0"/>
              <a:cs typeface="Times New Roman" panose="02020603050405020304"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Times New Roman" panose="02020603050405020304" pitchFamily="18" charset="0"/>
                <a:cs typeface="Times New Roman" panose="02020603050405020304" pitchFamily="18" charset="0"/>
              </a:rPr>
              <a:t>EM CÓ BIẾT?</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446490" y="1174790"/>
            <a:ext cx="6259110" cy="5509200"/>
          </a:xfrm>
          <a:prstGeom prst="rect">
            <a:avLst/>
          </a:prstGeom>
        </p:spPr>
        <p:txBody>
          <a:bodyPr wrap="square">
            <a:spAutoFit/>
          </a:bodyPr>
          <a:lstStyle/>
          <a:p>
            <a:pPr algn="ctr"/>
            <a:r>
              <a:rPr lang="en-US" sz="2200" b="1" dirty="0" smtClean="0">
                <a:solidFill>
                  <a:srgbClr val="00B050"/>
                </a:solidFill>
                <a:latin typeface="Times New Roman" panose="02020603050405020304" pitchFamily="18" charset="0"/>
                <a:ea typeface="Cambria" pitchFamily="18" charset="0"/>
                <a:cs typeface="Times New Roman" panose="02020603050405020304" pitchFamily="18" charset="0"/>
              </a:rPr>
              <a:t>LUẬT KHOÁNG SẢN VIỆT NAM</a:t>
            </a:r>
          </a:p>
          <a:p>
            <a:pPr algn="ctr"/>
            <a:r>
              <a:rPr lang="vi-VN" sz="2200" b="1" dirty="0" smtClean="0">
                <a:solidFill>
                  <a:srgbClr val="00B050"/>
                </a:solidFill>
                <a:latin typeface="Times New Roman" panose="02020603050405020304" pitchFamily="18" charset="0"/>
                <a:ea typeface="Cambria" pitchFamily="18" charset="0"/>
                <a:cs typeface="Times New Roman" panose="02020603050405020304" pitchFamily="18" charset="0"/>
              </a:rPr>
              <a:t>Điều </a:t>
            </a:r>
            <a:r>
              <a:rPr lang="vi-VN" sz="2200" b="1" dirty="0">
                <a:solidFill>
                  <a:srgbClr val="00B050"/>
                </a:solidFill>
                <a:latin typeface="Times New Roman" panose="02020603050405020304" pitchFamily="18" charset="0"/>
                <a:ea typeface="Cambria" pitchFamily="18" charset="0"/>
                <a:cs typeface="Times New Roman" panose="02020603050405020304" pitchFamily="18" charset="0"/>
              </a:rPr>
              <a:t>8. Những hành vi bị </a:t>
            </a:r>
            <a:r>
              <a:rPr lang="vi-VN" sz="2200" b="1" dirty="0" smtClean="0">
                <a:solidFill>
                  <a:srgbClr val="00B050"/>
                </a:solidFill>
                <a:latin typeface="Times New Roman" panose="02020603050405020304" pitchFamily="18" charset="0"/>
                <a:ea typeface="Cambria" pitchFamily="18" charset="0"/>
                <a:cs typeface="Times New Roman" panose="02020603050405020304" pitchFamily="18" charset="0"/>
              </a:rPr>
              <a:t>cấm</a:t>
            </a:r>
            <a:r>
              <a:rPr lang="en-US" sz="2200" b="1" dirty="0" smtClean="0">
                <a:solidFill>
                  <a:srgbClr val="00B050"/>
                </a:solidFill>
                <a:latin typeface="Times New Roman" panose="02020603050405020304" pitchFamily="18" charset="0"/>
                <a:ea typeface="Cambria" pitchFamily="18" charset="0"/>
                <a:cs typeface="Times New Roman" panose="02020603050405020304" pitchFamily="18" charset="0"/>
              </a:rPr>
              <a:t> </a:t>
            </a:r>
            <a:endParaRPr lang="vi-VN" sz="2200" b="1" dirty="0">
              <a:solidFill>
                <a:srgbClr val="00B050"/>
              </a:solidFill>
              <a:latin typeface="Times New Roman" panose="02020603050405020304" pitchFamily="18" charset="0"/>
              <a:ea typeface="Cambria" pitchFamily="18" charset="0"/>
              <a:cs typeface="Times New Roman" panose="02020603050405020304" pitchFamily="18" charset="0"/>
            </a:endParaRPr>
          </a:p>
          <a:p>
            <a:pPr algn="just"/>
            <a:r>
              <a:rPr lang="vi-VN" sz="2200" dirty="0">
                <a:solidFill>
                  <a:srgbClr val="0D30DD"/>
                </a:solidFill>
                <a:latin typeface="Times New Roman" panose="02020603050405020304" pitchFamily="18" charset="0"/>
                <a:ea typeface="Cambria" pitchFamily="18" charset="0"/>
                <a:cs typeface="Times New Roman" panose="02020603050405020304" pitchFamily="18" charset="0"/>
              </a:rPr>
              <a:t>1. Lợi dụng hoạt động khoáng sản xâm phạm lợi ích của Nhà nước, quyền và lợi ích hợp pháp của tổ chức, cá nhân</a:t>
            </a:r>
            <a:r>
              <a:rPr lang="vi-VN" sz="2200" dirty="0" smtClean="0">
                <a:solidFill>
                  <a:srgbClr val="0D30DD"/>
                </a:solidFill>
                <a:latin typeface="Times New Roman" panose="02020603050405020304" pitchFamily="18" charset="0"/>
                <a:ea typeface="Cambria" pitchFamily="18" charset="0"/>
                <a:cs typeface="Times New Roman" panose="02020603050405020304" pitchFamily="18" charset="0"/>
              </a:rPr>
              <a:t>.</a:t>
            </a:r>
            <a:endParaRPr lang="vi-VN" sz="2200" dirty="0">
              <a:solidFill>
                <a:srgbClr val="0D30DD"/>
              </a:solidFill>
              <a:latin typeface="Times New Roman" panose="02020603050405020304" pitchFamily="18" charset="0"/>
              <a:ea typeface="Cambria" pitchFamily="18" charset="0"/>
              <a:cs typeface="Times New Roman" panose="02020603050405020304" pitchFamily="18" charset="0"/>
            </a:endParaRPr>
          </a:p>
          <a:p>
            <a:pPr algn="just"/>
            <a:r>
              <a:rPr lang="vi-VN" sz="2200" dirty="0">
                <a:solidFill>
                  <a:srgbClr val="0D30DD"/>
                </a:solidFill>
                <a:latin typeface="Times New Roman" panose="02020603050405020304" pitchFamily="18" charset="0"/>
                <a:ea typeface="Cambria" pitchFamily="18" charset="0"/>
                <a:cs typeface="Times New Roman" panose="02020603050405020304" pitchFamily="18" charset="0"/>
              </a:rPr>
              <a:t>2. Lợi dụng thăm dò để khai thác khoáng sản</a:t>
            </a:r>
            <a:r>
              <a:rPr lang="vi-VN" sz="2200" dirty="0" smtClean="0">
                <a:solidFill>
                  <a:srgbClr val="0D30DD"/>
                </a:solidFill>
                <a:latin typeface="Times New Roman" panose="02020603050405020304" pitchFamily="18" charset="0"/>
                <a:ea typeface="Cambria" pitchFamily="18" charset="0"/>
                <a:cs typeface="Times New Roman" panose="02020603050405020304" pitchFamily="18" charset="0"/>
              </a:rPr>
              <a:t>.</a:t>
            </a:r>
            <a:endParaRPr lang="vi-VN" sz="2200" dirty="0">
              <a:solidFill>
                <a:srgbClr val="0D30DD"/>
              </a:solidFill>
              <a:latin typeface="Times New Roman" panose="02020603050405020304" pitchFamily="18" charset="0"/>
              <a:ea typeface="Cambria" pitchFamily="18" charset="0"/>
              <a:cs typeface="Times New Roman" panose="02020603050405020304" pitchFamily="18" charset="0"/>
            </a:endParaRPr>
          </a:p>
          <a:p>
            <a:pPr algn="just"/>
            <a:r>
              <a:rPr lang="vi-VN" sz="2200" dirty="0">
                <a:solidFill>
                  <a:srgbClr val="0D30DD"/>
                </a:solidFill>
                <a:latin typeface="Times New Roman" panose="02020603050405020304" pitchFamily="18" charset="0"/>
                <a:ea typeface="Cambria" pitchFamily="18" charset="0"/>
                <a:cs typeface="Times New Roman" panose="02020603050405020304" pitchFamily="18" charset="0"/>
              </a:rPr>
              <a:t>3. Thực hiện điều tra cơ bản địa chất về khoáng sản, hoạt động khoáng sản khi chưa được cơ quan quản lý nhà nước có thẩm quyền cho phép</a:t>
            </a:r>
            <a:r>
              <a:rPr lang="vi-VN" sz="2200" dirty="0" smtClean="0">
                <a:solidFill>
                  <a:srgbClr val="0D30DD"/>
                </a:solidFill>
                <a:latin typeface="Times New Roman" panose="02020603050405020304" pitchFamily="18" charset="0"/>
                <a:ea typeface="Cambria" pitchFamily="18" charset="0"/>
                <a:cs typeface="Times New Roman" panose="02020603050405020304" pitchFamily="18" charset="0"/>
              </a:rPr>
              <a:t>.</a:t>
            </a:r>
            <a:endParaRPr lang="vi-VN" sz="2200" dirty="0">
              <a:solidFill>
                <a:srgbClr val="0D30DD"/>
              </a:solidFill>
              <a:latin typeface="Times New Roman" panose="02020603050405020304" pitchFamily="18" charset="0"/>
              <a:ea typeface="Cambria" pitchFamily="18" charset="0"/>
              <a:cs typeface="Times New Roman" panose="02020603050405020304" pitchFamily="18" charset="0"/>
            </a:endParaRPr>
          </a:p>
          <a:p>
            <a:pPr algn="just"/>
            <a:r>
              <a:rPr lang="vi-VN" sz="2200" dirty="0">
                <a:solidFill>
                  <a:srgbClr val="0D30DD"/>
                </a:solidFill>
                <a:latin typeface="Times New Roman" panose="02020603050405020304" pitchFamily="18" charset="0"/>
                <a:ea typeface="Cambria" pitchFamily="18" charset="0"/>
                <a:cs typeface="Times New Roman" panose="02020603050405020304" pitchFamily="18" charset="0"/>
              </a:rPr>
              <a:t>4. Cản trở trái pháp luật hoạt động điều tra cơ bản địa chất về khoáng sản, hoạt động khoáng sản</a:t>
            </a:r>
            <a:r>
              <a:rPr lang="vi-VN" sz="2200" dirty="0" smtClean="0">
                <a:solidFill>
                  <a:srgbClr val="0D30DD"/>
                </a:solidFill>
                <a:latin typeface="Times New Roman" panose="02020603050405020304" pitchFamily="18" charset="0"/>
                <a:ea typeface="Cambria" pitchFamily="18" charset="0"/>
                <a:cs typeface="Times New Roman" panose="02020603050405020304" pitchFamily="18" charset="0"/>
              </a:rPr>
              <a:t>.</a:t>
            </a:r>
            <a:endParaRPr lang="vi-VN" sz="2200" dirty="0">
              <a:solidFill>
                <a:srgbClr val="0D30DD"/>
              </a:solidFill>
              <a:latin typeface="Times New Roman" panose="02020603050405020304" pitchFamily="18" charset="0"/>
              <a:ea typeface="Cambria" pitchFamily="18" charset="0"/>
              <a:cs typeface="Times New Roman" panose="02020603050405020304" pitchFamily="18" charset="0"/>
            </a:endParaRPr>
          </a:p>
          <a:p>
            <a:pPr algn="just"/>
            <a:r>
              <a:rPr lang="vi-VN" sz="2200" dirty="0">
                <a:solidFill>
                  <a:srgbClr val="0D30DD"/>
                </a:solidFill>
                <a:latin typeface="Times New Roman" panose="02020603050405020304" pitchFamily="18" charset="0"/>
                <a:ea typeface="Cambria" pitchFamily="18" charset="0"/>
                <a:cs typeface="Times New Roman" panose="02020603050405020304" pitchFamily="18" charset="0"/>
              </a:rPr>
              <a:t>5. Cung cấp trái pháp luật thông tin về khoáng sản thuộc bí mật nhà nước</a:t>
            </a:r>
            <a:r>
              <a:rPr lang="vi-VN" sz="2200" dirty="0" smtClean="0">
                <a:solidFill>
                  <a:srgbClr val="0D30DD"/>
                </a:solidFill>
                <a:latin typeface="Times New Roman" panose="02020603050405020304" pitchFamily="18" charset="0"/>
                <a:ea typeface="Cambria" pitchFamily="18" charset="0"/>
                <a:cs typeface="Times New Roman" panose="02020603050405020304" pitchFamily="18" charset="0"/>
              </a:rPr>
              <a:t>.</a:t>
            </a:r>
            <a:endParaRPr lang="vi-VN" sz="2200" dirty="0">
              <a:solidFill>
                <a:srgbClr val="0D30DD"/>
              </a:solidFill>
              <a:latin typeface="Times New Roman" panose="02020603050405020304" pitchFamily="18" charset="0"/>
              <a:ea typeface="Cambria" pitchFamily="18" charset="0"/>
              <a:cs typeface="Times New Roman" panose="02020603050405020304" pitchFamily="18" charset="0"/>
            </a:endParaRPr>
          </a:p>
          <a:p>
            <a:pPr algn="just"/>
            <a:r>
              <a:rPr lang="vi-VN" sz="2200" dirty="0">
                <a:solidFill>
                  <a:srgbClr val="0D30DD"/>
                </a:solidFill>
                <a:latin typeface="Times New Roman" panose="02020603050405020304" pitchFamily="18" charset="0"/>
                <a:ea typeface="Cambria" pitchFamily="18" charset="0"/>
                <a:cs typeface="Times New Roman" panose="02020603050405020304" pitchFamily="18" charset="0"/>
              </a:rPr>
              <a:t>6. Cố ý hủy hoại mẫu vật địa chất, khoáng sản có giá trị hoặc quý hiếm</a:t>
            </a:r>
            <a:r>
              <a:rPr lang="vi-VN" sz="2200" dirty="0" smtClean="0">
                <a:solidFill>
                  <a:srgbClr val="0D30DD"/>
                </a:solidFill>
                <a:latin typeface="Times New Roman" panose="02020603050405020304" pitchFamily="18" charset="0"/>
                <a:ea typeface="Cambria" pitchFamily="18" charset="0"/>
                <a:cs typeface="Times New Roman" panose="02020603050405020304" pitchFamily="18" charset="0"/>
              </a:rPr>
              <a:t>.</a:t>
            </a:r>
            <a:endParaRPr lang="vi-VN" sz="2200" dirty="0">
              <a:solidFill>
                <a:srgbClr val="0D30DD"/>
              </a:solidFill>
              <a:latin typeface="Times New Roman" panose="02020603050405020304" pitchFamily="18" charset="0"/>
              <a:ea typeface="Cambria" pitchFamily="18" charset="0"/>
              <a:cs typeface="Times New Roman" panose="02020603050405020304" pitchFamily="18" charset="0"/>
            </a:endParaRPr>
          </a:p>
          <a:p>
            <a:pPr algn="just"/>
            <a:r>
              <a:rPr lang="vi-VN" sz="2200" dirty="0">
                <a:solidFill>
                  <a:srgbClr val="0D30DD"/>
                </a:solidFill>
                <a:latin typeface="Times New Roman" panose="02020603050405020304" pitchFamily="18" charset="0"/>
                <a:ea typeface="Cambria" pitchFamily="18" charset="0"/>
                <a:cs typeface="Times New Roman" panose="02020603050405020304" pitchFamily="18" charset="0"/>
              </a:rPr>
              <a:t>7. Các hành vi khác theo quy định của pháp luật.</a:t>
            </a:r>
            <a:endParaRPr lang="en-US" sz="2200" dirty="0">
              <a:solidFill>
                <a:srgbClr val="0D30DD"/>
              </a:solidFill>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751984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447800" y="2004536"/>
            <a:ext cx="7239001" cy="738664"/>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Dựa</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vào</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kiến</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thức</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đã</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học</a:t>
            </a:r>
            <a:r>
              <a:rPr lang="en-US"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h</a:t>
            </a:r>
            <a:r>
              <a:rPr lang="vi-VN" sz="21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ãy </a:t>
            </a:r>
            <a:r>
              <a:rPr lang="vi-VN" sz="21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vẽ sơ đồ thể hiện sự đa dạng của tài nguyên khoáng sản Việt Nam.</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10565" y="1957400"/>
            <a:ext cx="844156" cy="88692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437401" y="4027035"/>
            <a:ext cx="1005837" cy="1002165"/>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6"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31" name="Picture 30" descr="Hãy vẽ sơ đồ thể hiện sự đa dạng của tài nguyên khoáng sản Việt Nam"/>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l="2760" t="9104"/>
          <a:stretch/>
        </p:blipFill>
        <p:spPr bwMode="auto">
          <a:xfrm>
            <a:off x="1447800" y="2971800"/>
            <a:ext cx="7239001" cy="3505200"/>
          </a:xfrm>
          <a:prstGeom prst="rect">
            <a:avLst/>
          </a:prstGeom>
          <a:noFill/>
          <a:ln>
            <a:solidFill>
              <a:srgbClr val="0D30DD"/>
            </a:solidFill>
          </a:ln>
        </p:spPr>
      </p:pic>
    </p:spTree>
    <p:extLst>
      <p:ext uri="{BB962C8B-B14F-4D97-AF65-F5344CB8AC3E}">
        <p14:creationId xmlns:p14="http://schemas.microsoft.com/office/powerpoint/2010/main" val="4229932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randombar(horizontal)">
                                      <p:cBhvr>
                                        <p:cTn id="2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483305" y="2057400"/>
            <a:ext cx="7355895" cy="400110"/>
          </a:xfrm>
          <a:prstGeom prst="rect">
            <a:avLst/>
          </a:prstGeom>
          <a:solidFill>
            <a:srgbClr val="BCFCD4"/>
          </a:solidFill>
          <a:ln w="12700">
            <a:solidFill>
              <a:srgbClr val="009900"/>
            </a:solidFill>
          </a:ln>
        </p:spPr>
        <p:txBody>
          <a:bodyPr wrap="square">
            <a:spAutoFit/>
          </a:bodyPr>
          <a:lstStyle/>
          <a:p>
            <a:pPr algn="just"/>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Tìm</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hiểu</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về</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một</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loại</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khoáng</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sản</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chủ</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yếu</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của</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Việt</a:t>
            </a:r>
            <a:r>
              <a:rPr lang="en-US"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Nam.</a:t>
            </a:r>
            <a:endParaRPr lang="vi-VN" sz="20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99699" y="1843133"/>
            <a:ext cx="856661" cy="90006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499698" y="4053988"/>
            <a:ext cx="948101" cy="975212"/>
            <a:chOff x="328593" y="3259179"/>
            <a:chExt cx="1256547" cy="1465221"/>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7" name="Rectangle 26"/>
          <p:cNvSpPr/>
          <p:nvPr/>
        </p:nvSpPr>
        <p:spPr>
          <a:xfrm>
            <a:off x="1513838" y="2743200"/>
            <a:ext cx="7325362" cy="3785652"/>
          </a:xfrm>
          <a:prstGeom prst="rect">
            <a:avLst/>
          </a:prstGeom>
          <a:solidFill>
            <a:srgbClr val="FFCCFF"/>
          </a:solidFill>
          <a:ln w="12700">
            <a:solidFill>
              <a:srgbClr val="0070C0"/>
            </a:solidFill>
          </a:ln>
        </p:spPr>
        <p:txBody>
          <a:bodyPr wrap="square">
            <a:spAutoFit/>
          </a:bodyPr>
          <a:lstStyle/>
          <a:p>
            <a:pPr algn="ctr"/>
            <a:r>
              <a:rPr lang="en-US" sz="200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KHAI THÁC THAN ĐÁ Ở QUẢNG NINH</a:t>
            </a:r>
          </a:p>
          <a:p>
            <a:pPr algn="just"/>
            <a:r>
              <a:rPr lang="vi-VN" sz="2000" dirty="0" smtClean="0">
                <a:latin typeface="Times New Roman" panose="02020603050405020304" pitchFamily="18" charset="0"/>
                <a:ea typeface="Cambria" panose="02040503050406030204" pitchFamily="18" charset="0"/>
                <a:cs typeface="Times New Roman" panose="02020603050405020304" pitchFamily="18" charset="0"/>
              </a:rPr>
              <a:t> </a:t>
            </a:r>
            <a:r>
              <a:rPr lang="vi-VN" sz="2000" dirty="0">
                <a:latin typeface="Times New Roman" panose="02020603050405020304" pitchFamily="18" charset="0"/>
                <a:ea typeface="Cambria" panose="02040503050406030204" pitchFamily="18" charset="0"/>
                <a:cs typeface="Times New Roman" panose="02020603050405020304" pitchFamily="18" charset="0"/>
              </a:rPr>
              <a:t>- Quảng Ninh hiện có trữ lượng than đá khoảng hơn 3 tỷ tấn, hầu hết thuộc dòng an-tra-xít, tỷ lệ các-bon ổn định 80 - 90%; phần lớn tập trung tại 3 khu vực: Hạ Long, Cẩm Phả và Uông Bí , Đông Triều; mỗi năm cho phép khai thác khoảng 30 - 40 triệu tấn.</a:t>
            </a:r>
          </a:p>
          <a:p>
            <a:pPr algn="just"/>
            <a:r>
              <a:rPr lang="vi-VN" sz="2000" dirty="0" smtClean="0">
                <a:latin typeface="Times New Roman" panose="02020603050405020304" pitchFamily="18" charset="0"/>
                <a:ea typeface="Cambria" panose="02040503050406030204" pitchFamily="18" charset="0"/>
                <a:cs typeface="Times New Roman" panose="02020603050405020304" pitchFamily="18" charset="0"/>
              </a:rPr>
              <a:t>- </a:t>
            </a:r>
            <a:r>
              <a:rPr lang="vi-VN" sz="2000" dirty="0">
                <a:latin typeface="Times New Roman" panose="02020603050405020304" pitchFamily="18" charset="0"/>
                <a:ea typeface="Cambria" panose="02040503050406030204" pitchFamily="18" charset="0"/>
                <a:cs typeface="Times New Roman" panose="02020603050405020304" pitchFamily="18" charset="0"/>
              </a:rPr>
              <a:t>Xác định được mục tiêu phát triển kinh tế bền vững, lâu dài, Quảng Ninh đã từng bước lập kế hoạch cùng với Tập đoàn TKT đưa ra lộ trình hợp lý để đóng cửa những mỏ than lộ thiên và chuyển hẳn sang khai thác hầm lò. Việc làm này không gây tác động nhiều đến phát triển kinh tế mà mở ra phương thức mới với phương châm chuyển dịch phát triển kinh tế từ “nâu” sang “xanh”, hướng tới phát triển những thành phố du lịch không còn khói, bụi.</a:t>
            </a:r>
          </a:p>
        </p:txBody>
      </p:sp>
    </p:spTree>
    <p:extLst>
      <p:ext uri="{BB962C8B-B14F-4D97-AF65-F5344CB8AC3E}">
        <p14:creationId xmlns:p14="http://schemas.microsoft.com/office/powerpoint/2010/main" val="3471670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randombar(horizontal)">
                                      <p:cBhvr>
                                        <p:cTn id="2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LỚP</a:t>
            </a:r>
          </a:p>
          <a:p>
            <a:r>
              <a:rPr lang="en-US" sz="35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PHẦN ĐỊA LÍ</a:t>
            </a:r>
            <a:endParaRPr lang="en-US" sz="11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3. KHOÁNG SẢN VIỆT NAM</a:t>
            </a:r>
          </a:p>
          <a:p>
            <a:r>
              <a:rPr lang="en-US" sz="2400"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ĐẶC ĐIỂM CHUNG CỦA KHOÁNG SẢN VIỆT NAM</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3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ĐẶC ĐIỂM PHÂN BỐ CÁC LOẠI KHOÁNG SẢN CHỦ YẾU </a:t>
            </a:r>
            <a:endParaRPr lang="en-US" sz="23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SỬ DỤNG HỢP LÍ TÀI NGUYÊN KHOÁNG SẢN</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2183324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05710" y="1371600"/>
            <a:ext cx="3657601" cy="1508105"/>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3.3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em</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chứng</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minh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khoáng</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sản</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khá</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phong</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phú</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đa</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dạng</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vi-VN"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KHOÁNG SẢN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a:solidFill>
                  <a:srgbClr val="0D30DD"/>
                </a:solidFill>
                <a:latin typeface="Times New Roman" panose="02020603050405020304" pitchFamily="18" charset="0"/>
                <a:cs typeface="Times New Roman" panose="02020603050405020304" pitchFamily="18" charset="0"/>
              </a:rPr>
              <a:t>NAM</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124200"/>
            <a:ext cx="3657601" cy="3277820"/>
          </a:xfrm>
          <a:prstGeom prst="rect">
            <a:avLst/>
          </a:prstGeom>
          <a:solidFill>
            <a:srgbClr val="FFCCFF"/>
          </a:solidFill>
          <a:ln w="12700">
            <a:solidFill>
              <a:srgbClr val="0070C0"/>
            </a:solidFill>
          </a:ln>
        </p:spPr>
        <p:txBody>
          <a:bodyPr wrap="square">
            <a:spAutoFit/>
          </a:bodyPr>
          <a:lstStyle/>
          <a:p>
            <a:pPr algn="just"/>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Có</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trên</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5000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mỏ</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và</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điểm</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quặng</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của</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hơn</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60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loại</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khoáng</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sản</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khác</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nhau</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Một</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số</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loại</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khoáng</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sản</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dầu</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mỏ</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khí</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tự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nhiên</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than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đá</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than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bùn</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sắt</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mangan</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titan,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vàng</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đồng</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thiếc</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bô-xit</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apatit</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đá</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quý</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đá</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vôi</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sét</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cao</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lanh</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nước</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300" dirty="0" err="1" smtClean="0">
                <a:latin typeface="Times New Roman" panose="02020603050405020304" pitchFamily="18" charset="0"/>
                <a:ea typeface="Cambria" panose="02040503050406030204" pitchFamily="18" charset="0"/>
                <a:cs typeface="Times New Roman" panose="02020603050405020304" pitchFamily="18" charset="0"/>
              </a:rPr>
              <a:t>khoáng</a:t>
            </a:r>
            <a:r>
              <a:rPr lang="en-US" sz="2300" dirty="0" smtClean="0">
                <a:latin typeface="Times New Roman" panose="02020603050405020304" pitchFamily="18" charset="0"/>
                <a:ea typeface="Cambria" panose="02040503050406030204" pitchFamily="18" charset="0"/>
                <a:cs typeface="Times New Roman" panose="02020603050405020304" pitchFamily="18" charset="0"/>
              </a:rPr>
              <a:t>.</a:t>
            </a:r>
            <a:endParaRPr lang="vi-VN" sz="2300"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 name="Picture 3"/>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280952"/>
            <a:ext cx="3535053" cy="527224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5143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33"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4"/>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4"/>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05710" y="1371600"/>
            <a:ext cx="3657601" cy="1862048"/>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3.3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em</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k</a:t>
            </a:r>
            <a:r>
              <a:rPr lang="vi-VN"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hoáng </a:t>
            </a:r>
            <a:r>
              <a:rPr lang="vi-VN"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sản nước ta chia làm mấy nhóm? Tên các khoáng sản của từng nhóm.</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KHOÁNG SẢN VIỆT NAM</a:t>
            </a:r>
          </a:p>
        </p:txBody>
      </p:sp>
      <p:pic>
        <p:nvPicPr>
          <p:cNvPr id="1027" name="Picture 3"/>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8">
              <a:extLst>
                <a:ext uri="{BEBA8EAE-BF5A-486C-A8C5-ECC9F3942E4B}">
                  <a14:imgProps xmlns:a14="http://schemas.microsoft.com/office/drawing/2010/main">
                    <a14:imgLayer r:embed="rId9">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2" name="Picture 3"/>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280952"/>
            <a:ext cx="3535053" cy="527224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3" name="Diagram 22"/>
          <p:cNvGraphicFramePr/>
          <p:nvPr>
            <p:extLst>
              <p:ext uri="{D42A27DB-BD31-4B8C-83A1-F6EECF244321}">
                <p14:modId xmlns:p14="http://schemas.microsoft.com/office/powerpoint/2010/main" val="2148354112"/>
              </p:ext>
            </p:extLst>
          </p:nvPr>
        </p:nvGraphicFramePr>
        <p:xfrm>
          <a:off x="1429980" y="3124200"/>
          <a:ext cx="3793404" cy="371641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4215404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3"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05710" y="1371600"/>
            <a:ext cx="3657601" cy="2215991"/>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p</a:t>
            </a:r>
            <a:r>
              <a:rPr lang="vi-VN"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hần </a:t>
            </a:r>
            <a:r>
              <a:rPr lang="vi-VN"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lớn khoáng sản nước ta có trữ lượng như thế nào? Kể tên các khoáng sản có trữ lượng lớn ở nước 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KHOÁNG SẢN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a:solidFill>
                  <a:srgbClr val="0D30DD"/>
                </a:solidFill>
                <a:latin typeface="Times New Roman" panose="02020603050405020304" pitchFamily="18" charset="0"/>
                <a:cs typeface="Times New Roman" panose="02020603050405020304" pitchFamily="18" charset="0"/>
              </a:rPr>
              <a:t>NAM</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05709" y="3798599"/>
            <a:ext cx="3657601" cy="275460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400" dirty="0">
                <a:latin typeface="Times New Roman" panose="02020603050405020304" pitchFamily="18" charset="0"/>
                <a:ea typeface="Cambria" pitchFamily="18" charset="0"/>
                <a:cs typeface="Times New Roman" panose="02020603050405020304" pitchFamily="18" charset="0"/>
              </a:rPr>
              <a:t>- Phần lớn các mỏ khoáng sản ở nước ta có trữ lượng trung bình và nhỏ. </a:t>
            </a:r>
            <a:endParaRPr lang="en-US" sz="24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400" dirty="0">
                <a:latin typeface="Times New Roman" panose="02020603050405020304" pitchFamily="18" charset="0"/>
                <a:ea typeface="Cambria" pitchFamily="18" charset="0"/>
                <a:cs typeface="Times New Roman" panose="02020603050405020304" pitchFamily="18" charset="0"/>
              </a:rPr>
              <a:t>- Một số loại khoáng sản có trữ lượng lớn như: </a:t>
            </a:r>
            <a:r>
              <a:rPr lang="nl-NL" sz="2400" dirty="0" smtClean="0">
                <a:latin typeface="Times New Roman" panose="02020603050405020304" pitchFamily="18" charset="0"/>
                <a:ea typeface="Cambria" pitchFamily="18" charset="0"/>
                <a:cs typeface="Times New Roman" panose="02020603050405020304" pitchFamily="18" charset="0"/>
              </a:rPr>
              <a:t>than đá, dầu </a:t>
            </a:r>
            <a:r>
              <a:rPr lang="nl-NL" sz="2400" dirty="0">
                <a:latin typeface="Times New Roman" panose="02020603050405020304" pitchFamily="18" charset="0"/>
                <a:ea typeface="Cambria" pitchFamily="18" charset="0"/>
                <a:cs typeface="Times New Roman" panose="02020603050405020304" pitchFamily="18" charset="0"/>
              </a:rPr>
              <a:t>mỏ, </a:t>
            </a:r>
            <a:r>
              <a:rPr lang="nl-NL" sz="2400" dirty="0" smtClean="0">
                <a:latin typeface="Times New Roman" panose="02020603050405020304" pitchFamily="18" charset="0"/>
                <a:ea typeface="Cambria" pitchFamily="18" charset="0"/>
                <a:cs typeface="Times New Roman" panose="02020603050405020304" pitchFamily="18" charset="0"/>
              </a:rPr>
              <a:t>khí tự nhiên, sắt, bô-xit,...</a:t>
            </a:r>
            <a:endParaRPr lang="en-US" sz="2400" dirty="0">
              <a:effectLst/>
              <a:latin typeface="Times New Roman" panose="02020603050405020304" pitchFamily="18" charset="0"/>
              <a:ea typeface="Cambria" pitchFamily="18" charset="0"/>
              <a:cs typeface="Times New Roman" panose="02020603050405020304" pitchFamily="18" charset="0"/>
            </a:endParaRPr>
          </a:p>
        </p:txBody>
      </p:sp>
      <p:pic>
        <p:nvPicPr>
          <p:cNvPr id="23" name="Picture 22" descr="Than đá được hình thành như thế nào? - Giải Đáp Việt - Tri Thức Cho Người  Việt"/>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5" y="1371600"/>
            <a:ext cx="1623126" cy="1905000"/>
          </a:xfrm>
          <a:prstGeom prst="rect">
            <a:avLst/>
          </a:prstGeom>
          <a:solidFill>
            <a:srgbClr val="FF0000"/>
          </a:solidFill>
          <a:ln>
            <a:solidFill>
              <a:srgbClr val="FF0000"/>
            </a:solidFill>
          </a:ln>
        </p:spPr>
      </p:pic>
      <p:pic>
        <p:nvPicPr>
          <p:cNvPr id="24" name="Picture 23" descr="Dầu mỏ là gì? Thành phần và những ứng dụng nổi bật"/>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086600" y="1371600"/>
            <a:ext cx="1752600" cy="1905000"/>
          </a:xfrm>
          <a:prstGeom prst="rect">
            <a:avLst/>
          </a:prstGeom>
          <a:solidFill>
            <a:srgbClr val="FF0000"/>
          </a:solidFill>
          <a:ln>
            <a:solidFill>
              <a:srgbClr val="FF0000"/>
            </a:solidFill>
          </a:ln>
        </p:spPr>
      </p:pic>
      <p:pic>
        <p:nvPicPr>
          <p:cNvPr id="25" name="Picture 24" descr="Khí thiên nhiên là gì? Ứng dụng, thành phần chính của khí thiên nhiên"/>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311074" y="3931306"/>
            <a:ext cx="1623128" cy="2012294"/>
          </a:xfrm>
          <a:prstGeom prst="rect">
            <a:avLst/>
          </a:prstGeom>
          <a:solidFill>
            <a:srgbClr val="FF0000"/>
          </a:solidFill>
          <a:ln>
            <a:solidFill>
              <a:srgbClr val="FF0000"/>
            </a:solidFill>
          </a:ln>
        </p:spPr>
      </p:pic>
      <p:pic>
        <p:nvPicPr>
          <p:cNvPr id="26" name="Picture 25" descr="Sắt là gì? Đặc điểm, tính chất &amp; ứng dụng kim loại sắt"/>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86600" y="3909190"/>
            <a:ext cx="1752600" cy="2034410"/>
          </a:xfrm>
          <a:prstGeom prst="rect">
            <a:avLst/>
          </a:prstGeom>
          <a:solidFill>
            <a:srgbClr val="FF0000"/>
          </a:solidFill>
          <a:ln>
            <a:solidFill>
              <a:srgbClr val="FF0000"/>
            </a:solidFill>
          </a:ln>
        </p:spPr>
      </p:pic>
      <p:sp>
        <p:nvSpPr>
          <p:cNvPr id="3" name="TextBox 2"/>
          <p:cNvSpPr txBox="1"/>
          <p:nvPr/>
        </p:nvSpPr>
        <p:spPr>
          <a:xfrm>
            <a:off x="5638800" y="3288268"/>
            <a:ext cx="1219200" cy="369332"/>
          </a:xfrm>
          <a:prstGeom prst="rect">
            <a:avLst/>
          </a:prstGeom>
          <a:noFill/>
        </p:spPr>
        <p:txBody>
          <a:bodyPr wrap="square" rtlCol="0">
            <a:spAutoFit/>
          </a:bodyPr>
          <a:lstStyle/>
          <a:p>
            <a:r>
              <a:rPr lang="en-US" dirty="0" smtClean="0">
                <a:latin typeface="Times New Roman" panose="02020603050405020304" pitchFamily="18" charset="0"/>
                <a:ea typeface="Cambria" pitchFamily="18" charset="0"/>
                <a:cs typeface="Times New Roman" panose="02020603050405020304" pitchFamily="18" charset="0"/>
              </a:rPr>
              <a:t>Than </a:t>
            </a:r>
            <a:r>
              <a:rPr lang="en-US" dirty="0" err="1" smtClean="0">
                <a:latin typeface="Times New Roman" panose="02020603050405020304" pitchFamily="18" charset="0"/>
                <a:ea typeface="Cambria" pitchFamily="18" charset="0"/>
                <a:cs typeface="Times New Roman" panose="02020603050405020304" pitchFamily="18" charset="0"/>
              </a:rPr>
              <a:t>đá</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34" name="TextBox 33"/>
          <p:cNvSpPr txBox="1"/>
          <p:nvPr/>
        </p:nvSpPr>
        <p:spPr>
          <a:xfrm>
            <a:off x="7543800" y="3288268"/>
            <a:ext cx="1219200" cy="369332"/>
          </a:xfrm>
          <a:prstGeom prst="rect">
            <a:avLst/>
          </a:prstGeom>
          <a:noFill/>
        </p:spPr>
        <p:txBody>
          <a:bodyPr wrap="square" rtlCol="0">
            <a:spAutoFit/>
          </a:bodyPr>
          <a:lstStyle/>
          <a:p>
            <a:r>
              <a:rPr lang="en-US" dirty="0" err="1" smtClean="0">
                <a:latin typeface="Times New Roman" panose="02020603050405020304" pitchFamily="18" charset="0"/>
                <a:ea typeface="Cambria" pitchFamily="18" charset="0"/>
                <a:cs typeface="Times New Roman" panose="02020603050405020304" pitchFamily="18" charset="0"/>
              </a:rPr>
              <a:t>Dầu</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mỏ</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35" name="TextBox 34"/>
          <p:cNvSpPr txBox="1"/>
          <p:nvPr/>
        </p:nvSpPr>
        <p:spPr>
          <a:xfrm>
            <a:off x="5410200" y="6019800"/>
            <a:ext cx="1802162" cy="369332"/>
          </a:xfrm>
          <a:prstGeom prst="rect">
            <a:avLst/>
          </a:prstGeom>
          <a:noFill/>
        </p:spPr>
        <p:txBody>
          <a:bodyPr wrap="square" rtlCol="0">
            <a:spAutoFit/>
          </a:bodyPr>
          <a:lstStyle/>
          <a:p>
            <a:r>
              <a:rPr lang="en-US" dirty="0" err="1" smtClean="0">
                <a:latin typeface="Times New Roman" panose="02020603050405020304" pitchFamily="18" charset="0"/>
                <a:ea typeface="Cambria" pitchFamily="18" charset="0"/>
                <a:cs typeface="Times New Roman" panose="02020603050405020304" pitchFamily="18" charset="0"/>
              </a:rPr>
              <a:t>Khí</a:t>
            </a:r>
            <a:r>
              <a:rPr lang="en-US" dirty="0" smtClean="0">
                <a:latin typeface="Times New Roman" panose="02020603050405020304" pitchFamily="18" charset="0"/>
                <a:ea typeface="Cambria" pitchFamily="18" charset="0"/>
                <a:cs typeface="Times New Roman" panose="02020603050405020304" pitchFamily="18" charset="0"/>
              </a:rPr>
              <a:t> tự </a:t>
            </a:r>
            <a:r>
              <a:rPr lang="en-US" dirty="0" err="1" smtClean="0">
                <a:latin typeface="Times New Roman" panose="02020603050405020304" pitchFamily="18" charset="0"/>
                <a:ea typeface="Cambria" pitchFamily="18" charset="0"/>
                <a:cs typeface="Times New Roman" panose="02020603050405020304" pitchFamily="18" charset="0"/>
              </a:rPr>
              <a:t>nhiên</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36" name="TextBox 35"/>
          <p:cNvSpPr txBox="1"/>
          <p:nvPr/>
        </p:nvSpPr>
        <p:spPr>
          <a:xfrm>
            <a:off x="7772400" y="6019800"/>
            <a:ext cx="1219200" cy="369332"/>
          </a:xfrm>
          <a:prstGeom prst="rect">
            <a:avLst/>
          </a:prstGeom>
          <a:noFill/>
        </p:spPr>
        <p:txBody>
          <a:bodyPr wrap="square" rtlCol="0">
            <a:spAutoFit/>
          </a:bodyPr>
          <a:lstStyle/>
          <a:p>
            <a:r>
              <a:rPr lang="en-US" dirty="0" err="1" smtClean="0">
                <a:latin typeface="Times New Roman" panose="02020603050405020304" pitchFamily="18" charset="0"/>
                <a:ea typeface="Cambria" pitchFamily="18" charset="0"/>
                <a:cs typeface="Times New Roman" panose="02020603050405020304" pitchFamily="18" charset="0"/>
              </a:rPr>
              <a:t>Sắt</a:t>
            </a:r>
            <a:endParaRPr lang="en-US" dirty="0">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32506653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randombar(horizontal)">
                                      <p:cBhvr>
                                        <p:cTn id="18" dur="500"/>
                                        <p:tgtEl>
                                          <p:spTgt spid="2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randombar(horizontal)">
                                      <p:cBhvr>
                                        <p:cTn id="21" dur="500"/>
                                        <p:tgtEl>
                                          <p:spTgt spid="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randombar(horizontal)">
                                      <p:cBhvr>
                                        <p:cTn id="24" dur="500"/>
                                        <p:tgtEl>
                                          <p:spTgt spid="34"/>
                                        </p:tgtEl>
                                      </p:cBhvr>
                                    </p:animEffect>
                                  </p:childTnLst>
                                </p:cTn>
                              </p:par>
                              <p:par>
                                <p:cTn id="25" presetID="14" presetClass="entr" presetSubtype="1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randombar(horizontal)">
                                      <p:cBhvr>
                                        <p:cTn id="27" dur="500"/>
                                        <p:tgtEl>
                                          <p:spTgt spid="25"/>
                                        </p:tgtEl>
                                      </p:cBhvr>
                                    </p:animEffect>
                                  </p:childTnLst>
                                </p:cTn>
                              </p:par>
                              <p:par>
                                <p:cTn id="28" presetID="14" presetClass="entr" presetSubtype="10"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randombar(horizontal)">
                                      <p:cBhvr>
                                        <p:cTn id="30" dur="500"/>
                                        <p:tgtEl>
                                          <p:spTgt spid="26"/>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randombar(horizontal)">
                                      <p:cBhvr>
                                        <p:cTn id="33" dur="500"/>
                                        <p:tgtEl>
                                          <p:spTgt spid="35"/>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randombar(horizontal)">
                                      <p:cBhvr>
                                        <p:cTn id="36" dur="5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randombar(horizontal)">
                                      <p:cBhvr>
                                        <p:cTn id="41" dur="500"/>
                                        <p:tgtEl>
                                          <p:spTgt spid="15"/>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randombar(horizontal)">
                                      <p:cBhvr>
                                        <p:cTn id="44" dur="500"/>
                                        <p:tgtEl>
                                          <p:spTgt spid="32"/>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49" dur="500"/>
                                        <p:tgtEl>
                                          <p:spTgt spid="32">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54"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p:bldP spid="34" grpId="0"/>
      <p:bldP spid="35" grpId="0"/>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05710" y="1371600"/>
            <a:ext cx="3657601" cy="1508105"/>
          </a:xfrm>
          <a:prstGeom prst="rect">
            <a:avLst/>
          </a:prstGeom>
          <a:solidFill>
            <a:srgbClr val="BCFCD4"/>
          </a:solidFill>
          <a:ln w="12700">
            <a:solidFill>
              <a:srgbClr val="009900"/>
            </a:solidFill>
          </a:ln>
        </p:spPr>
        <p:txBody>
          <a:bodyPr wrap="square">
            <a:spAutoFit/>
          </a:bodyPr>
          <a:lstStyle/>
          <a:p>
            <a:pPr algn="just"/>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Atlat</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tr8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em</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giải</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thích</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vì</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sao</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khoáng</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sản</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lại</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phong</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phú</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đa</a:t>
            </a:r>
            <a:r>
              <a:rPr lang="en-US" sz="23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3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dạng</a:t>
            </a:r>
            <a:r>
              <a:rPr lang="en-US"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vi-VN" sz="23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KHOÁNG SẢN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a:solidFill>
                  <a:srgbClr val="0D30DD"/>
                </a:solidFill>
                <a:latin typeface="Times New Roman" panose="02020603050405020304" pitchFamily="18" charset="0"/>
                <a:cs typeface="Times New Roman" panose="02020603050405020304" pitchFamily="18" charset="0"/>
              </a:rPr>
              <a:t>NAM</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pic>
        <p:nvPicPr>
          <p:cNvPr id="23" name="Picture 2" descr="8.jpg">
            <a:extLst>
              <a:ext uri="{FF2B5EF4-FFF2-40B4-BE49-F238E27FC236}">
                <a16:creationId xmlns:a16="http://schemas.microsoft.com/office/drawing/2014/main" xmlns="" id="{39CA50EF-92FA-FEB9-034D-18FCABB701F8}"/>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04147" y="1371600"/>
            <a:ext cx="3535053" cy="51816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2" name="Diagram 1"/>
          <p:cNvGraphicFramePr/>
          <p:nvPr>
            <p:extLst>
              <p:ext uri="{D42A27DB-BD31-4B8C-83A1-F6EECF244321}">
                <p14:modId xmlns:p14="http://schemas.microsoft.com/office/powerpoint/2010/main" val="1826474810"/>
              </p:ext>
            </p:extLst>
          </p:nvPr>
        </p:nvGraphicFramePr>
        <p:xfrm>
          <a:off x="609600" y="2935703"/>
          <a:ext cx="4625276" cy="361749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44104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05710" y="137160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3.3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em</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k</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hoáng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sản nước ta phân bố như thế nào?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ĐẶC ĐIỂM CHUNG CỦA KHOÁNG SẢN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a:solidFill>
                  <a:srgbClr val="0D30DD"/>
                </a:solidFill>
                <a:latin typeface="Times New Roman" panose="02020603050405020304" pitchFamily="18" charset="0"/>
                <a:cs typeface="Times New Roman" panose="02020603050405020304" pitchFamily="18" charset="0"/>
              </a:rPr>
              <a:t>NAM</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021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776008"/>
            <a:ext cx="3657601" cy="1569660"/>
          </a:xfrm>
          <a:prstGeom prst="rect">
            <a:avLst/>
          </a:prstGeom>
          <a:solidFill>
            <a:srgbClr val="FFCCFF"/>
          </a:solidFill>
          <a:ln w="12700">
            <a:solidFill>
              <a:srgbClr val="0070C0"/>
            </a:solidFill>
          </a:ln>
        </p:spPr>
        <p:txBody>
          <a:bodyPr wrap="square">
            <a:spAutoFit/>
          </a:bodyPr>
          <a:lstStyle/>
          <a:p>
            <a:pPr algn="just"/>
            <a:r>
              <a:rPr lang="nl-NL" sz="2400" dirty="0" smtClean="0">
                <a:latin typeface="Times New Roman" panose="02020603050405020304" pitchFamily="18" charset="0"/>
                <a:ea typeface="Cambria" pitchFamily="18" charset="0"/>
                <a:cs typeface="Times New Roman" panose="02020603050405020304" pitchFamily="18" charset="0"/>
              </a:rPr>
              <a:t>Khoáng </a:t>
            </a:r>
            <a:r>
              <a:rPr lang="nl-NL" sz="2400" dirty="0">
                <a:latin typeface="Times New Roman" panose="02020603050405020304" pitchFamily="18" charset="0"/>
                <a:ea typeface="Cambria" pitchFamily="18" charset="0"/>
                <a:cs typeface="Times New Roman" panose="02020603050405020304" pitchFamily="18" charset="0"/>
              </a:rPr>
              <a:t>sản nước ta phân bố ở nhiều nơi, nhưng tập trung chủ yếu ở miền Bắc, miền Trung và Tây Nguyên.</a:t>
            </a:r>
            <a:endParaRPr lang="vi-VN" sz="2300"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 name="Picture 3"/>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04146" y="1280952"/>
            <a:ext cx="3535053" cy="527224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10578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3</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Cambria" pitchFamily="18" charset="0"/>
              </a:rPr>
              <a:t>ĐẶC ĐIỂM CHUNG CỦA KHOÁNG SẢN VIỆT NAM</a:t>
            </a:r>
          </a:p>
        </p:txBody>
      </p:sp>
      <p:pic>
        <p:nvPicPr>
          <p:cNvPr id="23"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ular Callout 23"/>
          <p:cNvSpPr/>
          <p:nvPr/>
        </p:nvSpPr>
        <p:spPr>
          <a:xfrm>
            <a:off x="446490" y="1981200"/>
            <a:ext cx="6792509" cy="3567511"/>
          </a:xfrm>
          <a:prstGeom prst="wedgeRoundRectCallout">
            <a:avLst>
              <a:gd name="adj1" fmla="val 47893"/>
              <a:gd name="adj2" fmla="val 5748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25"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609600" y="2209800"/>
            <a:ext cx="6553198" cy="3123932"/>
          </a:xfrm>
          <a:prstGeom prst="rect">
            <a:avLst/>
          </a:prstGeom>
        </p:spPr>
        <p:txBody>
          <a:bodyPr wrap="square">
            <a:spAutoFit/>
          </a:bodyPr>
          <a:lstStyle/>
          <a:p>
            <a:pPr algn="just">
              <a:spcBef>
                <a:spcPts val="600"/>
              </a:spcBef>
              <a:spcAft>
                <a:spcPts val="0"/>
              </a:spcAft>
            </a:pPr>
            <a:r>
              <a:rPr lang="nl-NL" sz="2400" b="1" dirty="0">
                <a:latin typeface="Times New Roman" panose="02020603050405020304" pitchFamily="18" charset="0"/>
                <a:ea typeface="Cambria" pitchFamily="18" charset="0"/>
                <a:cs typeface="Times New Roman" panose="02020603050405020304" pitchFamily="18" charset="0"/>
              </a:rPr>
              <a:t>- Cơ cấu: </a:t>
            </a:r>
            <a:r>
              <a:rPr lang="nl-NL" sz="2400" dirty="0">
                <a:latin typeface="Times New Roman" panose="02020603050405020304" pitchFamily="18" charset="0"/>
                <a:ea typeface="Cambria" pitchFamily="18" charset="0"/>
                <a:cs typeface="Times New Roman" panose="02020603050405020304" pitchFamily="18" charset="0"/>
              </a:rPr>
              <a:t>Khoáng sản nước ta khá phong phú và đa </a:t>
            </a:r>
            <a:r>
              <a:rPr lang="nl-NL" sz="2400" dirty="0" smtClean="0">
                <a:latin typeface="Times New Roman" panose="02020603050405020304" pitchFamily="18" charset="0"/>
                <a:ea typeface="Cambria" pitchFamily="18" charset="0"/>
                <a:cs typeface="Times New Roman" panose="02020603050405020304" pitchFamily="18" charset="0"/>
              </a:rPr>
              <a:t>dạng: hơn </a:t>
            </a:r>
            <a:r>
              <a:rPr lang="nl-NL" sz="2400" dirty="0">
                <a:latin typeface="Times New Roman" panose="02020603050405020304" pitchFamily="18" charset="0"/>
                <a:ea typeface="Cambria" pitchFamily="18" charset="0"/>
                <a:cs typeface="Times New Roman" panose="02020603050405020304" pitchFamily="18" charset="0"/>
              </a:rPr>
              <a:t>60 loại khoáng sản khác nhau như khoáng sản: năng lượng, kim loại, phi kim loại.</a:t>
            </a:r>
            <a:endParaRPr lang="en-US" sz="2400" dirty="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nl-NL" sz="2400" b="1" dirty="0">
                <a:latin typeface="Times New Roman" panose="02020603050405020304" pitchFamily="18" charset="0"/>
                <a:ea typeface="Cambria" pitchFamily="18" charset="0"/>
                <a:cs typeface="Times New Roman" panose="02020603050405020304" pitchFamily="18" charset="0"/>
              </a:rPr>
              <a:t>- Quy mô: </a:t>
            </a:r>
            <a:r>
              <a:rPr lang="nl-NL" sz="2400" dirty="0">
                <a:latin typeface="Times New Roman" panose="02020603050405020304" pitchFamily="18" charset="0"/>
                <a:ea typeface="Cambria" pitchFamily="18" charset="0"/>
                <a:cs typeface="Times New Roman" panose="02020603050405020304" pitchFamily="18" charset="0"/>
              </a:rPr>
              <a:t>phần lớn các mỏ khoáng sản ở nước ta có trữ lượng trung bình và nhỏ. </a:t>
            </a:r>
            <a:endParaRPr lang="en-US" sz="2400" dirty="0">
              <a:latin typeface="Times New Roman" panose="02020603050405020304" pitchFamily="18" charset="0"/>
              <a:ea typeface="Cambria" pitchFamily="18" charset="0"/>
              <a:cs typeface="Times New Roman" panose="02020603050405020304" pitchFamily="18" charset="0"/>
            </a:endParaRPr>
          </a:p>
          <a:p>
            <a:pPr algn="just"/>
            <a:r>
              <a:rPr lang="nl-NL" sz="2400" b="1" dirty="0">
                <a:latin typeface="Times New Roman" panose="02020603050405020304" pitchFamily="18" charset="0"/>
                <a:ea typeface="Cambria" pitchFamily="18" charset="0"/>
                <a:cs typeface="Times New Roman" panose="02020603050405020304" pitchFamily="18" charset="0"/>
              </a:rPr>
              <a:t>- Phân bố: </a:t>
            </a:r>
            <a:r>
              <a:rPr lang="nl-NL" sz="2400" dirty="0">
                <a:latin typeface="Times New Roman" panose="02020603050405020304" pitchFamily="18" charset="0"/>
                <a:ea typeface="Cambria" pitchFamily="18" charset="0"/>
                <a:cs typeface="Times New Roman" panose="02020603050405020304" pitchFamily="18" charset="0"/>
              </a:rPr>
              <a:t>Khoáng sản nước ta phân bố ở nhiều nơi, nhưng tập trung chủ yếu ở miền Bắc, miền Trung và Tây Nguyên.</a:t>
            </a:r>
            <a:endParaRPr lang="en-US" sz="2400" dirty="0">
              <a:effectLst/>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29913016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5"/>
                                        </p:tgtEl>
                                        <p:attrNameLst>
                                          <p:attrName>r</p:attrName>
                                        </p:attrNameLst>
                                      </p:cBhvr>
                                    </p:animRot>
                                    <p:animRot by="-240000">
                                      <p:cBhvr>
                                        <p:cTn id="13" dur="200" fill="hold">
                                          <p:stCondLst>
                                            <p:cond delay="200"/>
                                          </p:stCondLst>
                                        </p:cTn>
                                        <p:tgtEl>
                                          <p:spTgt spid="25"/>
                                        </p:tgtEl>
                                        <p:attrNameLst>
                                          <p:attrName>r</p:attrName>
                                        </p:attrNameLst>
                                      </p:cBhvr>
                                    </p:animRot>
                                    <p:animRot by="240000">
                                      <p:cBhvr>
                                        <p:cTn id="14" dur="200" fill="hold">
                                          <p:stCondLst>
                                            <p:cond delay="400"/>
                                          </p:stCondLst>
                                        </p:cTn>
                                        <p:tgtEl>
                                          <p:spTgt spid="25"/>
                                        </p:tgtEl>
                                        <p:attrNameLst>
                                          <p:attrName>r</p:attrName>
                                        </p:attrNameLst>
                                      </p:cBhvr>
                                    </p:animRot>
                                    <p:animRot by="-240000">
                                      <p:cBhvr>
                                        <p:cTn id="15" dur="200" fill="hold">
                                          <p:stCondLst>
                                            <p:cond delay="600"/>
                                          </p:stCondLst>
                                        </p:cTn>
                                        <p:tgtEl>
                                          <p:spTgt spid="25"/>
                                        </p:tgtEl>
                                        <p:attrNameLst>
                                          <p:attrName>r</p:attrName>
                                        </p:attrNameLst>
                                      </p:cBhvr>
                                    </p:animRot>
                                    <p:animRot by="120000">
                                      <p:cBhvr>
                                        <p:cTn id="16" dur="200" fill="hold">
                                          <p:stCondLst>
                                            <p:cond delay="800"/>
                                          </p:stCondLst>
                                        </p:cTn>
                                        <p:tgtEl>
                                          <p:spTgt spid="2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Effect transition="in" filter="randombar(horizontal)">
                                      <p:cBhvr>
                                        <p:cTn id="29" dur="500"/>
                                        <p:tgtEl>
                                          <p:spTgt spid="2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6">
                                            <p:txEl>
                                              <p:pRg st="1" end="1"/>
                                            </p:txEl>
                                          </p:spTgt>
                                        </p:tgtEl>
                                        <p:attrNameLst>
                                          <p:attrName>style.visibility</p:attrName>
                                        </p:attrNameLst>
                                      </p:cBhvr>
                                      <p:to>
                                        <p:strVal val="visible"/>
                                      </p:to>
                                    </p:set>
                                    <p:animEffect transition="in" filter="randombar(horizontal)">
                                      <p:cBhvr>
                                        <p:cTn id="34" dur="500"/>
                                        <p:tgtEl>
                                          <p:spTgt spid="26">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26">
                                            <p:txEl>
                                              <p:pRg st="2" end="2"/>
                                            </p:txEl>
                                          </p:spTgt>
                                        </p:tgtEl>
                                        <p:attrNameLst>
                                          <p:attrName>style.visibility</p:attrName>
                                        </p:attrNameLst>
                                      </p:cBhvr>
                                      <p:to>
                                        <p:strVal val="visible"/>
                                      </p:to>
                                    </p:set>
                                    <p:animEffect transition="in" filter="randombar(horizontal)">
                                      <p:cBhvr>
                                        <p:cTn id="39"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5422</TotalTime>
  <Words>2202</Words>
  <Application>Microsoft Office PowerPoint</Application>
  <PresentationFormat>On-screen Show (4:3)</PresentationFormat>
  <Paragraphs>183</Paragraphs>
  <Slides>22</Slides>
  <Notes>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Cambria</vt:lpstr>
      <vt:lpstr>Times New Roman</vt:lpstr>
      <vt:lpstr>Office Theme</vt:lpstr>
      <vt:lpstr>KHỞI ĐỘNG</vt:lpstr>
      <vt:lpstr>KHOÁNG SẢN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Laptop MT</cp:lastModifiedBy>
  <cp:revision>412</cp:revision>
  <dcterms:created xsi:type="dcterms:W3CDTF">2016-02-15T14:28:12Z</dcterms:created>
  <dcterms:modified xsi:type="dcterms:W3CDTF">2024-02-22T03:56:28Z</dcterms:modified>
</cp:coreProperties>
</file>