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9" r:id="rId3"/>
    <p:sldId id="264" r:id="rId4"/>
    <p:sldId id="273" r:id="rId5"/>
    <p:sldId id="267" r:id="rId6"/>
    <p:sldId id="265" r:id="rId7"/>
    <p:sldId id="266" r:id="rId8"/>
    <p:sldId id="283" r:id="rId9"/>
    <p:sldId id="257" r:id="rId10"/>
    <p:sldId id="260" r:id="rId11"/>
    <p:sldId id="274" r:id="rId12"/>
    <p:sldId id="277" r:id="rId13"/>
    <p:sldId id="263" r:id="rId14"/>
    <p:sldId id="262" r:id="rId15"/>
    <p:sldId id="269" r:id="rId16"/>
    <p:sldId id="258" r:id="rId17"/>
    <p:sldId id="278" r:id="rId18"/>
    <p:sldId id="281" r:id="rId19"/>
    <p:sldId id="279" r:id="rId20"/>
    <p:sldId id="261" r:id="rId21"/>
    <p:sldId id="270" r:id="rId22"/>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Brasika" panose="020B0604020202020204" charset="0"/>
      <p:regular r:id="rId27"/>
    </p:embeddedFont>
    <p:embeddedFont>
      <p:font typeface="Cambria Math" panose="02040503050406030204" pitchFamily="18"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25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10/27/2021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6.svg"/><Relationship Id="rId10" Type="http://schemas.openxmlformats.org/officeDocument/2006/relationships/image" Target="../media/image28.sv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svg"/><Relationship Id="rId12"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7.xml"/><Relationship Id="rId11" Type="http://schemas.openxmlformats.org/officeDocument/2006/relationships/image" Target="../media/image12.svg"/><Relationship Id="rId10"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6.svg"/></Relationships>
</file>

<file path=ppt/slides/_rels/slide12.xml.rels><?xml version="1.0" encoding="UTF-8" standalone="yes"?>
<Relationships xmlns="http://schemas.openxmlformats.org/package/2006/relationships"><Relationship Id="rId12"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7.xml"/><Relationship Id="rId11" Type="http://schemas.openxmlformats.org/officeDocument/2006/relationships/image" Target="../media/image12.svg"/><Relationship Id="rId15" Type="http://schemas.openxmlformats.org/officeDocument/2006/relationships/image" Target="../media/image33.png"/><Relationship Id="rId5" Type="http://schemas.openxmlformats.org/officeDocument/2006/relationships/image" Target="../media/image38.svg"/><Relationship Id="rId14" Type="http://schemas.openxmlformats.org/officeDocument/2006/relationships/image" Target="../media/image4.svg"/></Relationships>
</file>

<file path=ppt/slides/_rels/slide1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36.png"/><Relationship Id="rId3" Type="http://schemas.openxmlformats.org/officeDocument/2006/relationships/image" Target="../media/image2.svg"/><Relationship Id="rId7" Type="http://schemas.openxmlformats.org/officeDocument/2006/relationships/image" Target="../media/image32.png"/><Relationship Id="rId12" Type="http://schemas.openxmlformats.org/officeDocument/2006/relationships/image" Target="../media/image4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1.svg"/><Relationship Id="rId4" Type="http://schemas.openxmlformats.org/officeDocument/2006/relationships/image" Target="../media/image34.pn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8.svg"/><Relationship Id="rId4" Type="http://schemas.openxmlformats.org/officeDocument/2006/relationships/image" Target="../media/image33.png"/><Relationship Id="rId9" Type="http://schemas.openxmlformats.org/officeDocument/2006/relationships/image" Target="../media/image23.svg"/></Relationships>
</file>

<file path=ppt/slides/_rels/slide15.xml.rels><?xml version="1.0" encoding="UTF-8" standalone="yes"?>
<Relationships xmlns="http://schemas.openxmlformats.org/package/2006/relationships"><Relationship Id="rId8" Type="http://schemas.openxmlformats.org/officeDocument/2006/relationships/image" Target="../media/image58.svg"/><Relationship Id="rId7" Type="http://schemas.openxmlformats.org/officeDocument/2006/relationships/image" Target="../media/image37.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11.png"/><Relationship Id="rId4" Type="http://schemas.openxmlformats.org/officeDocument/2006/relationships/image" Target="../media/image23.sv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svg"/><Relationship Id="rId9" Type="http://schemas.openxmlformats.org/officeDocument/2006/relationships/image" Target="../media/image10.svg"/></Relationships>
</file>

<file path=ppt/slides/_rels/slide17.xml.rels><?xml version="1.0" encoding="UTF-8" standalone="yes"?>
<Relationships xmlns="http://schemas.openxmlformats.org/package/2006/relationships"><Relationship Id="rId8" Type="http://schemas.openxmlformats.org/officeDocument/2006/relationships/image" Target="../media/image17.svg"/><Relationship Id="rId7" Type="http://schemas.openxmlformats.org/officeDocument/2006/relationships/image" Target="../media/image45.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4.svg"/><Relationship Id="rId9" Type="http://schemas.openxmlformats.org/officeDocument/2006/relationships/image" Target="../media/image38.png"/></Relationships>
</file>

<file path=ppt/slides/_rels/slide18.xml.rels><?xml version="1.0" encoding="UTF-8" standalone="yes"?>
<Relationships xmlns="http://schemas.openxmlformats.org/package/2006/relationships"><Relationship Id="rId8" Type="http://schemas.openxmlformats.org/officeDocument/2006/relationships/image" Target="../media/image340.svg"/><Relationship Id="rId3" Type="http://schemas.openxmlformats.org/officeDocument/2006/relationships/image" Target="../media/image2.sv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6.svg"/><Relationship Id="rId11" Type="http://schemas.openxmlformats.org/officeDocument/2006/relationships/image" Target="../media/image39.png"/><Relationship Id="rId10" Type="http://schemas.openxmlformats.org/officeDocument/2006/relationships/image" Target="../media/image28.sv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svg"/><Relationship Id="rId12" Type="http://schemas.openxmlformats.org/officeDocument/2006/relationships/image" Target="../media/image30.png"/><Relationship Id="rId2" Type="http://schemas.openxmlformats.org/officeDocument/2006/relationships/image" Target="../media/image11.png"/><Relationship Id="rId1" Type="http://schemas.openxmlformats.org/officeDocument/2006/relationships/slideLayout" Target="../slideLayouts/slideLayout7.xml"/><Relationship Id="rId11"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36.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svg"/><Relationship Id="rId7" Type="http://schemas.openxmlformats.org/officeDocument/2006/relationships/image" Target="../media/image23.svg"/><Relationship Id="rId12" Type="http://schemas.openxmlformats.org/officeDocument/2006/relationships/image" Target="../media/image34.svg"/><Relationship Id="rId2" Type="http://schemas.openxmlformats.org/officeDocument/2006/relationships/image" Target="../media/image2.png"/><Relationship Id="rId1" Type="http://schemas.openxmlformats.org/officeDocument/2006/relationships/slideLayout" Target="../slideLayouts/slideLayout7.xml"/><Relationship Id="rId11"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png"/><Relationship Id="rId7" Type="http://schemas.openxmlformats.org/officeDocument/2006/relationships/image" Target="../media/image340.svg"/><Relationship Id="rId12" Type="http://schemas.openxmlformats.org/officeDocument/2006/relationships/image" Target="../media/image32.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12.svg"/><Relationship Id="rId5" Type="http://schemas.openxmlformats.org/officeDocument/2006/relationships/image" Target="../media/image32.svg"/><Relationship Id="rId10"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svg"/></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svg"/><Relationship Id="rId7" Type="http://schemas.openxmlformats.org/officeDocument/2006/relationships/image" Target="../media/image6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42.png"/><Relationship Id="rId4" Type="http://schemas.openxmlformats.org/officeDocument/2006/relationships/image" Target="../media/image2.png"/><Relationship Id="rId9" Type="http://schemas.openxmlformats.org/officeDocument/2006/relationships/image" Target="../media/image17.sv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0.svg"/><Relationship Id="rId3" Type="http://schemas.openxmlformats.org/officeDocument/2006/relationships/image" Target="../media/image30.svg"/><Relationship Id="rId7" Type="http://schemas.openxmlformats.org/officeDocument/2006/relationships/image" Target="../media/image45.svg"/><Relationship Id="rId12"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23.svg"/><Relationship Id="rId5" Type="http://schemas.openxmlformats.org/officeDocument/2006/relationships/image" Target="../media/image4.sv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47.sv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9.svg"/><Relationship Id="rId7" Type="http://schemas.openxmlformats.org/officeDocument/2006/relationships/image" Target="../media/image12.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10.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0.svg"/><Relationship Id="rId7" Type="http://schemas.openxmlformats.org/officeDocument/2006/relationships/image" Target="../media/image12.svg"/><Relationship Id="rId12"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7.xml"/><Relationship Id="rId11" Type="http://schemas.openxmlformats.org/officeDocument/2006/relationships/image" Target="../media/image21.png"/><Relationship Id="rId10"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7" Type="http://schemas.openxmlformats.org/officeDocument/2006/relationships/image" Target="../media/image49.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image" Target="../media/image21.svg"/><Relationship Id="rId2" Type="http://schemas.openxmlformats.org/officeDocument/2006/relationships/image" Target="../media/image25.png"/><Relationship Id="rId1" Type="http://schemas.openxmlformats.org/officeDocument/2006/relationships/slideLayout" Target="../slideLayouts/slideLayout7.xml"/><Relationship Id="rId10" Type="http://schemas.openxmlformats.org/officeDocument/2006/relationships/image" Target="../media/image12.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2" Type="http://schemas.openxmlformats.org/officeDocument/2006/relationships/image" Target="../media/image25.png"/><Relationship Id="rId1" Type="http://schemas.openxmlformats.org/officeDocument/2006/relationships/slideLayout" Target="../slideLayouts/slideLayout7.xml"/><Relationship Id="rId10" Type="http://schemas.openxmlformats.org/officeDocument/2006/relationships/image" Target="../media/image12.sv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43.svg"/><Relationship Id="rId3" Type="http://schemas.openxmlformats.org/officeDocument/2006/relationships/image" Target="../media/image25.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4.svg"/><Relationship Id="rId9" Type="http://schemas.openxmlformats.org/officeDocument/2006/relationships/image" Target="../media/image26.pn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grpSp>
        <p:nvGrpSpPr>
          <p:cNvPr id="2" name="Group 2"/>
          <p:cNvGrpSpPr/>
          <p:nvPr/>
        </p:nvGrpSpPr>
        <p:grpSpPr>
          <a:xfrm>
            <a:off x="1498554" y="1679000"/>
            <a:ext cx="15290893" cy="6929000"/>
            <a:chOff x="0" y="0"/>
            <a:chExt cx="5797175" cy="2626964"/>
          </a:xfrm>
        </p:grpSpPr>
        <p:sp>
          <p:nvSpPr>
            <p:cNvPr id="3" name="Freeform 3"/>
            <p:cNvSpPr/>
            <p:nvPr/>
          </p:nvSpPr>
          <p:spPr>
            <a:xfrm>
              <a:off x="0" y="0"/>
              <a:ext cx="5797175" cy="2626964"/>
            </a:xfrm>
            <a:custGeom>
              <a:avLst/>
              <a:gdLst/>
              <a:ahLst/>
              <a:cxnLst/>
              <a:rect l="l" t="t" r="r" b="b"/>
              <a:pathLst>
                <a:path w="5797175" h="2626964">
                  <a:moveTo>
                    <a:pt x="5672715" y="2626964"/>
                  </a:moveTo>
                  <a:lnTo>
                    <a:pt x="124460" y="2626964"/>
                  </a:lnTo>
                  <a:cubicBezTo>
                    <a:pt x="55880" y="2626964"/>
                    <a:pt x="0" y="2571084"/>
                    <a:pt x="0" y="2502504"/>
                  </a:cubicBezTo>
                  <a:lnTo>
                    <a:pt x="0" y="124460"/>
                  </a:lnTo>
                  <a:cubicBezTo>
                    <a:pt x="0" y="55880"/>
                    <a:pt x="55880" y="0"/>
                    <a:pt x="124460" y="0"/>
                  </a:cubicBezTo>
                  <a:lnTo>
                    <a:pt x="5672715" y="0"/>
                  </a:lnTo>
                  <a:cubicBezTo>
                    <a:pt x="5741295" y="0"/>
                    <a:pt x="5797175" y="55880"/>
                    <a:pt x="5797175" y="124460"/>
                  </a:cubicBezTo>
                  <a:lnTo>
                    <a:pt x="5797175" y="2502504"/>
                  </a:lnTo>
                  <a:cubicBezTo>
                    <a:pt x="5797175" y="2571084"/>
                    <a:pt x="5741295" y="2626964"/>
                    <a:pt x="5672715" y="2626964"/>
                  </a:cubicBezTo>
                  <a:close/>
                </a:path>
              </a:pathLst>
            </a:custGeom>
            <a:solidFill>
              <a:srgbClr val="FFF3C9"/>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flipV="1">
            <a:off x="-478992" y="8223687"/>
            <a:ext cx="19245984" cy="6804846"/>
          </a:xfrm>
          <a:prstGeom prst="rect">
            <a:avLst/>
          </a:prstGeom>
        </p:spPr>
      </p:pic>
      <p:sp>
        <p:nvSpPr>
          <p:cNvPr id="5" name="TextBox 5"/>
          <p:cNvSpPr txBox="1"/>
          <p:nvPr/>
        </p:nvSpPr>
        <p:spPr>
          <a:xfrm>
            <a:off x="3090815" y="2613887"/>
            <a:ext cx="12106369" cy="4985596"/>
          </a:xfrm>
          <a:prstGeom prst="rect">
            <a:avLst/>
          </a:prstGeom>
        </p:spPr>
        <p:txBody>
          <a:bodyPr wrap="square" lIns="0" tIns="0" rIns="0" bIns="0" rtlCol="0" anchor="t">
            <a:spAutoFit/>
          </a:bodyPr>
          <a:lstStyle/>
          <a:p>
            <a:pPr algn="ctr">
              <a:lnSpc>
                <a:spcPct val="120000"/>
              </a:lnSpc>
              <a:spcBef>
                <a:spcPts val="600"/>
              </a:spcBef>
              <a:spcAft>
                <a:spcPts val="600"/>
              </a:spcAft>
            </a:pPr>
            <a:r>
              <a:rPr lang="en-US" sz="8999" b="1" smtClean="0">
                <a:solidFill>
                  <a:srgbClr val="21201F"/>
                </a:solidFill>
                <a:latin typeface="Arial" panose="020B0604020202020204" pitchFamily="34" charset="0"/>
                <a:cs typeface="Arial" panose="020B0604020202020204" pitchFamily="34" charset="0"/>
              </a:rPr>
              <a:t>CHÀO MỪNG CÁC EM ĐẾN VỚI BÀI HỌC HÔM NAY!</a:t>
            </a:r>
            <a:endParaRPr lang="en-US" sz="8999" b="1">
              <a:solidFill>
                <a:srgbClr val="21201F"/>
              </a:solidFill>
              <a:latin typeface="Arial" panose="020B0604020202020204" pitchFamily="34" charset="0"/>
              <a:cs typeface="Arial" panose="020B0604020202020204" pitchFamily="34" charset="0"/>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42845" t="40821" r="8548"/>
          <a:stretch>
            <a:fillRect/>
          </a:stretch>
        </p:blipFill>
        <p:spPr>
          <a:xfrm>
            <a:off x="-478992" y="-4741533"/>
            <a:ext cx="19245984" cy="6804846"/>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935880" y="715491"/>
            <a:ext cx="2588470" cy="2235496"/>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539832" y="6606707"/>
            <a:ext cx="2816437" cy="2335082"/>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049057" y="3097945"/>
            <a:ext cx="898994" cy="910583"/>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453487" y="6606707"/>
            <a:ext cx="776628" cy="78664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rot="-5400000">
            <a:off x="-10735006" y="2098188"/>
            <a:ext cx="19245984" cy="6491228"/>
          </a:xfrm>
          <a:prstGeom prst="rect">
            <a:avLst/>
          </a:prstGeom>
        </p:spPr>
      </p:pic>
      <p:sp>
        <p:nvSpPr>
          <p:cNvPr id="4" name="TextBox 4"/>
          <p:cNvSpPr txBox="1"/>
          <p:nvPr/>
        </p:nvSpPr>
        <p:spPr>
          <a:xfrm>
            <a:off x="2712412" y="1893192"/>
            <a:ext cx="4115987" cy="961802"/>
          </a:xfrm>
          <a:prstGeom prst="rect">
            <a:avLst/>
          </a:prstGeom>
        </p:spPr>
        <p:txBody>
          <a:bodyPr wrap="square" lIns="0" tIns="0" rIns="0" bIns="0" rtlCol="0" anchor="t">
            <a:spAutoFit/>
          </a:bodyPr>
          <a:lstStyle/>
          <a:p>
            <a:pPr algn="just">
              <a:lnSpc>
                <a:spcPts val="7500"/>
              </a:lnSpc>
            </a:pPr>
            <a:r>
              <a:rPr lang="en-US" sz="5000" b="1" smtClean="0">
                <a:solidFill>
                  <a:srgbClr val="C00000"/>
                </a:solidFill>
                <a:latin typeface="Arial" panose="020B0604020202020204" pitchFamily="34" charset="0"/>
                <a:cs typeface="Arial" panose="020B0604020202020204" pitchFamily="34" charset="0"/>
              </a:rPr>
              <a:t>Vận dụng 1</a:t>
            </a:r>
            <a:endParaRPr lang="en-US" sz="5000" b="1">
              <a:solidFill>
                <a:srgbClr val="C00000"/>
              </a:solidFill>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5691225" y="76286"/>
            <a:ext cx="2191444" cy="1816906"/>
          </a:xfrm>
          <a:prstGeom prst="rect">
            <a:avLst/>
          </a:prstGeom>
        </p:spPr>
      </p:pic>
      <p:pic>
        <p:nvPicPr>
          <p:cNvPr id="10"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95319" y="763506"/>
            <a:ext cx="768730" cy="778640"/>
          </a:xfrm>
          <a:prstGeom prst="rect">
            <a:avLst/>
          </a:prstGeom>
        </p:spPr>
      </p:pic>
      <p:pic>
        <p:nvPicPr>
          <p:cNvPr id="11" name="Picture 1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76955" y="4999560"/>
            <a:ext cx="679722" cy="688484"/>
          </a:xfrm>
          <a:prstGeom prst="rect">
            <a:avLst/>
          </a:prstGeom>
        </p:spPr>
      </p:pic>
      <p:sp>
        <p:nvSpPr>
          <p:cNvPr id="18" name="TextBox 17">
            <a:extLst>
              <a:ext uri="{FF2B5EF4-FFF2-40B4-BE49-F238E27FC236}">
                <a16:creationId xmlns:a16="http://schemas.microsoft.com/office/drawing/2014/main" id="{EC8AD7A2-6D7B-41E0-A7AF-949CB12FC8D5}"/>
              </a:ext>
            </a:extLst>
          </p:cNvPr>
          <p:cNvSpPr txBox="1"/>
          <p:nvPr/>
        </p:nvSpPr>
        <p:spPr>
          <a:xfrm>
            <a:off x="5029200" y="519355"/>
            <a:ext cx="9128914" cy="930768"/>
          </a:xfrm>
          <a:prstGeom prst="rect">
            <a:avLst/>
          </a:prstGeom>
          <a:noFill/>
        </p:spPr>
        <p:txBody>
          <a:bodyPr wrap="square" rtlCol="0">
            <a:spAutoFit/>
          </a:bodyPr>
          <a:lstStyle/>
          <a:p>
            <a:pPr algn="ctr">
              <a:lnSpc>
                <a:spcPct val="120000"/>
              </a:lnSpc>
              <a:spcBef>
                <a:spcPts val="600"/>
              </a:spcBef>
              <a:spcAft>
                <a:spcPts val="600"/>
              </a:spcAft>
            </a:pPr>
            <a:r>
              <a:rPr lang="en-US" sz="5000" b="1" smtClean="0">
                <a:solidFill>
                  <a:schemeClr val="accent5">
                    <a:lumMod val="50000"/>
                  </a:schemeClr>
                </a:solidFill>
                <a:latin typeface="Arial" panose="020B0604020202020204" pitchFamily="34" charset="0"/>
                <a:cs typeface="Arial" panose="020B0604020202020204" pitchFamily="34" charset="0"/>
              </a:rPr>
              <a:t>Thảo luận nhóm đôi (3 phút)</a:t>
            </a:r>
            <a:endParaRPr lang="en-GB" sz="5000" b="1" dirty="0">
              <a:solidFill>
                <a:schemeClr val="accent5">
                  <a:lumMod val="50000"/>
                </a:schemeClr>
              </a:solidFill>
              <a:latin typeface="Arial" panose="020B0604020202020204" pitchFamily="34" charset="0"/>
              <a:cs typeface="Arial" panose="020B0604020202020204" pitchFamily="34" charset="0"/>
            </a:endParaRPr>
          </a:p>
        </p:txBody>
      </p:sp>
      <p:sp>
        <p:nvSpPr>
          <p:cNvPr id="3" name="Rectangle 2"/>
          <p:cNvSpPr/>
          <p:nvPr/>
        </p:nvSpPr>
        <p:spPr>
          <a:xfrm>
            <a:off x="2644053" y="3298063"/>
            <a:ext cx="15201445" cy="2308324"/>
          </a:xfrm>
          <a:prstGeom prst="rect">
            <a:avLst/>
          </a:prstGeom>
        </p:spPr>
        <p:txBody>
          <a:bodyPr wrap="square">
            <a:spAutoFit/>
          </a:bodyPr>
          <a:lstStyle/>
          <a:p>
            <a:pPr algn="just">
              <a:lnSpc>
                <a:spcPct val="120000"/>
              </a:lnSpc>
              <a:spcBef>
                <a:spcPts val="600"/>
              </a:spcBef>
              <a:spcAft>
                <a:spcPts val="600"/>
              </a:spcAft>
            </a:pPr>
            <a:r>
              <a:rPr lang="en-US" sz="4000" smtClean="0">
                <a:latin typeface="Arial" panose="020B0604020202020204" pitchFamily="34" charset="0"/>
                <a:cs typeface="Arial" panose="020B0604020202020204" pitchFamily="34" charset="0"/>
              </a:rPr>
              <a:t>Em hãy đọc đoạn tin ngắn ở phần mở đầu rồi làm tròn số 479 633 đến hàng nghìn và làm tròn số 232,142 372 đến hàng đơn vị. So sánh hai kết quả với các số liệu trong tiêu đề của đoạn tin đó.</a:t>
            </a:r>
            <a:endParaRPr lang="en-US" sz="4000">
              <a:latin typeface="Arial" panose="020B0604020202020204" pitchFamily="34" charset="0"/>
              <a:cs typeface="Arial" panose="020B0604020202020204" pitchFamily="34" charset="0"/>
            </a:endParaRPr>
          </a:p>
        </p:txBody>
      </p:sp>
      <p:sp>
        <p:nvSpPr>
          <p:cNvPr id="24" name="TextBox 4"/>
          <p:cNvSpPr txBox="1"/>
          <p:nvPr/>
        </p:nvSpPr>
        <p:spPr>
          <a:xfrm>
            <a:off x="9480413" y="5829300"/>
            <a:ext cx="1528723" cy="923330"/>
          </a:xfrm>
          <a:prstGeom prst="rect">
            <a:avLst/>
          </a:prstGeom>
        </p:spPr>
        <p:txBody>
          <a:bodyPr wrap="square" lIns="0" tIns="0" rIns="0" bIns="0" rtlCol="0" anchor="t">
            <a:spAutoFit/>
          </a:bodyPr>
          <a:lstStyle/>
          <a:p>
            <a:pPr>
              <a:lnSpc>
                <a:spcPct val="120000"/>
              </a:lnSpc>
              <a:spcBef>
                <a:spcPts val="600"/>
              </a:spcBef>
              <a:spcAft>
                <a:spcPts val="600"/>
              </a:spcAft>
            </a:pPr>
            <a:r>
              <a:rPr lang="en-US" sz="5000" b="1" smtClean="0">
                <a:solidFill>
                  <a:srgbClr val="C00000"/>
                </a:solidFill>
                <a:latin typeface="Arial" panose="020B0604020202020204" pitchFamily="34" charset="0"/>
                <a:cs typeface="Arial" panose="020B0604020202020204" pitchFamily="34" charset="0"/>
              </a:rPr>
              <a:t>Giải</a:t>
            </a:r>
            <a:endParaRPr lang="en-US" sz="5000" b="1">
              <a:solidFill>
                <a:srgbClr val="C00000"/>
              </a:solidFill>
              <a:latin typeface="Arial" panose="020B0604020202020204" pitchFamily="34" charset="0"/>
              <a:cs typeface="Arial" panose="020B0604020202020204" pitchFamily="34" charset="0"/>
            </a:endParaRPr>
          </a:p>
        </p:txBody>
      </p:sp>
      <p:sp>
        <p:nvSpPr>
          <p:cNvPr id="5" name="Rectangle 4"/>
          <p:cNvSpPr/>
          <p:nvPr/>
        </p:nvSpPr>
        <p:spPr>
          <a:xfrm>
            <a:off x="2790796" y="6752630"/>
            <a:ext cx="14416498" cy="707886"/>
          </a:xfrm>
          <a:prstGeom prst="rect">
            <a:avLst/>
          </a:prstGeom>
        </p:spPr>
        <p:txBody>
          <a:bodyPr wrap="square">
            <a:spAutoFit/>
          </a:bodyPr>
          <a:lstStyle/>
          <a:p>
            <a:r>
              <a:rPr lang="en-US" sz="4000" smtClean="0">
                <a:latin typeface="Arial" panose="020B0604020202020204" pitchFamily="34" charset="0"/>
                <a:cs typeface="Arial" panose="020B0604020202020204" pitchFamily="34" charset="0"/>
              </a:rPr>
              <a:t>Làm </a:t>
            </a:r>
            <a:r>
              <a:rPr lang="en-US" sz="4000">
                <a:latin typeface="Arial" panose="020B0604020202020204" pitchFamily="34" charset="0"/>
                <a:cs typeface="Arial" panose="020B0604020202020204" pitchFamily="34" charset="0"/>
              </a:rPr>
              <a:t>tròn số 479 633 đến </a:t>
            </a:r>
            <a:r>
              <a:rPr lang="en-US" sz="4000">
                <a:latin typeface="Arial" panose="020B0604020202020204" pitchFamily="34" charset="0"/>
                <a:cs typeface="Arial" panose="020B0604020202020204" pitchFamily="34" charset="0"/>
              </a:rPr>
              <a:t>hàng </a:t>
            </a:r>
            <a:r>
              <a:rPr lang="en-US" sz="4000" smtClean="0">
                <a:latin typeface="Arial" panose="020B0604020202020204" pitchFamily="34" charset="0"/>
                <a:cs typeface="Arial" panose="020B0604020202020204" pitchFamily="34" charset="0"/>
              </a:rPr>
              <a:t>nghìn ta được kết quả là 480.</a:t>
            </a:r>
            <a:endParaRPr lang="en-US" sz="4000"/>
          </a:p>
        </p:txBody>
      </p:sp>
      <p:sp>
        <p:nvSpPr>
          <p:cNvPr id="6" name="Rectangle 5"/>
          <p:cNvSpPr/>
          <p:nvPr/>
        </p:nvSpPr>
        <p:spPr>
          <a:xfrm>
            <a:off x="2846553" y="7657467"/>
            <a:ext cx="15272321" cy="707886"/>
          </a:xfrm>
          <a:prstGeom prst="rect">
            <a:avLst/>
          </a:prstGeom>
        </p:spPr>
        <p:txBody>
          <a:bodyPr wrap="square">
            <a:spAutoFit/>
          </a:bodyPr>
          <a:lstStyle/>
          <a:p>
            <a:r>
              <a:rPr lang="en-US" sz="4000" smtClean="0">
                <a:latin typeface="Arial" panose="020B0604020202020204" pitchFamily="34" charset="0"/>
                <a:cs typeface="Arial" panose="020B0604020202020204" pitchFamily="34" charset="0"/>
              </a:rPr>
              <a:t>Làm </a:t>
            </a:r>
            <a:r>
              <a:rPr lang="en-US" sz="4000">
                <a:latin typeface="Arial" panose="020B0604020202020204" pitchFamily="34" charset="0"/>
                <a:cs typeface="Arial" panose="020B0604020202020204" pitchFamily="34" charset="0"/>
              </a:rPr>
              <a:t>tròn số 232,142 372 đến hàng </a:t>
            </a:r>
            <a:r>
              <a:rPr lang="en-US" sz="4000">
                <a:latin typeface="Arial" panose="020B0604020202020204" pitchFamily="34" charset="0"/>
                <a:cs typeface="Arial" panose="020B0604020202020204" pitchFamily="34" charset="0"/>
              </a:rPr>
              <a:t>đơn </a:t>
            </a:r>
            <a:r>
              <a:rPr lang="en-US" sz="4000" smtClean="0">
                <a:latin typeface="Arial" panose="020B0604020202020204" pitchFamily="34" charset="0"/>
                <a:cs typeface="Arial" panose="020B0604020202020204" pitchFamily="34" charset="0"/>
              </a:rPr>
              <a:t>vị ta được kết quả là 232.</a:t>
            </a:r>
            <a:endParaRPr lang="en-US" sz="4000"/>
          </a:p>
        </p:txBody>
      </p:sp>
      <p:sp>
        <p:nvSpPr>
          <p:cNvPr id="12" name="Rectangle 11"/>
          <p:cNvSpPr/>
          <p:nvPr/>
        </p:nvSpPr>
        <p:spPr>
          <a:xfrm>
            <a:off x="2853987" y="8572500"/>
            <a:ext cx="14998945" cy="1501758"/>
          </a:xfrm>
          <a:prstGeom prst="rect">
            <a:avLst/>
          </a:prstGeom>
        </p:spPr>
        <p:txBody>
          <a:bodyPr wrap="square">
            <a:spAutoFit/>
          </a:bodyPr>
          <a:lstStyle/>
          <a:p>
            <a:pPr algn="just">
              <a:lnSpc>
                <a:spcPct val="120000"/>
              </a:lnSpc>
              <a:spcBef>
                <a:spcPts val="600"/>
              </a:spcBef>
              <a:spcAft>
                <a:spcPts val="600"/>
              </a:spcAft>
            </a:pPr>
            <a:r>
              <a:rPr lang="en-US" sz="4000" b="1" i="1">
                <a:solidFill>
                  <a:srgbClr val="002060"/>
                </a:solidFill>
                <a:latin typeface="Arial" panose="020B0604020202020204" pitchFamily="34" charset="0"/>
                <a:cs typeface="Arial" panose="020B0604020202020204" pitchFamily="34" charset="0"/>
              </a:rPr>
              <a:t>Chú </a:t>
            </a:r>
            <a:r>
              <a:rPr lang="en-US" sz="4000" b="1" i="1" smtClean="0">
                <a:solidFill>
                  <a:srgbClr val="002060"/>
                </a:solidFill>
                <a:latin typeface="Arial" panose="020B0604020202020204" pitchFamily="34" charset="0"/>
                <a:cs typeface="Arial" panose="020B0604020202020204" pitchFamily="34" charset="0"/>
              </a:rPr>
              <a:t>ý: </a:t>
            </a:r>
            <a:r>
              <a:rPr lang="en-US" sz="4000" smtClean="0">
                <a:solidFill>
                  <a:srgbClr val="002060"/>
                </a:solidFill>
                <a:latin typeface="Arial" panose="020B0604020202020204" pitchFamily="34" charset="0"/>
                <a:cs typeface="Arial" panose="020B0604020202020204" pitchFamily="34" charset="0"/>
              </a:rPr>
              <a:t>Để </a:t>
            </a:r>
            <a:r>
              <a:rPr lang="en-US" sz="4000">
                <a:solidFill>
                  <a:srgbClr val="002060"/>
                </a:solidFill>
                <a:latin typeface="Arial" panose="020B0604020202020204" pitchFamily="34" charset="0"/>
                <a:cs typeface="Arial" panose="020B0604020202020204" pitchFamily="34" charset="0"/>
              </a:rPr>
              <a:t>làm tròn một số thập phân âm ta chỉ cần làm tròn số đối của nó rồi đặt </a:t>
            </a:r>
            <a:r>
              <a:rPr lang="en-US" sz="4000">
                <a:solidFill>
                  <a:srgbClr val="002060"/>
                </a:solidFill>
                <a:latin typeface="Arial" panose="020B0604020202020204" pitchFamily="34" charset="0"/>
                <a:cs typeface="Arial" panose="020B0604020202020204" pitchFamily="34" charset="0"/>
              </a:rPr>
              <a:t>dấu </a:t>
            </a:r>
            <a:r>
              <a:rPr lang="en-US" sz="4000" smtClean="0">
                <a:solidFill>
                  <a:srgbClr val="002060"/>
                </a:solidFill>
                <a:latin typeface="Arial" panose="020B0604020202020204" pitchFamily="34" charset="0"/>
                <a:cs typeface="Arial" panose="020B0604020202020204" pitchFamily="34" charset="0"/>
              </a:rPr>
              <a:t>“-" trước kết </a:t>
            </a:r>
            <a:r>
              <a:rPr lang="en-US" sz="4000">
                <a:solidFill>
                  <a:srgbClr val="002060"/>
                </a:solidFill>
                <a:latin typeface="Arial" panose="020B0604020202020204" pitchFamily="34" charset="0"/>
                <a:cs typeface="Arial" panose="020B0604020202020204" pitchFamily="34" charset="0"/>
              </a:rPr>
              <a:t>quả.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inVertical)">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p:bldP spid="5" grpId="0"/>
      <p:bldP spid="6"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flipV="1">
            <a:off x="-381000" y="8572500"/>
            <a:ext cx="19245984" cy="6804846"/>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177455">
            <a:off x="15579112" y="8044582"/>
            <a:ext cx="1781299" cy="1347310"/>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7601" y="331465"/>
            <a:ext cx="561375" cy="568612"/>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973550" y="9186607"/>
            <a:ext cx="561375" cy="568612"/>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7537312" y="7869358"/>
            <a:ext cx="357343" cy="361950"/>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023275" y="9470913"/>
            <a:ext cx="357343" cy="361950"/>
          </a:xfrm>
          <a:prstGeom prst="rect">
            <a:avLst/>
          </a:prstGeom>
        </p:spPr>
      </p:pic>
      <p:sp>
        <p:nvSpPr>
          <p:cNvPr id="23" name="TextBox 2"/>
          <p:cNvSpPr txBox="1"/>
          <p:nvPr/>
        </p:nvSpPr>
        <p:spPr>
          <a:xfrm>
            <a:off x="1295400" y="182126"/>
            <a:ext cx="4495800" cy="961802"/>
          </a:xfrm>
          <a:prstGeom prst="rect">
            <a:avLst/>
          </a:prstGeom>
        </p:spPr>
        <p:txBody>
          <a:bodyPr wrap="square" lIns="0" tIns="0" rIns="0" bIns="0" rtlCol="0" anchor="t">
            <a:spAutoFit/>
          </a:bodyPr>
          <a:lstStyle/>
          <a:p>
            <a:pPr algn="just">
              <a:lnSpc>
                <a:spcPts val="7500"/>
              </a:lnSpc>
            </a:pPr>
            <a:r>
              <a:rPr lang="en-US" sz="5000" b="1" smtClean="0">
                <a:solidFill>
                  <a:srgbClr val="21201F"/>
                </a:solidFill>
                <a:latin typeface="Arial" panose="020B0604020202020204" pitchFamily="34" charset="0"/>
                <a:cs typeface="Arial" panose="020B0604020202020204" pitchFamily="34" charset="0"/>
              </a:rPr>
              <a:t>2. </a:t>
            </a:r>
            <a:r>
              <a:rPr lang="en-US" sz="5000" b="1" smtClean="0">
                <a:solidFill>
                  <a:srgbClr val="21201F"/>
                </a:solidFill>
                <a:latin typeface="Arial" panose="020B0604020202020204" pitchFamily="34" charset="0"/>
                <a:cs typeface="Arial" panose="020B0604020202020204" pitchFamily="34" charset="0"/>
              </a:rPr>
              <a:t>Ước lượng</a:t>
            </a:r>
            <a:endParaRPr lang="en-US" sz="5000" b="1">
              <a:solidFill>
                <a:srgbClr val="21201F"/>
              </a:solidFill>
              <a:latin typeface="Arial" panose="020B0604020202020204" pitchFamily="34" charset="0"/>
              <a:cs typeface="Arial" panose="020B0604020202020204" pitchFamily="34" charset="0"/>
            </a:endParaRPr>
          </a:p>
        </p:txBody>
      </p:sp>
      <p:sp>
        <p:nvSpPr>
          <p:cNvPr id="24" name="Rectangle 23"/>
          <p:cNvSpPr/>
          <p:nvPr/>
        </p:nvSpPr>
        <p:spPr>
          <a:xfrm>
            <a:off x="718976" y="1357436"/>
            <a:ext cx="17175679" cy="2585323"/>
          </a:xfrm>
          <a:prstGeom prst="rect">
            <a:avLst/>
          </a:prstGeom>
        </p:spPr>
        <p:txBody>
          <a:bodyPr wrap="square">
            <a:spAutoFit/>
          </a:bodyPr>
          <a:lstStyle/>
          <a:p>
            <a:pPr algn="just">
              <a:lnSpc>
                <a:spcPct val="120000"/>
              </a:lnSpc>
              <a:spcBef>
                <a:spcPts val="600"/>
              </a:spcBef>
              <a:spcAft>
                <a:spcPts val="600"/>
              </a:spcAft>
            </a:pPr>
            <a:r>
              <a:rPr lang="en-US" sz="4500" smtClean="0">
                <a:latin typeface="Arial" panose="020B0604020202020204" pitchFamily="34" charset="0"/>
                <a:cs typeface="Arial" panose="020B0604020202020204" pitchFamily="34" charset="0"/>
              </a:rPr>
              <a:t>Trong đời sống, đôi khi ta không quá quan tâm đến tính chính xác của kết quả mà chỉ cần ước lượng kết quả, tức là tìm một số gần sát với kết quả chính xác.</a:t>
            </a:r>
            <a:endParaRPr lang="en-US" sz="4500"/>
          </a:p>
        </p:txBody>
      </p:sp>
      <p:sp>
        <p:nvSpPr>
          <p:cNvPr id="25" name="TextBox 6"/>
          <p:cNvSpPr txBox="1"/>
          <p:nvPr/>
        </p:nvSpPr>
        <p:spPr>
          <a:xfrm>
            <a:off x="8229600" y="4209223"/>
            <a:ext cx="2644119" cy="961802"/>
          </a:xfrm>
          <a:prstGeom prst="rect">
            <a:avLst/>
          </a:prstGeom>
        </p:spPr>
        <p:txBody>
          <a:bodyPr wrap="square" lIns="0" tIns="0" rIns="0" bIns="0" rtlCol="0" anchor="t">
            <a:spAutoFit/>
          </a:bodyPr>
          <a:lstStyle/>
          <a:p>
            <a:pPr algn="just">
              <a:lnSpc>
                <a:spcPts val="7500"/>
              </a:lnSpc>
            </a:pPr>
            <a:r>
              <a:rPr lang="en-US" sz="5000" b="1" smtClean="0">
                <a:solidFill>
                  <a:srgbClr val="00B050"/>
                </a:solidFill>
                <a:latin typeface="Arial" panose="020B0604020202020204" pitchFamily="34" charset="0"/>
                <a:cs typeface="Arial" panose="020B0604020202020204" pitchFamily="34" charset="0"/>
              </a:rPr>
              <a:t>Ví dụ 2</a:t>
            </a:r>
            <a:endParaRPr lang="en-US" sz="5000" b="1">
              <a:solidFill>
                <a:srgbClr val="00B050"/>
              </a:solidFill>
              <a:latin typeface="Arial" panose="020B0604020202020204" pitchFamily="34" charset="0"/>
              <a:cs typeface="Arial" panose="020B0604020202020204" pitchFamily="34" charset="0"/>
            </a:endParaRPr>
          </a:p>
        </p:txBody>
      </p:sp>
      <p:sp>
        <p:nvSpPr>
          <p:cNvPr id="26" name="Rectangle 25"/>
          <p:cNvSpPr/>
          <p:nvPr/>
        </p:nvSpPr>
        <p:spPr>
          <a:xfrm>
            <a:off x="718976" y="5379025"/>
            <a:ext cx="16794179" cy="2508892"/>
          </a:xfrm>
          <a:prstGeom prst="rect">
            <a:avLst/>
          </a:prstGeom>
        </p:spPr>
        <p:txBody>
          <a:bodyPr wrap="square">
            <a:spAutoFit/>
          </a:bodyPr>
          <a:lstStyle/>
          <a:p>
            <a:pPr algn="just">
              <a:lnSpc>
                <a:spcPct val="120000"/>
              </a:lnSpc>
              <a:spcBef>
                <a:spcPts val="600"/>
              </a:spcBef>
              <a:spcAft>
                <a:spcPts val="600"/>
              </a:spcAft>
            </a:pPr>
            <a:r>
              <a:rPr lang="en-US" sz="4500" smtClean="0">
                <a:latin typeface="Arial" panose="020B0604020202020204" pitchFamily="34" charset="0"/>
                <a:cs typeface="Arial" panose="020B0604020202020204" pitchFamily="34" charset="0"/>
              </a:rPr>
              <a:t>Mẹ đưa cho Nam tờ tiền 200 000 đồng để mua táo. Giá mỗi kilôgam táo là 65 000 đồng. Hỏi với số tiền đó, Nam có đủ tiền để mua giỏ táo 2,8 kg không?</a:t>
            </a:r>
            <a:endParaRPr lang="en-US" sz="45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252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19"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992600" y="9188943"/>
            <a:ext cx="755715" cy="765458"/>
          </a:xfrm>
          <a:prstGeom prst="rect">
            <a:avLst/>
          </a:prstGeom>
        </p:spPr>
      </p:pic>
      <p:sp>
        <p:nvSpPr>
          <p:cNvPr id="4" name="Rectangle 3"/>
          <p:cNvSpPr/>
          <p:nvPr/>
        </p:nvSpPr>
        <p:spPr>
          <a:xfrm>
            <a:off x="1680636" y="3745711"/>
            <a:ext cx="15426285" cy="2893100"/>
          </a:xfrm>
          <a:prstGeom prst="rect">
            <a:avLst/>
          </a:prstGeom>
        </p:spPr>
        <p:txBody>
          <a:bodyPr wrap="square">
            <a:spAutoFit/>
          </a:bodyPr>
          <a:lstStyle/>
          <a:p>
            <a:pPr algn="just">
              <a:lnSpc>
                <a:spcPct val="120000"/>
              </a:lnSpc>
              <a:spcBef>
                <a:spcPts val="600"/>
              </a:spcBef>
              <a:spcAft>
                <a:spcPts val="600"/>
              </a:spcAft>
            </a:pPr>
            <a:r>
              <a:rPr lang="vi-VN" sz="4500">
                <a:solidFill>
                  <a:srgbClr val="000000"/>
                </a:solidFill>
                <a:ea typeface="Times New Roman" panose="02020603050405020304" pitchFamily="18" charset="0"/>
                <a:cs typeface="Arial" panose="020B0604020202020204" pitchFamily="34" charset="0"/>
              </a:rPr>
              <a:t>Nam ước tính cân nặng giỏ táo là 3 kg thì số tiền phải trả là:</a:t>
            </a:r>
          </a:p>
          <a:p>
            <a:pPr algn="ctr">
              <a:lnSpc>
                <a:spcPct val="120000"/>
              </a:lnSpc>
              <a:spcBef>
                <a:spcPts val="600"/>
              </a:spcBef>
              <a:spcAft>
                <a:spcPts val="600"/>
              </a:spcAft>
            </a:pPr>
            <a:r>
              <a:rPr lang="vi-VN" sz="4500">
                <a:solidFill>
                  <a:srgbClr val="000000"/>
                </a:solidFill>
                <a:ea typeface="Times New Roman" panose="02020603050405020304" pitchFamily="18" charset="0"/>
                <a:cs typeface="Arial" panose="020B0604020202020204" pitchFamily="34" charset="0"/>
              </a:rPr>
              <a:t>65 </a:t>
            </a:r>
            <a:r>
              <a:rPr lang="vi-VN" sz="4500">
                <a:solidFill>
                  <a:srgbClr val="000000"/>
                </a:solidFill>
                <a:ea typeface="Times New Roman" panose="02020603050405020304" pitchFamily="18" charset="0"/>
                <a:cs typeface="Arial" panose="020B0604020202020204" pitchFamily="34" charset="0"/>
              </a:rPr>
              <a:t>000 </a:t>
            </a:r>
            <a:r>
              <a:rPr lang="en-GB" sz="4500" smtClean="0">
                <a:solidFill>
                  <a:srgbClr val="000000"/>
                </a:solidFill>
                <a:ea typeface="Times New Roman" panose="02020603050405020304" pitchFamily="18" charset="0"/>
                <a:cs typeface="Arial" panose="020B0604020202020204" pitchFamily="34" charset="0"/>
              </a:rPr>
              <a:t>.</a:t>
            </a:r>
            <a:r>
              <a:rPr lang="vi-VN" sz="4500" smtClean="0">
                <a:solidFill>
                  <a:srgbClr val="000000"/>
                </a:solidFill>
                <a:ea typeface="Times New Roman" panose="02020603050405020304" pitchFamily="18" charset="0"/>
                <a:cs typeface="Arial" panose="020B0604020202020204" pitchFamily="34" charset="0"/>
              </a:rPr>
              <a:t> </a:t>
            </a:r>
            <a:r>
              <a:rPr lang="vi-VN" sz="4500">
                <a:solidFill>
                  <a:srgbClr val="000000"/>
                </a:solidFill>
                <a:ea typeface="Times New Roman" panose="02020603050405020304" pitchFamily="18" charset="0"/>
                <a:cs typeface="Arial" panose="020B0604020202020204" pitchFamily="34" charset="0"/>
              </a:rPr>
              <a:t>3 = 195 000 (đồng).</a:t>
            </a:r>
          </a:p>
          <a:p>
            <a:pPr algn="just">
              <a:lnSpc>
                <a:spcPct val="120000"/>
              </a:lnSpc>
              <a:spcBef>
                <a:spcPts val="600"/>
              </a:spcBef>
              <a:spcAft>
                <a:spcPts val="600"/>
              </a:spcAft>
            </a:pPr>
            <a:r>
              <a:rPr lang="vi-VN" sz="4500">
                <a:solidFill>
                  <a:srgbClr val="000000"/>
                </a:solidFill>
                <a:ea typeface="Times New Roman" panose="02020603050405020304" pitchFamily="18" charset="0"/>
                <a:cs typeface="Arial" panose="020B0604020202020204" pitchFamily="34" charset="0"/>
              </a:rPr>
              <a:t>Như vậy, Nam thấy mình có đủ tiền để mua giỏ táo này.</a:t>
            </a:r>
            <a:endParaRPr lang="en-US" sz="4500">
              <a:effectLst/>
              <a:latin typeface="Arial" panose="020B0604020202020204" pitchFamily="34" charset="0"/>
              <a:ea typeface="Arial" panose="020B0604020202020204" pitchFamily="34" charset="0"/>
              <a:cs typeface="Arial" panose="020B0604020202020204" pitchFamily="34" charset="0"/>
            </a:endParaRPr>
          </a:p>
        </p:txBody>
      </p:sp>
      <p:pic>
        <p:nvPicPr>
          <p:cNvPr id="25" name="Picture 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l="42845" t="40821" r="8548"/>
          <a:stretch>
            <a:fillRect/>
          </a:stretch>
        </p:blipFill>
        <p:spPr>
          <a:xfrm>
            <a:off x="-457200" y="32806"/>
            <a:ext cx="19245984" cy="1760554"/>
          </a:xfrm>
          <a:prstGeom prst="rect">
            <a:avLst/>
          </a:prstGeom>
        </p:spPr>
      </p:pic>
      <p:pic>
        <p:nvPicPr>
          <p:cNvPr id="26" name="Picture 10"/>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741428">
            <a:off x="872993" y="7956018"/>
            <a:ext cx="1981027" cy="1534395"/>
          </a:xfrm>
          <a:prstGeom prst="rect">
            <a:avLst/>
          </a:prstGeom>
        </p:spPr>
      </p:pic>
      <p:grpSp>
        <p:nvGrpSpPr>
          <p:cNvPr id="20" name="Group 19"/>
          <p:cNvGrpSpPr/>
          <p:nvPr/>
        </p:nvGrpSpPr>
        <p:grpSpPr>
          <a:xfrm>
            <a:off x="7832292" y="913083"/>
            <a:ext cx="2667000" cy="1952351"/>
            <a:chOff x="7162800" y="-81666"/>
            <a:chExt cx="2848249" cy="2025689"/>
          </a:xfrm>
        </p:grpSpPr>
        <p:sp>
          <p:nvSpPr>
            <p:cNvPr id="21" name="Explosion 1 20"/>
            <p:cNvSpPr/>
            <p:nvPr/>
          </p:nvSpPr>
          <p:spPr>
            <a:xfrm>
              <a:off x="7162800" y="-81666"/>
              <a:ext cx="2848249" cy="2025689"/>
            </a:xfrm>
            <a:prstGeom prst="irregularSeal1">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22" name="TextBox 4"/>
            <p:cNvSpPr txBox="1"/>
            <p:nvPr/>
          </p:nvSpPr>
          <p:spPr>
            <a:xfrm>
              <a:off x="7866607" y="462990"/>
              <a:ext cx="1847525" cy="782912"/>
            </a:xfrm>
            <a:prstGeom prst="rect">
              <a:avLst/>
            </a:prstGeom>
          </p:spPr>
          <p:txBody>
            <a:bodyPr wrap="square" lIns="0" tIns="0" rIns="0" bIns="0" rtlCol="0" anchor="t">
              <a:spAutoFit/>
            </a:bodyPr>
            <a:lstStyle/>
            <a:p>
              <a:pPr>
                <a:lnSpc>
                  <a:spcPct val="120000"/>
                </a:lnSpc>
                <a:spcBef>
                  <a:spcPts val="600"/>
                </a:spcBef>
                <a:spcAft>
                  <a:spcPts val="600"/>
                </a:spcAft>
              </a:pPr>
              <a:r>
                <a:rPr lang="en-US" sz="4500" b="1" smtClean="0">
                  <a:solidFill>
                    <a:schemeClr val="bg1"/>
                  </a:solidFill>
                  <a:latin typeface="Arial" panose="020B0604020202020204" pitchFamily="34" charset="0"/>
                  <a:cs typeface="Arial" panose="020B0604020202020204" pitchFamily="34" charset="0"/>
                </a:rPr>
                <a:t>Giải</a:t>
              </a:r>
              <a:endParaRPr lang="en-US" sz="4500" b="1">
                <a:solidFill>
                  <a:schemeClr val="bg1"/>
                </a:solidFill>
                <a:latin typeface="Arial" panose="020B0604020202020204" pitchFamily="34" charset="0"/>
                <a:cs typeface="Arial" panose="020B0604020202020204" pitchFamily="34" charset="0"/>
              </a:endParaRPr>
            </a:p>
          </p:txBody>
        </p:sp>
      </p:grpSp>
      <p:sp>
        <p:nvSpPr>
          <p:cNvPr id="3" name="Rectangle 2"/>
          <p:cNvSpPr/>
          <p:nvPr/>
        </p:nvSpPr>
        <p:spPr>
          <a:xfrm>
            <a:off x="3635554" y="8068761"/>
            <a:ext cx="12289645" cy="1754326"/>
          </a:xfrm>
          <a:prstGeom prst="rect">
            <a:avLst/>
          </a:prstGeom>
        </p:spPr>
        <p:txBody>
          <a:bodyPr wrap="square">
            <a:spAutoFit/>
          </a:bodyPr>
          <a:lstStyle/>
          <a:p>
            <a:pPr algn="just">
              <a:lnSpc>
                <a:spcPct val="120000"/>
              </a:lnSpc>
              <a:spcBef>
                <a:spcPts val="600"/>
              </a:spcBef>
              <a:spcAft>
                <a:spcPts val="600"/>
              </a:spcAft>
            </a:pPr>
            <a:r>
              <a:rPr lang="en-GB" sz="4500">
                <a:solidFill>
                  <a:srgbClr val="000000"/>
                </a:solidFill>
                <a:latin typeface="Arial" panose="020B0604020202020204" pitchFamily="34" charset="0"/>
                <a:ea typeface="Calibri" panose="020F0502020204030204" pitchFamily="34" charset="0"/>
                <a:cs typeface="Arial" panose="020B0604020202020204" pitchFamily="34" charset="0"/>
              </a:rPr>
              <a:t>Đ</a:t>
            </a:r>
            <a:r>
              <a:rPr lang="vi-VN" sz="4500" smtClean="0">
                <a:solidFill>
                  <a:srgbClr val="000000"/>
                </a:solidFill>
                <a:latin typeface="Arial" panose="020B0604020202020204" pitchFamily="34" charset="0"/>
                <a:ea typeface="Calibri" panose="020F0502020204030204" pitchFamily="34" charset="0"/>
                <a:cs typeface="Arial" panose="020B0604020202020204" pitchFamily="34" charset="0"/>
              </a:rPr>
              <a:t>ể </a:t>
            </a: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ước lượng kết quả phép nhân </a:t>
            </a: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65 </a:t>
            </a:r>
            <a:r>
              <a:rPr lang="vi-VN" sz="4500" smtClean="0">
                <a:solidFill>
                  <a:srgbClr val="000000"/>
                </a:solidFill>
                <a:latin typeface="Arial" panose="020B0604020202020204" pitchFamily="34" charset="0"/>
                <a:ea typeface="Calibri" panose="020F0502020204030204" pitchFamily="34" charset="0"/>
                <a:cs typeface="Arial" panose="020B0604020202020204" pitchFamily="34" charset="0"/>
              </a:rPr>
              <a:t>00</a:t>
            </a:r>
            <a:r>
              <a:rPr lang="en-GB" sz="4500" smtClean="0">
                <a:solidFill>
                  <a:srgbClr val="000000"/>
                </a:solidFill>
                <a:latin typeface="Arial" panose="020B0604020202020204" pitchFamily="34" charset="0"/>
                <a:ea typeface="Calibri" panose="020F0502020204030204" pitchFamily="34" charset="0"/>
                <a:cs typeface="Arial" panose="020B0604020202020204" pitchFamily="34" charset="0"/>
              </a:rPr>
              <a:t>0 </a:t>
            </a:r>
            <a:r>
              <a:rPr lang="vi-VN" sz="450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2,8 ta thay thừa số 2,8 bằng </a:t>
            </a: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số </a:t>
            </a:r>
            <a:r>
              <a:rPr lang="vi-VN" sz="4500" smtClean="0">
                <a:solidFill>
                  <a:srgbClr val="000000"/>
                </a:solidFill>
                <a:latin typeface="Arial" panose="020B0604020202020204" pitchFamily="34" charset="0"/>
                <a:ea typeface="Calibri" panose="020F0502020204030204" pitchFamily="34" charset="0"/>
                <a:cs typeface="Arial" panose="020B0604020202020204" pitchFamily="34" charset="0"/>
              </a:rPr>
              <a:t>3</a:t>
            </a:r>
            <a:r>
              <a:rPr lang="en-GB" sz="450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50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4199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barn(inVertical)">
                                      <p:cBhvr>
                                        <p:cTn id="19" dur="5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barn(inVertical)">
                                      <p:cBhvr>
                                        <p:cTn id="24"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flipV="1">
            <a:off x="-478992" y="8826712"/>
            <a:ext cx="19245984" cy="6804846"/>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78992" y="8117188"/>
            <a:ext cx="3342684" cy="3063114"/>
          </a:xfrm>
          <a:prstGeom prst="rect">
            <a:avLst/>
          </a:prstGeom>
        </p:spPr>
      </p:pic>
      <p:pic>
        <p:nvPicPr>
          <p:cNvPr id="15" name="Picture 1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59618" y="326578"/>
            <a:ext cx="357343" cy="361950"/>
          </a:xfrm>
          <a:prstGeom prst="rect">
            <a:avLst/>
          </a:prstGeom>
        </p:spPr>
      </p:pic>
      <p:pic>
        <p:nvPicPr>
          <p:cNvPr id="17" name="Picture 1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992600" y="672027"/>
            <a:ext cx="357343" cy="361950"/>
          </a:xfrm>
          <a:prstGeom prst="rect">
            <a:avLst/>
          </a:prstGeom>
        </p:spPr>
      </p:pic>
      <p:sp>
        <p:nvSpPr>
          <p:cNvPr id="27" name="TextBox 26">
            <a:extLst>
              <a:ext uri="{FF2B5EF4-FFF2-40B4-BE49-F238E27FC236}">
                <a16:creationId xmlns:a16="http://schemas.microsoft.com/office/drawing/2014/main" id="{EC8AD7A2-6D7B-41E0-A7AF-949CB12FC8D5}"/>
              </a:ext>
            </a:extLst>
          </p:cNvPr>
          <p:cNvSpPr txBox="1"/>
          <p:nvPr/>
        </p:nvSpPr>
        <p:spPr>
          <a:xfrm>
            <a:off x="5867400" y="565126"/>
            <a:ext cx="9144000" cy="930768"/>
          </a:xfrm>
          <a:prstGeom prst="rect">
            <a:avLst/>
          </a:prstGeom>
          <a:noFill/>
        </p:spPr>
        <p:txBody>
          <a:bodyPr wrap="square" rtlCol="0">
            <a:spAutoFit/>
          </a:bodyPr>
          <a:lstStyle/>
          <a:p>
            <a:pPr algn="ctr">
              <a:lnSpc>
                <a:spcPct val="120000"/>
              </a:lnSpc>
              <a:spcBef>
                <a:spcPts val="600"/>
              </a:spcBef>
              <a:spcAft>
                <a:spcPts val="600"/>
              </a:spcAft>
            </a:pPr>
            <a:r>
              <a:rPr lang="en-US" sz="5000" b="1" smtClean="0">
                <a:solidFill>
                  <a:srgbClr val="002060"/>
                </a:solidFill>
                <a:latin typeface="Arial" panose="020B0604020202020204" pitchFamily="34" charset="0"/>
                <a:cs typeface="Arial" panose="020B0604020202020204" pitchFamily="34" charset="0"/>
              </a:rPr>
              <a:t>Thảo luận nhóm (5 phút)</a:t>
            </a:r>
            <a:endParaRPr lang="en-GB" sz="5000" b="1" dirty="0">
              <a:solidFill>
                <a:srgbClr val="002060"/>
              </a:solidFill>
              <a:latin typeface="Arial" panose="020B0604020202020204" pitchFamily="34" charset="0"/>
              <a:cs typeface="Arial" panose="020B0604020202020204" pitchFamily="34" charset="0"/>
            </a:endParaRPr>
          </a:p>
        </p:txBody>
      </p:sp>
      <p:pic>
        <p:nvPicPr>
          <p:cNvPr id="28" name="Picture 3"/>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5029200" y="445428"/>
            <a:ext cx="1346109" cy="1346109"/>
          </a:xfrm>
          <a:prstGeom prst="rect">
            <a:avLst/>
          </a:prstGeom>
        </p:spPr>
      </p:pic>
      <p:sp>
        <p:nvSpPr>
          <p:cNvPr id="13" name="TextBox 4"/>
          <p:cNvSpPr txBox="1"/>
          <p:nvPr/>
        </p:nvSpPr>
        <p:spPr>
          <a:xfrm>
            <a:off x="934984" y="2020160"/>
            <a:ext cx="4115987" cy="961802"/>
          </a:xfrm>
          <a:prstGeom prst="rect">
            <a:avLst/>
          </a:prstGeom>
        </p:spPr>
        <p:txBody>
          <a:bodyPr wrap="square" lIns="0" tIns="0" rIns="0" bIns="0" rtlCol="0" anchor="t">
            <a:spAutoFit/>
          </a:bodyPr>
          <a:lstStyle/>
          <a:p>
            <a:pPr algn="just">
              <a:lnSpc>
                <a:spcPts val="7500"/>
              </a:lnSpc>
            </a:pPr>
            <a:r>
              <a:rPr lang="en-US" sz="5000" b="1" smtClean="0">
                <a:solidFill>
                  <a:srgbClr val="C00000"/>
                </a:solidFill>
                <a:latin typeface="Arial" panose="020B0604020202020204" pitchFamily="34" charset="0"/>
                <a:cs typeface="Arial" panose="020B0604020202020204" pitchFamily="34" charset="0"/>
              </a:rPr>
              <a:t>Vận dụng 2</a:t>
            </a:r>
            <a:endParaRPr lang="en-US" sz="5000" b="1">
              <a:solidFill>
                <a:srgbClr val="C00000"/>
              </a:solidFill>
              <a:latin typeface="Arial" panose="020B0604020202020204" pitchFamily="34" charset="0"/>
              <a:cs typeface="Arial" panose="020B0604020202020204" pitchFamily="34" charset="0"/>
            </a:endParaRPr>
          </a:p>
        </p:txBody>
      </p:sp>
      <p:sp>
        <p:nvSpPr>
          <p:cNvPr id="3" name="Rectangle 2"/>
          <p:cNvSpPr/>
          <p:nvPr/>
        </p:nvSpPr>
        <p:spPr>
          <a:xfrm>
            <a:off x="913584" y="3210585"/>
            <a:ext cx="10364016" cy="4524315"/>
          </a:xfrm>
          <a:prstGeom prst="rect">
            <a:avLst/>
          </a:prstGeom>
        </p:spPr>
        <p:txBody>
          <a:bodyPr wrap="square">
            <a:spAutoFit/>
          </a:bodyPr>
          <a:lstStyle/>
          <a:p>
            <a:pPr algn="just">
              <a:lnSpc>
                <a:spcPct val="120000"/>
              </a:lnSpc>
              <a:spcBef>
                <a:spcPts val="600"/>
              </a:spcBef>
              <a:spcAft>
                <a:spcPts val="600"/>
              </a:spcAft>
            </a:pPr>
            <a:r>
              <a:rPr lang="en-US" sz="4000">
                <a:latin typeface="Arial" panose="020B0604020202020204" pitchFamily="34" charset="0"/>
                <a:cs typeface="Arial" panose="020B0604020202020204" pitchFamily="34" charset="0"/>
              </a:rPr>
              <a:t>Một xe hàng có khối lượng </a:t>
            </a:r>
            <a:r>
              <a:rPr lang="en-US" sz="4000">
                <a:latin typeface="Arial" panose="020B0604020202020204" pitchFamily="34" charset="0"/>
                <a:cs typeface="Arial" panose="020B0604020202020204" pitchFamily="34" charset="0"/>
              </a:rPr>
              <a:t>khi </a:t>
            </a:r>
            <a:r>
              <a:rPr lang="en-US" sz="4000" smtClean="0">
                <a:latin typeface="Arial" panose="020B0604020202020204" pitchFamily="34" charset="0"/>
                <a:cs typeface="Arial" panose="020B0604020202020204" pitchFamily="34" charset="0"/>
              </a:rPr>
              <a:t>không chở </a:t>
            </a:r>
            <a:r>
              <a:rPr lang="en-US" sz="4000">
                <a:latin typeface="Arial" panose="020B0604020202020204" pitchFamily="34" charset="0"/>
                <a:cs typeface="Arial" panose="020B0604020202020204" pitchFamily="34" charset="0"/>
              </a:rPr>
              <a:t>hàng hoá là </a:t>
            </a:r>
            <a:r>
              <a:rPr lang="en-US" sz="4000">
                <a:latin typeface="Arial" panose="020B0604020202020204" pitchFamily="34" charset="0"/>
                <a:cs typeface="Arial" panose="020B0604020202020204" pitchFamily="34" charset="0"/>
              </a:rPr>
              <a:t>12 </a:t>
            </a:r>
            <a:r>
              <a:rPr lang="en-US" sz="4000" smtClean="0">
                <a:latin typeface="Arial" panose="020B0604020202020204" pitchFamily="34" charset="0"/>
                <a:cs typeface="Arial" panose="020B0604020202020204" pitchFamily="34" charset="0"/>
              </a:rPr>
              <a:t>tấn</a:t>
            </a:r>
            <a:r>
              <a:rPr lang="en-US" sz="4000">
                <a:latin typeface="Arial" panose="020B0604020202020204" pitchFamily="34" charset="0"/>
                <a:cs typeface="Arial" panose="020B0604020202020204" pitchFamily="34" charset="0"/>
              </a:rPr>
              <a:t>. Trên xe </a:t>
            </a:r>
            <a:r>
              <a:rPr lang="en-US" sz="4000">
                <a:latin typeface="Arial" panose="020B0604020202020204" pitchFamily="34" charset="0"/>
                <a:cs typeface="Arial" panose="020B0604020202020204" pitchFamily="34" charset="0"/>
              </a:rPr>
              <a:t>chở </a:t>
            </a:r>
            <a:r>
              <a:rPr lang="en-US" sz="4000" smtClean="0">
                <a:latin typeface="Arial" panose="020B0604020202020204" pitchFamily="34" charset="0"/>
                <a:cs typeface="Arial" panose="020B0604020202020204" pitchFamily="34" charset="0"/>
              </a:rPr>
              <a:t>9 thùng </a:t>
            </a:r>
            <a:r>
              <a:rPr lang="en-US" sz="4000">
                <a:latin typeface="Arial" panose="020B0604020202020204" pitchFamily="34" charset="0"/>
                <a:cs typeface="Arial" panose="020B0604020202020204" pitchFamily="34" charset="0"/>
              </a:rPr>
              <a:t>hàng, mỗi thùng có </a:t>
            </a:r>
            <a:r>
              <a:rPr lang="en-US" sz="4000">
                <a:latin typeface="Arial" panose="020B0604020202020204" pitchFamily="34" charset="0"/>
                <a:cs typeface="Arial" panose="020B0604020202020204" pitchFamily="34" charset="0"/>
              </a:rPr>
              <a:t>khối </a:t>
            </a:r>
            <a:r>
              <a:rPr lang="en-US" sz="4000" smtClean="0">
                <a:latin typeface="Arial" panose="020B0604020202020204" pitchFamily="34" charset="0"/>
                <a:cs typeface="Arial" panose="020B0604020202020204" pitchFamily="34" charset="0"/>
              </a:rPr>
              <a:t>lượng là </a:t>
            </a:r>
            <a:r>
              <a:rPr lang="en-US" sz="4000">
                <a:latin typeface="Arial" panose="020B0604020202020204" pitchFamily="34" charset="0"/>
                <a:cs typeface="Arial" panose="020B0604020202020204" pitchFamily="34" charset="0"/>
              </a:rPr>
              <a:t>1,3 tấn. Một cây cầu có </a:t>
            </a:r>
            <a:r>
              <a:rPr lang="en-US" sz="4000">
                <a:latin typeface="Arial" panose="020B0604020202020204" pitchFamily="34" charset="0"/>
                <a:cs typeface="Arial" panose="020B0604020202020204" pitchFamily="34" charset="0"/>
              </a:rPr>
              <a:t>biển </a:t>
            </a:r>
            <a:r>
              <a:rPr lang="en-US" sz="4000" smtClean="0">
                <a:latin typeface="Arial" panose="020B0604020202020204" pitchFamily="34" charset="0"/>
                <a:cs typeface="Arial" panose="020B0604020202020204" pitchFamily="34" charset="0"/>
              </a:rPr>
              <a:t>chỉ dẫn </a:t>
            </a:r>
            <a:r>
              <a:rPr lang="en-US" sz="4000">
                <a:latin typeface="Arial" panose="020B0604020202020204" pitchFamily="34" charset="0"/>
                <a:cs typeface="Arial" panose="020B0604020202020204" pitchFamily="34" charset="0"/>
              </a:rPr>
              <a:t>cho phép các xe có </a:t>
            </a:r>
            <a:r>
              <a:rPr lang="en-US" sz="4000">
                <a:latin typeface="Arial" panose="020B0604020202020204" pitchFamily="34" charset="0"/>
                <a:cs typeface="Arial" panose="020B0604020202020204" pitchFamily="34" charset="0"/>
              </a:rPr>
              <a:t>khối </a:t>
            </a:r>
            <a:r>
              <a:rPr lang="en-US" sz="4000" smtClean="0">
                <a:latin typeface="Arial" panose="020B0604020202020204" pitchFamily="34" charset="0"/>
                <a:cs typeface="Arial" panose="020B0604020202020204" pitchFamily="34" charset="0"/>
              </a:rPr>
              <a:t>lượng không </a:t>
            </a:r>
            <a:r>
              <a:rPr lang="en-US" sz="4000">
                <a:latin typeface="Arial" panose="020B0604020202020204" pitchFamily="34" charset="0"/>
                <a:cs typeface="Arial" panose="020B0604020202020204" pitchFamily="34" charset="0"/>
              </a:rPr>
              <a:t>quá </a:t>
            </a:r>
            <a:r>
              <a:rPr lang="en-US" sz="4000">
                <a:latin typeface="Arial" panose="020B0604020202020204" pitchFamily="34" charset="0"/>
                <a:cs typeface="Arial" panose="020B0604020202020204" pitchFamily="34" charset="0"/>
              </a:rPr>
              <a:t>25 </a:t>
            </a:r>
            <a:r>
              <a:rPr lang="en-US" sz="4000" smtClean="0">
                <a:latin typeface="Arial" panose="020B0604020202020204" pitchFamily="34" charset="0"/>
                <a:cs typeface="Arial" panose="020B0604020202020204" pitchFamily="34" charset="0"/>
              </a:rPr>
              <a:t>tấn </a:t>
            </a:r>
            <a:r>
              <a:rPr lang="en-US" sz="4000">
                <a:latin typeface="Arial" panose="020B0604020202020204" pitchFamily="34" charset="0"/>
                <a:cs typeface="Arial" panose="020B0604020202020204" pitchFamily="34" charset="0"/>
              </a:rPr>
              <a:t>đi qua. Hỏi </a:t>
            </a:r>
            <a:r>
              <a:rPr lang="en-US" sz="4000">
                <a:latin typeface="Arial" panose="020B0604020202020204" pitchFamily="34" charset="0"/>
                <a:cs typeface="Arial" panose="020B0604020202020204" pitchFamily="34" charset="0"/>
              </a:rPr>
              <a:t>xe </a:t>
            </a:r>
            <a:r>
              <a:rPr lang="en-US" sz="4000" smtClean="0">
                <a:latin typeface="Arial" panose="020B0604020202020204" pitchFamily="34" charset="0"/>
                <a:cs typeface="Arial" panose="020B0604020202020204" pitchFamily="34" charset="0"/>
              </a:rPr>
              <a:t>hàng trên </a:t>
            </a:r>
            <a:r>
              <a:rPr lang="en-US" sz="4000">
                <a:latin typeface="Arial" panose="020B0604020202020204" pitchFamily="34" charset="0"/>
                <a:cs typeface="Arial" panose="020B0604020202020204" pitchFamily="34" charset="0"/>
              </a:rPr>
              <a:t>có được phép </a:t>
            </a:r>
            <a:r>
              <a:rPr lang="en-US" sz="4000">
                <a:latin typeface="Arial" panose="020B0604020202020204" pitchFamily="34" charset="0"/>
                <a:cs typeface="Arial" panose="020B0604020202020204" pitchFamily="34" charset="0"/>
              </a:rPr>
              <a:t>qua </a:t>
            </a:r>
            <a:r>
              <a:rPr lang="en-US" sz="4000" smtClean="0">
                <a:latin typeface="Arial" panose="020B0604020202020204" pitchFamily="34" charset="0"/>
                <a:cs typeface="Arial" panose="020B0604020202020204" pitchFamily="34" charset="0"/>
              </a:rPr>
              <a:t>cầu </a:t>
            </a:r>
            <a:r>
              <a:rPr lang="en-US" sz="4000">
                <a:latin typeface="Arial" panose="020B0604020202020204" pitchFamily="34" charset="0"/>
                <a:cs typeface="Arial" panose="020B0604020202020204" pitchFamily="34" charset="0"/>
              </a:rPr>
              <a:t>không?</a:t>
            </a:r>
          </a:p>
        </p:txBody>
      </p:sp>
      <p:pic>
        <p:nvPicPr>
          <p:cNvPr id="4" name="Picture 3"/>
          <p:cNvPicPr>
            <a:picLocks noChangeAspect="1"/>
          </p:cNvPicPr>
          <p:nvPr/>
        </p:nvPicPr>
        <p:blipFill>
          <a:blip r:embed="rId13"/>
          <a:stretch>
            <a:fillRect/>
          </a:stretch>
        </p:blipFill>
        <p:spPr>
          <a:xfrm>
            <a:off x="11900679" y="3486993"/>
            <a:ext cx="5688501" cy="42479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rot="-5400000" flipV="1">
            <a:off x="9018841" y="2427466"/>
            <a:ext cx="19245984" cy="5432067"/>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741428">
            <a:off x="16412973" y="880767"/>
            <a:ext cx="1981027" cy="1534395"/>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76237">
            <a:off x="-1593241" y="293092"/>
            <a:ext cx="3243009" cy="1560698"/>
          </a:xfrm>
          <a:prstGeom prst="rect">
            <a:avLst/>
          </a:prstGeom>
        </p:spPr>
      </p:pic>
      <p:sp>
        <p:nvSpPr>
          <p:cNvPr id="24" name="TextBox 4"/>
          <p:cNvSpPr txBox="1"/>
          <p:nvPr/>
        </p:nvSpPr>
        <p:spPr>
          <a:xfrm>
            <a:off x="7391400" y="809529"/>
            <a:ext cx="1729957" cy="838435"/>
          </a:xfrm>
          <a:prstGeom prst="rect">
            <a:avLst/>
          </a:prstGeom>
        </p:spPr>
        <p:txBody>
          <a:bodyPr wrap="square" lIns="0" tIns="0" rIns="0" bIns="0" rtlCol="0" anchor="t">
            <a:spAutoFit/>
          </a:bodyPr>
          <a:lstStyle/>
          <a:p>
            <a:pPr algn="ctr">
              <a:lnSpc>
                <a:spcPct val="120000"/>
              </a:lnSpc>
              <a:spcBef>
                <a:spcPts val="600"/>
              </a:spcBef>
              <a:spcAft>
                <a:spcPts val="600"/>
              </a:spcAft>
            </a:pPr>
            <a:r>
              <a:rPr lang="en-US" sz="5000" b="1" smtClean="0">
                <a:solidFill>
                  <a:srgbClr val="C00000"/>
                </a:solidFill>
                <a:latin typeface="Arial" panose="020B0604020202020204" pitchFamily="34" charset="0"/>
                <a:cs typeface="Arial" panose="020B0604020202020204" pitchFamily="34" charset="0"/>
              </a:rPr>
              <a:t>Giải</a:t>
            </a:r>
            <a:endParaRPr lang="en-US" sz="5000" b="1">
              <a:solidFill>
                <a:srgbClr val="C00000"/>
              </a:solidFill>
              <a:latin typeface="Arial" panose="020B0604020202020204" pitchFamily="34" charset="0"/>
              <a:cs typeface="Arial" panose="020B0604020202020204" pitchFamily="34" charset="0"/>
            </a:endParaRPr>
          </a:p>
        </p:txBody>
      </p:sp>
      <p:sp>
        <p:nvSpPr>
          <p:cNvPr id="4" name="Rectangle 3"/>
          <p:cNvSpPr/>
          <p:nvPr/>
        </p:nvSpPr>
        <p:spPr>
          <a:xfrm>
            <a:off x="1341784" y="2667565"/>
            <a:ext cx="14249400" cy="5847755"/>
          </a:xfrm>
          <a:prstGeom prst="rect">
            <a:avLst/>
          </a:prstGeom>
        </p:spPr>
        <p:txBody>
          <a:bodyPr wrap="square">
            <a:spAutoFit/>
          </a:bodyPr>
          <a:lstStyle/>
          <a:p>
            <a:pPr>
              <a:lnSpc>
                <a:spcPct val="120000"/>
              </a:lnSpc>
              <a:spcBef>
                <a:spcPts val="600"/>
              </a:spcBef>
              <a:spcAft>
                <a:spcPts val="600"/>
              </a:spcAft>
            </a:pP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Ta ư</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ớc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tính khối lượng của mỗi thùng hàng là</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1 tấn</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500">
              <a:latin typeface="Arial" panose="020B0604020202020204" pitchFamily="34" charset="0"/>
              <a:ea typeface="Calibri" panose="020F0502020204030204" pitchFamily="34" charset="0"/>
              <a:cs typeface="Arial" panose="020B0604020202020204" pitchFamily="34" charset="0"/>
            </a:endParaRPr>
          </a:p>
          <a:p>
            <a:pPr>
              <a:lnSpc>
                <a:spcPct val="120000"/>
              </a:lnSpc>
              <a:spcBef>
                <a:spcPts val="600"/>
              </a:spcBef>
              <a:spcAft>
                <a:spcPts val="600"/>
              </a:spcAft>
            </a:pP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Khối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lượng của 9 thùng hàng trên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xe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a:t>
            </a:r>
            <a:endPar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ctr">
              <a:lnSpc>
                <a:spcPct val="120000"/>
              </a:lnSpc>
              <a:spcBef>
                <a:spcPts val="600"/>
              </a:spcBef>
              <a:spcAft>
                <a:spcPts val="600"/>
              </a:spcAft>
            </a:pP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9</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1</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9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(tấn )</a:t>
            </a:r>
            <a:endParaRPr lang="en-US" sz="4500">
              <a:latin typeface="Arial" panose="020B0604020202020204" pitchFamily="34" charset="0"/>
              <a:ea typeface="Calibri" panose="020F0502020204030204" pitchFamily="34" charset="0"/>
              <a:cs typeface="Arial" panose="020B0604020202020204" pitchFamily="34" charset="0"/>
            </a:endParaRPr>
          </a:p>
          <a:p>
            <a:pPr>
              <a:lnSpc>
                <a:spcPct val="120000"/>
              </a:lnSpc>
              <a:spcBef>
                <a:spcPts val="600"/>
              </a:spcBef>
              <a:spcAft>
                <a:spcPts val="600"/>
              </a:spcAft>
            </a:pP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Tổng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khối lượng của cả xe và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hàng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 </a:t>
            </a:r>
            <a:endPar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ctr">
              <a:lnSpc>
                <a:spcPct val="120000"/>
              </a:lnSpc>
              <a:spcBef>
                <a:spcPts val="600"/>
              </a:spcBef>
              <a:spcAft>
                <a:spcPts val="600"/>
              </a:spcAft>
            </a:pP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9</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12</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21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(tấn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GB" sz="45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Bef>
                <a:spcPts val="600"/>
              </a:spcBef>
              <a:spcAft>
                <a:spcPts val="600"/>
              </a:spcAft>
            </a:pP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Vì 21 (tấn)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&lt;</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25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tấn)</a:t>
            </a:r>
            <a:r>
              <a:rPr lang="en-US" sz="4500" smtClean="0">
                <a:latin typeface="Arial" panose="020B0604020202020204" pitchFamily="34" charset="0"/>
                <a:ea typeface="Times New Roman" panose="02020603050405020304" pitchFamily="18" charset="0"/>
                <a:cs typeface="Arial" panose="020B0604020202020204" pitchFamily="34" charset="0"/>
              </a:rPr>
              <a:t> nên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xe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hàng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được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phép qua cầu.</a:t>
            </a:r>
            <a:endParaRPr lang="en-US" sz="4500">
              <a:effectLst/>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arn(inVertic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8100000">
            <a:off x="14956253" y="594377"/>
            <a:ext cx="3232823" cy="1555796"/>
          </a:xfrm>
          <a:prstGeom prst="rect">
            <a:avLst/>
          </a:prstGeom>
        </p:spPr>
      </p:pic>
      <p:sp>
        <p:nvSpPr>
          <p:cNvPr id="5" name="TextBox 5"/>
          <p:cNvSpPr txBox="1"/>
          <p:nvPr/>
        </p:nvSpPr>
        <p:spPr>
          <a:xfrm>
            <a:off x="5410200" y="665910"/>
            <a:ext cx="8233286" cy="896527"/>
          </a:xfrm>
          <a:prstGeom prst="rect">
            <a:avLst/>
          </a:prstGeom>
        </p:spPr>
        <p:txBody>
          <a:bodyPr lIns="0" tIns="0" rIns="0" bIns="0" rtlCol="0" anchor="t">
            <a:spAutoFit/>
          </a:bodyPr>
          <a:lstStyle/>
          <a:p>
            <a:pPr algn="ctr">
              <a:lnSpc>
                <a:spcPts val="7500"/>
              </a:lnSpc>
            </a:pPr>
            <a:r>
              <a:rPr lang="en-US" sz="6000" b="1" smtClean="0">
                <a:solidFill>
                  <a:srgbClr val="2A2A2A"/>
                </a:solidFill>
                <a:latin typeface="Arial" panose="020B0604020202020204" pitchFamily="34" charset="0"/>
                <a:cs typeface="Arial" panose="020B0604020202020204" pitchFamily="34" charset="0"/>
              </a:rPr>
              <a:t>LUYỆN TẬP</a:t>
            </a:r>
            <a:endParaRPr lang="en-US" sz="6000" b="1">
              <a:solidFill>
                <a:srgbClr val="2A2A2A"/>
              </a:solidFill>
              <a:latin typeface="Arial" panose="020B0604020202020204" pitchFamily="34" charset="0"/>
              <a:cs typeface="Arial" panose="020B0604020202020204" pitchFamily="34" charset="0"/>
            </a:endParaR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42845" t="40821" r="8548"/>
          <a:stretch>
            <a:fillRect/>
          </a:stretch>
        </p:blipFill>
        <p:spPr>
          <a:xfrm rot="-5400000">
            <a:off x="-10462245" y="1741077"/>
            <a:ext cx="19245984" cy="6804846"/>
          </a:xfrm>
          <a:prstGeom prst="rect">
            <a:avLst/>
          </a:prstGeom>
        </p:spPr>
      </p:pic>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59478" y="8971958"/>
            <a:ext cx="395543" cy="400642"/>
          </a:xfrm>
          <a:prstGeom prst="rect">
            <a:avLst/>
          </a:prstGeom>
        </p:spPr>
      </p:pic>
      <p:pic>
        <p:nvPicPr>
          <p:cNvPr id="17" name="Picture 1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740185" y="1561508"/>
            <a:ext cx="395543" cy="400642"/>
          </a:xfrm>
          <a:prstGeom prst="rect">
            <a:avLst/>
          </a:prstGeom>
        </p:spPr>
      </p:pic>
      <p:pic>
        <p:nvPicPr>
          <p:cNvPr id="18" name="Picture 1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135728" y="5143500"/>
            <a:ext cx="395543" cy="400642"/>
          </a:xfrm>
          <a:prstGeom prst="rect">
            <a:avLst/>
          </a:prstGeom>
        </p:spPr>
      </p:pic>
      <p:sp>
        <p:nvSpPr>
          <p:cNvPr id="3" name="Rectangle 2"/>
          <p:cNvSpPr/>
          <p:nvPr/>
        </p:nvSpPr>
        <p:spPr>
          <a:xfrm>
            <a:off x="3429000" y="2324100"/>
            <a:ext cx="13716000" cy="2169825"/>
          </a:xfrm>
          <a:prstGeom prst="rect">
            <a:avLst/>
          </a:prstGeom>
        </p:spPr>
        <p:txBody>
          <a:bodyPr wrap="square">
            <a:spAutoFit/>
          </a:bodyPr>
          <a:lstStyle/>
          <a:p>
            <a:pPr algn="just">
              <a:lnSpc>
                <a:spcPct val="150000"/>
              </a:lnSpc>
            </a:pPr>
            <a:r>
              <a:rPr lang="nl-NL" sz="4500" b="1" smtClean="0">
                <a:latin typeface="Arial" panose="020B0604020202020204" pitchFamily="34" charset="0"/>
                <a:ea typeface="Times New Roman" panose="02020603050405020304" pitchFamily="18" charset="0"/>
                <a:cs typeface="Arial" panose="020B0604020202020204" pitchFamily="34" charset="0"/>
              </a:rPr>
              <a:t>Bài 7.12 (SGK – tr37):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Làm tròn 387,0094 tới</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hàng:</a:t>
            </a:r>
            <a:endParaRPr lang="en-US" sz="450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 phần mười;</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500" smtClean="0">
                <a:latin typeface="Arial" panose="020B0604020202020204" pitchFamily="34" charset="0"/>
                <a:ea typeface="Times New Roman" panose="02020603050405020304" pitchFamily="18" charset="0"/>
                <a:cs typeface="Arial" panose="020B0604020202020204" pitchFamily="34" charset="0"/>
              </a:rPr>
              <a:t>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b) trăm.</a:t>
            </a:r>
            <a:endParaRPr lang="en-US" sz="4500">
              <a:effectLst/>
              <a:latin typeface="Arial" panose="020B0604020202020204" pitchFamily="34" charset="0"/>
              <a:ea typeface="Calibri" panose="020F0502020204030204" pitchFamily="34" charset="0"/>
              <a:cs typeface="Arial" panose="020B0604020202020204" pitchFamily="34" charset="0"/>
            </a:endParaRPr>
          </a:p>
        </p:txBody>
      </p:sp>
      <p:sp>
        <p:nvSpPr>
          <p:cNvPr id="12" name="TextBox 4"/>
          <p:cNvSpPr txBox="1"/>
          <p:nvPr/>
        </p:nvSpPr>
        <p:spPr>
          <a:xfrm>
            <a:off x="8661864" y="4785755"/>
            <a:ext cx="1729957" cy="838435"/>
          </a:xfrm>
          <a:prstGeom prst="rect">
            <a:avLst/>
          </a:prstGeom>
        </p:spPr>
        <p:txBody>
          <a:bodyPr wrap="square" lIns="0" tIns="0" rIns="0" bIns="0" rtlCol="0" anchor="t">
            <a:spAutoFit/>
          </a:bodyPr>
          <a:lstStyle/>
          <a:p>
            <a:pPr algn="ctr">
              <a:lnSpc>
                <a:spcPct val="120000"/>
              </a:lnSpc>
              <a:spcBef>
                <a:spcPts val="600"/>
              </a:spcBef>
              <a:spcAft>
                <a:spcPts val="600"/>
              </a:spcAft>
            </a:pPr>
            <a:r>
              <a:rPr lang="en-US" sz="5000" b="1" smtClean="0">
                <a:solidFill>
                  <a:srgbClr val="C00000"/>
                </a:solidFill>
                <a:latin typeface="Arial" panose="020B0604020202020204" pitchFamily="34" charset="0"/>
                <a:cs typeface="Arial" panose="020B0604020202020204" pitchFamily="34" charset="0"/>
              </a:rPr>
              <a:t>Giải</a:t>
            </a:r>
            <a:endParaRPr lang="en-US" sz="5000" b="1">
              <a:solidFill>
                <a:srgbClr val="C00000"/>
              </a:solidFill>
              <a:latin typeface="Arial" panose="020B0604020202020204" pitchFamily="34" charset="0"/>
              <a:cs typeface="Arial" panose="020B0604020202020204" pitchFamily="34" charset="0"/>
            </a:endParaRPr>
          </a:p>
        </p:txBody>
      </p:sp>
      <p:sp>
        <p:nvSpPr>
          <p:cNvPr id="13" name="Rectangle 12"/>
          <p:cNvSpPr/>
          <p:nvPr/>
        </p:nvSpPr>
        <p:spPr>
          <a:xfrm>
            <a:off x="3131075" y="5944827"/>
            <a:ext cx="14521492" cy="1754326"/>
          </a:xfrm>
          <a:prstGeom prst="rect">
            <a:avLst/>
          </a:prstGeom>
        </p:spPr>
        <p:txBody>
          <a:bodyPr wrap="square">
            <a:spAutoFit/>
          </a:bodyPr>
          <a:lstStyle/>
          <a:p>
            <a:pPr algn="just">
              <a:lnSpc>
                <a:spcPct val="120000"/>
              </a:lnSpc>
              <a:spcBef>
                <a:spcPts val="600"/>
              </a:spcBef>
              <a:spcAft>
                <a:spcPts val="600"/>
              </a:spcAft>
            </a:pPr>
            <a:r>
              <a:rPr lang="en-US" sz="4500" smtClean="0">
                <a:latin typeface="Arial" panose="020B0604020202020204" pitchFamily="34" charset="0"/>
                <a:cs typeface="Arial" panose="020B0604020202020204" pitchFamily="34" charset="0"/>
              </a:rPr>
              <a:t>a) Làm </a:t>
            </a:r>
            <a:r>
              <a:rPr lang="en-US" sz="4500">
                <a:latin typeface="Arial" panose="020B0604020202020204" pitchFamily="34" charset="0"/>
                <a:cs typeface="Arial" panose="020B0604020202020204" pitchFamily="34" charset="0"/>
              </a:rPr>
              <a:t>tròn </a:t>
            </a:r>
            <a:r>
              <a:rPr lang="en-US" sz="4500">
                <a:latin typeface="Arial" panose="020B0604020202020204" pitchFamily="34" charset="0"/>
                <a:cs typeface="Arial" panose="020B0604020202020204" pitchFamily="34" charset="0"/>
              </a:rPr>
              <a:t>số </a:t>
            </a:r>
            <a:r>
              <a:rPr lang="en-US" sz="4500" smtClean="0">
                <a:latin typeface="Arial" panose="020B0604020202020204" pitchFamily="34" charset="0"/>
                <a:cs typeface="Arial" panose="020B0604020202020204" pitchFamily="34" charset="0"/>
              </a:rPr>
              <a:t>387,0094 đến </a:t>
            </a:r>
            <a:r>
              <a:rPr lang="en-US" sz="4500">
                <a:latin typeface="Arial" panose="020B0604020202020204" pitchFamily="34" charset="0"/>
                <a:cs typeface="Arial" panose="020B0604020202020204" pitchFamily="34" charset="0"/>
              </a:rPr>
              <a:t>hàng </a:t>
            </a:r>
            <a:r>
              <a:rPr lang="en-US" sz="4500" smtClean="0">
                <a:latin typeface="Arial" panose="020B0604020202020204" pitchFamily="34" charset="0"/>
                <a:cs typeface="Arial" panose="020B0604020202020204" pitchFamily="34" charset="0"/>
              </a:rPr>
              <a:t>phần mười ta được kết quả là 387,0;</a:t>
            </a:r>
            <a:endParaRPr lang="en-US" sz="4500"/>
          </a:p>
        </p:txBody>
      </p:sp>
      <p:sp>
        <p:nvSpPr>
          <p:cNvPr id="14" name="Rectangle 13"/>
          <p:cNvSpPr/>
          <p:nvPr/>
        </p:nvSpPr>
        <p:spPr>
          <a:xfrm>
            <a:off x="3070998" y="7811634"/>
            <a:ext cx="14432003" cy="1754326"/>
          </a:xfrm>
          <a:prstGeom prst="rect">
            <a:avLst/>
          </a:prstGeom>
        </p:spPr>
        <p:txBody>
          <a:bodyPr wrap="square">
            <a:spAutoFit/>
          </a:bodyPr>
          <a:lstStyle/>
          <a:p>
            <a:pPr algn="just">
              <a:lnSpc>
                <a:spcPct val="120000"/>
              </a:lnSpc>
              <a:spcBef>
                <a:spcPts val="600"/>
              </a:spcBef>
              <a:spcAft>
                <a:spcPts val="600"/>
              </a:spcAft>
            </a:pPr>
            <a:r>
              <a:rPr lang="en-US" sz="4500" smtClean="0">
                <a:latin typeface="Arial" panose="020B0604020202020204" pitchFamily="34" charset="0"/>
                <a:cs typeface="Arial" panose="020B0604020202020204" pitchFamily="34" charset="0"/>
              </a:rPr>
              <a:t>b) Làm </a:t>
            </a:r>
            <a:r>
              <a:rPr lang="en-US" sz="4500">
                <a:latin typeface="Arial" panose="020B0604020202020204" pitchFamily="34" charset="0"/>
                <a:cs typeface="Arial" panose="020B0604020202020204" pitchFamily="34" charset="0"/>
              </a:rPr>
              <a:t>tròn </a:t>
            </a:r>
            <a:r>
              <a:rPr lang="en-US" sz="4500">
                <a:latin typeface="Arial" panose="020B0604020202020204" pitchFamily="34" charset="0"/>
                <a:cs typeface="Arial" panose="020B0604020202020204" pitchFamily="34" charset="0"/>
              </a:rPr>
              <a:t>số </a:t>
            </a:r>
            <a:r>
              <a:rPr lang="en-US" sz="4500" smtClean="0">
                <a:latin typeface="Arial" panose="020B0604020202020204" pitchFamily="34" charset="0"/>
                <a:cs typeface="Arial" panose="020B0604020202020204" pitchFamily="34" charset="0"/>
              </a:rPr>
              <a:t>387,0094 đến </a:t>
            </a:r>
            <a:r>
              <a:rPr lang="en-US" sz="4500">
                <a:latin typeface="Arial" panose="020B0604020202020204" pitchFamily="34" charset="0"/>
                <a:cs typeface="Arial" panose="020B0604020202020204" pitchFamily="34" charset="0"/>
              </a:rPr>
              <a:t>hàng </a:t>
            </a:r>
            <a:r>
              <a:rPr lang="en-US" sz="4500" smtClean="0">
                <a:latin typeface="Arial" panose="020B0604020202020204" pitchFamily="34" charset="0"/>
                <a:cs typeface="Arial" panose="020B0604020202020204" pitchFamily="34" charset="0"/>
              </a:rPr>
              <a:t>tram ta được kết quả là 400.</a:t>
            </a:r>
            <a:endParaRPr lang="en-US" sz="45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42845" t="40821" r="8548"/>
          <a:stretch>
            <a:fillRect/>
          </a:stretch>
        </p:blipFill>
        <p:spPr>
          <a:xfrm>
            <a:off x="-381000" y="-5372100"/>
            <a:ext cx="19245984" cy="6804846"/>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09600" y="2247928"/>
            <a:ext cx="711125" cy="720293"/>
          </a:xfrm>
          <a:prstGeom prst="rect">
            <a:avLst/>
          </a:prstGeom>
        </p:spPr>
      </p:pic>
      <p:sp>
        <p:nvSpPr>
          <p:cNvPr id="5" name="Rectangle 4"/>
          <p:cNvSpPr/>
          <p:nvPr/>
        </p:nvSpPr>
        <p:spPr>
          <a:xfrm>
            <a:off x="1808805" y="1773441"/>
            <a:ext cx="15468600" cy="2585323"/>
          </a:xfrm>
          <a:prstGeom prst="rect">
            <a:avLst/>
          </a:prstGeom>
        </p:spPr>
        <p:txBody>
          <a:bodyPr wrap="square">
            <a:spAutoFit/>
          </a:bodyPr>
          <a:lstStyle/>
          <a:p>
            <a:pPr algn="just">
              <a:lnSpc>
                <a:spcPct val="120000"/>
              </a:lnSpc>
              <a:spcBef>
                <a:spcPts val="600"/>
              </a:spcBef>
              <a:spcAft>
                <a:spcPts val="600"/>
              </a:spcAft>
            </a:pPr>
            <a:r>
              <a:rPr lang="nl-NL" sz="4500" b="1" smtClean="0">
                <a:latin typeface="Arial" panose="020B0604020202020204" pitchFamily="34" charset="0"/>
                <a:ea typeface="Times New Roman" panose="02020603050405020304" pitchFamily="18" charset="0"/>
                <a:cs typeface="Arial" panose="020B0604020202020204" pitchFamily="34" charset="0"/>
              </a:rPr>
              <a:t>Bài 7.13 </a:t>
            </a:r>
            <a:r>
              <a:rPr lang="nl-NL" sz="4500" b="1">
                <a:latin typeface="Arial" panose="020B0604020202020204" pitchFamily="34" charset="0"/>
                <a:ea typeface="Times New Roman" panose="02020603050405020304" pitchFamily="18" charset="0"/>
                <a:cs typeface="Arial" panose="020B0604020202020204" pitchFamily="34" charset="0"/>
              </a:rPr>
              <a:t>(SGK – </a:t>
            </a:r>
            <a:r>
              <a:rPr lang="nl-NL" sz="4500" b="1">
                <a:latin typeface="Arial" panose="020B0604020202020204" pitchFamily="34" charset="0"/>
                <a:ea typeface="Times New Roman" panose="02020603050405020304" pitchFamily="18" charset="0"/>
                <a:cs typeface="Arial" panose="020B0604020202020204" pitchFamily="34" charset="0"/>
              </a:rPr>
              <a:t>tr37</a:t>
            </a:r>
            <a:r>
              <a:rPr lang="nl-NL" sz="4500" b="1" smtClean="0">
                <a:latin typeface="Arial" panose="020B0604020202020204" pitchFamily="34" charset="0"/>
                <a:ea typeface="Times New Roman" panose="02020603050405020304" pitchFamily="18" charset="0"/>
                <a:cs typeface="Arial" panose="020B0604020202020204" pitchFamily="34" charset="0"/>
              </a:rPr>
              <a:t>):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Trong bốn số sau có một số là kết quả phép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tính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256,3 +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892,37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+ 45</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 Bằng cách ước lượng, em hãy cho biết số đó là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số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nào.</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8" name="Group 5"/>
          <p:cNvGrpSpPr/>
          <p:nvPr/>
        </p:nvGrpSpPr>
        <p:grpSpPr>
          <a:xfrm>
            <a:off x="2340868" y="4738747"/>
            <a:ext cx="5994474" cy="1447800"/>
            <a:chOff x="0" y="0"/>
            <a:chExt cx="3195020" cy="829585"/>
          </a:xfrm>
        </p:grpSpPr>
        <p:sp>
          <p:nvSpPr>
            <p:cNvPr id="9" name="Freeform 6"/>
            <p:cNvSpPr/>
            <p:nvPr/>
          </p:nvSpPr>
          <p:spPr>
            <a:xfrm>
              <a:off x="0" y="0"/>
              <a:ext cx="3195020" cy="829585"/>
            </a:xfrm>
            <a:custGeom>
              <a:avLst/>
              <a:gdLst/>
              <a:ahLst/>
              <a:cxnLst/>
              <a:rect l="l" t="t" r="r" b="b"/>
              <a:pathLst>
                <a:path w="4757156" h="829585">
                  <a:moveTo>
                    <a:pt x="4632696" y="829585"/>
                  </a:moveTo>
                  <a:lnTo>
                    <a:pt x="124460" y="829585"/>
                  </a:lnTo>
                  <a:cubicBezTo>
                    <a:pt x="55880" y="829585"/>
                    <a:pt x="0" y="773705"/>
                    <a:pt x="0" y="705125"/>
                  </a:cubicBezTo>
                  <a:lnTo>
                    <a:pt x="0" y="124460"/>
                  </a:lnTo>
                  <a:cubicBezTo>
                    <a:pt x="0" y="55880"/>
                    <a:pt x="55880" y="0"/>
                    <a:pt x="124460" y="0"/>
                  </a:cubicBezTo>
                  <a:lnTo>
                    <a:pt x="4632696" y="0"/>
                  </a:lnTo>
                  <a:cubicBezTo>
                    <a:pt x="4701276" y="0"/>
                    <a:pt x="4757156" y="55880"/>
                    <a:pt x="4757156" y="124460"/>
                  </a:cubicBezTo>
                  <a:lnTo>
                    <a:pt x="4757156" y="705125"/>
                  </a:lnTo>
                  <a:cubicBezTo>
                    <a:pt x="4757156" y="773705"/>
                    <a:pt x="4701276" y="829585"/>
                    <a:pt x="4632696" y="829585"/>
                  </a:cubicBezTo>
                  <a:close/>
                </a:path>
              </a:pathLst>
            </a:custGeom>
            <a:solidFill>
              <a:srgbClr val="F9DDDA"/>
            </a:solidFill>
          </p:spPr>
        </p:sp>
      </p:grpSp>
      <p:grpSp>
        <p:nvGrpSpPr>
          <p:cNvPr id="11" name="Group 8"/>
          <p:cNvGrpSpPr/>
          <p:nvPr/>
        </p:nvGrpSpPr>
        <p:grpSpPr>
          <a:xfrm>
            <a:off x="10668000" y="4471651"/>
            <a:ext cx="6018636" cy="1383411"/>
            <a:chOff x="-8915" y="-14373"/>
            <a:chExt cx="3207898" cy="829585"/>
          </a:xfrm>
        </p:grpSpPr>
        <p:sp>
          <p:nvSpPr>
            <p:cNvPr id="12" name="Freeform 9"/>
            <p:cNvSpPr/>
            <p:nvPr/>
          </p:nvSpPr>
          <p:spPr>
            <a:xfrm>
              <a:off x="-8915" y="-14373"/>
              <a:ext cx="3207898" cy="829585"/>
            </a:xfrm>
            <a:custGeom>
              <a:avLst/>
              <a:gdLst/>
              <a:ahLst/>
              <a:cxnLst/>
              <a:rect l="l" t="t" r="r" b="b"/>
              <a:pathLst>
                <a:path w="4757156" h="829585">
                  <a:moveTo>
                    <a:pt x="4632696" y="829585"/>
                  </a:moveTo>
                  <a:lnTo>
                    <a:pt x="124460" y="829585"/>
                  </a:lnTo>
                  <a:cubicBezTo>
                    <a:pt x="55880" y="829585"/>
                    <a:pt x="0" y="773705"/>
                    <a:pt x="0" y="705125"/>
                  </a:cubicBezTo>
                  <a:lnTo>
                    <a:pt x="0" y="124460"/>
                  </a:lnTo>
                  <a:cubicBezTo>
                    <a:pt x="0" y="55880"/>
                    <a:pt x="55880" y="0"/>
                    <a:pt x="124460" y="0"/>
                  </a:cubicBezTo>
                  <a:lnTo>
                    <a:pt x="4632696" y="0"/>
                  </a:lnTo>
                  <a:cubicBezTo>
                    <a:pt x="4701276" y="0"/>
                    <a:pt x="4757156" y="55880"/>
                    <a:pt x="4757156" y="124460"/>
                  </a:cubicBezTo>
                  <a:lnTo>
                    <a:pt x="4757156" y="705125"/>
                  </a:lnTo>
                  <a:cubicBezTo>
                    <a:pt x="4757156" y="773705"/>
                    <a:pt x="4701276" y="829585"/>
                    <a:pt x="4632696" y="829585"/>
                  </a:cubicBezTo>
                  <a:close/>
                </a:path>
              </a:pathLst>
            </a:custGeom>
            <a:solidFill>
              <a:srgbClr val="F9DDDA"/>
            </a:solidFill>
          </p:spPr>
        </p:sp>
      </p:grpSp>
      <p:grpSp>
        <p:nvGrpSpPr>
          <p:cNvPr id="13" name="Group 8"/>
          <p:cNvGrpSpPr/>
          <p:nvPr/>
        </p:nvGrpSpPr>
        <p:grpSpPr>
          <a:xfrm>
            <a:off x="2340867" y="6571235"/>
            <a:ext cx="5994475" cy="1383411"/>
            <a:chOff x="1" y="0"/>
            <a:chExt cx="3195020" cy="829585"/>
          </a:xfrm>
        </p:grpSpPr>
        <p:sp>
          <p:nvSpPr>
            <p:cNvPr id="14" name="Freeform 9"/>
            <p:cNvSpPr/>
            <p:nvPr/>
          </p:nvSpPr>
          <p:spPr>
            <a:xfrm>
              <a:off x="1" y="0"/>
              <a:ext cx="3195020" cy="829585"/>
            </a:xfrm>
            <a:custGeom>
              <a:avLst/>
              <a:gdLst/>
              <a:ahLst/>
              <a:cxnLst/>
              <a:rect l="l" t="t" r="r" b="b"/>
              <a:pathLst>
                <a:path w="4757156" h="829585">
                  <a:moveTo>
                    <a:pt x="4632696" y="829585"/>
                  </a:moveTo>
                  <a:lnTo>
                    <a:pt x="124460" y="829585"/>
                  </a:lnTo>
                  <a:cubicBezTo>
                    <a:pt x="55880" y="829585"/>
                    <a:pt x="0" y="773705"/>
                    <a:pt x="0" y="705125"/>
                  </a:cubicBezTo>
                  <a:lnTo>
                    <a:pt x="0" y="124460"/>
                  </a:lnTo>
                  <a:cubicBezTo>
                    <a:pt x="0" y="55880"/>
                    <a:pt x="55880" y="0"/>
                    <a:pt x="124460" y="0"/>
                  </a:cubicBezTo>
                  <a:lnTo>
                    <a:pt x="4632696" y="0"/>
                  </a:lnTo>
                  <a:cubicBezTo>
                    <a:pt x="4701276" y="0"/>
                    <a:pt x="4757156" y="55880"/>
                    <a:pt x="4757156" y="124460"/>
                  </a:cubicBezTo>
                  <a:lnTo>
                    <a:pt x="4757156" y="705125"/>
                  </a:lnTo>
                  <a:cubicBezTo>
                    <a:pt x="4757156" y="773705"/>
                    <a:pt x="4701276" y="829585"/>
                    <a:pt x="4632696" y="829585"/>
                  </a:cubicBezTo>
                  <a:close/>
                </a:path>
              </a:pathLst>
            </a:custGeom>
            <a:solidFill>
              <a:srgbClr val="F9DDDA"/>
            </a:solidFill>
          </p:spPr>
        </p:sp>
      </p:grpSp>
      <p:grpSp>
        <p:nvGrpSpPr>
          <p:cNvPr id="15" name="Group 8"/>
          <p:cNvGrpSpPr/>
          <p:nvPr/>
        </p:nvGrpSpPr>
        <p:grpSpPr>
          <a:xfrm>
            <a:off x="10668000" y="6425810"/>
            <a:ext cx="6018637" cy="1383411"/>
            <a:chOff x="1" y="0"/>
            <a:chExt cx="4438677" cy="829585"/>
          </a:xfrm>
        </p:grpSpPr>
        <p:sp>
          <p:nvSpPr>
            <p:cNvPr id="16" name="Freeform 9"/>
            <p:cNvSpPr/>
            <p:nvPr/>
          </p:nvSpPr>
          <p:spPr>
            <a:xfrm>
              <a:off x="1" y="0"/>
              <a:ext cx="4438677" cy="829585"/>
            </a:xfrm>
            <a:custGeom>
              <a:avLst/>
              <a:gdLst/>
              <a:ahLst/>
              <a:cxnLst/>
              <a:rect l="l" t="t" r="r" b="b"/>
              <a:pathLst>
                <a:path w="4757156" h="829585">
                  <a:moveTo>
                    <a:pt x="4632696" y="829585"/>
                  </a:moveTo>
                  <a:lnTo>
                    <a:pt x="124460" y="829585"/>
                  </a:lnTo>
                  <a:cubicBezTo>
                    <a:pt x="55880" y="829585"/>
                    <a:pt x="0" y="773705"/>
                    <a:pt x="0" y="705125"/>
                  </a:cubicBezTo>
                  <a:lnTo>
                    <a:pt x="0" y="124460"/>
                  </a:lnTo>
                  <a:cubicBezTo>
                    <a:pt x="0" y="55880"/>
                    <a:pt x="55880" y="0"/>
                    <a:pt x="124460" y="0"/>
                  </a:cubicBezTo>
                  <a:lnTo>
                    <a:pt x="4632696" y="0"/>
                  </a:lnTo>
                  <a:cubicBezTo>
                    <a:pt x="4701276" y="0"/>
                    <a:pt x="4757156" y="55880"/>
                    <a:pt x="4757156" y="124460"/>
                  </a:cubicBezTo>
                  <a:lnTo>
                    <a:pt x="4757156" y="705125"/>
                  </a:lnTo>
                  <a:cubicBezTo>
                    <a:pt x="4757156" y="773705"/>
                    <a:pt x="4701276" y="829585"/>
                    <a:pt x="4632696" y="829585"/>
                  </a:cubicBezTo>
                  <a:close/>
                </a:path>
              </a:pathLst>
            </a:custGeom>
            <a:solidFill>
              <a:srgbClr val="F9DDDA"/>
            </a:solidFill>
          </p:spPr>
        </p:sp>
      </p:grpSp>
      <p:sp>
        <p:nvSpPr>
          <p:cNvPr id="17" name="Rectangle 16"/>
          <p:cNvSpPr/>
          <p:nvPr/>
        </p:nvSpPr>
        <p:spPr>
          <a:xfrm>
            <a:off x="3639760" y="5070232"/>
            <a:ext cx="3326553" cy="784830"/>
          </a:xfrm>
          <a:prstGeom prst="rect">
            <a:avLst/>
          </a:prstGeom>
        </p:spPr>
        <p:txBody>
          <a:bodyPr wrap="none">
            <a:spAutoFit/>
          </a:bodyPr>
          <a:lstStyle/>
          <a:p>
            <a:pPr algn="ctr"/>
            <a:r>
              <a:rPr lang="en-US" sz="4500" b="1">
                <a:latin typeface="Arial" panose="020B0604020202020204" pitchFamily="34" charset="0"/>
                <a:cs typeface="Arial" panose="020B0604020202020204" pitchFamily="34" charset="0"/>
              </a:rPr>
              <a:t>A. 1 </a:t>
            </a:r>
            <a:r>
              <a:rPr lang="en-US" sz="4500" b="1" smtClean="0">
                <a:latin typeface="Arial" panose="020B0604020202020204" pitchFamily="34" charset="0"/>
                <a:cs typeface="Arial" panose="020B0604020202020204" pitchFamily="34" charset="0"/>
              </a:rPr>
              <a:t>190,65.</a:t>
            </a:r>
            <a:endParaRPr lang="en-US" sz="4500" b="1">
              <a:latin typeface="Arial" panose="020B0604020202020204" pitchFamily="34" charset="0"/>
              <a:cs typeface="Arial" panose="020B0604020202020204" pitchFamily="34" charset="0"/>
            </a:endParaRPr>
          </a:p>
        </p:txBody>
      </p:sp>
      <p:sp>
        <p:nvSpPr>
          <p:cNvPr id="18" name="Rectangle 17"/>
          <p:cNvSpPr/>
          <p:nvPr/>
        </p:nvSpPr>
        <p:spPr>
          <a:xfrm>
            <a:off x="12018931" y="4686474"/>
            <a:ext cx="3326552" cy="784830"/>
          </a:xfrm>
          <a:prstGeom prst="rect">
            <a:avLst/>
          </a:prstGeom>
        </p:spPr>
        <p:txBody>
          <a:bodyPr wrap="none">
            <a:spAutoFit/>
          </a:bodyPr>
          <a:lstStyle/>
          <a:p>
            <a:pPr algn="ctr"/>
            <a:r>
              <a:rPr lang="en-US" sz="4500" b="1" smtClean="0">
                <a:latin typeface="Arial" panose="020B0604020202020204" pitchFamily="34" charset="0"/>
                <a:cs typeface="Arial" panose="020B0604020202020204" pitchFamily="34" charset="0"/>
              </a:rPr>
              <a:t>B. </a:t>
            </a:r>
            <a:r>
              <a:rPr lang="en-US" sz="4500" b="1" smtClean="0">
                <a:latin typeface="Arial" panose="020B0604020202020204" pitchFamily="34" charset="0"/>
                <a:cs typeface="Arial" panose="020B0604020202020204" pitchFamily="34" charset="0"/>
              </a:rPr>
              <a:t>2 356,67.</a:t>
            </a:r>
            <a:endParaRPr lang="en-US" sz="4500" b="1">
              <a:latin typeface="Arial" panose="020B0604020202020204" pitchFamily="34" charset="0"/>
              <a:cs typeface="Arial" panose="020B0604020202020204" pitchFamily="34" charset="0"/>
            </a:endParaRPr>
          </a:p>
        </p:txBody>
      </p:sp>
      <p:sp>
        <p:nvSpPr>
          <p:cNvPr id="20" name="Rectangle 19"/>
          <p:cNvSpPr/>
          <p:nvPr/>
        </p:nvSpPr>
        <p:spPr>
          <a:xfrm>
            <a:off x="3675069" y="6817401"/>
            <a:ext cx="3326553" cy="784830"/>
          </a:xfrm>
          <a:prstGeom prst="rect">
            <a:avLst/>
          </a:prstGeom>
        </p:spPr>
        <p:txBody>
          <a:bodyPr wrap="none">
            <a:spAutoFit/>
          </a:bodyPr>
          <a:lstStyle/>
          <a:p>
            <a:pPr algn="ctr"/>
            <a:r>
              <a:rPr lang="en-US" sz="4500" b="1" smtClean="0">
                <a:latin typeface="Arial" panose="020B0604020202020204" pitchFamily="34" charset="0"/>
                <a:cs typeface="Arial" panose="020B0604020202020204" pitchFamily="34" charset="0"/>
              </a:rPr>
              <a:t>C. </a:t>
            </a:r>
            <a:r>
              <a:rPr lang="en-US" sz="4500" b="1" smtClean="0">
                <a:latin typeface="Arial" panose="020B0604020202020204" pitchFamily="34" charset="0"/>
                <a:cs typeface="Arial" panose="020B0604020202020204" pitchFamily="34" charset="0"/>
              </a:rPr>
              <a:t>1 193,67.</a:t>
            </a:r>
            <a:endParaRPr lang="en-US" sz="4500" b="1">
              <a:latin typeface="Arial" panose="020B0604020202020204" pitchFamily="34" charset="0"/>
              <a:cs typeface="Arial" panose="020B0604020202020204" pitchFamily="34" charset="0"/>
            </a:endParaRPr>
          </a:p>
        </p:txBody>
      </p:sp>
      <p:sp>
        <p:nvSpPr>
          <p:cNvPr id="21" name="Rectangle 20"/>
          <p:cNvSpPr/>
          <p:nvPr/>
        </p:nvSpPr>
        <p:spPr>
          <a:xfrm>
            <a:off x="12391803" y="6654070"/>
            <a:ext cx="2845651" cy="784830"/>
          </a:xfrm>
          <a:prstGeom prst="rect">
            <a:avLst/>
          </a:prstGeom>
        </p:spPr>
        <p:txBody>
          <a:bodyPr wrap="none">
            <a:spAutoFit/>
          </a:bodyPr>
          <a:lstStyle/>
          <a:p>
            <a:pPr algn="ctr"/>
            <a:r>
              <a:rPr lang="en-US" sz="4500" b="1" smtClean="0">
                <a:latin typeface="Arial" panose="020B0604020202020204" pitchFamily="34" charset="0"/>
                <a:cs typeface="Arial" panose="020B0604020202020204" pitchFamily="34" charset="0"/>
              </a:rPr>
              <a:t>D. </a:t>
            </a:r>
            <a:r>
              <a:rPr lang="en-US" sz="4500" b="1" smtClean="0">
                <a:latin typeface="Arial" panose="020B0604020202020204" pitchFamily="34" charset="0"/>
                <a:cs typeface="Arial" panose="020B0604020202020204" pitchFamily="34" charset="0"/>
              </a:rPr>
              <a:t>128,67.</a:t>
            </a:r>
            <a:endParaRPr lang="en-US" sz="4500" b="1">
              <a:latin typeface="Arial" panose="020B0604020202020204" pitchFamily="34" charset="0"/>
              <a:cs typeface="Arial" panose="020B0604020202020204" pitchFamily="34" charset="0"/>
            </a:endParaRPr>
          </a:p>
        </p:txBody>
      </p:sp>
      <p:sp>
        <p:nvSpPr>
          <p:cNvPr id="6" name="Rectangle 5"/>
          <p:cNvSpPr/>
          <p:nvPr/>
        </p:nvSpPr>
        <p:spPr>
          <a:xfrm>
            <a:off x="609600" y="8259779"/>
            <a:ext cx="17221200" cy="1908215"/>
          </a:xfrm>
          <a:prstGeom prst="rect">
            <a:avLst/>
          </a:prstGeom>
        </p:spPr>
        <p:txBody>
          <a:bodyPr wrap="square">
            <a:spAutoFit/>
          </a:bodyPr>
          <a:lstStyle/>
          <a:p>
            <a:pPr>
              <a:lnSpc>
                <a:spcPct val="120000"/>
              </a:lnSpc>
              <a:spcBef>
                <a:spcPts val="600"/>
              </a:spcBef>
              <a:spcAft>
                <a:spcPts val="600"/>
              </a:spcAft>
            </a:pPr>
            <a:r>
              <a:rPr lang="en-US" sz="4500">
                <a:latin typeface="Arial" panose="020B0604020202020204" pitchFamily="34" charset="0"/>
                <a:cs typeface="Arial" panose="020B0604020202020204" pitchFamily="34" charset="0"/>
              </a:rPr>
              <a:t>Làm tròn các số hạng đến hàng đơn vị, tổng cần tính </a:t>
            </a:r>
            <a:r>
              <a:rPr lang="en-US" sz="4500">
                <a:latin typeface="Arial" panose="020B0604020202020204" pitchFamily="34" charset="0"/>
                <a:cs typeface="Arial" panose="020B0604020202020204" pitchFamily="34" charset="0"/>
              </a:rPr>
              <a:t>xấp </a:t>
            </a:r>
            <a:r>
              <a:rPr lang="en-US" sz="4500" smtClean="0">
                <a:latin typeface="Arial" panose="020B0604020202020204" pitchFamily="34" charset="0"/>
                <a:cs typeface="Arial" panose="020B0604020202020204" pitchFamily="34" charset="0"/>
              </a:rPr>
              <a:t>xỉ </a:t>
            </a:r>
            <a:r>
              <a:rPr lang="en-US" sz="4500">
                <a:latin typeface="Arial" panose="020B0604020202020204" pitchFamily="34" charset="0"/>
                <a:cs typeface="Arial" panose="020B0604020202020204" pitchFamily="34" charset="0"/>
              </a:rPr>
              <a:t>bằng:</a:t>
            </a:r>
          </a:p>
          <a:p>
            <a:pPr>
              <a:lnSpc>
                <a:spcPct val="120000"/>
              </a:lnSpc>
              <a:spcBef>
                <a:spcPts val="600"/>
              </a:spcBef>
              <a:spcAft>
                <a:spcPts val="600"/>
              </a:spcAft>
            </a:pPr>
            <a:r>
              <a:rPr lang="en-US" sz="4500">
                <a:latin typeface="Arial" panose="020B0604020202020204" pitchFamily="34" charset="0"/>
                <a:cs typeface="Arial" panose="020B0604020202020204" pitchFamily="34" charset="0"/>
              </a:rPr>
              <a:t>(255 + </a:t>
            </a:r>
            <a:r>
              <a:rPr lang="en-US" sz="4500">
                <a:latin typeface="Arial" panose="020B0604020202020204" pitchFamily="34" charset="0"/>
                <a:cs typeface="Arial" panose="020B0604020202020204" pitchFamily="34" charset="0"/>
              </a:rPr>
              <a:t>1</a:t>
            </a:r>
            <a:r>
              <a:rPr lang="en-US" sz="4500" smtClean="0">
                <a:latin typeface="Arial" panose="020B0604020202020204" pitchFamily="34" charset="0"/>
                <a:cs typeface="Arial" panose="020B0604020202020204" pitchFamily="34" charset="0"/>
              </a:rPr>
              <a:t>) + </a:t>
            </a:r>
            <a:r>
              <a:rPr lang="en-US" sz="4500">
                <a:latin typeface="Arial" panose="020B0604020202020204" pitchFamily="34" charset="0"/>
                <a:cs typeface="Arial" panose="020B0604020202020204" pitchFamily="34" charset="0"/>
              </a:rPr>
              <a:t>892 + 45 = (255 + 45) + (1 + 892) = 300 + 893 </a:t>
            </a:r>
            <a:r>
              <a:rPr lang="en-US" sz="4500">
                <a:latin typeface="Arial" panose="020B0604020202020204" pitchFamily="34" charset="0"/>
                <a:cs typeface="Arial" panose="020B0604020202020204" pitchFamily="34" charset="0"/>
              </a:rPr>
              <a:t>= </a:t>
            </a:r>
            <a:r>
              <a:rPr lang="en-US" sz="4500" smtClean="0">
                <a:latin typeface="Arial" panose="020B0604020202020204" pitchFamily="34" charset="0"/>
                <a:cs typeface="Arial" panose="020B0604020202020204" pitchFamily="34" charset="0"/>
              </a:rPr>
              <a:t>1 </a:t>
            </a:r>
            <a:r>
              <a:rPr lang="en-US" sz="4500">
                <a:latin typeface="Arial" panose="020B0604020202020204" pitchFamily="34" charset="0"/>
                <a:cs typeface="Arial" panose="020B0604020202020204" pitchFamily="34" charset="0"/>
              </a:rPr>
              <a:t>193.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iterate type="lt">
                                    <p:tmPct val="0"/>
                                  </p:iterate>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6">
                                            <p:txEl>
                                              <p:pRg st="0" end="0"/>
                                            </p:txEl>
                                          </p:spTgt>
                                        </p:tgtEl>
                                        <p:attrNameLst>
                                          <p:attrName>style.visibility</p:attrName>
                                        </p:attrNameLst>
                                      </p:cBhvr>
                                      <p:to>
                                        <p:strVal val="visible"/>
                                      </p:to>
                                    </p:set>
                                    <p:animEffect transition="in" filter="barn(inVertical)">
                                      <p:cBhvr>
                                        <p:cTn id="55" dur="500"/>
                                        <p:tgtEl>
                                          <p:spTgt spid="6">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6">
                                            <p:txEl>
                                              <p:pRg st="1" end="1"/>
                                            </p:txEl>
                                          </p:spTgt>
                                        </p:tgtEl>
                                        <p:attrNameLst>
                                          <p:attrName>style.visibility</p:attrName>
                                        </p:attrNameLst>
                                      </p:cBhvr>
                                      <p:to>
                                        <p:strVal val="visible"/>
                                      </p:to>
                                    </p:set>
                                    <p:animEffect transition="in" filter="barn(inVertical)">
                                      <p:cBhvr>
                                        <p:cTn id="60" dur="500"/>
                                        <p:tgtEl>
                                          <p:spTgt spid="6">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mph" presetSubtype="0" fill="hold" grpId="1" nodeType="clickEffect">
                                  <p:stCondLst>
                                    <p:cond delay="0"/>
                                  </p:stCondLst>
                                  <p:iterate type="lt">
                                    <p:tmPct val="4000"/>
                                  </p:iterate>
                                  <p:childTnLst>
                                    <p:set>
                                      <p:cBhvr override="childStyle">
                                        <p:cTn id="64" dur="500" fill="hold"/>
                                        <p:tgtEl>
                                          <p:spTgt spid="20"/>
                                        </p:tgtEl>
                                        <p:attrNameLst>
                                          <p:attrName>style.color</p:attrName>
                                        </p:attrNameLst>
                                      </p:cBhvr>
                                      <p:to>
                                        <p:clrVal>
                                          <a:srgbClr val="0070C0"/>
                                        </p:clrVal>
                                      </p:to>
                                    </p:set>
                                    <p:set>
                                      <p:cBhvr>
                                        <p:cTn id="65" dur="500" fill="hold"/>
                                        <p:tgtEl>
                                          <p:spTgt spid="20"/>
                                        </p:tgtEl>
                                        <p:attrNameLst>
                                          <p:attrName>fillcolor</p:attrName>
                                        </p:attrNameLst>
                                      </p:cBhvr>
                                      <p:to>
                                        <p:clrVal>
                                          <a:srgbClr val="0070C0"/>
                                        </p:clrVal>
                                      </p:to>
                                    </p:set>
                                    <p:set>
                                      <p:cBhvr>
                                        <p:cTn id="66" dur="500" fill="hold"/>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P spid="20" grpId="1"/>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l="42845" t="40821" r="8548"/>
          <a:stretch>
            <a:fillRect/>
          </a:stretch>
        </p:blipFill>
        <p:spPr>
          <a:xfrm rot="-5400000" flipV="1">
            <a:off x="9056941" y="2465566"/>
            <a:ext cx="19245984" cy="5355868"/>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316200" y="0"/>
            <a:ext cx="2749877" cy="1323378"/>
          </a:xfrm>
          <a:prstGeom prst="rect">
            <a:avLst/>
          </a:prstGeom>
        </p:spPr>
      </p:pic>
      <p:sp>
        <p:nvSpPr>
          <p:cNvPr id="9" name="TextBox 6"/>
          <p:cNvSpPr txBox="1"/>
          <p:nvPr/>
        </p:nvSpPr>
        <p:spPr>
          <a:xfrm>
            <a:off x="1965157" y="4000500"/>
            <a:ext cx="11079598" cy="896527"/>
          </a:xfrm>
          <a:prstGeom prst="rect">
            <a:avLst/>
          </a:prstGeom>
        </p:spPr>
        <p:txBody>
          <a:bodyPr lIns="0" tIns="0" rIns="0" bIns="0" rtlCol="0" anchor="t">
            <a:spAutoFit/>
          </a:bodyPr>
          <a:lstStyle/>
          <a:p>
            <a:pPr algn="ctr">
              <a:lnSpc>
                <a:spcPts val="7500"/>
              </a:lnSpc>
            </a:pPr>
            <a:r>
              <a:rPr lang="en-US" sz="5500" b="1" smtClean="0">
                <a:solidFill>
                  <a:srgbClr val="C00000"/>
                </a:solidFill>
                <a:latin typeface="Arial" panose="020B0604020202020204" pitchFamily="34" charset="0"/>
                <a:cs typeface="Arial" panose="020B0604020202020204" pitchFamily="34" charset="0"/>
              </a:rPr>
              <a:t>Giải</a:t>
            </a:r>
            <a:endParaRPr lang="en-US" sz="5500" b="1">
              <a:solidFill>
                <a:srgbClr val="C00000"/>
              </a:solidFill>
              <a:latin typeface="Arial" panose="020B0604020202020204" pitchFamily="34" charset="0"/>
              <a:cs typeface="Arial" panose="020B0604020202020204" pitchFamily="34" charset="0"/>
            </a:endParaRPr>
          </a:p>
        </p:txBody>
      </p:sp>
      <p:pic>
        <p:nvPicPr>
          <p:cNvPr id="18"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22323" y="8801100"/>
            <a:ext cx="1584157" cy="1198199"/>
          </a:xfrm>
          <a:prstGeom prst="rect">
            <a:avLst/>
          </a:prstGeom>
        </p:spPr>
      </p:pic>
      <p:sp>
        <p:nvSpPr>
          <p:cNvPr id="3" name="Rectangle 2"/>
          <p:cNvSpPr/>
          <p:nvPr/>
        </p:nvSpPr>
        <p:spPr>
          <a:xfrm>
            <a:off x="876301" y="1034177"/>
            <a:ext cx="14097000" cy="2585323"/>
          </a:xfrm>
          <a:prstGeom prst="rect">
            <a:avLst/>
          </a:prstGeom>
        </p:spPr>
        <p:txBody>
          <a:bodyPr wrap="square">
            <a:spAutoFit/>
          </a:bodyPr>
          <a:lstStyle/>
          <a:p>
            <a:pPr algn="just">
              <a:lnSpc>
                <a:spcPct val="120000"/>
              </a:lnSpc>
              <a:spcBef>
                <a:spcPts val="600"/>
              </a:spcBef>
              <a:spcAft>
                <a:spcPts val="600"/>
              </a:spcAft>
            </a:pPr>
            <a:r>
              <a:rPr lang="nl-NL" sz="4500" b="1">
                <a:latin typeface="Arial" panose="020B0604020202020204" pitchFamily="34" charset="0"/>
                <a:ea typeface="Times New Roman" panose="02020603050405020304" pitchFamily="18" charset="0"/>
                <a:cs typeface="Arial" panose="020B0604020202020204" pitchFamily="34" charset="0"/>
              </a:rPr>
              <a:t>Bài </a:t>
            </a:r>
            <a:r>
              <a:rPr lang="nl-NL" sz="4500" b="1" smtClean="0">
                <a:latin typeface="Arial" panose="020B0604020202020204" pitchFamily="34" charset="0"/>
                <a:ea typeface="Times New Roman" panose="02020603050405020304" pitchFamily="18" charset="0"/>
                <a:cs typeface="Arial" panose="020B0604020202020204" pitchFamily="34" charset="0"/>
              </a:rPr>
              <a:t>7.14 </a:t>
            </a:r>
            <a:r>
              <a:rPr lang="nl-NL" sz="4500" b="1">
                <a:latin typeface="Arial" panose="020B0604020202020204" pitchFamily="34" charset="0"/>
                <a:ea typeface="Times New Roman" panose="02020603050405020304" pitchFamily="18" charset="0"/>
                <a:cs typeface="Arial" panose="020B0604020202020204" pitchFamily="34" charset="0"/>
              </a:rPr>
              <a:t>(SGK – tr37</a:t>
            </a:r>
            <a:r>
              <a:rPr lang="nl-NL" sz="4500" b="1">
                <a:latin typeface="Arial" panose="020B0604020202020204" pitchFamily="34" charset="0"/>
                <a:ea typeface="Times New Roman" panose="02020603050405020304" pitchFamily="18" charset="0"/>
                <a:cs typeface="Arial" panose="020B0604020202020204" pitchFamily="34" charset="0"/>
              </a:rPr>
              <a:t>): </a:t>
            </a:r>
            <a:r>
              <a:rPr lang="nl-NL" sz="4500" smtClean="0">
                <a:solidFill>
                  <a:srgbClr val="000000"/>
                </a:solidFill>
                <a:latin typeface="Arial" panose="020B0604020202020204" pitchFamily="34" charset="0"/>
                <a:ea typeface="Calibri" panose="020F0502020204030204" pitchFamily="34" charset="0"/>
                <a:cs typeface="Arial" panose="020B0604020202020204" pitchFamily="34" charset="0"/>
              </a:rPr>
              <a:t>Chia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đều một thanh gỗ dài 6,32 m thành bốn đoạn bằng nhau. Tính độ dài mỗi đoạn gỗ (Làm tròn kết quả tới hàng phần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chục</a:t>
            </a:r>
            <a:r>
              <a:rPr lang="nl-NL" sz="4500" smtClean="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500">
              <a:latin typeface="Arial" panose="020B0604020202020204" pitchFamily="34" charset="0"/>
              <a:cs typeface="Arial" panose="020B0604020202020204" pitchFamily="34" charset="0"/>
            </a:endParaRPr>
          </a:p>
        </p:txBody>
      </p:sp>
      <p:sp>
        <p:nvSpPr>
          <p:cNvPr id="6" name="Rectangle 5"/>
          <p:cNvSpPr/>
          <p:nvPr/>
        </p:nvSpPr>
        <p:spPr>
          <a:xfrm>
            <a:off x="1276351" y="4897027"/>
            <a:ext cx="14211299" cy="4555093"/>
          </a:xfrm>
          <a:prstGeom prst="rect">
            <a:avLst/>
          </a:prstGeom>
        </p:spPr>
        <p:txBody>
          <a:bodyPr wrap="square">
            <a:spAutoFit/>
          </a:bodyPr>
          <a:lstStyle/>
          <a:p>
            <a:pPr>
              <a:lnSpc>
                <a:spcPct val="150000"/>
              </a:lnSpc>
              <a:spcAft>
                <a:spcPts val="800"/>
              </a:spcAft>
            </a:pP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Độ dài mỗi đoạn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gỗ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 </a:t>
            </a:r>
          </a:p>
          <a:p>
            <a:pPr algn="ctr">
              <a:lnSpc>
                <a:spcPct val="150000"/>
              </a:lnSpc>
              <a:spcAft>
                <a:spcPts val="8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6,32 : 4 = 1,58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m)</a:t>
            </a:r>
            <a:endParaRPr lang="en-US" sz="4500" smtClean="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8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Làm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tròn 1,58 tới hàng phần chục ta được kết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quả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a:t>
            </a:r>
          </a:p>
          <a:p>
            <a:pPr algn="ctr">
              <a:lnSpc>
                <a:spcPct val="150000"/>
              </a:lnSpc>
              <a:spcAft>
                <a:spcPts val="8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1,6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(m)</a:t>
            </a:r>
            <a:endParaRPr lang="en-US" sz="450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71856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arn(inVertical)">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barn(inVertical)">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barn(inVertical)">
                                      <p:cBhvr>
                                        <p:cTn id="2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rot="-5400000">
            <a:off x="-10963606" y="2326788"/>
            <a:ext cx="19245984" cy="6034028"/>
          </a:xfrm>
          <a:prstGeom prst="rect">
            <a:avLst/>
          </a:prstGeom>
        </p:spPr>
      </p:pic>
      <p:sp>
        <p:nvSpPr>
          <p:cNvPr id="4" name="TextBox 4"/>
          <p:cNvSpPr txBox="1"/>
          <p:nvPr/>
        </p:nvSpPr>
        <p:spPr>
          <a:xfrm>
            <a:off x="3429000" y="1026576"/>
            <a:ext cx="11790672" cy="896527"/>
          </a:xfrm>
          <a:prstGeom prst="rect">
            <a:avLst/>
          </a:prstGeom>
        </p:spPr>
        <p:txBody>
          <a:bodyPr lIns="0" tIns="0" rIns="0" bIns="0" rtlCol="0" anchor="t">
            <a:spAutoFit/>
          </a:bodyPr>
          <a:lstStyle/>
          <a:p>
            <a:pPr algn="ctr">
              <a:lnSpc>
                <a:spcPts val="7500"/>
              </a:lnSpc>
            </a:pPr>
            <a:r>
              <a:rPr lang="en-US" sz="6000" b="1" smtClean="0">
                <a:solidFill>
                  <a:srgbClr val="21201F"/>
                </a:solidFill>
                <a:latin typeface="Arial" panose="020B0604020202020204" pitchFamily="34" charset="0"/>
                <a:cs typeface="Arial" panose="020B0604020202020204" pitchFamily="34" charset="0"/>
              </a:rPr>
              <a:t>VẬN DỤNG</a:t>
            </a:r>
            <a:endParaRPr lang="en-US" sz="6000" b="1">
              <a:solidFill>
                <a:srgbClr val="21201F"/>
              </a:solidFill>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5621000" y="194722"/>
            <a:ext cx="2191444" cy="1816906"/>
          </a:xfrm>
          <a:prstGeom prst="rect">
            <a:avLst/>
          </a:prstGeom>
        </p:spPr>
      </p:pic>
      <p:pic>
        <p:nvPicPr>
          <p:cNvPr id="10"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04800" y="637256"/>
            <a:ext cx="768730" cy="778640"/>
          </a:xfrm>
          <a:prstGeom prst="rect">
            <a:avLst/>
          </a:prstGeom>
        </p:spPr>
      </p:pic>
      <p:pic>
        <p:nvPicPr>
          <p:cNvPr id="11" name="Picture 1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76955" y="4999560"/>
            <a:ext cx="679722" cy="688484"/>
          </a:xfrm>
          <a:prstGeom prst="rect">
            <a:avLst/>
          </a:prstGeom>
        </p:spPr>
      </p:pic>
      <p:sp>
        <p:nvSpPr>
          <p:cNvPr id="5" name="Rectangle 4"/>
          <p:cNvSpPr/>
          <p:nvPr/>
        </p:nvSpPr>
        <p:spPr>
          <a:xfrm>
            <a:off x="2476955" y="3148887"/>
            <a:ext cx="15148431" cy="5078313"/>
          </a:xfrm>
          <a:prstGeom prst="rect">
            <a:avLst/>
          </a:prstGeom>
        </p:spPr>
        <p:txBody>
          <a:bodyPr wrap="square">
            <a:spAutoFit/>
          </a:bodyPr>
          <a:lstStyle/>
          <a:p>
            <a:pPr algn="just">
              <a:lnSpc>
                <a:spcPct val="120000"/>
              </a:lnSpc>
              <a:spcBef>
                <a:spcPts val="600"/>
              </a:spcBef>
              <a:spcAft>
                <a:spcPts val="600"/>
              </a:spcAft>
            </a:pPr>
            <a:r>
              <a:rPr lang="nl-NL" sz="4500" b="1">
                <a:latin typeface="Arial" panose="020B0604020202020204" pitchFamily="34" charset="0"/>
                <a:ea typeface="Times New Roman" panose="02020603050405020304" pitchFamily="18" charset="0"/>
                <a:cs typeface="Arial" panose="020B0604020202020204" pitchFamily="34" charset="0"/>
              </a:rPr>
              <a:t>Bài </a:t>
            </a:r>
            <a:r>
              <a:rPr lang="nl-NL" sz="4500" b="1" smtClean="0">
                <a:latin typeface="Arial" panose="020B0604020202020204" pitchFamily="34" charset="0"/>
                <a:ea typeface="Times New Roman" panose="02020603050405020304" pitchFamily="18" charset="0"/>
                <a:cs typeface="Arial" panose="020B0604020202020204" pitchFamily="34" charset="0"/>
              </a:rPr>
              <a:t>7.16 </a:t>
            </a:r>
            <a:r>
              <a:rPr lang="nl-NL" sz="4500" b="1">
                <a:latin typeface="Arial" panose="020B0604020202020204" pitchFamily="34" charset="0"/>
                <a:ea typeface="Times New Roman" panose="02020603050405020304" pitchFamily="18" charset="0"/>
                <a:cs typeface="Arial" panose="020B0604020202020204" pitchFamily="34" charset="0"/>
              </a:rPr>
              <a:t>(SGK – tr37): </a:t>
            </a:r>
            <a:r>
              <a:rPr lang="nl-NL" sz="4500" smtClean="0">
                <a:solidFill>
                  <a:srgbClr val="000000"/>
                </a:solidFill>
                <a:latin typeface="Arial" panose="020B0604020202020204" pitchFamily="34" charset="0"/>
                <a:ea typeface="Calibri" panose="020F0502020204030204" pitchFamily="34" charset="0"/>
                <a:cs typeface="Arial" panose="020B0604020202020204" pitchFamily="34" charset="0"/>
              </a:rPr>
              <a:t>Mẹ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cho An 150 000 đồng để mua đồ dùng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học </a:t>
            </a:r>
            <a:r>
              <a:rPr lang="nl-NL" sz="4500" smtClean="0">
                <a:solidFill>
                  <a:srgbClr val="000000"/>
                </a:solidFill>
                <a:latin typeface="Arial" panose="020B0604020202020204" pitchFamily="34" charset="0"/>
                <a:ea typeface="Calibri" panose="020F0502020204030204" pitchFamily="34" charset="0"/>
                <a:cs typeface="Arial" panose="020B0604020202020204" pitchFamily="34" charset="0"/>
              </a:rPr>
              <a:t>tập.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An dự tính mua 15 quyển vở, 5 chiếc bút bi và 10 chiếc bút chì</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 </a:t>
            </a:r>
            <a:r>
              <a:rPr lang="nl-NL" sz="4500" smtClean="0">
                <a:solidFill>
                  <a:srgbClr val="000000"/>
                </a:solidFill>
                <a:latin typeface="Arial" panose="020B0604020202020204" pitchFamily="34" charset="0"/>
                <a:ea typeface="Calibri" panose="020F0502020204030204" pitchFamily="34" charset="0"/>
                <a:cs typeface="Arial" panose="020B0604020202020204" pitchFamily="34" charset="0"/>
              </a:rPr>
              <a:t>Giá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của một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quyển </a:t>
            </a:r>
            <a:r>
              <a:rPr lang="nl-NL" sz="4500" smtClean="0">
                <a:solidFill>
                  <a:srgbClr val="000000"/>
                </a:solidFill>
                <a:latin typeface="Arial" panose="020B0604020202020204" pitchFamily="34" charset="0"/>
                <a:ea typeface="Calibri" panose="020F0502020204030204" pitchFamily="34" charset="0"/>
                <a:cs typeface="Arial" panose="020B0604020202020204" pitchFamily="34" charset="0"/>
              </a:rPr>
              <a:t>vở, một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chiếc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bút </a:t>
            </a:r>
            <a:r>
              <a:rPr lang="nl-NL" sz="4500" smtClean="0">
                <a:solidFill>
                  <a:srgbClr val="000000"/>
                </a:solidFill>
                <a:latin typeface="Arial" panose="020B0604020202020204" pitchFamily="34" charset="0"/>
                <a:ea typeface="Calibri" panose="020F0502020204030204" pitchFamily="34" charset="0"/>
                <a:cs typeface="Arial" panose="020B0604020202020204" pitchFamily="34" charset="0"/>
              </a:rPr>
              <a:t>bi, một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chiếc bút chì lần lượt là 5 400 đồng, 2 800 đồng, 3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000 </a:t>
            </a:r>
            <a:r>
              <a:rPr lang="nl-NL" sz="4500" smtClean="0">
                <a:solidFill>
                  <a:srgbClr val="000000"/>
                </a:solidFill>
                <a:latin typeface="Arial" panose="020B0604020202020204" pitchFamily="34" charset="0"/>
                <a:ea typeface="Calibri" panose="020F0502020204030204" pitchFamily="34" charset="0"/>
                <a:cs typeface="Arial" panose="020B0604020202020204" pitchFamily="34" charset="0"/>
              </a:rPr>
              <a:t>đồng. Em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hãy ước lượng xem An có đủ tiền để mua đồ dùng học tập theo dự định không ?</a:t>
            </a:r>
            <a:endParaRPr lang="en-US" sz="4500">
              <a:latin typeface="Arial" panose="020B0604020202020204" pitchFamily="34" charset="0"/>
              <a:cs typeface="Arial" panose="020B0604020202020204" pitchFamily="34" charset="0"/>
            </a:endParaRPr>
          </a:p>
        </p:txBody>
      </p:sp>
      <p:pic>
        <p:nvPicPr>
          <p:cNvPr id="12" name="Picture 1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693877">
            <a:off x="518131" y="8555604"/>
            <a:ext cx="1724375" cy="1335607"/>
          </a:xfrm>
          <a:prstGeom prst="rect">
            <a:avLst/>
          </a:prstGeom>
        </p:spPr>
      </p:pic>
    </p:spTree>
    <p:extLst>
      <p:ext uri="{BB962C8B-B14F-4D97-AF65-F5344CB8AC3E}">
        <p14:creationId xmlns:p14="http://schemas.microsoft.com/office/powerpoint/2010/main" val="360600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a:off x="-478992" y="-5317964"/>
            <a:ext cx="19245984" cy="6804846"/>
          </a:xfrm>
          <a:prstGeom prst="rect">
            <a:avLst/>
          </a:prstGeom>
        </p:spPr>
      </p:pic>
      <p:pic>
        <p:nvPicPr>
          <p:cNvPr id="19"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992600" y="9188943"/>
            <a:ext cx="755715" cy="765458"/>
          </a:xfrm>
          <a:prstGeom prst="rect">
            <a:avLst/>
          </a:prstGeom>
        </p:spPr>
      </p:pic>
      <p:sp>
        <p:nvSpPr>
          <p:cNvPr id="18" name="TextBox 6"/>
          <p:cNvSpPr txBox="1"/>
          <p:nvPr/>
        </p:nvSpPr>
        <p:spPr>
          <a:xfrm>
            <a:off x="3352800" y="1943100"/>
            <a:ext cx="11079598" cy="881908"/>
          </a:xfrm>
          <a:prstGeom prst="rect">
            <a:avLst/>
          </a:prstGeom>
        </p:spPr>
        <p:txBody>
          <a:bodyPr lIns="0" tIns="0" rIns="0" bIns="0" rtlCol="0" anchor="t">
            <a:spAutoFit/>
          </a:bodyPr>
          <a:lstStyle/>
          <a:p>
            <a:pPr algn="ctr">
              <a:lnSpc>
                <a:spcPts val="7500"/>
              </a:lnSpc>
            </a:pPr>
            <a:r>
              <a:rPr lang="en-US" sz="5500" b="1" smtClean="0">
                <a:solidFill>
                  <a:srgbClr val="C00000"/>
                </a:solidFill>
                <a:latin typeface="Arial" panose="020B0604020202020204" pitchFamily="34" charset="0"/>
                <a:cs typeface="Arial" panose="020B0604020202020204" pitchFamily="34" charset="0"/>
              </a:rPr>
              <a:t>Giải</a:t>
            </a:r>
            <a:endParaRPr lang="en-US" sz="5500" b="1">
              <a:solidFill>
                <a:srgbClr val="C00000"/>
              </a:solidFill>
              <a:latin typeface="Arial" panose="020B0604020202020204" pitchFamily="34" charset="0"/>
              <a:cs typeface="Arial" panose="020B0604020202020204" pitchFamily="34" charset="0"/>
            </a:endParaRPr>
          </a:p>
        </p:txBody>
      </p:sp>
      <p:pic>
        <p:nvPicPr>
          <p:cNvPr id="25"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177455">
            <a:off x="511970" y="8679694"/>
            <a:ext cx="1781299" cy="1347310"/>
          </a:xfrm>
          <a:prstGeom prst="rect">
            <a:avLst/>
          </a:prstGeom>
        </p:spPr>
      </p:pic>
      <p:sp>
        <p:nvSpPr>
          <p:cNvPr id="3" name="Rectangle 2"/>
          <p:cNvSpPr/>
          <p:nvPr/>
        </p:nvSpPr>
        <p:spPr>
          <a:xfrm>
            <a:off x="1216057" y="2874442"/>
            <a:ext cx="16154400" cy="5539978"/>
          </a:xfrm>
          <a:prstGeom prst="rect">
            <a:avLst/>
          </a:prstGeom>
        </p:spPr>
        <p:txBody>
          <a:bodyPr wrap="square">
            <a:spAutoFit/>
          </a:bodyPr>
          <a:lstStyle/>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Mỗi quyển vở có giá không quá 6 000 đồng, mỗi bút chì và mỗi </a:t>
            </a:r>
            <a:r>
              <a:rPr lang="en-US" sz="4500">
                <a:latin typeface="Arial" panose="020B0604020202020204" pitchFamily="34" charset="0"/>
                <a:cs typeface="Arial" panose="020B0604020202020204" pitchFamily="34" charset="0"/>
              </a:rPr>
              <a:t>bút </a:t>
            </a:r>
            <a:r>
              <a:rPr lang="en-US" sz="4500" smtClean="0">
                <a:latin typeface="Arial" panose="020B0604020202020204" pitchFamily="34" charset="0"/>
                <a:cs typeface="Arial" panose="020B0604020202020204" pitchFamily="34" charset="0"/>
              </a:rPr>
              <a:t>bi </a:t>
            </a:r>
            <a:r>
              <a:rPr lang="en-US" sz="4500">
                <a:latin typeface="Arial" panose="020B0604020202020204" pitchFamily="34" charset="0"/>
                <a:cs typeface="Arial" panose="020B0604020202020204" pitchFamily="34" charset="0"/>
              </a:rPr>
              <a:t>đều </a:t>
            </a:r>
            <a:r>
              <a:rPr lang="en-US" sz="4500">
                <a:latin typeface="Arial" panose="020B0604020202020204" pitchFamily="34" charset="0"/>
                <a:cs typeface="Arial" panose="020B0604020202020204" pitchFamily="34" charset="0"/>
              </a:rPr>
              <a:t>có </a:t>
            </a:r>
            <a:r>
              <a:rPr lang="en-US" sz="4500" smtClean="0">
                <a:latin typeface="Arial" panose="020B0604020202020204" pitchFamily="34" charset="0"/>
                <a:cs typeface="Arial" panose="020B0604020202020204" pitchFamily="34" charset="0"/>
              </a:rPr>
              <a:t>giá không </a:t>
            </a:r>
            <a:r>
              <a:rPr lang="en-US" sz="4500">
                <a:latin typeface="Arial" panose="020B0604020202020204" pitchFamily="34" charset="0"/>
                <a:cs typeface="Arial" panose="020B0604020202020204" pitchFamily="34" charset="0"/>
              </a:rPr>
              <a:t>quá 3 000 đồng. Tổng số tiền phải trả không </a:t>
            </a:r>
            <a:r>
              <a:rPr lang="en-US" sz="4500">
                <a:latin typeface="Arial" panose="020B0604020202020204" pitchFamily="34" charset="0"/>
                <a:cs typeface="Arial" panose="020B0604020202020204" pitchFamily="34" charset="0"/>
              </a:rPr>
              <a:t>quá</a:t>
            </a:r>
            <a:r>
              <a:rPr lang="en-US" sz="4500" smtClean="0">
                <a:latin typeface="Arial" panose="020B0604020202020204" pitchFamily="34" charset="0"/>
                <a:cs typeface="Arial" panose="020B0604020202020204" pitchFamily="34" charset="0"/>
              </a:rPr>
              <a:t>:</a:t>
            </a:r>
            <a:endParaRPr lang="en-US" sz="4500">
              <a:latin typeface="Arial" panose="020B0604020202020204" pitchFamily="34" charset="0"/>
              <a:cs typeface="Arial" panose="020B0604020202020204" pitchFamily="34" charset="0"/>
            </a:endParaRPr>
          </a:p>
          <a:p>
            <a:pPr algn="ctr">
              <a:lnSpc>
                <a:spcPct val="120000"/>
              </a:lnSpc>
              <a:spcBef>
                <a:spcPts val="600"/>
              </a:spcBef>
              <a:spcAft>
                <a:spcPts val="600"/>
              </a:spcAft>
            </a:pPr>
            <a:r>
              <a:rPr lang="en-US" sz="4500">
                <a:latin typeface="Arial" panose="020B0604020202020204" pitchFamily="34" charset="0"/>
                <a:cs typeface="Arial" panose="020B0604020202020204" pitchFamily="34" charset="0"/>
              </a:rPr>
              <a:t>6 </a:t>
            </a:r>
            <a:r>
              <a:rPr lang="en-US" sz="4500">
                <a:latin typeface="Arial" panose="020B0604020202020204" pitchFamily="34" charset="0"/>
                <a:cs typeface="Arial" panose="020B0604020202020204" pitchFamily="34" charset="0"/>
              </a:rPr>
              <a:t>000 </a:t>
            </a:r>
            <a:r>
              <a:rPr lang="en-US" sz="4500" smtClean="0">
                <a:latin typeface="Arial" panose="020B0604020202020204" pitchFamily="34" charset="0"/>
                <a:cs typeface="Arial" panose="020B0604020202020204" pitchFamily="34" charset="0"/>
              </a:rPr>
              <a:t>. 15 </a:t>
            </a:r>
            <a:r>
              <a:rPr lang="en-US" sz="4500">
                <a:latin typeface="Arial" panose="020B0604020202020204" pitchFamily="34" charset="0"/>
                <a:cs typeface="Arial" panose="020B0604020202020204" pitchFamily="34" charset="0"/>
              </a:rPr>
              <a:t>+ 3 </a:t>
            </a:r>
            <a:r>
              <a:rPr lang="en-US" sz="4500">
                <a:latin typeface="Arial" panose="020B0604020202020204" pitchFamily="34" charset="0"/>
                <a:cs typeface="Arial" panose="020B0604020202020204" pitchFamily="34" charset="0"/>
              </a:rPr>
              <a:t>000 </a:t>
            </a:r>
            <a:r>
              <a:rPr lang="en-US" sz="4500" smtClean="0">
                <a:latin typeface="Arial" panose="020B0604020202020204" pitchFamily="34" charset="0"/>
                <a:cs typeface="Arial" panose="020B0604020202020204" pitchFamily="34" charset="0"/>
              </a:rPr>
              <a:t>. </a:t>
            </a:r>
            <a:r>
              <a:rPr lang="en-US" sz="4500">
                <a:latin typeface="Arial" panose="020B0604020202020204" pitchFamily="34" charset="0"/>
                <a:cs typeface="Arial" panose="020B0604020202020204" pitchFamily="34" charset="0"/>
              </a:rPr>
              <a:t>5 + 3 </a:t>
            </a:r>
            <a:r>
              <a:rPr lang="en-US" sz="4500">
                <a:latin typeface="Arial" panose="020B0604020202020204" pitchFamily="34" charset="0"/>
                <a:cs typeface="Arial" panose="020B0604020202020204" pitchFamily="34" charset="0"/>
              </a:rPr>
              <a:t>000 </a:t>
            </a:r>
            <a:r>
              <a:rPr lang="en-US" sz="4500" smtClean="0">
                <a:latin typeface="Arial" panose="020B0604020202020204" pitchFamily="34" charset="0"/>
                <a:cs typeface="Arial" panose="020B0604020202020204" pitchFamily="34" charset="0"/>
              </a:rPr>
              <a:t>. </a:t>
            </a:r>
            <a:r>
              <a:rPr lang="en-US" sz="4500">
                <a:latin typeface="Arial" panose="020B0604020202020204" pitchFamily="34" charset="0"/>
                <a:cs typeface="Arial" panose="020B0604020202020204" pitchFamily="34" charset="0"/>
              </a:rPr>
              <a:t>10 = (6 000 + 3 000</a:t>
            </a:r>
            <a:r>
              <a:rPr lang="en-US" sz="4500">
                <a:latin typeface="Arial" panose="020B0604020202020204" pitchFamily="34" charset="0"/>
                <a:cs typeface="Arial" panose="020B0604020202020204" pitchFamily="34" charset="0"/>
              </a:rPr>
              <a:t>) </a:t>
            </a:r>
            <a:r>
              <a:rPr lang="en-US" sz="4500" smtClean="0">
                <a:latin typeface="Arial" panose="020B0604020202020204" pitchFamily="34" charset="0"/>
                <a:cs typeface="Arial" panose="020B0604020202020204" pitchFamily="34" charset="0"/>
              </a:rPr>
              <a:t>. </a:t>
            </a:r>
            <a:r>
              <a:rPr lang="en-US" sz="4500">
                <a:latin typeface="Arial" panose="020B0604020202020204" pitchFamily="34" charset="0"/>
                <a:cs typeface="Arial" panose="020B0604020202020204" pitchFamily="34" charset="0"/>
              </a:rPr>
              <a:t>15 </a:t>
            </a:r>
            <a:endParaRPr lang="en-US" sz="4500" smtClean="0">
              <a:latin typeface="Arial" panose="020B0604020202020204" pitchFamily="34" charset="0"/>
              <a:cs typeface="Arial" panose="020B0604020202020204" pitchFamily="34" charset="0"/>
            </a:endParaRPr>
          </a:p>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 </a:t>
            </a:r>
            <a:r>
              <a:rPr lang="en-US" sz="4500" smtClean="0">
                <a:latin typeface="Arial" panose="020B0604020202020204" pitchFamily="34" charset="0"/>
                <a:cs typeface="Arial" panose="020B0604020202020204" pitchFamily="34" charset="0"/>
              </a:rPr>
              <a:t>                                                            = </a:t>
            </a:r>
            <a:r>
              <a:rPr lang="en-US" sz="4500">
                <a:latin typeface="Arial" panose="020B0604020202020204" pitchFamily="34" charset="0"/>
                <a:cs typeface="Arial" panose="020B0604020202020204" pitchFamily="34" charset="0"/>
              </a:rPr>
              <a:t>135 000 (đồng).</a:t>
            </a:r>
          </a:p>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Vậy với 150 000 đồng, An đủ tiền mua </a:t>
            </a:r>
            <a:r>
              <a:rPr lang="en-US" sz="4500">
                <a:latin typeface="Arial" panose="020B0604020202020204" pitchFamily="34" charset="0"/>
                <a:cs typeface="Arial" panose="020B0604020202020204" pitchFamily="34" charset="0"/>
              </a:rPr>
              <a:t>số </a:t>
            </a:r>
            <a:r>
              <a:rPr lang="en-US" sz="4500" smtClean="0">
                <a:latin typeface="Arial" panose="020B0604020202020204" pitchFamily="34" charset="0"/>
                <a:cs typeface="Arial" panose="020B0604020202020204" pitchFamily="34" charset="0"/>
              </a:rPr>
              <a:t>đồ </a:t>
            </a:r>
            <a:r>
              <a:rPr lang="en-US" sz="4500">
                <a:latin typeface="Arial" panose="020B0604020202020204" pitchFamily="34" charset="0"/>
                <a:cs typeface="Arial" panose="020B0604020202020204" pitchFamily="34" charset="0"/>
              </a:rPr>
              <a:t>dùng học tập đó.</a:t>
            </a:r>
          </a:p>
        </p:txBody>
      </p:sp>
    </p:spTree>
    <p:extLst>
      <p:ext uri="{BB962C8B-B14F-4D97-AF65-F5344CB8AC3E}">
        <p14:creationId xmlns:p14="http://schemas.microsoft.com/office/powerpoint/2010/main" val="236634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flipV="1">
            <a:off x="-478992" y="8826712"/>
            <a:ext cx="19245984" cy="6804846"/>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55555" flipH="1">
            <a:off x="15387417" y="-195924"/>
            <a:ext cx="4531892" cy="2180973"/>
          </a:xfrm>
          <a:prstGeom prst="rect">
            <a:avLst/>
          </a:prstGeom>
        </p:spPr>
      </p:pic>
      <p:sp>
        <p:nvSpPr>
          <p:cNvPr id="10" name="TextBox 10"/>
          <p:cNvSpPr txBox="1"/>
          <p:nvPr/>
        </p:nvSpPr>
        <p:spPr>
          <a:xfrm>
            <a:off x="1839911" y="6481073"/>
            <a:ext cx="2869581" cy="758290"/>
          </a:xfrm>
          <a:prstGeom prst="rect">
            <a:avLst/>
          </a:prstGeom>
        </p:spPr>
        <p:txBody>
          <a:bodyPr lIns="0" tIns="0" rIns="0" bIns="0" rtlCol="0" anchor="t">
            <a:spAutoFit/>
          </a:bodyPr>
          <a:lstStyle/>
          <a:p>
            <a:pPr algn="ctr">
              <a:lnSpc>
                <a:spcPts val="5350"/>
              </a:lnSpc>
            </a:pPr>
            <a:r>
              <a:rPr lang="en-US" sz="5350">
                <a:solidFill>
                  <a:srgbClr val="FFF9E4"/>
                </a:solidFill>
                <a:latin typeface="Brasika"/>
              </a:rPr>
              <a:t>Yes</a:t>
            </a:r>
          </a:p>
        </p:txBody>
      </p:sp>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5712990" y="668554"/>
            <a:ext cx="446266" cy="452019"/>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98040" y="5721634"/>
            <a:ext cx="478260" cy="484426"/>
          </a:xfrm>
          <a:prstGeom prst="rect">
            <a:avLst/>
          </a:prstGeom>
        </p:spPr>
      </p:pic>
      <p:pic>
        <p:nvPicPr>
          <p:cNvPr id="16" name="Picture 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76400" y="1414325"/>
            <a:ext cx="15345147" cy="4714365"/>
          </a:xfrm>
          <a:prstGeom prst="rect">
            <a:avLst/>
          </a:prstGeom>
        </p:spPr>
      </p:pic>
      <p:sp>
        <p:nvSpPr>
          <p:cNvPr id="17" name="TextBox 8"/>
          <p:cNvSpPr txBox="1"/>
          <p:nvPr/>
        </p:nvSpPr>
        <p:spPr>
          <a:xfrm>
            <a:off x="2245733" y="1847903"/>
            <a:ext cx="13984866" cy="3847207"/>
          </a:xfrm>
          <a:prstGeom prst="rect">
            <a:avLst/>
          </a:prstGeom>
        </p:spPr>
        <p:txBody>
          <a:bodyPr wrap="square" lIns="0" tIns="0" rIns="0" bIns="0" rtlCol="0" anchor="t">
            <a:spAutoFit/>
          </a:bodyPr>
          <a:lstStyle/>
          <a:p>
            <a:pPr algn="just">
              <a:lnSpc>
                <a:spcPct val="120000"/>
              </a:lnSpc>
              <a:spcBef>
                <a:spcPts val="600"/>
              </a:spcBef>
              <a:spcAft>
                <a:spcPts val="600"/>
              </a:spcAft>
            </a:pPr>
            <a:r>
              <a:rPr lang="vi-VN" sz="4000">
                <a:latin typeface="Arial" panose="020B0604020202020204" pitchFamily="34" charset="0"/>
                <a:ea typeface="Arial" panose="020B0604020202020204" pitchFamily="34" charset="0"/>
                <a:cs typeface="Arial" panose="020B0604020202020204" pitchFamily="34" charset="0"/>
              </a:rPr>
              <a:t>Tháng 7-2020 Việt Nam xuất khẩu </a:t>
            </a:r>
            <a:r>
              <a:rPr lang="vi-VN" sz="4000" smtClean="0">
                <a:latin typeface="Arial" panose="020B0604020202020204" pitchFamily="34" charset="0"/>
                <a:ea typeface="Arial" panose="020B0604020202020204" pitchFamily="34" charset="0"/>
                <a:cs typeface="Arial" panose="020B0604020202020204" pitchFamily="34" charset="0"/>
              </a:rPr>
              <a:t>g</a:t>
            </a:r>
            <a:r>
              <a:rPr lang="en-GB" sz="4000" smtClean="0">
                <a:latin typeface="Arial" panose="020B0604020202020204" pitchFamily="34" charset="0"/>
                <a:ea typeface="Arial" panose="020B0604020202020204" pitchFamily="34" charset="0"/>
                <a:cs typeface="Arial" panose="020B0604020202020204" pitchFamily="34" charset="0"/>
              </a:rPr>
              <a:t>ầ</a:t>
            </a:r>
            <a:r>
              <a:rPr lang="vi-VN" sz="4000" smtClean="0">
                <a:latin typeface="Arial" panose="020B0604020202020204" pitchFamily="34" charset="0"/>
                <a:ea typeface="Arial" panose="020B0604020202020204" pitchFamily="34" charset="0"/>
                <a:cs typeface="Arial" panose="020B0604020202020204" pitchFamily="34" charset="0"/>
              </a:rPr>
              <a:t>n 480</a:t>
            </a:r>
            <a:r>
              <a:rPr lang="en-GB" sz="4000" smtClean="0">
                <a:latin typeface="Arial" panose="020B0604020202020204" pitchFamily="34" charset="0"/>
                <a:ea typeface="Arial" panose="020B0604020202020204" pitchFamily="34" charset="0"/>
                <a:cs typeface="Arial" panose="020B0604020202020204" pitchFamily="34" charset="0"/>
              </a:rPr>
              <a:t> </a:t>
            </a:r>
            <a:r>
              <a:rPr lang="vi-VN" sz="4000" smtClean="0">
                <a:latin typeface="Arial" panose="020B0604020202020204" pitchFamily="34" charset="0"/>
                <a:ea typeface="Arial" panose="020B0604020202020204" pitchFamily="34" charset="0"/>
                <a:cs typeface="Arial" panose="020B0604020202020204" pitchFamily="34" charset="0"/>
              </a:rPr>
              <a:t>nghìn t</a:t>
            </a:r>
            <a:r>
              <a:rPr lang="en-GB" sz="4000" smtClean="0">
                <a:latin typeface="Arial" panose="020B0604020202020204" pitchFamily="34" charset="0"/>
                <a:ea typeface="Arial" panose="020B0604020202020204" pitchFamily="34" charset="0"/>
                <a:cs typeface="Arial" panose="020B0604020202020204" pitchFamily="34" charset="0"/>
              </a:rPr>
              <a:t>ấ</a:t>
            </a:r>
            <a:r>
              <a:rPr lang="vi-VN" sz="4000" smtClean="0">
                <a:latin typeface="Arial" panose="020B0604020202020204" pitchFamily="34" charset="0"/>
                <a:ea typeface="Arial" panose="020B0604020202020204" pitchFamily="34" charset="0"/>
                <a:cs typeface="Arial" panose="020B0604020202020204" pitchFamily="34" charset="0"/>
              </a:rPr>
              <a:t>n </a:t>
            </a:r>
            <a:r>
              <a:rPr lang="vi-VN" sz="4000">
                <a:latin typeface="Arial" panose="020B0604020202020204" pitchFamily="34" charset="0"/>
                <a:ea typeface="Arial" panose="020B0604020202020204" pitchFamily="34" charset="0"/>
                <a:cs typeface="Arial" panose="020B0604020202020204" pitchFamily="34" charset="0"/>
              </a:rPr>
              <a:t>gạo, trị giá trên 232 triệu </a:t>
            </a:r>
            <a:r>
              <a:rPr lang="vi-VN" sz="4000" smtClean="0">
                <a:latin typeface="Arial" panose="020B0604020202020204" pitchFamily="34" charset="0"/>
                <a:ea typeface="Arial" panose="020B0604020202020204" pitchFamily="34" charset="0"/>
                <a:cs typeface="Arial" panose="020B0604020202020204" pitchFamily="34" charset="0"/>
              </a:rPr>
              <a:t>USD.</a:t>
            </a:r>
            <a:r>
              <a:rPr lang="en-GB" sz="4000" smtClean="0">
                <a:latin typeface="Arial" panose="020B0604020202020204" pitchFamily="34" charset="0"/>
                <a:ea typeface="Arial" panose="020B0604020202020204" pitchFamily="34" charset="0"/>
                <a:cs typeface="Arial" panose="020B0604020202020204" pitchFamily="34" charset="0"/>
              </a:rPr>
              <a:t> </a:t>
            </a:r>
            <a:r>
              <a:rPr lang="vi-VN" sz="4000" smtClean="0">
                <a:latin typeface="Arial" panose="020B0604020202020204" pitchFamily="34" charset="0"/>
                <a:ea typeface="Arial" panose="020B0604020202020204" pitchFamily="34" charset="0"/>
                <a:cs typeface="Arial" panose="020B0604020202020204" pitchFamily="34" charset="0"/>
              </a:rPr>
              <a:t>Theo </a:t>
            </a:r>
            <a:r>
              <a:rPr lang="vi-VN" sz="4000">
                <a:latin typeface="Arial" panose="020B0604020202020204" pitchFamily="34" charset="0"/>
                <a:ea typeface="Arial" panose="020B0604020202020204" pitchFamily="34" charset="0"/>
                <a:cs typeface="Arial" panose="020B0604020202020204" pitchFamily="34" charset="0"/>
              </a:rPr>
              <a:t>số liệu của Tổng cục Hải quan, xuất </a:t>
            </a:r>
            <a:r>
              <a:rPr lang="vi-VN" sz="4000" smtClean="0">
                <a:latin typeface="Arial" panose="020B0604020202020204" pitchFamily="34" charset="0"/>
                <a:ea typeface="Arial" panose="020B0604020202020204" pitchFamily="34" charset="0"/>
                <a:cs typeface="Arial" panose="020B0604020202020204" pitchFamily="34" charset="0"/>
              </a:rPr>
              <a:t>khẩu</a:t>
            </a:r>
            <a:r>
              <a:rPr lang="en-GB" sz="4000" smtClean="0">
                <a:latin typeface="Arial" panose="020B0604020202020204" pitchFamily="34" charset="0"/>
                <a:ea typeface="Arial" panose="020B0604020202020204" pitchFamily="34" charset="0"/>
                <a:cs typeface="Arial" panose="020B0604020202020204" pitchFamily="34" charset="0"/>
              </a:rPr>
              <a:t> </a:t>
            </a:r>
            <a:r>
              <a:rPr lang="vi-VN" sz="4000" smtClean="0">
                <a:latin typeface="Arial" panose="020B0604020202020204" pitchFamily="34" charset="0"/>
                <a:ea typeface="Arial" panose="020B0604020202020204" pitchFamily="34" charset="0"/>
                <a:cs typeface="Arial" panose="020B0604020202020204" pitchFamily="34" charset="0"/>
              </a:rPr>
              <a:t>gạo </a:t>
            </a:r>
            <a:r>
              <a:rPr lang="vi-VN" sz="4000">
                <a:latin typeface="Arial" panose="020B0604020202020204" pitchFamily="34" charset="0"/>
                <a:ea typeface="Arial" panose="020B0604020202020204" pitchFamily="34" charset="0"/>
                <a:cs typeface="Arial" panose="020B0604020202020204" pitchFamily="34" charset="0"/>
              </a:rPr>
              <a:t>của Việt Nam tháng 7 đạt 479 633 </a:t>
            </a:r>
            <a:r>
              <a:rPr lang="vi-VN" sz="4000" smtClean="0">
                <a:latin typeface="Arial" panose="020B0604020202020204" pitchFamily="34" charset="0"/>
                <a:ea typeface="Arial" panose="020B0604020202020204" pitchFamily="34" charset="0"/>
                <a:cs typeface="Arial" panose="020B0604020202020204" pitchFamily="34" charset="0"/>
              </a:rPr>
              <a:t>t</a:t>
            </a:r>
            <a:r>
              <a:rPr lang="en-GB" sz="4000" smtClean="0">
                <a:latin typeface="Arial" panose="020B0604020202020204" pitchFamily="34" charset="0"/>
                <a:ea typeface="Arial" panose="020B0604020202020204" pitchFamily="34" charset="0"/>
                <a:cs typeface="Arial" panose="020B0604020202020204" pitchFamily="34" charset="0"/>
              </a:rPr>
              <a:t>ấ</a:t>
            </a:r>
            <a:r>
              <a:rPr lang="vi-VN" sz="4000" smtClean="0">
                <a:latin typeface="Arial" panose="020B0604020202020204" pitchFamily="34" charset="0"/>
                <a:ea typeface="Arial" panose="020B0604020202020204" pitchFamily="34" charset="0"/>
                <a:cs typeface="Arial" panose="020B0604020202020204" pitchFamily="34" charset="0"/>
              </a:rPr>
              <a:t>n</a:t>
            </a:r>
            <a:r>
              <a:rPr lang="vi-VN" sz="4000">
                <a:latin typeface="Arial" panose="020B0604020202020204" pitchFamily="34" charset="0"/>
                <a:ea typeface="Arial" panose="020B0604020202020204" pitchFamily="34" charset="0"/>
                <a:cs typeface="Arial" panose="020B0604020202020204" pitchFamily="34" charset="0"/>
              </a:rPr>
              <a:t>, </a:t>
            </a:r>
            <a:r>
              <a:rPr lang="vi-VN" sz="4000" smtClean="0">
                <a:latin typeface="Arial" panose="020B0604020202020204" pitchFamily="34" charset="0"/>
                <a:ea typeface="Arial" panose="020B0604020202020204" pitchFamily="34" charset="0"/>
                <a:cs typeface="Arial" panose="020B0604020202020204" pitchFamily="34" charset="0"/>
              </a:rPr>
              <a:t>trị</a:t>
            </a:r>
            <a:r>
              <a:rPr lang="en-GB" sz="4000" smtClean="0">
                <a:latin typeface="Arial" panose="020B0604020202020204" pitchFamily="34" charset="0"/>
                <a:ea typeface="Arial" panose="020B0604020202020204" pitchFamily="34" charset="0"/>
                <a:cs typeface="Arial" panose="020B0604020202020204" pitchFamily="34" charset="0"/>
              </a:rPr>
              <a:t> </a:t>
            </a:r>
            <a:r>
              <a:rPr lang="vi-VN" sz="4000" smtClean="0">
                <a:latin typeface="Arial" panose="020B0604020202020204" pitchFamily="34" charset="0"/>
                <a:ea typeface="Arial" panose="020B0604020202020204" pitchFamily="34" charset="0"/>
                <a:cs typeface="Arial" panose="020B0604020202020204" pitchFamily="34" charset="0"/>
              </a:rPr>
              <a:t>giá </a:t>
            </a:r>
            <a:r>
              <a:rPr lang="vi-VN" sz="4000">
                <a:latin typeface="Arial" panose="020B0604020202020204" pitchFamily="34" charset="0"/>
                <a:ea typeface="Arial" panose="020B0604020202020204" pitchFamily="34" charset="0"/>
                <a:cs typeface="Arial" panose="020B0604020202020204" pitchFamily="34" charset="0"/>
              </a:rPr>
              <a:t>232,142 372 triệu USD, </a:t>
            </a:r>
            <a:r>
              <a:rPr lang="vi-VN" sz="4000" smtClean="0">
                <a:latin typeface="Arial" panose="020B0604020202020204" pitchFamily="34" charset="0"/>
                <a:ea typeface="Arial" panose="020B0604020202020204" pitchFamily="34" charset="0"/>
                <a:cs typeface="Arial" panose="020B0604020202020204" pitchFamily="34" charset="0"/>
              </a:rPr>
              <a:t>gi</a:t>
            </a:r>
            <a:r>
              <a:rPr lang="en-GB" sz="4000">
                <a:latin typeface="Arial" panose="020B0604020202020204" pitchFamily="34" charset="0"/>
                <a:ea typeface="Arial" panose="020B0604020202020204" pitchFamily="34" charset="0"/>
                <a:cs typeface="Arial" panose="020B0604020202020204" pitchFamily="34" charset="0"/>
              </a:rPr>
              <a:t>á</a:t>
            </a:r>
            <a:r>
              <a:rPr lang="vi-VN" sz="4000" smtClean="0">
                <a:latin typeface="Arial" panose="020B0604020202020204" pitchFamily="34" charset="0"/>
                <a:ea typeface="Arial" panose="020B0604020202020204" pitchFamily="34" charset="0"/>
                <a:cs typeface="Arial" panose="020B0604020202020204" pitchFamily="34" charset="0"/>
              </a:rPr>
              <a:t> xu</a:t>
            </a:r>
            <a:r>
              <a:rPr lang="en-GB" sz="4000" smtClean="0">
                <a:latin typeface="Arial" panose="020B0604020202020204" pitchFamily="34" charset="0"/>
                <a:ea typeface="Arial" panose="020B0604020202020204" pitchFamily="34" charset="0"/>
                <a:cs typeface="Arial" panose="020B0604020202020204" pitchFamily="34" charset="0"/>
              </a:rPr>
              <a:t>ấ</a:t>
            </a:r>
            <a:r>
              <a:rPr lang="vi-VN" sz="4000" smtClean="0">
                <a:latin typeface="Arial" panose="020B0604020202020204" pitchFamily="34" charset="0"/>
                <a:ea typeface="Arial" panose="020B0604020202020204" pitchFamily="34" charset="0"/>
                <a:cs typeface="Arial" panose="020B0604020202020204" pitchFamily="34" charset="0"/>
              </a:rPr>
              <a:t>t </a:t>
            </a:r>
            <a:r>
              <a:rPr lang="vi-VN" sz="4000">
                <a:latin typeface="Arial" panose="020B0604020202020204" pitchFamily="34" charset="0"/>
                <a:ea typeface="Arial" panose="020B0604020202020204" pitchFamily="34" charset="0"/>
                <a:cs typeface="Arial" panose="020B0604020202020204" pitchFamily="34" charset="0"/>
              </a:rPr>
              <a:t>trung </a:t>
            </a:r>
            <a:r>
              <a:rPr lang="vi-VN" sz="4000" smtClean="0">
                <a:latin typeface="Arial" panose="020B0604020202020204" pitchFamily="34" charset="0"/>
                <a:ea typeface="Arial" panose="020B0604020202020204" pitchFamily="34" charset="0"/>
                <a:cs typeface="Arial" panose="020B0604020202020204" pitchFamily="34" charset="0"/>
              </a:rPr>
              <a:t>bình</a:t>
            </a:r>
            <a:r>
              <a:rPr lang="en-GB" sz="4000" smtClean="0">
                <a:latin typeface="Arial" panose="020B0604020202020204" pitchFamily="34" charset="0"/>
                <a:ea typeface="Arial" panose="020B0604020202020204" pitchFamily="34" charset="0"/>
                <a:cs typeface="Arial" panose="020B0604020202020204" pitchFamily="34" charset="0"/>
              </a:rPr>
              <a:t> </a:t>
            </a:r>
            <a:r>
              <a:rPr lang="vi-VN" sz="4000" smtClean="0">
                <a:latin typeface="Arial" panose="020B0604020202020204" pitchFamily="34" charset="0"/>
                <a:ea typeface="Arial" panose="020B0604020202020204" pitchFamily="34" charset="0"/>
                <a:cs typeface="Arial" panose="020B0604020202020204" pitchFamily="34" charset="0"/>
              </a:rPr>
              <a:t>đạt </a:t>
            </a:r>
            <a:r>
              <a:rPr lang="vi-VN" sz="4000">
                <a:latin typeface="Arial" panose="020B0604020202020204" pitchFamily="34" charset="0"/>
                <a:ea typeface="Arial" panose="020B0604020202020204" pitchFamily="34" charset="0"/>
                <a:cs typeface="Arial" panose="020B0604020202020204" pitchFamily="34" charset="0"/>
              </a:rPr>
              <a:t>484 </a:t>
            </a:r>
            <a:r>
              <a:rPr lang="vi-VN" sz="4000" smtClean="0">
                <a:latin typeface="Arial" panose="020B0604020202020204" pitchFamily="34" charset="0"/>
                <a:ea typeface="Arial" panose="020B0604020202020204" pitchFamily="34" charset="0"/>
                <a:cs typeface="Arial" panose="020B0604020202020204" pitchFamily="34" charset="0"/>
              </a:rPr>
              <a:t>USD</a:t>
            </a:r>
            <a:r>
              <a:rPr lang="en-GB" sz="4000" smtClean="0">
                <a:latin typeface="Arial" panose="020B0604020202020204" pitchFamily="34" charset="0"/>
                <a:ea typeface="Arial" panose="020B0604020202020204" pitchFamily="34" charset="0"/>
                <a:cs typeface="Arial" panose="020B0604020202020204" pitchFamily="34" charset="0"/>
              </a:rPr>
              <a:t>/</a:t>
            </a:r>
            <a:r>
              <a:rPr lang="vi-VN" sz="4000" smtClean="0">
                <a:latin typeface="Arial" panose="020B0604020202020204" pitchFamily="34" charset="0"/>
                <a:ea typeface="Arial" panose="020B0604020202020204" pitchFamily="34" charset="0"/>
                <a:cs typeface="Arial" panose="020B0604020202020204" pitchFamily="34" charset="0"/>
              </a:rPr>
              <a:t>t</a:t>
            </a:r>
            <a:r>
              <a:rPr lang="en-GB" sz="4000" smtClean="0">
                <a:latin typeface="Arial" panose="020B0604020202020204" pitchFamily="34" charset="0"/>
                <a:ea typeface="Arial" panose="020B0604020202020204" pitchFamily="34" charset="0"/>
                <a:cs typeface="Arial" panose="020B0604020202020204" pitchFamily="34" charset="0"/>
              </a:rPr>
              <a:t>ấ</a:t>
            </a:r>
            <a:r>
              <a:rPr lang="vi-VN" sz="4000" smtClean="0">
                <a:latin typeface="Arial" panose="020B0604020202020204" pitchFamily="34" charset="0"/>
                <a:ea typeface="Arial" panose="020B0604020202020204" pitchFamily="34" charset="0"/>
                <a:cs typeface="Arial" panose="020B0604020202020204" pitchFamily="34" charset="0"/>
              </a:rPr>
              <a:t>n</a:t>
            </a:r>
            <a:r>
              <a:rPr lang="vi-VN" sz="4000">
                <a:latin typeface="Arial" panose="020B0604020202020204" pitchFamily="34" charset="0"/>
                <a:ea typeface="Arial" panose="020B0604020202020204" pitchFamily="34" charset="0"/>
                <a:cs typeface="Arial" panose="020B0604020202020204" pitchFamily="34" charset="0"/>
              </a:rPr>
              <a:t>...</a:t>
            </a:r>
          </a:p>
          <a:p>
            <a:pPr algn="r">
              <a:lnSpc>
                <a:spcPct val="120000"/>
              </a:lnSpc>
              <a:spcBef>
                <a:spcPts val="600"/>
              </a:spcBef>
              <a:spcAft>
                <a:spcPts val="600"/>
              </a:spcAft>
            </a:pPr>
            <a:r>
              <a:rPr lang="vi-VN" sz="4000" i="1" smtClean="0">
                <a:latin typeface="Arial" panose="020B0604020202020204" pitchFamily="34" charset="0"/>
                <a:ea typeface="Arial" panose="020B0604020202020204" pitchFamily="34" charset="0"/>
                <a:cs typeface="Arial" panose="020B0604020202020204" pitchFamily="34" charset="0"/>
              </a:rPr>
              <a:t>(</a:t>
            </a:r>
            <a:r>
              <a:rPr lang="vi-VN" sz="4000" i="1">
                <a:latin typeface="Arial" panose="020B0604020202020204" pitchFamily="34" charset="0"/>
                <a:ea typeface="Arial" panose="020B0604020202020204" pitchFamily="34" charset="0"/>
                <a:cs typeface="Arial" panose="020B0604020202020204" pitchFamily="34" charset="0"/>
              </a:rPr>
              <a:t>Theo agro. gov.vn)</a:t>
            </a:r>
            <a:endParaRPr lang="en-US" sz="4000" i="1">
              <a:latin typeface="Arial" panose="020B0604020202020204" pitchFamily="34" charset="0"/>
              <a:cs typeface="Arial" panose="020B0604020202020204" pitchFamily="34" charset="0"/>
            </a:endParaRPr>
          </a:p>
        </p:txBody>
      </p:sp>
      <p:sp>
        <p:nvSpPr>
          <p:cNvPr id="18" name="Rectangle 17"/>
          <p:cNvSpPr/>
          <p:nvPr/>
        </p:nvSpPr>
        <p:spPr>
          <a:xfrm>
            <a:off x="1790406" y="6692871"/>
            <a:ext cx="14707188" cy="1569660"/>
          </a:xfrm>
          <a:prstGeom prst="rect">
            <a:avLst/>
          </a:prstGeom>
        </p:spPr>
        <p:txBody>
          <a:bodyPr wrap="square">
            <a:spAutoFit/>
          </a:bodyPr>
          <a:lstStyle/>
          <a:p>
            <a:pPr algn="ctr">
              <a:lnSpc>
                <a:spcPct val="120000"/>
              </a:lnSpc>
              <a:spcBef>
                <a:spcPts val="600"/>
              </a:spcBef>
              <a:spcAft>
                <a:spcPts val="600"/>
              </a:spcAft>
            </a:pPr>
            <a:r>
              <a:rPr lang="en-US" sz="4000">
                <a:latin typeface="Arial" panose="020B0604020202020204" pitchFamily="34" charset="0"/>
                <a:cs typeface="Arial" panose="020B0604020202020204" pitchFamily="34" charset="0"/>
              </a:rPr>
              <a:t>Em có biết vì sao trong phần mở đầu </a:t>
            </a:r>
            <a:r>
              <a:rPr lang="en-US" sz="4000" smtClean="0">
                <a:latin typeface="Arial" panose="020B0604020202020204" pitchFamily="34" charset="0"/>
                <a:cs typeface="Arial" panose="020B0604020202020204" pitchFamily="34" charset="0"/>
              </a:rPr>
              <a:t>đoạn tin trên</a:t>
            </a:r>
            <a:r>
              <a:rPr lang="en-US" sz="4000">
                <a:latin typeface="Arial" panose="020B0604020202020204" pitchFamily="34" charset="0"/>
                <a:cs typeface="Arial" panose="020B0604020202020204" pitchFamily="34" charset="0"/>
              </a:rPr>
              <a:t>, người ta lại </a:t>
            </a:r>
            <a:r>
              <a:rPr lang="en-US" sz="4000" smtClean="0">
                <a:latin typeface="Arial" panose="020B0604020202020204" pitchFamily="34" charset="0"/>
                <a:cs typeface="Arial" panose="020B0604020202020204" pitchFamily="34" charset="0"/>
              </a:rPr>
              <a:t>viết </a:t>
            </a:r>
            <a:r>
              <a:rPr lang="en-US" sz="4000">
                <a:latin typeface="Arial" panose="020B0604020202020204" pitchFamily="34" charset="0"/>
                <a:cs typeface="Arial" panose="020B0604020202020204" pitchFamily="34" charset="0"/>
              </a:rPr>
              <a:t>"trên </a:t>
            </a:r>
            <a:r>
              <a:rPr lang="en-US" sz="4000" smtClean="0">
                <a:latin typeface="Arial" panose="020B0604020202020204" pitchFamily="34" charset="0"/>
                <a:cs typeface="Arial" panose="020B0604020202020204" pitchFamily="34" charset="0"/>
              </a:rPr>
              <a:t>232 triệu USD” thay </a:t>
            </a:r>
            <a:r>
              <a:rPr lang="en-US" sz="4000">
                <a:latin typeface="Arial" panose="020B0604020202020204" pitchFamily="34" charset="0"/>
                <a:cs typeface="Arial" panose="020B0604020202020204" pitchFamily="34" charset="0"/>
              </a:rPr>
              <a:t>vì </a:t>
            </a:r>
            <a:r>
              <a:rPr lang="en-US" sz="4000" smtClean="0">
                <a:latin typeface="Arial" panose="020B0604020202020204" pitchFamily="34" charset="0"/>
                <a:cs typeface="Arial" panose="020B0604020202020204" pitchFamily="34" charset="0"/>
              </a:rPr>
              <a:t>viết "232,142 </a:t>
            </a:r>
            <a:r>
              <a:rPr lang="en-US" sz="4000">
                <a:latin typeface="Arial" panose="020B0604020202020204" pitchFamily="34" charset="0"/>
                <a:cs typeface="Arial" panose="020B0604020202020204" pitchFamily="34" charset="0"/>
              </a:rPr>
              <a:t>372 triệu USD</a:t>
            </a:r>
            <a:r>
              <a:rPr lang="en-US" sz="4000" smtClean="0">
                <a:latin typeface="Arial" panose="020B0604020202020204" pitchFamily="34" charset="0"/>
                <a:cs typeface="Arial" panose="020B0604020202020204" pitchFamily="34" charset="0"/>
              </a:rPr>
              <a:t>”?</a:t>
            </a:r>
            <a:endParaRPr lang="en-US" sz="40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699657" y="3815526"/>
            <a:ext cx="1509207" cy="1347310"/>
          </a:xfrm>
          <a:prstGeom prst="rect">
            <a:avLst/>
          </a:prstGeom>
        </p:spPr>
      </p:pic>
      <p:sp>
        <p:nvSpPr>
          <p:cNvPr id="4" name="TextBox 4"/>
          <p:cNvSpPr txBox="1"/>
          <p:nvPr/>
        </p:nvSpPr>
        <p:spPr>
          <a:xfrm>
            <a:off x="2699657" y="2158250"/>
            <a:ext cx="13315591" cy="896527"/>
          </a:xfrm>
          <a:prstGeom prst="rect">
            <a:avLst/>
          </a:prstGeom>
        </p:spPr>
        <p:txBody>
          <a:bodyPr lIns="0" tIns="0" rIns="0" bIns="0" rtlCol="0" anchor="t">
            <a:spAutoFit/>
          </a:bodyPr>
          <a:lstStyle/>
          <a:p>
            <a:pPr algn="ctr">
              <a:lnSpc>
                <a:spcPts val="7500"/>
              </a:lnSpc>
            </a:pPr>
            <a:r>
              <a:rPr lang="en-US" sz="6000" b="1" smtClean="0">
                <a:solidFill>
                  <a:srgbClr val="21201F"/>
                </a:solidFill>
                <a:latin typeface="Arial" panose="020B0604020202020204" pitchFamily="34" charset="0"/>
                <a:cs typeface="Arial" panose="020B0604020202020204" pitchFamily="34" charset="0"/>
              </a:rPr>
              <a:t>NHIỆM VỤ VỀ NHÀ</a:t>
            </a:r>
            <a:endParaRPr lang="en-US" sz="6000" b="1">
              <a:solidFill>
                <a:srgbClr val="21201F"/>
              </a:solidFill>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177150" y="3965162"/>
            <a:ext cx="1739485" cy="1347310"/>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177455">
            <a:off x="13814314" y="3729439"/>
            <a:ext cx="1781299" cy="1347310"/>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028700" y="2995357"/>
            <a:ext cx="561375" cy="568612"/>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973550" y="9186607"/>
            <a:ext cx="561375" cy="568612"/>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440150" y="2992469"/>
            <a:ext cx="357343" cy="361950"/>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6019800" y="9069419"/>
            <a:ext cx="357343" cy="361950"/>
          </a:xfrm>
          <a:prstGeom prst="rect">
            <a:avLst/>
          </a:prstGeom>
        </p:spPr>
      </p:pic>
      <p:sp>
        <p:nvSpPr>
          <p:cNvPr id="15" name="TextBox 8"/>
          <p:cNvSpPr txBox="1"/>
          <p:nvPr/>
        </p:nvSpPr>
        <p:spPr>
          <a:xfrm>
            <a:off x="1309387" y="5989209"/>
            <a:ext cx="4110752" cy="2492990"/>
          </a:xfrm>
          <a:prstGeom prst="rect">
            <a:avLst/>
          </a:prstGeom>
        </p:spPr>
        <p:txBody>
          <a:bodyPr wrap="square" lIns="0" tIns="0" rIns="0" bIns="0" rtlCol="0" anchor="t">
            <a:spAutoFit/>
          </a:bodyPr>
          <a:lstStyle/>
          <a:p>
            <a:pPr algn="just">
              <a:lnSpc>
                <a:spcPct val="120000"/>
              </a:lnSpc>
              <a:spcBef>
                <a:spcPts val="600"/>
              </a:spcBef>
              <a:spcAft>
                <a:spcPts val="600"/>
              </a:spcAft>
            </a:pPr>
            <a:r>
              <a:rPr lang="en-GB" sz="4500" smtClean="0">
                <a:latin typeface="Arial" panose="020B0604020202020204" pitchFamily="34" charset="0"/>
                <a:cs typeface="Arial" panose="020B0604020202020204" pitchFamily="34" charset="0"/>
              </a:rPr>
              <a:t>Ghi nhớ kiến thức đã được học trong bài</a:t>
            </a:r>
            <a:endParaRPr lang="en-US" sz="4500">
              <a:latin typeface="Arial" panose="020B0604020202020204" pitchFamily="34" charset="0"/>
              <a:cs typeface="Arial" panose="020B0604020202020204" pitchFamily="34" charset="0"/>
            </a:endParaRPr>
          </a:p>
        </p:txBody>
      </p:sp>
      <p:sp>
        <p:nvSpPr>
          <p:cNvPr id="16" name="TextBox 8"/>
          <p:cNvSpPr txBox="1"/>
          <p:nvPr/>
        </p:nvSpPr>
        <p:spPr>
          <a:xfrm>
            <a:off x="6991516" y="5989209"/>
            <a:ext cx="4110752" cy="2492990"/>
          </a:xfrm>
          <a:prstGeom prst="rect">
            <a:avLst/>
          </a:prstGeom>
        </p:spPr>
        <p:txBody>
          <a:bodyPr wrap="square" lIns="0" tIns="0" rIns="0" bIns="0" rtlCol="0" anchor="t">
            <a:spAutoFit/>
          </a:bodyPr>
          <a:lstStyle/>
          <a:p>
            <a:pPr algn="just">
              <a:lnSpc>
                <a:spcPct val="120000"/>
              </a:lnSpc>
              <a:spcBef>
                <a:spcPts val="600"/>
              </a:spcBef>
              <a:spcAft>
                <a:spcPts val="600"/>
              </a:spcAft>
            </a:pPr>
            <a:r>
              <a:rPr lang="en-GB" sz="4500" smtClean="0">
                <a:latin typeface="Arial" panose="020B0604020202020204" pitchFamily="34" charset="0"/>
                <a:cs typeface="Arial" panose="020B0604020202020204" pitchFamily="34" charset="0"/>
              </a:rPr>
              <a:t>Làm các bài tập còn lại trong SGK và SBT.</a:t>
            </a:r>
            <a:endParaRPr lang="en-US" sz="4500">
              <a:latin typeface="Arial" panose="020B0604020202020204" pitchFamily="34" charset="0"/>
              <a:cs typeface="Arial" panose="020B0604020202020204" pitchFamily="34" charset="0"/>
            </a:endParaRPr>
          </a:p>
        </p:txBody>
      </p:sp>
      <p:sp>
        <p:nvSpPr>
          <p:cNvPr id="17" name="TextBox 8"/>
          <p:cNvSpPr txBox="1"/>
          <p:nvPr/>
        </p:nvSpPr>
        <p:spPr>
          <a:xfrm>
            <a:off x="12742979" y="5890741"/>
            <a:ext cx="4511258" cy="3323987"/>
          </a:xfrm>
          <a:prstGeom prst="rect">
            <a:avLst/>
          </a:prstGeom>
        </p:spPr>
        <p:txBody>
          <a:bodyPr wrap="square" lIns="0" tIns="0" rIns="0" bIns="0" rtlCol="0" anchor="t">
            <a:spAutoFit/>
          </a:bodyPr>
          <a:lstStyle/>
          <a:p>
            <a:pPr algn="just">
              <a:lnSpc>
                <a:spcPct val="120000"/>
              </a:lnSpc>
              <a:spcBef>
                <a:spcPts val="600"/>
              </a:spcBef>
              <a:spcAft>
                <a:spcPts val="600"/>
              </a:spcAft>
            </a:pPr>
            <a:r>
              <a:rPr lang="en-GB" sz="4500" smtClean="0">
                <a:latin typeface="Arial" panose="020B0604020202020204" pitchFamily="34" charset="0"/>
                <a:cs typeface="Arial" panose="020B0604020202020204" pitchFamily="34" charset="0"/>
              </a:rPr>
              <a:t>Đọc trước Bài </a:t>
            </a:r>
            <a:r>
              <a:rPr lang="en-GB" sz="4500" smtClean="0">
                <a:latin typeface="Arial" panose="020B0604020202020204" pitchFamily="34" charset="0"/>
                <a:cs typeface="Arial" panose="020B0604020202020204" pitchFamily="34" charset="0"/>
              </a:rPr>
              <a:t>31: “</a:t>
            </a:r>
            <a:r>
              <a:rPr lang="en-GB" sz="4500" b="1" smtClean="0">
                <a:latin typeface="Arial" panose="020B0604020202020204" pitchFamily="34" charset="0"/>
                <a:cs typeface="Arial" panose="020B0604020202020204" pitchFamily="34" charset="0"/>
              </a:rPr>
              <a:t>Một số bài toán về tỉ số và tỉ số phần trăm</a:t>
            </a:r>
            <a:r>
              <a:rPr lang="en-GB" sz="4500" smtClean="0">
                <a:latin typeface="Arial" panose="020B0604020202020204" pitchFamily="34" charset="0"/>
                <a:cs typeface="Arial" panose="020B0604020202020204" pitchFamily="34" charset="0"/>
              </a:rPr>
              <a:t>”.</a:t>
            </a:r>
            <a:endParaRPr lang="en-US" sz="4500">
              <a:latin typeface="Arial" panose="020B0604020202020204" pitchFamily="34" charset="0"/>
              <a:cs typeface="Arial" panose="020B0604020202020204" pitchFamily="34" charset="0"/>
            </a:endParaRPr>
          </a:p>
        </p:txBody>
      </p:sp>
      <p:pic>
        <p:nvPicPr>
          <p:cNvPr id="14" name="Picture 2"/>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l="42845" t="40821" r="8548"/>
          <a:stretch>
            <a:fillRect/>
          </a:stretch>
        </p:blipFill>
        <p:spPr>
          <a:xfrm>
            <a:off x="-457200" y="32806"/>
            <a:ext cx="19245984" cy="17107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sp>
        <p:nvSpPr>
          <p:cNvPr id="2" name="TextBox 2"/>
          <p:cNvSpPr txBox="1"/>
          <p:nvPr/>
        </p:nvSpPr>
        <p:spPr>
          <a:xfrm>
            <a:off x="3912374" y="2901854"/>
            <a:ext cx="10829966" cy="4833183"/>
          </a:xfrm>
          <a:prstGeom prst="rect">
            <a:avLst/>
          </a:prstGeom>
        </p:spPr>
        <p:txBody>
          <a:bodyPr lIns="0" tIns="0" rIns="0" bIns="0" rtlCol="0" anchor="t">
            <a:spAutoFit/>
          </a:bodyPr>
          <a:lstStyle/>
          <a:p>
            <a:pPr algn="ctr">
              <a:lnSpc>
                <a:spcPct val="120000"/>
              </a:lnSpc>
              <a:spcBef>
                <a:spcPts val="600"/>
              </a:spcBef>
              <a:spcAft>
                <a:spcPts val="600"/>
              </a:spcAft>
            </a:pPr>
            <a:r>
              <a:rPr lang="en-US" sz="9000" b="1" smtClean="0">
                <a:solidFill>
                  <a:srgbClr val="21201F"/>
                </a:solidFill>
                <a:latin typeface="Arial" panose="020B0604020202020204" pitchFamily="34" charset="0"/>
                <a:cs typeface="Arial" panose="020B0604020202020204" pitchFamily="34" charset="0"/>
              </a:rPr>
              <a:t>CẢM ƠN CÁC EM ĐÃ LẮNG NGHE BÀI GIẢNG!</a:t>
            </a:r>
            <a:endParaRPr lang="en-US" sz="9000" b="1">
              <a:solidFill>
                <a:srgbClr val="21201F"/>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a:off x="-478992" y="-5317964"/>
            <a:ext cx="19245984" cy="6804846"/>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42845" t="40821" r="8548"/>
          <a:stretch>
            <a:fillRect/>
          </a:stretch>
        </p:blipFill>
        <p:spPr>
          <a:xfrm flipV="1">
            <a:off x="-478992" y="8826712"/>
            <a:ext cx="19245984" cy="6804846"/>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44436">
            <a:off x="1224147" y="4008080"/>
            <a:ext cx="2525436" cy="2093816"/>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670150" flipH="1">
            <a:off x="14971301" y="4144432"/>
            <a:ext cx="4151969" cy="1998135"/>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558983" y="2441337"/>
            <a:ext cx="433398" cy="438985"/>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967183" y="7584837"/>
            <a:ext cx="433398" cy="438985"/>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014433" y="2422287"/>
            <a:ext cx="433398" cy="438985"/>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5357833" y="2098437"/>
            <a:ext cx="433398" cy="438985"/>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3549333" y="7546737"/>
            <a:ext cx="433398" cy="43898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rot="-5400000">
            <a:off x="-11791062" y="1741077"/>
            <a:ext cx="19245984" cy="680484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42845" t="40821" r="8548"/>
          <a:stretch>
            <a:fillRect/>
          </a:stretch>
        </p:blipFill>
        <p:spPr>
          <a:xfrm rot="-5400000" flipV="1">
            <a:off x="10713465" y="1741077"/>
            <a:ext cx="19245984" cy="6804846"/>
          </a:xfrm>
          <a:prstGeom prst="rect">
            <a:avLst/>
          </a:prstGeom>
        </p:spPr>
      </p:pic>
      <p:sp>
        <p:nvSpPr>
          <p:cNvPr id="5" name="TextBox 5"/>
          <p:cNvSpPr txBox="1"/>
          <p:nvPr/>
        </p:nvSpPr>
        <p:spPr>
          <a:xfrm>
            <a:off x="643980" y="3064391"/>
            <a:ext cx="16611600" cy="3148939"/>
          </a:xfrm>
          <a:prstGeom prst="rect">
            <a:avLst/>
          </a:prstGeom>
        </p:spPr>
        <p:txBody>
          <a:bodyPr wrap="square" lIns="0" tIns="0" rIns="0" bIns="0" rtlCol="0" anchor="t">
            <a:spAutoFit/>
          </a:bodyPr>
          <a:lstStyle/>
          <a:p>
            <a:pPr algn="ctr">
              <a:lnSpc>
                <a:spcPct val="120000"/>
              </a:lnSpc>
              <a:spcBef>
                <a:spcPts val="600"/>
              </a:spcBef>
              <a:spcAft>
                <a:spcPts val="600"/>
              </a:spcAft>
            </a:pPr>
            <a:r>
              <a:rPr lang="en-US" sz="8500" b="1" smtClean="0">
                <a:solidFill>
                  <a:srgbClr val="21201F"/>
                </a:solidFill>
                <a:latin typeface="Arial" panose="020B0604020202020204" pitchFamily="34" charset="0"/>
                <a:cs typeface="Arial" panose="020B0604020202020204" pitchFamily="34" charset="0"/>
              </a:rPr>
              <a:t>BÀI </a:t>
            </a:r>
            <a:r>
              <a:rPr lang="en-US" sz="8500" b="1" smtClean="0">
                <a:solidFill>
                  <a:srgbClr val="21201F"/>
                </a:solidFill>
                <a:latin typeface="Arial" panose="020B0604020202020204" pitchFamily="34" charset="0"/>
                <a:cs typeface="Arial" panose="020B0604020202020204" pitchFamily="34" charset="0"/>
              </a:rPr>
              <a:t>30</a:t>
            </a:r>
            <a:endParaRPr lang="en-US" sz="8500" b="1" smtClean="0">
              <a:solidFill>
                <a:srgbClr val="21201F"/>
              </a:solidFill>
              <a:latin typeface="Arial" panose="020B0604020202020204" pitchFamily="34" charset="0"/>
              <a:cs typeface="Arial" panose="020B0604020202020204" pitchFamily="34" charset="0"/>
            </a:endParaRPr>
          </a:p>
          <a:p>
            <a:pPr algn="ctr">
              <a:lnSpc>
                <a:spcPct val="120000"/>
              </a:lnSpc>
              <a:spcBef>
                <a:spcPts val="600"/>
              </a:spcBef>
              <a:spcAft>
                <a:spcPts val="600"/>
              </a:spcAft>
            </a:pPr>
            <a:r>
              <a:rPr lang="en-GB" sz="8500" b="1" smtClean="0">
                <a:solidFill>
                  <a:srgbClr val="21201F"/>
                </a:solidFill>
                <a:latin typeface="Arial" panose="020B0604020202020204" pitchFamily="34" charset="0"/>
                <a:cs typeface="Arial" panose="020B0604020202020204" pitchFamily="34" charset="0"/>
              </a:rPr>
              <a:t>LÀM TRÒN VÀ ƯỚC LƯỢNG</a:t>
            </a:r>
            <a:endParaRPr lang="en-US" sz="8500" b="1">
              <a:solidFill>
                <a:srgbClr val="21201F"/>
              </a:solidFill>
              <a:latin typeface="Arial" panose="020B0604020202020204" pitchFamily="34" charset="0"/>
              <a:cs typeface="Arial" panose="020B0604020202020204" pitchFamily="34" charset="0"/>
            </a:endParaRPr>
          </a:p>
        </p:txBody>
      </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42227">
            <a:off x="1223893" y="7953055"/>
            <a:ext cx="2357654" cy="1783244"/>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4786333" y="706759"/>
            <a:ext cx="2461813" cy="219772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76237">
            <a:off x="7053247" y="656633"/>
            <a:ext cx="3243009" cy="1560698"/>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243409" y="1805623"/>
            <a:ext cx="566675" cy="573981"/>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904979" y="9498063"/>
            <a:ext cx="566675" cy="57398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273353" y="9620990"/>
            <a:ext cx="323949" cy="328126"/>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2424290" y="1628259"/>
            <a:ext cx="323949" cy="32812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478992" y="4584656"/>
            <a:ext cx="5753328" cy="600442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42845" t="40821" r="8548"/>
          <a:stretch>
            <a:fillRect/>
          </a:stretch>
        </p:blipFill>
        <p:spPr>
          <a:xfrm>
            <a:off x="-478992" y="-5561838"/>
            <a:ext cx="19245984" cy="6804846"/>
          </a:xfrm>
          <a:prstGeom prst="rect">
            <a:avLst/>
          </a:prstGeom>
        </p:spPr>
      </p:pic>
      <p:sp>
        <p:nvSpPr>
          <p:cNvPr id="6" name="TextBox 6"/>
          <p:cNvSpPr txBox="1"/>
          <p:nvPr/>
        </p:nvSpPr>
        <p:spPr>
          <a:xfrm>
            <a:off x="5638800" y="1774865"/>
            <a:ext cx="10047597" cy="896527"/>
          </a:xfrm>
          <a:prstGeom prst="rect">
            <a:avLst/>
          </a:prstGeom>
        </p:spPr>
        <p:txBody>
          <a:bodyPr lIns="0" tIns="0" rIns="0" bIns="0" rtlCol="0" anchor="t">
            <a:spAutoFit/>
          </a:bodyPr>
          <a:lstStyle/>
          <a:p>
            <a:pPr algn="ctr">
              <a:lnSpc>
                <a:spcPts val="7500"/>
              </a:lnSpc>
            </a:pPr>
            <a:r>
              <a:rPr lang="en-US" sz="6000" b="1" smtClean="0">
                <a:solidFill>
                  <a:srgbClr val="21201F"/>
                </a:solidFill>
                <a:latin typeface="Arial" panose="020B0604020202020204" pitchFamily="34" charset="0"/>
                <a:cs typeface="Arial" panose="020B0604020202020204" pitchFamily="34" charset="0"/>
              </a:rPr>
              <a:t>NỘI DUNG BÀI HỌC</a:t>
            </a:r>
            <a:endParaRPr lang="en-US" sz="6000" b="1">
              <a:solidFill>
                <a:srgbClr val="21201F"/>
              </a:solidFill>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961527" y="3607567"/>
            <a:ext cx="711125" cy="720293"/>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079374" y="2299513"/>
            <a:ext cx="711125" cy="720293"/>
          </a:xfrm>
          <a:prstGeom prst="rect">
            <a:avLst/>
          </a:prstGeom>
        </p:spPr>
      </p:pic>
      <p:grpSp>
        <p:nvGrpSpPr>
          <p:cNvPr id="19" name="Group 18"/>
          <p:cNvGrpSpPr/>
          <p:nvPr/>
        </p:nvGrpSpPr>
        <p:grpSpPr>
          <a:xfrm>
            <a:off x="6553200" y="3895909"/>
            <a:ext cx="9418499" cy="2001298"/>
            <a:chOff x="6028330" y="3688163"/>
            <a:chExt cx="11345270" cy="2001298"/>
          </a:xfrm>
        </p:grpSpPr>
        <p:grpSp>
          <p:nvGrpSpPr>
            <p:cNvPr id="4" name="Group 4"/>
            <p:cNvGrpSpPr/>
            <p:nvPr/>
          </p:nvGrpSpPr>
          <p:grpSpPr>
            <a:xfrm>
              <a:off x="6028330" y="3688163"/>
              <a:ext cx="3396468" cy="2001298"/>
              <a:chOff x="0" y="0"/>
              <a:chExt cx="2079500" cy="692565"/>
            </a:xfrm>
          </p:grpSpPr>
          <p:sp>
            <p:nvSpPr>
              <p:cNvPr id="5" name="Freeform 5"/>
              <p:cNvSpPr/>
              <p:nvPr/>
            </p:nvSpPr>
            <p:spPr>
              <a:xfrm>
                <a:off x="0" y="0"/>
                <a:ext cx="2079500" cy="692565"/>
              </a:xfrm>
              <a:custGeom>
                <a:avLst/>
                <a:gdLst/>
                <a:ahLst/>
                <a:cxnLst/>
                <a:rect l="l" t="t" r="r" b="b"/>
                <a:pathLst>
                  <a:path w="2079500" h="692565">
                    <a:moveTo>
                      <a:pt x="1955040" y="692565"/>
                    </a:moveTo>
                    <a:lnTo>
                      <a:pt x="124460" y="692565"/>
                    </a:lnTo>
                    <a:cubicBezTo>
                      <a:pt x="55880" y="692565"/>
                      <a:pt x="0" y="636685"/>
                      <a:pt x="0" y="568105"/>
                    </a:cubicBezTo>
                    <a:lnTo>
                      <a:pt x="0" y="124460"/>
                    </a:lnTo>
                    <a:cubicBezTo>
                      <a:pt x="0" y="55880"/>
                      <a:pt x="55880" y="0"/>
                      <a:pt x="124460" y="0"/>
                    </a:cubicBezTo>
                    <a:lnTo>
                      <a:pt x="1955040" y="0"/>
                    </a:lnTo>
                    <a:cubicBezTo>
                      <a:pt x="2023620" y="0"/>
                      <a:pt x="2079500" y="55880"/>
                      <a:pt x="2079500" y="124460"/>
                    </a:cubicBezTo>
                    <a:lnTo>
                      <a:pt x="2079500" y="568105"/>
                    </a:lnTo>
                    <a:cubicBezTo>
                      <a:pt x="2079500" y="636685"/>
                      <a:pt x="2023620" y="692565"/>
                      <a:pt x="1955040" y="692565"/>
                    </a:cubicBezTo>
                    <a:close/>
                  </a:path>
                </a:pathLst>
              </a:custGeom>
              <a:solidFill>
                <a:srgbClr val="FFF3C9"/>
              </a:solidFill>
            </p:spPr>
          </p:sp>
        </p:grpSp>
        <p:grpSp>
          <p:nvGrpSpPr>
            <p:cNvPr id="7" name="Group 7"/>
            <p:cNvGrpSpPr/>
            <p:nvPr/>
          </p:nvGrpSpPr>
          <p:grpSpPr>
            <a:xfrm>
              <a:off x="10062077" y="3688163"/>
              <a:ext cx="7311523" cy="2001298"/>
              <a:chOff x="0" y="0"/>
              <a:chExt cx="3907860" cy="692565"/>
            </a:xfrm>
          </p:grpSpPr>
          <p:sp>
            <p:nvSpPr>
              <p:cNvPr id="8" name="Freeform 8"/>
              <p:cNvSpPr/>
              <p:nvPr/>
            </p:nvSpPr>
            <p:spPr>
              <a:xfrm>
                <a:off x="0" y="0"/>
                <a:ext cx="3907860" cy="692565"/>
              </a:xfrm>
              <a:custGeom>
                <a:avLst/>
                <a:gdLst/>
                <a:ahLst/>
                <a:cxnLst/>
                <a:rect l="l" t="t" r="r" b="b"/>
                <a:pathLst>
                  <a:path w="3907860" h="692565">
                    <a:moveTo>
                      <a:pt x="3783400" y="692565"/>
                    </a:moveTo>
                    <a:lnTo>
                      <a:pt x="124460" y="692565"/>
                    </a:lnTo>
                    <a:cubicBezTo>
                      <a:pt x="55880" y="692565"/>
                      <a:pt x="0" y="636685"/>
                      <a:pt x="0" y="568105"/>
                    </a:cubicBezTo>
                    <a:lnTo>
                      <a:pt x="0" y="124460"/>
                    </a:lnTo>
                    <a:cubicBezTo>
                      <a:pt x="0" y="55880"/>
                      <a:pt x="55880" y="0"/>
                      <a:pt x="124460" y="0"/>
                    </a:cubicBezTo>
                    <a:lnTo>
                      <a:pt x="3783400" y="0"/>
                    </a:lnTo>
                    <a:cubicBezTo>
                      <a:pt x="3851980" y="0"/>
                      <a:pt x="3907860" y="55880"/>
                      <a:pt x="3907860" y="124460"/>
                    </a:cubicBezTo>
                    <a:lnTo>
                      <a:pt x="3907860" y="568105"/>
                    </a:lnTo>
                    <a:cubicBezTo>
                      <a:pt x="3907860" y="636685"/>
                      <a:pt x="3851980" y="692565"/>
                      <a:pt x="3783400" y="692565"/>
                    </a:cubicBezTo>
                    <a:close/>
                  </a:path>
                </a:pathLst>
              </a:custGeom>
              <a:solidFill>
                <a:srgbClr val="F9DDDA"/>
              </a:solidFill>
            </p:spPr>
          </p:sp>
        </p:grpSp>
        <p:sp>
          <p:nvSpPr>
            <p:cNvPr id="11" name="TextBox 11"/>
            <p:cNvSpPr txBox="1"/>
            <p:nvPr/>
          </p:nvSpPr>
          <p:spPr>
            <a:xfrm>
              <a:off x="6477515" y="4311529"/>
              <a:ext cx="2359610" cy="754566"/>
            </a:xfrm>
            <a:prstGeom prst="rect">
              <a:avLst/>
            </a:prstGeom>
          </p:spPr>
          <p:txBody>
            <a:bodyPr lIns="0" tIns="0" rIns="0" bIns="0" rtlCol="0" anchor="t">
              <a:spAutoFit/>
            </a:bodyPr>
            <a:lstStyle/>
            <a:p>
              <a:pPr algn="ctr">
                <a:lnSpc>
                  <a:spcPct val="120000"/>
                </a:lnSpc>
                <a:spcBef>
                  <a:spcPts val="600"/>
                </a:spcBef>
                <a:spcAft>
                  <a:spcPts val="600"/>
                </a:spcAft>
              </a:pPr>
              <a:r>
                <a:rPr lang="en-GB" sz="4500" b="1" smtClean="0">
                  <a:solidFill>
                    <a:srgbClr val="2A2A2A"/>
                  </a:solidFill>
                  <a:latin typeface="Arial" panose="020B0604020202020204" pitchFamily="34" charset="0"/>
                  <a:cs typeface="Arial" panose="020B0604020202020204" pitchFamily="34" charset="0"/>
                </a:rPr>
                <a:t>01</a:t>
              </a:r>
              <a:endParaRPr lang="en-US" sz="4500" b="1">
                <a:solidFill>
                  <a:srgbClr val="2A2A2A"/>
                </a:solidFill>
                <a:latin typeface="Arial" panose="020B0604020202020204" pitchFamily="34" charset="0"/>
                <a:cs typeface="Arial" panose="020B0604020202020204" pitchFamily="34" charset="0"/>
              </a:endParaRPr>
            </a:p>
          </p:txBody>
        </p:sp>
        <p:sp>
          <p:nvSpPr>
            <p:cNvPr id="12" name="TextBox 12"/>
            <p:cNvSpPr txBox="1"/>
            <p:nvPr/>
          </p:nvSpPr>
          <p:spPr>
            <a:xfrm>
              <a:off x="10407966" y="4209393"/>
              <a:ext cx="6619743" cy="754566"/>
            </a:xfrm>
            <a:prstGeom prst="rect">
              <a:avLst/>
            </a:prstGeom>
          </p:spPr>
          <p:txBody>
            <a:bodyPr wrap="square" lIns="0" tIns="0" rIns="0" bIns="0" rtlCol="0" anchor="t">
              <a:spAutoFit/>
            </a:bodyPr>
            <a:lstStyle/>
            <a:p>
              <a:pPr algn="ctr">
                <a:lnSpc>
                  <a:spcPct val="120000"/>
                </a:lnSpc>
                <a:spcBef>
                  <a:spcPts val="600"/>
                </a:spcBef>
                <a:spcAft>
                  <a:spcPts val="600"/>
                </a:spcAft>
              </a:pPr>
              <a:r>
                <a:rPr lang="en-US" sz="4500" smtClean="0">
                  <a:solidFill>
                    <a:srgbClr val="2A2A2A"/>
                  </a:solidFill>
                  <a:latin typeface="Arial" panose="020B0604020202020204" pitchFamily="34" charset="0"/>
                  <a:cs typeface="Arial" panose="020B0604020202020204" pitchFamily="34" charset="0"/>
                </a:rPr>
                <a:t>Làm tròn số</a:t>
              </a:r>
              <a:endParaRPr lang="en-US" sz="4500">
                <a:solidFill>
                  <a:srgbClr val="2A2A2A"/>
                </a:solidFill>
                <a:latin typeface="Arial" panose="020B0604020202020204" pitchFamily="34" charset="0"/>
                <a:cs typeface="Arial" panose="020B0604020202020204" pitchFamily="34" charset="0"/>
              </a:endParaRPr>
            </a:p>
          </p:txBody>
        </p:sp>
      </p:grpSp>
      <p:grpSp>
        <p:nvGrpSpPr>
          <p:cNvPr id="20" name="Group 19"/>
          <p:cNvGrpSpPr/>
          <p:nvPr/>
        </p:nvGrpSpPr>
        <p:grpSpPr>
          <a:xfrm>
            <a:off x="6531429" y="7222403"/>
            <a:ext cx="9440270" cy="1950822"/>
            <a:chOff x="6028330" y="6312827"/>
            <a:chExt cx="11345270" cy="1950822"/>
          </a:xfrm>
        </p:grpSpPr>
        <p:grpSp>
          <p:nvGrpSpPr>
            <p:cNvPr id="13" name="Group 13"/>
            <p:cNvGrpSpPr/>
            <p:nvPr/>
          </p:nvGrpSpPr>
          <p:grpSpPr>
            <a:xfrm>
              <a:off x="6028330" y="6312827"/>
              <a:ext cx="3396468" cy="1950822"/>
              <a:chOff x="0" y="0"/>
              <a:chExt cx="2079500" cy="2843787"/>
            </a:xfrm>
          </p:grpSpPr>
          <p:sp>
            <p:nvSpPr>
              <p:cNvPr id="14" name="Freeform 14"/>
              <p:cNvSpPr/>
              <p:nvPr/>
            </p:nvSpPr>
            <p:spPr>
              <a:xfrm>
                <a:off x="0" y="0"/>
                <a:ext cx="2079500" cy="2843787"/>
              </a:xfrm>
              <a:custGeom>
                <a:avLst/>
                <a:gdLst/>
                <a:ahLst/>
                <a:cxnLst/>
                <a:rect l="l" t="t" r="r" b="b"/>
                <a:pathLst>
                  <a:path w="2079500" h="2843787">
                    <a:moveTo>
                      <a:pt x="1955040" y="2843786"/>
                    </a:moveTo>
                    <a:lnTo>
                      <a:pt x="124460" y="2843786"/>
                    </a:lnTo>
                    <a:cubicBezTo>
                      <a:pt x="55880" y="2843786"/>
                      <a:pt x="0" y="2787907"/>
                      <a:pt x="0" y="2719327"/>
                    </a:cubicBezTo>
                    <a:lnTo>
                      <a:pt x="0" y="124460"/>
                    </a:lnTo>
                    <a:cubicBezTo>
                      <a:pt x="0" y="55880"/>
                      <a:pt x="55880" y="0"/>
                      <a:pt x="124460" y="0"/>
                    </a:cubicBezTo>
                    <a:lnTo>
                      <a:pt x="1955040" y="0"/>
                    </a:lnTo>
                    <a:cubicBezTo>
                      <a:pt x="2023620" y="0"/>
                      <a:pt x="2079500" y="55880"/>
                      <a:pt x="2079500" y="124460"/>
                    </a:cubicBezTo>
                    <a:lnTo>
                      <a:pt x="2079500" y="2719327"/>
                    </a:lnTo>
                    <a:cubicBezTo>
                      <a:pt x="2079500" y="2787907"/>
                      <a:pt x="2023620" y="2843787"/>
                      <a:pt x="1955040" y="2843787"/>
                    </a:cubicBezTo>
                    <a:close/>
                  </a:path>
                </a:pathLst>
              </a:custGeom>
              <a:solidFill>
                <a:srgbClr val="F9DDDA"/>
              </a:solidFill>
            </p:spPr>
          </p:sp>
        </p:grpSp>
        <p:grpSp>
          <p:nvGrpSpPr>
            <p:cNvPr id="15" name="Group 15"/>
            <p:cNvGrpSpPr/>
            <p:nvPr/>
          </p:nvGrpSpPr>
          <p:grpSpPr>
            <a:xfrm>
              <a:off x="10178792" y="6312827"/>
              <a:ext cx="7194808" cy="1950822"/>
              <a:chOff x="0" y="180328"/>
              <a:chExt cx="3907860" cy="2379665"/>
            </a:xfrm>
          </p:grpSpPr>
          <p:sp>
            <p:nvSpPr>
              <p:cNvPr id="16" name="Freeform 16"/>
              <p:cNvSpPr/>
              <p:nvPr/>
            </p:nvSpPr>
            <p:spPr>
              <a:xfrm>
                <a:off x="0" y="180328"/>
                <a:ext cx="3907860" cy="2379665"/>
              </a:xfrm>
              <a:custGeom>
                <a:avLst/>
                <a:gdLst/>
                <a:ahLst/>
                <a:cxnLst/>
                <a:rect l="l" t="t" r="r" b="b"/>
                <a:pathLst>
                  <a:path w="3907860" h="2843787">
                    <a:moveTo>
                      <a:pt x="3783400" y="2843786"/>
                    </a:moveTo>
                    <a:lnTo>
                      <a:pt x="124460" y="2843786"/>
                    </a:lnTo>
                    <a:cubicBezTo>
                      <a:pt x="55880" y="2843786"/>
                      <a:pt x="0" y="2787907"/>
                      <a:pt x="0" y="2719327"/>
                    </a:cubicBezTo>
                    <a:lnTo>
                      <a:pt x="0" y="124460"/>
                    </a:lnTo>
                    <a:cubicBezTo>
                      <a:pt x="0" y="55880"/>
                      <a:pt x="55880" y="0"/>
                      <a:pt x="124460" y="0"/>
                    </a:cubicBezTo>
                    <a:lnTo>
                      <a:pt x="3783400" y="0"/>
                    </a:lnTo>
                    <a:cubicBezTo>
                      <a:pt x="3851980" y="0"/>
                      <a:pt x="3907860" y="55880"/>
                      <a:pt x="3907860" y="124460"/>
                    </a:cubicBezTo>
                    <a:lnTo>
                      <a:pt x="3907860" y="2719327"/>
                    </a:lnTo>
                    <a:cubicBezTo>
                      <a:pt x="3907860" y="2787907"/>
                      <a:pt x="3851980" y="2843787"/>
                      <a:pt x="3783400" y="2843787"/>
                    </a:cubicBezTo>
                    <a:close/>
                  </a:path>
                </a:pathLst>
              </a:custGeom>
              <a:solidFill>
                <a:srgbClr val="FFF3C9"/>
              </a:solidFill>
            </p:spPr>
          </p:sp>
        </p:grpSp>
        <p:sp>
          <p:nvSpPr>
            <p:cNvPr id="17" name="TextBox 17"/>
            <p:cNvSpPr txBox="1"/>
            <p:nvPr/>
          </p:nvSpPr>
          <p:spPr>
            <a:xfrm>
              <a:off x="6381509" y="6910955"/>
              <a:ext cx="2359610" cy="754566"/>
            </a:xfrm>
            <a:prstGeom prst="rect">
              <a:avLst/>
            </a:prstGeom>
          </p:spPr>
          <p:txBody>
            <a:bodyPr lIns="0" tIns="0" rIns="0" bIns="0" rtlCol="0" anchor="t">
              <a:spAutoFit/>
            </a:bodyPr>
            <a:lstStyle/>
            <a:p>
              <a:pPr algn="ctr">
                <a:lnSpc>
                  <a:spcPct val="120000"/>
                </a:lnSpc>
                <a:spcBef>
                  <a:spcPts val="600"/>
                </a:spcBef>
                <a:spcAft>
                  <a:spcPts val="600"/>
                </a:spcAft>
              </a:pPr>
              <a:r>
                <a:rPr lang="en-US" sz="4500" b="1" smtClean="0">
                  <a:solidFill>
                    <a:srgbClr val="2A2A2A"/>
                  </a:solidFill>
                  <a:latin typeface="Arial" panose="020B0604020202020204" pitchFamily="34" charset="0"/>
                  <a:cs typeface="Arial" panose="020B0604020202020204" pitchFamily="34" charset="0"/>
                </a:rPr>
                <a:t>02</a:t>
              </a:r>
              <a:endParaRPr lang="en-US" sz="4500" b="1">
                <a:solidFill>
                  <a:srgbClr val="2A2A2A"/>
                </a:solidFill>
                <a:latin typeface="Arial" panose="020B0604020202020204" pitchFamily="34" charset="0"/>
                <a:cs typeface="Arial" panose="020B0604020202020204" pitchFamily="34" charset="0"/>
              </a:endParaRPr>
            </a:p>
          </p:txBody>
        </p:sp>
        <p:sp>
          <p:nvSpPr>
            <p:cNvPr id="18" name="TextBox 18"/>
            <p:cNvSpPr txBox="1"/>
            <p:nvPr/>
          </p:nvSpPr>
          <p:spPr>
            <a:xfrm>
              <a:off x="10482462" y="6891761"/>
              <a:ext cx="6619743" cy="754566"/>
            </a:xfrm>
            <a:prstGeom prst="rect">
              <a:avLst/>
            </a:prstGeom>
          </p:spPr>
          <p:txBody>
            <a:bodyPr wrap="square" lIns="0" tIns="0" rIns="0" bIns="0" rtlCol="0" anchor="t">
              <a:spAutoFit/>
            </a:bodyPr>
            <a:lstStyle/>
            <a:p>
              <a:pPr algn="ctr">
                <a:lnSpc>
                  <a:spcPct val="120000"/>
                </a:lnSpc>
                <a:spcBef>
                  <a:spcPts val="600"/>
                </a:spcBef>
                <a:spcAft>
                  <a:spcPts val="600"/>
                </a:spcAft>
              </a:pPr>
              <a:r>
                <a:rPr lang="en-GB" sz="4500" smtClean="0">
                  <a:solidFill>
                    <a:srgbClr val="2A2A2A"/>
                  </a:solidFill>
                  <a:latin typeface="Arial" panose="020B0604020202020204" pitchFamily="34" charset="0"/>
                  <a:cs typeface="Arial" panose="020B0604020202020204" pitchFamily="34" charset="0"/>
                </a:rPr>
                <a:t>Ước lượng</a:t>
              </a:r>
              <a:endParaRPr lang="en-US" sz="4500">
                <a:solidFill>
                  <a:srgbClr val="2A2A2A"/>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3999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sp>
        <p:nvSpPr>
          <p:cNvPr id="2" name="TextBox 2"/>
          <p:cNvSpPr txBox="1"/>
          <p:nvPr/>
        </p:nvSpPr>
        <p:spPr>
          <a:xfrm>
            <a:off x="587489" y="202977"/>
            <a:ext cx="4860175" cy="961802"/>
          </a:xfrm>
          <a:prstGeom prst="rect">
            <a:avLst/>
          </a:prstGeom>
        </p:spPr>
        <p:txBody>
          <a:bodyPr wrap="square" lIns="0" tIns="0" rIns="0" bIns="0" rtlCol="0" anchor="t">
            <a:spAutoFit/>
          </a:bodyPr>
          <a:lstStyle/>
          <a:p>
            <a:pPr>
              <a:lnSpc>
                <a:spcPts val="7500"/>
              </a:lnSpc>
            </a:pPr>
            <a:r>
              <a:rPr lang="en-US" sz="5000" b="1" smtClean="0">
                <a:solidFill>
                  <a:srgbClr val="21201F"/>
                </a:solidFill>
                <a:latin typeface="Arial" panose="020B0604020202020204" pitchFamily="34" charset="0"/>
                <a:cs typeface="Arial" panose="020B0604020202020204" pitchFamily="34" charset="0"/>
              </a:rPr>
              <a:t>1. </a:t>
            </a:r>
            <a:r>
              <a:rPr lang="en-US" sz="5000" b="1" smtClean="0">
                <a:solidFill>
                  <a:srgbClr val="21201F"/>
                </a:solidFill>
                <a:latin typeface="Arial" panose="020B0604020202020204" pitchFamily="34" charset="0"/>
                <a:cs typeface="Arial" panose="020B0604020202020204" pitchFamily="34" charset="0"/>
              </a:rPr>
              <a:t>Làm tròn số</a:t>
            </a:r>
            <a:endParaRPr lang="en-US" sz="5000" b="1">
              <a:solidFill>
                <a:srgbClr val="21201F"/>
              </a:solidFill>
              <a:latin typeface="Arial" panose="020B0604020202020204" pitchFamily="34" charset="0"/>
              <a:cs typeface="Arial" panose="020B0604020202020204" pitchFamily="34" charset="0"/>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42845" t="40821" r="8548"/>
          <a:stretch>
            <a:fillRect/>
          </a:stretch>
        </p:blipFill>
        <p:spPr>
          <a:xfrm flipV="1">
            <a:off x="-478992" y="8826712"/>
            <a:ext cx="19245984" cy="6804846"/>
          </a:xfrm>
          <a:prstGeom prst="rect">
            <a:avLst/>
          </a:prstGeom>
        </p:spPr>
      </p:pic>
      <p:grpSp>
        <p:nvGrpSpPr>
          <p:cNvPr id="7" name="Group 7"/>
          <p:cNvGrpSpPr/>
          <p:nvPr/>
        </p:nvGrpSpPr>
        <p:grpSpPr>
          <a:xfrm>
            <a:off x="764552" y="1379825"/>
            <a:ext cx="16830593" cy="3146096"/>
            <a:chOff x="0" y="0"/>
            <a:chExt cx="5620794" cy="895552"/>
          </a:xfrm>
        </p:grpSpPr>
        <p:sp>
          <p:nvSpPr>
            <p:cNvPr id="8" name="Freeform 8"/>
            <p:cNvSpPr/>
            <p:nvPr/>
          </p:nvSpPr>
          <p:spPr>
            <a:xfrm>
              <a:off x="0" y="0"/>
              <a:ext cx="5620794" cy="895552"/>
            </a:xfrm>
            <a:custGeom>
              <a:avLst/>
              <a:gdLst/>
              <a:ahLst/>
              <a:cxnLst/>
              <a:rect l="l" t="t" r="r" b="b"/>
              <a:pathLst>
                <a:path w="5620794" h="895552">
                  <a:moveTo>
                    <a:pt x="5496334" y="895552"/>
                  </a:moveTo>
                  <a:lnTo>
                    <a:pt x="124460" y="895552"/>
                  </a:lnTo>
                  <a:cubicBezTo>
                    <a:pt x="55880" y="895552"/>
                    <a:pt x="0" y="839672"/>
                    <a:pt x="0" y="771092"/>
                  </a:cubicBezTo>
                  <a:lnTo>
                    <a:pt x="0" y="124460"/>
                  </a:lnTo>
                  <a:cubicBezTo>
                    <a:pt x="0" y="55880"/>
                    <a:pt x="55880" y="0"/>
                    <a:pt x="124460" y="0"/>
                  </a:cubicBezTo>
                  <a:lnTo>
                    <a:pt x="5496334" y="0"/>
                  </a:lnTo>
                  <a:cubicBezTo>
                    <a:pt x="5564914" y="0"/>
                    <a:pt x="5620794" y="55880"/>
                    <a:pt x="5620794" y="124460"/>
                  </a:cubicBezTo>
                  <a:lnTo>
                    <a:pt x="5620794" y="771092"/>
                  </a:lnTo>
                  <a:cubicBezTo>
                    <a:pt x="5620794" y="839672"/>
                    <a:pt x="5564914" y="895552"/>
                    <a:pt x="5496334" y="895552"/>
                  </a:cubicBezTo>
                  <a:close/>
                </a:path>
              </a:pathLst>
            </a:custGeom>
            <a:solidFill>
              <a:srgbClr val="F9DDDA"/>
            </a:solidFill>
          </p:spPr>
        </p:sp>
      </p:grpSp>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7430405" y="418174"/>
            <a:ext cx="467481" cy="473507"/>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7147382" y="5014066"/>
            <a:ext cx="278222" cy="281809"/>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631032" y="6640896"/>
            <a:ext cx="278222" cy="281809"/>
          </a:xfrm>
          <a:prstGeom prst="rect">
            <a:avLst/>
          </a:prstGeom>
        </p:spPr>
      </p:pic>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66884" y="3162000"/>
            <a:ext cx="397668" cy="402795"/>
          </a:xfrm>
          <a:prstGeom prst="rect">
            <a:avLst/>
          </a:prstGeom>
        </p:spPr>
      </p:pic>
      <p:sp>
        <p:nvSpPr>
          <p:cNvPr id="17" name="Rectangle 16"/>
          <p:cNvSpPr/>
          <p:nvPr/>
        </p:nvSpPr>
        <p:spPr>
          <a:xfrm>
            <a:off x="2664116" y="1829699"/>
            <a:ext cx="14329595" cy="2462213"/>
          </a:xfrm>
          <a:prstGeom prst="rect">
            <a:avLst/>
          </a:prstGeom>
        </p:spPr>
        <p:txBody>
          <a:bodyPr wrap="square">
            <a:spAutoFit/>
          </a:bodyPr>
          <a:lstStyle/>
          <a:p>
            <a:pPr algn="just">
              <a:lnSpc>
                <a:spcPct val="120000"/>
              </a:lnSpc>
              <a:spcBef>
                <a:spcPts val="600"/>
              </a:spcBef>
              <a:spcAft>
                <a:spcPts val="600"/>
              </a:spcAft>
            </a:pPr>
            <a:r>
              <a:rPr lang="vi-VN" altLang="en-US" sz="400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a) Theo em, khối lượng của </a:t>
            </a:r>
            <a:r>
              <a:rPr lang="vi-VN" altLang="en-US" sz="400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hộp </a:t>
            </a:r>
            <a:r>
              <a:rPr lang="vi-VN" altLang="en-US" sz="4000" smtClean="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màu</a:t>
            </a:r>
            <a:r>
              <a:rPr lang="en-GB" altLang="en-US" sz="4000" smtClean="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 </a:t>
            </a:r>
            <a:r>
              <a:rPr lang="vi-VN" altLang="en-US" sz="4000" smtClean="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h</a:t>
            </a:r>
            <a:r>
              <a:rPr lang="en-GB" altLang="en-US" sz="4000" smtClean="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ồ</a:t>
            </a:r>
            <a:r>
              <a:rPr lang="vi-VN" altLang="en-US" sz="4000" smtClean="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ng </a:t>
            </a:r>
            <a:r>
              <a:rPr lang="vi-VN" altLang="en-US" sz="400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nặng khoảng 6 kg hay 7 </a:t>
            </a:r>
            <a:r>
              <a:rPr lang="vi-VN" altLang="en-US" sz="400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kg</a:t>
            </a:r>
            <a:r>
              <a:rPr lang="vi-VN" altLang="en-US" sz="4000" smtClean="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a:t>
            </a:r>
            <a:endParaRPr lang="vi-VN" altLang="en-US" sz="4000">
              <a:ln w="0"/>
              <a:effectLst>
                <a:innerShdw blurRad="63500" dist="50800" dir="16200000">
                  <a:prstClr val="black">
                    <a:alpha val="50000"/>
                  </a:prstClr>
                </a:innerShdw>
              </a:effectLst>
              <a:ea typeface="Times New Roman" panose="02020603050405020304" pitchFamily="18" charset="0"/>
              <a:cs typeface="Arial" panose="020B0604020202020204" pitchFamily="34" charset="0"/>
            </a:endParaRPr>
          </a:p>
          <a:p>
            <a:pPr algn="just">
              <a:lnSpc>
                <a:spcPct val="120000"/>
              </a:lnSpc>
              <a:spcBef>
                <a:spcPts val="600"/>
              </a:spcBef>
              <a:spcAft>
                <a:spcPts val="600"/>
              </a:spcAft>
            </a:pPr>
            <a:r>
              <a:rPr lang="vi-VN" altLang="en-US" sz="400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b) Khối lượng của hộp màu </a:t>
            </a:r>
            <a:r>
              <a:rPr lang="vi-VN" altLang="en-US" sz="400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vàng </a:t>
            </a:r>
            <a:r>
              <a:rPr lang="vi-VN" altLang="en-US" sz="4000" smtClean="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nặng</a:t>
            </a:r>
            <a:r>
              <a:rPr lang="en-GB" altLang="en-US" sz="4000" smtClean="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 </a:t>
            </a:r>
            <a:r>
              <a:rPr lang="vi-VN" altLang="en-US" sz="4000" smtClean="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khoảng </a:t>
            </a:r>
            <a:r>
              <a:rPr lang="vi-VN" altLang="en-US" sz="4000">
                <a:ln w="0"/>
                <a:effectLst>
                  <a:innerShdw blurRad="63500" dist="50800" dir="16200000">
                    <a:prstClr val="black">
                      <a:alpha val="50000"/>
                    </a:prstClr>
                  </a:innerShdw>
                </a:effectLst>
                <a:ea typeface="Times New Roman" panose="02020603050405020304" pitchFamily="18" charset="0"/>
                <a:cs typeface="Arial" panose="020B0604020202020204" pitchFamily="34" charset="0"/>
              </a:rPr>
              <a:t>4 kg hay 5 kg?</a:t>
            </a:r>
            <a:endParaRPr lang="en-US" sz="4000">
              <a:cs typeface="Arial" panose="020B0604020202020204" pitchFamily="34" charset="0"/>
            </a:endParaRPr>
          </a:p>
        </p:txBody>
      </p:sp>
      <p:pic>
        <p:nvPicPr>
          <p:cNvPr id="4" name="Picture 3"/>
          <p:cNvPicPr>
            <a:picLocks noChangeAspect="1"/>
          </p:cNvPicPr>
          <p:nvPr/>
        </p:nvPicPr>
        <p:blipFill>
          <a:blip r:embed="rId10"/>
          <a:stretch>
            <a:fillRect/>
          </a:stretch>
        </p:blipFill>
        <p:spPr>
          <a:xfrm>
            <a:off x="1172434" y="1583975"/>
            <a:ext cx="1292848" cy="1368898"/>
          </a:xfrm>
          <a:prstGeom prst="rect">
            <a:avLst/>
          </a:prstGeom>
        </p:spPr>
      </p:pic>
      <p:pic>
        <p:nvPicPr>
          <p:cNvPr id="9" name="Picture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72000" y="4757296"/>
            <a:ext cx="3638519" cy="5272935"/>
          </a:xfrm>
          <a:prstGeom prst="rect">
            <a:avLst/>
          </a:prstGeom>
        </p:spPr>
      </p:pic>
      <p:pic>
        <p:nvPicPr>
          <p:cNvPr id="10" name="Picture 9"/>
          <p:cNvPicPr>
            <a:picLocks noChangeAspect="1"/>
          </p:cNvPicPr>
          <p:nvPr/>
        </p:nvPicPr>
        <p:blipFill>
          <a:blip r:embed="rId12"/>
          <a:stretch>
            <a:fillRect/>
          </a:stretch>
        </p:blipFill>
        <p:spPr>
          <a:xfrm>
            <a:off x="10027730" y="4740967"/>
            <a:ext cx="3691069" cy="52892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fade">
                                      <p:cBhvr>
                                        <p:cTn id="22" dur="1000"/>
                                        <p:tgtEl>
                                          <p:spTgt spid="17">
                                            <p:txEl>
                                              <p:pRg st="0" end="0"/>
                                            </p:txEl>
                                          </p:spTgt>
                                        </p:tgtEl>
                                      </p:cBhvr>
                                    </p:animEffect>
                                    <p:anim calcmode="lin" valueType="num">
                                      <p:cBhvr>
                                        <p:cTn id="23"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7">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7">
                                            <p:txEl>
                                              <p:pRg st="1" end="1"/>
                                            </p:txEl>
                                          </p:spTgt>
                                        </p:tgtEl>
                                        <p:attrNameLst>
                                          <p:attrName>style.visibility</p:attrName>
                                        </p:attrNameLst>
                                      </p:cBhvr>
                                      <p:to>
                                        <p:strVal val="visible"/>
                                      </p:to>
                                    </p:set>
                                    <p:animEffect transition="in" filter="fade">
                                      <p:cBhvr>
                                        <p:cTn id="34" dur="1000"/>
                                        <p:tgtEl>
                                          <p:spTgt spid="17">
                                            <p:txEl>
                                              <p:pRg st="1" end="1"/>
                                            </p:txEl>
                                          </p:spTgt>
                                        </p:tgtEl>
                                      </p:cBhvr>
                                    </p:animEffect>
                                    <p:anim calcmode="lin" valueType="num">
                                      <p:cBhvr>
                                        <p:cTn id="35"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17">
                                            <p:txEl>
                                              <p:pRg st="1" end="1"/>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2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543166">
            <a:off x="-403863" y="8352815"/>
            <a:ext cx="3021392" cy="1454045"/>
          </a:xfrm>
          <a:prstGeom prst="rect">
            <a:avLst/>
          </a:prstGeom>
        </p:spPr>
      </p:pic>
      <p:pic>
        <p:nvPicPr>
          <p:cNvPr id="23" name="Picture 23"/>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024758" y="-11658"/>
            <a:ext cx="2263242" cy="1876434"/>
          </a:xfrm>
          <a:prstGeom prst="rect">
            <a:avLst/>
          </a:prstGeom>
        </p:spPr>
      </p:pic>
      <p:sp>
        <p:nvSpPr>
          <p:cNvPr id="18" name="Rounded Rectangle 17"/>
          <p:cNvSpPr/>
          <p:nvPr/>
        </p:nvSpPr>
        <p:spPr>
          <a:xfrm>
            <a:off x="1905000" y="2552700"/>
            <a:ext cx="15610114" cy="6920492"/>
          </a:xfrm>
          <a:prstGeom prst="roundRect">
            <a:avLst/>
          </a:prstGeom>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olSlant"/>
          </a:sp3d>
        </p:spPr>
        <p:style>
          <a:lnRef idx="0">
            <a:schemeClr val="accent1"/>
          </a:lnRef>
          <a:fillRef idx="3">
            <a:schemeClr val="accent1"/>
          </a:fillRef>
          <a:effectRef idx="3">
            <a:schemeClr val="accent1"/>
          </a:effectRef>
          <a:fontRef idx="minor">
            <a:schemeClr val="lt1"/>
          </a:fontRef>
        </p:style>
        <p:txBody>
          <a:bodyPr rtlCol="0" anchor="ctr"/>
          <a:lstStyle/>
          <a:p>
            <a:pPr algn="ctr">
              <a:lnSpc>
                <a:spcPct val="150000"/>
              </a:lnSpc>
            </a:pPr>
            <a:endParaRPr lang="vi-VN" sz="2800" dirty="0">
              <a:solidFill>
                <a:schemeClr val="tx1"/>
              </a:solidFill>
            </a:endParaRPr>
          </a:p>
        </p:txBody>
      </p:sp>
      <p:sp>
        <p:nvSpPr>
          <p:cNvPr id="2" name="Rectangle 1"/>
          <p:cNvSpPr/>
          <p:nvPr/>
        </p:nvSpPr>
        <p:spPr>
          <a:xfrm>
            <a:off x="914400" y="393806"/>
            <a:ext cx="14928811" cy="1569660"/>
          </a:xfrm>
          <a:prstGeom prst="rect">
            <a:avLst/>
          </a:prstGeom>
        </p:spPr>
        <p:txBody>
          <a:bodyPr wrap="square">
            <a:spAutoFit/>
          </a:bodyPr>
          <a:lstStyle/>
          <a:p>
            <a:pPr>
              <a:lnSpc>
                <a:spcPct val="120000"/>
              </a:lnSpc>
              <a:spcBef>
                <a:spcPts val="300"/>
              </a:spcBef>
              <a:spcAft>
                <a:spcPts val="300"/>
              </a:spcAft>
            </a:pPr>
            <a:r>
              <a:rPr lang="en-US" sz="4000">
                <a:latin typeface="Arial" panose="020B0604020202020204" pitchFamily="34" charset="0"/>
                <a:cs typeface="Arial" panose="020B0604020202020204" pitchFamily="34" charset="0"/>
              </a:rPr>
              <a:t>Trong hoạt động trên, ta đã làm tròn các số thập phân 6,2 và 4,8 đến hàng đơn vị.</a:t>
            </a:r>
          </a:p>
        </p:txBody>
      </p:sp>
      <p:sp>
        <p:nvSpPr>
          <p:cNvPr id="4" name="Rectangle 3"/>
          <p:cNvSpPr/>
          <p:nvPr/>
        </p:nvSpPr>
        <p:spPr>
          <a:xfrm>
            <a:off x="2590800" y="2781292"/>
            <a:ext cx="14750839" cy="6463308"/>
          </a:xfrm>
          <a:prstGeom prst="rect">
            <a:avLst/>
          </a:prstGeom>
        </p:spPr>
        <p:txBody>
          <a:bodyPr wrap="square">
            <a:spAutoFit/>
          </a:bodyPr>
          <a:lstStyle/>
          <a:p>
            <a:pPr algn="just">
              <a:lnSpc>
                <a:spcPct val="120000"/>
              </a:lnSpc>
              <a:spcBef>
                <a:spcPts val="300"/>
              </a:spcBef>
              <a:spcAft>
                <a:spcPts val="300"/>
              </a:spcAft>
            </a:pPr>
            <a:r>
              <a:rPr lang="en-US" sz="4000">
                <a:latin typeface="Arial" panose="020B0604020202020204" pitchFamily="34" charset="0"/>
                <a:cs typeface="Arial" panose="020B0604020202020204" pitchFamily="34" charset="0"/>
              </a:rPr>
              <a:t>Để làm tròn một số thập phân dương đến một hàng nào đấy (gọi là hàng </a:t>
            </a:r>
            <a:r>
              <a:rPr lang="en-US" sz="4000">
                <a:latin typeface="Arial" panose="020B0604020202020204" pitchFamily="34" charset="0"/>
                <a:cs typeface="Arial" panose="020B0604020202020204" pitchFamily="34" charset="0"/>
              </a:rPr>
              <a:t>làm </a:t>
            </a:r>
            <a:r>
              <a:rPr lang="en-US" sz="4000" smtClean="0">
                <a:latin typeface="Arial" panose="020B0604020202020204" pitchFamily="34" charset="0"/>
                <a:cs typeface="Arial" panose="020B0604020202020204" pitchFamily="34" charset="0"/>
              </a:rPr>
              <a:t>tròn) ta </a:t>
            </a:r>
            <a:r>
              <a:rPr lang="en-US" sz="4000">
                <a:latin typeface="Arial" panose="020B0604020202020204" pitchFamily="34" charset="0"/>
                <a:cs typeface="Arial" panose="020B0604020202020204" pitchFamily="34" charset="0"/>
              </a:rPr>
              <a:t>làm như sau:</a:t>
            </a:r>
          </a:p>
          <a:p>
            <a:pPr algn="just">
              <a:lnSpc>
                <a:spcPct val="120000"/>
              </a:lnSpc>
              <a:spcBef>
                <a:spcPts val="300"/>
              </a:spcBef>
              <a:spcAft>
                <a:spcPts val="300"/>
              </a:spcAft>
            </a:pPr>
            <a:r>
              <a:rPr lang="en-US" sz="4000">
                <a:latin typeface="Arial" panose="020B0604020202020204" pitchFamily="34" charset="0"/>
                <a:cs typeface="Arial" panose="020B0604020202020204" pitchFamily="34" charset="0"/>
              </a:rPr>
              <a:t>- Đối với chữ số hàng làm tròn:</a:t>
            </a:r>
          </a:p>
          <a:p>
            <a:pPr marL="392113" indent="-392113" algn="just">
              <a:lnSpc>
                <a:spcPct val="120000"/>
              </a:lnSpc>
              <a:spcBef>
                <a:spcPts val="300"/>
              </a:spcBef>
              <a:spcAft>
                <a:spcPts val="300"/>
              </a:spcAft>
              <a:buFont typeface="Arial" panose="020B0604020202020204" pitchFamily="34" charset="0"/>
              <a:buChar char="•"/>
            </a:pPr>
            <a:r>
              <a:rPr lang="en-US" sz="4000" smtClean="0">
                <a:latin typeface="Arial" panose="020B0604020202020204" pitchFamily="34" charset="0"/>
                <a:cs typeface="Arial" panose="020B0604020202020204" pitchFamily="34" charset="0"/>
              </a:rPr>
              <a:t>Giữ </a:t>
            </a:r>
            <a:r>
              <a:rPr lang="en-US" sz="4000">
                <a:latin typeface="Arial" panose="020B0604020202020204" pitchFamily="34" charset="0"/>
                <a:cs typeface="Arial" panose="020B0604020202020204" pitchFamily="34" charset="0"/>
              </a:rPr>
              <a:t>nguyên nếu chữ số ngay bên phải nhỏ hơn 5;</a:t>
            </a:r>
          </a:p>
          <a:p>
            <a:pPr marL="392113" indent="-392113" algn="just">
              <a:lnSpc>
                <a:spcPct val="120000"/>
              </a:lnSpc>
              <a:spcBef>
                <a:spcPts val="300"/>
              </a:spcBef>
              <a:spcAft>
                <a:spcPts val="300"/>
              </a:spcAft>
              <a:buFont typeface="Arial" panose="020B0604020202020204" pitchFamily="34" charset="0"/>
              <a:buChar char="•"/>
            </a:pPr>
            <a:r>
              <a:rPr lang="en-US" sz="4000" smtClean="0">
                <a:latin typeface="Arial" panose="020B0604020202020204" pitchFamily="34" charset="0"/>
                <a:cs typeface="Arial" panose="020B0604020202020204" pitchFamily="34" charset="0"/>
              </a:rPr>
              <a:t>Tăng </a:t>
            </a:r>
            <a:r>
              <a:rPr lang="en-US" sz="4000">
                <a:latin typeface="Arial" panose="020B0604020202020204" pitchFamily="34" charset="0"/>
                <a:cs typeface="Arial" panose="020B0604020202020204" pitchFamily="34" charset="0"/>
              </a:rPr>
              <a:t>1 đơn vị nếu chữ số ngay bên phải lớn hơn hay bằng 5.</a:t>
            </a:r>
          </a:p>
          <a:p>
            <a:pPr algn="just">
              <a:lnSpc>
                <a:spcPct val="120000"/>
              </a:lnSpc>
              <a:spcBef>
                <a:spcPts val="300"/>
              </a:spcBef>
              <a:spcAft>
                <a:spcPts val="300"/>
              </a:spcAft>
            </a:pPr>
            <a:r>
              <a:rPr lang="en-US" sz="4000">
                <a:latin typeface="Arial" panose="020B0604020202020204" pitchFamily="34" charset="0"/>
                <a:cs typeface="Arial" panose="020B0604020202020204" pitchFamily="34" charset="0"/>
              </a:rPr>
              <a:t>- Đối với </a:t>
            </a:r>
            <a:r>
              <a:rPr lang="en-US" sz="4000">
                <a:latin typeface="Arial" panose="020B0604020202020204" pitchFamily="34" charset="0"/>
                <a:cs typeface="Arial" panose="020B0604020202020204" pitchFamily="34" charset="0"/>
              </a:rPr>
              <a:t>các </a:t>
            </a:r>
            <a:r>
              <a:rPr lang="en-US" sz="4000" smtClean="0">
                <a:latin typeface="Arial" panose="020B0604020202020204" pitchFamily="34" charset="0"/>
                <a:cs typeface="Arial" panose="020B0604020202020204" pitchFamily="34" charset="0"/>
              </a:rPr>
              <a:t>chữ </a:t>
            </a:r>
            <a:r>
              <a:rPr lang="en-US" sz="4000">
                <a:latin typeface="Arial" panose="020B0604020202020204" pitchFamily="34" charset="0"/>
                <a:cs typeface="Arial" panose="020B0604020202020204" pitchFamily="34" charset="0"/>
              </a:rPr>
              <a:t>số sau hàng làm </a:t>
            </a:r>
            <a:r>
              <a:rPr lang="en-US" sz="4000">
                <a:latin typeface="Arial" panose="020B0604020202020204" pitchFamily="34" charset="0"/>
                <a:cs typeface="Arial" panose="020B0604020202020204" pitchFamily="34" charset="0"/>
              </a:rPr>
              <a:t>tròn</a:t>
            </a:r>
            <a:r>
              <a:rPr lang="en-US" sz="4000" smtClean="0">
                <a:latin typeface="Arial" panose="020B0604020202020204" pitchFamily="34" charset="0"/>
                <a:cs typeface="Arial" panose="020B0604020202020204" pitchFamily="34" charset="0"/>
              </a:rPr>
              <a:t>:</a:t>
            </a:r>
          </a:p>
          <a:p>
            <a:pPr marL="347663" indent="-347663" algn="just">
              <a:lnSpc>
                <a:spcPct val="120000"/>
              </a:lnSpc>
              <a:spcBef>
                <a:spcPts val="300"/>
              </a:spcBef>
              <a:spcAft>
                <a:spcPts val="300"/>
              </a:spcAft>
              <a:buFont typeface="Arial" panose="020B0604020202020204" pitchFamily="34" charset="0"/>
              <a:buChar char="•"/>
            </a:pPr>
            <a:r>
              <a:rPr lang="en-US" sz="4000" smtClean="0">
                <a:latin typeface="Arial" panose="020B0604020202020204" pitchFamily="34" charset="0"/>
                <a:cs typeface="Arial" panose="020B0604020202020204" pitchFamily="34" charset="0"/>
              </a:rPr>
              <a:t>Bỏ </a:t>
            </a:r>
            <a:r>
              <a:rPr lang="en-US" sz="4000">
                <a:latin typeface="Arial" panose="020B0604020202020204" pitchFamily="34" charset="0"/>
                <a:cs typeface="Arial" panose="020B0604020202020204" pitchFamily="34" charset="0"/>
              </a:rPr>
              <a:t>đi nếu ở phần thập phân;</a:t>
            </a:r>
          </a:p>
          <a:p>
            <a:pPr marL="347663" indent="-347663" algn="just">
              <a:lnSpc>
                <a:spcPct val="120000"/>
              </a:lnSpc>
              <a:spcBef>
                <a:spcPts val="300"/>
              </a:spcBef>
              <a:spcAft>
                <a:spcPts val="300"/>
              </a:spcAft>
              <a:buFont typeface="Arial" panose="020B0604020202020204" pitchFamily="34" charset="0"/>
              <a:buChar char="•"/>
            </a:pPr>
            <a:r>
              <a:rPr lang="en-US" sz="4000">
                <a:latin typeface="Arial" panose="020B0604020202020204" pitchFamily="34" charset="0"/>
                <a:cs typeface="Arial" panose="020B0604020202020204" pitchFamily="34" charset="0"/>
              </a:rPr>
              <a:t>Thay bởi các chữ số 0 nếu ở phần số </a:t>
            </a:r>
            <a:r>
              <a:rPr lang="en-US" sz="4000">
                <a:latin typeface="Arial" panose="020B0604020202020204" pitchFamily="34" charset="0"/>
                <a:cs typeface="Arial" panose="020B0604020202020204" pitchFamily="34" charset="0"/>
              </a:rPr>
              <a:t>nguyên</a:t>
            </a:r>
            <a:r>
              <a:rPr lang="en-US" sz="4000" smtClean="0">
                <a:latin typeface="Arial" panose="020B0604020202020204" pitchFamily="34" charset="0"/>
                <a:cs typeface="Arial" panose="020B0604020202020204" pitchFamily="34" charset="0"/>
              </a:rPr>
              <a:t>.</a:t>
            </a:r>
            <a:endParaRPr lang="en-US" sz="40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fade">
                                      <p:cBhvr>
                                        <p:cTn id="47" dur="1000"/>
                                        <p:tgtEl>
                                          <p:spTgt spid="4">
                                            <p:txEl>
                                              <p:pRg st="4" end="4"/>
                                            </p:txEl>
                                          </p:spTgt>
                                        </p:tgtEl>
                                      </p:cBhvr>
                                    </p:animEffect>
                                    <p:anim calcmode="lin" valueType="num">
                                      <p:cBhvr>
                                        <p:cTn id="4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4">
                                            <p:txEl>
                                              <p:pRg st="5" end="5"/>
                                            </p:txEl>
                                          </p:spTgt>
                                        </p:tgtEl>
                                        <p:attrNameLst>
                                          <p:attrName>style.visibility</p:attrName>
                                        </p:attrNameLst>
                                      </p:cBhvr>
                                      <p:to>
                                        <p:strVal val="visible"/>
                                      </p:to>
                                    </p:set>
                                    <p:animEffect transition="in" filter="fade">
                                      <p:cBhvr>
                                        <p:cTn id="54" dur="1000"/>
                                        <p:tgtEl>
                                          <p:spTgt spid="4">
                                            <p:txEl>
                                              <p:pRg st="5" end="5"/>
                                            </p:txEl>
                                          </p:spTgt>
                                        </p:tgtEl>
                                      </p:cBhvr>
                                    </p:animEffect>
                                    <p:anim calcmode="lin" valueType="num">
                                      <p:cBhvr>
                                        <p:cTn id="5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4">
                                            <p:txEl>
                                              <p:pRg st="6" end="6"/>
                                            </p:txEl>
                                          </p:spTgt>
                                        </p:tgtEl>
                                        <p:attrNameLst>
                                          <p:attrName>style.visibility</p:attrName>
                                        </p:attrNameLst>
                                      </p:cBhvr>
                                      <p:to>
                                        <p:strVal val="visible"/>
                                      </p:to>
                                    </p:set>
                                    <p:animEffect transition="in" filter="fade">
                                      <p:cBhvr>
                                        <p:cTn id="61" dur="1000"/>
                                        <p:tgtEl>
                                          <p:spTgt spid="4">
                                            <p:txEl>
                                              <p:pRg st="6" end="6"/>
                                            </p:txEl>
                                          </p:spTgt>
                                        </p:tgtEl>
                                      </p:cBhvr>
                                    </p:animEffect>
                                    <p:anim calcmode="lin" valueType="num">
                                      <p:cBhvr>
                                        <p:cTn id="6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3"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sp>
        <p:nvSpPr>
          <p:cNvPr id="19" name="Oval 18"/>
          <p:cNvSpPr/>
          <p:nvPr/>
        </p:nvSpPr>
        <p:spPr>
          <a:xfrm>
            <a:off x="11577118" y="6123304"/>
            <a:ext cx="1332472" cy="1015664"/>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6"/>
          <p:cNvSpPr txBox="1"/>
          <p:nvPr/>
        </p:nvSpPr>
        <p:spPr>
          <a:xfrm>
            <a:off x="2986142" y="264864"/>
            <a:ext cx="11079598" cy="867289"/>
          </a:xfrm>
          <a:prstGeom prst="rect">
            <a:avLst/>
          </a:prstGeom>
        </p:spPr>
        <p:txBody>
          <a:bodyPr lIns="0" tIns="0" rIns="0" bIns="0" rtlCol="0" anchor="t">
            <a:spAutoFit/>
          </a:bodyPr>
          <a:lstStyle/>
          <a:p>
            <a:pPr algn="ctr">
              <a:lnSpc>
                <a:spcPts val="7500"/>
              </a:lnSpc>
            </a:pPr>
            <a:r>
              <a:rPr lang="en-US" sz="5000" b="1" smtClean="0">
                <a:solidFill>
                  <a:srgbClr val="00B050"/>
                </a:solidFill>
                <a:latin typeface="Arial" panose="020B0604020202020204" pitchFamily="34" charset="0"/>
                <a:cs typeface="Arial" panose="020B0604020202020204" pitchFamily="34" charset="0"/>
              </a:rPr>
              <a:t>Ví dụ 1</a:t>
            </a:r>
            <a:endParaRPr lang="en-US" sz="5000" b="1">
              <a:solidFill>
                <a:srgbClr val="00B050"/>
              </a:solidFill>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681086">
            <a:off x="16378106" y="203271"/>
            <a:ext cx="1797099" cy="1656599"/>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4596886" y="850892"/>
            <a:ext cx="467481" cy="473507"/>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558030" y="654000"/>
            <a:ext cx="467481" cy="473507"/>
          </a:xfrm>
          <a:prstGeom prst="rect">
            <a:avLst/>
          </a:prstGeom>
        </p:spPr>
      </p:pic>
      <p:pic>
        <p:nvPicPr>
          <p:cNvPr id="11" name="Picture 1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694511" y="9258300"/>
            <a:ext cx="467481" cy="473507"/>
          </a:xfrm>
          <a:prstGeom prst="rect">
            <a:avLst/>
          </a:prstGeom>
        </p:spPr>
      </p:pic>
      <p:sp>
        <p:nvSpPr>
          <p:cNvPr id="2" name="Rectangle 1"/>
          <p:cNvSpPr/>
          <p:nvPr/>
        </p:nvSpPr>
        <p:spPr>
          <a:xfrm>
            <a:off x="769004" y="1379499"/>
            <a:ext cx="14802386" cy="2462213"/>
          </a:xfrm>
          <a:prstGeom prst="rect">
            <a:avLst/>
          </a:prstGeom>
        </p:spPr>
        <p:txBody>
          <a:bodyPr wrap="square">
            <a:spAutoFit/>
          </a:bodyPr>
          <a:lstStyle/>
          <a:p>
            <a:pPr algn="just">
              <a:lnSpc>
                <a:spcPct val="120000"/>
              </a:lnSpc>
              <a:spcBef>
                <a:spcPts val="600"/>
              </a:spcBef>
              <a:spcAft>
                <a:spcPts val="600"/>
              </a:spcAft>
            </a:pPr>
            <a:r>
              <a:rPr lang="en-US" sz="4000">
                <a:latin typeface="Arial" panose="020B0604020202020204" pitchFamily="34" charset="0"/>
                <a:cs typeface="Arial" panose="020B0604020202020204" pitchFamily="34" charset="0"/>
              </a:rPr>
              <a:t>a) Làm tròn số 24,037 đến </a:t>
            </a:r>
            <a:r>
              <a:rPr lang="en-US" sz="4000">
                <a:latin typeface="Arial" panose="020B0604020202020204" pitchFamily="34" charset="0"/>
                <a:cs typeface="Arial" panose="020B0604020202020204" pitchFamily="34" charset="0"/>
              </a:rPr>
              <a:t>hàng </a:t>
            </a:r>
            <a:r>
              <a:rPr lang="en-US" sz="4000" smtClean="0">
                <a:latin typeface="Arial" panose="020B0604020202020204" pitchFamily="34" charset="0"/>
                <a:cs typeface="Arial" panose="020B0604020202020204" pitchFamily="34" charset="0"/>
              </a:rPr>
              <a:t>phần </a:t>
            </a:r>
            <a:r>
              <a:rPr lang="en-US" sz="4000">
                <a:latin typeface="Arial" panose="020B0604020202020204" pitchFamily="34" charset="0"/>
                <a:cs typeface="Arial" panose="020B0604020202020204" pitchFamily="34" charset="0"/>
              </a:rPr>
              <a:t>mười (đến chữ số thập phân thứ nhất).</a:t>
            </a:r>
          </a:p>
          <a:p>
            <a:pPr algn="just">
              <a:lnSpc>
                <a:spcPct val="120000"/>
              </a:lnSpc>
              <a:spcBef>
                <a:spcPts val="600"/>
              </a:spcBef>
              <a:spcAft>
                <a:spcPts val="600"/>
              </a:spcAft>
            </a:pPr>
            <a:r>
              <a:rPr lang="en-US" sz="4000">
                <a:latin typeface="Arial" panose="020B0604020202020204" pitchFamily="34" charset="0"/>
                <a:cs typeface="Arial" panose="020B0604020202020204" pitchFamily="34" charset="0"/>
              </a:rPr>
              <a:t>b) Làm tròn số 2 156,8 đến hàng chục.</a:t>
            </a:r>
          </a:p>
        </p:txBody>
      </p:sp>
      <p:sp>
        <p:nvSpPr>
          <p:cNvPr id="14" name="TextBox 4"/>
          <p:cNvSpPr txBox="1"/>
          <p:nvPr/>
        </p:nvSpPr>
        <p:spPr>
          <a:xfrm>
            <a:off x="7092993" y="4016574"/>
            <a:ext cx="1528723" cy="923330"/>
          </a:xfrm>
          <a:prstGeom prst="rect">
            <a:avLst/>
          </a:prstGeom>
        </p:spPr>
        <p:txBody>
          <a:bodyPr wrap="square" lIns="0" tIns="0" rIns="0" bIns="0" rtlCol="0" anchor="t">
            <a:spAutoFit/>
          </a:bodyPr>
          <a:lstStyle/>
          <a:p>
            <a:pPr>
              <a:lnSpc>
                <a:spcPct val="120000"/>
              </a:lnSpc>
              <a:spcBef>
                <a:spcPts val="600"/>
              </a:spcBef>
              <a:spcAft>
                <a:spcPts val="600"/>
              </a:spcAft>
            </a:pPr>
            <a:r>
              <a:rPr lang="en-US" sz="5000" b="1" smtClean="0">
                <a:solidFill>
                  <a:srgbClr val="C00000"/>
                </a:solidFill>
                <a:latin typeface="Arial" panose="020B0604020202020204" pitchFamily="34" charset="0"/>
                <a:cs typeface="Arial" panose="020B0604020202020204" pitchFamily="34" charset="0"/>
              </a:rPr>
              <a:t>Giải</a:t>
            </a:r>
            <a:endParaRPr lang="en-US" sz="5000" b="1">
              <a:solidFill>
                <a:srgbClr val="C0000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3E2F25B7-5AA2-4103-BCD5-38D8EBF22E9F}"/>
              </a:ext>
            </a:extLst>
          </p:cNvPr>
          <p:cNvSpPr txBox="1"/>
          <p:nvPr/>
        </p:nvSpPr>
        <p:spPr>
          <a:xfrm>
            <a:off x="9965158" y="6080593"/>
            <a:ext cx="3797665" cy="1015663"/>
          </a:xfrm>
          <a:prstGeom prst="rect">
            <a:avLst/>
          </a:prstGeom>
          <a:noFill/>
        </p:spPr>
        <p:txBody>
          <a:bodyPr wrap="square" rtlCol="0">
            <a:spAutoFit/>
          </a:bodyPr>
          <a:lstStyle/>
          <a:p>
            <a:pPr/>
            <a:r>
              <a:rPr lang="en-GB" sz="6000" b="1" smtClean="0">
                <a:latin typeface="Arial" panose="020B0604020202020204" pitchFamily="34" charset="0"/>
                <a:cs typeface="Arial" panose="020B0604020202020204" pitchFamily="34" charset="0"/>
              </a:rPr>
              <a:t>24,</a:t>
            </a:r>
            <a:r>
              <a:rPr lang="en-GB" sz="6000" b="1" smtClean="0">
                <a:solidFill>
                  <a:srgbClr val="C00000"/>
                </a:solidFill>
                <a:latin typeface="Arial" panose="020B0604020202020204" pitchFamily="34" charset="0"/>
                <a:cs typeface="Arial" panose="020B0604020202020204" pitchFamily="34" charset="0"/>
              </a:rPr>
              <a:t>0</a:t>
            </a:r>
            <a:r>
              <a:rPr lang="en-GB" sz="6000" b="1" smtClean="0">
                <a:latin typeface="Arial" panose="020B0604020202020204" pitchFamily="34" charset="0"/>
                <a:cs typeface="Arial" panose="020B0604020202020204" pitchFamily="34" charset="0"/>
              </a:rPr>
              <a:t> 37</a:t>
            </a:r>
            <a:endParaRPr lang="en-US" sz="6000" b="1">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DDC95527-6693-49CE-A25F-151E13B2EAAE}"/>
              </a:ext>
            </a:extLst>
          </p:cNvPr>
          <p:cNvSpPr/>
          <p:nvPr/>
        </p:nvSpPr>
        <p:spPr>
          <a:xfrm>
            <a:off x="9358617" y="4723031"/>
            <a:ext cx="3550972" cy="707886"/>
          </a:xfrm>
          <a:prstGeom prst="rect">
            <a:avLst/>
          </a:prstGeom>
        </p:spPr>
        <p:txBody>
          <a:bodyPr wrap="none">
            <a:spAutoFit/>
          </a:bodyPr>
          <a:lstStyle/>
          <a:p>
            <a:r>
              <a:rPr lang="en-US" sz="4000" smtClean="0">
                <a:latin typeface="Arial" panose="020B0604020202020204" pitchFamily="34" charset="0"/>
                <a:ea typeface="Cambria Math" panose="02040503050406030204" pitchFamily="18" charset="0"/>
                <a:cs typeface="Arial" panose="020B0604020202020204" pitchFamily="34" charset="0"/>
              </a:rPr>
              <a:t> </a:t>
            </a:r>
            <a:r>
              <a:rPr lang="en-US" sz="4000" smtClean="0">
                <a:latin typeface="Arial" panose="020B0604020202020204" pitchFamily="34" charset="0"/>
                <a:ea typeface="Cambria Math" panose="02040503050406030204" pitchFamily="18" charset="0"/>
                <a:cs typeface="Arial" panose="020B0604020202020204" pitchFamily="34" charset="0"/>
              </a:rPr>
              <a:t>Hàng làm tròn</a:t>
            </a:r>
            <a:endParaRPr lang="en-US" sz="4000" dirty="0">
              <a:latin typeface="Arial" panose="020B0604020202020204" pitchFamily="34" charset="0"/>
              <a:ea typeface="Cambria Math" panose="02040503050406030204" pitchFamily="18" charset="0"/>
              <a:cs typeface="Arial" panose="020B0604020202020204" pitchFamily="34" charset="0"/>
            </a:endParaRPr>
          </a:p>
        </p:txBody>
      </p:sp>
      <p:cxnSp>
        <p:nvCxnSpPr>
          <p:cNvPr id="17" name="Straight Arrow Connector 16"/>
          <p:cNvCxnSpPr/>
          <p:nvPr/>
        </p:nvCxnSpPr>
        <p:spPr>
          <a:xfrm>
            <a:off x="11243505" y="5578744"/>
            <a:ext cx="0" cy="60960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1622447" y="5600163"/>
            <a:ext cx="0" cy="2192287"/>
          </a:xfrm>
          <a:prstGeom prst="line">
            <a:avLst/>
          </a:prstGeom>
          <a:ln w="5715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DDC95527-6693-49CE-A25F-151E13B2EAAE}"/>
              </a:ext>
            </a:extLst>
          </p:cNvPr>
          <p:cNvSpPr/>
          <p:nvPr/>
        </p:nvSpPr>
        <p:spPr>
          <a:xfrm>
            <a:off x="11243505" y="8199380"/>
            <a:ext cx="1483098" cy="707886"/>
          </a:xfrm>
          <a:prstGeom prst="rect">
            <a:avLst/>
          </a:prstGeom>
        </p:spPr>
        <p:txBody>
          <a:bodyPr wrap="none">
            <a:spAutoFit/>
          </a:bodyPr>
          <a:lstStyle/>
          <a:p>
            <a:r>
              <a:rPr lang="en-US" sz="4000" smtClean="0">
                <a:latin typeface="Arial" panose="020B0604020202020204" pitchFamily="34" charset="0"/>
                <a:ea typeface="Cambria Math" panose="02040503050406030204" pitchFamily="18" charset="0"/>
                <a:cs typeface="Arial" panose="020B0604020202020204" pitchFamily="34" charset="0"/>
              </a:rPr>
              <a:t> </a:t>
            </a:r>
            <a:r>
              <a:rPr lang="en-US" sz="4000" smtClean="0">
                <a:latin typeface="Arial" panose="020B0604020202020204" pitchFamily="34" charset="0"/>
                <a:ea typeface="Cambria Math" panose="02040503050406030204" pitchFamily="18" charset="0"/>
                <a:cs typeface="Arial" panose="020B0604020202020204" pitchFamily="34" charset="0"/>
              </a:rPr>
              <a:t>3 &lt; 5</a:t>
            </a:r>
            <a:endParaRPr lang="en-US" sz="4000" dirty="0">
              <a:latin typeface="Arial" panose="020B0604020202020204" pitchFamily="34" charset="0"/>
              <a:ea typeface="Cambria Math" panose="02040503050406030204" pitchFamily="18" charset="0"/>
              <a:cs typeface="Arial" panose="020B0604020202020204" pitchFamily="34" charset="0"/>
            </a:endParaRPr>
          </a:p>
        </p:txBody>
      </p:sp>
      <p:cxnSp>
        <p:nvCxnSpPr>
          <p:cNvPr id="23" name="Straight Arrow Connector 22"/>
          <p:cNvCxnSpPr/>
          <p:nvPr/>
        </p:nvCxnSpPr>
        <p:spPr>
          <a:xfrm flipV="1">
            <a:off x="11944283" y="7096256"/>
            <a:ext cx="0" cy="1088977"/>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DC95527-6693-49CE-A25F-151E13B2EAAE}"/>
              </a:ext>
            </a:extLst>
          </p:cNvPr>
          <p:cNvSpPr/>
          <p:nvPr/>
        </p:nvSpPr>
        <p:spPr>
          <a:xfrm>
            <a:off x="13466533" y="7282250"/>
            <a:ext cx="4572000" cy="1323439"/>
          </a:xfrm>
          <a:prstGeom prst="rect">
            <a:avLst/>
          </a:prstGeom>
        </p:spPr>
        <p:txBody>
          <a:bodyPr wrap="square">
            <a:spAutoFit/>
          </a:bodyPr>
          <a:lstStyle/>
          <a:p>
            <a:pPr algn="ctr"/>
            <a:r>
              <a:rPr lang="en-US" sz="4000" smtClean="0">
                <a:latin typeface="Arial" panose="020B0604020202020204" pitchFamily="34" charset="0"/>
                <a:ea typeface="Cambria Math" panose="02040503050406030204" pitchFamily="18" charset="0"/>
                <a:cs typeface="Arial" panose="020B0604020202020204" pitchFamily="34" charset="0"/>
              </a:rPr>
              <a:t>Bỏ đi các chữ số sau hàng làm tròn</a:t>
            </a:r>
            <a:endParaRPr lang="en-US" sz="4000" dirty="0">
              <a:latin typeface="Arial" panose="020B0604020202020204" pitchFamily="34" charset="0"/>
              <a:ea typeface="Cambria Math" panose="02040503050406030204" pitchFamily="18" charset="0"/>
              <a:cs typeface="Arial" panose="020B0604020202020204" pitchFamily="34" charset="0"/>
            </a:endParaRPr>
          </a:p>
        </p:txBody>
      </p:sp>
      <p:cxnSp>
        <p:nvCxnSpPr>
          <p:cNvPr id="38" name="Straight Connector 37"/>
          <p:cNvCxnSpPr/>
          <p:nvPr/>
        </p:nvCxnSpPr>
        <p:spPr>
          <a:xfrm>
            <a:off x="12338089" y="7936403"/>
            <a:ext cx="1143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12356167" y="7155254"/>
            <a:ext cx="0" cy="803524"/>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DC95527-6693-49CE-A25F-151E13B2EAAE}"/>
              </a:ext>
            </a:extLst>
          </p:cNvPr>
          <p:cNvSpPr/>
          <p:nvPr/>
        </p:nvSpPr>
        <p:spPr>
          <a:xfrm>
            <a:off x="8170197" y="9049029"/>
            <a:ext cx="5003735" cy="707886"/>
          </a:xfrm>
          <a:prstGeom prst="rect">
            <a:avLst/>
          </a:prstGeom>
        </p:spPr>
        <p:txBody>
          <a:bodyPr wrap="square">
            <a:spAutoFit/>
          </a:bodyPr>
          <a:lstStyle/>
          <a:p>
            <a:pPr algn="ctr"/>
            <a:r>
              <a:rPr lang="en-US" sz="4000" smtClean="0">
                <a:latin typeface="Arial" panose="020B0604020202020204" pitchFamily="34" charset="0"/>
                <a:ea typeface="Cambria Math" panose="02040503050406030204" pitchFamily="18" charset="0"/>
                <a:cs typeface="Arial" panose="020B0604020202020204" pitchFamily="34" charset="0"/>
              </a:rPr>
              <a:t>Giữ nguyên</a:t>
            </a:r>
            <a:endParaRPr lang="en-US" sz="4000" dirty="0">
              <a:latin typeface="Arial" panose="020B0604020202020204" pitchFamily="34" charset="0"/>
              <a:ea typeface="Cambria Math" panose="02040503050406030204" pitchFamily="18" charset="0"/>
              <a:cs typeface="Arial" panose="020B0604020202020204" pitchFamily="34" charset="0"/>
            </a:endParaRPr>
          </a:p>
        </p:txBody>
      </p:sp>
      <p:cxnSp>
        <p:nvCxnSpPr>
          <p:cNvPr id="43" name="Straight Connector 42"/>
          <p:cNvCxnSpPr/>
          <p:nvPr/>
        </p:nvCxnSpPr>
        <p:spPr>
          <a:xfrm>
            <a:off x="10127757" y="8944269"/>
            <a:ext cx="1143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11230407" y="6996356"/>
            <a:ext cx="0" cy="1959256"/>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1255271" y="6084745"/>
            <a:ext cx="6602084" cy="2308324"/>
          </a:xfrm>
          <a:prstGeom prst="rect">
            <a:avLst/>
          </a:prstGeom>
        </p:spPr>
        <p:txBody>
          <a:bodyPr wrap="square">
            <a:spAutoFit/>
          </a:bodyPr>
          <a:lstStyle/>
          <a:p>
            <a:pPr algn="just">
              <a:lnSpc>
                <a:spcPct val="120000"/>
              </a:lnSpc>
              <a:spcBef>
                <a:spcPts val="600"/>
              </a:spcBef>
              <a:spcAft>
                <a:spcPts val="600"/>
              </a:spcAft>
            </a:pPr>
            <a:r>
              <a:rPr lang="en-US" sz="4000">
                <a:latin typeface="Arial" panose="020B0604020202020204" pitchFamily="34" charset="0"/>
                <a:cs typeface="Arial" panose="020B0604020202020204" pitchFamily="34" charset="0"/>
              </a:rPr>
              <a:t>a) Làm tròn số 24,037 đến hàng phần </a:t>
            </a:r>
            <a:r>
              <a:rPr lang="en-US" sz="4000">
                <a:latin typeface="Arial" panose="020B0604020202020204" pitchFamily="34" charset="0"/>
                <a:cs typeface="Arial" panose="020B0604020202020204" pitchFamily="34" charset="0"/>
              </a:rPr>
              <a:t>mười </a:t>
            </a:r>
            <a:r>
              <a:rPr lang="en-US" sz="4000" smtClean="0">
                <a:latin typeface="Arial" panose="020B0604020202020204" pitchFamily="34" charset="0"/>
                <a:cs typeface="Arial" panose="020B0604020202020204" pitchFamily="34" charset="0"/>
              </a:rPr>
              <a:t>ta được kết quả 24,0.</a:t>
            </a:r>
            <a:endParaRPr 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par>
                                <p:cTn id="25" presetID="16" presetClass="entr" presetSubtype="21"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par>
                                <p:cTn id="33" presetID="16" presetClass="entr" presetSubtype="21"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arn(inVertical)">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inVertical)">
                                      <p:cBhvr>
                                        <p:cTn id="40" dur="500"/>
                                        <p:tgtEl>
                                          <p:spTgt spid="22"/>
                                        </p:tgtEl>
                                      </p:cBhvr>
                                    </p:animEffect>
                                  </p:childTnLst>
                                </p:cTn>
                              </p:par>
                              <p:par>
                                <p:cTn id="41" presetID="16" presetClass="entr" presetSubtype="21"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barn(inVertical)">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barn(inVertical)">
                                      <p:cBhvr>
                                        <p:cTn id="48" dur="500"/>
                                        <p:tgtEl>
                                          <p:spTgt spid="26"/>
                                        </p:tgtEl>
                                      </p:cBhvr>
                                    </p:animEffect>
                                  </p:childTnLst>
                                </p:cTn>
                              </p:par>
                              <p:par>
                                <p:cTn id="49" presetID="16" presetClass="entr" presetSubtype="21" fill="hold"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barn(inVertical)">
                                      <p:cBhvr>
                                        <p:cTn id="51" dur="500"/>
                                        <p:tgtEl>
                                          <p:spTgt spid="39"/>
                                        </p:tgtEl>
                                      </p:cBhvr>
                                    </p:animEffect>
                                  </p:childTnLst>
                                </p:cTn>
                              </p:par>
                              <p:par>
                                <p:cTn id="52" presetID="16" presetClass="entr" presetSubtype="21" fill="hold" nodeType="with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barn(inVertical)">
                                      <p:cBhvr>
                                        <p:cTn id="54" dur="500"/>
                                        <p:tgtEl>
                                          <p:spTgt spid="38"/>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barn(inVertical)">
                                      <p:cBhvr>
                                        <p:cTn id="59" dur="500"/>
                                        <p:tgtEl>
                                          <p:spTgt spid="42"/>
                                        </p:tgtEl>
                                      </p:cBhvr>
                                    </p:animEffect>
                                  </p:childTnLst>
                                </p:cTn>
                              </p:par>
                              <p:par>
                                <p:cTn id="60" presetID="16" presetClass="entr" presetSubtype="21" fill="hold" nodeType="with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barn(inVertical)">
                                      <p:cBhvr>
                                        <p:cTn id="62" dur="500"/>
                                        <p:tgtEl>
                                          <p:spTgt spid="44"/>
                                        </p:tgtEl>
                                      </p:cBhvr>
                                    </p:animEffect>
                                  </p:childTnLst>
                                </p:cTn>
                              </p:par>
                              <p:par>
                                <p:cTn id="63" presetID="16" presetClass="entr" presetSubtype="21"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barn(inVertical)">
                                      <p:cBhvr>
                                        <p:cTn id="65" dur="500"/>
                                        <p:tgtEl>
                                          <p:spTgt spid="43"/>
                                        </p:tgtEl>
                                      </p:cBhvr>
                                    </p:animEffec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8"/>
                                        </p:tgtEl>
                                        <p:attrNameLst>
                                          <p:attrName>style.visibility</p:attrName>
                                        </p:attrNameLst>
                                      </p:cBhvr>
                                      <p:to>
                                        <p:strVal val="visible"/>
                                      </p:to>
                                    </p:set>
                                    <p:animEffect transition="in" filter="fade">
                                      <p:cBhvr>
                                        <p:cTn id="70" dur="1000"/>
                                        <p:tgtEl>
                                          <p:spTgt spid="48"/>
                                        </p:tgtEl>
                                      </p:cBhvr>
                                    </p:animEffect>
                                    <p:anim calcmode="lin" valueType="num">
                                      <p:cBhvr>
                                        <p:cTn id="71" dur="1000" fill="hold"/>
                                        <p:tgtEl>
                                          <p:spTgt spid="48"/>
                                        </p:tgtEl>
                                        <p:attrNameLst>
                                          <p:attrName>ppt_x</p:attrName>
                                        </p:attrNameLst>
                                      </p:cBhvr>
                                      <p:tavLst>
                                        <p:tav tm="0">
                                          <p:val>
                                            <p:strVal val="#ppt_x"/>
                                          </p:val>
                                        </p:tav>
                                        <p:tav tm="100000">
                                          <p:val>
                                            <p:strVal val="#ppt_x"/>
                                          </p:val>
                                        </p:tav>
                                      </p:tavLst>
                                    </p:anim>
                                    <p:anim calcmode="lin" valueType="num">
                                      <p:cBhvr>
                                        <p:cTn id="72"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 grpId="0"/>
      <p:bldP spid="14" grpId="0"/>
      <p:bldP spid="15" grpId="0"/>
      <p:bldP spid="16" grpId="0"/>
      <p:bldP spid="22" grpId="0"/>
      <p:bldP spid="26" grpId="0"/>
      <p:bldP spid="42" grpId="0"/>
      <p:bldP spid="4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sp>
        <p:nvSpPr>
          <p:cNvPr id="19" name="Oval 18"/>
          <p:cNvSpPr/>
          <p:nvPr/>
        </p:nvSpPr>
        <p:spPr>
          <a:xfrm>
            <a:off x="11577118" y="6123304"/>
            <a:ext cx="1332472" cy="1015664"/>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6"/>
          <p:cNvSpPr txBox="1"/>
          <p:nvPr/>
        </p:nvSpPr>
        <p:spPr>
          <a:xfrm>
            <a:off x="2986142" y="264864"/>
            <a:ext cx="11079598" cy="867289"/>
          </a:xfrm>
          <a:prstGeom prst="rect">
            <a:avLst/>
          </a:prstGeom>
        </p:spPr>
        <p:txBody>
          <a:bodyPr lIns="0" tIns="0" rIns="0" bIns="0" rtlCol="0" anchor="t">
            <a:spAutoFit/>
          </a:bodyPr>
          <a:lstStyle/>
          <a:p>
            <a:pPr algn="ctr">
              <a:lnSpc>
                <a:spcPts val="7500"/>
              </a:lnSpc>
            </a:pPr>
            <a:r>
              <a:rPr lang="en-US" sz="5000" b="1" smtClean="0">
                <a:solidFill>
                  <a:srgbClr val="00B050"/>
                </a:solidFill>
                <a:latin typeface="Arial" panose="020B0604020202020204" pitchFamily="34" charset="0"/>
                <a:cs typeface="Arial" panose="020B0604020202020204" pitchFamily="34" charset="0"/>
              </a:rPr>
              <a:t>Ví dụ 1</a:t>
            </a:r>
            <a:endParaRPr lang="en-US" sz="5000" b="1">
              <a:solidFill>
                <a:srgbClr val="00B050"/>
              </a:solidFill>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681086">
            <a:off x="16378106" y="203271"/>
            <a:ext cx="1797099" cy="1656599"/>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4596886" y="850892"/>
            <a:ext cx="467481" cy="473507"/>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558030" y="654000"/>
            <a:ext cx="467481" cy="473507"/>
          </a:xfrm>
          <a:prstGeom prst="rect">
            <a:avLst/>
          </a:prstGeom>
        </p:spPr>
      </p:pic>
      <p:pic>
        <p:nvPicPr>
          <p:cNvPr id="11" name="Picture 1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694511" y="9258300"/>
            <a:ext cx="467481" cy="473507"/>
          </a:xfrm>
          <a:prstGeom prst="rect">
            <a:avLst/>
          </a:prstGeom>
        </p:spPr>
      </p:pic>
      <p:sp>
        <p:nvSpPr>
          <p:cNvPr id="2" name="Rectangle 1"/>
          <p:cNvSpPr/>
          <p:nvPr/>
        </p:nvSpPr>
        <p:spPr>
          <a:xfrm>
            <a:off x="769004" y="1379499"/>
            <a:ext cx="14802386" cy="2462213"/>
          </a:xfrm>
          <a:prstGeom prst="rect">
            <a:avLst/>
          </a:prstGeom>
        </p:spPr>
        <p:txBody>
          <a:bodyPr wrap="square">
            <a:spAutoFit/>
          </a:bodyPr>
          <a:lstStyle/>
          <a:p>
            <a:pPr algn="just">
              <a:lnSpc>
                <a:spcPct val="120000"/>
              </a:lnSpc>
              <a:spcBef>
                <a:spcPts val="600"/>
              </a:spcBef>
              <a:spcAft>
                <a:spcPts val="600"/>
              </a:spcAft>
            </a:pPr>
            <a:r>
              <a:rPr lang="en-US" sz="4000">
                <a:latin typeface="Arial" panose="020B0604020202020204" pitchFamily="34" charset="0"/>
                <a:cs typeface="Arial" panose="020B0604020202020204" pitchFamily="34" charset="0"/>
              </a:rPr>
              <a:t>a) Làm tròn số 24,037 đến </a:t>
            </a:r>
            <a:r>
              <a:rPr lang="en-US" sz="4000">
                <a:latin typeface="Arial" panose="020B0604020202020204" pitchFamily="34" charset="0"/>
                <a:cs typeface="Arial" panose="020B0604020202020204" pitchFamily="34" charset="0"/>
              </a:rPr>
              <a:t>hàng </a:t>
            </a:r>
            <a:r>
              <a:rPr lang="en-US" sz="4000" smtClean="0">
                <a:latin typeface="Arial" panose="020B0604020202020204" pitchFamily="34" charset="0"/>
                <a:cs typeface="Arial" panose="020B0604020202020204" pitchFamily="34" charset="0"/>
              </a:rPr>
              <a:t>phần </a:t>
            </a:r>
            <a:r>
              <a:rPr lang="en-US" sz="4000">
                <a:latin typeface="Arial" panose="020B0604020202020204" pitchFamily="34" charset="0"/>
                <a:cs typeface="Arial" panose="020B0604020202020204" pitchFamily="34" charset="0"/>
              </a:rPr>
              <a:t>mười (đến chữ số thập phân thứ nhất).</a:t>
            </a:r>
          </a:p>
          <a:p>
            <a:pPr algn="just">
              <a:lnSpc>
                <a:spcPct val="120000"/>
              </a:lnSpc>
              <a:spcBef>
                <a:spcPts val="600"/>
              </a:spcBef>
              <a:spcAft>
                <a:spcPts val="600"/>
              </a:spcAft>
            </a:pPr>
            <a:r>
              <a:rPr lang="en-US" sz="4000">
                <a:latin typeface="Arial" panose="020B0604020202020204" pitchFamily="34" charset="0"/>
                <a:cs typeface="Arial" panose="020B0604020202020204" pitchFamily="34" charset="0"/>
              </a:rPr>
              <a:t>b) Làm tròn số 2 156,8 đến hàng chục.</a:t>
            </a:r>
          </a:p>
        </p:txBody>
      </p:sp>
      <p:sp>
        <p:nvSpPr>
          <p:cNvPr id="14" name="TextBox 4"/>
          <p:cNvSpPr txBox="1"/>
          <p:nvPr/>
        </p:nvSpPr>
        <p:spPr>
          <a:xfrm>
            <a:off x="7092993" y="4016574"/>
            <a:ext cx="1528723" cy="923330"/>
          </a:xfrm>
          <a:prstGeom prst="rect">
            <a:avLst/>
          </a:prstGeom>
        </p:spPr>
        <p:txBody>
          <a:bodyPr wrap="square" lIns="0" tIns="0" rIns="0" bIns="0" rtlCol="0" anchor="t">
            <a:spAutoFit/>
          </a:bodyPr>
          <a:lstStyle/>
          <a:p>
            <a:pPr>
              <a:lnSpc>
                <a:spcPct val="120000"/>
              </a:lnSpc>
              <a:spcBef>
                <a:spcPts val="600"/>
              </a:spcBef>
              <a:spcAft>
                <a:spcPts val="600"/>
              </a:spcAft>
            </a:pPr>
            <a:r>
              <a:rPr lang="en-US" sz="5000" b="1" smtClean="0">
                <a:solidFill>
                  <a:srgbClr val="C00000"/>
                </a:solidFill>
                <a:latin typeface="Arial" panose="020B0604020202020204" pitchFamily="34" charset="0"/>
                <a:cs typeface="Arial" panose="020B0604020202020204" pitchFamily="34" charset="0"/>
              </a:rPr>
              <a:t>Giải</a:t>
            </a:r>
            <a:endParaRPr lang="en-US" sz="5000" b="1">
              <a:solidFill>
                <a:srgbClr val="C0000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3E2F25B7-5AA2-4103-BCD5-38D8EBF22E9F}"/>
              </a:ext>
            </a:extLst>
          </p:cNvPr>
          <p:cNvSpPr txBox="1"/>
          <p:nvPr/>
        </p:nvSpPr>
        <p:spPr>
          <a:xfrm>
            <a:off x="9878750" y="6087091"/>
            <a:ext cx="3797665" cy="1015663"/>
          </a:xfrm>
          <a:prstGeom prst="rect">
            <a:avLst/>
          </a:prstGeom>
          <a:noFill/>
        </p:spPr>
        <p:txBody>
          <a:bodyPr wrap="square" rtlCol="0">
            <a:spAutoFit/>
          </a:bodyPr>
          <a:lstStyle/>
          <a:p>
            <a:pPr/>
            <a:r>
              <a:rPr lang="en-GB" sz="6000" b="1" smtClean="0">
                <a:latin typeface="Arial" panose="020B0604020202020204" pitchFamily="34" charset="0"/>
                <a:cs typeface="Arial" panose="020B0604020202020204" pitchFamily="34" charset="0"/>
              </a:rPr>
              <a:t>2 1</a:t>
            </a:r>
            <a:r>
              <a:rPr lang="en-GB" sz="6000" b="1" smtClean="0">
                <a:solidFill>
                  <a:srgbClr val="C00000"/>
                </a:solidFill>
                <a:latin typeface="Arial" panose="020B0604020202020204" pitchFamily="34" charset="0"/>
                <a:cs typeface="Arial" panose="020B0604020202020204" pitchFamily="34" charset="0"/>
              </a:rPr>
              <a:t>5</a:t>
            </a:r>
            <a:r>
              <a:rPr lang="en-GB" sz="6000" b="1" smtClean="0">
                <a:latin typeface="Arial" panose="020B0604020202020204" pitchFamily="34" charset="0"/>
                <a:cs typeface="Arial" panose="020B0604020202020204" pitchFamily="34" charset="0"/>
              </a:rPr>
              <a:t> 6,8</a:t>
            </a:r>
            <a:endParaRPr lang="en-US" sz="6000" b="1">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DDC95527-6693-49CE-A25F-151E13B2EAAE}"/>
              </a:ext>
            </a:extLst>
          </p:cNvPr>
          <p:cNvSpPr/>
          <p:nvPr/>
        </p:nvSpPr>
        <p:spPr>
          <a:xfrm>
            <a:off x="9358617" y="4723031"/>
            <a:ext cx="3550972" cy="707886"/>
          </a:xfrm>
          <a:prstGeom prst="rect">
            <a:avLst/>
          </a:prstGeom>
        </p:spPr>
        <p:txBody>
          <a:bodyPr wrap="none">
            <a:spAutoFit/>
          </a:bodyPr>
          <a:lstStyle/>
          <a:p>
            <a:r>
              <a:rPr lang="en-US" sz="4000" smtClean="0">
                <a:latin typeface="Arial" panose="020B0604020202020204" pitchFamily="34" charset="0"/>
                <a:ea typeface="Cambria Math" panose="02040503050406030204" pitchFamily="18" charset="0"/>
                <a:cs typeface="Arial" panose="020B0604020202020204" pitchFamily="34" charset="0"/>
              </a:rPr>
              <a:t> </a:t>
            </a:r>
            <a:r>
              <a:rPr lang="en-US" sz="4000" smtClean="0">
                <a:latin typeface="Arial" panose="020B0604020202020204" pitchFamily="34" charset="0"/>
                <a:ea typeface="Cambria Math" panose="02040503050406030204" pitchFamily="18" charset="0"/>
                <a:cs typeface="Arial" panose="020B0604020202020204" pitchFamily="34" charset="0"/>
              </a:rPr>
              <a:t>Hàng làm tròn</a:t>
            </a:r>
            <a:endParaRPr lang="en-US" sz="4000" dirty="0">
              <a:latin typeface="Arial" panose="020B0604020202020204" pitchFamily="34" charset="0"/>
              <a:ea typeface="Cambria Math" panose="02040503050406030204" pitchFamily="18" charset="0"/>
              <a:cs typeface="Arial" panose="020B0604020202020204" pitchFamily="34" charset="0"/>
            </a:endParaRPr>
          </a:p>
        </p:txBody>
      </p:sp>
      <p:cxnSp>
        <p:nvCxnSpPr>
          <p:cNvPr id="17" name="Straight Arrow Connector 16"/>
          <p:cNvCxnSpPr/>
          <p:nvPr/>
        </p:nvCxnSpPr>
        <p:spPr>
          <a:xfrm>
            <a:off x="11243505" y="5578744"/>
            <a:ext cx="0" cy="60960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1577117" y="5553019"/>
            <a:ext cx="0" cy="2192287"/>
          </a:xfrm>
          <a:prstGeom prst="line">
            <a:avLst/>
          </a:prstGeom>
          <a:ln w="5715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DDC95527-6693-49CE-A25F-151E13B2EAAE}"/>
              </a:ext>
            </a:extLst>
          </p:cNvPr>
          <p:cNvSpPr/>
          <p:nvPr/>
        </p:nvSpPr>
        <p:spPr>
          <a:xfrm>
            <a:off x="11243505" y="8180756"/>
            <a:ext cx="1483098" cy="707886"/>
          </a:xfrm>
          <a:prstGeom prst="rect">
            <a:avLst/>
          </a:prstGeom>
        </p:spPr>
        <p:txBody>
          <a:bodyPr wrap="none">
            <a:spAutoFit/>
          </a:bodyPr>
          <a:lstStyle/>
          <a:p>
            <a:r>
              <a:rPr lang="en-US" sz="4000" smtClean="0">
                <a:latin typeface="Arial" panose="020B0604020202020204" pitchFamily="34" charset="0"/>
                <a:ea typeface="Cambria Math" panose="02040503050406030204" pitchFamily="18" charset="0"/>
                <a:cs typeface="Arial" panose="020B0604020202020204" pitchFamily="34" charset="0"/>
              </a:rPr>
              <a:t> </a:t>
            </a:r>
            <a:r>
              <a:rPr lang="en-US" sz="4000" smtClean="0">
                <a:latin typeface="Arial" panose="020B0604020202020204" pitchFamily="34" charset="0"/>
                <a:ea typeface="Cambria Math" panose="02040503050406030204" pitchFamily="18" charset="0"/>
                <a:cs typeface="Arial" panose="020B0604020202020204" pitchFamily="34" charset="0"/>
              </a:rPr>
              <a:t>6 &gt; 5</a:t>
            </a:r>
            <a:endParaRPr lang="en-US" sz="4000" dirty="0">
              <a:latin typeface="Arial" panose="020B0604020202020204" pitchFamily="34" charset="0"/>
              <a:ea typeface="Cambria Math" panose="02040503050406030204" pitchFamily="18" charset="0"/>
              <a:cs typeface="Arial" panose="020B0604020202020204" pitchFamily="34" charset="0"/>
            </a:endParaRPr>
          </a:p>
        </p:txBody>
      </p:sp>
      <p:cxnSp>
        <p:nvCxnSpPr>
          <p:cNvPr id="23" name="Straight Arrow Connector 22"/>
          <p:cNvCxnSpPr/>
          <p:nvPr/>
        </p:nvCxnSpPr>
        <p:spPr>
          <a:xfrm flipV="1">
            <a:off x="11923949" y="7004485"/>
            <a:ext cx="0" cy="1088977"/>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DC95527-6693-49CE-A25F-151E13B2EAAE}"/>
              </a:ext>
            </a:extLst>
          </p:cNvPr>
          <p:cNvSpPr/>
          <p:nvPr/>
        </p:nvSpPr>
        <p:spPr>
          <a:xfrm>
            <a:off x="13430474" y="6996356"/>
            <a:ext cx="4572000" cy="1938992"/>
          </a:xfrm>
          <a:prstGeom prst="rect">
            <a:avLst/>
          </a:prstGeom>
        </p:spPr>
        <p:txBody>
          <a:bodyPr wrap="square">
            <a:spAutoFit/>
          </a:bodyPr>
          <a:lstStyle/>
          <a:p>
            <a:pPr algn="ctr"/>
            <a:r>
              <a:rPr lang="en-US" sz="4000" smtClean="0">
                <a:latin typeface="Arial" panose="020B0604020202020204" pitchFamily="34" charset="0"/>
                <a:ea typeface="Cambria Math" panose="02040503050406030204" pitchFamily="18" charset="0"/>
                <a:cs typeface="Arial" panose="020B0604020202020204" pitchFamily="34" charset="0"/>
              </a:rPr>
              <a:t>Thay chữ số 6 bởi chữ số 0, bỏ chữ số phần thập phân</a:t>
            </a:r>
            <a:endParaRPr lang="en-US" sz="4000" dirty="0">
              <a:latin typeface="Arial" panose="020B0604020202020204" pitchFamily="34" charset="0"/>
              <a:ea typeface="Cambria Math" panose="02040503050406030204" pitchFamily="18" charset="0"/>
              <a:cs typeface="Arial" panose="020B0604020202020204" pitchFamily="34" charset="0"/>
            </a:endParaRPr>
          </a:p>
        </p:txBody>
      </p:sp>
      <p:cxnSp>
        <p:nvCxnSpPr>
          <p:cNvPr id="38" name="Straight Connector 37"/>
          <p:cNvCxnSpPr/>
          <p:nvPr/>
        </p:nvCxnSpPr>
        <p:spPr>
          <a:xfrm>
            <a:off x="12324016" y="7928361"/>
            <a:ext cx="1143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12342094" y="7147212"/>
            <a:ext cx="0" cy="803524"/>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DC95527-6693-49CE-A25F-151E13B2EAAE}"/>
              </a:ext>
            </a:extLst>
          </p:cNvPr>
          <p:cNvSpPr/>
          <p:nvPr/>
        </p:nvSpPr>
        <p:spPr>
          <a:xfrm>
            <a:off x="8001000" y="9119406"/>
            <a:ext cx="5003735" cy="707886"/>
          </a:xfrm>
          <a:prstGeom prst="rect">
            <a:avLst/>
          </a:prstGeom>
        </p:spPr>
        <p:txBody>
          <a:bodyPr wrap="square">
            <a:spAutoFit/>
          </a:bodyPr>
          <a:lstStyle/>
          <a:p>
            <a:pPr algn="ctr"/>
            <a:r>
              <a:rPr lang="en-US" sz="4000" smtClean="0">
                <a:latin typeface="Arial" panose="020B0604020202020204" pitchFamily="34" charset="0"/>
                <a:ea typeface="Cambria Math" panose="02040503050406030204" pitchFamily="18" charset="0"/>
                <a:cs typeface="Arial" panose="020B0604020202020204" pitchFamily="34" charset="0"/>
              </a:rPr>
              <a:t>Tăng 1 đơn vị</a:t>
            </a:r>
            <a:endParaRPr lang="en-US" sz="4000" dirty="0">
              <a:latin typeface="Arial" panose="020B0604020202020204" pitchFamily="34" charset="0"/>
              <a:ea typeface="Cambria Math" panose="02040503050406030204" pitchFamily="18" charset="0"/>
              <a:cs typeface="Arial" panose="020B0604020202020204" pitchFamily="34" charset="0"/>
            </a:endParaRPr>
          </a:p>
        </p:txBody>
      </p:sp>
      <p:cxnSp>
        <p:nvCxnSpPr>
          <p:cNvPr id="43" name="Straight Connector 42"/>
          <p:cNvCxnSpPr/>
          <p:nvPr/>
        </p:nvCxnSpPr>
        <p:spPr>
          <a:xfrm>
            <a:off x="10127757" y="8944269"/>
            <a:ext cx="1143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11230407" y="6996356"/>
            <a:ext cx="0" cy="1959256"/>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1255271" y="6084745"/>
            <a:ext cx="6602084" cy="2308324"/>
          </a:xfrm>
          <a:prstGeom prst="rect">
            <a:avLst/>
          </a:prstGeom>
        </p:spPr>
        <p:txBody>
          <a:bodyPr wrap="square">
            <a:spAutoFit/>
          </a:bodyPr>
          <a:lstStyle/>
          <a:p>
            <a:pPr algn="just">
              <a:lnSpc>
                <a:spcPct val="120000"/>
              </a:lnSpc>
              <a:spcBef>
                <a:spcPts val="600"/>
              </a:spcBef>
              <a:spcAft>
                <a:spcPts val="600"/>
              </a:spcAft>
            </a:pPr>
            <a:r>
              <a:rPr lang="en-US" sz="4000" smtClean="0">
                <a:latin typeface="Arial" panose="020B0604020202020204" pitchFamily="34" charset="0"/>
                <a:cs typeface="Arial" panose="020B0604020202020204" pitchFamily="34" charset="0"/>
              </a:rPr>
              <a:t>b) </a:t>
            </a:r>
            <a:r>
              <a:rPr lang="en-US" sz="4000">
                <a:latin typeface="Arial" panose="020B0604020202020204" pitchFamily="34" charset="0"/>
                <a:cs typeface="Arial" panose="020B0604020202020204" pitchFamily="34" charset="0"/>
              </a:rPr>
              <a:t>Làm tròn </a:t>
            </a:r>
            <a:r>
              <a:rPr lang="en-US" sz="4000">
                <a:latin typeface="Arial" panose="020B0604020202020204" pitchFamily="34" charset="0"/>
                <a:cs typeface="Arial" panose="020B0604020202020204" pitchFamily="34" charset="0"/>
              </a:rPr>
              <a:t>số </a:t>
            </a:r>
            <a:r>
              <a:rPr lang="en-US" sz="4000" smtClean="0">
                <a:latin typeface="Arial" panose="020B0604020202020204" pitchFamily="34" charset="0"/>
                <a:cs typeface="Arial" panose="020B0604020202020204" pitchFamily="34" charset="0"/>
              </a:rPr>
              <a:t>2 156,8 </a:t>
            </a:r>
            <a:r>
              <a:rPr lang="en-US" sz="4000">
                <a:latin typeface="Arial" panose="020B0604020202020204" pitchFamily="34" charset="0"/>
                <a:cs typeface="Arial" panose="020B0604020202020204" pitchFamily="34" charset="0"/>
              </a:rPr>
              <a:t>đến </a:t>
            </a:r>
            <a:r>
              <a:rPr lang="en-US" sz="4000">
                <a:latin typeface="Arial" panose="020B0604020202020204" pitchFamily="34" charset="0"/>
                <a:cs typeface="Arial" panose="020B0604020202020204" pitchFamily="34" charset="0"/>
              </a:rPr>
              <a:t>hàng </a:t>
            </a:r>
            <a:r>
              <a:rPr lang="en-US" sz="4000" smtClean="0">
                <a:latin typeface="Arial" panose="020B0604020202020204" pitchFamily="34" charset="0"/>
                <a:cs typeface="Arial" panose="020B0604020202020204" pitchFamily="34" charset="0"/>
              </a:rPr>
              <a:t>chục ta được kết quả là 2 160.</a:t>
            </a:r>
            <a:endParaRPr lang="en-US" sz="4000"/>
          </a:p>
        </p:txBody>
      </p:sp>
    </p:spTree>
    <p:extLst>
      <p:ext uri="{BB962C8B-B14F-4D97-AF65-F5344CB8AC3E}">
        <p14:creationId xmlns:p14="http://schemas.microsoft.com/office/powerpoint/2010/main" val="313228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6" presetClass="entr" presetSubtype="2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par>
                                <p:cTn id="21" presetID="16" presetClass="entr" presetSubtype="21"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par>
                                <p:cTn id="29" presetID="16" presetClass="entr" presetSubtype="21"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arn(inVertical)">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arn(inVertical)">
                                      <p:cBhvr>
                                        <p:cTn id="36" dur="500"/>
                                        <p:tgtEl>
                                          <p:spTgt spid="26"/>
                                        </p:tgtEl>
                                      </p:cBhvr>
                                    </p:animEffect>
                                  </p:childTnLst>
                                </p:cTn>
                              </p:par>
                              <p:par>
                                <p:cTn id="37" presetID="16" presetClass="entr" presetSubtype="21"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barn(inVertical)">
                                      <p:cBhvr>
                                        <p:cTn id="39" dur="500"/>
                                        <p:tgtEl>
                                          <p:spTgt spid="39"/>
                                        </p:tgtEl>
                                      </p:cBhvr>
                                    </p:animEffect>
                                  </p:childTnLst>
                                </p:cTn>
                              </p:par>
                              <p:par>
                                <p:cTn id="40" presetID="16" presetClass="entr" presetSubtype="21" fill="hold" nodeType="with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barn(inVertical)">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barn(inVertical)">
                                      <p:cBhvr>
                                        <p:cTn id="47" dur="500"/>
                                        <p:tgtEl>
                                          <p:spTgt spid="42"/>
                                        </p:tgtEl>
                                      </p:cBhvr>
                                    </p:animEffect>
                                  </p:childTnLst>
                                </p:cTn>
                              </p:par>
                              <p:par>
                                <p:cTn id="48" presetID="16" presetClass="entr" presetSubtype="21" fill="hold" nodeType="withEffect">
                                  <p:stCondLst>
                                    <p:cond delay="0"/>
                                  </p:stCondLst>
                                  <p:childTnLst>
                                    <p:set>
                                      <p:cBhvr>
                                        <p:cTn id="49" dur="1" fill="hold">
                                          <p:stCondLst>
                                            <p:cond delay="0"/>
                                          </p:stCondLst>
                                        </p:cTn>
                                        <p:tgtEl>
                                          <p:spTgt spid="44"/>
                                        </p:tgtEl>
                                        <p:attrNameLst>
                                          <p:attrName>style.visibility</p:attrName>
                                        </p:attrNameLst>
                                      </p:cBhvr>
                                      <p:to>
                                        <p:strVal val="visible"/>
                                      </p:to>
                                    </p:set>
                                    <p:animEffect transition="in" filter="barn(inVertical)">
                                      <p:cBhvr>
                                        <p:cTn id="50" dur="500"/>
                                        <p:tgtEl>
                                          <p:spTgt spid="44"/>
                                        </p:tgtEl>
                                      </p:cBhvr>
                                    </p:animEffect>
                                  </p:childTnLst>
                                </p:cTn>
                              </p:par>
                              <p:par>
                                <p:cTn id="51" presetID="16" presetClass="entr" presetSubtype="21" fill="hold" nodeType="with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barn(inVertical)">
                                      <p:cBhvr>
                                        <p:cTn id="53" dur="500"/>
                                        <p:tgtEl>
                                          <p:spTgt spid="43"/>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fade">
                                      <p:cBhvr>
                                        <p:cTn id="58" dur="1000"/>
                                        <p:tgtEl>
                                          <p:spTgt spid="48"/>
                                        </p:tgtEl>
                                      </p:cBhvr>
                                    </p:animEffect>
                                    <p:anim calcmode="lin" valueType="num">
                                      <p:cBhvr>
                                        <p:cTn id="59" dur="1000" fill="hold"/>
                                        <p:tgtEl>
                                          <p:spTgt spid="48"/>
                                        </p:tgtEl>
                                        <p:attrNameLst>
                                          <p:attrName>ppt_x</p:attrName>
                                        </p:attrNameLst>
                                      </p:cBhvr>
                                      <p:tavLst>
                                        <p:tav tm="0">
                                          <p:val>
                                            <p:strVal val="#ppt_x"/>
                                          </p:val>
                                        </p:tav>
                                        <p:tav tm="100000">
                                          <p:val>
                                            <p:strVal val="#ppt_x"/>
                                          </p:val>
                                        </p:tav>
                                      </p:tavLst>
                                    </p:anim>
                                    <p:anim calcmode="lin" valueType="num">
                                      <p:cBhvr>
                                        <p:cTn id="60"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5" grpId="0"/>
      <p:bldP spid="16" grpId="0"/>
      <p:bldP spid="22" grpId="0"/>
      <p:bldP spid="26" grpId="0"/>
      <p:bldP spid="42" grpId="0"/>
      <p:bldP spid="4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E4"/>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l="42845" t="40821" r="8548"/>
          <a:stretch>
            <a:fillRect/>
          </a:stretch>
        </p:blipFill>
        <p:spPr>
          <a:xfrm rot="-5400000" flipV="1">
            <a:off x="9056941" y="2465566"/>
            <a:ext cx="19245984" cy="5355867"/>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4935200" y="505422"/>
            <a:ext cx="2749877" cy="1323378"/>
          </a:xfrm>
          <a:prstGeom prst="rect">
            <a:avLst/>
          </a:prstGeom>
        </p:spPr>
      </p:pic>
      <p:sp>
        <p:nvSpPr>
          <p:cNvPr id="12" name="Rectangle 11"/>
          <p:cNvSpPr/>
          <p:nvPr/>
        </p:nvSpPr>
        <p:spPr>
          <a:xfrm>
            <a:off x="2366515" y="658704"/>
            <a:ext cx="11951965" cy="1677895"/>
          </a:xfrm>
          <a:prstGeom prst="rect">
            <a:avLst/>
          </a:prstGeom>
        </p:spPr>
        <p:txBody>
          <a:bodyPr wrap="square">
            <a:spAutoFit/>
          </a:bodyPr>
          <a:lstStyle/>
          <a:p>
            <a:pPr algn="ctr">
              <a:lnSpc>
                <a:spcPct val="120000"/>
              </a:lnSpc>
              <a:spcBef>
                <a:spcPts val="600"/>
              </a:spcBef>
              <a:spcAft>
                <a:spcPts val="600"/>
              </a:spcAft>
            </a:pPr>
            <a:r>
              <a:rPr lang="en-GB" sz="4500" smtClean="0">
                <a:solidFill>
                  <a:schemeClr val="tx1"/>
                </a:solidFill>
                <a:latin typeface="Arial" panose="020B0604020202020204" pitchFamily="34" charset="0"/>
                <a:cs typeface="Arial" panose="020B0604020202020204" pitchFamily="34" charset="0"/>
              </a:rPr>
              <a:t>Trong câu a, nếu viết kết quả làm tròn là 24 thì có đúng không?</a:t>
            </a:r>
            <a:endParaRPr lang="en-US" sz="4500">
              <a:solidFill>
                <a:schemeClr val="tx1"/>
              </a:solidFill>
              <a:latin typeface="Arial" panose="020B0604020202020204" pitchFamily="34" charset="0"/>
              <a:cs typeface="Arial" panose="020B0604020202020204" pitchFamily="34" charset="0"/>
            </a:endParaRPr>
          </a:p>
        </p:txBody>
      </p:sp>
      <p:pic>
        <p:nvPicPr>
          <p:cNvPr id="14" name="Picture 1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681086">
            <a:off x="308270" y="8416832"/>
            <a:ext cx="1651661" cy="1522531"/>
          </a:xfrm>
          <a:prstGeom prst="rect">
            <a:avLst/>
          </a:prstGeom>
        </p:spPr>
      </p:pic>
      <p:pic>
        <p:nvPicPr>
          <p:cNvPr id="15" name="Picture 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5010" y="505422"/>
            <a:ext cx="1651337" cy="1521293"/>
          </a:xfrm>
          <a:prstGeom prst="rect">
            <a:avLst/>
          </a:prstGeom>
        </p:spPr>
      </p:pic>
      <p:sp>
        <p:nvSpPr>
          <p:cNvPr id="18" name="TextBox 2"/>
          <p:cNvSpPr txBox="1"/>
          <p:nvPr/>
        </p:nvSpPr>
        <p:spPr>
          <a:xfrm>
            <a:off x="1134100" y="2933700"/>
            <a:ext cx="3048000" cy="830997"/>
          </a:xfrm>
          <a:prstGeom prst="rect">
            <a:avLst/>
          </a:prstGeom>
        </p:spPr>
        <p:txBody>
          <a:bodyPr wrap="square" lIns="0" tIns="0" rIns="0" bIns="0" rtlCol="0" anchor="t">
            <a:spAutoFit/>
          </a:bodyPr>
          <a:lstStyle/>
          <a:p>
            <a:pPr>
              <a:lnSpc>
                <a:spcPct val="120000"/>
              </a:lnSpc>
              <a:spcBef>
                <a:spcPts val="600"/>
              </a:spcBef>
              <a:spcAft>
                <a:spcPts val="600"/>
              </a:spcAft>
            </a:pPr>
            <a:r>
              <a:rPr lang="en-GB" sz="4500" b="1" smtClean="0">
                <a:solidFill>
                  <a:srgbClr val="00B050"/>
                </a:solidFill>
                <a:latin typeface="Arial" panose="020B0604020202020204" pitchFamily="34" charset="0"/>
                <a:cs typeface="Arial" panose="020B0604020202020204" pitchFamily="34" charset="0"/>
              </a:rPr>
              <a:t>Luyện </a:t>
            </a:r>
            <a:r>
              <a:rPr lang="en-GB" sz="4500" b="1" smtClean="0">
                <a:solidFill>
                  <a:srgbClr val="00B050"/>
                </a:solidFill>
                <a:latin typeface="Arial" panose="020B0604020202020204" pitchFamily="34" charset="0"/>
                <a:cs typeface="Arial" panose="020B0604020202020204" pitchFamily="34" charset="0"/>
              </a:rPr>
              <a:t>tập</a:t>
            </a:r>
            <a:endParaRPr lang="en-US" sz="4500" b="1">
              <a:solidFill>
                <a:srgbClr val="00B050"/>
              </a:solidFill>
              <a:latin typeface="Arial" panose="020B0604020202020204" pitchFamily="34" charset="0"/>
              <a:cs typeface="Arial" panose="020B0604020202020204" pitchFamily="34" charset="0"/>
            </a:endParaRPr>
          </a:p>
        </p:txBody>
      </p:sp>
      <p:sp>
        <p:nvSpPr>
          <p:cNvPr id="19" name="Rectangle 18"/>
          <p:cNvSpPr/>
          <p:nvPr/>
        </p:nvSpPr>
        <p:spPr>
          <a:xfrm>
            <a:off x="1134100" y="4165390"/>
            <a:ext cx="11951965" cy="846899"/>
          </a:xfrm>
          <a:prstGeom prst="rect">
            <a:avLst/>
          </a:prstGeom>
        </p:spPr>
        <p:txBody>
          <a:bodyPr wrap="square">
            <a:spAutoFit/>
          </a:bodyPr>
          <a:lstStyle/>
          <a:p>
            <a:pPr algn="just">
              <a:lnSpc>
                <a:spcPct val="120000"/>
              </a:lnSpc>
              <a:spcBef>
                <a:spcPts val="600"/>
              </a:spcBef>
              <a:spcAft>
                <a:spcPts val="600"/>
              </a:spcAft>
            </a:pPr>
            <a:r>
              <a:rPr lang="en-GB" sz="4500" smtClean="0">
                <a:solidFill>
                  <a:schemeClr val="tx1"/>
                </a:solidFill>
                <a:latin typeface="Arial" panose="020B0604020202020204" pitchFamily="34" charset="0"/>
                <a:cs typeface="Arial" panose="020B0604020202020204" pitchFamily="34" charset="0"/>
              </a:rPr>
              <a:t>Làm tròn số 3,141 59 đến hàng phần nghìn.</a:t>
            </a:r>
            <a:endParaRPr lang="en-US" sz="4500">
              <a:solidFill>
                <a:schemeClr val="tx1"/>
              </a:solidFill>
              <a:latin typeface="Arial" panose="020B0604020202020204" pitchFamily="34" charset="0"/>
              <a:cs typeface="Arial" panose="020B0604020202020204" pitchFamily="34" charset="0"/>
            </a:endParaRPr>
          </a:p>
        </p:txBody>
      </p:sp>
      <p:sp>
        <p:nvSpPr>
          <p:cNvPr id="20" name="TextBox 4"/>
          <p:cNvSpPr txBox="1"/>
          <p:nvPr/>
        </p:nvSpPr>
        <p:spPr>
          <a:xfrm>
            <a:off x="7309808" y="5717403"/>
            <a:ext cx="3581400" cy="923330"/>
          </a:xfrm>
          <a:prstGeom prst="rect">
            <a:avLst/>
          </a:prstGeom>
        </p:spPr>
        <p:txBody>
          <a:bodyPr wrap="square" lIns="0" tIns="0" rIns="0" bIns="0" rtlCol="0" anchor="t">
            <a:spAutoFit/>
          </a:bodyPr>
          <a:lstStyle/>
          <a:p>
            <a:pPr>
              <a:lnSpc>
                <a:spcPct val="120000"/>
              </a:lnSpc>
              <a:spcBef>
                <a:spcPts val="600"/>
              </a:spcBef>
              <a:spcAft>
                <a:spcPts val="600"/>
              </a:spcAft>
            </a:pPr>
            <a:r>
              <a:rPr lang="en-US" sz="5000" b="1" smtClean="0">
                <a:solidFill>
                  <a:srgbClr val="C00000"/>
                </a:solidFill>
                <a:latin typeface="Arial" panose="020B0604020202020204" pitchFamily="34" charset="0"/>
                <a:cs typeface="Arial" panose="020B0604020202020204" pitchFamily="34" charset="0"/>
              </a:rPr>
              <a:t>Trả lời</a:t>
            </a:r>
            <a:endParaRPr lang="en-US" sz="5000" b="1">
              <a:solidFill>
                <a:srgbClr val="C00000"/>
              </a:solidFill>
              <a:latin typeface="Arial" panose="020B0604020202020204" pitchFamily="34" charset="0"/>
              <a:cs typeface="Arial" panose="020B0604020202020204" pitchFamily="34" charset="0"/>
            </a:endParaRPr>
          </a:p>
        </p:txBody>
      </p:sp>
      <p:sp>
        <p:nvSpPr>
          <p:cNvPr id="21" name="Rectangle 20"/>
          <p:cNvSpPr/>
          <p:nvPr/>
        </p:nvSpPr>
        <p:spPr>
          <a:xfrm>
            <a:off x="2732416" y="7124700"/>
            <a:ext cx="12736184" cy="1754326"/>
          </a:xfrm>
          <a:prstGeom prst="rect">
            <a:avLst/>
          </a:prstGeom>
        </p:spPr>
        <p:txBody>
          <a:bodyPr wrap="square">
            <a:spAutoFit/>
          </a:bodyPr>
          <a:lstStyle/>
          <a:p>
            <a:pPr algn="just">
              <a:lnSpc>
                <a:spcPct val="120000"/>
              </a:lnSpc>
              <a:spcBef>
                <a:spcPts val="600"/>
              </a:spcBef>
              <a:spcAft>
                <a:spcPts val="600"/>
              </a:spcAft>
            </a:pPr>
            <a:r>
              <a:rPr lang="en-US" sz="4500" smtClean="0">
                <a:latin typeface="Arial" panose="020B0604020202020204" pitchFamily="34" charset="0"/>
                <a:cs typeface="Arial" panose="020B0604020202020204" pitchFamily="34" charset="0"/>
              </a:rPr>
              <a:t>Làm </a:t>
            </a:r>
            <a:r>
              <a:rPr lang="en-US" sz="4500">
                <a:latin typeface="Arial" panose="020B0604020202020204" pitchFamily="34" charset="0"/>
                <a:cs typeface="Arial" panose="020B0604020202020204" pitchFamily="34" charset="0"/>
              </a:rPr>
              <a:t>tròn </a:t>
            </a:r>
            <a:r>
              <a:rPr lang="en-US" sz="4500">
                <a:latin typeface="Arial" panose="020B0604020202020204" pitchFamily="34" charset="0"/>
                <a:cs typeface="Arial" panose="020B0604020202020204" pitchFamily="34" charset="0"/>
              </a:rPr>
              <a:t>số </a:t>
            </a:r>
            <a:r>
              <a:rPr lang="en-US" sz="4500" smtClean="0">
                <a:latin typeface="Arial" panose="020B0604020202020204" pitchFamily="34" charset="0"/>
                <a:cs typeface="Arial" panose="020B0604020202020204" pitchFamily="34" charset="0"/>
              </a:rPr>
              <a:t>3,141 59 đến </a:t>
            </a:r>
            <a:r>
              <a:rPr lang="en-US" sz="4500">
                <a:latin typeface="Arial" panose="020B0604020202020204" pitchFamily="34" charset="0"/>
                <a:cs typeface="Arial" panose="020B0604020202020204" pitchFamily="34" charset="0"/>
              </a:rPr>
              <a:t>hàng </a:t>
            </a:r>
            <a:r>
              <a:rPr lang="en-US" sz="4500" smtClean="0">
                <a:latin typeface="Arial" panose="020B0604020202020204" pitchFamily="34" charset="0"/>
                <a:cs typeface="Arial" panose="020B0604020202020204" pitchFamily="34" charset="0"/>
              </a:rPr>
              <a:t>phần nghìn ta được kết quả là 3,142.</a:t>
            </a:r>
            <a:endParaRPr lang="en-US" sz="45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9" grpId="0"/>
      <p:bldP spid="20" grpId="0"/>
      <p:bldP spid="2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531</TotalTime>
  <Words>1297</Words>
  <Application>Microsoft Office PowerPoint</Application>
  <PresentationFormat>Custom</PresentationFormat>
  <Paragraphs>105</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Calibri</vt:lpstr>
      <vt:lpstr>Brasika</vt:lpstr>
      <vt:lpstr>Cambria Math</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Orange and White Playful Mathematics Class Education Presentation</dc:title>
  <cp:lastModifiedBy>Admin</cp:lastModifiedBy>
  <cp:revision>37</cp:revision>
  <dcterms:created xsi:type="dcterms:W3CDTF">2006-08-16T00:00:00Z</dcterms:created>
  <dcterms:modified xsi:type="dcterms:W3CDTF">2021-10-27T08:40:17Z</dcterms:modified>
  <dc:identifier>DAEqV37c6xw</dc:identifier>
</cp:coreProperties>
</file>