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25"/>
  </p:notesMasterIdLst>
  <p:sldIdLst>
    <p:sldId id="257" r:id="rId3"/>
    <p:sldId id="282" r:id="rId4"/>
    <p:sldId id="283" r:id="rId5"/>
    <p:sldId id="284" r:id="rId6"/>
    <p:sldId id="285" r:id="rId7"/>
    <p:sldId id="286" r:id="rId8"/>
    <p:sldId id="287" r:id="rId9"/>
    <p:sldId id="256" r:id="rId10"/>
    <p:sldId id="259" r:id="rId11"/>
    <p:sldId id="268" r:id="rId12"/>
    <p:sldId id="262" r:id="rId13"/>
    <p:sldId id="269" r:id="rId14"/>
    <p:sldId id="261" r:id="rId15"/>
    <p:sldId id="270" r:id="rId16"/>
    <p:sldId id="273" r:id="rId17"/>
    <p:sldId id="278" r:id="rId18"/>
    <p:sldId id="275" r:id="rId19"/>
    <p:sldId id="279" r:id="rId20"/>
    <p:sldId id="274" r:id="rId21"/>
    <p:sldId id="276" r:id="rId22"/>
    <p:sldId id="263" r:id="rId23"/>
    <p:sldId id="264" r:id="rId24"/>
  </p:sldIdLst>
  <p:sldSz cx="18288000" cy="10287000"/>
  <p:notesSz cx="6858000" cy="9144000"/>
  <p:embeddedFontLst>
    <p:embeddedFont>
      <p:font typeface="Calibri Light" panose="020F0302020204030204" pitchFamily="34" charset="0"/>
      <p:regular r:id="rId26"/>
      <p:italic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Cambria Math" panose="02040503050406030204" pitchFamily="18" charset="0"/>
      <p:regular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F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4" d="100"/>
          <a:sy n="44" d="100"/>
        </p:scale>
        <p:origin x="25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1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7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3.fntdata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6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AA89E6-F250-4010-A39C-558A76058F13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94E716-97F2-458D-93CE-3E5AFE694C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401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2DF5D3-DAC0-4FE0-AF03-F543A7926D6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1739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AFF1FC-8BB6-4DBB-9940-F696B5579502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10/28/2021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6283F-E79A-4174-97F4-305C981B4A88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99991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AFF1FC-8BB6-4DBB-9940-F696B5579502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10/28/2021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6283F-E79A-4174-97F4-305C981B4A88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85758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AFF1FC-8BB6-4DBB-9940-F696B5579502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10/28/2021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6283F-E79A-4174-97F4-305C981B4A88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35706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AFF1FC-8BB6-4DBB-9940-F696B5579502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10/28/2021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6283F-E79A-4174-97F4-305C981B4A88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16624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AFF1FC-8BB6-4DBB-9940-F696B5579502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10/28/2021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6283F-E79A-4174-97F4-305C981B4A88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95491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AFF1FC-8BB6-4DBB-9940-F696B5579502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10/28/2021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6283F-E79A-4174-97F4-305C981B4A88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89747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AFF1FC-8BB6-4DBB-9940-F696B5579502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10/28/2021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6283F-E79A-4174-97F4-305C981B4A88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7116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AFF1FC-8BB6-4DBB-9940-F696B5579502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10/28/2021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6283F-E79A-4174-97F4-305C981B4A88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2157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AFF1FC-8BB6-4DBB-9940-F696B5579502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10/28/2021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6283F-E79A-4174-97F4-305C981B4A88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22194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AFF1FC-8BB6-4DBB-9940-F696B5579502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10/28/2021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6283F-E79A-4174-97F4-305C981B4A88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18184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AFF1FC-8BB6-4DBB-9940-F696B5579502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10/28/2021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6283F-E79A-4174-97F4-305C981B4A88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7555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AFF1FC-8BB6-4DBB-9940-F696B5579502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10/28/2021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6283F-E79A-4174-97F4-305C981B4A88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773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1" Type="http://schemas.openxmlformats.org/officeDocument/2006/relationships/image" Target="../media/image8.svg"/><Relationship Id="rId12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74.svg"/><Relationship Id="rId5" Type="http://schemas.openxmlformats.org/officeDocument/2006/relationships/image" Target="../media/image26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9" Type="http://schemas.openxmlformats.org/officeDocument/2006/relationships/image" Target="../media/image48.sv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0.svg"/><Relationship Id="rId3" Type="http://schemas.openxmlformats.org/officeDocument/2006/relationships/image" Target="../media/image30.svg"/><Relationship Id="rId12" Type="http://schemas.openxmlformats.org/officeDocument/2006/relationships/image" Target="../media/image2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8.svg"/><Relationship Id="rId4" Type="http://schemas.openxmlformats.org/officeDocument/2006/relationships/image" Target="../media/image21.png"/><Relationship Id="rId1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7" Type="http://schemas.openxmlformats.org/officeDocument/2006/relationships/image" Target="../media/image18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20.svg"/><Relationship Id="rId5" Type="http://schemas.openxmlformats.org/officeDocument/2006/relationships/image" Target="../media/image44.svg"/><Relationship Id="rId10" Type="http://schemas.openxmlformats.org/officeDocument/2006/relationships/image" Target="../media/image31.png"/><Relationship Id="rId9" Type="http://schemas.openxmlformats.org/officeDocument/2006/relationships/image" Target="../media/image22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7" Type="http://schemas.openxmlformats.org/officeDocument/2006/relationships/image" Target="../media/image40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8.svg"/><Relationship Id="rId15" Type="http://schemas.openxmlformats.org/officeDocument/2006/relationships/image" Target="../media/image76.svg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0.svg"/><Relationship Id="rId12" Type="http://schemas.openxmlformats.org/officeDocument/2006/relationships/image" Target="../media/image22.png"/><Relationship Id="rId7" Type="http://schemas.openxmlformats.org/officeDocument/2006/relationships/image" Target="../media/image34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8.svg"/><Relationship Id="rId1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12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8.svg"/><Relationship Id="rId5" Type="http://schemas.openxmlformats.org/officeDocument/2006/relationships/image" Target="../media/image52.svg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0.svg"/><Relationship Id="rId12" Type="http://schemas.openxmlformats.org/officeDocument/2006/relationships/image" Target="../media/image22.png"/><Relationship Id="rId2" Type="http://schemas.openxmlformats.org/officeDocument/2006/relationships/image" Target="../media/image21.png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8.svg"/><Relationship Id="rId15" Type="http://schemas.openxmlformats.org/officeDocument/2006/relationships/image" Target="../media/image38.png"/><Relationship Id="rId14" Type="http://schemas.openxmlformats.org/officeDocument/2006/relationships/image" Target="../media/image37.png"/><Relationship Id="rId9" Type="http://schemas.openxmlformats.org/officeDocument/2006/relationships/image" Target="../media/image36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66.svg"/><Relationship Id="rId7" Type="http://schemas.openxmlformats.org/officeDocument/2006/relationships/image" Target="../media/image40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8.svg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0.svg"/><Relationship Id="rId12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8.svg"/><Relationship Id="rId5" Type="http://schemas.openxmlformats.org/officeDocument/2006/relationships/image" Target="../media/image32.svg"/><Relationship Id="rId15" Type="http://schemas.openxmlformats.org/officeDocument/2006/relationships/image" Target="../media/image42.png"/><Relationship Id="rId1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slide" Target="slide3.xml"/><Relationship Id="rId7" Type="http://schemas.openxmlformats.org/officeDocument/2006/relationships/slide" Target="slide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6.xml"/><Relationship Id="rId5" Type="http://schemas.openxmlformats.org/officeDocument/2006/relationships/slide" Target="slide7.xml"/><Relationship Id="rId4" Type="http://schemas.openxmlformats.org/officeDocument/2006/relationships/slide" Target="slide4.xml"/><Relationship Id="rId9" Type="http://schemas.openxmlformats.org/officeDocument/2006/relationships/image" Target="../media/image3.g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6" Type="http://schemas.openxmlformats.org/officeDocument/2006/relationships/image" Target="../media/image22.png"/><Relationship Id="rId20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76.svg"/><Relationship Id="rId19" Type="http://schemas.openxmlformats.org/officeDocument/2006/relationships/image" Target="../media/image40.svg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0.svg"/><Relationship Id="rId12" Type="http://schemas.openxmlformats.org/officeDocument/2006/relationships/image" Target="../media/image22.png"/><Relationship Id="rId7" Type="http://schemas.openxmlformats.org/officeDocument/2006/relationships/image" Target="../media/image28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8.svg"/><Relationship Id="rId10" Type="http://schemas.openxmlformats.org/officeDocument/2006/relationships/image" Target="../media/image35.png"/><Relationship Id="rId9" Type="http://schemas.openxmlformats.org/officeDocument/2006/relationships/image" Target="../media/image8.svg"/><Relationship Id="rId1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56.svg"/><Relationship Id="rId7" Type="http://schemas.openxmlformats.org/officeDocument/2006/relationships/image" Target="../media/image22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11" Type="http://schemas.openxmlformats.org/officeDocument/2006/relationships/image" Target="../media/image60.svg"/><Relationship Id="rId5" Type="http://schemas.openxmlformats.org/officeDocument/2006/relationships/image" Target="../media/image14.svg"/><Relationship Id="rId10" Type="http://schemas.openxmlformats.org/officeDocument/2006/relationships/image" Target="../media/image48.png"/><Relationship Id="rId4" Type="http://schemas.openxmlformats.org/officeDocument/2006/relationships/image" Target="../media/image2.png"/><Relationship Id="rId9" Type="http://schemas.openxmlformats.org/officeDocument/2006/relationships/image" Target="../media/image58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jpg"/><Relationship Id="rId7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slide" Target="slide2.xml"/><Relationship Id="rId5" Type="http://schemas.openxmlformats.org/officeDocument/2006/relationships/image" Target="../media/image6.gif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6.gif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image" Target="../media/image6.gif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5" Type="http://schemas.openxmlformats.org/officeDocument/2006/relationships/image" Target="../media/image6.gif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image" Target="../media/image6.gif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17.png"/><Relationship Id="rId4" Type="http://schemas.openxmlformats.org/officeDocument/2006/relationships/image" Target="../media/image14.png"/><Relationship Id="rId9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0.svg"/><Relationship Id="rId3" Type="http://schemas.openxmlformats.org/officeDocument/2006/relationships/image" Target="../media/image24.svg"/><Relationship Id="rId17" Type="http://schemas.openxmlformats.org/officeDocument/2006/relationships/image" Target="../media/image22.png"/><Relationship Id="rId2" Type="http://schemas.openxmlformats.org/officeDocument/2006/relationships/image" Target="../media/image18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38.svg"/><Relationship Id="rId5" Type="http://schemas.openxmlformats.org/officeDocument/2006/relationships/image" Target="../media/image26.svg"/><Relationship Id="rId15" Type="http://schemas.openxmlformats.org/officeDocument/2006/relationships/image" Target="../media/image64.sv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1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28700" y="820258"/>
            <a:ext cx="16230600" cy="8646483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3032593" y="2726907"/>
            <a:ext cx="12222814" cy="48331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9000" b="1" smtClean="0">
                <a:solidFill>
                  <a:srgbClr val="1B1B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CHÀO MỪNG CÁC EM ĐẾN VỚI BÀI HỌC HÔM NAY!</a:t>
            </a:r>
            <a:endParaRPr lang="en-US" sz="9000" b="1">
              <a:solidFill>
                <a:srgbClr val="1B1B1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501974" y="7908626"/>
            <a:ext cx="11284052" cy="3103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791200" y="1363877"/>
            <a:ext cx="6129828" cy="168570"/>
          </a:xfrm>
          <a:prstGeom prst="rect">
            <a:avLst/>
          </a:prstGeom>
        </p:spPr>
      </p:pic>
      <p:pic>
        <p:nvPicPr>
          <p:cNvPr id="25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5168" y="6438900"/>
            <a:ext cx="3794832" cy="3553342"/>
          </a:xfrm>
          <a:prstGeom prst="rect">
            <a:avLst/>
          </a:prstGeom>
        </p:spPr>
      </p:pic>
      <p:pic>
        <p:nvPicPr>
          <p:cNvPr id="26" name="Picture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6383000" y="380809"/>
            <a:ext cx="1143000" cy="115163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543800" y="391504"/>
            <a:ext cx="2284600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 dụ 1</a:t>
            </a:r>
            <a:endParaRPr lang="en-US" sz="50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65400" y="1910248"/>
            <a:ext cx="16188457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Một học sinh làm phép nhân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601 </a:t>
            </a:r>
            <a:r>
              <a:rPr lang="en-US" sz="400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212 được kết quả là 117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412</a:t>
            </a:r>
            <a:r>
              <a:rPr lang="en-US" sz="400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smtClean="0">
                <a:latin typeface="Arial" panose="020B0604020202020204" pitchFamily="34" charset="0"/>
                <a:cs typeface="Arial" panose="020B0604020202020204" pitchFamily="34" charset="0"/>
              </a:rPr>
              <a:t>Bằng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cách ước lượng, em hãy cho biết kết quả trên là đúng hay sai.</a:t>
            </a:r>
          </a:p>
        </p:txBody>
      </p:sp>
      <p:sp>
        <p:nvSpPr>
          <p:cNvPr id="11" name="TextBox 8"/>
          <p:cNvSpPr txBox="1"/>
          <p:nvPr/>
        </p:nvSpPr>
        <p:spPr>
          <a:xfrm>
            <a:off x="3810000" y="4049265"/>
            <a:ext cx="10385383" cy="7807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00"/>
              </a:lnSpc>
            </a:pPr>
            <a:r>
              <a:rPr lang="en-US" sz="50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50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810086" y="5261789"/>
            <a:ext cx="1249680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smtClean="0">
                <a:latin typeface="Arial" panose="020B0604020202020204" pitchFamily="34" charset="0"/>
                <a:cs typeface="Arial" panose="020B0604020202020204" pitchFamily="34" charset="0"/>
              </a:rPr>
              <a:t>601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&gt; 600; 212 &gt; 200 nên ta ước lượng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tích </a:t>
            </a:r>
            <a:r>
              <a:rPr lang="en-US" sz="4000" smtClean="0">
                <a:latin typeface="Arial" panose="020B0604020202020204" pitchFamily="34" charset="0"/>
                <a:cs typeface="Arial" panose="020B0604020202020204" pitchFamily="34" charset="0"/>
              </a:rPr>
              <a:t>601 . 212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lớn hơn: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600 </a:t>
            </a:r>
            <a:r>
              <a:rPr lang="en-US" sz="400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200 = 120 000.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Vì 117 412 &lt; 120 000 nên kết quả phép tính là sai.</a:t>
            </a:r>
          </a:p>
        </p:txBody>
      </p:sp>
      <p:sp>
        <p:nvSpPr>
          <p:cNvPr id="3" name="Rectangle 2"/>
          <p:cNvSpPr/>
          <p:nvPr/>
        </p:nvSpPr>
        <p:spPr>
          <a:xfrm>
            <a:off x="4757057" y="8039100"/>
            <a:ext cx="13030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b="1" i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 </a:t>
            </a:r>
            <a:r>
              <a:rPr lang="en-US" sz="4000" b="1" i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xét: </a:t>
            </a:r>
            <a:r>
              <a:rPr lang="en-US" sz="4000" smtClean="0">
                <a:latin typeface="Arial" panose="020B0604020202020204" pitchFamily="34" charset="0"/>
                <a:cs typeface="Arial" panose="020B0604020202020204" pitchFamily="34" charset="0"/>
              </a:rPr>
              <a:t>Nêu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đặt tính hoặc dùng máy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tính </a:t>
            </a:r>
            <a:r>
              <a:rPr lang="en-US" sz="4000" smtClean="0">
                <a:latin typeface="Arial" panose="020B0604020202020204" pitchFamily="34" charset="0"/>
                <a:cs typeface="Arial" panose="020B0604020202020204" pitchFamily="34" charset="0"/>
              </a:rPr>
              <a:t>cầm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tay tính thì kết quả đúng phải là 127 412.</a:t>
            </a:r>
          </a:p>
        </p:txBody>
      </p:sp>
    </p:spTree>
    <p:extLst>
      <p:ext uri="{BB962C8B-B14F-4D97-AF65-F5344CB8AC3E}">
        <p14:creationId xmlns:p14="http://schemas.microsoft.com/office/powerpoint/2010/main" val="2396908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914891" y="2095500"/>
            <a:ext cx="15135453" cy="6629400"/>
            <a:chOff x="0" y="0"/>
            <a:chExt cx="16467100" cy="8180178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16467100" cy="8180178"/>
            </a:xfrm>
            <a:prstGeom prst="rect">
              <a:avLst/>
            </a:prstGeom>
            <a:solidFill>
              <a:srgbClr val="FFD1DC"/>
            </a:solidFill>
          </p:spPr>
        </p:sp>
        <p:sp>
          <p:nvSpPr>
            <p:cNvPr id="4" name="AutoShape 4"/>
            <p:cNvSpPr/>
            <p:nvPr/>
          </p:nvSpPr>
          <p:spPr>
            <a:xfrm>
              <a:off x="0" y="0"/>
              <a:ext cx="16467100" cy="625400"/>
            </a:xfrm>
            <a:prstGeom prst="rect">
              <a:avLst/>
            </a:prstGeom>
            <a:solidFill>
              <a:srgbClr val="5A60F1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373618">
            <a:off x="756893" y="6213341"/>
            <a:ext cx="2315994" cy="3919375"/>
          </a:xfrm>
          <a:prstGeom prst="rect">
            <a:avLst/>
          </a:prstGeom>
        </p:spPr>
      </p:pic>
      <p:sp>
        <p:nvSpPr>
          <p:cNvPr id="10" name="TextBox 5"/>
          <p:cNvSpPr txBox="1"/>
          <p:nvPr/>
        </p:nvSpPr>
        <p:spPr>
          <a:xfrm>
            <a:off x="7391400" y="647700"/>
            <a:ext cx="333257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55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 dụ 2</a:t>
            </a:r>
            <a:endParaRPr lang="en-US" sz="550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76600" y="3126808"/>
            <a:ext cx="134112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Khi tham gia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giao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thông,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các xe chở hàng quá tải trọng cho phép sẽ bị phạt. Mức phạt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tuỳ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thuộc vào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xe chở quá tải bao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nhiêu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phần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trăm.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Một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xe có tải trọng 8 tấn nhưng lại chở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9,2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tấn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hàng hoá. Hỏi xe đó chở quá tải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bao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nhiêu phần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trăm?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86826" y="495300"/>
            <a:ext cx="15355573" cy="838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50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giải</a:t>
            </a:r>
            <a:endParaRPr lang="en-US" sz="50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3542382" y="2480067"/>
            <a:ext cx="12169254" cy="58957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9892" y="6310291"/>
            <a:ext cx="4212720" cy="3852725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3048885" y="2095500"/>
            <a:ext cx="986994" cy="1409991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608144">
            <a:off x="15930605" y="295511"/>
            <a:ext cx="1253374" cy="101366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5674706" y="2805938"/>
                <a:ext cx="8332788" cy="46985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3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Khối lượng quá tải của xe </a:t>
                </a:r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ctr">
                  <a:lnSpc>
                    <a:spcPct val="13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9,2 </a:t>
                </a:r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8 = 1,2 </a:t>
                </a:r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tấn)</a:t>
                </a:r>
                <a:endParaRPr lang="en-US" sz="450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3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Tỉ lệ quá tải của xe là</a:t>
                </a:r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endParaRPr lang="en-US" sz="450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3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1,</m:t>
                        </m:r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. </a:t>
                </a:r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100%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8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1,</m:t>
                        </m:r>
                        <m:r>
                          <a:rPr lang="en-GB" sz="48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GB" sz="48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.  100</m:t>
                        </m:r>
                      </m:num>
                      <m:den>
                        <m:r>
                          <a:rPr lang="en-GB" sz="48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 % = 15%.</a:t>
                </a: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4706" y="2805938"/>
                <a:ext cx="8332788" cy="4698594"/>
              </a:xfrm>
              <a:prstGeom prst="rect">
                <a:avLst/>
              </a:prstGeom>
              <a:blipFill>
                <a:blip r:embed="rId14"/>
                <a:stretch>
                  <a:fillRect l="-3072" b="-23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499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60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utoShape 3"/>
          <p:cNvSpPr/>
          <p:nvPr/>
        </p:nvSpPr>
        <p:spPr>
          <a:xfrm>
            <a:off x="6013823" y="2163492"/>
            <a:ext cx="11049000" cy="69342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2400" y="3467100"/>
            <a:ext cx="6756919" cy="60198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60293">
            <a:off x="16037841" y="8282579"/>
            <a:ext cx="2116873" cy="198601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4429928" y="2163492"/>
            <a:ext cx="708616" cy="71397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0800000" flipH="1" flipV="1">
            <a:off x="1028700" y="1028700"/>
            <a:ext cx="917817" cy="131116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610600" y="707470"/>
            <a:ext cx="2537874" cy="9387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5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tập</a:t>
            </a:r>
            <a:endParaRPr lang="en-US" sz="5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12"/>
          <p:cNvSpPr txBox="1"/>
          <p:nvPr/>
        </p:nvSpPr>
        <p:spPr>
          <a:xfrm>
            <a:off x="6436062" y="2541881"/>
            <a:ext cx="10210800" cy="62786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sz="45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Chia lớp làm 4 nhóm, mỗi nhóm hoàn thành các bài tập và bảng nhóm.</a:t>
            </a:r>
            <a:endParaRPr lang="en-US" sz="450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45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 </a:t>
            </a:r>
            <a:r>
              <a:rPr lang="en-US" sz="45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 lời đúng và nhanh nhất các nhóm sẽ mang về lần lượt: 4</a:t>
            </a:r>
            <a:r>
              <a:rPr lang="en-US" sz="45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3; 2; 1 </a:t>
            </a:r>
            <a:r>
              <a:rPr lang="en-US" sz="45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điểm.</a:t>
            </a:r>
          </a:p>
          <a:p>
            <a:pPr marL="571500" indent="-5715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45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 lời sai không được điểm.</a:t>
            </a:r>
          </a:p>
          <a:p>
            <a:pPr marL="571500" indent="-5715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45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 gian suy nghĩ và trả lời </a:t>
            </a:r>
            <a:r>
              <a:rPr lang="en-US" sz="45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phút</a:t>
            </a:r>
            <a:r>
              <a:rPr lang="en-US" sz="4500" u="none" smtClean="0">
                <a:solidFill>
                  <a:srgbClr val="7A27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500" u="none">
              <a:solidFill>
                <a:srgbClr val="7A273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229216">
            <a:off x="2999408" y="9382303"/>
            <a:ext cx="706781" cy="71212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60293">
            <a:off x="16305586" y="178423"/>
            <a:ext cx="1544600" cy="144911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817151" y="162327"/>
            <a:ext cx="13182600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000" b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Bài 7.21 (SGK – tr.41): </a:t>
            </a:r>
            <a:r>
              <a:rPr lang="nl-NL" sz="4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Tính một cách hợp lí</a:t>
            </a:r>
            <a:endParaRPr lang="en-US" sz="40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nl-NL" sz="4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nl-NL" sz="40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5,3 - </a:t>
            </a:r>
            <a:r>
              <a:rPr lang="nl-NL" sz="4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(-</a:t>
            </a:r>
            <a:r>
              <a:rPr lang="nl-NL" sz="40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5,1) + (-5,3</a:t>
            </a:r>
            <a:r>
              <a:rPr lang="nl-NL" sz="4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nl-NL" sz="4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</a:t>
            </a:r>
            <a:r>
              <a:rPr lang="nl-NL" sz="40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4,9</a:t>
            </a:r>
            <a:r>
              <a:rPr lang="nl-NL" sz="4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  <a:endParaRPr lang="en-US" sz="40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b) </a:t>
            </a:r>
            <a:r>
              <a:rPr lang="nl-NL" sz="4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nl-NL" sz="40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2,7 </a:t>
            </a:r>
            <a:r>
              <a:rPr lang="nl-NL" sz="4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nl-NL" sz="40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51,4</a:t>
            </a:r>
            <a:r>
              <a:rPr lang="nl-NL" sz="4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- (</a:t>
            </a:r>
            <a:r>
              <a:rPr lang="nl-NL" sz="4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48,6 </a:t>
            </a:r>
            <a:r>
              <a:rPr lang="nl-NL" sz="40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7,3);</a:t>
            </a:r>
            <a:endParaRPr lang="en-US" sz="40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c) </a:t>
            </a:r>
            <a:r>
              <a:rPr lang="nl-NL" sz="4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2,5 </a:t>
            </a:r>
            <a:r>
              <a:rPr lang="nl-NL" sz="40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nl-NL" sz="4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(- 0,124) + 10,124 . 2,5.</a:t>
            </a:r>
            <a:endParaRPr lang="en-US" sz="40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-2" y="5887084"/>
            <a:ext cx="3352800" cy="4308506"/>
          </a:xfrm>
          <a:prstGeom prst="rect">
            <a:avLst/>
          </a:prstGeom>
        </p:spPr>
      </p:pic>
      <p:sp>
        <p:nvSpPr>
          <p:cNvPr id="14" name="TextBox 8"/>
          <p:cNvSpPr txBox="1"/>
          <p:nvPr/>
        </p:nvSpPr>
        <p:spPr>
          <a:xfrm>
            <a:off x="4110095" y="3714750"/>
            <a:ext cx="10385383" cy="7807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00"/>
              </a:lnSpc>
            </a:pPr>
            <a:r>
              <a:rPr lang="en-US" sz="50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50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104660" y="4914901"/>
            <a:ext cx="629371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5,3 - </a:t>
            </a:r>
            <a:r>
              <a:rPr lang="nl-NL" sz="4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(-</a:t>
            </a:r>
            <a:r>
              <a:rPr lang="nl-NL" sz="40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5,1</a:t>
            </a:r>
            <a:r>
              <a:rPr lang="nl-NL" sz="4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+ </a:t>
            </a:r>
            <a:r>
              <a:rPr lang="nl-NL" sz="4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(-</a:t>
            </a:r>
            <a:r>
              <a:rPr lang="nl-NL" sz="40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5,3</a:t>
            </a:r>
            <a:r>
              <a:rPr lang="nl-NL" sz="4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nl-NL" sz="4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</a:t>
            </a:r>
            <a:r>
              <a:rPr lang="nl-NL" sz="40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4,9</a:t>
            </a:r>
            <a:endParaRPr lang="en-US" sz="40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0371484" y="4914900"/>
            <a:ext cx="6279283" cy="7630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00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5,3 + </a:t>
            </a:r>
            <a:r>
              <a:rPr lang="nl-NL" sz="400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(-</a:t>
            </a:r>
            <a:r>
              <a:rPr lang="nl-NL" sz="400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5,3</a:t>
            </a:r>
            <a:r>
              <a:rPr lang="nl-NL" sz="400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nl-NL" sz="400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</a:t>
            </a:r>
            <a:r>
              <a:rPr lang="nl-NL" sz="400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4,9 </a:t>
            </a:r>
            <a:r>
              <a:rPr lang="nl-NL" sz="400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nl-NL" sz="400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(-</a:t>
            </a:r>
            <a:r>
              <a:rPr lang="nl-NL" sz="400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5,1</a:t>
            </a:r>
            <a:r>
              <a:rPr lang="nl-NL" sz="400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endParaRPr lang="en-US" sz="400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0289078" y="5750829"/>
            <a:ext cx="3509294" cy="7630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00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0 + 4,9 + 5,1</a:t>
            </a:r>
            <a:endParaRPr lang="en-US" sz="400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3727925" y="5778734"/>
            <a:ext cx="1197764" cy="7630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00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10</a:t>
            </a:r>
            <a:endParaRPr lang="en-US" sz="400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104660" y="6542098"/>
            <a:ext cx="637866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0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b) </a:t>
            </a:r>
            <a:r>
              <a:rPr lang="nl-NL" sz="4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nl-NL" sz="40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2,7 </a:t>
            </a:r>
            <a:r>
              <a:rPr lang="nl-NL" sz="4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- 51,4) - (48,6 – 7,3)</a:t>
            </a:r>
            <a:endParaRPr lang="en-US" sz="40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0398706" y="6542097"/>
            <a:ext cx="5549917" cy="7630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00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2,7 </a:t>
            </a:r>
            <a:r>
              <a:rPr lang="nl-NL" sz="400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nl-NL" sz="400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51,4 </a:t>
            </a:r>
            <a:r>
              <a:rPr lang="nl-NL" sz="400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nl-NL" sz="400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48,6 + 7,3</a:t>
            </a:r>
            <a:endParaRPr lang="en-US" sz="400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691805" y="7437959"/>
            <a:ext cx="6571609" cy="763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00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(2,7 + 7,3) – (51,4 + 48,6)</a:t>
            </a:r>
            <a:endParaRPr lang="en-US" sz="400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1060520" y="7469855"/>
            <a:ext cx="2510624" cy="7630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00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10 - 100</a:t>
            </a:r>
            <a:endParaRPr lang="en-US" sz="400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3556403" y="7437959"/>
            <a:ext cx="1369286" cy="7630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00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-90</a:t>
            </a:r>
            <a:endParaRPr lang="en-US" sz="400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115546" y="8412108"/>
            <a:ext cx="716253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0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c) </a:t>
            </a:r>
            <a:r>
              <a:rPr lang="nl-NL" sz="4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2,5 . (- 0,124) + 10,124 . 2,5</a:t>
            </a:r>
            <a:endParaRPr lang="en-US" sz="40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1196562" y="8427401"/>
            <a:ext cx="5721438" cy="7630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00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2,5 . (-0,124 + 10,124)</a:t>
            </a:r>
            <a:endParaRPr lang="en-US" sz="400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1196562" y="9292559"/>
            <a:ext cx="2464897" cy="763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00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</a:t>
            </a:r>
            <a:r>
              <a:rPr lang="nl-NL" sz="400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2,5 </a:t>
            </a:r>
            <a:r>
              <a:rPr lang="nl-NL" sz="400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nl-NL" sz="400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</a:t>
            </a:r>
            <a:endParaRPr lang="en-US" sz="400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3511125" y="9262417"/>
            <a:ext cx="1197764" cy="7630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00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25</a:t>
            </a:r>
            <a:endParaRPr lang="en-US" sz="400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81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9"/>
          <p:cNvSpPr/>
          <p:nvPr/>
        </p:nvSpPr>
        <p:spPr>
          <a:xfrm>
            <a:off x="2743200" y="3399271"/>
            <a:ext cx="14145850" cy="6234648"/>
          </a:xfrm>
          <a:prstGeom prst="rect">
            <a:avLst/>
          </a:prstGeom>
          <a:solidFill>
            <a:srgbClr val="FFF16D"/>
          </a:solidFill>
        </p:spPr>
      </p:sp>
      <p:sp>
        <p:nvSpPr>
          <p:cNvPr id="2" name="TextBox 2"/>
          <p:cNvSpPr txBox="1"/>
          <p:nvPr/>
        </p:nvSpPr>
        <p:spPr>
          <a:xfrm>
            <a:off x="2775857" y="3612919"/>
            <a:ext cx="1333500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50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giải</a:t>
            </a:r>
            <a:endParaRPr lang="en-US" sz="50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5986003" y="8443236"/>
            <a:ext cx="986994" cy="1409991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608144">
            <a:off x="15595966" y="843049"/>
            <a:ext cx="1253374" cy="1013669"/>
          </a:xfrm>
          <a:prstGeom prst="rect">
            <a:avLst/>
          </a:prstGeom>
        </p:spPr>
      </p:pic>
      <p:pic>
        <p:nvPicPr>
          <p:cNvPr id="12" name="Picture 2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5838" y="7725268"/>
            <a:ext cx="2389550" cy="232872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14400" y="460142"/>
            <a:ext cx="14414833" cy="2272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nl-NL" sz="4500" b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Bài 7.22 (SGK – tr.41): </a:t>
            </a:r>
            <a:r>
              <a:rPr lang="nl-NL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Tính giá trị của biểu thức sau:</a:t>
            </a:r>
            <a:endParaRPr lang="en-US" sz="45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nl-NL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7,05 - (a + 3,5 </a:t>
            </a:r>
            <a:r>
              <a:rPr lang="nl-NL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</a:t>
            </a:r>
            <a:r>
              <a:rPr lang="nl-NL" sz="45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0,85</a:t>
            </a:r>
            <a:r>
              <a:rPr lang="nl-NL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khi a = -7,2.</a:t>
            </a:r>
            <a:endParaRPr lang="en-US" sz="45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210252" y="4653649"/>
            <a:ext cx="11900605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Thay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x =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-7,2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vào biểu thức, ta được: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7,05 </a:t>
            </a:r>
            <a:r>
              <a:rPr lang="nl-NL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nl-NL" sz="45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(-7,2 </a:t>
            </a:r>
            <a:r>
              <a:rPr lang="nl-NL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+ 3,5 + 0,85)</a:t>
            </a:r>
            <a:endParaRPr lang="en-US" sz="45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   = 7,05 - (-3,7 + 0,85)</a:t>
            </a:r>
            <a:endParaRPr lang="en-US" sz="45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   = 7,05 - (-2,85)</a:t>
            </a:r>
            <a:endParaRPr lang="en-US" sz="45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7,05 + 2, 85 = 9,9</a:t>
            </a:r>
            <a:endParaRPr lang="en-US" sz="4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4654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0800000" flipH="1" flipV="1">
            <a:off x="16473503" y="213516"/>
            <a:ext cx="917817" cy="1311168"/>
          </a:xfrm>
          <a:prstGeom prst="rect">
            <a:avLst/>
          </a:prstGeom>
        </p:spPr>
      </p:pic>
      <p:pic>
        <p:nvPicPr>
          <p:cNvPr id="17" name="Picture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22396" y="6649775"/>
            <a:ext cx="2553461" cy="320640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429000" y="1524684"/>
            <a:ext cx="14212692" cy="7201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500" b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Bài 7.23 (SGK – tr.31)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5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Gạo </a:t>
            </a:r>
            <a:r>
              <a:rPr lang="nl-NL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 thức ăn chính của người dân Việt Nam. Theo Viện Dinh dưỡng Quốc gia trong 100 g gạo tẻ giã có chứa khoảng 75 g chất bột đường; 8,1 g chất đạm; 1,3 g chất béo và nhiều vi chất khác.</a:t>
            </a:r>
            <a:endParaRPr lang="en-US" sz="45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nl-NL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nl-NL" sz="45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Tính </a:t>
            </a:r>
            <a:r>
              <a:rPr lang="nl-NL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tỉ </a:t>
            </a:r>
            <a:r>
              <a:rPr lang="nl-NL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lệ </a:t>
            </a:r>
            <a:r>
              <a:rPr lang="nl-NL" sz="45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phần </a:t>
            </a:r>
            <a:r>
              <a:rPr lang="nl-NL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trăm khối lượng chất béo có trong 100 </a:t>
            </a:r>
            <a:r>
              <a:rPr lang="nl-NL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 </a:t>
            </a:r>
            <a:r>
              <a:rPr lang="nl-NL" sz="45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gạo;</a:t>
            </a:r>
            <a:endParaRPr lang="en-US" sz="45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b) </a:t>
            </a:r>
            <a:r>
              <a:rPr lang="nl-NL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 </a:t>
            </a:r>
            <a:r>
              <a:rPr lang="nl-NL" sz="45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1,5 </a:t>
            </a:r>
            <a:r>
              <a:rPr lang="nl-NL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kg </a:t>
            </a:r>
            <a:r>
              <a:rPr lang="nl-NL" sz="45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gạo </a:t>
            </a:r>
            <a:r>
              <a:rPr lang="nl-NL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 chứa bao nhiêu gam chất béo?</a:t>
            </a:r>
            <a:endParaRPr lang="en-US" sz="45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888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10"/>
          <p:cNvSpPr/>
          <p:nvPr/>
        </p:nvSpPr>
        <p:spPr>
          <a:xfrm>
            <a:off x="3048885" y="2226129"/>
            <a:ext cx="14200812" cy="7086600"/>
          </a:xfrm>
          <a:prstGeom prst="rect">
            <a:avLst/>
          </a:prstGeom>
          <a:solidFill>
            <a:srgbClr val="FFAFAF"/>
          </a:solidFill>
        </p:spPr>
      </p:sp>
      <p:sp>
        <p:nvSpPr>
          <p:cNvPr id="2" name="TextBox 2"/>
          <p:cNvSpPr txBox="1"/>
          <p:nvPr/>
        </p:nvSpPr>
        <p:spPr>
          <a:xfrm>
            <a:off x="1929590" y="566632"/>
            <a:ext cx="15355573" cy="838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50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giải</a:t>
            </a:r>
            <a:endParaRPr lang="en-US" sz="50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2555388" y="1989280"/>
            <a:ext cx="986994" cy="1409991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608144">
            <a:off x="15930605" y="295511"/>
            <a:ext cx="1253374" cy="1013669"/>
          </a:xfrm>
          <a:prstGeom prst="rect">
            <a:avLst/>
          </a:prstGeom>
        </p:spPr>
      </p:pic>
      <p:pic>
        <p:nvPicPr>
          <p:cNvPr id="10" name="Picture 2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4800" y="7531204"/>
            <a:ext cx="2486988" cy="232872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821250" y="2568906"/>
            <a:ext cx="1297124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5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Tỉ </a:t>
            </a:r>
            <a:r>
              <a:rPr lang="nl-NL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lệ phần trăm khối lượng chất béo có trong 100 </a:t>
            </a:r>
            <a:r>
              <a:rPr lang="nl-NL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 </a:t>
            </a:r>
            <a:r>
              <a:rPr lang="nl-NL" sz="45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gạo là: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4"/>
              <p:cNvSpPr txBox="1"/>
              <p:nvPr/>
            </p:nvSpPr>
            <p:spPr>
              <a:xfrm>
                <a:off x="7556234" y="4212147"/>
                <a:ext cx="6309909" cy="125681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ctr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00</m:t>
                        </m:r>
                      </m:den>
                    </m:f>
                    <m:r>
                      <a:rPr lang="en-GB" sz="5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.100%=1,3%</m:t>
                    </m:r>
                  </m:oMath>
                </a14:m>
                <a:r>
                  <a:rPr lang="en-US" sz="4500" u="none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13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6234" y="4212147"/>
                <a:ext cx="6309909" cy="1256819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4089175" y="5769429"/>
            <a:ext cx="619592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b) Đổi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1,5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kg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1500 g.</a:t>
            </a:r>
            <a:endParaRPr lang="en-US" sz="4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089175" y="6871042"/>
            <a:ext cx="12123255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 1,5 kg gạo có </a:t>
            </a:r>
            <a:r>
              <a:rPr lang="nl-NL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chứa </a:t>
            </a:r>
            <a:r>
              <a:rPr lang="nl-NL" sz="45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 gam </a:t>
            </a:r>
            <a:r>
              <a:rPr lang="nl-NL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chất </a:t>
            </a:r>
            <a:r>
              <a:rPr lang="nl-NL" sz="45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béo là: </a:t>
            </a:r>
            <a:endParaRPr lang="en-US" sz="45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4"/>
              <p:cNvSpPr txBox="1"/>
              <p:nvPr/>
            </p:nvSpPr>
            <p:spPr>
              <a:xfrm>
                <a:off x="7187138" y="7648201"/>
                <a:ext cx="6309909" cy="131144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ctr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50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1500.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00</m:t>
                        </m:r>
                      </m:den>
                    </m:f>
                  </m:oMath>
                </a14:m>
                <a:r>
                  <a:rPr lang="en-US" sz="4500" u="none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19,5 (gam)</a:t>
                </a:r>
                <a:endParaRPr lang="en-US" sz="4500" u="none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7138" y="7648201"/>
                <a:ext cx="6309909" cy="1311449"/>
              </a:xfrm>
              <a:prstGeom prst="rect">
                <a:avLst/>
              </a:prstGeom>
              <a:blipFill>
                <a:blip r:embed="rId16"/>
                <a:stretch>
                  <a:fillRect l="-3478" r="-2899" b="-106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018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  <p:bldP spid="4" grpId="0"/>
      <p:bldP spid="5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229216">
            <a:off x="102269" y="9473714"/>
            <a:ext cx="706781" cy="71212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60293">
            <a:off x="16319388" y="131960"/>
            <a:ext cx="1544600" cy="1449116"/>
          </a:xfrm>
          <a:prstGeom prst="rect">
            <a:avLst/>
          </a:prstGeom>
        </p:spPr>
      </p:pic>
      <p:pic>
        <p:nvPicPr>
          <p:cNvPr id="1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51100" y="7124700"/>
            <a:ext cx="3218804" cy="294374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499232" y="1790700"/>
            <a:ext cx="13030201" cy="7201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500" b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Bài 7.24 (SGK – tr.31)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5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Cường </a:t>
            </a:r>
            <a:r>
              <a:rPr lang="nl-NL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 siêu thị mua 3,5 kg </a:t>
            </a:r>
            <a:r>
              <a:rPr lang="nl-NL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khoai </a:t>
            </a:r>
            <a:r>
              <a:rPr lang="nl-NL" sz="45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tây; </a:t>
            </a:r>
            <a:r>
              <a:rPr lang="nl-NL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 kg củ cải. Giá (chưa tính thuế) của 1 kg khoai tây là 18 </a:t>
            </a:r>
            <a:r>
              <a:rPr lang="nl-NL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nghìn </a:t>
            </a:r>
            <a:r>
              <a:rPr lang="nl-NL" sz="45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đồng; </a:t>
            </a:r>
            <a:r>
              <a:rPr lang="nl-NL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kg củ cải </a:t>
            </a:r>
            <a:r>
              <a:rPr lang="nl-NL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 </a:t>
            </a:r>
            <a:r>
              <a:rPr lang="nl-NL" sz="45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15,6 </a:t>
            </a:r>
            <a:r>
              <a:rPr lang="nl-NL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nghìn đồng.</a:t>
            </a:r>
            <a:endParaRPr lang="en-US" sz="45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Tính tổng số tiền hàng;</a:t>
            </a:r>
            <a:endParaRPr lang="en-US" sz="45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b) Khi thanh toán Cường phải trả thêm tiền thuế giá trị gia tăng VAT, được tính bằng 10</a:t>
            </a:r>
            <a:r>
              <a:rPr lang="nl-NL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% </a:t>
            </a:r>
            <a:r>
              <a:rPr lang="nl-NL" sz="45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tổng </a:t>
            </a:r>
            <a:r>
              <a:rPr lang="nl-NL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 tiền hàng. Tính số tiền Cường phải thanh toán.</a:t>
            </a:r>
            <a:endParaRPr lang="en-US" sz="45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694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utoShape 8"/>
          <p:cNvSpPr/>
          <p:nvPr/>
        </p:nvSpPr>
        <p:spPr>
          <a:xfrm>
            <a:off x="3027114" y="2124006"/>
            <a:ext cx="13921944" cy="71342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</p:sp>
      <p:sp>
        <p:nvSpPr>
          <p:cNvPr id="2" name="TextBox 2"/>
          <p:cNvSpPr txBox="1"/>
          <p:nvPr/>
        </p:nvSpPr>
        <p:spPr>
          <a:xfrm>
            <a:off x="1286826" y="495300"/>
            <a:ext cx="15355573" cy="838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50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giải</a:t>
            </a:r>
            <a:endParaRPr lang="en-US" sz="50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2555388" y="1989280"/>
            <a:ext cx="986994" cy="1409991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608144">
            <a:off x="15930605" y="295511"/>
            <a:ext cx="1253374" cy="1013669"/>
          </a:xfrm>
          <a:prstGeom prst="rect">
            <a:avLst/>
          </a:prstGeom>
        </p:spPr>
      </p:pic>
      <p:pic>
        <p:nvPicPr>
          <p:cNvPr id="14" name="Picture 2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32167" y="7353300"/>
            <a:ext cx="2568114" cy="270069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28457" y="2411215"/>
            <a:ext cx="9220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5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Tổng </a:t>
            </a:r>
            <a:r>
              <a:rPr lang="nl-NL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 </a:t>
            </a:r>
            <a:r>
              <a:rPr lang="nl-NL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tiền </a:t>
            </a:r>
            <a:r>
              <a:rPr lang="nl-NL" sz="45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hàng là:</a:t>
            </a:r>
            <a:endParaRPr lang="en-US" sz="45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471282" y="3469271"/>
            <a:ext cx="103907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5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3,5 . 18 + 4 . 15,6 = 125,4 (nghìn đồng) </a:t>
            </a:r>
            <a:endParaRPr lang="en-US" sz="45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680857" y="4548725"/>
            <a:ext cx="11430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5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b) Tiền thuế VAT Cường phải trả thêm là:</a:t>
            </a:r>
            <a:endParaRPr lang="en-US" sz="45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5460396" y="5382647"/>
                <a:ext cx="9920526" cy="131144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ctr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125,4</a:t>
                </a:r>
                <a:r>
                  <a:rPr lang="en-US" sz="50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00</m:t>
                        </m:r>
                      </m:den>
                    </m:f>
                  </m:oMath>
                </a14:m>
                <a:r>
                  <a:rPr lang="en-US" sz="4500" u="none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12,54 (nghìn đồng) </a:t>
                </a:r>
                <a:endParaRPr lang="en-US" sz="4500" u="none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0396" y="5382647"/>
                <a:ext cx="9920526" cy="1311449"/>
              </a:xfrm>
              <a:prstGeom prst="rect">
                <a:avLst/>
              </a:prstGeom>
              <a:blipFill>
                <a:blip r:embed="rId15"/>
                <a:stretch>
                  <a:fillRect b="-106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/>
          <p:cNvSpPr/>
          <p:nvPr/>
        </p:nvSpPr>
        <p:spPr>
          <a:xfrm>
            <a:off x="5352287" y="6904933"/>
            <a:ext cx="9336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5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 tiền Cường phải thanh toán là:</a:t>
            </a:r>
            <a:endParaRPr lang="en-US" sz="45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166496" y="8039100"/>
            <a:ext cx="103907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5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125,4 + 12,54 = 137,94 (nghìn đồng) </a:t>
            </a:r>
            <a:endParaRPr lang="en-US" sz="45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3404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1" grpId="0"/>
      <p:bldP spid="15" grpId="0"/>
      <p:bldP spid="16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Isosceles Triangle 48"/>
          <p:cNvSpPr/>
          <p:nvPr/>
        </p:nvSpPr>
        <p:spPr>
          <a:xfrm>
            <a:off x="5594787" y="7489040"/>
            <a:ext cx="5850978" cy="2775647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353414" y="1457461"/>
            <a:ext cx="54053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8" name="Isosceles Triangle 47"/>
          <p:cNvSpPr/>
          <p:nvPr/>
        </p:nvSpPr>
        <p:spPr>
          <a:xfrm>
            <a:off x="4052" y="6479628"/>
            <a:ext cx="8025822" cy="3807372"/>
          </a:xfrm>
          <a:prstGeom prst="triangle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5-Point Star 50">
            <a:hlinkClick r:id="rId3" action="ppaction://hlinksldjump"/>
          </p:cNvPr>
          <p:cNvSpPr/>
          <p:nvPr/>
        </p:nvSpPr>
        <p:spPr>
          <a:xfrm>
            <a:off x="4186845" y="2299248"/>
            <a:ext cx="919335" cy="919335"/>
          </a:xfrm>
          <a:prstGeom prst="star5">
            <a:avLst>
              <a:gd name="adj" fmla="val 32376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8560746" y="2567167"/>
            <a:ext cx="54053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3" name="5-Point Star 52">
            <a:hlinkClick r:id="rId4" action="ppaction://hlinksldjump"/>
          </p:cNvPr>
          <p:cNvSpPr/>
          <p:nvPr/>
        </p:nvSpPr>
        <p:spPr>
          <a:xfrm>
            <a:off x="8211182" y="3218583"/>
            <a:ext cx="1288712" cy="1288712"/>
          </a:xfrm>
          <a:prstGeom prst="star5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2267803" y="1036876"/>
            <a:ext cx="54053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55" name="5-Point Star 54">
            <a:hlinkClick r:id="rId5" action="ppaction://hlinksldjump"/>
          </p:cNvPr>
          <p:cNvSpPr/>
          <p:nvPr/>
        </p:nvSpPr>
        <p:spPr>
          <a:xfrm>
            <a:off x="11918239" y="1688292"/>
            <a:ext cx="1288712" cy="1288712"/>
          </a:xfrm>
          <a:prstGeom prst="star5">
            <a:avLst>
              <a:gd name="adj" fmla="val 2407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15844313" y="3285021"/>
            <a:ext cx="54053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9" name="5-Point Star 58">
            <a:hlinkClick r:id="rId6" action="ppaction://hlinksldjump"/>
          </p:cNvPr>
          <p:cNvSpPr/>
          <p:nvPr/>
        </p:nvSpPr>
        <p:spPr>
          <a:xfrm>
            <a:off x="15645006" y="4153300"/>
            <a:ext cx="939149" cy="939149"/>
          </a:xfrm>
          <a:prstGeom prst="star5">
            <a:avLst>
              <a:gd name="adj" fmla="val 28208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1754640" y="3065025"/>
            <a:ext cx="54053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63" name="5-Point Star 62">
            <a:hlinkClick r:id="rId7" action="ppaction://hlinksldjump"/>
          </p:cNvPr>
          <p:cNvSpPr/>
          <p:nvPr/>
        </p:nvSpPr>
        <p:spPr>
          <a:xfrm>
            <a:off x="1754640" y="4016325"/>
            <a:ext cx="644357" cy="644357"/>
          </a:xfrm>
          <a:prstGeom prst="star5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Pentagon 69">
            <a:hlinkClick r:id="rId8" action="ppaction://hlinksldjump"/>
          </p:cNvPr>
          <p:cNvSpPr/>
          <p:nvPr/>
        </p:nvSpPr>
        <p:spPr>
          <a:xfrm flipH="1">
            <a:off x="15238652" y="9157695"/>
            <a:ext cx="2811239" cy="979506"/>
          </a:xfrm>
          <a:prstGeom prst="homePlate">
            <a:avLst/>
          </a:prstGeom>
          <a:solidFill>
            <a:srgbClr val="FF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pipi</a:t>
            </a:r>
          </a:p>
        </p:txBody>
      </p:sp>
      <p:sp>
        <p:nvSpPr>
          <p:cNvPr id="71" name="Rectangle 70"/>
          <p:cNvSpPr/>
          <p:nvPr/>
        </p:nvSpPr>
        <p:spPr>
          <a:xfrm>
            <a:off x="824577" y="7265899"/>
            <a:ext cx="11030841" cy="2169825"/>
          </a:xfrm>
          <a:prstGeom prst="rect">
            <a:avLst/>
          </a:prstGeom>
          <a:noFill/>
        </p:spPr>
        <p:txBody>
          <a:bodyPr wrap="none" lIns="137160" tIns="68580" rIns="137160" bIns="68580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200" b="1" i="0" u="none" strike="noStrike" kern="1200" cap="none" spc="0" normalizeH="0" baseline="0" noProof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LUCKY STAR</a:t>
            </a:r>
          </a:p>
        </p:txBody>
      </p:sp>
      <p:pic>
        <p:nvPicPr>
          <p:cNvPr id="73" name="Picture 7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0211" y="4622875"/>
            <a:ext cx="224961" cy="199004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695" y="2004035"/>
            <a:ext cx="371475" cy="328613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5750" y="2799271"/>
            <a:ext cx="309713" cy="273977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2721" y="2833770"/>
            <a:ext cx="261419" cy="231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219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4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58333E-6 1.60494E-6 L -4.58333E-6 -0.07207 " pathEditMode="relative" rAng="0" ptsTypes="AA">
                                      <p:cBhvr>
                                        <p:cTn id="4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3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2" dur="2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4" dur="3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6" dur="1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8" dur="1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3" presetClass="exit" presetSubtype="54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3" presetClass="exit" presetSubtype="54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1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xit" presetSubtype="54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1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3" presetClass="exit" presetSubtype="54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1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3" presetClass="exit" presetSubtype="54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1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</p:childTnLst>
        </p:cTn>
      </p:par>
    </p:tnLst>
    <p:bldLst>
      <p:bldP spid="29" grpId="0"/>
      <p:bldP spid="29" grpId="1"/>
      <p:bldP spid="51" grpId="0" animBg="1"/>
      <p:bldP spid="51" grpId="1" animBg="1"/>
      <p:bldP spid="51" grpId="2" animBg="1"/>
      <p:bldP spid="52" grpId="0"/>
      <p:bldP spid="52" grpId="1"/>
      <p:bldP spid="53" grpId="0" animBg="1"/>
      <p:bldP spid="53" grpId="1" animBg="1"/>
      <p:bldP spid="53" grpId="2" animBg="1"/>
      <p:bldP spid="54" grpId="0"/>
      <p:bldP spid="54" grpId="1"/>
      <p:bldP spid="55" grpId="0" animBg="1"/>
      <p:bldP spid="55" grpId="1" animBg="1"/>
      <p:bldP spid="55" grpId="2" animBg="1"/>
      <p:bldP spid="58" grpId="0"/>
      <p:bldP spid="58" grpId="1"/>
      <p:bldP spid="59" grpId="0" animBg="1"/>
      <p:bldP spid="59" grpId="1" animBg="1"/>
      <p:bldP spid="59" grpId="2" animBg="1"/>
      <p:bldP spid="62" grpId="0"/>
      <p:bldP spid="62" grpId="1"/>
      <p:bldP spid="63" grpId="0" animBg="1"/>
      <p:bldP spid="63" grpId="1" animBg="1"/>
      <p:bldP spid="63" grpId="2" animBg="1"/>
      <p:bldP spid="70" grpId="0" animBg="1"/>
      <p:bldP spid="71" grpId="0"/>
      <p:bldP spid="71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-21771" y="6560880"/>
            <a:ext cx="2878421" cy="3698906"/>
          </a:xfrm>
          <a:prstGeom prst="rect">
            <a:avLst/>
          </a:prstGeom>
        </p:spPr>
      </p:pic>
      <p:pic>
        <p:nvPicPr>
          <p:cNvPr id="10" name="Picture 1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-60293">
            <a:off x="16392248" y="418375"/>
            <a:ext cx="1134689" cy="106454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57943" y="408506"/>
            <a:ext cx="15392400" cy="5010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300" b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Bài 7.25 (SGK – tr.31) 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3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Theo </a:t>
            </a:r>
            <a:r>
              <a:rPr lang="nl-NL" sz="43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báo điện </a:t>
            </a:r>
            <a:r>
              <a:rPr lang="nl-NL" sz="43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tử </a:t>
            </a:r>
            <a:r>
              <a:rPr lang="nl-NL" sz="43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VINANET(14-2-2020), năm </a:t>
            </a:r>
            <a:r>
              <a:rPr lang="nl-NL" sz="43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2019 Việt Nam sản xuất </a:t>
            </a:r>
            <a:r>
              <a:rPr lang="nl-NL" sz="43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khoảng </a:t>
            </a:r>
            <a:r>
              <a:rPr lang="nl-NL" sz="43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201</a:t>
            </a:r>
            <a:r>
              <a:rPr lang="en-US" sz="43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43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nghìn </a:t>
            </a:r>
            <a:r>
              <a:rPr lang="nl-NL" sz="43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tấn hạt tiêu. Như vậy, </a:t>
            </a:r>
            <a:r>
              <a:rPr lang="nl-NL" sz="43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sản </a:t>
            </a:r>
            <a:r>
              <a:rPr lang="nl-NL" sz="43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lượng</a:t>
            </a:r>
            <a:r>
              <a:rPr lang="en-US" sz="43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43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hạt </a:t>
            </a:r>
            <a:r>
              <a:rPr lang="nl-NL" sz="43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tiêu Việt Nam chiếm khoảng 30% sản tượng </a:t>
            </a:r>
            <a:r>
              <a:rPr lang="nl-NL" sz="43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hạt </a:t>
            </a:r>
            <a:r>
              <a:rPr lang="nl-NL" sz="43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tiêu </a:t>
            </a:r>
            <a:r>
              <a:rPr lang="nl-NL" sz="43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toàn thế giới. Em hãy tính sản lượng hạt tiêu đã sản xuất trên toàn thế giới vào năm 2019.</a:t>
            </a:r>
            <a:endParaRPr lang="en-US" sz="43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"/>
          <p:cNvSpPr txBox="1"/>
          <p:nvPr/>
        </p:nvSpPr>
        <p:spPr>
          <a:xfrm>
            <a:off x="4343400" y="5531899"/>
            <a:ext cx="10221686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50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giải</a:t>
            </a:r>
            <a:endParaRPr lang="en-US" sz="50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836013" y="6697216"/>
            <a:ext cx="13123579" cy="1680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3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Sản lượng hạt tiêu đã sản xuất trên toàn thế giới năm 2019 khoảng:</a:t>
            </a:r>
            <a:endParaRPr lang="en-US" sz="43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5715000" y="8473825"/>
                <a:ext cx="9920526" cy="1080873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ctr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3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201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3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30</m:t>
                        </m:r>
                      </m:num>
                      <m:den>
                        <m:r>
                          <a:rPr lang="en-GB" sz="4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GB" sz="4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00</m:t>
                        </m:r>
                      </m:den>
                    </m:f>
                  </m:oMath>
                </a14:m>
                <a:r>
                  <a:rPr lang="en-US" sz="4300" u="none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670 (nghìn tấn) </a:t>
                </a:r>
                <a:endParaRPr lang="en-US" sz="4300" u="none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5000" y="8473825"/>
                <a:ext cx="9920526" cy="1080873"/>
              </a:xfrm>
              <a:prstGeom prst="rect">
                <a:avLst/>
              </a:prstGeom>
              <a:blipFill>
                <a:blip r:embed="rId20"/>
                <a:stretch>
                  <a:fillRect b="-163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6534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1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82704" y="1250999"/>
            <a:ext cx="14558454" cy="820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90"/>
              </a:lnSpc>
            </a:pPr>
            <a:r>
              <a:rPr lang="en-GB" sz="6000" b="1" smtClean="0">
                <a:solidFill>
                  <a:srgbClr val="1B1B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 VỤ VỀ NHÀ</a:t>
            </a:r>
            <a:endParaRPr lang="en-US" sz="6000" b="1">
              <a:solidFill>
                <a:srgbClr val="1B1B1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1692165" y="4229048"/>
            <a:ext cx="4273720" cy="5029252"/>
          </a:xfrm>
          <a:prstGeom prst="rect">
            <a:avLst/>
          </a:prstGeom>
          <a:solidFill>
            <a:srgbClr val="FFF4E8"/>
          </a:solidFill>
        </p:spPr>
      </p:sp>
      <p:sp>
        <p:nvSpPr>
          <p:cNvPr id="5" name="AutoShape 5"/>
          <p:cNvSpPr/>
          <p:nvPr/>
        </p:nvSpPr>
        <p:spPr>
          <a:xfrm>
            <a:off x="7007140" y="4229048"/>
            <a:ext cx="4499060" cy="5029252"/>
          </a:xfrm>
          <a:prstGeom prst="rect">
            <a:avLst/>
          </a:prstGeom>
          <a:solidFill>
            <a:srgbClr val="FFF4E8"/>
          </a:solidFill>
        </p:spPr>
      </p:sp>
      <p:sp>
        <p:nvSpPr>
          <p:cNvPr id="7" name="AutoShape 7"/>
          <p:cNvSpPr/>
          <p:nvPr/>
        </p:nvSpPr>
        <p:spPr>
          <a:xfrm>
            <a:off x="12438481" y="4229048"/>
            <a:ext cx="4273720" cy="5029252"/>
          </a:xfrm>
          <a:prstGeom prst="rect">
            <a:avLst/>
          </a:prstGeom>
          <a:solidFill>
            <a:srgbClr val="FFF4E8"/>
          </a:solidFill>
        </p:spPr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229216">
            <a:off x="1338775" y="4226713"/>
            <a:ext cx="706781" cy="712122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0800000" flipH="1" flipV="1">
            <a:off x="8797760" y="3728832"/>
            <a:ext cx="917817" cy="1311168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60293">
            <a:off x="15778719" y="4086045"/>
            <a:ext cx="1173586" cy="110103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846971" y="5317145"/>
            <a:ext cx="386802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Ôn lại toàn bộ nội dung kiến thức chương </a:t>
            </a:r>
            <a:r>
              <a:rPr lang="en-GB" sz="400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VII</a:t>
            </a:r>
            <a:r>
              <a:rPr lang="en-GB" sz="400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283576" y="5365433"/>
            <a:ext cx="394618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4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Hoàn thành các </a:t>
            </a:r>
            <a:r>
              <a:rPr lang="en-US" sz="400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tập còn lại trong SGK và SBT.</a:t>
            </a:r>
            <a:endParaRPr lang="en-US" sz="40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2840685" y="5365433"/>
            <a:ext cx="346931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4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Chuẩn bị trước bài mới: </a:t>
            </a:r>
            <a:r>
              <a:rPr lang="en-US" sz="400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b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</a:t>
            </a:r>
            <a:r>
              <a:rPr lang="en-US" sz="40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 cuối chương </a:t>
            </a:r>
            <a:r>
              <a:rPr lang="en-US" sz="4000" b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VII”</a:t>
            </a:r>
            <a:r>
              <a:rPr lang="en-US" sz="4000" b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b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1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159061" y="209663"/>
            <a:ext cx="2903410" cy="29034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60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650975" y="1084147"/>
            <a:ext cx="10253506" cy="48331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9000" b="1" smtClean="0">
                <a:solidFill>
                  <a:srgbClr val="FFF4E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 ƠN CÁC EM ĐÃ LẮNG NGHE BÀI GIẢNG!</a:t>
            </a:r>
            <a:endParaRPr lang="en-US" sz="9000" b="1">
              <a:solidFill>
                <a:srgbClr val="FFF4E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800000" flipH="1" flipV="1">
            <a:off x="1786094" y="7854326"/>
            <a:ext cx="977892" cy="139698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2275040" y="6603188"/>
            <a:ext cx="6413592" cy="17637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229216">
            <a:off x="15847128" y="1594937"/>
            <a:ext cx="862674" cy="86919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60293">
            <a:off x="12560760" y="2042625"/>
            <a:ext cx="1505264" cy="141221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0058400" y="4467105"/>
            <a:ext cx="7667423" cy="48374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25" y="7799630"/>
            <a:ext cx="1980050" cy="198005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857250"/>
            <a:ext cx="11430000" cy="8572500"/>
          </a:xfrm>
          <a:prstGeom prst="rect">
            <a:avLst/>
          </a:prstGeom>
        </p:spPr>
      </p:pic>
      <p:sp>
        <p:nvSpPr>
          <p:cNvPr id="9" name="Pentagon 8">
            <a:hlinkClick r:id="rId6" action="ppaction://hlinksldjump"/>
          </p:cNvPr>
          <p:cNvSpPr/>
          <p:nvPr/>
        </p:nvSpPr>
        <p:spPr>
          <a:xfrm flipH="1">
            <a:off x="14982267" y="9157695"/>
            <a:ext cx="3067623" cy="979506"/>
          </a:xfrm>
          <a:prstGeom prst="homePlate">
            <a:avLst/>
          </a:prstGeom>
          <a:solidFill>
            <a:srgbClr val="FF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 HOME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Snip Diagonal Corner Rectangle 11"/>
              <p:cNvSpPr/>
              <p:nvPr/>
            </p:nvSpPr>
            <p:spPr>
              <a:xfrm>
                <a:off x="2112135" y="1091601"/>
                <a:ext cx="14063729" cy="2812727"/>
              </a:xfrm>
              <a:prstGeom prst="snip2DiagRect">
                <a:avLst>
                  <a:gd name="adj1" fmla="val 0"/>
                  <a:gd name="adj2" fmla="val 24222"/>
                </a:avLst>
              </a:prstGeom>
              <a:solidFill>
                <a:srgbClr val="0070C0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 defTabSz="1371600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kumimoji="0" lang="en-US" sz="5500" b="1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Viết</a:t>
                </a:r>
                <a:r>
                  <a:rPr kumimoji="0" lang="en-US" sz="5500" b="1" i="0" u="none" strike="noStrike" kern="1200" cap="none" spc="0" normalizeH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tỉ số</a:t>
                </a:r>
                <a:r>
                  <a:rPr kumimoji="0" lang="en-US" sz="5500" b="1" i="0" u="none" strike="noStrike" kern="1200" cap="none" spc="0" normalizeH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6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𝟏𝟕</m:t>
                        </m:r>
                      </m:num>
                      <m:den>
                        <m:r>
                          <a:rPr lang="en-GB" sz="6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𝟐𝟎</m:t>
                        </m:r>
                      </m:den>
                    </m:f>
                  </m:oMath>
                </a14:m>
                <a:r>
                  <a:rPr kumimoji="0" lang="en-US" sz="5500" b="1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dưới</a:t>
                </a:r>
                <a:r>
                  <a:rPr kumimoji="0" lang="en-US" sz="5500" b="1" i="0" u="none" strike="noStrike" kern="1200" cap="none" spc="0" normalizeH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dạng tỉ số phần trăm.</a:t>
                </a:r>
                <a:endParaRPr kumimoji="0" lang="en-US" sz="5500" b="1" i="0" u="none" strike="noStrike" kern="120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Snip Diagonal Corner 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2135" y="1091601"/>
                <a:ext cx="14063729" cy="2812727"/>
              </a:xfrm>
              <a:prstGeom prst="snip2DiagRect">
                <a:avLst>
                  <a:gd name="adj1" fmla="val 0"/>
                  <a:gd name="adj2" fmla="val 24222"/>
                </a:avLst>
              </a:prstGeom>
              <a:blipFill>
                <a:blip r:embed="rId7"/>
                <a:stretch>
                  <a:fillRect/>
                </a:stretch>
              </a:blipFill>
              <a:ln w="3810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3305732" y="5981700"/>
                <a:ext cx="11932920" cy="2159615"/>
              </a:xfrm>
              <a:prstGeom prst="rect">
                <a:avLst/>
              </a:prstGeom>
              <a:solidFill>
                <a:srgbClr val="FFC000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 defTabSz="1371600"/>
                <a14:m>
                  <m:oMath xmlns:m="http://schemas.openxmlformats.org/officeDocument/2006/math">
                    <m:f>
                      <m:fPr>
                        <m:ctrlP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𝟏𝟕</m:t>
                        </m:r>
                      </m:num>
                      <m:den>
                        <m:r>
                          <a:rPr lang="en-GB" sz="5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𝟐𝟎</m:t>
                        </m:r>
                      </m:den>
                    </m:f>
                  </m:oMath>
                </a14:m>
                <a:r>
                  <a:rPr kumimoji="0" lang="en-US" sz="50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. </a:t>
                </a:r>
                <a:r>
                  <a:rPr kumimoji="0" lang="en-US" sz="4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100% = 85% </a:t>
                </a:r>
                <a:endParaRPr kumimoji="0" lang="en-US" sz="48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5732" y="5981700"/>
                <a:ext cx="11932920" cy="215961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3810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/>
          <p:cNvSpPr/>
          <p:nvPr/>
        </p:nvSpPr>
        <p:spPr>
          <a:xfrm>
            <a:off x="3781923" y="4520254"/>
            <a:ext cx="10724154" cy="1246495"/>
          </a:xfrm>
          <a:prstGeom prst="rect">
            <a:avLst/>
          </a:prstGeom>
          <a:noFill/>
        </p:spPr>
        <p:txBody>
          <a:bodyPr wrap="none" lIns="137160" tIns="68580" rIns="137160" bIns="68580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You are given 3 candies</a:t>
            </a:r>
          </a:p>
        </p:txBody>
      </p:sp>
    </p:spTree>
    <p:extLst>
      <p:ext uri="{BB962C8B-B14F-4D97-AF65-F5344CB8AC3E}">
        <p14:creationId xmlns:p14="http://schemas.microsoft.com/office/powerpoint/2010/main" val="3459284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5" grpId="0" animBg="1"/>
      <p:bldP spid="5" grpId="1" animBg="1"/>
      <p:bldP spid="15" grpId="0"/>
      <p:bldP spid="15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25" y="7799630"/>
            <a:ext cx="1980050" cy="198005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857250"/>
            <a:ext cx="11430000" cy="8572500"/>
          </a:xfrm>
          <a:prstGeom prst="rect">
            <a:avLst/>
          </a:prstGeom>
        </p:spPr>
      </p:pic>
      <p:sp>
        <p:nvSpPr>
          <p:cNvPr id="12" name="Snip Diagonal Corner Rectangle 11"/>
          <p:cNvSpPr/>
          <p:nvPr/>
        </p:nvSpPr>
        <p:spPr>
          <a:xfrm>
            <a:off x="2363595" y="1310454"/>
            <a:ext cx="14063729" cy="2812727"/>
          </a:xfrm>
          <a:prstGeom prst="snip2DiagRect">
            <a:avLst>
              <a:gd name="adj1" fmla="val 0"/>
              <a:gd name="adj2" fmla="val 24222"/>
            </a:avLst>
          </a:prstGeom>
          <a:solidFill>
            <a:srgbClr val="0070C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5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Tính</a:t>
            </a:r>
            <a:r>
              <a:rPr kumimoji="0" lang="en-GB" sz="5500" b="1" i="0" u="none" strike="noStrike" kern="1200" cap="none" spc="0" normalizeH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2,8% của -50.</a:t>
            </a:r>
            <a:endParaRPr kumimoji="0" lang="en-US" sz="55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3429000" y="6203935"/>
                <a:ext cx="11932920" cy="2159615"/>
              </a:xfrm>
              <a:prstGeom prst="rect">
                <a:avLst/>
              </a:prstGeom>
              <a:solidFill>
                <a:srgbClr val="FFC000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 defTabSz="1371600"/>
                <a:r>
                  <a:rPr kumimoji="0" lang="en-US" sz="4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(-50)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GB" sz="5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GB" sz="5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</m:num>
                      <m:den>
                        <m:r>
                          <a:rPr lang="en-GB" sz="5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kumimoji="0" lang="en-US" sz="4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= -1,4 </a:t>
                </a:r>
                <a:endParaRPr kumimoji="0" lang="en-US" sz="48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00" y="6203935"/>
                <a:ext cx="11932920" cy="215961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3810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/>
          <p:cNvSpPr/>
          <p:nvPr/>
        </p:nvSpPr>
        <p:spPr>
          <a:xfrm>
            <a:off x="3781923" y="4520254"/>
            <a:ext cx="10724154" cy="1246495"/>
          </a:xfrm>
          <a:prstGeom prst="rect">
            <a:avLst/>
          </a:prstGeom>
          <a:noFill/>
        </p:spPr>
        <p:txBody>
          <a:bodyPr wrap="none" lIns="137160" tIns="68580" rIns="137160" bIns="68580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You are given </a:t>
            </a:r>
            <a:r>
              <a:rPr kumimoji="0" lang="en-US" sz="72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 </a:t>
            </a:r>
            <a:r>
              <a:rPr kumimoji="0" lang="en-US" sz="7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candies</a:t>
            </a:r>
          </a:p>
        </p:txBody>
      </p:sp>
      <p:sp>
        <p:nvSpPr>
          <p:cNvPr id="8" name="Pentagon 7">
            <a:hlinkClick r:id="rId7" action="ppaction://hlinksldjump"/>
          </p:cNvPr>
          <p:cNvSpPr/>
          <p:nvPr/>
        </p:nvSpPr>
        <p:spPr>
          <a:xfrm flipH="1">
            <a:off x="14982267" y="9157695"/>
            <a:ext cx="3067623" cy="979506"/>
          </a:xfrm>
          <a:prstGeom prst="homePlate">
            <a:avLst/>
          </a:prstGeom>
          <a:solidFill>
            <a:srgbClr val="FF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 HOME</a:t>
            </a:r>
          </a:p>
        </p:txBody>
      </p:sp>
    </p:spTree>
    <p:extLst>
      <p:ext uri="{BB962C8B-B14F-4D97-AF65-F5344CB8AC3E}">
        <p14:creationId xmlns:p14="http://schemas.microsoft.com/office/powerpoint/2010/main" val="2826763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5" grpId="0" animBg="1"/>
      <p:bldP spid="5" grpId="1" animBg="1"/>
      <p:bldP spid="15" grpId="0"/>
      <p:bldP spid="15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25" y="7799630"/>
            <a:ext cx="1980050" cy="198005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857250"/>
            <a:ext cx="11430000" cy="8572500"/>
          </a:xfrm>
          <a:prstGeom prst="rect">
            <a:avLst/>
          </a:prstGeom>
        </p:spPr>
      </p:pic>
      <p:sp>
        <p:nvSpPr>
          <p:cNvPr id="12" name="Snip Diagonal Corner Rectangle 11"/>
          <p:cNvSpPr/>
          <p:nvPr/>
        </p:nvSpPr>
        <p:spPr>
          <a:xfrm>
            <a:off x="2240329" y="1693405"/>
            <a:ext cx="14063729" cy="2812727"/>
          </a:xfrm>
          <a:prstGeom prst="snip2DiagRect">
            <a:avLst>
              <a:gd name="adj1" fmla="val 0"/>
              <a:gd name="adj2" fmla="val 24222"/>
            </a:avLst>
          </a:prstGeom>
          <a:solidFill>
            <a:srgbClr val="0070C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5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 tỉ số phần trăm của hai số: 120 và 300.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3305733" y="6197389"/>
                <a:ext cx="11932920" cy="2159615"/>
              </a:xfrm>
              <a:prstGeom prst="rect">
                <a:avLst/>
              </a:prstGeom>
              <a:solidFill>
                <a:srgbClr val="FFC000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GB" sz="5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𝟐𝟎</m:t>
                        </m:r>
                        <m:r>
                          <a:rPr lang="en-GB" sz="5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num>
                      <m:den>
                        <m:r>
                          <a:rPr lang="en-GB" sz="5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𝟑𝟎𝟎</m:t>
                        </m:r>
                      </m:den>
                    </m:f>
                  </m:oMath>
                </a14:m>
                <a:r>
                  <a:rPr lang="en-US" sz="5000" b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. 100% </a:t>
                </a:r>
                <a:r>
                  <a:rPr lang="en-US" sz="5000" b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5000" b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40%</a:t>
                </a:r>
                <a:endParaRPr lang="en-US" sz="50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5733" y="6197389"/>
                <a:ext cx="11932920" cy="215961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3810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/>
          <p:cNvSpPr/>
          <p:nvPr/>
        </p:nvSpPr>
        <p:spPr>
          <a:xfrm>
            <a:off x="3781923" y="4719039"/>
            <a:ext cx="10724154" cy="1246495"/>
          </a:xfrm>
          <a:prstGeom prst="rect">
            <a:avLst/>
          </a:prstGeom>
          <a:noFill/>
        </p:spPr>
        <p:txBody>
          <a:bodyPr wrap="none" lIns="137160" tIns="68580" rIns="137160" bIns="68580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You are given </a:t>
            </a:r>
            <a:r>
              <a:rPr kumimoji="0" lang="en-US" sz="72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</a:t>
            </a:r>
            <a:r>
              <a:rPr kumimoji="0" lang="en-US" sz="7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candies</a:t>
            </a:r>
          </a:p>
        </p:txBody>
      </p:sp>
      <p:sp>
        <p:nvSpPr>
          <p:cNvPr id="9" name="Pentagon 8">
            <a:hlinkClick r:id="rId7" action="ppaction://hlinksldjump"/>
          </p:cNvPr>
          <p:cNvSpPr/>
          <p:nvPr/>
        </p:nvSpPr>
        <p:spPr>
          <a:xfrm flipH="1">
            <a:off x="14982267" y="9157695"/>
            <a:ext cx="3067623" cy="979506"/>
          </a:xfrm>
          <a:prstGeom prst="homePlate">
            <a:avLst/>
          </a:prstGeom>
          <a:solidFill>
            <a:srgbClr val="FF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 HOME</a:t>
            </a:r>
          </a:p>
        </p:txBody>
      </p:sp>
    </p:spTree>
    <p:extLst>
      <p:ext uri="{BB962C8B-B14F-4D97-AF65-F5344CB8AC3E}">
        <p14:creationId xmlns:p14="http://schemas.microsoft.com/office/powerpoint/2010/main" val="214728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5" grpId="0" animBg="1"/>
      <p:bldP spid="5" grpId="1" animBg="1"/>
      <p:bldP spid="15" grpId="0"/>
      <p:bldP spid="15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25" y="7799630"/>
            <a:ext cx="1980050" cy="198005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857250"/>
            <a:ext cx="11430000" cy="8572500"/>
          </a:xfrm>
          <a:prstGeom prst="rect">
            <a:avLst/>
          </a:prstGeom>
        </p:spPr>
      </p:pic>
      <p:sp>
        <p:nvSpPr>
          <p:cNvPr id="12" name="Snip Diagonal Corner Rectangle 11"/>
          <p:cNvSpPr/>
          <p:nvPr/>
        </p:nvSpPr>
        <p:spPr>
          <a:xfrm>
            <a:off x="2240329" y="1693405"/>
            <a:ext cx="14447471" cy="2812727"/>
          </a:xfrm>
          <a:prstGeom prst="snip2DiagRect">
            <a:avLst>
              <a:gd name="adj1" fmla="val 0"/>
              <a:gd name="adj2" fmla="val 24222"/>
            </a:avLst>
          </a:prstGeom>
          <a:solidFill>
            <a:srgbClr val="0070C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5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Tìm</a:t>
            </a:r>
            <a:r>
              <a:rPr kumimoji="0" lang="en-GB" sz="5500" b="1" i="0" u="none" strike="noStrike" kern="1200" cap="none" spc="0" normalizeH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một số biết 75% của số đó bằng 12.</a:t>
            </a:r>
            <a:endParaRPr kumimoji="0" lang="en-US" sz="55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3305733" y="6213718"/>
                <a:ext cx="11932920" cy="2159615"/>
              </a:xfrm>
              <a:prstGeom prst="rect">
                <a:avLst/>
              </a:prstGeom>
              <a:solidFill>
                <a:srgbClr val="FFC000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 defTabSz="1371600"/>
                <a:r>
                  <a:rPr kumimoji="0" lang="en-US" sz="4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Số</a:t>
                </a:r>
                <a:r>
                  <a:rPr kumimoji="0" lang="en-US" sz="4800" b="1" i="0" u="none" strike="noStrike" kern="1200" cap="none" spc="0" normalizeH="0" noProof="0" smtClean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đó là: 12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𝟕𝟓</m:t>
                        </m:r>
                        <m:r>
                          <a:rPr lang="en-GB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num>
                      <m:den>
                        <m:r>
                          <a:rPr lang="en-GB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GB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𝟎𝟎</m:t>
                        </m:r>
                      </m:den>
                    </m:f>
                  </m:oMath>
                </a14:m>
                <a:r>
                  <a:rPr kumimoji="0" lang="en-US" sz="4800" b="1" i="0" u="none" strike="noStrike" kern="1200" cap="none" spc="0" normalizeH="0" noProof="0" smtClean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= 16 </a:t>
                </a:r>
                <a:endParaRPr kumimoji="0" lang="en-US" sz="48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5733" y="6213718"/>
                <a:ext cx="11932920" cy="215961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3810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/>
          <p:cNvSpPr/>
          <p:nvPr/>
        </p:nvSpPr>
        <p:spPr>
          <a:xfrm>
            <a:off x="3781923" y="4719039"/>
            <a:ext cx="10724154" cy="1246495"/>
          </a:xfrm>
          <a:prstGeom prst="rect">
            <a:avLst/>
          </a:prstGeom>
          <a:noFill/>
        </p:spPr>
        <p:txBody>
          <a:bodyPr wrap="none" lIns="137160" tIns="68580" rIns="137160" bIns="68580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You are given </a:t>
            </a:r>
            <a:r>
              <a:rPr kumimoji="0" lang="en-US" sz="72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 </a:t>
            </a:r>
            <a:r>
              <a:rPr kumimoji="0" lang="en-US" sz="7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candies</a:t>
            </a:r>
          </a:p>
        </p:txBody>
      </p:sp>
      <p:sp>
        <p:nvSpPr>
          <p:cNvPr id="9" name="Pentagon 8">
            <a:hlinkClick r:id="rId7" action="ppaction://hlinksldjump"/>
          </p:cNvPr>
          <p:cNvSpPr/>
          <p:nvPr/>
        </p:nvSpPr>
        <p:spPr>
          <a:xfrm flipH="1">
            <a:off x="14982267" y="9157695"/>
            <a:ext cx="3067623" cy="979506"/>
          </a:xfrm>
          <a:prstGeom prst="homePlate">
            <a:avLst/>
          </a:prstGeom>
          <a:solidFill>
            <a:srgbClr val="FF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 HOME</a:t>
            </a:r>
          </a:p>
        </p:txBody>
      </p:sp>
    </p:spTree>
    <p:extLst>
      <p:ext uri="{BB962C8B-B14F-4D97-AF65-F5344CB8AC3E}">
        <p14:creationId xmlns:p14="http://schemas.microsoft.com/office/powerpoint/2010/main" val="1737113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5" grpId="0" animBg="1"/>
      <p:bldP spid="5" grpId="1" animBg="1"/>
      <p:bldP spid="15" grpId="0"/>
      <p:bldP spid="15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25" y="7799630"/>
            <a:ext cx="1980050" cy="198005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857250"/>
            <a:ext cx="11430000" cy="8572500"/>
          </a:xfrm>
          <a:prstGeom prst="rect">
            <a:avLst/>
          </a:prstGeom>
        </p:spPr>
      </p:pic>
      <p:sp>
        <p:nvSpPr>
          <p:cNvPr id="12" name="Snip Diagonal Corner Rectangle 11"/>
          <p:cNvSpPr/>
          <p:nvPr/>
        </p:nvSpPr>
        <p:spPr>
          <a:xfrm>
            <a:off x="1905000" y="1244115"/>
            <a:ext cx="14063729" cy="2812727"/>
          </a:xfrm>
          <a:prstGeom prst="snip2DiagRect">
            <a:avLst>
              <a:gd name="adj1" fmla="val 0"/>
              <a:gd name="adj2" fmla="val 24222"/>
            </a:avLst>
          </a:prstGeom>
          <a:solidFill>
            <a:srgbClr val="0070C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13716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5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Hòa</a:t>
            </a:r>
            <a:r>
              <a:rPr kumimoji="0" lang="en-GB" sz="4500" b="1" i="0" u="none" strike="noStrike" kern="1200" cap="none" spc="0" normalizeH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tan 50g muối vào nước thu được 200g dung dịch muối. Tính tỉ số phần trăm của muối trong dung dịch muối. </a:t>
            </a:r>
            <a:endParaRPr kumimoji="0" lang="en-US" sz="45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2468432" y="6386608"/>
                <a:ext cx="14545442" cy="2386718"/>
              </a:xfrm>
              <a:prstGeom prst="rect">
                <a:avLst/>
              </a:prstGeom>
              <a:solidFill>
                <a:srgbClr val="FFC000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 defTabSz="1371600"/>
                <a:r>
                  <a:rPr lang="en-US" altLang="en-US" sz="4500" b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Tỉ </a:t>
                </a:r>
                <a:r>
                  <a:rPr lang="en-US" altLang="en-US" sz="4500" b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 phần trăm muối trong dung dịch nước </a:t>
                </a:r>
                <a:r>
                  <a:rPr lang="en-US" altLang="en-US" sz="4500" b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muối </a:t>
                </a:r>
                <a:r>
                  <a:rPr lang="en-US" altLang="en-US" sz="4500" b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là:</a:t>
                </a:r>
              </a:p>
              <a:p>
                <a:pPr algn="ctr" defTabSz="1371600"/>
                <a14:m>
                  <m:oMath xmlns:m="http://schemas.openxmlformats.org/officeDocument/2006/math">
                    <m:f>
                      <m:fPr>
                        <m:ctrlPr>
                          <a:rPr lang="en-US" sz="45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en-GB" sz="45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num>
                      <m:den>
                        <m:r>
                          <a:rPr lang="en-GB" sz="45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𝟐𝟎𝟎</m:t>
                        </m:r>
                      </m:den>
                    </m:f>
                  </m:oMath>
                </a14:m>
                <a:r>
                  <a:rPr lang="en-US" sz="4500" b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500" b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500" b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100 </a:t>
                </a:r>
                <a:r>
                  <a:rPr lang="en-US" sz="4500" b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% </a:t>
                </a:r>
                <a:r>
                  <a:rPr lang="en-US" sz="4500" b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4500" b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25% </a:t>
                </a:r>
                <a:endParaRPr lang="en-US" sz="45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8432" y="6386608"/>
                <a:ext cx="14545442" cy="2386718"/>
              </a:xfrm>
              <a:prstGeom prst="rect">
                <a:avLst/>
              </a:prstGeom>
              <a:blipFill>
                <a:blip r:embed="rId6"/>
                <a:stretch>
                  <a:fillRect l="-1380" r="-1338"/>
                </a:stretch>
              </a:blipFill>
              <a:ln w="3810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/>
          <p:cNvSpPr/>
          <p:nvPr/>
        </p:nvSpPr>
        <p:spPr>
          <a:xfrm>
            <a:off x="3525442" y="4520254"/>
            <a:ext cx="11237115" cy="1246495"/>
          </a:xfrm>
          <a:prstGeom prst="rect">
            <a:avLst/>
          </a:prstGeom>
          <a:noFill/>
        </p:spPr>
        <p:txBody>
          <a:bodyPr wrap="none" lIns="137160" tIns="68580" rIns="137160" bIns="68580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You are given 10 candies</a:t>
            </a:r>
          </a:p>
        </p:txBody>
      </p:sp>
      <p:sp>
        <p:nvSpPr>
          <p:cNvPr id="9" name="Pentagon 8">
            <a:hlinkClick r:id="rId7" action="ppaction://hlinksldjump"/>
          </p:cNvPr>
          <p:cNvSpPr/>
          <p:nvPr/>
        </p:nvSpPr>
        <p:spPr>
          <a:xfrm flipH="1">
            <a:off x="14982267" y="9157695"/>
            <a:ext cx="3067623" cy="979506"/>
          </a:xfrm>
          <a:prstGeom prst="homePlate">
            <a:avLst/>
          </a:prstGeom>
          <a:solidFill>
            <a:srgbClr val="FF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 HOME</a:t>
            </a:r>
          </a:p>
        </p:txBody>
      </p:sp>
    </p:spTree>
    <p:extLst>
      <p:ext uri="{BB962C8B-B14F-4D97-AF65-F5344CB8AC3E}">
        <p14:creationId xmlns:p14="http://schemas.microsoft.com/office/powerpoint/2010/main" val="3720584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5" grpId="0" animBg="1"/>
      <p:bldP spid="5" grpId="1" animBg="1"/>
      <p:bldP spid="15" grpId="0"/>
      <p:bldP spid="15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28824">
            <a:off x="1612136" y="815205"/>
            <a:ext cx="13168243" cy="84516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2157122" y="6399659"/>
            <a:ext cx="5488591" cy="571728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742774" y="-1651269"/>
            <a:ext cx="4485196" cy="708867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2974447" y="7632070"/>
            <a:ext cx="1044583" cy="1052477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 rot="-150393">
            <a:off x="1426649" y="3563142"/>
            <a:ext cx="13416554" cy="29557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000"/>
              </a:lnSpc>
            </a:pPr>
            <a:r>
              <a:rPr lang="en-GB" sz="9000" b="1" smtClean="0">
                <a:solidFill>
                  <a:srgbClr val="1B1B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 CHUNG</a:t>
            </a:r>
          </a:p>
          <a:p>
            <a:pPr algn="ctr">
              <a:lnSpc>
                <a:spcPts val="12000"/>
              </a:lnSpc>
            </a:pPr>
            <a:r>
              <a:rPr lang="en-GB" sz="9000" b="1" smtClean="0">
                <a:solidFill>
                  <a:srgbClr val="1B1B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 tiết)</a:t>
            </a:r>
            <a:endParaRPr lang="en-US" sz="9000" b="1">
              <a:solidFill>
                <a:srgbClr val="1B1B1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50393">
            <a:off x="2267753" y="8286654"/>
            <a:ext cx="11219283" cy="3085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8864126" y="7341059"/>
            <a:ext cx="9372067" cy="7378373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701560" y="1927398"/>
            <a:ext cx="6129828" cy="168570"/>
          </a:xfrm>
          <a:prstGeom prst="rect">
            <a:avLst/>
          </a:prstGeom>
        </p:spPr>
      </p:pic>
      <p:sp>
        <p:nvSpPr>
          <p:cNvPr id="10" name="TextBox 2"/>
          <p:cNvSpPr txBox="1"/>
          <p:nvPr/>
        </p:nvSpPr>
        <p:spPr>
          <a:xfrm>
            <a:off x="2088688" y="779276"/>
            <a:ext cx="15355573" cy="923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6500" b="1" smtClean="0">
                <a:solidFill>
                  <a:srgbClr val="1B1B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BÀI HỌC</a:t>
            </a:r>
            <a:endParaRPr lang="en-US" sz="6500" b="1">
              <a:solidFill>
                <a:srgbClr val="1B1B1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3210257" y="425152"/>
            <a:ext cx="1852865" cy="1566513"/>
          </a:xfrm>
          <a:prstGeom prst="rect">
            <a:avLst/>
          </a:prstGeom>
        </p:spPr>
      </p:pic>
      <p:sp>
        <p:nvSpPr>
          <p:cNvPr id="12" name="AutoShape 8"/>
          <p:cNvSpPr/>
          <p:nvPr/>
        </p:nvSpPr>
        <p:spPr>
          <a:xfrm>
            <a:off x="2088688" y="3687736"/>
            <a:ext cx="5262795" cy="3086339"/>
          </a:xfrm>
          <a:prstGeom prst="rect">
            <a:avLst/>
          </a:prstGeom>
          <a:solidFill>
            <a:srgbClr val="A1D683"/>
          </a:solidFill>
        </p:spPr>
      </p:sp>
      <p:sp>
        <p:nvSpPr>
          <p:cNvPr id="13" name="AutoShape 9"/>
          <p:cNvSpPr/>
          <p:nvPr/>
        </p:nvSpPr>
        <p:spPr>
          <a:xfrm>
            <a:off x="9774486" y="3726146"/>
            <a:ext cx="5476077" cy="3086338"/>
          </a:xfrm>
          <a:prstGeom prst="rect">
            <a:avLst/>
          </a:prstGeom>
          <a:solidFill>
            <a:srgbClr val="FFF16D"/>
          </a:solidFill>
        </p:spPr>
      </p:sp>
      <p:grpSp>
        <p:nvGrpSpPr>
          <p:cNvPr id="17" name="Group 11"/>
          <p:cNvGrpSpPr/>
          <p:nvPr/>
        </p:nvGrpSpPr>
        <p:grpSpPr>
          <a:xfrm>
            <a:off x="2288722" y="4053858"/>
            <a:ext cx="4862726" cy="2099210"/>
            <a:chOff x="-930617" y="-282888"/>
            <a:chExt cx="6483635" cy="2798948"/>
          </a:xfrm>
        </p:grpSpPr>
        <p:sp>
          <p:nvSpPr>
            <p:cNvPr id="19" name="TextBox 12"/>
            <p:cNvSpPr txBox="1"/>
            <p:nvPr/>
          </p:nvSpPr>
          <p:spPr>
            <a:xfrm>
              <a:off x="-930617" y="1509972"/>
              <a:ext cx="6483635" cy="100608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4500" smtClean="0">
                  <a:solidFill>
                    <a:srgbClr val="1B1B1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Giải một số ví dụ</a:t>
              </a:r>
              <a:endParaRPr lang="en-US" sz="4500">
                <a:solidFill>
                  <a:srgbClr val="1B1B1B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TextBox 13"/>
            <p:cNvSpPr txBox="1"/>
            <p:nvPr/>
          </p:nvSpPr>
          <p:spPr>
            <a:xfrm>
              <a:off x="126795" y="-282888"/>
              <a:ext cx="4968446" cy="100608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4500" b="1" spc="-60" smtClean="0">
                  <a:solidFill>
                    <a:srgbClr val="1B1B1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Nội dung </a:t>
              </a:r>
              <a:r>
                <a:rPr lang="en-US" sz="4500" b="1" spc="-60" smtClean="0">
                  <a:solidFill>
                    <a:srgbClr val="1B1B1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4500" b="1" spc="-60">
                <a:solidFill>
                  <a:srgbClr val="1B1B1B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14"/>
          <p:cNvGrpSpPr/>
          <p:nvPr/>
        </p:nvGrpSpPr>
        <p:grpSpPr>
          <a:xfrm>
            <a:off x="10386661" y="4250196"/>
            <a:ext cx="4213222" cy="1907244"/>
            <a:chOff x="-857012" y="-139441"/>
            <a:chExt cx="5617629" cy="2542992"/>
          </a:xfrm>
        </p:grpSpPr>
        <p:sp>
          <p:nvSpPr>
            <p:cNvPr id="26" name="TextBox 15"/>
            <p:cNvSpPr txBox="1"/>
            <p:nvPr/>
          </p:nvSpPr>
          <p:spPr>
            <a:xfrm>
              <a:off x="-857012" y="1295555"/>
              <a:ext cx="5617629" cy="110799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4500">
                  <a:solidFill>
                    <a:srgbClr val="1B1B1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r>
                <a:rPr lang="en-GB" sz="4500" smtClean="0">
                  <a:solidFill>
                    <a:srgbClr val="1B1B1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ài tập</a:t>
              </a:r>
              <a:endParaRPr lang="en-US" sz="4500">
                <a:solidFill>
                  <a:srgbClr val="1B1B1B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TextBox 16"/>
            <p:cNvSpPr txBox="1"/>
            <p:nvPr/>
          </p:nvSpPr>
          <p:spPr>
            <a:xfrm>
              <a:off x="-478371" y="-139441"/>
              <a:ext cx="4906429" cy="110799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4500" b="1" spc="-60" smtClean="0">
                  <a:solidFill>
                    <a:srgbClr val="1B1B1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Nội dung </a:t>
              </a:r>
              <a:r>
                <a:rPr lang="en-US" sz="4500" b="1" spc="-60" smtClean="0">
                  <a:solidFill>
                    <a:srgbClr val="1B1B1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4500" b="1" spc="-60">
                <a:solidFill>
                  <a:srgbClr val="1B1B1B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8" name="Picture 2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662685" y="3726146"/>
            <a:ext cx="986994" cy="1409991"/>
          </a:xfrm>
          <a:prstGeom prst="rect">
            <a:avLst/>
          </a:prstGeom>
        </p:spPr>
      </p:pic>
      <p:pic>
        <p:nvPicPr>
          <p:cNvPr id="29" name="Picture 2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608144">
            <a:off x="14680646" y="6167071"/>
            <a:ext cx="1080461" cy="10136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</TotalTime>
  <Words>1042</Words>
  <Application>Microsoft Office PowerPoint</Application>
  <PresentationFormat>Custom</PresentationFormat>
  <Paragraphs>114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Calibri Light</vt:lpstr>
      <vt:lpstr>Calibri</vt:lpstr>
      <vt:lpstr>Wingdings</vt:lpstr>
      <vt:lpstr>Cambria Math</vt:lpstr>
      <vt:lpstr>Arial</vt:lpstr>
      <vt:lpstr>Times New Roman</vt:lpstr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Orange and White Playful Mathematics Class Education Presentation</dc:title>
  <cp:lastModifiedBy>Admin</cp:lastModifiedBy>
  <cp:revision>32</cp:revision>
  <dcterms:created xsi:type="dcterms:W3CDTF">2006-08-16T00:00:00Z</dcterms:created>
  <dcterms:modified xsi:type="dcterms:W3CDTF">2021-10-28T04:46:52Z</dcterms:modified>
  <dc:identifier>DAEqV37c6xw</dc:identifier>
</cp:coreProperties>
</file>